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56" r:id="rId4"/>
    <p:sldId id="271" r:id="rId5"/>
    <p:sldId id="272" r:id="rId6"/>
    <p:sldId id="273" r:id="rId7"/>
    <p:sldId id="268" r:id="rId8"/>
    <p:sldId id="276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0AF8F-E91B-6747-AACD-74359F506B4F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823E8-5D8F-4042-8782-E54AE71CC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F52AC-09F1-4B2E-8DE8-376DE1E0D3A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96AAA-E3D3-488A-BCF3-7BFAFAC38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EA5162-BADB-4863-A202-BB80378A5E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BEAD0C-D7A7-4E85-B756-C27C7E59C0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5112B8-A2A9-4F15-87C3-45F80D02DA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855A60-C597-4824-897B-629ABA223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F60773-E2AD-406D-9CE2-662488AF3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35CDEC-E96B-4B8F-A5C3-0475D181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D0786A-BCD7-4804-9A2F-B5490FFEF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5EDDFE-EC39-4336-B96E-412BA97DD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DF3017-B9A9-47D1-B6EE-1FD871826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4A69D5-629B-4259-ADA5-3CAF77A7B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3A4954-46B1-4A62-AED7-319BF82B4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C67732-9FF7-4087-AF6F-F0503EA6D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8D5156-6753-449B-8ACB-5BA6CA595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1D3919-21C3-4568-B57B-83E79BF1A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F7BFF-B1A0-4EE8-A1BD-34F8FB4F1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B3630-9261-47DD-AD78-8AB9D129D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4AE36-C70B-4908-B00D-BC7D8EC36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B20EC-E3F9-4D67-81E8-7A6C596C1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C1EE4-0221-4BB6-B0FB-DB8A2233B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1ACBF-6C66-4F3E-8F7C-1428A0A7B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BBE1-E108-4841-B81B-55EE6CBA9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AFE11-E66F-45DB-8333-397091B31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3624A-318D-40BF-BD35-098888D77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08D6E-0CAD-4BE6-BCC8-CF73024CE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4C66-012E-4F5F-B3A8-D53913895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C92283-446D-48E0-B580-C4D72E800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FB521-774D-47A0-B1AB-26381CB46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>
                <a:gamma/>
                <a:tint val="56863"/>
                <a:invGamma/>
              </a:srgbClr>
            </a:gs>
            <a:gs pos="100000">
              <a:srgbClr val="FF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534150"/>
            <a:ext cx="2133600" cy="323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  <a:defRPr b="0">
                <a:solidFill>
                  <a:schemeClr val="tx1"/>
                </a:solidFill>
              </a:defRPr>
            </a:lvl1pPr>
          </a:lstStyle>
          <a:p>
            <a:fld id="{F89BB764-F879-463F-B049-332B6118E9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3475593-0292-44FE-ACD2-6A24CA60BD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FNSF Blanket Testing  </a:t>
            </a:r>
            <a:r>
              <a:rPr lang="en-US" sz="3200" b="1" dirty="0" smtClean="0"/>
              <a:t>Mission </a:t>
            </a:r>
            <a:r>
              <a:rPr lang="en-US" sz="3200" b="1" dirty="0"/>
              <a:t>and </a:t>
            </a:r>
            <a:r>
              <a:rPr lang="en-US" sz="3200" b="1" dirty="0" smtClean="0"/>
              <a:t>Strategy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Summary </a:t>
            </a:r>
            <a:r>
              <a:rPr lang="en-US" sz="3200" dirty="0"/>
              <a:t>of previous workshops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B521-774D-47A0-B1AB-26381CB46C4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600200" y="32004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Conclusions Derived Primarily from Previous FNST Workshop, August 12-14, 2008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rgbClr val="CC0000"/>
                </a:solidFill>
                <a:latin typeface="+mn-lt"/>
              </a:rPr>
              <a:t>A Breeding Blanket should be installed as the “BASE” Blanket on a FNSF from the beginning</a:t>
            </a:r>
            <a:endParaRPr lang="en-US" sz="2800" dirty="0" smtClean="0">
              <a:latin typeface="+mn-lt"/>
            </a:endParaRPr>
          </a:p>
        </p:txBody>
      </p:sp>
      <p:sp>
        <p:nvSpPr>
          <p:cNvPr id="103936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A functioning breeding blanket will be needed to </a:t>
            </a:r>
            <a:r>
              <a:rPr lang="en-US" sz="2000" b="1" dirty="0">
                <a:solidFill>
                  <a:srgbClr val="002060"/>
                </a:solidFill>
              </a:rPr>
              <a:t>breed </a:t>
            </a:r>
            <a:r>
              <a:rPr lang="en-US" sz="2000" b="1" dirty="0" smtClean="0">
                <a:solidFill>
                  <a:srgbClr val="002060"/>
                </a:solidFill>
              </a:rPr>
              <a:t>tritium during DT operation, no practical or affordable external source is available</a:t>
            </a:r>
            <a:endParaRPr lang="en-US" sz="2000" b="1" dirty="0">
              <a:solidFill>
                <a:srgbClr val="002060"/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/>
              <a:t>Switching from non-breeding to breeding blanket </a:t>
            </a:r>
            <a:r>
              <a:rPr lang="en-US" sz="2000" dirty="0" smtClean="0"/>
              <a:t>involves </a:t>
            </a:r>
            <a:r>
              <a:rPr lang="en-US" sz="2000" dirty="0"/>
              <a:t>complexity and long downtime, especially if coolant changes from water to </a:t>
            </a:r>
            <a:r>
              <a:rPr lang="en-US" sz="2000" dirty="0" smtClean="0"/>
              <a:t>helium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The actual wall conditions and materials used during the DT testing phase – e.g. high temperature and </a:t>
            </a:r>
            <a:r>
              <a:rPr lang="en-US" sz="2000" dirty="0" err="1" smtClean="0"/>
              <a:t>ferritic</a:t>
            </a:r>
            <a:r>
              <a:rPr lang="en-US" sz="2000" dirty="0" smtClean="0"/>
              <a:t> steel, should also be used during the HH/DD early operation phase in order to: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/>
              <a:t>correctly optimize the plasma performance and 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/>
              <a:t>obtain actual information on plasma-blanket interactions early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Such information is needed for safety/licensing/availability of the DT phase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There is no non-breeding blanket for which there is more confidence </a:t>
            </a:r>
            <a:r>
              <a:rPr lang="en-US" sz="2000" dirty="0"/>
              <a:t>than a breeding blanket (all involve risks, all will require development).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/>
              <a:t>Using base breeding blanket will provide very important information essential to “reliability growth</a:t>
            </a:r>
            <a:r>
              <a:rPr lang="en-US" sz="2000" dirty="0" smtClean="0"/>
              <a:t>”, even during any initial HH and DD phases. </a:t>
            </a:r>
            <a:r>
              <a:rPr lang="en-US" sz="2000" dirty="0"/>
              <a:t>This makes full utilization of the “expensive” </a:t>
            </a:r>
            <a:r>
              <a:rPr lang="en-US" sz="2000" dirty="0" smtClean="0"/>
              <a:t>neutrons by minimizing early life failures that are cheaper and faster to correct prior to DT operation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Note that ~ 20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2 </a:t>
            </a:r>
            <a:r>
              <a:rPr lang="en-US" sz="2000" dirty="0" smtClean="0"/>
              <a:t>of testing area is required per concept. Two concepts need 40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</a:t>
            </a:r>
            <a:r>
              <a:rPr lang="en-US" sz="2000" dirty="0" smtClean="0"/>
              <a:t>which is almost the net surface area available on the outboard of FNSF.</a:t>
            </a: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ECCED-3365-4086-AF74-444C0EBE2EF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C0000"/>
                </a:solidFill>
              </a:rPr>
              <a:t>What Material Options Exist to </a:t>
            </a:r>
            <a:br>
              <a:rPr lang="en-US" sz="32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Use For Base Breeding Blanket</a:t>
            </a:r>
            <a:endParaRPr lang="en-US" sz="3200" smtClean="0"/>
          </a:p>
        </p:txBody>
      </p:sp>
      <p:sp>
        <p:nvSpPr>
          <p:cNvPr id="103936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smtClean="0"/>
              <a:t>FW </a:t>
            </a:r>
            <a:r>
              <a:rPr lang="en-US" sz="2600" dirty="0"/>
              <a:t>and Structural Material: </a:t>
            </a:r>
            <a:r>
              <a:rPr lang="en-US" sz="2600" dirty="0" err="1"/>
              <a:t>Ferritic</a:t>
            </a:r>
            <a:r>
              <a:rPr lang="en-US" sz="2600" dirty="0"/>
              <a:t> Steel only option available by 2030</a:t>
            </a:r>
          </a:p>
          <a:p>
            <a:pPr marL="108585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2000" dirty="0"/>
              <a:t>Austenitic steel is less suitable because of low thermal stress factor, high activation, and high swelling above 60 </a:t>
            </a:r>
            <a:r>
              <a:rPr lang="en-US" sz="2000" dirty="0" err="1"/>
              <a:t>dpa</a:t>
            </a:r>
            <a:r>
              <a:rPr lang="en-US" sz="2000" dirty="0"/>
              <a:t>. It does not extrapolate to reactor. No reasons found to think that austenitic steel reduces risk.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/>
              <a:t>Primary Coolant should be Helium.</a:t>
            </a:r>
          </a:p>
          <a:p>
            <a:pPr marL="1085850" lvl="2" eaLnBrk="1" fontAlgn="auto" hangingPunct="1"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2000" dirty="0" smtClean="0"/>
              <a:t>Most generically reactor relevant for ceramic breeder and dual coolant blanket options</a:t>
            </a:r>
          </a:p>
          <a:p>
            <a:pPr marL="1085850" lvl="2" eaLnBrk="1" fontAlgn="auto" hangingPunct="1"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2000" dirty="0" smtClean="0"/>
              <a:t>Keep operating temperature of the </a:t>
            </a:r>
            <a:r>
              <a:rPr lang="en-US" sz="2000" dirty="0" err="1" smtClean="0"/>
              <a:t>ferritic</a:t>
            </a:r>
            <a:r>
              <a:rPr lang="en-US" sz="2000" dirty="0" smtClean="0"/>
              <a:t> structure above 300°C to minimize the impact of neutron-induced damage.</a:t>
            </a:r>
          </a:p>
          <a:p>
            <a:pPr marL="1085850" lvl="2" eaLnBrk="1" fontAlgn="auto" hangingPunct="1"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2000" dirty="0" smtClean="0"/>
              <a:t>Only </a:t>
            </a:r>
            <a:r>
              <a:rPr lang="en-US" sz="2000" dirty="0"/>
              <a:t>with this inert gas the potential for chemical reactions between the coolant and the beryllium or liquid metal breeders can be </a:t>
            </a:r>
            <a:r>
              <a:rPr lang="en-US" sz="2000" dirty="0" smtClean="0"/>
              <a:t>avoided</a:t>
            </a: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D26A1-E865-4D3A-89BB-21AA4154D1F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C0D8B-274F-409B-97B0-FF71E656F17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238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rgbClr val="CC0000"/>
                </a:solidFill>
              </a:rPr>
              <a:t>Base Breeding Blanket and Testing Strategy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02700" cy="58674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143000" algn="l"/>
              </a:tabLst>
              <a:defRPr/>
            </a:pPr>
            <a:r>
              <a:rPr lang="en-US" sz="2200" dirty="0" smtClean="0"/>
              <a:t>The </a:t>
            </a:r>
            <a:r>
              <a:rPr lang="en-US" sz="2200" dirty="0"/>
              <a:t>Two Breeding Blanket Concepts preferred by the US </a:t>
            </a:r>
            <a:r>
              <a:rPr lang="en-US" sz="2200" dirty="0" smtClean="0"/>
              <a:t>are:</a:t>
            </a:r>
          </a:p>
          <a:p>
            <a:pPr marL="1085850" lvl="2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dirty="0" smtClean="0"/>
              <a:t>The Dual Coolant Lithium Lead Concept (DCLL) with RAF/M steel and </a:t>
            </a:r>
            <a:r>
              <a:rPr lang="en-US" sz="1800" dirty="0" err="1" smtClean="0"/>
              <a:t>SiC</a:t>
            </a:r>
            <a:r>
              <a:rPr lang="en-US" sz="1800" dirty="0" smtClean="0"/>
              <a:t> FCI</a:t>
            </a:r>
          </a:p>
          <a:p>
            <a:pPr marL="1085850" lvl="2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dirty="0" smtClean="0"/>
              <a:t>The Helium Cooled Ceramic Breeder (HCCB) with RAF/M and Be-based multiplier</a:t>
            </a:r>
          </a:p>
          <a:p>
            <a:pPr marL="1085850" lvl="2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dirty="0" smtClean="0"/>
              <a:t>These concepts are relatively more mature and provide a more promising pathway toward attractiveness compared to other concepts.</a:t>
            </a:r>
            <a:endParaRPr lang="en-US" sz="2200" dirty="0" smtClean="0"/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143000" algn="l"/>
              </a:tabLst>
              <a:defRPr/>
            </a:pPr>
            <a:r>
              <a:rPr lang="en-US" sz="2200" dirty="0" smtClean="0"/>
              <a:t>These two concepts are recommended both for testing and for Base Breeding Blanket on FNSF</a:t>
            </a:r>
            <a:endParaRPr lang="en-US" sz="2200" dirty="0"/>
          </a:p>
          <a:p>
            <a:pPr marL="108585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dirty="0" smtClean="0"/>
              <a:t>US </a:t>
            </a:r>
            <a:r>
              <a:rPr lang="en-US" sz="1800" dirty="0"/>
              <a:t>can not test many concepts because the cost of R&amp;D, design and analysis, and mockup testing for any given concept to qualify a test module for testing is large (</a:t>
            </a:r>
            <a:r>
              <a:rPr lang="en-US" sz="1800" dirty="0">
                <a:cs typeface="Arial" charset="0"/>
              </a:rPr>
              <a:t>~ $80 million)</a:t>
            </a:r>
            <a:r>
              <a:rPr lang="en-US" sz="1800" dirty="0"/>
              <a:t>. (Screening of many concepts is better done by the 7 international partners on ITER).</a:t>
            </a:r>
          </a:p>
          <a:p>
            <a:pPr marL="108585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</a:rPr>
              <a:t>The concepts for the Base Breeding Blanket </a:t>
            </a:r>
            <a:r>
              <a:rPr lang="en-US" sz="1800" dirty="0"/>
              <a:t>should be the same as those being tested, i.e. DCLL and HCCB, but </a:t>
            </a:r>
            <a:r>
              <a:rPr lang="en-US" sz="1800" b="1" dirty="0">
                <a:solidFill>
                  <a:srgbClr val="002060"/>
                </a:solidFill>
              </a:rPr>
              <a:t>run initially at reduced </a:t>
            </a:r>
            <a:r>
              <a:rPr lang="en-US" sz="1800" b="1" dirty="0" smtClean="0">
                <a:solidFill>
                  <a:srgbClr val="002060"/>
                </a:solidFill>
              </a:rPr>
              <a:t>parameters/performance </a:t>
            </a:r>
            <a:r>
              <a:rPr lang="en-US" sz="1800" dirty="0" smtClean="0"/>
              <a:t>(e.g. more conservative temperatures)</a:t>
            </a:r>
            <a:endParaRPr lang="en-US" sz="1800" dirty="0"/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143000" algn="l"/>
              </a:tabLst>
              <a:defRPr/>
            </a:pPr>
            <a:r>
              <a:rPr lang="en-US" sz="2400" dirty="0" smtClean="0"/>
              <a:t>Both port-based and base blanket can have “testing” missions</a:t>
            </a:r>
          </a:p>
          <a:p>
            <a:pPr marL="1085850" lvl="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dirty="0" smtClean="0"/>
              <a:t>base blanket provide important data on failure modes/effects/rates and speed up the “reliability growth” phase which is very demanding and time consuming.</a:t>
            </a:r>
          </a:p>
          <a:p>
            <a:pPr marL="1085850" lvl="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–"/>
              <a:tabLst>
                <a:tab pos="1143000" algn="l"/>
              </a:tabLst>
              <a:defRPr/>
            </a:pPr>
            <a:r>
              <a:rPr lang="en-US" sz="1800" dirty="0" smtClean="0"/>
              <a:t>port-based blankets more highly instrumented and specialized for specific scientific experimental missions. </a:t>
            </a:r>
          </a:p>
          <a:p>
            <a:pPr marL="108585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charset="0"/>
              <a:buChar char="–"/>
              <a:tabLst>
                <a:tab pos="1143000" algn="l"/>
              </a:tabLst>
              <a:defRPr/>
            </a:pPr>
            <a:endParaRPr lang="en-US" sz="1800" dirty="0"/>
          </a:p>
          <a:p>
            <a:pPr marL="1085850" lvl="2" eaLnBrk="1" fontAlgn="auto" hangingPunct="1">
              <a:spcAft>
                <a:spcPts val="0"/>
              </a:spcAft>
              <a:buClr>
                <a:schemeClr val="tx1"/>
              </a:buClr>
              <a:buFont typeface="Arial" charset="0"/>
              <a:buNone/>
              <a:tabLst>
                <a:tab pos="1143000" algn="l"/>
              </a:tabLst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Untitled.pct"/>
          <p:cNvPicPr>
            <a:picLocks noChangeAspect="1"/>
          </p:cNvPicPr>
          <p:nvPr/>
        </p:nvPicPr>
        <p:blipFill>
          <a:blip r:embed="rId2" cstate="print"/>
          <a:srcRect t="18529" r="2222" b="5141"/>
          <a:stretch>
            <a:fillRect/>
          </a:stretch>
        </p:blipFill>
        <p:spPr bwMode="auto">
          <a:xfrm>
            <a:off x="212178" y="1254783"/>
            <a:ext cx="4060277" cy="313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a typeface="ＭＳ Ｐゴシック" charset="-128"/>
              </a:rPr>
              <a:t>Tritium Breeding Requirement in Fusion Nuclear Science Facility (FNSF)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876800"/>
            <a:ext cx="88092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lmost all tritium supply will be used by ITER and FNSF has to be self-sufficient in tritium in addition to providing initial startup inventory for DEMO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Further delay in ITER and FNSF start increases required TBR in FNSF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842FB521-774D-47A0-B1AB-26381CB46C45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43500" y="439535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(Sawan/</a:t>
            </a:r>
            <a:r>
              <a:rPr lang="en-US" dirty="0" err="1" smtClean="0">
                <a:solidFill>
                  <a:srgbClr val="0000FF"/>
                </a:solidFill>
              </a:rPr>
              <a:t>Abdou/Willms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1" name="Picture 6" descr="Untitled.pct"/>
          <p:cNvPicPr>
            <a:picLocks noChangeAspect="1"/>
          </p:cNvPicPr>
          <p:nvPr/>
        </p:nvPicPr>
        <p:blipFill>
          <a:blip r:embed="rId3" cstate="print"/>
          <a:srcRect t="17477" b="4019"/>
          <a:stretch>
            <a:fillRect/>
          </a:stretch>
        </p:blipFill>
        <p:spPr bwMode="auto">
          <a:xfrm>
            <a:off x="4405600" y="1254783"/>
            <a:ext cx="4179600" cy="325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1066800"/>
            <a:ext cx="708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>
                <a:solidFill>
                  <a:srgbClr val="000099"/>
                </a:solidFill>
              </a:rPr>
              <a:t>Engineering Scaling is a Process to Develop Meaningful Tests at Experimental Conditions and Parameters Less than those in a Reactor</a:t>
            </a:r>
            <a:endParaRPr lang="en-US" b="1" i="1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077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Testing is for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power plant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Blanket. We need to see how the blanket behaves 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power plant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conditions. 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FNSF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has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significantly lower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power density than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 plant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we need to alter the test module to </a:t>
            </a:r>
            <a:r>
              <a:rPr lang="en-US" sz="20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Act-Alike</a:t>
            </a:r>
            <a:r>
              <a:rPr lang="en-US" sz="20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rather than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Look-Alike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power plant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 preserve behavior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“Look-Alike” Test Modules Do Not Provide Meaningful Information Under Scaled-Down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Conditions. “Act-Alike” Test Modules Are Necessary for the FNSF Port-base breeding blankets 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- One exception is modules/sector to measure TBR- this needs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“Look-Alike”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with correct simulation of structure, etc.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base breeding blanket can be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Look-Alike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and designed according to the FNSF parameters, but test modules must be designed  as </a:t>
            </a:r>
            <a:r>
              <a:rPr lang="en-US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“Act-Alike”.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ACBF-6C66-4F3E-8F7C-1428A0A7BFE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FNSF Blanket Testing Mission and Strategy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Engineering Scaling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Default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82575" marR="0" indent="-282575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q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82575" marR="0" indent="-282575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q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672</Words>
  <Application>Microsoft Office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10_Default Design</vt:lpstr>
      <vt:lpstr>Blank Presentation</vt:lpstr>
      <vt:lpstr>FNSF Blanket Testing  Mission and Strategy  Summary of previous workshops</vt:lpstr>
      <vt:lpstr>A Breeding Blanket should be installed as the “BASE” Blanket on a FNSF from the beginning</vt:lpstr>
      <vt:lpstr>What Material Options Exist to  Use For Base Breeding Blanket</vt:lpstr>
      <vt:lpstr>Base Breeding Blanket and Testing Strategy</vt:lpstr>
      <vt:lpstr>Tritium Breeding Requirement in Fusion Nuclear Science Facility (FNSF)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FNSF Blanket Testing  Mission and Strategy  Introduction and summary of previous workshops</dc:title>
  <dc:creator>Ying</dc:creator>
  <cp:lastModifiedBy>ying</cp:lastModifiedBy>
  <cp:revision>51</cp:revision>
  <dcterms:created xsi:type="dcterms:W3CDTF">2010-07-30T02:30:22Z</dcterms:created>
  <dcterms:modified xsi:type="dcterms:W3CDTF">2010-08-03T22:20:21Z</dcterms:modified>
</cp:coreProperties>
</file>