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Default Extension="pict" ContentType="image/pi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6" r:id="rId20"/>
    <p:sldId id="278" r:id="rId21"/>
    <p:sldId id="279" r:id="rId22"/>
    <p:sldId id="280" r:id="rId23"/>
    <p:sldId id="28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F62C9-797D-7848-9B2C-D9DCB36BE469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09781-4407-F648-9D44-CCAED3D0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93AC-3474-B441-8AE0-CDDB1113A16C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FDE01-896C-CC42-BAFC-2C4085303D3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8F25E-9914-FA42-B09E-44E9FA36B59A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4465C-BE24-B74B-B546-F646926FE339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BA772-07FD-144B-839A-1EAE76F28C82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BA772-07FD-144B-839A-1EAE76F28C82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105AC-0AFF-3549-A06D-E354E7D88D9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7F80D4F-3A97-1840-B187-E6BCC98E5E84}" type="slidenum">
              <a:rPr lang="en-US" sz="1200" i="0"/>
              <a:pPr algn="r"/>
              <a:t>18</a:t>
            </a:fld>
            <a:endParaRPr lang="en-US" sz="1200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649AC80-7F9E-214E-B094-AB5D357AAEA0}" type="slidenum">
              <a:rPr lang="en-US" sz="1200" i="0"/>
              <a:pPr algn="r"/>
              <a:t>19</a:t>
            </a:fld>
            <a:endParaRPr lang="en-US" sz="120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CD373CC-3B07-D946-BE78-C722701C7F53}" type="slidenum">
              <a:rPr lang="en-US" sz="1200" i="0"/>
              <a:pPr algn="r"/>
              <a:t>20</a:t>
            </a:fld>
            <a:endParaRPr lang="en-US" sz="1200" i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D6CDD-9A82-3F49-BA56-BC7BF9D2B9BA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13D6-D69A-FD4E-8EF5-8F825CA47E2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5AE32-BD1B-5349-AD66-C5CAF600C592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FD657-99E1-CB4B-A0C1-547F6D071AB6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FD657-99E1-CB4B-A0C1-547F6D071AB6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686A-44BA-F74B-B487-91BEF75F2683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3E6A-CCAE-CD4D-BE10-A26D16E48F1C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AF4CE-009D-DB4C-A84D-DB8BE7A4AA4D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Osaka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187A-00E5-4D4F-81BE-62494B85C25E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ECDD-E7FE-E549-BD8F-AADBD7A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0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d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d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ict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ic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ict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ict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tan-logo26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"/>
            <a:ext cx="29924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81050" y="1797050"/>
            <a:ext cx="75819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ct val="50000"/>
              </a:spcAft>
            </a:pPr>
            <a:r>
              <a:rPr lang="en-US" b="1" dirty="0">
                <a:solidFill>
                  <a:schemeClr val="accent2"/>
                </a:solidFill>
              </a:rPr>
              <a:t>US/Japan TITAN Collaboration Activities on</a:t>
            </a:r>
            <a:endParaRPr lang="en-US" b="1" dirty="0"/>
          </a:p>
          <a:p>
            <a:pPr algn="ctr">
              <a:spcAft>
                <a:spcPct val="50000"/>
              </a:spcAft>
            </a:pPr>
            <a:r>
              <a:rPr lang="en-US" sz="3600" b="1" i="1" dirty="0"/>
              <a:t>Tritium</a:t>
            </a:r>
            <a:r>
              <a:rPr lang="en-US" sz="3600" b="1" i="1" dirty="0" smtClean="0"/>
              <a:t> Studies in TITAN for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/>
              <a:t>Lead Lithium Eutectic Blankets</a:t>
            </a:r>
            <a:endParaRPr lang="en-US" b="1" dirty="0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90600" y="5181600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P. </a:t>
            </a:r>
            <a:r>
              <a:rPr lang="en-US" sz="1600" dirty="0" err="1"/>
              <a:t>Calderoni</a:t>
            </a:r>
            <a:r>
              <a:rPr lang="en-US" sz="1600" dirty="0"/>
              <a:t> - </a:t>
            </a:r>
            <a:r>
              <a:rPr lang="en-US" sz="1400" i="1" dirty="0"/>
              <a:t>Idaho National Laboratory</a:t>
            </a:r>
            <a:endParaRPr lang="en-US" sz="1600" i="1" dirty="0"/>
          </a:p>
          <a:p>
            <a:r>
              <a:rPr lang="en-US" sz="1600" dirty="0"/>
              <a:t>S. </a:t>
            </a:r>
            <a:r>
              <a:rPr lang="en-US" sz="1600" dirty="0" err="1"/>
              <a:t>Fukada</a:t>
            </a:r>
            <a:r>
              <a:rPr lang="en-US" sz="1600" dirty="0"/>
              <a:t> - </a:t>
            </a:r>
            <a:r>
              <a:rPr lang="en-US" sz="1400" i="1" dirty="0"/>
              <a:t>Kyushu University</a:t>
            </a:r>
            <a:endParaRPr lang="en-US" sz="1600" dirty="0"/>
          </a:p>
          <a:p>
            <a:r>
              <a:rPr lang="en-US" sz="1600" dirty="0"/>
              <a:t>Y. </a:t>
            </a:r>
            <a:r>
              <a:rPr lang="en-US" sz="1600" dirty="0" err="1"/>
              <a:t>Hatano</a:t>
            </a:r>
            <a:r>
              <a:rPr lang="en-US" sz="1600" dirty="0"/>
              <a:t> - </a:t>
            </a:r>
            <a:r>
              <a:rPr lang="en-US" sz="1400" i="1" dirty="0"/>
              <a:t>Toyama University</a:t>
            </a:r>
            <a:endParaRPr lang="en-US" sz="1600" dirty="0"/>
          </a:p>
          <a:p>
            <a:r>
              <a:rPr lang="en-US" sz="1600" dirty="0"/>
              <a:t>S. </a:t>
            </a:r>
            <a:r>
              <a:rPr lang="en-US" sz="1600" dirty="0" err="1"/>
              <a:t>Konishi</a:t>
            </a:r>
            <a:r>
              <a:rPr lang="en-US" sz="1600" dirty="0"/>
              <a:t> - </a:t>
            </a:r>
            <a:r>
              <a:rPr lang="en-US" sz="1400" i="1" dirty="0"/>
              <a:t>Kyoto </a:t>
            </a:r>
            <a:r>
              <a:rPr lang="en-US" sz="1400" i="1" dirty="0" smtClean="0"/>
              <a:t>University</a:t>
            </a:r>
            <a:endParaRPr lang="en-US" sz="1600" i="1" dirty="0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400300" y="3719513"/>
            <a:ext cx="43434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sz="1400" dirty="0">
                <a:solidFill>
                  <a:schemeClr val="accent2"/>
                </a:solidFill>
              </a:rPr>
              <a:t>presented by:</a:t>
            </a:r>
            <a:endParaRPr lang="en-US" dirty="0" smtClean="0"/>
          </a:p>
          <a:p>
            <a:pPr algn="ctr"/>
            <a:r>
              <a:rPr lang="en-US" dirty="0" err="1" smtClean="0"/>
              <a:t>Dia</a:t>
            </a:r>
            <a:r>
              <a:rPr lang="en-US" dirty="0" smtClean="0"/>
              <a:t>-Kai </a:t>
            </a:r>
            <a:r>
              <a:rPr lang="en-US" dirty="0" err="1" smtClean="0"/>
              <a:t>Sze</a:t>
            </a:r>
            <a:endParaRPr lang="en-US" dirty="0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2854325" y="4692650"/>
            <a:ext cx="343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on behalf of TITAN Collaborators: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5181600" y="5181600"/>
            <a:ext cx="302054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 err="1" smtClean="0"/>
              <a:t>Katyama</a:t>
            </a:r>
            <a:r>
              <a:rPr lang="en-US" sz="1400" dirty="0" smtClean="0"/>
              <a:t>- </a:t>
            </a:r>
            <a:r>
              <a:rPr lang="en-US" sz="1400" i="1" dirty="0" smtClean="0"/>
              <a:t>Kyushu University</a:t>
            </a:r>
            <a:endParaRPr lang="en-US" sz="1400" dirty="0" smtClean="0"/>
          </a:p>
          <a:p>
            <a:r>
              <a:rPr lang="en-US" sz="1600" dirty="0" smtClean="0"/>
              <a:t>N</a:t>
            </a:r>
            <a:r>
              <a:rPr lang="en-US" sz="1600" dirty="0"/>
              <a:t>. Morley </a:t>
            </a:r>
            <a:r>
              <a:rPr lang="en-US" sz="1400" i="1" dirty="0"/>
              <a:t>- UCLA</a:t>
            </a:r>
            <a:endParaRPr lang="en-US" sz="1400" dirty="0" smtClean="0"/>
          </a:p>
          <a:p>
            <a:r>
              <a:rPr lang="en-US" sz="1600" dirty="0" smtClean="0"/>
              <a:t>P. Sharpe - </a:t>
            </a:r>
            <a:r>
              <a:rPr lang="en-US" sz="1400" i="1" dirty="0" smtClean="0"/>
              <a:t>Idaho National Laboratory</a:t>
            </a:r>
            <a:endParaRPr lang="en-US" sz="1400" dirty="0" smtClean="0"/>
          </a:p>
          <a:p>
            <a:r>
              <a:rPr lang="en-US" sz="1600" dirty="0" smtClean="0"/>
              <a:t>T</a:t>
            </a:r>
            <a:r>
              <a:rPr lang="en-US" sz="1600" dirty="0"/>
              <a:t>. </a:t>
            </a:r>
            <a:r>
              <a:rPr lang="en-US" sz="1600" dirty="0" err="1"/>
              <a:t>Terai</a:t>
            </a:r>
            <a:r>
              <a:rPr lang="en-US" sz="1600" dirty="0"/>
              <a:t> - </a:t>
            </a:r>
            <a:r>
              <a:rPr lang="en-US" sz="1400" i="1" dirty="0"/>
              <a:t>University of </a:t>
            </a:r>
            <a:r>
              <a:rPr lang="en-US" sz="1400" i="1" dirty="0" smtClean="0"/>
              <a:t>Tokyo</a:t>
            </a:r>
          </a:p>
          <a:p>
            <a:r>
              <a:rPr lang="en-US" sz="1600" dirty="0" smtClean="0"/>
              <a:t>Y. Yamamoto </a:t>
            </a:r>
            <a:r>
              <a:rPr lang="en-US" sz="1400" dirty="0" smtClean="0"/>
              <a:t>- </a:t>
            </a:r>
            <a:r>
              <a:rPr lang="en-US" sz="1400" i="1" dirty="0" smtClean="0"/>
              <a:t>Kyoto University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04801"/>
            <a:ext cx="8382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/>
              <a:t>TITAN Task 1-2: Adsorption/desorption isotherm measurement system installed at INL STAR Facility</a:t>
            </a:r>
          </a:p>
        </p:txBody>
      </p:sp>
      <p:pic>
        <p:nvPicPr>
          <p:cNvPr id="10243" name="Picture 4" descr="LLE_isotherm schem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8006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2000" y="4267200"/>
            <a:ext cx="2971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C004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8288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SC004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9050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sievert 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9624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82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/>
              <a:t>Preliminary LLE - Hydrogen Solubility Data</a:t>
            </a:r>
          </a:p>
        </p:txBody>
      </p:sp>
      <p:pic>
        <p:nvPicPr>
          <p:cNvPr id="11267" name="Picture 3" descr="fig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44575"/>
            <a:ext cx="42672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ig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38" y="1071563"/>
            <a:ext cx="43735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ig3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73500"/>
            <a:ext cx="42672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fig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7400" y="3629025"/>
            <a:ext cx="45466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82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/>
              <a:t>Experiment Upgrade for Testing with Tritium</a:t>
            </a:r>
          </a:p>
        </p:txBody>
      </p:sp>
      <p:pic>
        <p:nvPicPr>
          <p:cNvPr id="12291" name="Picture 3" descr="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54100"/>
            <a:ext cx="89154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534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/>
              <a:t>Task 1-2: Testing of Tritium Extraction Methods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7500" y="1066800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16E00"/>
                </a:solidFill>
              </a:rPr>
              <a:t>Vacuum Permeator: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913" y="2325688"/>
            <a:ext cx="5865812" cy="4151312"/>
            <a:chOff x="176" y="504"/>
            <a:chExt cx="6031" cy="3563"/>
          </a:xfrm>
        </p:grpSpPr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1347" y="2491"/>
              <a:ext cx="2134" cy="13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7" name="Rectangle 6"/>
            <p:cNvSpPr>
              <a:spLocks noChangeArrowheads="1"/>
            </p:cNvSpPr>
            <p:nvPr/>
          </p:nvSpPr>
          <p:spPr bwMode="auto">
            <a:xfrm rot="5400000">
              <a:off x="4632" y="1693"/>
              <a:ext cx="119" cy="990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8" name="Rectangle 7"/>
            <p:cNvSpPr>
              <a:spLocks noChangeArrowheads="1"/>
            </p:cNvSpPr>
            <p:nvPr/>
          </p:nvSpPr>
          <p:spPr bwMode="auto">
            <a:xfrm>
              <a:off x="3825" y="1077"/>
              <a:ext cx="1429" cy="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9" name="Rectangle 8"/>
            <p:cNvSpPr>
              <a:spLocks noChangeArrowheads="1"/>
            </p:cNvSpPr>
            <p:nvPr/>
          </p:nvSpPr>
          <p:spPr bwMode="auto">
            <a:xfrm>
              <a:off x="2614" y="1524"/>
              <a:ext cx="2564" cy="29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0" name="Rectangle 9"/>
            <p:cNvSpPr>
              <a:spLocks noChangeArrowheads="1"/>
            </p:cNvSpPr>
            <p:nvPr/>
          </p:nvSpPr>
          <p:spPr bwMode="auto">
            <a:xfrm>
              <a:off x="1114" y="1523"/>
              <a:ext cx="1506" cy="29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1" name="Rectangle 10"/>
            <p:cNvSpPr>
              <a:spLocks noChangeArrowheads="1"/>
            </p:cNvSpPr>
            <p:nvPr/>
          </p:nvSpPr>
          <p:spPr bwMode="auto">
            <a:xfrm>
              <a:off x="696" y="1435"/>
              <a:ext cx="522" cy="852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Rectangle 11" descr="Granite"/>
            <p:cNvSpPr>
              <a:spLocks noChangeArrowheads="1"/>
            </p:cNvSpPr>
            <p:nvPr/>
          </p:nvSpPr>
          <p:spPr bwMode="auto">
            <a:xfrm>
              <a:off x="1189" y="1805"/>
              <a:ext cx="25" cy="4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Rectangle 12"/>
            <p:cNvSpPr>
              <a:spLocks noChangeArrowheads="1"/>
            </p:cNvSpPr>
            <p:nvPr/>
          </p:nvSpPr>
          <p:spPr bwMode="auto">
            <a:xfrm>
              <a:off x="1096" y="1593"/>
              <a:ext cx="2376" cy="16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4" name="Rectangle 13" descr="Granite"/>
            <p:cNvSpPr>
              <a:spLocks noChangeArrowheads="1"/>
            </p:cNvSpPr>
            <p:nvPr/>
          </p:nvSpPr>
          <p:spPr bwMode="auto">
            <a:xfrm>
              <a:off x="696" y="1435"/>
              <a:ext cx="24" cy="85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Rectangle 14" descr="Granite"/>
            <p:cNvSpPr>
              <a:spLocks noChangeArrowheads="1"/>
            </p:cNvSpPr>
            <p:nvPr/>
          </p:nvSpPr>
          <p:spPr bwMode="auto">
            <a:xfrm>
              <a:off x="1081" y="1439"/>
              <a:ext cx="31" cy="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Rectangle 15" descr="Granite"/>
            <p:cNvSpPr>
              <a:spLocks noChangeArrowheads="1"/>
            </p:cNvSpPr>
            <p:nvPr/>
          </p:nvSpPr>
          <p:spPr bwMode="auto">
            <a:xfrm rot="-5400000">
              <a:off x="947" y="1196"/>
              <a:ext cx="23" cy="50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7" name="Rectangle 16" descr="Granite"/>
            <p:cNvSpPr>
              <a:spLocks noChangeArrowheads="1"/>
            </p:cNvSpPr>
            <p:nvPr/>
          </p:nvSpPr>
          <p:spPr bwMode="auto">
            <a:xfrm rot="-5400000">
              <a:off x="951" y="2035"/>
              <a:ext cx="22" cy="50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8" name="Rectangle 17" descr="Granite"/>
            <p:cNvSpPr>
              <a:spLocks noChangeArrowheads="1"/>
            </p:cNvSpPr>
            <p:nvPr/>
          </p:nvSpPr>
          <p:spPr bwMode="auto">
            <a:xfrm>
              <a:off x="1198" y="1445"/>
              <a:ext cx="24" cy="8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Rectangle 18"/>
            <p:cNvSpPr>
              <a:spLocks noChangeArrowheads="1"/>
            </p:cNvSpPr>
            <p:nvPr/>
          </p:nvSpPr>
          <p:spPr bwMode="auto">
            <a:xfrm rot="16200000" flipV="1">
              <a:off x="4695" y="1633"/>
              <a:ext cx="597" cy="38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40" name="Rectangle 19"/>
            <p:cNvSpPr>
              <a:spLocks noChangeArrowheads="1"/>
            </p:cNvSpPr>
            <p:nvPr/>
          </p:nvSpPr>
          <p:spPr bwMode="auto">
            <a:xfrm rot="16200000" flipV="1">
              <a:off x="4441" y="2447"/>
              <a:ext cx="1115" cy="721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1" name="Rectangle 20"/>
            <p:cNvSpPr>
              <a:spLocks noChangeArrowheads="1"/>
            </p:cNvSpPr>
            <p:nvPr/>
          </p:nvSpPr>
          <p:spPr bwMode="auto">
            <a:xfrm rot="16200000" flipV="1">
              <a:off x="4677" y="1825"/>
              <a:ext cx="649" cy="204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42" name="Rectangle 21"/>
            <p:cNvSpPr>
              <a:spLocks noChangeArrowheads="1"/>
            </p:cNvSpPr>
            <p:nvPr/>
          </p:nvSpPr>
          <p:spPr bwMode="auto">
            <a:xfrm>
              <a:off x="4526" y="1606"/>
              <a:ext cx="480" cy="12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3" name="Rectangle 22"/>
            <p:cNvSpPr>
              <a:spLocks noChangeArrowheads="1"/>
            </p:cNvSpPr>
            <p:nvPr/>
          </p:nvSpPr>
          <p:spPr bwMode="auto">
            <a:xfrm>
              <a:off x="4911" y="2195"/>
              <a:ext cx="183" cy="1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4" name="Rectangle 23"/>
            <p:cNvSpPr>
              <a:spLocks noChangeArrowheads="1"/>
            </p:cNvSpPr>
            <p:nvPr/>
          </p:nvSpPr>
          <p:spPr bwMode="auto">
            <a:xfrm>
              <a:off x="4202" y="1607"/>
              <a:ext cx="81" cy="1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5" name="Rectangle 24"/>
            <p:cNvSpPr>
              <a:spLocks noChangeArrowheads="1"/>
            </p:cNvSpPr>
            <p:nvPr/>
          </p:nvSpPr>
          <p:spPr bwMode="auto">
            <a:xfrm>
              <a:off x="4813" y="2013"/>
              <a:ext cx="77" cy="170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6" name="Rectangle 25"/>
            <p:cNvSpPr>
              <a:spLocks noChangeArrowheads="1"/>
            </p:cNvSpPr>
            <p:nvPr/>
          </p:nvSpPr>
          <p:spPr bwMode="auto">
            <a:xfrm>
              <a:off x="5117" y="2038"/>
              <a:ext cx="55" cy="169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7" name="Rectangle 26"/>
            <p:cNvSpPr>
              <a:spLocks noChangeArrowheads="1"/>
            </p:cNvSpPr>
            <p:nvPr/>
          </p:nvSpPr>
          <p:spPr bwMode="auto">
            <a:xfrm>
              <a:off x="4195" y="2134"/>
              <a:ext cx="184" cy="718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8" name="Rectangle 27"/>
            <p:cNvSpPr>
              <a:spLocks noChangeArrowheads="1"/>
            </p:cNvSpPr>
            <p:nvPr/>
          </p:nvSpPr>
          <p:spPr bwMode="auto">
            <a:xfrm rot="5400000">
              <a:off x="4708" y="2866"/>
              <a:ext cx="139" cy="1158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9" name="Rectangle 28"/>
            <p:cNvSpPr>
              <a:spLocks noChangeArrowheads="1"/>
            </p:cNvSpPr>
            <p:nvPr/>
          </p:nvSpPr>
          <p:spPr bwMode="auto">
            <a:xfrm>
              <a:off x="4063" y="2834"/>
              <a:ext cx="326" cy="6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0" name="Rectangle 29"/>
            <p:cNvSpPr>
              <a:spLocks noChangeArrowheads="1"/>
            </p:cNvSpPr>
            <p:nvPr/>
          </p:nvSpPr>
          <p:spPr bwMode="auto">
            <a:xfrm>
              <a:off x="4209" y="2179"/>
              <a:ext cx="155" cy="11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1" name="Rectangle 30"/>
            <p:cNvSpPr>
              <a:spLocks noChangeArrowheads="1"/>
            </p:cNvSpPr>
            <p:nvPr/>
          </p:nvSpPr>
          <p:spPr bwMode="auto">
            <a:xfrm>
              <a:off x="4691" y="2142"/>
              <a:ext cx="155" cy="9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2" name="Rectangle 31"/>
            <p:cNvSpPr>
              <a:spLocks noChangeArrowheads="1"/>
            </p:cNvSpPr>
            <p:nvPr/>
          </p:nvSpPr>
          <p:spPr bwMode="auto">
            <a:xfrm>
              <a:off x="2516" y="1765"/>
              <a:ext cx="146" cy="45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3" name="Rectangle 32"/>
            <p:cNvSpPr>
              <a:spLocks noChangeArrowheads="1"/>
            </p:cNvSpPr>
            <p:nvPr/>
          </p:nvSpPr>
          <p:spPr bwMode="auto">
            <a:xfrm>
              <a:off x="2533" y="1532"/>
              <a:ext cx="154" cy="51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4" name="Rectangle 33"/>
            <p:cNvSpPr>
              <a:spLocks noChangeArrowheads="1"/>
            </p:cNvSpPr>
            <p:nvPr/>
          </p:nvSpPr>
          <p:spPr bwMode="auto">
            <a:xfrm>
              <a:off x="4370" y="1536"/>
              <a:ext cx="478" cy="47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5" name="Rectangle 34"/>
            <p:cNvSpPr>
              <a:spLocks noChangeArrowheads="1"/>
            </p:cNvSpPr>
            <p:nvPr/>
          </p:nvSpPr>
          <p:spPr bwMode="auto">
            <a:xfrm>
              <a:off x="4350" y="1759"/>
              <a:ext cx="479" cy="51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6" name="Text Box 35"/>
            <p:cNvSpPr txBox="1">
              <a:spLocks noChangeArrowheads="1"/>
            </p:cNvSpPr>
            <p:nvPr/>
          </p:nvSpPr>
          <p:spPr bwMode="auto">
            <a:xfrm>
              <a:off x="5148" y="3630"/>
              <a:ext cx="702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 inlet</a:t>
              </a:r>
            </a:p>
          </p:txBody>
        </p:sp>
        <p:sp>
          <p:nvSpPr>
            <p:cNvPr id="13357" name="Text Box 36"/>
            <p:cNvSpPr txBox="1">
              <a:spLocks noChangeArrowheads="1"/>
            </p:cNvSpPr>
            <p:nvPr/>
          </p:nvSpPr>
          <p:spPr bwMode="auto">
            <a:xfrm>
              <a:off x="4098" y="3630"/>
              <a:ext cx="79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 outlet</a:t>
              </a:r>
            </a:p>
          </p:txBody>
        </p:sp>
        <p:sp>
          <p:nvSpPr>
            <p:cNvPr id="13358" name="Text Box 37"/>
            <p:cNvSpPr txBox="1">
              <a:spLocks noChangeArrowheads="1"/>
            </p:cNvSpPr>
            <p:nvPr/>
          </p:nvSpPr>
          <p:spPr bwMode="auto">
            <a:xfrm>
              <a:off x="4847" y="591"/>
              <a:ext cx="113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Vacuum pump</a:t>
              </a:r>
            </a:p>
          </p:txBody>
        </p:sp>
        <p:sp>
          <p:nvSpPr>
            <p:cNvPr id="13359" name="Text Box 38"/>
            <p:cNvSpPr txBox="1">
              <a:spLocks noChangeArrowheads="1"/>
            </p:cNvSpPr>
            <p:nvPr/>
          </p:nvSpPr>
          <p:spPr bwMode="auto">
            <a:xfrm>
              <a:off x="1797" y="751"/>
              <a:ext cx="1394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Vacuum permeator</a:t>
              </a:r>
            </a:p>
          </p:txBody>
        </p:sp>
        <p:sp>
          <p:nvSpPr>
            <p:cNvPr id="13360" name="Text Box 39"/>
            <p:cNvSpPr txBox="1">
              <a:spLocks noChangeArrowheads="1"/>
            </p:cNvSpPr>
            <p:nvPr/>
          </p:nvSpPr>
          <p:spPr bwMode="auto">
            <a:xfrm>
              <a:off x="558" y="1093"/>
              <a:ext cx="689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Blanket</a:t>
              </a:r>
            </a:p>
          </p:txBody>
        </p:sp>
        <p:sp>
          <p:nvSpPr>
            <p:cNvPr id="13361" name="Text Box 40"/>
            <p:cNvSpPr txBox="1">
              <a:spLocks noChangeArrowheads="1"/>
            </p:cNvSpPr>
            <p:nvPr/>
          </p:nvSpPr>
          <p:spPr bwMode="auto">
            <a:xfrm>
              <a:off x="1368" y="1337"/>
              <a:ext cx="1276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Concentric pipes</a:t>
              </a:r>
            </a:p>
          </p:txBody>
        </p:sp>
        <p:sp>
          <p:nvSpPr>
            <p:cNvPr id="13362" name="Text Box 41"/>
            <p:cNvSpPr txBox="1">
              <a:spLocks noChangeArrowheads="1"/>
            </p:cNvSpPr>
            <p:nvPr/>
          </p:nvSpPr>
          <p:spPr bwMode="auto">
            <a:xfrm>
              <a:off x="5374" y="2677"/>
              <a:ext cx="833" cy="3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Heat</a:t>
              </a:r>
            </a:p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Exchanger</a:t>
              </a:r>
            </a:p>
          </p:txBody>
        </p:sp>
        <p:sp>
          <p:nvSpPr>
            <p:cNvPr id="13363" name="Rectangle 42"/>
            <p:cNvSpPr>
              <a:spLocks noChangeArrowheads="1"/>
            </p:cNvSpPr>
            <p:nvPr/>
          </p:nvSpPr>
          <p:spPr bwMode="auto">
            <a:xfrm>
              <a:off x="5468" y="1078"/>
              <a:ext cx="176" cy="5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4" name="Text Box 43"/>
            <p:cNvSpPr txBox="1">
              <a:spLocks noChangeArrowheads="1"/>
            </p:cNvSpPr>
            <p:nvPr/>
          </p:nvSpPr>
          <p:spPr bwMode="auto">
            <a:xfrm>
              <a:off x="5164" y="1192"/>
              <a:ext cx="79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T2 outlet</a:t>
              </a:r>
            </a:p>
          </p:txBody>
        </p:sp>
        <p:sp>
          <p:nvSpPr>
            <p:cNvPr id="13365" name="Line 44"/>
            <p:cNvSpPr>
              <a:spLocks noChangeShapeType="1"/>
            </p:cNvSpPr>
            <p:nvPr/>
          </p:nvSpPr>
          <p:spPr bwMode="auto">
            <a:xfrm rot="5400000">
              <a:off x="5721" y="951"/>
              <a:ext cx="0" cy="29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6" name="Rectangle 45"/>
            <p:cNvSpPr>
              <a:spLocks noChangeArrowheads="1"/>
            </p:cNvSpPr>
            <p:nvPr/>
          </p:nvSpPr>
          <p:spPr bwMode="auto">
            <a:xfrm rot="-5400000">
              <a:off x="3013" y="691"/>
              <a:ext cx="999" cy="62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7" name="Rectangle 46"/>
            <p:cNvSpPr>
              <a:spLocks noChangeArrowheads="1"/>
            </p:cNvSpPr>
            <p:nvPr/>
          </p:nvSpPr>
          <p:spPr bwMode="auto">
            <a:xfrm>
              <a:off x="5225" y="783"/>
              <a:ext cx="244" cy="35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8" name="Rectangle 47"/>
            <p:cNvSpPr>
              <a:spLocks noChangeArrowheads="1"/>
            </p:cNvSpPr>
            <p:nvPr/>
          </p:nvSpPr>
          <p:spPr bwMode="auto">
            <a:xfrm>
              <a:off x="3558" y="1593"/>
              <a:ext cx="1546" cy="157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69" name="Rectangle 48"/>
            <p:cNvSpPr>
              <a:spLocks noChangeArrowheads="1"/>
            </p:cNvSpPr>
            <p:nvPr/>
          </p:nvSpPr>
          <p:spPr bwMode="auto">
            <a:xfrm>
              <a:off x="3372" y="1510"/>
              <a:ext cx="98" cy="243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0" name="Rectangle 49"/>
            <p:cNvSpPr>
              <a:spLocks noChangeArrowheads="1"/>
            </p:cNvSpPr>
            <p:nvPr/>
          </p:nvSpPr>
          <p:spPr bwMode="auto">
            <a:xfrm>
              <a:off x="1048" y="1610"/>
              <a:ext cx="2323" cy="125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71" name="Rectangle 50"/>
            <p:cNvSpPr>
              <a:spLocks noChangeArrowheads="1"/>
            </p:cNvSpPr>
            <p:nvPr/>
          </p:nvSpPr>
          <p:spPr bwMode="auto">
            <a:xfrm>
              <a:off x="3562" y="1515"/>
              <a:ext cx="105" cy="23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2" name="Rectangle 51"/>
            <p:cNvSpPr>
              <a:spLocks noChangeArrowheads="1"/>
            </p:cNvSpPr>
            <p:nvPr/>
          </p:nvSpPr>
          <p:spPr bwMode="auto">
            <a:xfrm>
              <a:off x="3597" y="1606"/>
              <a:ext cx="1486" cy="12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73" name="Rectangle 52"/>
            <p:cNvSpPr>
              <a:spLocks noChangeArrowheads="1"/>
            </p:cNvSpPr>
            <p:nvPr/>
          </p:nvSpPr>
          <p:spPr bwMode="auto">
            <a:xfrm rot="-5400000">
              <a:off x="4745" y="2890"/>
              <a:ext cx="760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4" name="Rectangle 53"/>
            <p:cNvSpPr>
              <a:spLocks noChangeArrowheads="1"/>
            </p:cNvSpPr>
            <p:nvPr/>
          </p:nvSpPr>
          <p:spPr bwMode="auto">
            <a:xfrm rot="-5400000">
              <a:off x="4837" y="2967"/>
              <a:ext cx="760" cy="47"/>
            </a:xfrm>
            <a:prstGeom prst="rect">
              <a:avLst/>
            </a:prstGeom>
            <a:solidFill>
              <a:srgbClr val="7373A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 rot="-5400000">
              <a:off x="4491" y="2967"/>
              <a:ext cx="760" cy="4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 rot="-5400000">
              <a:off x="4405" y="2968"/>
              <a:ext cx="760" cy="46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5607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 rot="-5400000">
              <a:off x="4581" y="2968"/>
              <a:ext cx="760" cy="46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8" name="Rectangle 57"/>
            <p:cNvSpPr>
              <a:spLocks noChangeArrowheads="1"/>
            </p:cNvSpPr>
            <p:nvPr/>
          </p:nvSpPr>
          <p:spPr bwMode="auto">
            <a:xfrm rot="-5400000">
              <a:off x="4740" y="2967"/>
              <a:ext cx="760" cy="47"/>
            </a:xfrm>
            <a:prstGeom prst="rect">
              <a:avLst/>
            </a:prstGeom>
            <a:solidFill>
              <a:srgbClr val="8B8BB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9" name="Rectangle 58"/>
            <p:cNvSpPr>
              <a:spLocks noChangeArrowheads="1"/>
            </p:cNvSpPr>
            <p:nvPr/>
          </p:nvSpPr>
          <p:spPr bwMode="auto">
            <a:xfrm rot="-5400000">
              <a:off x="4657" y="2967"/>
              <a:ext cx="760" cy="48"/>
            </a:xfrm>
            <a:prstGeom prst="rect">
              <a:avLst/>
            </a:prstGeom>
            <a:solidFill>
              <a:srgbClr val="8B8BB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0" name="Rectangle 59"/>
            <p:cNvSpPr>
              <a:spLocks noChangeArrowheads="1"/>
            </p:cNvSpPr>
            <p:nvPr/>
          </p:nvSpPr>
          <p:spPr bwMode="auto">
            <a:xfrm>
              <a:off x="4910" y="1704"/>
              <a:ext cx="184" cy="9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1" name="Rectangle 60"/>
            <p:cNvSpPr>
              <a:spLocks noChangeArrowheads="1"/>
            </p:cNvSpPr>
            <p:nvPr/>
          </p:nvSpPr>
          <p:spPr bwMode="auto">
            <a:xfrm>
              <a:off x="4295" y="2140"/>
              <a:ext cx="155" cy="97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2" name="Rectangle 61"/>
            <p:cNvSpPr>
              <a:spLocks noChangeArrowheads="1"/>
            </p:cNvSpPr>
            <p:nvPr/>
          </p:nvSpPr>
          <p:spPr bwMode="auto">
            <a:xfrm rot="5400000">
              <a:off x="4929" y="3059"/>
              <a:ext cx="139" cy="690"/>
            </a:xfrm>
            <a:prstGeom prst="rect">
              <a:avLst/>
            </a:prstGeom>
            <a:solidFill>
              <a:srgbClr val="99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4" name="AutoShape 62"/>
            <p:cNvSpPr>
              <a:spLocks noChangeArrowheads="1"/>
            </p:cNvSpPr>
            <p:nvPr/>
          </p:nvSpPr>
          <p:spPr bwMode="auto">
            <a:xfrm>
              <a:off x="4686" y="3290"/>
              <a:ext cx="633" cy="1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4852" y="3413"/>
              <a:ext cx="299" cy="374"/>
              <a:chOff x="4389" y="3618"/>
              <a:chExt cx="231" cy="566"/>
            </a:xfrm>
          </p:grpSpPr>
          <p:sp>
            <p:nvSpPr>
              <p:cNvPr id="13422" name="Rectangle 64"/>
              <p:cNvSpPr>
                <a:spLocks noChangeArrowheads="1"/>
              </p:cNvSpPr>
              <p:nvPr/>
            </p:nvSpPr>
            <p:spPr bwMode="auto">
              <a:xfrm>
                <a:off x="4547" y="3618"/>
                <a:ext cx="73" cy="566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3" name="Rectangle 65"/>
              <p:cNvSpPr>
                <a:spLocks noChangeArrowheads="1"/>
              </p:cNvSpPr>
              <p:nvPr/>
            </p:nvSpPr>
            <p:spPr bwMode="auto">
              <a:xfrm>
                <a:off x="4389" y="3618"/>
                <a:ext cx="73" cy="56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385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5001" y="2411"/>
              <a:ext cx="1" cy="431"/>
            </a:xfrm>
            <a:prstGeom prst="bentConnector3">
              <a:avLst>
                <a:gd name="adj1" fmla="val -23500009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86" name="AutoShape 67"/>
            <p:cNvCxnSpPr>
              <a:cxnSpLocks noChangeShapeType="1"/>
              <a:stCxn id="18487" idx="3"/>
              <a:endCxn id="13374" idx="3"/>
            </p:cNvCxnSpPr>
            <p:nvPr/>
          </p:nvCxnSpPr>
          <p:spPr bwMode="auto">
            <a:xfrm rot="5400000" flipV="1">
              <a:off x="5001" y="2397"/>
              <a:ext cx="1" cy="431"/>
            </a:xfrm>
            <a:prstGeom prst="bentConnector3">
              <a:avLst>
                <a:gd name="adj1" fmla="val -23700009"/>
              </a:avLst>
            </a:prstGeom>
            <a:noFill/>
            <a:ln w="57150">
              <a:solidFill>
                <a:srgbClr val="7878A4"/>
              </a:solidFill>
              <a:miter lim="800000"/>
              <a:headEnd/>
              <a:tailEnd/>
            </a:ln>
          </p:spPr>
        </p:cxnSp>
        <p:cxnSp>
          <p:nvCxnSpPr>
            <p:cNvPr id="13387" name="AutoShape 68"/>
            <p:cNvCxnSpPr>
              <a:cxnSpLocks noChangeShapeType="1"/>
            </p:cNvCxnSpPr>
            <p:nvPr/>
          </p:nvCxnSpPr>
          <p:spPr bwMode="auto">
            <a:xfrm rot="5400000" flipV="1">
              <a:off x="4991" y="2476"/>
              <a:ext cx="1" cy="249"/>
            </a:xfrm>
            <a:prstGeom prst="bentConnector3">
              <a:avLst>
                <a:gd name="adj1" fmla="val -14600005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88" name="AutoShape 69"/>
            <p:cNvCxnSpPr>
              <a:cxnSpLocks noChangeShapeType="1"/>
              <a:stCxn id="18486" idx="3"/>
              <a:endCxn id="13378" idx="3"/>
            </p:cNvCxnSpPr>
            <p:nvPr/>
          </p:nvCxnSpPr>
          <p:spPr bwMode="auto">
            <a:xfrm rot="5400000" flipV="1">
              <a:off x="4995" y="2490"/>
              <a:ext cx="1" cy="248"/>
            </a:xfrm>
            <a:prstGeom prst="bentConnector3">
              <a:avLst>
                <a:gd name="adj1" fmla="val -14600005"/>
              </a:avLst>
            </a:prstGeom>
            <a:noFill/>
            <a:ln w="57150">
              <a:solidFill>
                <a:srgbClr val="8B8BB1"/>
              </a:solidFill>
              <a:miter lim="800000"/>
              <a:headEnd/>
              <a:tailEnd/>
            </a:ln>
          </p:spPr>
        </p:cxnSp>
        <p:cxnSp>
          <p:nvCxnSpPr>
            <p:cNvPr id="13389" name="AutoShape 70"/>
            <p:cNvCxnSpPr>
              <a:cxnSpLocks noChangeShapeType="1"/>
            </p:cNvCxnSpPr>
            <p:nvPr/>
          </p:nvCxnSpPr>
          <p:spPr bwMode="auto">
            <a:xfrm rot="5400000" flipV="1">
              <a:off x="5005" y="2660"/>
              <a:ext cx="1" cy="76"/>
            </a:xfrm>
            <a:prstGeom prst="bentConnector3">
              <a:avLst>
                <a:gd name="adj1" fmla="val -14600005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90" name="AutoShape 71"/>
            <p:cNvCxnSpPr>
              <a:cxnSpLocks noChangeShapeType="1"/>
            </p:cNvCxnSpPr>
            <p:nvPr/>
          </p:nvCxnSpPr>
          <p:spPr bwMode="auto">
            <a:xfrm rot="5400000" flipV="1">
              <a:off x="4999" y="2575"/>
              <a:ext cx="1" cy="76"/>
            </a:xfrm>
            <a:prstGeom prst="bentConnector3">
              <a:avLst>
                <a:gd name="adj1" fmla="val -7500005"/>
              </a:avLst>
            </a:prstGeom>
            <a:noFill/>
            <a:ln w="57150">
              <a:solidFill>
                <a:srgbClr val="8B8BB1"/>
              </a:solidFill>
              <a:miter lim="800000"/>
              <a:headEnd/>
              <a:tailEnd/>
            </a:ln>
          </p:spPr>
        </p:cxnSp>
        <p:sp>
          <p:nvSpPr>
            <p:cNvPr id="13391" name="Rectangle 72"/>
            <p:cNvSpPr>
              <a:spLocks noChangeArrowheads="1"/>
            </p:cNvSpPr>
            <p:nvPr/>
          </p:nvSpPr>
          <p:spPr bwMode="auto">
            <a:xfrm rot="-5400000">
              <a:off x="3279" y="1052"/>
              <a:ext cx="676" cy="4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2" name="Rectangle 73"/>
            <p:cNvSpPr>
              <a:spLocks noChangeArrowheads="1"/>
            </p:cNvSpPr>
            <p:nvPr/>
          </p:nvSpPr>
          <p:spPr bwMode="auto">
            <a:xfrm rot="-5400000">
              <a:off x="3364" y="1047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3" name="Rectangle 74"/>
            <p:cNvSpPr>
              <a:spLocks noChangeArrowheads="1"/>
            </p:cNvSpPr>
            <p:nvPr/>
          </p:nvSpPr>
          <p:spPr bwMode="auto">
            <a:xfrm rot="-5400000">
              <a:off x="3044" y="1045"/>
              <a:ext cx="677" cy="5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4" name="Rectangle 75"/>
            <p:cNvSpPr>
              <a:spLocks noChangeArrowheads="1"/>
            </p:cNvSpPr>
            <p:nvPr/>
          </p:nvSpPr>
          <p:spPr bwMode="auto">
            <a:xfrm rot="-5400000">
              <a:off x="2962" y="1045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395" name="AutoShape 76"/>
            <p:cNvCxnSpPr>
              <a:cxnSpLocks noChangeShapeType="1"/>
              <a:stCxn id="13394" idx="3"/>
              <a:endCxn id="13392" idx="3"/>
            </p:cNvCxnSpPr>
            <p:nvPr/>
          </p:nvCxnSpPr>
          <p:spPr bwMode="auto">
            <a:xfrm rot="5400000" flipV="1">
              <a:off x="3499" y="531"/>
              <a:ext cx="2" cy="402"/>
            </a:xfrm>
            <a:prstGeom prst="bentConnector3">
              <a:avLst>
                <a:gd name="adj1" fmla="val -830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cxnSp>
          <p:nvCxnSpPr>
            <p:cNvPr id="13396" name="AutoShape 77"/>
            <p:cNvCxnSpPr>
              <a:cxnSpLocks noChangeShapeType="1"/>
              <a:stCxn id="13393" idx="3"/>
              <a:endCxn id="13391" idx="3"/>
            </p:cNvCxnSpPr>
            <p:nvPr/>
          </p:nvCxnSpPr>
          <p:spPr bwMode="auto">
            <a:xfrm rot="5400000" flipV="1">
              <a:off x="3497" y="619"/>
              <a:ext cx="4" cy="233"/>
            </a:xfrm>
            <a:prstGeom prst="bentConnector3">
              <a:avLst>
                <a:gd name="adj1" fmla="val -285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sp>
          <p:nvSpPr>
            <p:cNvPr id="13397" name="Rectangle 78"/>
            <p:cNvSpPr>
              <a:spLocks noChangeArrowheads="1"/>
            </p:cNvSpPr>
            <p:nvPr/>
          </p:nvSpPr>
          <p:spPr bwMode="auto">
            <a:xfrm rot="-5400000">
              <a:off x="3126" y="1054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8" name="Rectangle 79"/>
            <p:cNvSpPr>
              <a:spLocks noChangeArrowheads="1"/>
            </p:cNvSpPr>
            <p:nvPr/>
          </p:nvSpPr>
          <p:spPr bwMode="auto">
            <a:xfrm rot="-5400000">
              <a:off x="3203" y="1054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399" name="AutoShape 80"/>
            <p:cNvCxnSpPr>
              <a:cxnSpLocks noChangeShapeType="1"/>
              <a:stCxn id="13397" idx="3"/>
              <a:endCxn id="13398" idx="3"/>
            </p:cNvCxnSpPr>
            <p:nvPr/>
          </p:nvCxnSpPr>
          <p:spPr bwMode="auto">
            <a:xfrm rot="5400000" flipV="1">
              <a:off x="3501" y="702"/>
              <a:ext cx="1" cy="77"/>
            </a:xfrm>
            <a:prstGeom prst="bentConnector3">
              <a:avLst>
                <a:gd name="adj1" fmla="val -660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sp>
          <p:nvSpPr>
            <p:cNvPr id="13400" name="Text Box 81"/>
            <p:cNvSpPr txBox="1">
              <a:spLocks noChangeArrowheads="1"/>
            </p:cNvSpPr>
            <p:nvPr/>
          </p:nvSpPr>
          <p:spPr bwMode="auto">
            <a:xfrm>
              <a:off x="269" y="2429"/>
              <a:ext cx="122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chemeClr val="accent2"/>
                  </a:solidFill>
                  <a:latin typeface="Times New Roman" pitchFamily="-109" charset="0"/>
                </a:rPr>
                <a:t>Pressure boundary (90 C)</a:t>
              </a:r>
              <a:endParaRPr lang="en-US" sz="1200">
                <a:solidFill>
                  <a:schemeClr val="accent2"/>
                </a:solidFill>
                <a:latin typeface="Times New Roman" pitchFamily="-109" charset="0"/>
              </a:endParaRPr>
            </a:p>
          </p:txBody>
        </p:sp>
        <p:cxnSp>
          <p:nvCxnSpPr>
            <p:cNvPr id="13401" name="AutoShape 82"/>
            <p:cNvCxnSpPr>
              <a:cxnSpLocks noChangeShapeType="1"/>
              <a:stCxn id="13423" idx="2"/>
              <a:endCxn id="13326" idx="3"/>
            </p:cNvCxnSpPr>
            <p:nvPr/>
          </p:nvCxnSpPr>
          <p:spPr bwMode="auto">
            <a:xfrm rot="16200000" flipV="1">
              <a:off x="3887" y="2775"/>
              <a:ext cx="606" cy="1418"/>
            </a:xfrm>
            <a:prstGeom prst="bentConnector4">
              <a:avLst>
                <a:gd name="adj1" fmla="val -25352"/>
                <a:gd name="adj2" fmla="val 70361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402" name="AutoShape 83"/>
            <p:cNvCxnSpPr>
              <a:cxnSpLocks noChangeShapeType="1"/>
              <a:stCxn id="13326" idx="1"/>
              <a:endCxn id="13422" idx="2"/>
            </p:cNvCxnSpPr>
            <p:nvPr/>
          </p:nvCxnSpPr>
          <p:spPr bwMode="auto">
            <a:xfrm rot="10800000" flipH="1" flipV="1">
              <a:off x="1347" y="3181"/>
              <a:ext cx="3757" cy="606"/>
            </a:xfrm>
            <a:prstGeom prst="bentConnector4">
              <a:avLst>
                <a:gd name="adj1" fmla="val -4218"/>
                <a:gd name="adj2" fmla="val 139259"/>
              </a:avLst>
            </a:prstGeom>
            <a:noFill/>
            <a:ln w="38100">
              <a:solidFill>
                <a:srgbClr val="666699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403" name="Text Box 84"/>
            <p:cNvSpPr txBox="1">
              <a:spLocks noChangeArrowheads="1"/>
            </p:cNvSpPr>
            <p:nvPr/>
          </p:nvSpPr>
          <p:spPr bwMode="auto">
            <a:xfrm>
              <a:off x="1514" y="2328"/>
              <a:ext cx="160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Closed Brayton Cycle</a:t>
              </a:r>
            </a:p>
          </p:txBody>
        </p:sp>
        <p:sp>
          <p:nvSpPr>
            <p:cNvPr id="13404" name="AutoShape 85"/>
            <p:cNvSpPr>
              <a:spLocks noChangeArrowheads="1"/>
            </p:cNvSpPr>
            <p:nvPr/>
          </p:nvSpPr>
          <p:spPr bwMode="auto">
            <a:xfrm>
              <a:off x="3250" y="1401"/>
              <a:ext cx="525" cy="112"/>
            </a:xfrm>
            <a:custGeom>
              <a:avLst/>
              <a:gdLst>
                <a:gd name="T0" fmla="*/ 459 w 21600"/>
                <a:gd name="T1" fmla="*/ 56 h 21600"/>
                <a:gd name="T2" fmla="*/ 263 w 21600"/>
                <a:gd name="T3" fmla="*/ 112 h 21600"/>
                <a:gd name="T4" fmla="*/ 66 w 21600"/>
                <a:gd name="T5" fmla="*/ 56 h 21600"/>
                <a:gd name="T6" fmla="*/ 2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5 w 21600"/>
                <a:gd name="T13" fmla="*/ 4436 h 21600"/>
                <a:gd name="T14" fmla="*/ 17115 w 21600"/>
                <a:gd name="T15" fmla="*/ 17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5" name="Rectangle 86"/>
            <p:cNvSpPr>
              <a:spLocks noChangeArrowheads="1"/>
            </p:cNvSpPr>
            <p:nvPr/>
          </p:nvSpPr>
          <p:spPr bwMode="auto">
            <a:xfrm>
              <a:off x="3575" y="1455"/>
              <a:ext cx="90" cy="231"/>
            </a:xfrm>
            <a:prstGeom prst="rect">
              <a:avLst/>
            </a:prstGeom>
            <a:solidFill>
              <a:srgbClr val="FF33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6" name="Rectangle 87"/>
            <p:cNvSpPr>
              <a:spLocks noChangeArrowheads="1"/>
            </p:cNvSpPr>
            <p:nvPr/>
          </p:nvSpPr>
          <p:spPr bwMode="auto">
            <a:xfrm>
              <a:off x="3380" y="1477"/>
              <a:ext cx="83" cy="265"/>
            </a:xfrm>
            <a:prstGeom prst="rect">
              <a:avLst/>
            </a:prstGeom>
            <a:solidFill>
              <a:srgbClr val="FF33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7" name="Text Box 88"/>
            <p:cNvSpPr txBox="1">
              <a:spLocks noChangeArrowheads="1"/>
            </p:cNvSpPr>
            <p:nvPr/>
          </p:nvSpPr>
          <p:spPr bwMode="auto">
            <a:xfrm>
              <a:off x="3143" y="2210"/>
              <a:ext cx="105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993300"/>
                  </a:solidFill>
                  <a:latin typeface="Times New Roman" pitchFamily="-109" charset="0"/>
                </a:rPr>
                <a:t>PbLi (460 C)</a:t>
              </a:r>
              <a:endParaRPr lang="en-US" sz="1200">
                <a:solidFill>
                  <a:srgbClr val="993300"/>
                </a:solidFill>
                <a:latin typeface="Times New Roman" pitchFamily="-109" charset="0"/>
              </a:endParaRPr>
            </a:p>
          </p:txBody>
        </p:sp>
        <p:sp>
          <p:nvSpPr>
            <p:cNvPr id="13408" name="Text Box 89"/>
            <p:cNvSpPr txBox="1">
              <a:spLocks noChangeArrowheads="1"/>
            </p:cNvSpPr>
            <p:nvPr/>
          </p:nvSpPr>
          <p:spPr bwMode="auto">
            <a:xfrm>
              <a:off x="1513" y="1936"/>
              <a:ext cx="105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FF3300"/>
                  </a:solidFill>
                  <a:latin typeface="Times New Roman" pitchFamily="-109" charset="0"/>
                </a:rPr>
                <a:t>PbLi (700 C)</a:t>
              </a:r>
              <a:endParaRPr lang="en-US" sz="1200">
                <a:solidFill>
                  <a:srgbClr val="FF3300"/>
                </a:solidFill>
                <a:latin typeface="Times New Roman" pitchFamily="-109" charset="0"/>
              </a:endParaRPr>
            </a:p>
          </p:txBody>
        </p:sp>
        <p:sp>
          <p:nvSpPr>
            <p:cNvPr id="13409" name="Line 90"/>
            <p:cNvSpPr>
              <a:spLocks noChangeShapeType="1"/>
            </p:cNvSpPr>
            <p:nvPr/>
          </p:nvSpPr>
          <p:spPr bwMode="auto">
            <a:xfrm flipV="1">
              <a:off x="2114" y="1684"/>
              <a:ext cx="286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0" name="Line 91"/>
            <p:cNvSpPr>
              <a:spLocks noChangeShapeType="1"/>
            </p:cNvSpPr>
            <p:nvPr/>
          </p:nvSpPr>
          <p:spPr bwMode="auto">
            <a:xfrm>
              <a:off x="3934" y="2373"/>
              <a:ext cx="314" cy="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1" name="Line 92"/>
            <p:cNvSpPr>
              <a:spLocks noChangeShapeType="1"/>
            </p:cNvSpPr>
            <p:nvPr/>
          </p:nvSpPr>
          <p:spPr bwMode="auto">
            <a:xfrm>
              <a:off x="3854" y="2795"/>
              <a:ext cx="281" cy="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412" name="Picture 93" descr="brad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3" y="2506"/>
              <a:ext cx="2128" cy="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3" name="Line 94"/>
            <p:cNvSpPr>
              <a:spLocks noChangeShapeType="1"/>
            </p:cNvSpPr>
            <p:nvPr/>
          </p:nvSpPr>
          <p:spPr bwMode="auto">
            <a:xfrm>
              <a:off x="1346" y="2739"/>
              <a:ext cx="260" cy="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4" name="Text Box 95"/>
            <p:cNvSpPr txBox="1">
              <a:spLocks noChangeArrowheads="1"/>
            </p:cNvSpPr>
            <p:nvPr/>
          </p:nvSpPr>
          <p:spPr bwMode="auto">
            <a:xfrm>
              <a:off x="3388" y="2613"/>
              <a:ext cx="924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PbLi pump</a:t>
              </a:r>
            </a:p>
          </p:txBody>
        </p:sp>
        <p:sp>
          <p:nvSpPr>
            <p:cNvPr id="13415" name="Text Box 96"/>
            <p:cNvSpPr txBox="1">
              <a:spLocks noChangeArrowheads="1"/>
            </p:cNvSpPr>
            <p:nvPr/>
          </p:nvSpPr>
          <p:spPr bwMode="auto">
            <a:xfrm>
              <a:off x="1309" y="3826"/>
              <a:ext cx="95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Inter-cooler</a:t>
              </a:r>
            </a:p>
          </p:txBody>
        </p:sp>
        <p:sp>
          <p:nvSpPr>
            <p:cNvPr id="13416" name="Text Box 97"/>
            <p:cNvSpPr txBox="1">
              <a:spLocks noChangeArrowheads="1"/>
            </p:cNvSpPr>
            <p:nvPr/>
          </p:nvSpPr>
          <p:spPr bwMode="auto">
            <a:xfrm>
              <a:off x="2059" y="3826"/>
              <a:ext cx="89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Pre-cooler</a:t>
              </a:r>
            </a:p>
          </p:txBody>
        </p:sp>
        <p:sp>
          <p:nvSpPr>
            <p:cNvPr id="13417" name="Text Box 98"/>
            <p:cNvSpPr txBox="1">
              <a:spLocks noChangeArrowheads="1"/>
            </p:cNvSpPr>
            <p:nvPr/>
          </p:nvSpPr>
          <p:spPr bwMode="auto">
            <a:xfrm>
              <a:off x="2779" y="3826"/>
              <a:ext cx="104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Recuperator</a:t>
              </a:r>
            </a:p>
          </p:txBody>
        </p:sp>
        <p:sp>
          <p:nvSpPr>
            <p:cNvPr id="13418" name="Text Box 99"/>
            <p:cNvSpPr txBox="1">
              <a:spLocks noChangeArrowheads="1"/>
            </p:cNvSpPr>
            <p:nvPr/>
          </p:nvSpPr>
          <p:spPr bwMode="auto">
            <a:xfrm>
              <a:off x="176" y="2976"/>
              <a:ext cx="131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Turbo-compressor</a:t>
              </a:r>
            </a:p>
          </p:txBody>
        </p:sp>
        <p:sp>
          <p:nvSpPr>
            <p:cNvPr id="13419" name="Text Box 100"/>
            <p:cNvSpPr txBox="1">
              <a:spLocks noChangeArrowheads="1"/>
            </p:cNvSpPr>
            <p:nvPr/>
          </p:nvSpPr>
          <p:spPr bwMode="auto">
            <a:xfrm>
              <a:off x="1769" y="2635"/>
              <a:ext cx="125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FF3300"/>
                  </a:solidFill>
                  <a:latin typeface="Helvetica" pitchFamily="-109" charset="0"/>
                </a:rPr>
                <a:t>Power turbine</a:t>
              </a:r>
              <a:endParaRPr lang="en-US" sz="1200">
                <a:latin typeface="Helvetica" pitchFamily="-109" charset="0"/>
              </a:endParaRPr>
            </a:p>
          </p:txBody>
        </p:sp>
        <p:sp>
          <p:nvSpPr>
            <p:cNvPr id="13420" name="Line 101"/>
            <p:cNvSpPr>
              <a:spLocks noChangeShapeType="1"/>
            </p:cNvSpPr>
            <p:nvPr/>
          </p:nvSpPr>
          <p:spPr bwMode="auto">
            <a:xfrm>
              <a:off x="1287" y="3106"/>
              <a:ext cx="373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Line 102"/>
            <p:cNvSpPr>
              <a:spLocks noChangeShapeType="1"/>
            </p:cNvSpPr>
            <p:nvPr/>
          </p:nvSpPr>
          <p:spPr bwMode="auto">
            <a:xfrm>
              <a:off x="2628" y="2795"/>
              <a:ext cx="426" cy="2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317" name="Picture 10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276600" y="685800"/>
            <a:ext cx="561498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Oval 104"/>
          <p:cNvSpPr>
            <a:spLocks noChangeArrowheads="1"/>
          </p:cNvSpPr>
          <p:nvPr/>
        </p:nvSpPr>
        <p:spPr bwMode="auto">
          <a:xfrm>
            <a:off x="6413500" y="1666875"/>
            <a:ext cx="623888" cy="466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105"/>
          <p:cNvSpPr>
            <a:spLocks noChangeShapeType="1"/>
          </p:cNvSpPr>
          <p:nvPr/>
        </p:nvSpPr>
        <p:spPr bwMode="auto">
          <a:xfrm>
            <a:off x="7010400" y="1992313"/>
            <a:ext cx="457200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Text Box 106"/>
          <p:cNvSpPr txBox="1">
            <a:spLocks noChangeArrowheads="1"/>
          </p:cNvSpPr>
          <p:nvPr/>
        </p:nvSpPr>
        <p:spPr bwMode="auto">
          <a:xfrm>
            <a:off x="6242050" y="22860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mass transport parameters at interface need K</a:t>
            </a:r>
            <a:r>
              <a:rPr lang="en-US" sz="1000" baseline="-25000"/>
              <a:t>S</a:t>
            </a:r>
            <a:r>
              <a:rPr lang="en-US" sz="1000"/>
              <a:t> and D of T in LLE</a:t>
            </a:r>
          </a:p>
        </p:txBody>
      </p:sp>
      <p:sp>
        <p:nvSpPr>
          <p:cNvPr id="13321" name="Text Box 107"/>
          <p:cNvSpPr txBox="1">
            <a:spLocks noChangeArrowheads="1"/>
          </p:cNvSpPr>
          <p:nvPr/>
        </p:nvSpPr>
        <p:spPr bwMode="auto">
          <a:xfrm>
            <a:off x="152400" y="1571625"/>
            <a:ext cx="3048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Concept is based on the Pd-Ag membrane applied to gas stream permeators; untested for use of refractory (Nb) with liquids</a:t>
            </a:r>
          </a:p>
        </p:txBody>
      </p:sp>
      <p:sp>
        <p:nvSpPr>
          <p:cNvPr id="13322" name="Text Box 108"/>
          <p:cNvSpPr txBox="1">
            <a:spLocks noChangeArrowheads="1"/>
          </p:cNvSpPr>
          <p:nvPr/>
        </p:nvSpPr>
        <p:spPr bwMode="auto">
          <a:xfrm>
            <a:off x="6019800" y="2819400"/>
            <a:ext cx="261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Usage issues (for DCLL):</a:t>
            </a:r>
          </a:p>
        </p:txBody>
      </p:sp>
      <p:sp>
        <p:nvSpPr>
          <p:cNvPr id="13323" name="Text Box 109"/>
          <p:cNvSpPr txBox="1">
            <a:spLocks noChangeArrowheads="1"/>
          </p:cNvSpPr>
          <p:nvPr/>
        </p:nvSpPr>
        <p:spPr bwMode="auto">
          <a:xfrm>
            <a:off x="5791200" y="3175000"/>
            <a:ext cx="3200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ea typeface="Times New Roman" pitchFamily="-109" charset="0"/>
                <a:cs typeface="Times New Roman" pitchFamily="-109" charset="0"/>
              </a:rPr>
              <a:t>Measurements of tritium mass transport coefficients in PbLi for turbulent flow in tubes are needed.  This is a key parameter in assessing the viability vacuum permeators since the major resistance to extraction of the tritium is permeation of tritium through the PbLi. 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ea typeface="Times New Roman" pitchFamily="-109" charset="0"/>
                <a:cs typeface="Times New Roman" pitchFamily="-109" charset="0"/>
              </a:rPr>
              <a:t>Material compatibility measurements have not be made for PbLi and Nb, although, in general, refractory materials are thought to be compatible with PbLi based on tests up to 1000ºC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ea typeface="Times New Roman" pitchFamily="-109" charset="0"/>
                <a:cs typeface="Times New Roman" pitchFamily="-109" charset="0"/>
              </a:rPr>
              <a:t>At high temperatures Nb will rapidly oxidize, requiring a very high vacuum during operation or a surface layer of Pd which is more oxide resistant.  (requires housing the permeator in an inert gas environment)</a:t>
            </a:r>
          </a:p>
        </p:txBody>
      </p:sp>
      <p:sp>
        <p:nvSpPr>
          <p:cNvPr id="13325" name="Rectangle 111"/>
          <p:cNvSpPr>
            <a:spLocks noChangeArrowheads="1"/>
          </p:cNvSpPr>
          <p:nvPr/>
        </p:nvSpPr>
        <p:spPr bwMode="auto">
          <a:xfrm>
            <a:off x="4752975" y="21510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534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/>
              <a:t>Task 1-2: Testing of Tritium Extraction Methods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7500" y="1066800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16E00"/>
                </a:solidFill>
              </a:rPr>
              <a:t>Vacuum Permeator: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913" y="2325688"/>
            <a:ext cx="5865812" cy="4151312"/>
            <a:chOff x="176" y="504"/>
            <a:chExt cx="6031" cy="3563"/>
          </a:xfrm>
        </p:grpSpPr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1347" y="2491"/>
              <a:ext cx="2134" cy="13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7" name="Rectangle 6"/>
            <p:cNvSpPr>
              <a:spLocks noChangeArrowheads="1"/>
            </p:cNvSpPr>
            <p:nvPr/>
          </p:nvSpPr>
          <p:spPr bwMode="auto">
            <a:xfrm rot="5400000">
              <a:off x="4632" y="1693"/>
              <a:ext cx="119" cy="990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8" name="Rectangle 7"/>
            <p:cNvSpPr>
              <a:spLocks noChangeArrowheads="1"/>
            </p:cNvSpPr>
            <p:nvPr/>
          </p:nvSpPr>
          <p:spPr bwMode="auto">
            <a:xfrm>
              <a:off x="3825" y="1077"/>
              <a:ext cx="1429" cy="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9" name="Rectangle 8"/>
            <p:cNvSpPr>
              <a:spLocks noChangeArrowheads="1"/>
            </p:cNvSpPr>
            <p:nvPr/>
          </p:nvSpPr>
          <p:spPr bwMode="auto">
            <a:xfrm>
              <a:off x="2614" y="1524"/>
              <a:ext cx="2564" cy="29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0" name="Rectangle 9"/>
            <p:cNvSpPr>
              <a:spLocks noChangeArrowheads="1"/>
            </p:cNvSpPr>
            <p:nvPr/>
          </p:nvSpPr>
          <p:spPr bwMode="auto">
            <a:xfrm>
              <a:off x="1114" y="1523"/>
              <a:ext cx="1506" cy="29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1" name="Rectangle 10"/>
            <p:cNvSpPr>
              <a:spLocks noChangeArrowheads="1"/>
            </p:cNvSpPr>
            <p:nvPr/>
          </p:nvSpPr>
          <p:spPr bwMode="auto">
            <a:xfrm>
              <a:off x="696" y="1435"/>
              <a:ext cx="522" cy="852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Rectangle 11" descr="Granite"/>
            <p:cNvSpPr>
              <a:spLocks noChangeArrowheads="1"/>
            </p:cNvSpPr>
            <p:nvPr/>
          </p:nvSpPr>
          <p:spPr bwMode="auto">
            <a:xfrm>
              <a:off x="1189" y="1805"/>
              <a:ext cx="25" cy="47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Rectangle 12"/>
            <p:cNvSpPr>
              <a:spLocks noChangeArrowheads="1"/>
            </p:cNvSpPr>
            <p:nvPr/>
          </p:nvSpPr>
          <p:spPr bwMode="auto">
            <a:xfrm>
              <a:off x="1096" y="1593"/>
              <a:ext cx="2376" cy="16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34" name="Rectangle 13" descr="Granite"/>
            <p:cNvSpPr>
              <a:spLocks noChangeArrowheads="1"/>
            </p:cNvSpPr>
            <p:nvPr/>
          </p:nvSpPr>
          <p:spPr bwMode="auto">
            <a:xfrm>
              <a:off x="696" y="1435"/>
              <a:ext cx="24" cy="85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Rectangle 14" descr="Granite"/>
            <p:cNvSpPr>
              <a:spLocks noChangeArrowheads="1"/>
            </p:cNvSpPr>
            <p:nvPr/>
          </p:nvSpPr>
          <p:spPr bwMode="auto">
            <a:xfrm>
              <a:off x="1081" y="1439"/>
              <a:ext cx="31" cy="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Rectangle 15" descr="Granite"/>
            <p:cNvSpPr>
              <a:spLocks noChangeArrowheads="1"/>
            </p:cNvSpPr>
            <p:nvPr/>
          </p:nvSpPr>
          <p:spPr bwMode="auto">
            <a:xfrm rot="-5400000">
              <a:off x="947" y="1196"/>
              <a:ext cx="23" cy="50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7" name="Rectangle 16" descr="Granite"/>
            <p:cNvSpPr>
              <a:spLocks noChangeArrowheads="1"/>
            </p:cNvSpPr>
            <p:nvPr/>
          </p:nvSpPr>
          <p:spPr bwMode="auto">
            <a:xfrm rot="-5400000">
              <a:off x="951" y="2035"/>
              <a:ext cx="22" cy="50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8" name="Rectangle 17" descr="Granite"/>
            <p:cNvSpPr>
              <a:spLocks noChangeArrowheads="1"/>
            </p:cNvSpPr>
            <p:nvPr/>
          </p:nvSpPr>
          <p:spPr bwMode="auto">
            <a:xfrm>
              <a:off x="1198" y="1445"/>
              <a:ext cx="24" cy="8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Rectangle 18"/>
            <p:cNvSpPr>
              <a:spLocks noChangeArrowheads="1"/>
            </p:cNvSpPr>
            <p:nvPr/>
          </p:nvSpPr>
          <p:spPr bwMode="auto">
            <a:xfrm rot="16200000" flipV="1">
              <a:off x="4695" y="1633"/>
              <a:ext cx="597" cy="385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40" name="Rectangle 19"/>
            <p:cNvSpPr>
              <a:spLocks noChangeArrowheads="1"/>
            </p:cNvSpPr>
            <p:nvPr/>
          </p:nvSpPr>
          <p:spPr bwMode="auto">
            <a:xfrm rot="16200000" flipV="1">
              <a:off x="4441" y="2447"/>
              <a:ext cx="1115" cy="721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1" name="Rectangle 20"/>
            <p:cNvSpPr>
              <a:spLocks noChangeArrowheads="1"/>
            </p:cNvSpPr>
            <p:nvPr/>
          </p:nvSpPr>
          <p:spPr bwMode="auto">
            <a:xfrm rot="16200000" flipV="1">
              <a:off x="4677" y="1825"/>
              <a:ext cx="649" cy="204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42" name="Rectangle 21"/>
            <p:cNvSpPr>
              <a:spLocks noChangeArrowheads="1"/>
            </p:cNvSpPr>
            <p:nvPr/>
          </p:nvSpPr>
          <p:spPr bwMode="auto">
            <a:xfrm>
              <a:off x="4526" y="1606"/>
              <a:ext cx="480" cy="12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3" name="Rectangle 22"/>
            <p:cNvSpPr>
              <a:spLocks noChangeArrowheads="1"/>
            </p:cNvSpPr>
            <p:nvPr/>
          </p:nvSpPr>
          <p:spPr bwMode="auto">
            <a:xfrm>
              <a:off x="4911" y="2195"/>
              <a:ext cx="183" cy="11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4" name="Rectangle 23"/>
            <p:cNvSpPr>
              <a:spLocks noChangeArrowheads="1"/>
            </p:cNvSpPr>
            <p:nvPr/>
          </p:nvSpPr>
          <p:spPr bwMode="auto">
            <a:xfrm>
              <a:off x="4202" y="1607"/>
              <a:ext cx="81" cy="1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5" name="Rectangle 24"/>
            <p:cNvSpPr>
              <a:spLocks noChangeArrowheads="1"/>
            </p:cNvSpPr>
            <p:nvPr/>
          </p:nvSpPr>
          <p:spPr bwMode="auto">
            <a:xfrm>
              <a:off x="4813" y="2013"/>
              <a:ext cx="77" cy="170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6" name="Rectangle 25"/>
            <p:cNvSpPr>
              <a:spLocks noChangeArrowheads="1"/>
            </p:cNvSpPr>
            <p:nvPr/>
          </p:nvSpPr>
          <p:spPr bwMode="auto">
            <a:xfrm>
              <a:off x="5117" y="2038"/>
              <a:ext cx="55" cy="169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7" name="Rectangle 26"/>
            <p:cNvSpPr>
              <a:spLocks noChangeArrowheads="1"/>
            </p:cNvSpPr>
            <p:nvPr/>
          </p:nvSpPr>
          <p:spPr bwMode="auto">
            <a:xfrm>
              <a:off x="4195" y="2134"/>
              <a:ext cx="184" cy="718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8" name="Rectangle 27"/>
            <p:cNvSpPr>
              <a:spLocks noChangeArrowheads="1"/>
            </p:cNvSpPr>
            <p:nvPr/>
          </p:nvSpPr>
          <p:spPr bwMode="auto">
            <a:xfrm rot="5400000">
              <a:off x="4708" y="2866"/>
              <a:ext cx="139" cy="1158"/>
            </a:xfrm>
            <a:prstGeom prst="rect">
              <a:avLst/>
            </a:prstGeom>
            <a:solidFill>
              <a:srgbClr val="99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9" name="Rectangle 28"/>
            <p:cNvSpPr>
              <a:spLocks noChangeArrowheads="1"/>
            </p:cNvSpPr>
            <p:nvPr/>
          </p:nvSpPr>
          <p:spPr bwMode="auto">
            <a:xfrm>
              <a:off x="4063" y="2834"/>
              <a:ext cx="326" cy="6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0" name="Rectangle 29"/>
            <p:cNvSpPr>
              <a:spLocks noChangeArrowheads="1"/>
            </p:cNvSpPr>
            <p:nvPr/>
          </p:nvSpPr>
          <p:spPr bwMode="auto">
            <a:xfrm>
              <a:off x="4209" y="2179"/>
              <a:ext cx="155" cy="11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1" name="Rectangle 30"/>
            <p:cNvSpPr>
              <a:spLocks noChangeArrowheads="1"/>
            </p:cNvSpPr>
            <p:nvPr/>
          </p:nvSpPr>
          <p:spPr bwMode="auto">
            <a:xfrm>
              <a:off x="4691" y="2142"/>
              <a:ext cx="155" cy="9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2" name="Rectangle 31"/>
            <p:cNvSpPr>
              <a:spLocks noChangeArrowheads="1"/>
            </p:cNvSpPr>
            <p:nvPr/>
          </p:nvSpPr>
          <p:spPr bwMode="auto">
            <a:xfrm>
              <a:off x="2516" y="1765"/>
              <a:ext cx="146" cy="45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3" name="Rectangle 32"/>
            <p:cNvSpPr>
              <a:spLocks noChangeArrowheads="1"/>
            </p:cNvSpPr>
            <p:nvPr/>
          </p:nvSpPr>
          <p:spPr bwMode="auto">
            <a:xfrm>
              <a:off x="2533" y="1532"/>
              <a:ext cx="154" cy="51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4" name="Rectangle 33"/>
            <p:cNvSpPr>
              <a:spLocks noChangeArrowheads="1"/>
            </p:cNvSpPr>
            <p:nvPr/>
          </p:nvSpPr>
          <p:spPr bwMode="auto">
            <a:xfrm>
              <a:off x="4370" y="1536"/>
              <a:ext cx="478" cy="47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5" name="Rectangle 34"/>
            <p:cNvSpPr>
              <a:spLocks noChangeArrowheads="1"/>
            </p:cNvSpPr>
            <p:nvPr/>
          </p:nvSpPr>
          <p:spPr bwMode="auto">
            <a:xfrm>
              <a:off x="4350" y="1759"/>
              <a:ext cx="479" cy="51"/>
            </a:xfrm>
            <a:prstGeom prst="rect">
              <a:avLst/>
            </a:prstGeom>
            <a:solidFill>
              <a:srgbClr val="99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6" name="Text Box 35"/>
            <p:cNvSpPr txBox="1">
              <a:spLocks noChangeArrowheads="1"/>
            </p:cNvSpPr>
            <p:nvPr/>
          </p:nvSpPr>
          <p:spPr bwMode="auto">
            <a:xfrm>
              <a:off x="5148" y="3630"/>
              <a:ext cx="702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 inlet</a:t>
              </a:r>
            </a:p>
          </p:txBody>
        </p:sp>
        <p:sp>
          <p:nvSpPr>
            <p:cNvPr id="13357" name="Text Box 36"/>
            <p:cNvSpPr txBox="1">
              <a:spLocks noChangeArrowheads="1"/>
            </p:cNvSpPr>
            <p:nvPr/>
          </p:nvSpPr>
          <p:spPr bwMode="auto">
            <a:xfrm>
              <a:off x="4098" y="3630"/>
              <a:ext cx="79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 outlet</a:t>
              </a:r>
            </a:p>
          </p:txBody>
        </p:sp>
        <p:sp>
          <p:nvSpPr>
            <p:cNvPr id="13358" name="Text Box 37"/>
            <p:cNvSpPr txBox="1">
              <a:spLocks noChangeArrowheads="1"/>
            </p:cNvSpPr>
            <p:nvPr/>
          </p:nvSpPr>
          <p:spPr bwMode="auto">
            <a:xfrm>
              <a:off x="4847" y="591"/>
              <a:ext cx="113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Vacuum pump</a:t>
              </a:r>
            </a:p>
          </p:txBody>
        </p:sp>
        <p:sp>
          <p:nvSpPr>
            <p:cNvPr id="13359" name="Text Box 38"/>
            <p:cNvSpPr txBox="1">
              <a:spLocks noChangeArrowheads="1"/>
            </p:cNvSpPr>
            <p:nvPr/>
          </p:nvSpPr>
          <p:spPr bwMode="auto">
            <a:xfrm>
              <a:off x="1797" y="751"/>
              <a:ext cx="1394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Vacuum permeator</a:t>
              </a:r>
            </a:p>
          </p:txBody>
        </p:sp>
        <p:sp>
          <p:nvSpPr>
            <p:cNvPr id="13360" name="Text Box 39"/>
            <p:cNvSpPr txBox="1">
              <a:spLocks noChangeArrowheads="1"/>
            </p:cNvSpPr>
            <p:nvPr/>
          </p:nvSpPr>
          <p:spPr bwMode="auto">
            <a:xfrm>
              <a:off x="558" y="1093"/>
              <a:ext cx="689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Blanket</a:t>
              </a:r>
            </a:p>
          </p:txBody>
        </p:sp>
        <p:sp>
          <p:nvSpPr>
            <p:cNvPr id="13361" name="Text Box 40"/>
            <p:cNvSpPr txBox="1">
              <a:spLocks noChangeArrowheads="1"/>
            </p:cNvSpPr>
            <p:nvPr/>
          </p:nvSpPr>
          <p:spPr bwMode="auto">
            <a:xfrm>
              <a:off x="1368" y="1337"/>
              <a:ext cx="1276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Concentric pipes</a:t>
              </a:r>
            </a:p>
          </p:txBody>
        </p:sp>
        <p:sp>
          <p:nvSpPr>
            <p:cNvPr id="13362" name="Text Box 41"/>
            <p:cNvSpPr txBox="1">
              <a:spLocks noChangeArrowheads="1"/>
            </p:cNvSpPr>
            <p:nvPr/>
          </p:nvSpPr>
          <p:spPr bwMode="auto">
            <a:xfrm>
              <a:off x="5374" y="2677"/>
              <a:ext cx="833" cy="3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Heat</a:t>
              </a:r>
            </a:p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Exchanger</a:t>
              </a:r>
            </a:p>
          </p:txBody>
        </p:sp>
        <p:sp>
          <p:nvSpPr>
            <p:cNvPr id="13363" name="Rectangle 42"/>
            <p:cNvSpPr>
              <a:spLocks noChangeArrowheads="1"/>
            </p:cNvSpPr>
            <p:nvPr/>
          </p:nvSpPr>
          <p:spPr bwMode="auto">
            <a:xfrm>
              <a:off x="5468" y="1078"/>
              <a:ext cx="176" cy="5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4" name="Text Box 43"/>
            <p:cNvSpPr txBox="1">
              <a:spLocks noChangeArrowheads="1"/>
            </p:cNvSpPr>
            <p:nvPr/>
          </p:nvSpPr>
          <p:spPr bwMode="auto">
            <a:xfrm>
              <a:off x="5164" y="1192"/>
              <a:ext cx="793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T2 outlet</a:t>
              </a:r>
            </a:p>
          </p:txBody>
        </p:sp>
        <p:sp>
          <p:nvSpPr>
            <p:cNvPr id="13365" name="Line 44"/>
            <p:cNvSpPr>
              <a:spLocks noChangeShapeType="1"/>
            </p:cNvSpPr>
            <p:nvPr/>
          </p:nvSpPr>
          <p:spPr bwMode="auto">
            <a:xfrm rot="5400000">
              <a:off x="5721" y="951"/>
              <a:ext cx="0" cy="29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6" name="Rectangle 45"/>
            <p:cNvSpPr>
              <a:spLocks noChangeArrowheads="1"/>
            </p:cNvSpPr>
            <p:nvPr/>
          </p:nvSpPr>
          <p:spPr bwMode="auto">
            <a:xfrm rot="-5400000">
              <a:off x="3013" y="691"/>
              <a:ext cx="999" cy="62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7" name="Rectangle 46"/>
            <p:cNvSpPr>
              <a:spLocks noChangeArrowheads="1"/>
            </p:cNvSpPr>
            <p:nvPr/>
          </p:nvSpPr>
          <p:spPr bwMode="auto">
            <a:xfrm>
              <a:off x="5225" y="783"/>
              <a:ext cx="244" cy="35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8" name="Rectangle 47"/>
            <p:cNvSpPr>
              <a:spLocks noChangeArrowheads="1"/>
            </p:cNvSpPr>
            <p:nvPr/>
          </p:nvSpPr>
          <p:spPr bwMode="auto">
            <a:xfrm>
              <a:off x="3558" y="1593"/>
              <a:ext cx="1546" cy="157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69" name="Rectangle 48"/>
            <p:cNvSpPr>
              <a:spLocks noChangeArrowheads="1"/>
            </p:cNvSpPr>
            <p:nvPr/>
          </p:nvSpPr>
          <p:spPr bwMode="auto">
            <a:xfrm>
              <a:off x="3372" y="1510"/>
              <a:ext cx="98" cy="243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0" name="Rectangle 49"/>
            <p:cNvSpPr>
              <a:spLocks noChangeArrowheads="1"/>
            </p:cNvSpPr>
            <p:nvPr/>
          </p:nvSpPr>
          <p:spPr bwMode="auto">
            <a:xfrm>
              <a:off x="1048" y="1610"/>
              <a:ext cx="2323" cy="125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71" name="Rectangle 50"/>
            <p:cNvSpPr>
              <a:spLocks noChangeArrowheads="1"/>
            </p:cNvSpPr>
            <p:nvPr/>
          </p:nvSpPr>
          <p:spPr bwMode="auto">
            <a:xfrm>
              <a:off x="3562" y="1515"/>
              <a:ext cx="105" cy="23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2" name="Rectangle 51"/>
            <p:cNvSpPr>
              <a:spLocks noChangeArrowheads="1"/>
            </p:cNvSpPr>
            <p:nvPr/>
          </p:nvSpPr>
          <p:spPr bwMode="auto">
            <a:xfrm>
              <a:off x="3597" y="1606"/>
              <a:ext cx="1486" cy="12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9276" tIns="49638" rIns="99276" bIns="49638" anchor="ctr">
              <a:prstTxWarp prst="textNoShape">
                <a:avLst/>
              </a:prstTxWarp>
            </a:bodyPr>
            <a:lstStyle/>
            <a:p>
              <a:pPr algn="ctr" defTabSz="992188" eaLnBrk="1" hangingPunct="1"/>
              <a:endParaRPr lang="en-US" sz="1200">
                <a:latin typeface="Times New Roman" pitchFamily="-109" charset="0"/>
              </a:endParaRPr>
            </a:p>
          </p:txBody>
        </p:sp>
        <p:sp>
          <p:nvSpPr>
            <p:cNvPr id="13373" name="Rectangle 52"/>
            <p:cNvSpPr>
              <a:spLocks noChangeArrowheads="1"/>
            </p:cNvSpPr>
            <p:nvPr/>
          </p:nvSpPr>
          <p:spPr bwMode="auto">
            <a:xfrm rot="-5400000">
              <a:off x="4745" y="2890"/>
              <a:ext cx="760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4" name="Rectangle 53"/>
            <p:cNvSpPr>
              <a:spLocks noChangeArrowheads="1"/>
            </p:cNvSpPr>
            <p:nvPr/>
          </p:nvSpPr>
          <p:spPr bwMode="auto">
            <a:xfrm rot="-5400000">
              <a:off x="4837" y="2967"/>
              <a:ext cx="760" cy="47"/>
            </a:xfrm>
            <a:prstGeom prst="rect">
              <a:avLst/>
            </a:prstGeom>
            <a:solidFill>
              <a:srgbClr val="7373A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 rot="-5400000">
              <a:off x="4491" y="2967"/>
              <a:ext cx="760" cy="47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 rot="-5400000">
              <a:off x="4405" y="2968"/>
              <a:ext cx="760" cy="46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5607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 rot="-5400000">
              <a:off x="4581" y="2968"/>
              <a:ext cx="760" cy="46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8" name="Rectangle 57"/>
            <p:cNvSpPr>
              <a:spLocks noChangeArrowheads="1"/>
            </p:cNvSpPr>
            <p:nvPr/>
          </p:nvSpPr>
          <p:spPr bwMode="auto">
            <a:xfrm rot="-5400000">
              <a:off x="4740" y="2967"/>
              <a:ext cx="760" cy="47"/>
            </a:xfrm>
            <a:prstGeom prst="rect">
              <a:avLst/>
            </a:prstGeom>
            <a:solidFill>
              <a:srgbClr val="8B8BB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9" name="Rectangle 58"/>
            <p:cNvSpPr>
              <a:spLocks noChangeArrowheads="1"/>
            </p:cNvSpPr>
            <p:nvPr/>
          </p:nvSpPr>
          <p:spPr bwMode="auto">
            <a:xfrm rot="-5400000">
              <a:off x="4657" y="2967"/>
              <a:ext cx="760" cy="48"/>
            </a:xfrm>
            <a:prstGeom prst="rect">
              <a:avLst/>
            </a:prstGeom>
            <a:solidFill>
              <a:srgbClr val="8B8BB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0" name="Rectangle 59"/>
            <p:cNvSpPr>
              <a:spLocks noChangeArrowheads="1"/>
            </p:cNvSpPr>
            <p:nvPr/>
          </p:nvSpPr>
          <p:spPr bwMode="auto">
            <a:xfrm>
              <a:off x="4910" y="1704"/>
              <a:ext cx="184" cy="9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1" name="Rectangle 60"/>
            <p:cNvSpPr>
              <a:spLocks noChangeArrowheads="1"/>
            </p:cNvSpPr>
            <p:nvPr/>
          </p:nvSpPr>
          <p:spPr bwMode="auto">
            <a:xfrm>
              <a:off x="4295" y="2140"/>
              <a:ext cx="155" cy="97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2" name="Rectangle 61"/>
            <p:cNvSpPr>
              <a:spLocks noChangeArrowheads="1"/>
            </p:cNvSpPr>
            <p:nvPr/>
          </p:nvSpPr>
          <p:spPr bwMode="auto">
            <a:xfrm rot="5400000">
              <a:off x="4929" y="3059"/>
              <a:ext cx="139" cy="690"/>
            </a:xfrm>
            <a:prstGeom prst="rect">
              <a:avLst/>
            </a:prstGeom>
            <a:solidFill>
              <a:srgbClr val="99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4" name="AutoShape 62"/>
            <p:cNvSpPr>
              <a:spLocks noChangeArrowheads="1"/>
            </p:cNvSpPr>
            <p:nvPr/>
          </p:nvSpPr>
          <p:spPr bwMode="auto">
            <a:xfrm>
              <a:off x="4686" y="3290"/>
              <a:ext cx="633" cy="1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4852" y="3413"/>
              <a:ext cx="299" cy="374"/>
              <a:chOff x="4389" y="3618"/>
              <a:chExt cx="231" cy="566"/>
            </a:xfrm>
          </p:grpSpPr>
          <p:sp>
            <p:nvSpPr>
              <p:cNvPr id="13422" name="Rectangle 64"/>
              <p:cNvSpPr>
                <a:spLocks noChangeArrowheads="1"/>
              </p:cNvSpPr>
              <p:nvPr/>
            </p:nvSpPr>
            <p:spPr bwMode="auto">
              <a:xfrm>
                <a:off x="4547" y="3618"/>
                <a:ext cx="73" cy="566"/>
              </a:xfrm>
              <a:prstGeom prst="rect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3" name="Rectangle 65"/>
              <p:cNvSpPr>
                <a:spLocks noChangeArrowheads="1"/>
              </p:cNvSpPr>
              <p:nvPr/>
            </p:nvSpPr>
            <p:spPr bwMode="auto">
              <a:xfrm>
                <a:off x="4389" y="3618"/>
                <a:ext cx="73" cy="56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385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5001" y="2411"/>
              <a:ext cx="1" cy="431"/>
            </a:xfrm>
            <a:prstGeom prst="bentConnector3">
              <a:avLst>
                <a:gd name="adj1" fmla="val -23500009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86" name="AutoShape 67"/>
            <p:cNvCxnSpPr>
              <a:cxnSpLocks noChangeShapeType="1"/>
              <a:stCxn id="18487" idx="3"/>
              <a:endCxn id="13374" idx="3"/>
            </p:cNvCxnSpPr>
            <p:nvPr/>
          </p:nvCxnSpPr>
          <p:spPr bwMode="auto">
            <a:xfrm rot="5400000" flipV="1">
              <a:off x="5001" y="2397"/>
              <a:ext cx="1" cy="431"/>
            </a:xfrm>
            <a:prstGeom prst="bentConnector3">
              <a:avLst>
                <a:gd name="adj1" fmla="val -23700009"/>
              </a:avLst>
            </a:prstGeom>
            <a:noFill/>
            <a:ln w="57150">
              <a:solidFill>
                <a:srgbClr val="7878A4"/>
              </a:solidFill>
              <a:miter lim="800000"/>
              <a:headEnd/>
              <a:tailEnd/>
            </a:ln>
          </p:spPr>
        </p:cxnSp>
        <p:cxnSp>
          <p:nvCxnSpPr>
            <p:cNvPr id="13387" name="AutoShape 68"/>
            <p:cNvCxnSpPr>
              <a:cxnSpLocks noChangeShapeType="1"/>
            </p:cNvCxnSpPr>
            <p:nvPr/>
          </p:nvCxnSpPr>
          <p:spPr bwMode="auto">
            <a:xfrm rot="5400000" flipV="1">
              <a:off x="4991" y="2476"/>
              <a:ext cx="1" cy="249"/>
            </a:xfrm>
            <a:prstGeom prst="bentConnector3">
              <a:avLst>
                <a:gd name="adj1" fmla="val -14600005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88" name="AutoShape 69"/>
            <p:cNvCxnSpPr>
              <a:cxnSpLocks noChangeShapeType="1"/>
              <a:stCxn id="18486" idx="3"/>
              <a:endCxn id="13378" idx="3"/>
            </p:cNvCxnSpPr>
            <p:nvPr/>
          </p:nvCxnSpPr>
          <p:spPr bwMode="auto">
            <a:xfrm rot="5400000" flipV="1">
              <a:off x="4995" y="2490"/>
              <a:ext cx="1" cy="248"/>
            </a:xfrm>
            <a:prstGeom prst="bentConnector3">
              <a:avLst>
                <a:gd name="adj1" fmla="val -14600005"/>
              </a:avLst>
            </a:prstGeom>
            <a:noFill/>
            <a:ln w="57150">
              <a:solidFill>
                <a:srgbClr val="8B8BB1"/>
              </a:solidFill>
              <a:miter lim="800000"/>
              <a:headEnd/>
              <a:tailEnd/>
            </a:ln>
          </p:spPr>
        </p:cxnSp>
        <p:cxnSp>
          <p:nvCxnSpPr>
            <p:cNvPr id="13389" name="AutoShape 70"/>
            <p:cNvCxnSpPr>
              <a:cxnSpLocks noChangeShapeType="1"/>
            </p:cNvCxnSpPr>
            <p:nvPr/>
          </p:nvCxnSpPr>
          <p:spPr bwMode="auto">
            <a:xfrm rot="5400000" flipV="1">
              <a:off x="5005" y="2660"/>
              <a:ext cx="1" cy="76"/>
            </a:xfrm>
            <a:prstGeom prst="bentConnector3">
              <a:avLst>
                <a:gd name="adj1" fmla="val -14600005"/>
              </a:avLst>
            </a:prstGeom>
            <a:noFill/>
            <a:ln w="76200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3390" name="AutoShape 71"/>
            <p:cNvCxnSpPr>
              <a:cxnSpLocks noChangeShapeType="1"/>
            </p:cNvCxnSpPr>
            <p:nvPr/>
          </p:nvCxnSpPr>
          <p:spPr bwMode="auto">
            <a:xfrm rot="5400000" flipV="1">
              <a:off x="4999" y="2575"/>
              <a:ext cx="1" cy="76"/>
            </a:xfrm>
            <a:prstGeom prst="bentConnector3">
              <a:avLst>
                <a:gd name="adj1" fmla="val -7500005"/>
              </a:avLst>
            </a:prstGeom>
            <a:noFill/>
            <a:ln w="57150">
              <a:solidFill>
                <a:srgbClr val="8B8BB1"/>
              </a:solidFill>
              <a:miter lim="800000"/>
              <a:headEnd/>
              <a:tailEnd/>
            </a:ln>
          </p:spPr>
        </p:cxnSp>
        <p:sp>
          <p:nvSpPr>
            <p:cNvPr id="13391" name="Rectangle 72"/>
            <p:cNvSpPr>
              <a:spLocks noChangeArrowheads="1"/>
            </p:cNvSpPr>
            <p:nvPr/>
          </p:nvSpPr>
          <p:spPr bwMode="auto">
            <a:xfrm rot="-5400000">
              <a:off x="3279" y="1052"/>
              <a:ext cx="676" cy="4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2" name="Rectangle 73"/>
            <p:cNvSpPr>
              <a:spLocks noChangeArrowheads="1"/>
            </p:cNvSpPr>
            <p:nvPr/>
          </p:nvSpPr>
          <p:spPr bwMode="auto">
            <a:xfrm rot="-5400000">
              <a:off x="3364" y="1047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3" name="Rectangle 74"/>
            <p:cNvSpPr>
              <a:spLocks noChangeArrowheads="1"/>
            </p:cNvSpPr>
            <p:nvPr/>
          </p:nvSpPr>
          <p:spPr bwMode="auto">
            <a:xfrm rot="-5400000">
              <a:off x="3044" y="1045"/>
              <a:ext cx="677" cy="5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4" name="Rectangle 75"/>
            <p:cNvSpPr>
              <a:spLocks noChangeArrowheads="1"/>
            </p:cNvSpPr>
            <p:nvPr/>
          </p:nvSpPr>
          <p:spPr bwMode="auto">
            <a:xfrm rot="-5400000">
              <a:off x="2962" y="1045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395" name="AutoShape 76"/>
            <p:cNvCxnSpPr>
              <a:cxnSpLocks noChangeShapeType="1"/>
              <a:stCxn id="13394" idx="3"/>
              <a:endCxn id="13392" idx="3"/>
            </p:cNvCxnSpPr>
            <p:nvPr/>
          </p:nvCxnSpPr>
          <p:spPr bwMode="auto">
            <a:xfrm rot="5400000" flipV="1">
              <a:off x="3499" y="531"/>
              <a:ext cx="2" cy="402"/>
            </a:xfrm>
            <a:prstGeom prst="bentConnector3">
              <a:avLst>
                <a:gd name="adj1" fmla="val -830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cxnSp>
          <p:nvCxnSpPr>
            <p:cNvPr id="13396" name="AutoShape 77"/>
            <p:cNvCxnSpPr>
              <a:cxnSpLocks noChangeShapeType="1"/>
              <a:stCxn id="13393" idx="3"/>
              <a:endCxn id="13391" idx="3"/>
            </p:cNvCxnSpPr>
            <p:nvPr/>
          </p:nvCxnSpPr>
          <p:spPr bwMode="auto">
            <a:xfrm rot="5400000" flipV="1">
              <a:off x="3497" y="619"/>
              <a:ext cx="4" cy="233"/>
            </a:xfrm>
            <a:prstGeom prst="bentConnector3">
              <a:avLst>
                <a:gd name="adj1" fmla="val -285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sp>
          <p:nvSpPr>
            <p:cNvPr id="13397" name="Rectangle 78"/>
            <p:cNvSpPr>
              <a:spLocks noChangeArrowheads="1"/>
            </p:cNvSpPr>
            <p:nvPr/>
          </p:nvSpPr>
          <p:spPr bwMode="auto">
            <a:xfrm rot="-5400000">
              <a:off x="3126" y="1054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8" name="Rectangle 79"/>
            <p:cNvSpPr>
              <a:spLocks noChangeArrowheads="1"/>
            </p:cNvSpPr>
            <p:nvPr/>
          </p:nvSpPr>
          <p:spPr bwMode="auto">
            <a:xfrm rot="-5400000">
              <a:off x="3203" y="1054"/>
              <a:ext cx="676" cy="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399" name="AutoShape 80"/>
            <p:cNvCxnSpPr>
              <a:cxnSpLocks noChangeShapeType="1"/>
              <a:stCxn id="13397" idx="3"/>
              <a:endCxn id="13398" idx="3"/>
            </p:cNvCxnSpPr>
            <p:nvPr/>
          </p:nvCxnSpPr>
          <p:spPr bwMode="auto">
            <a:xfrm rot="5400000" flipV="1">
              <a:off x="3501" y="702"/>
              <a:ext cx="1" cy="77"/>
            </a:xfrm>
            <a:prstGeom prst="bentConnector3">
              <a:avLst>
                <a:gd name="adj1" fmla="val -6600005"/>
              </a:avLst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</p:cxnSp>
        <p:sp>
          <p:nvSpPr>
            <p:cNvPr id="13400" name="Text Box 81"/>
            <p:cNvSpPr txBox="1">
              <a:spLocks noChangeArrowheads="1"/>
            </p:cNvSpPr>
            <p:nvPr/>
          </p:nvSpPr>
          <p:spPr bwMode="auto">
            <a:xfrm>
              <a:off x="269" y="2429"/>
              <a:ext cx="122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chemeClr val="accent2"/>
                  </a:solidFill>
                  <a:latin typeface="Times New Roman" pitchFamily="-109" charset="0"/>
                </a:rPr>
                <a:t>Pressure boundary (90 C)</a:t>
              </a:r>
              <a:endParaRPr lang="en-US" sz="1200">
                <a:solidFill>
                  <a:schemeClr val="accent2"/>
                </a:solidFill>
                <a:latin typeface="Times New Roman" pitchFamily="-109" charset="0"/>
              </a:endParaRPr>
            </a:p>
          </p:txBody>
        </p:sp>
        <p:cxnSp>
          <p:nvCxnSpPr>
            <p:cNvPr id="13401" name="AutoShape 82"/>
            <p:cNvCxnSpPr>
              <a:cxnSpLocks noChangeShapeType="1"/>
              <a:stCxn id="13423" idx="2"/>
              <a:endCxn id="13326" idx="3"/>
            </p:cNvCxnSpPr>
            <p:nvPr/>
          </p:nvCxnSpPr>
          <p:spPr bwMode="auto">
            <a:xfrm rot="16200000" flipV="1">
              <a:off x="3887" y="2775"/>
              <a:ext cx="606" cy="1418"/>
            </a:xfrm>
            <a:prstGeom prst="bentConnector4">
              <a:avLst>
                <a:gd name="adj1" fmla="val -25352"/>
                <a:gd name="adj2" fmla="val 70361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402" name="AutoShape 83"/>
            <p:cNvCxnSpPr>
              <a:cxnSpLocks noChangeShapeType="1"/>
              <a:stCxn id="13326" idx="1"/>
              <a:endCxn id="13422" idx="2"/>
            </p:cNvCxnSpPr>
            <p:nvPr/>
          </p:nvCxnSpPr>
          <p:spPr bwMode="auto">
            <a:xfrm rot="10800000" flipH="1" flipV="1">
              <a:off x="1347" y="3181"/>
              <a:ext cx="3757" cy="606"/>
            </a:xfrm>
            <a:prstGeom prst="bentConnector4">
              <a:avLst>
                <a:gd name="adj1" fmla="val -4218"/>
                <a:gd name="adj2" fmla="val 139259"/>
              </a:avLst>
            </a:prstGeom>
            <a:noFill/>
            <a:ln w="38100">
              <a:solidFill>
                <a:srgbClr val="666699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403" name="Text Box 84"/>
            <p:cNvSpPr txBox="1">
              <a:spLocks noChangeArrowheads="1"/>
            </p:cNvSpPr>
            <p:nvPr/>
          </p:nvSpPr>
          <p:spPr bwMode="auto">
            <a:xfrm>
              <a:off x="1514" y="2328"/>
              <a:ext cx="160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Closed Brayton Cycle</a:t>
              </a:r>
            </a:p>
          </p:txBody>
        </p:sp>
        <p:sp>
          <p:nvSpPr>
            <p:cNvPr id="13404" name="AutoShape 85"/>
            <p:cNvSpPr>
              <a:spLocks noChangeArrowheads="1"/>
            </p:cNvSpPr>
            <p:nvPr/>
          </p:nvSpPr>
          <p:spPr bwMode="auto">
            <a:xfrm>
              <a:off x="3250" y="1401"/>
              <a:ext cx="525" cy="112"/>
            </a:xfrm>
            <a:custGeom>
              <a:avLst/>
              <a:gdLst>
                <a:gd name="T0" fmla="*/ 459 w 21600"/>
                <a:gd name="T1" fmla="*/ 56 h 21600"/>
                <a:gd name="T2" fmla="*/ 263 w 21600"/>
                <a:gd name="T3" fmla="*/ 112 h 21600"/>
                <a:gd name="T4" fmla="*/ 66 w 21600"/>
                <a:gd name="T5" fmla="*/ 56 h 21600"/>
                <a:gd name="T6" fmla="*/ 2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5 w 21600"/>
                <a:gd name="T13" fmla="*/ 4436 h 21600"/>
                <a:gd name="T14" fmla="*/ 17115 w 21600"/>
                <a:gd name="T15" fmla="*/ 17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5" name="Rectangle 86"/>
            <p:cNvSpPr>
              <a:spLocks noChangeArrowheads="1"/>
            </p:cNvSpPr>
            <p:nvPr/>
          </p:nvSpPr>
          <p:spPr bwMode="auto">
            <a:xfrm>
              <a:off x="3575" y="1455"/>
              <a:ext cx="90" cy="231"/>
            </a:xfrm>
            <a:prstGeom prst="rect">
              <a:avLst/>
            </a:prstGeom>
            <a:solidFill>
              <a:srgbClr val="FF33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6" name="Rectangle 87"/>
            <p:cNvSpPr>
              <a:spLocks noChangeArrowheads="1"/>
            </p:cNvSpPr>
            <p:nvPr/>
          </p:nvSpPr>
          <p:spPr bwMode="auto">
            <a:xfrm>
              <a:off x="3380" y="1477"/>
              <a:ext cx="83" cy="265"/>
            </a:xfrm>
            <a:prstGeom prst="rect">
              <a:avLst/>
            </a:prstGeom>
            <a:solidFill>
              <a:srgbClr val="FF33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7" name="Text Box 88"/>
            <p:cNvSpPr txBox="1">
              <a:spLocks noChangeArrowheads="1"/>
            </p:cNvSpPr>
            <p:nvPr/>
          </p:nvSpPr>
          <p:spPr bwMode="auto">
            <a:xfrm>
              <a:off x="3143" y="2210"/>
              <a:ext cx="105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993300"/>
                  </a:solidFill>
                  <a:latin typeface="Times New Roman" pitchFamily="-109" charset="0"/>
                </a:rPr>
                <a:t>PbLi (460 C)</a:t>
              </a:r>
              <a:endParaRPr lang="en-US" sz="1200">
                <a:solidFill>
                  <a:srgbClr val="993300"/>
                </a:solidFill>
                <a:latin typeface="Times New Roman" pitchFamily="-109" charset="0"/>
              </a:endParaRPr>
            </a:p>
          </p:txBody>
        </p:sp>
        <p:sp>
          <p:nvSpPr>
            <p:cNvPr id="13408" name="Text Box 89"/>
            <p:cNvSpPr txBox="1">
              <a:spLocks noChangeArrowheads="1"/>
            </p:cNvSpPr>
            <p:nvPr/>
          </p:nvSpPr>
          <p:spPr bwMode="auto">
            <a:xfrm>
              <a:off x="1513" y="1936"/>
              <a:ext cx="105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FF3300"/>
                  </a:solidFill>
                  <a:latin typeface="Times New Roman" pitchFamily="-109" charset="0"/>
                </a:rPr>
                <a:t>PbLi (700 C)</a:t>
              </a:r>
              <a:endParaRPr lang="en-US" sz="1200">
                <a:solidFill>
                  <a:srgbClr val="FF3300"/>
                </a:solidFill>
                <a:latin typeface="Times New Roman" pitchFamily="-109" charset="0"/>
              </a:endParaRPr>
            </a:p>
          </p:txBody>
        </p:sp>
        <p:sp>
          <p:nvSpPr>
            <p:cNvPr id="13409" name="Line 90"/>
            <p:cNvSpPr>
              <a:spLocks noChangeShapeType="1"/>
            </p:cNvSpPr>
            <p:nvPr/>
          </p:nvSpPr>
          <p:spPr bwMode="auto">
            <a:xfrm flipV="1">
              <a:off x="2114" y="1684"/>
              <a:ext cx="286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0" name="Line 91"/>
            <p:cNvSpPr>
              <a:spLocks noChangeShapeType="1"/>
            </p:cNvSpPr>
            <p:nvPr/>
          </p:nvSpPr>
          <p:spPr bwMode="auto">
            <a:xfrm>
              <a:off x="3934" y="2373"/>
              <a:ext cx="314" cy="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1" name="Line 92"/>
            <p:cNvSpPr>
              <a:spLocks noChangeShapeType="1"/>
            </p:cNvSpPr>
            <p:nvPr/>
          </p:nvSpPr>
          <p:spPr bwMode="auto">
            <a:xfrm>
              <a:off x="3854" y="2795"/>
              <a:ext cx="281" cy="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412" name="Picture 93" descr="brad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3" y="2506"/>
              <a:ext cx="2128" cy="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3" name="Line 94"/>
            <p:cNvSpPr>
              <a:spLocks noChangeShapeType="1"/>
            </p:cNvSpPr>
            <p:nvPr/>
          </p:nvSpPr>
          <p:spPr bwMode="auto">
            <a:xfrm>
              <a:off x="1346" y="2739"/>
              <a:ext cx="260" cy="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4" name="Text Box 95"/>
            <p:cNvSpPr txBox="1">
              <a:spLocks noChangeArrowheads="1"/>
            </p:cNvSpPr>
            <p:nvPr/>
          </p:nvSpPr>
          <p:spPr bwMode="auto">
            <a:xfrm>
              <a:off x="3388" y="2613"/>
              <a:ext cx="924" cy="2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algn="ctr" defTabSz="992188" eaLnBrk="1" hangingPunct="1"/>
              <a:r>
                <a:rPr lang="en-US" sz="1200">
                  <a:latin typeface="Times New Roman" pitchFamily="-109" charset="0"/>
                </a:rPr>
                <a:t>PbLi pump</a:t>
              </a:r>
            </a:p>
          </p:txBody>
        </p:sp>
        <p:sp>
          <p:nvSpPr>
            <p:cNvPr id="13415" name="Text Box 96"/>
            <p:cNvSpPr txBox="1">
              <a:spLocks noChangeArrowheads="1"/>
            </p:cNvSpPr>
            <p:nvPr/>
          </p:nvSpPr>
          <p:spPr bwMode="auto">
            <a:xfrm>
              <a:off x="1309" y="3826"/>
              <a:ext cx="95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Inter-cooler</a:t>
              </a:r>
            </a:p>
          </p:txBody>
        </p:sp>
        <p:sp>
          <p:nvSpPr>
            <p:cNvPr id="13416" name="Text Box 97"/>
            <p:cNvSpPr txBox="1">
              <a:spLocks noChangeArrowheads="1"/>
            </p:cNvSpPr>
            <p:nvPr/>
          </p:nvSpPr>
          <p:spPr bwMode="auto">
            <a:xfrm>
              <a:off x="2059" y="3826"/>
              <a:ext cx="89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Pre-cooler</a:t>
              </a:r>
            </a:p>
          </p:txBody>
        </p:sp>
        <p:sp>
          <p:nvSpPr>
            <p:cNvPr id="13417" name="Text Box 98"/>
            <p:cNvSpPr txBox="1">
              <a:spLocks noChangeArrowheads="1"/>
            </p:cNvSpPr>
            <p:nvPr/>
          </p:nvSpPr>
          <p:spPr bwMode="auto">
            <a:xfrm>
              <a:off x="2779" y="3826"/>
              <a:ext cx="104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Recuperator</a:t>
              </a:r>
            </a:p>
          </p:txBody>
        </p:sp>
        <p:sp>
          <p:nvSpPr>
            <p:cNvPr id="13418" name="Text Box 99"/>
            <p:cNvSpPr txBox="1">
              <a:spLocks noChangeArrowheads="1"/>
            </p:cNvSpPr>
            <p:nvPr/>
          </p:nvSpPr>
          <p:spPr bwMode="auto">
            <a:xfrm>
              <a:off x="176" y="2976"/>
              <a:ext cx="131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>
                  <a:latin typeface="Helvetica" pitchFamily="-109" charset="0"/>
                </a:rPr>
                <a:t>Turbo-compressor</a:t>
              </a:r>
            </a:p>
          </p:txBody>
        </p:sp>
        <p:sp>
          <p:nvSpPr>
            <p:cNvPr id="13419" name="Text Box 100"/>
            <p:cNvSpPr txBox="1">
              <a:spLocks noChangeArrowheads="1"/>
            </p:cNvSpPr>
            <p:nvPr/>
          </p:nvSpPr>
          <p:spPr bwMode="auto">
            <a:xfrm>
              <a:off x="1769" y="2635"/>
              <a:ext cx="125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76" tIns="49638" rIns="99276" bIns="49638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1200" b="1">
                  <a:solidFill>
                    <a:srgbClr val="FF3300"/>
                  </a:solidFill>
                  <a:latin typeface="Helvetica" pitchFamily="-109" charset="0"/>
                </a:rPr>
                <a:t>Power turbine</a:t>
              </a:r>
              <a:endParaRPr lang="en-US" sz="1200">
                <a:latin typeface="Helvetica" pitchFamily="-109" charset="0"/>
              </a:endParaRPr>
            </a:p>
          </p:txBody>
        </p:sp>
        <p:sp>
          <p:nvSpPr>
            <p:cNvPr id="13420" name="Line 101"/>
            <p:cNvSpPr>
              <a:spLocks noChangeShapeType="1"/>
            </p:cNvSpPr>
            <p:nvPr/>
          </p:nvSpPr>
          <p:spPr bwMode="auto">
            <a:xfrm>
              <a:off x="1287" y="3106"/>
              <a:ext cx="373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Line 102"/>
            <p:cNvSpPr>
              <a:spLocks noChangeShapeType="1"/>
            </p:cNvSpPr>
            <p:nvPr/>
          </p:nvSpPr>
          <p:spPr bwMode="auto">
            <a:xfrm>
              <a:off x="2628" y="2795"/>
              <a:ext cx="426" cy="2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317" name="Picture 10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276600" y="685800"/>
            <a:ext cx="561498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Oval 104"/>
          <p:cNvSpPr>
            <a:spLocks noChangeArrowheads="1"/>
          </p:cNvSpPr>
          <p:nvPr/>
        </p:nvSpPr>
        <p:spPr bwMode="auto">
          <a:xfrm>
            <a:off x="6413500" y="1666875"/>
            <a:ext cx="623888" cy="466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105"/>
          <p:cNvSpPr>
            <a:spLocks noChangeShapeType="1"/>
          </p:cNvSpPr>
          <p:nvPr/>
        </p:nvSpPr>
        <p:spPr bwMode="auto">
          <a:xfrm>
            <a:off x="7010400" y="1992313"/>
            <a:ext cx="457200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Text Box 106"/>
          <p:cNvSpPr txBox="1">
            <a:spLocks noChangeArrowheads="1"/>
          </p:cNvSpPr>
          <p:nvPr/>
        </p:nvSpPr>
        <p:spPr bwMode="auto">
          <a:xfrm>
            <a:off x="6242050" y="22860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mass transport parameters at interface need K</a:t>
            </a:r>
            <a:r>
              <a:rPr lang="en-US" sz="1000" baseline="-25000"/>
              <a:t>S</a:t>
            </a:r>
            <a:r>
              <a:rPr lang="en-US" sz="1000"/>
              <a:t> and D of T in LLE</a:t>
            </a:r>
          </a:p>
        </p:txBody>
      </p:sp>
      <p:sp>
        <p:nvSpPr>
          <p:cNvPr id="13321" name="Text Box 107"/>
          <p:cNvSpPr txBox="1">
            <a:spLocks noChangeArrowheads="1"/>
          </p:cNvSpPr>
          <p:nvPr/>
        </p:nvSpPr>
        <p:spPr bwMode="auto">
          <a:xfrm>
            <a:off x="152400" y="1571625"/>
            <a:ext cx="3048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Concept is based on the Pd-Ag membrane applied to gas stream permeators; untested for use of refractory (Nb) with liquids</a:t>
            </a:r>
          </a:p>
        </p:txBody>
      </p:sp>
      <p:sp>
        <p:nvSpPr>
          <p:cNvPr id="13322" name="Text Box 108"/>
          <p:cNvSpPr txBox="1">
            <a:spLocks noChangeArrowheads="1"/>
          </p:cNvSpPr>
          <p:nvPr/>
        </p:nvSpPr>
        <p:spPr bwMode="auto">
          <a:xfrm>
            <a:off x="6019800" y="2819400"/>
            <a:ext cx="261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Usage issues (for DCLL):</a:t>
            </a:r>
          </a:p>
        </p:txBody>
      </p:sp>
      <p:sp>
        <p:nvSpPr>
          <p:cNvPr id="13323" name="Text Box 109"/>
          <p:cNvSpPr txBox="1">
            <a:spLocks noChangeArrowheads="1"/>
          </p:cNvSpPr>
          <p:nvPr/>
        </p:nvSpPr>
        <p:spPr bwMode="auto">
          <a:xfrm>
            <a:off x="5791200" y="3175000"/>
            <a:ext cx="3200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ea typeface="Times New Roman" pitchFamily="-109" charset="0"/>
                <a:cs typeface="Times New Roman" pitchFamily="-109" charset="0"/>
              </a:rPr>
              <a:t>Measurements of tritium mass transport coefficients in PbLi for turbulent flow in tubes are needed.  This is a key parameter in assessing the viability vacuum permeators since the major resistance to extraction of the tritium is permeation of tritium through the PbLi. 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000000"/>
                </a:solidFill>
                <a:ea typeface="Times New Roman" pitchFamily="-109" charset="0"/>
                <a:cs typeface="Times New Roman" pitchFamily="-109" charset="0"/>
              </a:rPr>
              <a:t>Material compatibility measurements have not be made for PbLi and Nb, although, in general, refractory materials are thought to be compatible with PbLi based on tests up to 1000ºC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200">
                <a:ea typeface="Times New Roman" pitchFamily="-109" charset="0"/>
                <a:cs typeface="Times New Roman" pitchFamily="-109" charset="0"/>
              </a:rPr>
              <a:t>At high temperatures Nb will rapidly oxidize, requiring a very high vacuum during operation or a surface layer of Pd which is more oxide resistant.  (requires housing the permeator in an inert gas environment)</a:t>
            </a:r>
          </a:p>
        </p:txBody>
      </p:sp>
      <p:sp>
        <p:nvSpPr>
          <p:cNvPr id="13325" name="Rectangle 111"/>
          <p:cNvSpPr>
            <a:spLocks noChangeArrowheads="1"/>
          </p:cNvSpPr>
          <p:nvPr/>
        </p:nvSpPr>
        <p:spPr bwMode="auto">
          <a:xfrm>
            <a:off x="4752975" y="21510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11" name="Text Box 110"/>
          <p:cNvSpPr txBox="1">
            <a:spLocks noChangeArrowheads="1"/>
          </p:cNvSpPr>
          <p:nvPr/>
        </p:nvSpPr>
        <p:spPr bwMode="auto">
          <a:xfrm>
            <a:off x="1066800" y="2819400"/>
            <a:ext cx="7391400" cy="2187575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Concept to be tested (with tritium) via loop developed in TITAN collaboration and installed at INL</a:t>
            </a:r>
          </a:p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</a:rPr>
              <a:t>(3-4 year time period)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/>
              <a:t>Task 1</a:t>
            </a:r>
            <a:r>
              <a:rPr lang="en-US" sz="3300" b="1" dirty="0" smtClean="0"/>
              <a:t>-1: Tritium Transport in </a:t>
            </a:r>
            <a:r>
              <a:rPr lang="en-US" sz="3300" b="1" dirty="0" err="1" smtClean="0"/>
              <a:t>PFC’s</a:t>
            </a:r>
            <a:r>
              <a:rPr lang="en-US" sz="3300" b="1" dirty="0" smtClean="0"/>
              <a:t> and Structural Materials</a:t>
            </a:r>
            <a:endParaRPr lang="en-US" sz="3300" b="1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i="0" dirty="0"/>
              <a:t>Role of TPE in fusion/PFC community:</a:t>
            </a:r>
            <a:endParaRPr lang="en-US" i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/>
              <a:t>“</a:t>
            </a:r>
            <a:r>
              <a:rPr lang="en-US" sz="1600" i="0" dirty="0">
                <a:solidFill>
                  <a:schemeClr val="accent2"/>
                </a:solidFill>
              </a:rPr>
              <a:t>Tritium” </a:t>
            </a:r>
            <a:r>
              <a:rPr lang="en-US" sz="1600" i="0" dirty="0"/>
              <a:t>behaviorin various </a:t>
            </a:r>
            <a:r>
              <a:rPr lang="en-US" sz="1600" i="0" dirty="0" err="1" smtClean="0"/>
              <a:t>PFCs</a:t>
            </a:r>
            <a:endParaRPr lang="en-US" sz="1600" i="0" dirty="0" smtClean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 smtClean="0">
                <a:solidFill>
                  <a:schemeClr val="accent2"/>
                </a:solidFill>
              </a:rPr>
              <a:t>Tritium use </a:t>
            </a:r>
            <a:r>
              <a:rPr lang="en-US" sz="1600" i="0" dirty="0" smtClean="0"/>
              <a:t>(T inventory: 15000 </a:t>
            </a:r>
            <a:r>
              <a:rPr lang="en-US" sz="1600" i="0" dirty="0" err="1" smtClean="0"/>
              <a:t>Ci</a:t>
            </a:r>
            <a:r>
              <a:rPr lang="en-US" sz="1600" i="0" dirty="0" smtClean="0"/>
              <a:t> ~1.5g)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 smtClean="0">
                <a:solidFill>
                  <a:schemeClr val="accent2"/>
                </a:solidFill>
              </a:rPr>
              <a:t>Handling </a:t>
            </a:r>
            <a:r>
              <a:rPr lang="en-US" sz="1600" i="0" dirty="0">
                <a:solidFill>
                  <a:schemeClr val="accent2"/>
                </a:solidFill>
              </a:rPr>
              <a:t>of “neutron irradiated materials”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D/T retention in </a:t>
            </a:r>
            <a:r>
              <a:rPr lang="en-US" sz="1600" i="0" dirty="0" err="1"/>
              <a:t>PFCs</a:t>
            </a:r>
            <a:r>
              <a:rPr lang="en-US" sz="1600" i="0" dirty="0"/>
              <a:t>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T permeation through </a:t>
            </a:r>
            <a:r>
              <a:rPr lang="en-US" sz="1600" i="0" dirty="0" err="1"/>
              <a:t>PFCs</a:t>
            </a:r>
            <a:endParaRPr lang="en-US" sz="1600" i="0" dirty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T surface/depth profiling in </a:t>
            </a:r>
            <a:r>
              <a:rPr lang="en-US" sz="1600" i="0" dirty="0" err="1"/>
              <a:t>PFCs</a:t>
            </a:r>
            <a:endParaRPr lang="en-US" sz="1600" i="0" dirty="0" smtClean="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b="1" i="0" dirty="0" smtClean="0"/>
              <a:t>Overview of the Tritium </a:t>
            </a:r>
            <a:r>
              <a:rPr lang="en-US" sz="2000" b="1" i="0" dirty="0"/>
              <a:t>Plasma </a:t>
            </a:r>
            <a:r>
              <a:rPr lang="en-US" sz="2000" b="1" i="0" dirty="0" smtClean="0"/>
              <a:t>Experiment:</a:t>
            </a:r>
            <a:endParaRPr lang="en-US" sz="2000" i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/>
              <a:t>Linear type plasma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LaB</a:t>
            </a:r>
            <a:r>
              <a:rPr lang="en-US" sz="1600" i="0" baseline="-25000" dirty="0"/>
              <a:t>6</a:t>
            </a:r>
            <a:r>
              <a:rPr lang="en-US" sz="1600" i="0" dirty="0"/>
              <a:t> source and actively water-cooled target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/>
              <a:t>Steady state plasma up to </a:t>
            </a:r>
            <a:r>
              <a:rPr lang="en-US" sz="1600" i="0" dirty="0">
                <a:solidFill>
                  <a:schemeClr val="accent2"/>
                </a:solidFill>
              </a:rPr>
              <a:t>high </a:t>
            </a:r>
            <a:r>
              <a:rPr lang="en-US" sz="1600" i="0" dirty="0" err="1">
                <a:solidFill>
                  <a:schemeClr val="accent2"/>
                </a:solidFill>
              </a:rPr>
              <a:t>fluence</a:t>
            </a:r>
            <a:r>
              <a:rPr lang="en-US" sz="1600" i="0" dirty="0">
                <a:solidFill>
                  <a:schemeClr val="accent2"/>
                </a:solidFill>
              </a:rPr>
              <a:t> (~10</a:t>
            </a:r>
            <a:r>
              <a:rPr lang="en-US" sz="1600" i="0" baseline="30000" dirty="0">
                <a:solidFill>
                  <a:schemeClr val="accent2"/>
                </a:solidFill>
              </a:rPr>
              <a:t>26</a:t>
            </a:r>
            <a:r>
              <a:rPr lang="en-US" sz="1600" i="0" dirty="0">
                <a:solidFill>
                  <a:schemeClr val="accent2"/>
                </a:solidFill>
              </a:rPr>
              <a:t> m</a:t>
            </a:r>
            <a:r>
              <a:rPr lang="en-US" sz="1600" i="0" baseline="30000" dirty="0">
                <a:solidFill>
                  <a:schemeClr val="accent2"/>
                </a:solidFill>
              </a:rPr>
              <a:t>-2</a:t>
            </a:r>
            <a:r>
              <a:rPr lang="en-US" sz="1600" i="0" dirty="0">
                <a:solidFill>
                  <a:schemeClr val="accent2"/>
                </a:solidFill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>
                <a:solidFill>
                  <a:schemeClr val="accent2"/>
                </a:solidFill>
              </a:rPr>
              <a:t>High flux (~10</a:t>
            </a:r>
            <a:r>
              <a:rPr lang="en-US" sz="1600" i="0" baseline="30000" dirty="0">
                <a:solidFill>
                  <a:schemeClr val="accent2"/>
                </a:solidFill>
              </a:rPr>
              <a:t>22</a:t>
            </a:r>
            <a:r>
              <a:rPr lang="en-US" sz="1600" i="0" dirty="0">
                <a:solidFill>
                  <a:schemeClr val="accent2"/>
                </a:solidFill>
              </a:rPr>
              <a:t> m</a:t>
            </a:r>
            <a:r>
              <a:rPr lang="en-US" sz="1600" i="0" baseline="30000" dirty="0">
                <a:solidFill>
                  <a:schemeClr val="accent2"/>
                </a:solidFill>
              </a:rPr>
              <a:t>-2</a:t>
            </a:r>
            <a:r>
              <a:rPr lang="en-US" sz="1600" i="0" dirty="0">
                <a:solidFill>
                  <a:schemeClr val="accent2"/>
                </a:solidFill>
              </a:rPr>
              <a:t>s</a:t>
            </a:r>
            <a:r>
              <a:rPr lang="en-US" sz="1600" i="0" baseline="30000" dirty="0">
                <a:solidFill>
                  <a:schemeClr val="accent2"/>
                </a:solidFill>
              </a:rPr>
              <a:t>-1</a:t>
            </a:r>
            <a:r>
              <a:rPr lang="en-US" sz="1600" i="0" dirty="0">
                <a:solidFill>
                  <a:schemeClr val="accent2"/>
                </a:solidFill>
              </a:rPr>
              <a:t>), surface temp. (300~1000K)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/>
              <a:t>Tritium use:  </a:t>
            </a:r>
            <a:r>
              <a:rPr lang="en-US" sz="1600" i="0" dirty="0">
                <a:solidFill>
                  <a:schemeClr val="accent2"/>
                </a:solidFill>
              </a:rPr>
              <a:t>(0.1 ~ 3.0 %) T</a:t>
            </a:r>
            <a:r>
              <a:rPr lang="en-US" sz="1600" i="0" baseline="-25000" dirty="0">
                <a:solidFill>
                  <a:schemeClr val="accent2"/>
                </a:solidFill>
              </a:rPr>
              <a:t>2</a:t>
            </a:r>
            <a:r>
              <a:rPr lang="en-US" sz="1600" i="0" dirty="0">
                <a:solidFill>
                  <a:schemeClr val="accent2"/>
                </a:solidFill>
              </a:rPr>
              <a:t>/D</a:t>
            </a:r>
            <a:r>
              <a:rPr lang="en-US" sz="1600" i="0" baseline="-25000" dirty="0">
                <a:solidFill>
                  <a:schemeClr val="accent2"/>
                </a:solidFill>
              </a:rPr>
              <a:t>2</a:t>
            </a:r>
            <a:endParaRPr lang="en-US" sz="1600" i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/>
              <a:t>Double enclosures for tritium use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 err="1"/>
              <a:t>Glovebox</a:t>
            </a:r>
            <a:r>
              <a:rPr lang="en-US" sz="1600" i="0" dirty="0"/>
              <a:t> as a ventilation hood (first enclosure)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 err="1"/>
              <a:t>PermaCon</a:t>
            </a:r>
            <a:r>
              <a:rPr lang="en-US" sz="1600" i="0" dirty="0"/>
              <a:t> box as a second enclosure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600" i="0" dirty="0" err="1"/>
              <a:t>Ubeds</a:t>
            </a:r>
            <a:r>
              <a:rPr lang="en-US" sz="1600" i="0" dirty="0"/>
              <a:t> as tritium getter</a:t>
            </a:r>
          </a:p>
        </p:txBody>
      </p:sp>
      <p:pic>
        <p:nvPicPr>
          <p:cNvPr id="5" name="Picture 12" descr="TPE_chamber_RSI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352800" cy="2705100"/>
          </a:xfrm>
          <a:prstGeom prst="rect">
            <a:avLst/>
          </a:prstGeom>
          <a:noFill/>
        </p:spPr>
      </p:pic>
      <p:pic>
        <p:nvPicPr>
          <p:cNvPr id="6" name="Picture 13" descr="TPE_flow_chart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32287"/>
            <a:ext cx="2971800" cy="229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" y="76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Tritium Plasma Experiment (TPE) capabilities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547687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dirty="0"/>
              <a:t>Diagnostics and collaborations</a:t>
            </a:r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762000" y="9144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in-situ plasma diagnostics: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Langmuir probe (single probe, PMT)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Spectrometer (Ocean Optics HR-4000)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RGA (residual gas analyzer)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ex-situ PSI material diagnostics: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site (INL - STAR)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TDS (thermal desorption spectroscopy)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(imaging plate analyzer)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microscope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town (INL – Idaho Research Center)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 (scanning electron microscope)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XPS (X-ray photoelectron spectroscopy)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 (Auger electron spectroscopy)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Wisconsin, Madison: IBA (ion beam analysis)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ERD (elastics recoil detection)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NRA (nuclear reaction analysis)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Sandia National Laboratory, Livermore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Profilometry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blister height/size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SEM/AES etc.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5181600" y="914400"/>
            <a:ext cx="3505200" cy="358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410200" y="990600"/>
            <a:ext cx="3352800" cy="329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 i="0" dirty="0">
                <a:solidFill>
                  <a:srgbClr val="FFFF00"/>
                </a:solidFill>
              </a:rPr>
              <a:t>Plasma parameters: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n</a:t>
            </a:r>
            <a:r>
              <a:rPr lang="en-US" sz="1600" i="0" baseline="-25000" dirty="0">
                <a:solidFill>
                  <a:srgbClr val="FFFF00"/>
                </a:solidFill>
              </a:rPr>
              <a:t>e</a:t>
            </a:r>
            <a:r>
              <a:rPr lang="en-US" sz="1600" i="0" dirty="0">
                <a:solidFill>
                  <a:srgbClr val="FFFF00"/>
                </a:solidFill>
              </a:rPr>
              <a:t>, T</a:t>
            </a:r>
            <a:r>
              <a:rPr lang="en-US" sz="1600" i="0" baseline="-25000" dirty="0">
                <a:solidFill>
                  <a:srgbClr val="FFFF00"/>
                </a:solidFill>
              </a:rPr>
              <a:t>e</a:t>
            </a:r>
            <a:r>
              <a:rPr lang="en-US" sz="1600" i="0" dirty="0">
                <a:solidFill>
                  <a:srgbClr val="FFFF00"/>
                </a:solidFill>
              </a:rPr>
              <a:t>, V</a:t>
            </a:r>
            <a:r>
              <a:rPr lang="en-US" sz="1600" i="0" baseline="-25000" dirty="0">
                <a:solidFill>
                  <a:srgbClr val="FFFF00"/>
                </a:solidFill>
              </a:rPr>
              <a:t>s</a:t>
            </a:r>
            <a:r>
              <a:rPr lang="en-US" sz="1600" i="0" dirty="0">
                <a:solidFill>
                  <a:srgbClr val="FFFF00"/>
                </a:solidFill>
              </a:rPr>
              <a:t>, </a:t>
            </a:r>
            <a:r>
              <a:rPr lang="en-US" sz="1600" i="0" dirty="0" err="1">
                <a:solidFill>
                  <a:srgbClr val="FFFF00"/>
                </a:solidFill>
              </a:rPr>
              <a:t>V</a:t>
            </a:r>
            <a:r>
              <a:rPr lang="en-US" sz="1600" i="0" baseline="-25000" dirty="0" err="1">
                <a:solidFill>
                  <a:srgbClr val="FFFF00"/>
                </a:solidFill>
              </a:rPr>
              <a:t>p</a:t>
            </a:r>
            <a:r>
              <a:rPr lang="en-US" sz="1600" i="0" dirty="0">
                <a:solidFill>
                  <a:srgbClr val="FFFF00"/>
                </a:solidFill>
              </a:rPr>
              <a:t>, p</a:t>
            </a:r>
            <a:r>
              <a:rPr lang="en-US" sz="1600" i="0" baseline="-25000" dirty="0">
                <a:solidFill>
                  <a:srgbClr val="FFFF00"/>
                </a:solidFill>
              </a:rPr>
              <a:t>impurity</a:t>
            </a:r>
            <a:r>
              <a:rPr lang="en-US" sz="1600" i="0" dirty="0">
                <a:solidFill>
                  <a:srgbClr val="FFFF00"/>
                </a:solidFill>
              </a:rPr>
              <a:t>/p</a:t>
            </a:r>
            <a:r>
              <a:rPr lang="en-US" sz="1600" i="0" baseline="-25000" dirty="0">
                <a:solidFill>
                  <a:srgbClr val="FFFF00"/>
                </a:solidFill>
              </a:rPr>
              <a:t>D2</a:t>
            </a:r>
            <a:r>
              <a:rPr lang="en-US" sz="1600" i="0" dirty="0">
                <a:solidFill>
                  <a:srgbClr val="FFFF00"/>
                </a:solidFill>
              </a:rPr>
              <a:t>, I</a:t>
            </a:r>
            <a:r>
              <a:rPr lang="en-US" sz="1600" i="0" baseline="-25000" dirty="0">
                <a:solidFill>
                  <a:srgbClr val="FFFF00"/>
                </a:solidFill>
              </a:rPr>
              <a:t>D</a:t>
            </a:r>
            <a:r>
              <a:rPr lang="en-US" sz="1600" i="0" baseline="-25000" dirty="0">
                <a:solidFill>
                  <a:srgbClr val="FFFF00"/>
                </a:solidFill>
                <a:sym typeface="Symbol" pitchFamily="-109" charset="2"/>
              </a:rPr>
              <a:t></a:t>
            </a:r>
            <a:r>
              <a:rPr lang="en-US" sz="1600" i="0" dirty="0">
                <a:solidFill>
                  <a:srgbClr val="FFFF00"/>
                </a:solidFill>
                <a:sym typeface="Symbol" pitchFamily="-109" charset="2"/>
              </a:rPr>
              <a:t>, I</a:t>
            </a:r>
            <a:r>
              <a:rPr lang="en-US" sz="1600" i="0" baseline="-25000" dirty="0">
                <a:solidFill>
                  <a:srgbClr val="FFFF00"/>
                </a:solidFill>
                <a:sym typeface="Symbol" pitchFamily="-109" charset="2"/>
              </a:rPr>
              <a:t>D2</a:t>
            </a:r>
            <a:endParaRPr lang="en-US" sz="1600" i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sz="1600" i="0" dirty="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600" i="0" dirty="0">
                <a:solidFill>
                  <a:srgbClr val="FFFF00"/>
                </a:solidFill>
              </a:rPr>
              <a:t>PSI parameters: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D/T retention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D depth profile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T Surface/depth profile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Grain size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Element composition (depth profile)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Chemical states of element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rgbClr val="FFFF00"/>
                </a:solidFill>
              </a:rPr>
              <a:t> Blister size/height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181600" y="4953000"/>
            <a:ext cx="3810000" cy="14811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 i="0" u="sng" dirty="0">
                <a:solidFill>
                  <a:schemeClr val="accent2"/>
                </a:solidFill>
              </a:rPr>
              <a:t>Use of </a:t>
            </a:r>
            <a:r>
              <a:rPr lang="en-US" sz="1600" i="0" u="sng" dirty="0" smtClean="0">
                <a:solidFill>
                  <a:schemeClr val="accent2"/>
                </a:solidFill>
              </a:rPr>
              <a:t>tritium</a:t>
            </a:r>
            <a:endParaRPr lang="en-US" sz="1600" i="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chemeClr val="accent2"/>
                </a:solidFill>
              </a:rPr>
              <a:t> Enhance the detection sensitivity significantly (by ion chamber or LSC)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i="0" dirty="0">
                <a:solidFill>
                  <a:schemeClr val="accent2"/>
                </a:solidFill>
              </a:rPr>
              <a:t> Trace the surface profile easily (by IP) 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Sensitivity: ~10</a:t>
            </a:r>
            <a:r>
              <a:rPr lang="en-US" sz="1600" i="0" baseline="30000" dirty="0">
                <a:solidFill>
                  <a:srgbClr val="FF0000"/>
                </a:solidFill>
              </a:rPr>
              <a:t>-12</a:t>
            </a:r>
            <a:r>
              <a:rPr lang="en-US" sz="1600" i="0" dirty="0">
                <a:solidFill>
                  <a:srgbClr val="FF0000"/>
                </a:solidFill>
              </a:rPr>
              <a:t>= </a:t>
            </a:r>
            <a:r>
              <a:rPr lang="en-US" sz="1600" i="0" dirty="0" err="1">
                <a:solidFill>
                  <a:srgbClr val="FF0000"/>
                </a:solidFill>
              </a:rPr>
              <a:t>ppt</a:t>
            </a:r>
            <a:r>
              <a:rPr lang="en-US" sz="1600" i="0" dirty="0">
                <a:solidFill>
                  <a:srgbClr val="FF0000"/>
                </a:solidFill>
              </a:rPr>
              <a:t> (part per trillion)</a:t>
            </a:r>
            <a:endParaRPr lang="en-US" sz="1600" i="0" dirty="0">
              <a:solidFill>
                <a:schemeClr val="accent2"/>
              </a:solidFill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304800" y="3581400"/>
            <a:ext cx="45720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533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/>
              <a:t>First result of tritium plasma </a:t>
            </a:r>
            <a:r>
              <a:rPr lang="en-US" sz="3200" dirty="0" smtClean="0"/>
              <a:t>campaign:</a:t>
            </a:r>
            <a:endParaRPr lang="en-US" sz="1600" dirty="0"/>
          </a:p>
        </p:txBody>
      </p:sp>
      <p:pic>
        <p:nvPicPr>
          <p:cNvPr id="22533" name="Picture 44"/>
          <p:cNvPicPr>
            <a:picLocks noChangeAspect="1" noChangeArrowheads="1"/>
          </p:cNvPicPr>
          <p:nvPr/>
        </p:nvPicPr>
        <p:blipFill>
          <a:blip r:embed="rId3"/>
          <a:srcRect l="6667" t="5667" r="10001" b="6494"/>
          <a:stretch>
            <a:fillRect/>
          </a:stretch>
        </p:blipFill>
        <p:spPr bwMode="auto">
          <a:xfrm>
            <a:off x="2895600" y="4724400"/>
            <a:ext cx="2667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24600" y="2819400"/>
            <a:ext cx="2438400" cy="1981200"/>
            <a:chOff x="2688" y="2496"/>
            <a:chExt cx="1536" cy="1248"/>
          </a:xfrm>
        </p:grpSpPr>
        <p:pic>
          <p:nvPicPr>
            <p:cNvPr id="22560" name="Picture 40"/>
            <p:cNvPicPr>
              <a:picLocks noChangeAspect="1" noChangeArrowheads="1"/>
            </p:cNvPicPr>
            <p:nvPr/>
          </p:nvPicPr>
          <p:blipFill>
            <a:blip r:embed="rId4"/>
            <a:srcRect l="53947" t="3383" r="3947" b="8669"/>
            <a:stretch>
              <a:fillRect/>
            </a:stretch>
          </p:blipFill>
          <p:spPr bwMode="auto">
            <a:xfrm>
              <a:off x="2688" y="2496"/>
              <a:ext cx="153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1" name="Picture 41" descr="A-2-W"/>
            <p:cNvPicPr>
              <a:picLocks noChangeAspect="1" noChangeArrowheads="1"/>
            </p:cNvPicPr>
            <p:nvPr/>
          </p:nvPicPr>
          <p:blipFill>
            <a:blip r:embed="rId5"/>
            <a:srcRect l="7985" t="14973" r="8681" b="4608"/>
            <a:stretch>
              <a:fillRect/>
            </a:stretch>
          </p:blipFill>
          <p:spPr bwMode="auto">
            <a:xfrm rot="-5400000">
              <a:off x="3312" y="2496"/>
              <a:ext cx="48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2" name="Text Box 42"/>
            <p:cNvSpPr txBox="1">
              <a:spLocks noChangeArrowheads="1"/>
            </p:cNvSpPr>
            <p:nvPr/>
          </p:nvSpPr>
          <p:spPr bwMode="auto">
            <a:xfrm>
              <a:off x="3697" y="3120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573K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86200" y="2819400"/>
            <a:ext cx="2438400" cy="1981200"/>
            <a:chOff x="1152" y="2592"/>
            <a:chExt cx="1584" cy="1248"/>
          </a:xfrm>
        </p:grpSpPr>
        <p:pic>
          <p:nvPicPr>
            <p:cNvPr id="22557" name="Picture 36"/>
            <p:cNvPicPr>
              <a:picLocks noChangeAspect="1" noChangeArrowheads="1"/>
            </p:cNvPicPr>
            <p:nvPr/>
          </p:nvPicPr>
          <p:blipFill>
            <a:blip r:embed="rId4"/>
            <a:srcRect l="2632" t="3383" r="53947" b="8669"/>
            <a:stretch>
              <a:fillRect/>
            </a:stretch>
          </p:blipFill>
          <p:spPr bwMode="auto">
            <a:xfrm>
              <a:off x="1152" y="2592"/>
              <a:ext cx="158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37" descr="A-2-Mo"/>
            <p:cNvPicPr>
              <a:picLocks noChangeAspect="1" noChangeArrowheads="1"/>
            </p:cNvPicPr>
            <p:nvPr/>
          </p:nvPicPr>
          <p:blipFill>
            <a:blip r:embed="rId6"/>
            <a:srcRect l="15446" t="5093" r="6505" b="4541"/>
            <a:stretch>
              <a:fillRect/>
            </a:stretch>
          </p:blipFill>
          <p:spPr bwMode="auto">
            <a:xfrm rot="-5400000">
              <a:off x="1656" y="2568"/>
              <a:ext cx="48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38"/>
            <p:cNvSpPr txBox="1">
              <a:spLocks noChangeArrowheads="1"/>
            </p:cNvSpPr>
            <p:nvPr/>
          </p:nvSpPr>
          <p:spPr bwMode="auto">
            <a:xfrm>
              <a:off x="2160" y="3216"/>
              <a:ext cx="4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573K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91000"/>
            <a:ext cx="27098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2133600"/>
            <a:ext cx="2514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S-A-3-W"/>
          <p:cNvPicPr>
            <a:picLocks noChangeAspect="1" noChangeArrowheads="1"/>
          </p:cNvPicPr>
          <p:nvPr/>
        </p:nvPicPr>
        <p:blipFill>
          <a:blip r:embed="rId9"/>
          <a:srcRect l="5327" b="10527"/>
          <a:stretch>
            <a:fillRect/>
          </a:stretch>
        </p:blipFill>
        <p:spPr bwMode="auto">
          <a:xfrm>
            <a:off x="457200" y="1066800"/>
            <a:ext cx="1066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 descr="S-A-3-Mo"/>
          <p:cNvPicPr>
            <a:picLocks noChangeAspect="1" noChangeArrowheads="1"/>
          </p:cNvPicPr>
          <p:nvPr/>
        </p:nvPicPr>
        <p:blipFill>
          <a:blip r:embed="rId10"/>
          <a:srcRect l="6250"/>
          <a:stretch>
            <a:fillRect/>
          </a:stretch>
        </p:blipFill>
        <p:spPr bwMode="auto">
          <a:xfrm>
            <a:off x="1676400" y="1066800"/>
            <a:ext cx="1066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914400"/>
            <a:ext cx="2438400" cy="1981200"/>
            <a:chOff x="1056" y="1200"/>
            <a:chExt cx="1632" cy="1296"/>
          </a:xfrm>
        </p:grpSpPr>
        <p:pic>
          <p:nvPicPr>
            <p:cNvPr id="22554" name="Picture 28"/>
            <p:cNvPicPr>
              <a:picLocks noChangeAspect="1" noChangeArrowheads="1"/>
            </p:cNvPicPr>
            <p:nvPr/>
          </p:nvPicPr>
          <p:blipFill>
            <a:blip r:embed="rId11"/>
            <a:srcRect l="2562" r="53883" b="7626"/>
            <a:stretch>
              <a:fillRect/>
            </a:stretch>
          </p:blipFill>
          <p:spPr bwMode="auto">
            <a:xfrm>
              <a:off x="1056" y="1200"/>
              <a:ext cx="163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5" name="Picture 29" descr="C-1-Mo"/>
            <p:cNvPicPr>
              <a:picLocks noChangeAspect="1" noChangeArrowheads="1"/>
            </p:cNvPicPr>
            <p:nvPr/>
          </p:nvPicPr>
          <p:blipFill>
            <a:blip r:embed="rId12"/>
            <a:srcRect l="-1407" t="7773" r="5023" b="508"/>
            <a:stretch>
              <a:fillRect/>
            </a:stretch>
          </p:blipFill>
          <p:spPr bwMode="auto">
            <a:xfrm rot="5400000">
              <a:off x="1608" y="1224"/>
              <a:ext cx="4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6" name="Text Box 30"/>
            <p:cNvSpPr txBox="1">
              <a:spLocks noChangeArrowheads="1"/>
            </p:cNvSpPr>
            <p:nvPr/>
          </p:nvSpPr>
          <p:spPr bwMode="auto">
            <a:xfrm>
              <a:off x="2064" y="1823"/>
              <a:ext cx="48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393K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248400" y="914400"/>
            <a:ext cx="2514600" cy="1981200"/>
            <a:chOff x="3264" y="1248"/>
            <a:chExt cx="1632" cy="1296"/>
          </a:xfrm>
        </p:grpSpPr>
        <p:pic>
          <p:nvPicPr>
            <p:cNvPr id="22551" name="Picture 32"/>
            <p:cNvPicPr>
              <a:picLocks noChangeAspect="1" noChangeArrowheads="1"/>
            </p:cNvPicPr>
            <p:nvPr/>
          </p:nvPicPr>
          <p:blipFill>
            <a:blip r:embed="rId11"/>
            <a:srcRect l="55084" r="1361" b="7626"/>
            <a:stretch>
              <a:fillRect/>
            </a:stretch>
          </p:blipFill>
          <p:spPr bwMode="auto">
            <a:xfrm>
              <a:off x="3264" y="1248"/>
              <a:ext cx="163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33" descr="C-1-W"/>
            <p:cNvPicPr>
              <a:picLocks noChangeAspect="1" noChangeArrowheads="1"/>
            </p:cNvPicPr>
            <p:nvPr/>
          </p:nvPicPr>
          <p:blipFill>
            <a:blip r:embed="rId13"/>
            <a:srcRect l="8566" t="-262" r="2048" b="262"/>
            <a:stretch>
              <a:fillRect/>
            </a:stretch>
          </p:blipFill>
          <p:spPr bwMode="auto">
            <a:xfrm rot="5400000">
              <a:off x="3836" y="1252"/>
              <a:ext cx="480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34"/>
            <p:cNvSpPr txBox="1">
              <a:spLocks noChangeArrowheads="1"/>
            </p:cNvSpPr>
            <p:nvPr/>
          </p:nvSpPr>
          <p:spPr bwMode="auto">
            <a:xfrm>
              <a:off x="4321" y="1874"/>
              <a:ext cx="46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393K</a:t>
              </a:r>
            </a:p>
          </p:txBody>
        </p:sp>
      </p:grpSp>
      <p:sp>
        <p:nvSpPr>
          <p:cNvPr id="22543" name="AutoShape 48"/>
          <p:cNvSpPr>
            <a:spLocks noChangeArrowheads="1"/>
          </p:cNvSpPr>
          <p:nvPr/>
        </p:nvSpPr>
        <p:spPr bwMode="auto">
          <a:xfrm>
            <a:off x="304800" y="914400"/>
            <a:ext cx="2590800" cy="5486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Rectangle 49"/>
          <p:cNvSpPr>
            <a:spLocks noChangeArrowheads="1"/>
          </p:cNvSpPr>
          <p:nvPr/>
        </p:nvSpPr>
        <p:spPr bwMode="auto">
          <a:xfrm>
            <a:off x="5638800" y="5257800"/>
            <a:ext cx="3276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IP intensity ~ Relative T concentration</a:t>
            </a:r>
            <a:endParaRPr lang="en-US" sz="1200" i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/>
              <a:t>Difficult to quantify T concentration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/>
              <a:t>Penetration (detection) depth depends on material/impurity/surface oxide etc..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>
                <a:solidFill>
                  <a:schemeClr val="accent2"/>
                </a:solidFill>
              </a:rPr>
              <a:t>Penetration depth: &lt; 1 </a:t>
            </a: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m</a:t>
            </a:r>
            <a:endParaRPr lang="en-US" sz="1200" i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Resolution</a:t>
            </a:r>
            <a:r>
              <a:rPr lang="en-US" sz="1200" i="0">
                <a:solidFill>
                  <a:schemeClr val="accent2"/>
                </a:solidFill>
              </a:rPr>
              <a:t>: 25 </a:t>
            </a: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m/pixel</a:t>
            </a:r>
            <a:endParaRPr lang="en-US" sz="1400" i="0"/>
          </a:p>
        </p:txBody>
      </p:sp>
      <p:sp>
        <p:nvSpPr>
          <p:cNvPr id="22545" name="Text Box 50"/>
          <p:cNvSpPr txBox="1">
            <a:spLocks noChangeArrowheads="1"/>
          </p:cNvSpPr>
          <p:nvPr/>
        </p:nvSpPr>
        <p:spPr bwMode="auto">
          <a:xfrm>
            <a:off x="3733800" y="4953000"/>
            <a:ext cx="1936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0000FF"/>
                </a:solidFill>
              </a:rPr>
              <a:t>Cross-sectional surface</a:t>
            </a:r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22546" name="Text Box 51"/>
          <p:cNvSpPr txBox="1">
            <a:spLocks noChangeArrowheads="1"/>
          </p:cNvSpPr>
          <p:nvPr/>
        </p:nvSpPr>
        <p:spPr bwMode="auto">
          <a:xfrm>
            <a:off x="2819400" y="4724400"/>
            <a:ext cx="1162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FF0000"/>
                </a:solidFill>
              </a:rPr>
              <a:t>Front surface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2547" name="Text Box 52"/>
          <p:cNvSpPr txBox="1">
            <a:spLocks noChangeArrowheads="1"/>
          </p:cNvSpPr>
          <p:nvPr/>
        </p:nvSpPr>
        <p:spPr bwMode="auto">
          <a:xfrm>
            <a:off x="1066800" y="762000"/>
            <a:ext cx="1162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FF0000"/>
                </a:solidFill>
              </a:rPr>
              <a:t>Front surface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2548" name="AutoShape 47"/>
          <p:cNvSpPr>
            <a:spLocks noChangeArrowheads="1"/>
          </p:cNvSpPr>
          <p:nvPr/>
        </p:nvSpPr>
        <p:spPr bwMode="auto">
          <a:xfrm>
            <a:off x="3581400" y="914400"/>
            <a:ext cx="5410200" cy="39624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Text Box 54"/>
          <p:cNvSpPr txBox="1">
            <a:spLocks noChangeArrowheads="1"/>
          </p:cNvSpPr>
          <p:nvPr/>
        </p:nvSpPr>
        <p:spPr bwMode="auto">
          <a:xfrm>
            <a:off x="5257800" y="762000"/>
            <a:ext cx="1936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0000FF"/>
                </a:solidFill>
              </a:rPr>
              <a:t>Cross-sectional surface</a:t>
            </a:r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22550" name="Text Box 56"/>
          <p:cNvSpPr txBox="1">
            <a:spLocks noChangeArrowheads="1"/>
          </p:cNvSpPr>
          <p:nvPr/>
        </p:nvSpPr>
        <p:spPr bwMode="auto">
          <a:xfrm>
            <a:off x="228600" y="4572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(0.1~0.2 %) 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/D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plasma on Mo and W                                    (Preliminary results)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5619750" y="4876800"/>
            <a:ext cx="352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provided by Teppei Otsuka (Kyushu Univ.)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533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/>
              <a:t>First result of tritium plasma campaign: </a:t>
            </a:r>
            <a:r>
              <a:rPr lang="en-US" sz="1600" dirty="0"/>
              <a:t>(cont’d)</a:t>
            </a:r>
          </a:p>
        </p:txBody>
      </p:sp>
      <p:pic>
        <p:nvPicPr>
          <p:cNvPr id="38915" name="Picture 44"/>
          <p:cNvPicPr>
            <a:picLocks noChangeAspect="1" noChangeArrowheads="1"/>
          </p:cNvPicPr>
          <p:nvPr/>
        </p:nvPicPr>
        <p:blipFill>
          <a:blip r:embed="rId3"/>
          <a:srcRect l="6667" t="5667" r="10001" b="6494"/>
          <a:stretch>
            <a:fillRect/>
          </a:stretch>
        </p:blipFill>
        <p:spPr bwMode="auto">
          <a:xfrm>
            <a:off x="2895600" y="4724400"/>
            <a:ext cx="26670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27098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133600"/>
            <a:ext cx="2514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7" name="AutoShape 48"/>
          <p:cNvSpPr>
            <a:spLocks noChangeArrowheads="1"/>
          </p:cNvSpPr>
          <p:nvPr/>
        </p:nvSpPr>
        <p:spPr bwMode="auto">
          <a:xfrm>
            <a:off x="304800" y="914400"/>
            <a:ext cx="2590800" cy="5486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8" name="Rectangle 49"/>
          <p:cNvSpPr>
            <a:spLocks noChangeArrowheads="1"/>
          </p:cNvSpPr>
          <p:nvPr/>
        </p:nvSpPr>
        <p:spPr bwMode="auto">
          <a:xfrm>
            <a:off x="5638800" y="5257800"/>
            <a:ext cx="3276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IP intensity ~ Relative T concentration</a:t>
            </a:r>
            <a:endParaRPr lang="en-US" sz="1200" i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/>
              <a:t>Difficult to quantify T concentration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/>
              <a:t>Penetration (detection) depth depends on material/impurity/surface oxide etc..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>
                <a:solidFill>
                  <a:schemeClr val="accent2"/>
                </a:solidFill>
              </a:rPr>
              <a:t>Penetration depth: &lt; 1 </a:t>
            </a: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m</a:t>
            </a:r>
            <a:endParaRPr lang="en-US" sz="1200" i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Resolution</a:t>
            </a:r>
            <a:r>
              <a:rPr lang="en-US" sz="1200" i="0">
                <a:solidFill>
                  <a:schemeClr val="accent2"/>
                </a:solidFill>
              </a:rPr>
              <a:t>: 25 </a:t>
            </a:r>
            <a:r>
              <a:rPr lang="en-US" sz="1200" i="0">
                <a:solidFill>
                  <a:schemeClr val="accent2"/>
                </a:solidFill>
                <a:sym typeface="Symbol" pitchFamily="-109" charset="2"/>
              </a:rPr>
              <a:t>m/pixel</a:t>
            </a:r>
            <a:endParaRPr lang="en-US" sz="1400" i="0"/>
          </a:p>
        </p:txBody>
      </p:sp>
      <p:sp>
        <p:nvSpPr>
          <p:cNvPr id="38939" name="Text Box 50"/>
          <p:cNvSpPr txBox="1">
            <a:spLocks noChangeArrowheads="1"/>
          </p:cNvSpPr>
          <p:nvPr/>
        </p:nvSpPr>
        <p:spPr bwMode="auto">
          <a:xfrm>
            <a:off x="3733800" y="4953000"/>
            <a:ext cx="1936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0000FF"/>
                </a:solidFill>
              </a:rPr>
              <a:t>Cross-sectional surface</a:t>
            </a:r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38940" name="Text Box 51"/>
          <p:cNvSpPr txBox="1">
            <a:spLocks noChangeArrowheads="1"/>
          </p:cNvSpPr>
          <p:nvPr/>
        </p:nvSpPr>
        <p:spPr bwMode="auto">
          <a:xfrm>
            <a:off x="2819400" y="4724400"/>
            <a:ext cx="1162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FF0000"/>
                </a:solidFill>
              </a:rPr>
              <a:t>Front surface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8941" name="Text Box 52"/>
          <p:cNvSpPr txBox="1">
            <a:spLocks noChangeArrowheads="1"/>
          </p:cNvSpPr>
          <p:nvPr/>
        </p:nvSpPr>
        <p:spPr bwMode="auto">
          <a:xfrm>
            <a:off x="1066800" y="762000"/>
            <a:ext cx="11620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FF0000"/>
                </a:solidFill>
              </a:rPr>
              <a:t>Front surface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8942" name="AutoShape 47"/>
          <p:cNvSpPr>
            <a:spLocks noChangeArrowheads="1"/>
          </p:cNvSpPr>
          <p:nvPr/>
        </p:nvSpPr>
        <p:spPr bwMode="auto">
          <a:xfrm>
            <a:off x="3581400" y="914400"/>
            <a:ext cx="5410200" cy="39624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Text Box 54"/>
          <p:cNvSpPr txBox="1">
            <a:spLocks noChangeArrowheads="1"/>
          </p:cNvSpPr>
          <p:nvPr/>
        </p:nvSpPr>
        <p:spPr bwMode="auto">
          <a:xfrm>
            <a:off x="5257800" y="762000"/>
            <a:ext cx="1936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rgbClr val="0000FF"/>
                </a:solidFill>
              </a:rPr>
              <a:t>Cross-sectional surface</a:t>
            </a:r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38944" name="Text Box 56"/>
          <p:cNvSpPr txBox="1">
            <a:spLocks noChangeArrowheads="1"/>
          </p:cNvSpPr>
          <p:nvPr/>
        </p:nvSpPr>
        <p:spPr bwMode="auto">
          <a:xfrm>
            <a:off x="228600" y="4572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(0.1~0.2 %) T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/D</a:t>
            </a:r>
            <a:r>
              <a:rPr lang="en-US" baseline="-25000">
                <a:solidFill>
                  <a:srgbClr val="FF0000"/>
                </a:solidFill>
              </a:rPr>
              <a:t>2 </a:t>
            </a:r>
            <a:r>
              <a:rPr lang="en-US">
                <a:solidFill>
                  <a:srgbClr val="FF0000"/>
                </a:solidFill>
              </a:rPr>
              <a:t>plasma on F82H and SS316                          (Preliminary results)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5619750" y="4876800"/>
            <a:ext cx="352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provided by Teppei Otsuka (Kyushu Univ.)</a:t>
            </a:r>
          </a:p>
        </p:txBody>
      </p:sp>
      <p:pic>
        <p:nvPicPr>
          <p:cNvPr id="38946" name="Picture 34" descr="S-A-3-F82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990600"/>
            <a:ext cx="1143000" cy="1127125"/>
          </a:xfrm>
          <a:prstGeom prst="rect">
            <a:avLst/>
          </a:prstGeom>
          <a:noFill/>
        </p:spPr>
      </p:pic>
      <p:pic>
        <p:nvPicPr>
          <p:cNvPr id="38947" name="Picture 35" descr="S-A-3-SS316"/>
          <p:cNvPicPr>
            <a:picLocks noChangeAspect="1" noChangeArrowheads="1"/>
          </p:cNvPicPr>
          <p:nvPr/>
        </p:nvPicPr>
        <p:blipFill>
          <a:blip r:embed="rId7"/>
          <a:srcRect l="6667" b="1755"/>
          <a:stretch>
            <a:fillRect/>
          </a:stretch>
        </p:blipFill>
        <p:spPr bwMode="auto">
          <a:xfrm>
            <a:off x="1676400" y="990600"/>
            <a:ext cx="1143000" cy="1143000"/>
          </a:xfrm>
          <a:prstGeom prst="rect">
            <a:avLst/>
          </a:prstGeom>
          <a:noFill/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962400" y="1022350"/>
            <a:ext cx="2287588" cy="1873250"/>
            <a:chOff x="816" y="912"/>
            <a:chExt cx="1584" cy="1296"/>
          </a:xfrm>
        </p:grpSpPr>
        <p:pic>
          <p:nvPicPr>
            <p:cNvPr id="38949" name="Picture 37"/>
            <p:cNvPicPr>
              <a:picLocks noChangeAspect="1" noChangeArrowheads="1"/>
            </p:cNvPicPr>
            <p:nvPr/>
          </p:nvPicPr>
          <p:blipFill>
            <a:blip r:embed="rId8"/>
            <a:srcRect l="7559" t="6589" r="9291" b="4462"/>
            <a:stretch>
              <a:fillRect/>
            </a:stretch>
          </p:blipFill>
          <p:spPr bwMode="auto">
            <a:xfrm>
              <a:off x="816" y="912"/>
              <a:ext cx="1584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50" name="Text Box 38"/>
            <p:cNvSpPr txBox="1">
              <a:spLocks noChangeArrowheads="1"/>
            </p:cNvSpPr>
            <p:nvPr/>
          </p:nvSpPr>
          <p:spPr bwMode="auto">
            <a:xfrm>
              <a:off x="1872" y="1536"/>
              <a:ext cx="497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393K</a:t>
              </a:r>
            </a:p>
          </p:txBody>
        </p:sp>
        <p:pic>
          <p:nvPicPr>
            <p:cNvPr id="38951" name="Picture 39" descr="C-1-F82H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1152" y="1056"/>
              <a:ext cx="658" cy="486"/>
            </a:xfrm>
            <a:prstGeom prst="rect">
              <a:avLst/>
            </a:prstGeom>
            <a:noFill/>
          </p:spPr>
        </p:pic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324600" y="1066800"/>
            <a:ext cx="2438400" cy="1828800"/>
            <a:chOff x="2688" y="960"/>
            <a:chExt cx="1632" cy="1296"/>
          </a:xfrm>
        </p:grpSpPr>
        <p:pic>
          <p:nvPicPr>
            <p:cNvPr id="38953" name="Picture 41"/>
            <p:cNvPicPr>
              <a:picLocks noChangeAspect="1" noChangeArrowheads="1"/>
            </p:cNvPicPr>
            <p:nvPr/>
          </p:nvPicPr>
          <p:blipFill>
            <a:blip r:embed="rId10"/>
            <a:srcRect l="2654" t="6718" r="7130" b="2589"/>
            <a:stretch>
              <a:fillRect/>
            </a:stretch>
          </p:blipFill>
          <p:spPr bwMode="auto">
            <a:xfrm>
              <a:off x="2688" y="960"/>
              <a:ext cx="163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54" name="Text Box 42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393K</a:t>
              </a:r>
            </a:p>
          </p:txBody>
        </p:sp>
        <p:pic>
          <p:nvPicPr>
            <p:cNvPr id="38955" name="Picture 43" descr="C-1-SS31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800000">
              <a:off x="3024" y="1056"/>
              <a:ext cx="654" cy="483"/>
            </a:xfrm>
            <a:prstGeom prst="rect">
              <a:avLst/>
            </a:prstGeom>
            <a:noFill/>
          </p:spPr>
        </p:pic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962400" y="2895600"/>
            <a:ext cx="2362200" cy="1905000"/>
            <a:chOff x="816" y="2400"/>
            <a:chExt cx="1632" cy="1296"/>
          </a:xfrm>
        </p:grpSpPr>
        <p:pic>
          <p:nvPicPr>
            <p:cNvPr id="38957" name="Picture 45"/>
            <p:cNvPicPr>
              <a:picLocks noChangeAspect="1" noChangeArrowheads="1"/>
            </p:cNvPicPr>
            <p:nvPr/>
          </p:nvPicPr>
          <p:blipFill>
            <a:blip r:embed="rId12"/>
            <a:srcRect l="5260" t="6625" r="5315" b="3934"/>
            <a:stretch>
              <a:fillRect/>
            </a:stretch>
          </p:blipFill>
          <p:spPr bwMode="auto">
            <a:xfrm>
              <a:off x="816" y="2400"/>
              <a:ext cx="163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1872" y="2976"/>
              <a:ext cx="4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573K</a:t>
              </a:r>
            </a:p>
          </p:txBody>
        </p:sp>
        <p:pic>
          <p:nvPicPr>
            <p:cNvPr id="38959" name="Picture 47" descr="B-1-F82H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6200000">
              <a:off x="1290" y="2406"/>
              <a:ext cx="523" cy="703"/>
            </a:xfrm>
            <a:prstGeom prst="rect">
              <a:avLst/>
            </a:prstGeom>
            <a:noFill/>
          </p:spPr>
        </p:pic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324600" y="2895600"/>
            <a:ext cx="2362200" cy="1905000"/>
            <a:chOff x="2640" y="2400"/>
            <a:chExt cx="1632" cy="1344"/>
          </a:xfrm>
        </p:grpSpPr>
        <p:pic>
          <p:nvPicPr>
            <p:cNvPr id="38961" name="Picture 49"/>
            <p:cNvPicPr>
              <a:picLocks noChangeAspect="1" noChangeArrowheads="1"/>
            </p:cNvPicPr>
            <p:nvPr/>
          </p:nvPicPr>
          <p:blipFill>
            <a:blip r:embed="rId14"/>
            <a:srcRect l="5040" t="6396" r="9291" b="4063"/>
            <a:stretch>
              <a:fillRect/>
            </a:stretch>
          </p:blipFill>
          <p:spPr bwMode="auto">
            <a:xfrm>
              <a:off x="2640" y="2400"/>
              <a:ext cx="163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62" name="Text Box 50"/>
            <p:cNvSpPr txBox="1">
              <a:spLocks noChangeArrowheads="1"/>
            </p:cNvSpPr>
            <p:nvPr/>
          </p:nvSpPr>
          <p:spPr bwMode="auto">
            <a:xfrm>
              <a:off x="3696" y="3024"/>
              <a:ext cx="49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573K</a:t>
              </a:r>
            </a:p>
          </p:txBody>
        </p:sp>
        <p:pic>
          <p:nvPicPr>
            <p:cNvPr id="38963" name="Picture 51" descr="B-1-SS31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6200000">
              <a:off x="3116" y="2404"/>
              <a:ext cx="439" cy="6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12"/>
          <p:cNvSpPr>
            <a:spLocks noChangeArrowheads="1"/>
          </p:cNvSpPr>
          <p:nvPr/>
        </p:nvSpPr>
        <p:spPr bwMode="auto">
          <a:xfrm>
            <a:off x="228600" y="4191000"/>
            <a:ext cx="6248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0"/>
            <a:ext cx="8915400" cy="533400"/>
          </a:xfrm>
        </p:spPr>
        <p:txBody>
          <a:bodyPr/>
          <a:lstStyle/>
          <a:p>
            <a:pPr algn="l" eaLnBrk="1" hangingPunct="1"/>
            <a:r>
              <a:rPr lang="en-US" sz="2800" dirty="0"/>
              <a:t>Deuterium retention in </a:t>
            </a:r>
            <a:r>
              <a:rPr lang="en-US" sz="2800" dirty="0" smtClean="0"/>
              <a:t>tungsten – a closer look</a:t>
            </a:r>
            <a:endParaRPr lang="en-US" sz="2800" dirty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191000"/>
            <a:ext cx="5943600" cy="1752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en-US" sz="1600"/>
              <a:t> Saturation of D retention at higher fluence at T</a:t>
            </a:r>
            <a:r>
              <a:rPr lang="en-US" sz="1600" baseline="-25000"/>
              <a:t>samp</a:t>
            </a:r>
            <a:r>
              <a:rPr lang="en-US" sz="1600"/>
              <a:t>=623K ?</a:t>
            </a:r>
          </a:p>
          <a:p>
            <a:pPr marL="457200" lvl="1" indent="0" eaLnBrk="1" hangingPunct="1"/>
            <a:r>
              <a:rPr lang="en-US" sz="1400"/>
              <a:t> 770 K peak (1.6~1.7eV trap: vacancy cluster) is responsible for higher retention</a:t>
            </a:r>
          </a:p>
          <a:p>
            <a:pPr marL="457200" lvl="1" indent="0" eaLnBrk="1" hangingPunct="1"/>
            <a:r>
              <a:rPr lang="en-US" sz="1400"/>
              <a:t> Blistering occurs at lower temperature (400~700K)</a:t>
            </a:r>
          </a:p>
          <a:p>
            <a:pPr marL="457200" lvl="1" indent="0" eaLnBrk="1" hangingPunct="1"/>
            <a:r>
              <a:rPr lang="en-US" sz="1400"/>
              <a:t> Very small retention with 920K peak (2.1eV trap: void)</a:t>
            </a:r>
          </a:p>
          <a:p>
            <a:pPr marL="0" indent="0" eaLnBrk="1" hangingPunct="1"/>
            <a:r>
              <a:rPr lang="en-US" sz="1600"/>
              <a:t> Observation of the shift to higher peak (770 to 860K)</a:t>
            </a:r>
          </a:p>
          <a:p>
            <a:pPr marL="0" indent="0" eaLnBrk="1" hangingPunct="1"/>
            <a:r>
              <a:rPr lang="en-US" sz="1600"/>
              <a:t> Might be the effect of cooling down after TPE exposure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228600" y="5334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200" i="0" dirty="0">
                <a:solidFill>
                  <a:srgbClr val="FF0000"/>
                </a:solidFill>
              </a:rPr>
              <a:t>Thermal desorption spectroscopy (TDS) analysis in W		 	D</a:t>
            </a:r>
            <a:r>
              <a:rPr lang="en-US" sz="2200" i="0" baseline="-25000" dirty="0">
                <a:solidFill>
                  <a:srgbClr val="FF0000"/>
                </a:solidFill>
              </a:rPr>
              <a:t>2</a:t>
            </a:r>
            <a:r>
              <a:rPr lang="en-US" sz="2200" i="0" dirty="0">
                <a:solidFill>
                  <a:srgbClr val="FF0000"/>
                </a:solidFill>
              </a:rPr>
              <a:t> plasma</a:t>
            </a:r>
          </a:p>
        </p:txBody>
      </p:sp>
      <p:pic>
        <p:nvPicPr>
          <p:cNvPr id="40972" name="Picture 12" descr="W08_peakfit_fluence"/>
          <p:cNvPicPr>
            <a:picLocks noChangeAspect="1" noChangeArrowheads="1"/>
          </p:cNvPicPr>
          <p:nvPr/>
        </p:nvPicPr>
        <p:blipFill>
          <a:blip r:embed="rId3"/>
          <a:srcRect l="6995" t="25676" r="14317" b="17567"/>
          <a:stretch>
            <a:fillRect/>
          </a:stretch>
        </p:blipFill>
        <p:spPr bwMode="auto">
          <a:xfrm>
            <a:off x="3276600" y="990600"/>
            <a:ext cx="3429000" cy="3200400"/>
          </a:xfrm>
          <a:prstGeom prst="rect">
            <a:avLst/>
          </a:prstGeom>
          <a:noFill/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52400" y="762000"/>
            <a:ext cx="238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2"/>
                </a:solidFill>
              </a:rPr>
              <a:t>Fluence dependence:</a:t>
            </a:r>
          </a:p>
        </p:txBody>
      </p:sp>
      <p:pic>
        <p:nvPicPr>
          <p:cNvPr id="40971" name="Picture 11" descr="623K_fluence_TDS_spec"/>
          <p:cNvPicPr>
            <a:picLocks noChangeAspect="1" noChangeArrowheads="1"/>
          </p:cNvPicPr>
          <p:nvPr/>
        </p:nvPicPr>
        <p:blipFill>
          <a:blip r:embed="rId4"/>
          <a:srcRect l="38396" t="4597" r="16702" b="37932"/>
          <a:stretch>
            <a:fillRect/>
          </a:stretch>
        </p:blipFill>
        <p:spPr bwMode="auto">
          <a:xfrm>
            <a:off x="6629400" y="1219200"/>
            <a:ext cx="2392363" cy="3962400"/>
          </a:xfrm>
          <a:prstGeom prst="rect">
            <a:avLst/>
          </a:prstGeom>
          <a:noFill/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010400" y="914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623K</a:t>
            </a:r>
          </a:p>
        </p:txBody>
      </p:sp>
      <p:pic>
        <p:nvPicPr>
          <p:cNvPr id="40977" name="Picture 17" descr="FR_W08_1E22_fluence"/>
          <p:cNvPicPr>
            <a:picLocks noChangeAspect="1" noChangeArrowheads="1"/>
          </p:cNvPicPr>
          <p:nvPr/>
        </p:nvPicPr>
        <p:blipFill>
          <a:blip r:embed="rId5"/>
          <a:srcRect l="7990" t="27161" r="16911" b="18518"/>
          <a:stretch>
            <a:fillRect/>
          </a:stretch>
        </p:blipFill>
        <p:spPr bwMode="auto">
          <a:xfrm>
            <a:off x="76200" y="1066800"/>
            <a:ext cx="3276600" cy="3067050"/>
          </a:xfrm>
          <a:prstGeom prst="rect">
            <a:avLst/>
          </a:prstGeom>
          <a:noFill/>
        </p:spPr>
      </p:pic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705600" y="579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u="sng">
                <a:solidFill>
                  <a:schemeClr val="accent2"/>
                </a:solidFill>
              </a:rPr>
              <a:t>Reference:</a:t>
            </a:r>
          </a:p>
          <a:p>
            <a:r>
              <a:rPr lang="en-US" sz="1200">
                <a:solidFill>
                  <a:schemeClr val="accent2"/>
                </a:solidFill>
              </a:rPr>
              <a:t>Venhaus et.al. ‘01 JNM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57200" y="63976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Outline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7391400" cy="29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1600"/>
              </a:spcBef>
              <a:buFont typeface="Arial" pitchFamily="-109" charset="0"/>
              <a:buAutoNum type="arabicPeriod"/>
            </a:pPr>
            <a:r>
              <a:rPr lang="en-US" sz="2600" b="1" dirty="0">
                <a:solidFill>
                  <a:srgbClr val="004080"/>
                </a:solidFill>
              </a:rPr>
              <a:t>TITAN Objectives on Material Transport</a:t>
            </a:r>
          </a:p>
          <a:p>
            <a:pPr marL="457200" indent="-457200">
              <a:lnSpc>
                <a:spcPct val="200000"/>
              </a:lnSpc>
              <a:spcBef>
                <a:spcPts val="1600"/>
              </a:spcBef>
              <a:buFont typeface="Arial" pitchFamily="-109" charset="0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Tritium </a:t>
            </a:r>
            <a:r>
              <a:rPr lang="en-US" sz="2600" b="1" dirty="0">
                <a:solidFill>
                  <a:srgbClr val="FF0000"/>
                </a:solidFill>
              </a:rPr>
              <a:t>Behavior in Lead Lithium </a:t>
            </a:r>
            <a:r>
              <a:rPr lang="en-US" sz="2600" b="1" dirty="0" smtClean="0">
                <a:solidFill>
                  <a:srgbClr val="FF0000"/>
                </a:solidFill>
              </a:rPr>
              <a:t>Eutectic</a:t>
            </a:r>
            <a:endParaRPr lang="en-US" sz="2600" b="1" dirty="0" smtClean="0">
              <a:solidFill>
                <a:srgbClr val="008040"/>
              </a:solidFill>
            </a:endParaRPr>
          </a:p>
          <a:p>
            <a:pPr marL="457200" indent="-457200">
              <a:spcBef>
                <a:spcPts val="1600"/>
              </a:spcBef>
              <a:buFont typeface="Arial" pitchFamily="-109" charset="0"/>
              <a:buAutoNum type="arabicPeriod"/>
            </a:pPr>
            <a:r>
              <a:rPr lang="en-US" sz="2600" b="1" dirty="0" smtClean="0">
                <a:solidFill>
                  <a:srgbClr val="008040"/>
                </a:solidFill>
              </a:rPr>
              <a:t>Tritium Behavior in Plasma Facing and Structural Components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0"/>
            <a:ext cx="8915400" cy="533400"/>
          </a:xfrm>
        </p:spPr>
        <p:txBody>
          <a:bodyPr/>
          <a:lstStyle/>
          <a:p>
            <a:pPr eaLnBrk="1" hangingPunct="1"/>
            <a:r>
              <a:rPr lang="en-US" sz="2800"/>
              <a:t>Deuterium retention in tungsten and molybdenum </a:t>
            </a:r>
            <a:r>
              <a:rPr lang="en-US" sz="1800"/>
              <a:t>(cont’d)</a:t>
            </a:r>
            <a:endParaRPr lang="en-US" sz="28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0" indent="0" eaLnBrk="1" hangingPunct="1"/>
            <a:r>
              <a:rPr lang="en-US" sz="2000"/>
              <a:t> D/T retention in Mo and W on higher fluence/multiple exposure etc..</a:t>
            </a:r>
          </a:p>
          <a:p>
            <a:pPr marL="457200" lvl="1" indent="0" eaLnBrk="1" hangingPunct="1"/>
            <a:r>
              <a:rPr lang="en-US" sz="2000">
                <a:solidFill>
                  <a:schemeClr val="accent2"/>
                </a:solidFill>
              </a:rPr>
              <a:t>Comparison of D and T behavior by dual mode TDS</a:t>
            </a:r>
            <a:endParaRPr lang="en-US" sz="2000"/>
          </a:p>
          <a:p>
            <a:pPr marL="457200" lvl="1" indent="0" eaLnBrk="1" hangingPunct="1"/>
            <a:endParaRPr lang="en-US" sz="2000"/>
          </a:p>
          <a:p>
            <a:pPr marL="0" indent="0" eaLnBrk="1" hangingPunct="1"/>
            <a:r>
              <a:rPr lang="en-US" sz="2000">
                <a:solidFill>
                  <a:schemeClr val="accent2"/>
                </a:solidFill>
              </a:rPr>
              <a:t>T depth profile by cutting Mo and W in half (bulk depth profile ~mm)</a:t>
            </a:r>
          </a:p>
          <a:p>
            <a:pPr marL="457200" lvl="1" indent="0" eaLnBrk="1" hangingPunct="1"/>
            <a:r>
              <a:rPr lang="en-US" sz="2000">
                <a:solidFill>
                  <a:schemeClr val="accent2"/>
                </a:solidFill>
              </a:rPr>
              <a:t>Effects of He bubble as diffusion barrier</a:t>
            </a:r>
          </a:p>
          <a:p>
            <a:pPr marL="457200" lvl="1" indent="0" eaLnBrk="1" hangingPunct="1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(T depth profile in bulk to see if He bubble prevents T permeation)</a:t>
            </a:r>
            <a:endParaRPr lang="en-US" sz="2000"/>
          </a:p>
          <a:p>
            <a:pPr marL="457200" lvl="1" indent="0" eaLnBrk="1" hangingPunct="1">
              <a:buFontTx/>
              <a:buNone/>
            </a:pPr>
            <a:endParaRPr lang="en-US" sz="2000"/>
          </a:p>
          <a:p>
            <a:pPr marL="0" indent="0" eaLnBrk="1" hangingPunct="1"/>
            <a:r>
              <a:rPr lang="en-US" sz="2000"/>
              <a:t> Thorough surface analysis (AES, XPS) in Mo and W</a:t>
            </a:r>
          </a:p>
          <a:p>
            <a:pPr marL="457200" lvl="1" indent="0" eaLnBrk="1" hangingPunct="1"/>
            <a:r>
              <a:rPr lang="en-US" sz="2000"/>
              <a:t> Low temperature peak in Mo might be due to oxide/impurity</a:t>
            </a:r>
          </a:p>
          <a:p>
            <a:pPr marL="0" indent="0" eaLnBrk="1" hangingPunct="1"/>
            <a:endParaRPr lang="en-US" sz="2000"/>
          </a:p>
          <a:p>
            <a:pPr marL="0" indent="0" eaLnBrk="1" hangingPunct="1"/>
            <a:r>
              <a:rPr lang="en-US" sz="2000"/>
              <a:t> D/T retention in single crystal tungsten</a:t>
            </a:r>
          </a:p>
          <a:p>
            <a:pPr marL="0" indent="0" eaLnBrk="1" hangingPunct="1"/>
            <a:endParaRPr lang="en-US" sz="2000"/>
          </a:p>
          <a:p>
            <a:pPr marL="0" indent="0" eaLnBrk="1" hangingPunct="1"/>
            <a:r>
              <a:rPr lang="en-US" sz="2000"/>
              <a:t> Comparisons of TDS, NRA, an IP</a:t>
            </a:r>
          </a:p>
          <a:p>
            <a:pPr marL="0" indent="0" eaLnBrk="1" hangingPunct="1"/>
            <a:endParaRPr lang="en-US" sz="200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457200" y="533400"/>
            <a:ext cx="868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prstTxWarp prst="textNoShape">
              <a:avLst/>
            </a:prstTxWarp>
          </a:bodyPr>
          <a:lstStyle/>
          <a:p>
            <a:pPr eaLnBrk="1" hangingPunct="1"/>
            <a:r>
              <a:rPr lang="en-US" i="0">
                <a:solidFill>
                  <a:srgbClr val="FF0000"/>
                </a:solidFill>
              </a:rPr>
              <a:t>Future experiment plans of deuterium/tritium retention in high Z metal		</a:t>
            </a:r>
            <a:r>
              <a:rPr lang="ja-JP" altLang="en-US" i="0">
                <a:solidFill>
                  <a:srgbClr val="FF0000"/>
                </a:solidFill>
              </a:rPr>
              <a:t>　</a:t>
            </a:r>
            <a:endParaRPr lang="en-US" i="0">
              <a:solidFill>
                <a:srgbClr val="FF0000"/>
              </a:solidFill>
            </a:endParaRPr>
          </a:p>
        </p:txBody>
      </p:sp>
      <p:pic>
        <p:nvPicPr>
          <p:cNvPr id="64531" name="Picture 1043"/>
          <p:cNvPicPr>
            <a:picLocks noChangeAspect="1" noChangeArrowheads="1"/>
          </p:cNvPicPr>
          <p:nvPr/>
        </p:nvPicPr>
        <p:blipFill>
          <a:blip r:embed="rId3"/>
          <a:srcRect l="4878" t="65283" r="77174"/>
          <a:stretch>
            <a:fillRect/>
          </a:stretch>
        </p:blipFill>
        <p:spPr bwMode="auto">
          <a:xfrm>
            <a:off x="5410200" y="4495800"/>
            <a:ext cx="140176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781800" y="4495800"/>
            <a:ext cx="2209800" cy="1828800"/>
            <a:chOff x="3264" y="1248"/>
            <a:chExt cx="1632" cy="1296"/>
          </a:xfrm>
        </p:grpSpPr>
        <p:pic>
          <p:nvPicPr>
            <p:cNvPr id="64533" name="Picture 32"/>
            <p:cNvPicPr>
              <a:picLocks noChangeAspect="1" noChangeArrowheads="1"/>
            </p:cNvPicPr>
            <p:nvPr/>
          </p:nvPicPr>
          <p:blipFill>
            <a:blip r:embed="rId4"/>
            <a:srcRect l="55084" r="1361" b="7626"/>
            <a:stretch>
              <a:fillRect/>
            </a:stretch>
          </p:blipFill>
          <p:spPr bwMode="auto">
            <a:xfrm>
              <a:off x="3264" y="1248"/>
              <a:ext cx="163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34" name="Picture 33" descr="C-1-W"/>
            <p:cNvPicPr>
              <a:picLocks noChangeAspect="1" noChangeArrowheads="1"/>
            </p:cNvPicPr>
            <p:nvPr/>
          </p:nvPicPr>
          <p:blipFill>
            <a:blip r:embed="rId5"/>
            <a:srcRect l="8566" t="-262" r="2048" b="262"/>
            <a:stretch>
              <a:fillRect/>
            </a:stretch>
          </p:blipFill>
          <p:spPr bwMode="auto">
            <a:xfrm rot="5400000">
              <a:off x="3836" y="1252"/>
              <a:ext cx="480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35" name="Text Box 34"/>
            <p:cNvSpPr txBox="1">
              <a:spLocks noChangeArrowheads="1"/>
            </p:cNvSpPr>
            <p:nvPr/>
          </p:nvSpPr>
          <p:spPr bwMode="auto">
            <a:xfrm>
              <a:off x="4322" y="1874"/>
              <a:ext cx="52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393K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TITAN future experiment plans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01625" y="8382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Experiment plans for TITAN activities: task 1-1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6858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0"/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i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3812"/>
            <a:ext cx="73279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TITAN future experiment plans     (cont’d)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6858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0"/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i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70104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TITAN future experiment plans     (cont’d)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01625" y="928687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Experiment plans for TITAN activities: task 2-</a:t>
            </a:r>
            <a:r>
              <a:rPr lang="en-US" i="0" dirty="0" smtClean="0">
                <a:solidFill>
                  <a:srgbClr val="FF0000"/>
                </a:solidFill>
              </a:rPr>
              <a:t>1</a:t>
            </a:r>
            <a:br>
              <a:rPr lang="en-US" i="0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Irradiation Synergies for Tritium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858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0"/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i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64770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762000"/>
            <a:ext cx="3949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200400"/>
            <a:ext cx="221138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34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 smtClean="0"/>
              <a:t>Summary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914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number of tritium activities are occurring within the TITAN collaboration- several directly contribute to DCLL US-TBM R&amp;D needs.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Program leverage is sufficient for now but the tasks would need to be accelerated if and when the US fully engages and commits to an ITER-TBM.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9362" y="304800"/>
            <a:ext cx="90008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/>
              <a:t>TITAN Objectives: </a:t>
            </a:r>
          </a:p>
          <a:p>
            <a:r>
              <a:rPr lang="en-US" sz="3300" b="1"/>
              <a:t>Integrated behavior of material in blanket systems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1905000"/>
            <a:ext cx="70183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5943600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46775" y="3733800"/>
            <a:ext cx="301625" cy="457200"/>
            <a:chOff x="4910" y="2928"/>
            <a:chExt cx="190" cy="288"/>
          </a:xfrm>
        </p:grpSpPr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4910" y="292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4956" y="296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1905000"/>
            <a:ext cx="70183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1048"/>
          <p:cNvSpPr>
            <a:spLocks noChangeShapeType="1"/>
          </p:cNvSpPr>
          <p:nvPr/>
        </p:nvSpPr>
        <p:spPr bwMode="auto">
          <a:xfrm flipV="1">
            <a:off x="5943600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49"/>
          <p:cNvGrpSpPr>
            <a:grpSpLocks/>
          </p:cNvGrpSpPr>
          <p:nvPr/>
        </p:nvGrpSpPr>
        <p:grpSpPr bwMode="auto">
          <a:xfrm>
            <a:off x="5946775" y="3733800"/>
            <a:ext cx="301625" cy="457200"/>
            <a:chOff x="4910" y="2928"/>
            <a:chExt cx="190" cy="288"/>
          </a:xfrm>
        </p:grpSpPr>
        <p:sp>
          <p:nvSpPr>
            <p:cNvPr id="6162" name="Text Box 1050"/>
            <p:cNvSpPr txBox="1">
              <a:spLocks noChangeArrowheads="1"/>
            </p:cNvSpPr>
            <p:nvPr/>
          </p:nvSpPr>
          <p:spPr bwMode="auto">
            <a:xfrm>
              <a:off x="4910" y="292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6163" name="Line 1051"/>
            <p:cNvSpPr>
              <a:spLocks noChangeShapeType="1"/>
            </p:cNvSpPr>
            <p:nvPr/>
          </p:nvSpPr>
          <p:spPr bwMode="auto">
            <a:xfrm>
              <a:off x="4956" y="296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9" name="Text Box 1056"/>
          <p:cNvSpPr txBox="1">
            <a:spLocks noChangeArrowheads="1"/>
          </p:cNvSpPr>
          <p:nvPr/>
        </p:nvSpPr>
        <p:spPr bwMode="auto">
          <a:xfrm>
            <a:off x="317805" y="304800"/>
            <a:ext cx="52447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/>
              <a:t>TITAN Objectives, continued:</a:t>
            </a:r>
          </a:p>
        </p:txBody>
      </p:sp>
      <p:sp>
        <p:nvSpPr>
          <p:cNvPr id="6150" name="Rectangle 1071"/>
          <p:cNvSpPr>
            <a:spLocks noChangeArrowheads="1"/>
          </p:cNvSpPr>
          <p:nvPr/>
        </p:nvSpPr>
        <p:spPr bwMode="auto">
          <a:xfrm>
            <a:off x="3819525" y="2198688"/>
            <a:ext cx="342900" cy="34385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Rectangle 1072"/>
          <p:cNvSpPr>
            <a:spLocks noChangeArrowheads="1"/>
          </p:cNvSpPr>
          <p:nvPr/>
        </p:nvSpPr>
        <p:spPr bwMode="auto">
          <a:xfrm>
            <a:off x="3416300" y="2205038"/>
            <a:ext cx="342900" cy="3419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Rectangle 1073"/>
          <p:cNvSpPr>
            <a:spLocks noChangeArrowheads="1"/>
          </p:cNvSpPr>
          <p:nvPr/>
        </p:nvSpPr>
        <p:spPr bwMode="auto">
          <a:xfrm>
            <a:off x="2908300" y="2201863"/>
            <a:ext cx="447675" cy="3419475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Line 1074"/>
          <p:cNvSpPr>
            <a:spLocks noChangeShapeType="1"/>
          </p:cNvSpPr>
          <p:nvPr/>
        </p:nvSpPr>
        <p:spPr bwMode="auto">
          <a:xfrm>
            <a:off x="3581400" y="5637213"/>
            <a:ext cx="0" cy="153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Line 1075"/>
          <p:cNvSpPr>
            <a:spLocks noChangeShapeType="1"/>
          </p:cNvSpPr>
          <p:nvPr/>
        </p:nvSpPr>
        <p:spPr bwMode="auto">
          <a:xfrm>
            <a:off x="3581400" y="5791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Text Box 1076"/>
          <p:cNvSpPr txBox="1">
            <a:spLocks noChangeArrowheads="1"/>
          </p:cNvSpPr>
          <p:nvPr/>
        </p:nvSpPr>
        <p:spPr bwMode="auto">
          <a:xfrm>
            <a:off x="4143375" y="5715000"/>
            <a:ext cx="4848225" cy="6334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1400" b="1">
                <a:ea typeface="ＭＳ Ｐゴシック" pitchFamily="-109" charset="-128"/>
                <a:cs typeface="ＭＳ Ｐゴシック" pitchFamily="-109" charset="-128"/>
              </a:rPr>
              <a:t>Tasks 1-1 and 2-1</a:t>
            </a:r>
            <a:r>
              <a:rPr kumimoji="1" lang="en-US" altLang="ja-JP" sz="1400">
                <a:ea typeface="ＭＳ Ｐゴシック" pitchFamily="-109" charset="-128"/>
                <a:cs typeface="ＭＳ Ｐゴシック" pitchFamily="-109" charset="-128"/>
              </a:rPr>
              <a:t>: Trapping effect in n-irradiated W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400" i="1">
                <a:ea typeface="ＭＳ Ｐゴシック" pitchFamily="-109" charset="-128"/>
                <a:cs typeface="ＭＳ Ｐゴシック" pitchFamily="-109" charset="-128"/>
              </a:rPr>
              <a:t>Retentionand Permeation experiments</a:t>
            </a:r>
          </a:p>
        </p:txBody>
      </p:sp>
      <p:sp>
        <p:nvSpPr>
          <p:cNvPr id="6156" name="Line 1077"/>
          <p:cNvSpPr>
            <a:spLocks noChangeShapeType="1"/>
          </p:cNvSpPr>
          <p:nvPr/>
        </p:nvSpPr>
        <p:spPr bwMode="auto">
          <a:xfrm flipV="1">
            <a:off x="3990975" y="1512888"/>
            <a:ext cx="9525" cy="666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Line 1078"/>
          <p:cNvSpPr>
            <a:spLocks noChangeShapeType="1"/>
          </p:cNvSpPr>
          <p:nvPr/>
        </p:nvSpPr>
        <p:spPr bwMode="auto">
          <a:xfrm>
            <a:off x="3981450" y="1495425"/>
            <a:ext cx="4000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Text Box 1079"/>
          <p:cNvSpPr txBox="1">
            <a:spLocks noChangeArrowheads="1"/>
          </p:cNvSpPr>
          <p:nvPr/>
        </p:nvSpPr>
        <p:spPr bwMode="auto">
          <a:xfrm>
            <a:off x="4365625" y="1295400"/>
            <a:ext cx="3559175" cy="63341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1400" b="1">
                <a:ea typeface="ＭＳ Ｐゴシック" pitchFamily="-109" charset="-128"/>
                <a:cs typeface="ＭＳ Ｐゴシック" pitchFamily="-109" charset="-128"/>
              </a:rPr>
              <a:t>Task 2-2</a:t>
            </a:r>
            <a:r>
              <a:rPr kumimoji="1" lang="en-US" altLang="ja-JP" sz="1400">
                <a:ea typeface="ＭＳ Ｐゴシック" pitchFamily="-109" charset="-128"/>
                <a:cs typeface="ＭＳ Ｐゴシック" pitchFamily="-109" charset="-128"/>
              </a:rPr>
              <a:t>: W/Structural Materials Interface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400" i="1">
                <a:ea typeface="ＭＳ Ｐゴシック" pitchFamily="-109" charset="-128"/>
                <a:cs typeface="ＭＳ Ｐゴシック" pitchFamily="-109" charset="-128"/>
              </a:rPr>
              <a:t>Permeation Experiments</a:t>
            </a:r>
          </a:p>
        </p:txBody>
      </p:sp>
      <p:sp>
        <p:nvSpPr>
          <p:cNvPr id="6159" name="Line 1080"/>
          <p:cNvSpPr>
            <a:spLocks noChangeShapeType="1"/>
          </p:cNvSpPr>
          <p:nvPr/>
        </p:nvSpPr>
        <p:spPr bwMode="auto">
          <a:xfrm flipH="1">
            <a:off x="3124200" y="5630863"/>
            <a:ext cx="19050" cy="4651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Text Box 1082"/>
          <p:cNvSpPr txBox="1">
            <a:spLocks noChangeArrowheads="1"/>
          </p:cNvSpPr>
          <p:nvPr/>
        </p:nvSpPr>
        <p:spPr bwMode="auto">
          <a:xfrm>
            <a:off x="152400" y="6096000"/>
            <a:ext cx="3886200" cy="63658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1400" b="1">
                <a:ea typeface="ＭＳ Ｐゴシック" pitchFamily="-109" charset="-128"/>
                <a:cs typeface="ＭＳ Ｐゴシック" pitchFamily="-109" charset="-128"/>
              </a:rPr>
              <a:t>Task 1-1</a:t>
            </a:r>
            <a:r>
              <a:rPr kumimoji="1" lang="en-US" altLang="ja-JP" sz="1400">
                <a:ea typeface="ＭＳ Ｐゴシック" pitchFamily="-109" charset="-128"/>
                <a:cs typeface="ＭＳ Ｐゴシック" pitchFamily="-109" charset="-128"/>
              </a:rPr>
              <a:t>: Effects of He and mixed materials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ja-JP" sz="1400" i="1">
                <a:ea typeface="ＭＳ Ｐゴシック" pitchFamily="-109" charset="-128"/>
                <a:cs typeface="ＭＳ Ｐゴシック" pitchFamily="-109" charset="-128"/>
              </a:rPr>
              <a:t>Plasma-driven retention experiments</a:t>
            </a:r>
            <a:endParaRPr kumimoji="1" lang="en-US" altLang="ja-JP" sz="140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161" name="Text Box 1083"/>
          <p:cNvSpPr txBox="1">
            <a:spLocks noChangeArrowheads="1"/>
          </p:cNvSpPr>
          <p:nvPr/>
        </p:nvSpPr>
        <p:spPr bwMode="auto">
          <a:xfrm>
            <a:off x="5224463" y="3048000"/>
            <a:ext cx="3397250" cy="1887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kumimoji="1" lang="en-US" altLang="ja-JP" sz="1800">
                <a:ea typeface="ＭＳ Ｐゴシック" pitchFamily="-109" charset="-128"/>
                <a:cs typeface="ＭＳ Ｐゴシック" pitchFamily="-109" charset="-128"/>
              </a:rPr>
              <a:t>Tungsten is main material to be investigated as PFM. </a:t>
            </a:r>
          </a:p>
          <a:p>
            <a:pPr algn="just" eaLnBrk="1" hangingPunct="1">
              <a:spcBef>
                <a:spcPct val="50000"/>
              </a:spcBef>
            </a:pPr>
            <a:r>
              <a:rPr kumimoji="1" lang="en-US" altLang="ja-JP" sz="1800">
                <a:ea typeface="ＭＳ Ｐゴシック" pitchFamily="-109" charset="-128"/>
                <a:cs typeface="ＭＳ Ｐゴシック" pitchFamily="-109" charset="-128"/>
              </a:rPr>
              <a:t>Other materials with more stable properties and existing irradiated materials may be also studied.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1905000"/>
            <a:ext cx="70183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5943600" y="3352800"/>
            <a:ext cx="0" cy="1371600"/>
          </a:xfrm>
          <a:prstGeom prst="line">
            <a:avLst/>
          </a:prstGeom>
          <a:noFill/>
          <a:ln w="38100">
            <a:solidFill>
              <a:schemeClr val="tx1">
                <a:alpha val="50195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6775" y="3733800"/>
            <a:ext cx="301625" cy="457200"/>
            <a:chOff x="4910" y="2928"/>
            <a:chExt cx="190" cy="288"/>
          </a:xfrm>
        </p:grpSpPr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4910" y="292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6E00"/>
                  </a:solidFill>
                </a:rPr>
                <a:t>B</a:t>
              </a:r>
              <a:endParaRPr lang="en-US"/>
            </a:p>
          </p:txBody>
        </p:sp>
        <p:sp>
          <p:nvSpPr>
            <p:cNvPr id="7179" name="Line 6"/>
            <p:cNvSpPr>
              <a:spLocks noChangeShapeType="1"/>
            </p:cNvSpPr>
            <p:nvPr/>
          </p:nvSpPr>
          <p:spPr bwMode="auto">
            <a:xfrm>
              <a:off x="4956" y="296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52447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/>
              <a:t>TITAN Objectives, continued:</a:t>
            </a:r>
          </a:p>
        </p:txBody>
      </p:sp>
      <p:sp>
        <p:nvSpPr>
          <p:cNvPr id="7174" name="Rectangle 21"/>
          <p:cNvSpPr>
            <a:spLocks noChangeArrowheads="1"/>
          </p:cNvSpPr>
          <p:nvPr/>
        </p:nvSpPr>
        <p:spPr bwMode="auto">
          <a:xfrm>
            <a:off x="4191000" y="2971800"/>
            <a:ext cx="2209800" cy="205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auto">
          <a:xfrm flipV="1">
            <a:off x="6172200" y="16764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23"/>
          <p:cNvSpPr>
            <a:spLocks noChangeShapeType="1"/>
          </p:cNvSpPr>
          <p:nvPr/>
        </p:nvSpPr>
        <p:spPr bwMode="auto">
          <a:xfrm>
            <a:off x="6172200" y="16764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6781800" y="1676400"/>
            <a:ext cx="2057400" cy="278537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Task 1-</a:t>
            </a:r>
            <a:r>
              <a:rPr lang="en-US" sz="1400" b="1" dirty="0"/>
              <a:t>2</a:t>
            </a:r>
            <a:r>
              <a:rPr lang="en-US" sz="1400" dirty="0" smtClean="0"/>
              <a:t>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-</a:t>
            </a:r>
            <a:r>
              <a:rPr lang="en-US" sz="1400" dirty="0" smtClean="0"/>
              <a:t>- Solubility of hydrogen isotopes in LLE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-- permeation between breeder, structure, and coolant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-- extraction of tritium from breeder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-- effect of Li concentration, impurities, corrosion products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1905000"/>
            <a:ext cx="70183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5943600" y="3352800"/>
            <a:ext cx="0" cy="1371600"/>
          </a:xfrm>
          <a:prstGeom prst="line">
            <a:avLst/>
          </a:prstGeom>
          <a:noFill/>
          <a:ln w="38100">
            <a:solidFill>
              <a:schemeClr val="tx1">
                <a:alpha val="50195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6775" y="3733800"/>
            <a:ext cx="301625" cy="457200"/>
            <a:chOff x="4910" y="2928"/>
            <a:chExt cx="190" cy="288"/>
          </a:xfrm>
        </p:grpSpPr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4910" y="292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6E00"/>
                  </a:solidFill>
                </a:rPr>
                <a:t>B</a:t>
              </a:r>
              <a:endParaRPr lang="en-US"/>
            </a:p>
          </p:txBody>
        </p:sp>
        <p:sp>
          <p:nvSpPr>
            <p:cNvPr id="7179" name="Line 6"/>
            <p:cNvSpPr>
              <a:spLocks noChangeShapeType="1"/>
            </p:cNvSpPr>
            <p:nvPr/>
          </p:nvSpPr>
          <p:spPr bwMode="auto">
            <a:xfrm>
              <a:off x="4956" y="296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52447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/>
              <a:t>TITAN Objectives, continued:</a:t>
            </a:r>
          </a:p>
        </p:txBody>
      </p:sp>
      <p:sp>
        <p:nvSpPr>
          <p:cNvPr id="7174" name="Rectangle 21"/>
          <p:cNvSpPr>
            <a:spLocks noChangeArrowheads="1"/>
          </p:cNvSpPr>
          <p:nvPr/>
        </p:nvSpPr>
        <p:spPr bwMode="auto">
          <a:xfrm>
            <a:off x="4191000" y="2971800"/>
            <a:ext cx="2209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auto">
          <a:xfrm flipV="1">
            <a:off x="6172200" y="16764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23"/>
          <p:cNvSpPr>
            <a:spLocks noChangeShapeType="1"/>
          </p:cNvSpPr>
          <p:nvPr/>
        </p:nvSpPr>
        <p:spPr bwMode="auto">
          <a:xfrm>
            <a:off x="6172200" y="1676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6781800" y="1676400"/>
            <a:ext cx="2057400" cy="235449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Task 1-</a:t>
            </a:r>
            <a:r>
              <a:rPr lang="en-US" sz="1400" b="1" dirty="0"/>
              <a:t>3</a:t>
            </a:r>
            <a:r>
              <a:rPr lang="en-US" sz="1400" dirty="0"/>
              <a:t>: </a:t>
            </a:r>
            <a:br>
              <a:rPr lang="en-US" sz="1400" dirty="0"/>
            </a:br>
            <a:r>
              <a:rPr lang="en-US" sz="1400" dirty="0"/>
              <a:t>--MHD flow behavior and characteristics, </a:t>
            </a:r>
            <a:br>
              <a:rPr lang="en-US" sz="1400" dirty="0"/>
            </a:br>
            <a:r>
              <a:rPr lang="en-US" sz="1400" dirty="0"/>
              <a:t>--Impact on Tritium, Thermal and Corrosion Transport,</a:t>
            </a:r>
            <a:br>
              <a:rPr lang="en-US" sz="1400" dirty="0"/>
            </a:br>
            <a:r>
              <a:rPr lang="en-US" sz="1400" dirty="0"/>
              <a:t>--Insulation effectiveness and pressure drop control</a:t>
            </a:r>
          </a:p>
          <a:p>
            <a:pPr>
              <a:spcBef>
                <a:spcPct val="50000"/>
              </a:spcBef>
            </a:pPr>
            <a:r>
              <a:rPr lang="en-US" sz="1400" i="1" dirty="0"/>
              <a:t>Flow experiments and CFD benchmarking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800" y="1374775"/>
            <a:ext cx="2971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tabLst>
                <a:tab pos="458788" algn="l"/>
              </a:tabLst>
            </a:pPr>
            <a:r>
              <a:rPr lang="en-US" sz="1600" b="1" i="1"/>
              <a:t>LLE Materials Standard Database (Bulk)</a:t>
            </a:r>
            <a:endParaRPr lang="en-US" sz="1600" i="1"/>
          </a:p>
          <a:p>
            <a:pPr algn="ctr">
              <a:spcBef>
                <a:spcPct val="20000"/>
              </a:spcBef>
              <a:tabLst>
                <a:tab pos="458788" algn="l"/>
              </a:tabLst>
            </a:pPr>
            <a:r>
              <a:rPr lang="en-US" sz="1400"/>
              <a:t>constitutive relations, thermodynamic properties,</a:t>
            </a:r>
            <a:br>
              <a:rPr lang="en-US" sz="1400"/>
            </a:br>
            <a:r>
              <a:rPr lang="en-US" sz="1400"/>
              <a:t>impurity characterization and behavior, chemical reactivity,</a:t>
            </a:r>
            <a:br>
              <a:rPr lang="en-US" sz="1400"/>
            </a:br>
            <a:r>
              <a:rPr lang="en-US" sz="1400" i="1">
                <a:solidFill>
                  <a:srgbClr val="FF0000"/>
                </a:solidFill>
              </a:rPr>
              <a:t>H-isotope transport,</a:t>
            </a:r>
            <a:br>
              <a:rPr lang="en-US" sz="1400" i="1">
                <a:solidFill>
                  <a:srgbClr val="FF0000"/>
                </a:solidFill>
              </a:rPr>
            </a:br>
            <a:r>
              <a:rPr lang="en-US" sz="1400"/>
              <a:t>and He bubble transport</a:t>
            </a:r>
            <a:endParaRPr lang="en-US" sz="1400" i="1"/>
          </a:p>
        </p:txBody>
      </p:sp>
      <p:pic>
        <p:nvPicPr>
          <p:cNvPr id="1028" name="Picture 3" descr="pbli-phas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29000"/>
            <a:ext cx="2703513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971800" y="1374775"/>
            <a:ext cx="29718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/>
              <a:t>LLE Materials Extended Database (MHD)</a:t>
            </a:r>
            <a:endParaRPr lang="en-US" sz="2000"/>
          </a:p>
          <a:p>
            <a:pPr algn="ctr">
              <a:spcBef>
                <a:spcPct val="20000"/>
              </a:spcBef>
            </a:pPr>
            <a:r>
              <a:rPr lang="en-US" sz="1400"/>
              <a:t>electric-magnetic properties,</a:t>
            </a:r>
            <a:br>
              <a:rPr lang="en-US" sz="1400"/>
            </a:br>
            <a:r>
              <a:rPr lang="en-US" sz="1400"/>
              <a:t>hydrodynamic correlations,</a:t>
            </a:r>
            <a:br>
              <a:rPr lang="en-US" sz="1400"/>
            </a:br>
            <a:r>
              <a:rPr lang="en-US" sz="1400"/>
              <a:t>and 2-phase dispersion correlations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5000" y="1371600"/>
            <a:ext cx="3200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/>
              <a:t>General Design Parameters and Ranges on Interest</a:t>
            </a:r>
          </a:p>
          <a:p>
            <a:pPr algn="ctr">
              <a:spcBef>
                <a:spcPct val="20000"/>
              </a:spcBef>
            </a:pPr>
            <a:r>
              <a:rPr lang="en-US" sz="1400"/>
              <a:t>E and B fields - 0-1 kV/m, 0-15 T </a:t>
            </a:r>
            <a:br>
              <a:rPr lang="en-US" sz="1400"/>
            </a:br>
            <a:r>
              <a:rPr lang="en-US" sz="1400"/>
              <a:t>Neutron wall loading - 2.5 MW/m</a:t>
            </a:r>
            <a:r>
              <a:rPr lang="en-US" sz="1400" baseline="30000"/>
              <a:t>2</a:t>
            </a:r>
            <a:br>
              <a:rPr lang="en-US" sz="1400" baseline="30000"/>
            </a:br>
            <a:r>
              <a:rPr lang="en-US" sz="1400"/>
              <a:t>Power density - ~1MW/m</a:t>
            </a:r>
            <a:r>
              <a:rPr lang="en-US" sz="1400" baseline="30000"/>
              <a:t>3</a:t>
            </a:r>
            <a:br>
              <a:rPr lang="en-US" sz="1400" baseline="30000"/>
            </a:br>
            <a:r>
              <a:rPr lang="en-US" sz="1400" baseline="30000"/>
              <a:t>6</a:t>
            </a:r>
            <a:r>
              <a:rPr lang="en-US" sz="1400"/>
              <a:t>Li burnup - ~ 0.1 at.% / fpd / GW</a:t>
            </a:r>
            <a:r>
              <a:rPr lang="en-US" sz="1400" baseline="-25000"/>
              <a:t>th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Temperature - 235˚C to 700˚C</a:t>
            </a:r>
            <a:br>
              <a:rPr lang="en-US" sz="1400"/>
            </a:br>
            <a:r>
              <a:rPr lang="en-US" sz="1400"/>
              <a:t>T pressure - 10 Pa to 10 kPa</a:t>
            </a:r>
            <a:br>
              <a:rPr lang="en-US" sz="1400"/>
            </a:br>
            <a:r>
              <a:rPr lang="en-US" sz="1400"/>
              <a:t>Flow velocity - ~ 1 mm/s to ~1 m/s</a:t>
            </a:r>
            <a:endParaRPr lang="en-US" sz="1600" b="1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810000" y="4019550"/>
            <a:ext cx="472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1600"/>
              <a:t>LLE chemical activity governed by Li activity </a:t>
            </a:r>
          </a:p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1600"/>
              <a:t>Tritium solubility variation from mixture disproportioning in cool areas or aggregation</a:t>
            </a:r>
          </a:p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1600"/>
              <a:t>Mixture standards and impurity tolerances 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638550" y="3657600"/>
            <a:ext cx="506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Near-eutectic Composition Sensitivities</a:t>
            </a:r>
            <a:endParaRPr lang="en-US" sz="2000" b="1" i="1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3657600" y="5334000"/>
          <a:ext cx="5219700" cy="1066800"/>
        </p:xfrm>
        <a:graphic>
          <a:graphicData uri="http://schemas.openxmlformats.org/presentationml/2006/ole">
            <p:oleObj spid="_x0000_s26626" name="Worksheet" r:id="rId5" imgW="0" imgH="0" progId="Excel.Sheet.8">
              <p:embed/>
            </p:oleObj>
          </a:graphicData>
        </a:graphic>
      </p:graphicFrame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04800" y="304800"/>
            <a:ext cx="70243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/>
              <a:t>LLE Transport Property Knowledgebase  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304800" y="990600"/>
            <a:ext cx="318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Collection of properties: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LLEsievert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1828800"/>
            <a:ext cx="4572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0069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 dirty="0"/>
              <a:t>Tritium Transport Properties Variations 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7188" y="106680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Diffusion Constant Variations:</a:t>
            </a:r>
          </a:p>
        </p:txBody>
      </p:sp>
      <p:pic>
        <p:nvPicPr>
          <p:cNvPr id="8197" name="Picture 5" descr="Terai92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88" y="1482725"/>
            <a:ext cx="31988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125" y="4953000"/>
            <a:ext cx="390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Moderate agreement - within an order of magnitude - from similar experiment arrangements. However sensitivity of D to mass transport correlations is needed for blanket system characterization.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495800" y="11430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5372100" y="1066800"/>
            <a:ext cx="278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Solubility Variations: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638800" y="51816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No consensus on data range, nor even behavior at low partial pressure… 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3505200" y="6643688"/>
            <a:ext cx="2000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courtesy I. Ricapito, ENEA CR Brasimone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5219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300" b="1" dirty="0"/>
              <a:t>Experiment Approaches for Consideration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1612</Words>
  <Application>Microsoft Macintosh PowerPoint</Application>
  <PresentationFormat>On-screen Show (4:3)</PresentationFormat>
  <Paragraphs>260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First result of tritium plasma campaign:</vt:lpstr>
      <vt:lpstr>First result of tritium plasma campaign: (cont’d)</vt:lpstr>
      <vt:lpstr>Deuterium retention in tungsten – a closer look</vt:lpstr>
      <vt:lpstr>Deuterium retention in tungsten and molybdenum (cont’d)</vt:lpstr>
      <vt:lpstr>TITAN future experiment plans</vt:lpstr>
      <vt:lpstr>TITAN future experiment plans     (cont’d)</vt:lpstr>
      <vt:lpstr>TITAN future experiment plans     (cont’d)</vt:lpstr>
      <vt:lpstr>Slide 24</vt:lpstr>
    </vt:vector>
  </TitlesOfParts>
  <Company>INL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Sharpe</dc:creator>
  <cp:lastModifiedBy>A</cp:lastModifiedBy>
  <cp:revision>33</cp:revision>
  <dcterms:created xsi:type="dcterms:W3CDTF">2009-08-18T02:53:23Z</dcterms:created>
  <dcterms:modified xsi:type="dcterms:W3CDTF">2009-08-18T16:44:37Z</dcterms:modified>
</cp:coreProperties>
</file>