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11" r:id="rId3"/>
    <p:sldId id="409" r:id="rId4"/>
    <p:sldId id="410" r:id="rId5"/>
    <p:sldId id="404" r:id="rId6"/>
    <p:sldId id="412" r:id="rId7"/>
    <p:sldId id="417" r:id="rId8"/>
    <p:sldId id="414" r:id="rId9"/>
    <p:sldId id="415" r:id="rId10"/>
    <p:sldId id="418" r:id="rId11"/>
    <p:sldId id="408" r:id="rId12"/>
    <p:sldId id="419" r:id="rId13"/>
    <p:sldId id="420" r:id="rId14"/>
    <p:sldId id="421" r:id="rId15"/>
    <p:sldId id="406" r:id="rId16"/>
    <p:sldId id="422" r:id="rId17"/>
    <p:sldId id="423" r:id="rId18"/>
    <p:sldId id="426" r:id="rId19"/>
    <p:sldId id="424" r:id="rId20"/>
    <p:sldId id="425" r:id="rId21"/>
    <p:sldId id="42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FFEEE5"/>
    <a:srgbClr val="FFFA2D"/>
    <a:srgbClr val="0000CC"/>
    <a:srgbClr val="FCF600"/>
    <a:srgbClr val="CC3300"/>
    <a:srgbClr val="FF3300"/>
    <a:srgbClr val="FF0000"/>
    <a:srgbClr val="CCCC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4" autoAdjust="0"/>
    <p:restoredTop sz="94925" autoAdjust="0"/>
  </p:normalViewPr>
  <p:slideViewPr>
    <p:cSldViewPr>
      <p:cViewPr>
        <p:scale>
          <a:sx n="100" d="100"/>
          <a:sy n="100" d="100"/>
        </p:scale>
        <p:origin x="-6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2EA7B-5D1C-4AA5-B4FE-09EB01E5A4C1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75B51-7E25-451F-A9B4-95D1CEC4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8C5906-F114-4E4F-9CBF-40201C6029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02C7F-71C7-475F-9FD8-53755084DEF0}" type="slidenum">
              <a:rPr lang="en-US"/>
              <a:pPr/>
              <a:t>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C5906-F114-4E4F-9CBF-40201C6029C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design137_10243"/>
          <p:cNvPicPr>
            <a:picLocks noChangeAspect="1" noChangeArrowheads="1"/>
          </p:cNvPicPr>
          <p:nvPr userDrawn="1"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5" name="Oval 9" descr="26419965_IMG_2164_modif2"/>
          <p:cNvSpPr>
            <a:spLocks noChangeArrowheads="1"/>
          </p:cNvSpPr>
          <p:nvPr userDrawn="1"/>
        </p:nvSpPr>
        <p:spPr bwMode="auto">
          <a:xfrm>
            <a:off x="76200" y="1905000"/>
            <a:ext cx="3886200" cy="3733800"/>
          </a:xfrm>
          <a:prstGeom prst="ellipse">
            <a:avLst/>
          </a:prstGeom>
          <a:blipFill dpi="0" rotWithShape="1">
            <a:blip r:embed="rId3">
              <a:lum bright="6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fld id="{C9177446-538F-4DD5-9E5F-375448F9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 tIns="0" bIns="0"/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338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6200"/>
            <a:ext cx="82296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066800"/>
            <a:ext cx="4038600" cy="5181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3"/>
          <p:cNvSpPr txBox="1">
            <a:spLocks/>
          </p:cNvSpPr>
          <p:nvPr userDrawn="1"/>
        </p:nvSpPr>
        <p:spPr bwMode="auto">
          <a:xfrm>
            <a:off x="0" y="647700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900">
                <a:solidFill>
                  <a:srgbClr val="0099FF"/>
                </a:solidFill>
              </a:defRPr>
            </a:lvl1pPr>
          </a:lstStyle>
          <a:p>
            <a:pPr algn="r">
              <a:defRPr/>
            </a:pPr>
            <a:fld id="{2B2AADB5-D366-4237-9A55-85CF6FA74967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0" y="27159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6858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0" y="0"/>
          <a:ext cx="9144000" cy="533400"/>
        </p:xfrm>
        <a:graphic>
          <a:graphicData uri="http://schemas.openxmlformats.org/presentationml/2006/ole">
            <p:oleObj spid="_x0000_s1042" name="Image" r:id="rId21" imgW="12190476" imgH="1219048" progId="">
              <p:embed/>
            </p:oleObj>
          </a:graphicData>
        </a:graphic>
      </p:graphicFrame>
      <p:pic>
        <p:nvPicPr>
          <p:cNvPr id="1043" name="Picture 19" descr="bottom"/>
          <p:cNvPicPr>
            <a:picLocks noChangeAspect="1" noChangeArrowheads="1"/>
          </p:cNvPicPr>
          <p:nvPr userDrawn="1"/>
        </p:nvPicPr>
        <p:blipFill>
          <a:blip r:embed="rId22"/>
          <a:srcRect t="26039" b="66367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</p:spPr>
      </p:pic>
      <p:sp>
        <p:nvSpPr>
          <p:cNvPr id="1046" name="Line 22"/>
          <p:cNvSpPr>
            <a:spLocks noChangeShapeType="1"/>
          </p:cNvSpPr>
          <p:nvPr userDrawn="1"/>
        </p:nvSpPr>
        <p:spPr bwMode="auto">
          <a:xfrm>
            <a:off x="8305800" y="6324600"/>
            <a:ext cx="8382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flipH="1">
            <a:off x="6858000" y="6324600"/>
            <a:ext cx="8382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ext Box 20"/>
          <p:cNvSpPr txBox="1">
            <a:spLocks noChangeArrowheads="1"/>
          </p:cNvSpPr>
          <p:nvPr userDrawn="1"/>
        </p:nvSpPr>
        <p:spPr bwMode="auto">
          <a:xfrm>
            <a:off x="76200" y="6647506"/>
            <a:ext cx="64008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1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S. Sharafat –</a:t>
            </a:r>
            <a:r>
              <a:rPr lang="en-US" sz="11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FNST- Aug. 2009 UCLA</a:t>
            </a:r>
          </a:p>
        </p:txBody>
      </p:sp>
      <p:pic>
        <p:nvPicPr>
          <p:cNvPr id="19" name="Picture 8" descr="ucla_logo_darker2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8356697" y="6553200"/>
            <a:ext cx="78730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 userDrawn="1"/>
        </p:nvSpPr>
        <p:spPr>
          <a:xfrm>
            <a:off x="8006277" y="6638453"/>
            <a:ext cx="17152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6933B45F-8CEC-4527-AAFB-234EB1C621DC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800" b="1" cap="small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FA2D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FA2D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FA2D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FA2D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FA2D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FA2D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FA2D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FA2D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 Narrow" pitchFamily="34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 Narrow" pitchFamily="34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 Narrow" pitchFamily="34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Narrow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hahrams@ucla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Thermo-mechanical Analysis of a Prototypical </a:t>
            </a:r>
            <a:b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SiC Foam-Based Flow Channel Insert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66800" y="4953000"/>
            <a:ext cx="7086600" cy="9906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tabLst>
                <a:tab pos="5943600" algn="r"/>
              </a:tabLst>
            </a:pPr>
            <a:r>
              <a:rPr lang="en-US" sz="2000" dirty="0" smtClean="0">
                <a:solidFill>
                  <a:srgbClr val="7030A0"/>
                </a:solidFill>
                <a:latin typeface="Arial Narrow" pitchFamily="34" charset="0"/>
                <a:ea typeface="SimSun"/>
              </a:rPr>
              <a:t>FNST MEEETING AGENDA </a:t>
            </a:r>
            <a:endParaRPr lang="en-US" sz="10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lvl="0" algn="ctr" eaLnBrk="0" hangingPunct="0">
              <a:tabLst>
                <a:tab pos="5943600" algn="r"/>
              </a:tabLst>
            </a:pPr>
            <a:r>
              <a:rPr lang="en-US" sz="2000" dirty="0" smtClean="0">
                <a:solidFill>
                  <a:srgbClr val="7030A0"/>
                </a:solidFill>
                <a:latin typeface="Arial Narrow" pitchFamily="34" charset="0"/>
                <a:ea typeface="SimSun"/>
              </a:rPr>
              <a:t>August 18-20, 2009</a:t>
            </a:r>
            <a:endParaRPr lang="en-US" sz="10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lvl="0" algn="ctr" eaLnBrk="0" hangingPunct="0">
              <a:tabLst>
                <a:tab pos="5943600" algn="r"/>
              </a:tabLst>
            </a:pPr>
            <a:r>
              <a:rPr lang="en-US" sz="2000" dirty="0" smtClean="0">
                <a:solidFill>
                  <a:srgbClr val="7030A0"/>
                </a:solidFill>
                <a:latin typeface="Arial Narrow" pitchFamily="34" charset="0"/>
                <a:ea typeface="SimSun"/>
              </a:rPr>
              <a:t>Rice Room 6764 </a:t>
            </a:r>
          </a:p>
          <a:p>
            <a:pPr lvl="0" algn="ctr" eaLnBrk="0" hangingPunct="0">
              <a:tabLst>
                <a:tab pos="5943600" algn="r"/>
              </a:tabLst>
            </a:pPr>
            <a:r>
              <a:rPr lang="en-US" sz="2000" dirty="0" err="1" smtClean="0">
                <a:solidFill>
                  <a:srgbClr val="7030A0"/>
                </a:solidFill>
                <a:latin typeface="Arial Narrow" pitchFamily="34" charset="0"/>
                <a:ea typeface="SimSun"/>
              </a:rPr>
              <a:t>Boelter</a:t>
            </a:r>
            <a:r>
              <a:rPr lang="en-US" sz="2000" dirty="0" smtClean="0">
                <a:solidFill>
                  <a:srgbClr val="7030A0"/>
                </a:solidFill>
                <a:latin typeface="Arial Narrow" pitchFamily="34" charset="0"/>
                <a:ea typeface="SimSun"/>
              </a:rPr>
              <a:t> Hall, UCLA</a:t>
            </a:r>
            <a:endParaRPr lang="en-US" sz="3200" dirty="0" smtClean="0">
              <a:solidFill>
                <a:srgbClr val="7030A0"/>
              </a:solidFill>
              <a:latin typeface="Arial Narrow" pitchFamily="34" charset="0"/>
            </a:endParaRPr>
          </a:p>
        </p:txBody>
      </p:sp>
      <p:grpSp>
        <p:nvGrpSpPr>
          <p:cNvPr id="2068" name="Group 20"/>
          <p:cNvGrpSpPr>
            <a:grpSpLocks/>
          </p:cNvGrpSpPr>
          <p:nvPr/>
        </p:nvGrpSpPr>
        <p:grpSpPr bwMode="auto">
          <a:xfrm>
            <a:off x="152400" y="2286000"/>
            <a:ext cx="8458200" cy="2286000"/>
            <a:chOff x="624" y="1728"/>
            <a:chExt cx="5328" cy="1440"/>
          </a:xfrm>
          <a:noFill/>
        </p:grpSpPr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2592" y="2352"/>
              <a:ext cx="3072" cy="816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1001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624" y="1728"/>
              <a:ext cx="5328" cy="7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Arial Narrow" pitchFamily="34" charset="0"/>
                </a:rPr>
                <a:t>S</a:t>
              </a:r>
              <a:r>
                <a:rPr lang="en-US" sz="2800" b="1" dirty="0">
                  <a:solidFill>
                    <a:schemeClr val="accent2"/>
                  </a:solidFill>
                  <a:latin typeface="Arial Narrow" pitchFamily="34" charset="0"/>
                </a:rPr>
                <a:t>. </a:t>
              </a:r>
              <a:r>
                <a:rPr lang="en-US" sz="2800" b="1" dirty="0" err="1" smtClean="0">
                  <a:solidFill>
                    <a:schemeClr val="accent2"/>
                  </a:solidFill>
                  <a:latin typeface="Arial Narrow" pitchFamily="34" charset="0"/>
                </a:rPr>
                <a:t>Sharafat</a:t>
              </a:r>
              <a:r>
                <a:rPr lang="en-US" sz="2800" b="1" dirty="0" smtClean="0">
                  <a:solidFill>
                    <a:schemeClr val="accent2"/>
                  </a:solidFill>
                  <a:latin typeface="Arial Narrow" pitchFamily="34" charset="0"/>
                </a:rPr>
                <a:t>, </a:t>
              </a:r>
              <a:r>
                <a:rPr lang="en-US" sz="2800" b="1" dirty="0">
                  <a:solidFill>
                    <a:schemeClr val="accent2"/>
                  </a:solidFill>
                  <a:latin typeface="Arial Narrow" pitchFamily="34" charset="0"/>
                </a:rPr>
                <a:t>A. Aoyama</a:t>
              </a:r>
              <a:r>
                <a:rPr lang="en-US" sz="2800" b="1">
                  <a:solidFill>
                    <a:schemeClr val="accent2"/>
                  </a:solidFill>
                  <a:latin typeface="Arial Narrow" pitchFamily="34" charset="0"/>
                </a:rPr>
                <a:t>, </a:t>
              </a:r>
              <a:r>
                <a:rPr lang="en-US" sz="2800" b="1" smtClean="0">
                  <a:solidFill>
                    <a:schemeClr val="accent2"/>
                  </a:solidFill>
                  <a:latin typeface="Arial Narrow" pitchFamily="34" charset="0"/>
                </a:rPr>
                <a:t>and </a:t>
              </a:r>
              <a:r>
                <a:rPr lang="en-US" sz="2800" b="1" dirty="0">
                  <a:solidFill>
                    <a:schemeClr val="accent2"/>
                  </a:solidFill>
                  <a:latin typeface="Arial Narrow" pitchFamily="34" charset="0"/>
                </a:rPr>
                <a:t>N. Ghoniem </a:t>
              </a:r>
            </a:p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Arial Narrow" pitchFamily="34" charset="0"/>
                </a:rPr>
                <a:t>University </a:t>
              </a:r>
              <a:r>
                <a:rPr lang="en-US" sz="2400" dirty="0">
                  <a:solidFill>
                    <a:schemeClr val="accent2"/>
                  </a:solidFill>
                  <a:latin typeface="Arial Narrow" pitchFamily="34" charset="0"/>
                </a:rPr>
                <a:t>of California, Los </a:t>
              </a:r>
              <a:r>
                <a:rPr lang="en-US" sz="2400" dirty="0" smtClean="0">
                  <a:solidFill>
                    <a:schemeClr val="accent2"/>
                  </a:solidFill>
                  <a:latin typeface="Arial Narrow" pitchFamily="34" charset="0"/>
                </a:rPr>
                <a:t>Angeles (UCLA)</a:t>
              </a:r>
              <a:endParaRPr lang="en-US" sz="2400" dirty="0">
                <a:solidFill>
                  <a:schemeClr val="accent2"/>
                </a:solidFill>
                <a:latin typeface="Arial Narrow" pitchFamily="34" charset="0"/>
              </a:endParaRPr>
            </a:p>
            <a:p>
              <a:pPr algn="ctr"/>
              <a:endParaRPr lang="en-US" b="1" dirty="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152" y="2395"/>
              <a:ext cx="4416" cy="5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Arial Narrow" pitchFamily="34" charset="0"/>
                </a:rPr>
                <a:t>Brian Williams,</a:t>
              </a:r>
            </a:p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Arial Narrow" pitchFamily="34" charset="0"/>
                </a:rPr>
                <a:t>Ultramet, Inc. Pacoima, California, 91331</a:t>
              </a:r>
              <a:endParaRPr lang="en-US" dirty="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86600" y="6324600"/>
            <a:ext cx="19495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b</a:t>
            </a:r>
            <a:r>
              <a:rPr lang="en-US" sz="1050" dirty="0" smtClean="0"/>
              <a:t>rian.willimas.@ultramet.com</a:t>
            </a:r>
            <a:endParaRPr lang="en-US" sz="1050" dirty="0"/>
          </a:p>
        </p:txBody>
      </p:sp>
      <p:pic>
        <p:nvPicPr>
          <p:cNvPr id="20" name="Picture 8" descr="ucla_logo_dark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813425"/>
            <a:ext cx="13760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7314" y="5762172"/>
            <a:ext cx="1705226" cy="61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28172" y="6248400"/>
            <a:ext cx="1752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100" dirty="0"/>
              <a:t>shahrams@ucla.edu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7625"/>
            <a:ext cx="8229600" cy="427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Thermo-mechanical Analysis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9144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kern="0" dirty="0" smtClean="0">
              <a:latin typeface="Arial Narrow" pitchFamily="34" charset="0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small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Solid Model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dirty="0">
              <a:latin typeface="Arial Narrow" pitchFamily="34" charset="0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dirty="0"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pic>
        <p:nvPicPr>
          <p:cNvPr id="374788" name="Picture 4" descr="I:\WORK\WORK_07\CONFERENCES\2009\SOFE 2009\FCI Open-cell Foam\SOFE FCI Open Cell WORKFILE\Test and FCI model 1.tif"/>
          <p:cNvPicPr>
            <a:picLocks noChangeAspect="1" noChangeArrowheads="1"/>
          </p:cNvPicPr>
          <p:nvPr/>
        </p:nvPicPr>
        <p:blipFill>
          <a:blip r:embed="rId3"/>
          <a:srcRect r="50658"/>
          <a:stretch>
            <a:fillRect/>
          </a:stretch>
        </p:blipFill>
        <p:spPr bwMode="auto">
          <a:xfrm>
            <a:off x="5760118" y="914400"/>
            <a:ext cx="3383882" cy="3252431"/>
          </a:xfrm>
          <a:prstGeom prst="rect">
            <a:avLst/>
          </a:prstGeom>
          <a:noFill/>
        </p:spPr>
      </p:pic>
      <p:pic>
        <p:nvPicPr>
          <p:cNvPr id="13" name="Picture 12" descr="Figure 10.jpg"/>
          <p:cNvPicPr>
            <a:picLocks noChangeAspect="1"/>
          </p:cNvPicPr>
          <p:nvPr/>
        </p:nvPicPr>
        <p:blipFill>
          <a:blip r:embed="rId4"/>
          <a:srcRect r="725" b="36568"/>
          <a:stretch>
            <a:fillRect/>
          </a:stretch>
        </p:blipFill>
        <p:spPr>
          <a:xfrm>
            <a:off x="304800" y="4191000"/>
            <a:ext cx="5017386" cy="2362200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Figure 10.jpg"/>
          <p:cNvPicPr>
            <a:picLocks noChangeAspect="1"/>
          </p:cNvPicPr>
          <p:nvPr/>
        </p:nvPicPr>
        <p:blipFill>
          <a:blip r:embed="rId4"/>
          <a:srcRect t="61957" r="725"/>
          <a:stretch>
            <a:fillRect/>
          </a:stretch>
        </p:blipFill>
        <p:spPr>
          <a:xfrm>
            <a:off x="5257800" y="4808621"/>
            <a:ext cx="3886200" cy="1363579"/>
          </a:xfrm>
          <a:prstGeom prst="rect">
            <a:avLst/>
          </a:prstGeom>
          <a:ln>
            <a:noFill/>
          </a:ln>
        </p:spPr>
      </p:pic>
      <p:pic>
        <p:nvPicPr>
          <p:cNvPr id="10" name="Picture 4" descr="I:\WORK\WORK_07\CONFERENCES\2009\SOFE 2009\FCI Open-cell Foam\SOFE FCI Open Cell WORKFILE\Test and FCI model 1.tif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2311400" y="914400"/>
            <a:ext cx="3429000" cy="325243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124200" y="3124200"/>
            <a:ext cx="3810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5" idx="1"/>
          </p:cNvCxnSpPr>
          <p:nvPr/>
        </p:nvCxnSpPr>
        <p:spPr>
          <a:xfrm rot="10800000" flipV="1">
            <a:off x="838200" y="3238500"/>
            <a:ext cx="2286000" cy="1028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</p:cNvCxnSpPr>
          <p:nvPr/>
        </p:nvCxnSpPr>
        <p:spPr>
          <a:xfrm>
            <a:off x="3505200" y="3238500"/>
            <a:ext cx="1752600" cy="163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</p:spPr>
        <p:txBody>
          <a:bodyPr/>
          <a:lstStyle/>
          <a:p>
            <a:r>
              <a:rPr lang="en-US" dirty="0" smtClean="0"/>
              <a:t>Modeling Surrogate Foam Properties</a:t>
            </a:r>
            <a:endParaRPr lang="en-US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0" y="609600"/>
            <a:ext cx="464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400"/>
              </a:spcAft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3-D solid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model, meshed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open-cell SiC-foam core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and “surrogate material.”</a:t>
            </a:r>
            <a:endParaRPr lang="en-US" sz="1100" dirty="0"/>
          </a:p>
        </p:txBody>
      </p:sp>
      <p:pic>
        <p:nvPicPr>
          <p:cNvPr id="327681" name="Picture 1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04800" y="1143000"/>
            <a:ext cx="4071834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008820"/>
            <a:ext cx="4114800" cy="5696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6147264" y="884221"/>
            <a:ext cx="129529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62680" y="2990020"/>
            <a:ext cx="1064459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Von </a:t>
            </a:r>
            <a:r>
              <a:rPr lang="en-US" dirty="0" err="1" smtClean="0"/>
              <a:t>Mises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0" y="4818820"/>
            <a:ext cx="1397819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Displacement</a:t>
            </a: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0" y="609600"/>
            <a:ext cx="4648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400"/>
              </a:spcAft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 analysis to establish “surrogate foam” properties</a:t>
            </a:r>
            <a:endParaRPr lang="en-US" sz="11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9700" y="4488180"/>
          <a:ext cx="4419600" cy="1760220"/>
        </p:xfrm>
        <a:graphic>
          <a:graphicData uri="http://schemas.openxmlformats.org/drawingml/2006/table">
            <a:tbl>
              <a:tblPr/>
              <a:tblGrid>
                <a:gridCol w="2421785"/>
                <a:gridCol w="1007215"/>
                <a:gridCol w="990600"/>
              </a:tblGrid>
              <a:tr h="214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latin typeface="Times New Roman"/>
                          <a:ea typeface="SimSun"/>
                          <a:cs typeface="Times New Roman"/>
                        </a:rPr>
                        <a:t>PROPERTY</a:t>
                      </a:r>
                      <a:endParaRPr lang="en-US" sz="14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Times New Roman"/>
                          <a:ea typeface="SimSun"/>
                          <a:cs typeface="Times New Roman"/>
                        </a:rPr>
                        <a:t>CVD-SiC</a:t>
                      </a:r>
                      <a:endParaRPr lang="en-US" sz="14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latin typeface="Times New Roman"/>
                          <a:ea typeface="SimSun"/>
                          <a:cs typeface="Times New Roman"/>
                        </a:rPr>
                        <a:t>Surrogate Material</a:t>
                      </a:r>
                      <a:r>
                        <a:rPr lang="en-US" sz="1400" b="1" i="1" dirty="0" smtClean="0">
                          <a:latin typeface="Times New Roman"/>
                          <a:ea typeface="SimSun"/>
                          <a:cs typeface="Times New Roman"/>
                        </a:rPr>
                        <a:t>*</a:t>
                      </a:r>
                      <a:endParaRPr lang="en-US" sz="14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Elastic Modulus (Gpa)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412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Poisson's Ratio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0.21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0.21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Thermal expansion (10</a:t>
                      </a:r>
                      <a:r>
                        <a:rPr lang="en-US" sz="1400" baseline="30000">
                          <a:latin typeface="Times New Roman"/>
                          <a:ea typeface="SimSun"/>
                          <a:cs typeface="Times New Roman"/>
                        </a:rPr>
                        <a:t>-6 </a:t>
                      </a: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K</a:t>
                      </a:r>
                      <a:r>
                        <a:rPr lang="en-US" sz="1400" baseline="30000">
                          <a:latin typeface="Times New Roman"/>
                          <a:ea typeface="SimSun"/>
                          <a:cs typeface="Times New Roman"/>
                        </a:rPr>
                        <a:t>-1</a:t>
                      </a: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4.96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4.5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</a:tr>
              <a:tr h="438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Mass Density (kg/m</a:t>
                      </a:r>
                      <a:r>
                        <a:rPr lang="en-US" sz="1400" baseline="30000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3210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Thermal Conductivity (W/m-K)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Specific Heat (J/kg-K)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SimSun"/>
                          <a:cs typeface="Times New Roman"/>
                        </a:rPr>
                        <a:t>1096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200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5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04800" y="4157246"/>
            <a:ext cx="441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Estimated Surrogate SiC-Foam Material Properties</a:t>
            </a:r>
            <a:endParaRPr lang="en-US" sz="1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</p:spPr>
        <p:txBody>
          <a:bodyPr/>
          <a:lstStyle/>
          <a:p>
            <a:r>
              <a:rPr lang="en-US" dirty="0" smtClean="0"/>
              <a:t>FEM Results</a:t>
            </a:r>
            <a:endParaRPr lang="en-US" dirty="0"/>
          </a:p>
        </p:txBody>
      </p:sp>
      <p:pic>
        <p:nvPicPr>
          <p:cNvPr id="62466" name="Picture 2" descr="radiation temp contou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463" y="990600"/>
            <a:ext cx="7267337" cy="3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6200" y="533400"/>
            <a:ext cx="464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400"/>
              </a:spcAf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Temperatures:</a:t>
            </a:r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48006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spcBef>
                <a:spcPts val="600"/>
              </a:spcBef>
              <a:buFontTx/>
              <a:buChar char="•"/>
              <a:defRPr/>
            </a:pPr>
            <a:r>
              <a:rPr lang="en-US" sz="2800" dirty="0" smtClean="0">
                <a:latin typeface="+mn-lt"/>
              </a:rPr>
              <a:t>Temperature distribution is not uniform</a:t>
            </a:r>
          </a:p>
          <a:p>
            <a:pPr marL="171450" lvl="0" indent="-171450">
              <a:spcBef>
                <a:spcPts val="600"/>
              </a:spcBef>
              <a:buFontTx/>
              <a:buChar char="•"/>
              <a:defRPr/>
            </a:pPr>
            <a:r>
              <a:rPr lang="en-US" sz="2800" dirty="0" smtClean="0">
                <a:latin typeface="+mn-lt"/>
              </a:rPr>
              <a:t>Maximum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>
                <a:latin typeface="+mn-lt"/>
              </a:rPr>
              <a:t>T occurs along midsections of FCI walls</a:t>
            </a:r>
          </a:p>
          <a:p>
            <a:pPr marL="171450" indent="-171450">
              <a:spcBef>
                <a:spcPts val="600"/>
              </a:spcBef>
              <a:buFontTx/>
              <a:buChar char="•"/>
              <a:defRPr/>
            </a:pPr>
            <a:r>
              <a:rPr lang="en-US" sz="2800" dirty="0" smtClean="0"/>
              <a:t>Maximum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T ~ 137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endParaRPr lang="en-US" sz="2800" dirty="0" smtClean="0"/>
          </a:p>
          <a:p>
            <a:pPr marL="171450" lvl="0" indent="-171450">
              <a:spcBef>
                <a:spcPts val="600"/>
              </a:spcBef>
              <a:buFontTx/>
              <a:buChar char="•"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2362200"/>
            <a:ext cx="12666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ID: 596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rot="10800000" flipV="1">
            <a:off x="5486400" y="2546866"/>
            <a:ext cx="457200" cy="43934"/>
          </a:xfrm>
          <a:prstGeom prst="straightConnector1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2200" y="3352800"/>
            <a:ext cx="13821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OD: 464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rot="10800000" flipV="1">
            <a:off x="5715000" y="3537466"/>
            <a:ext cx="457200" cy="43934"/>
          </a:xfrm>
          <a:prstGeom prst="straightConnector1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</p:spPr>
        <p:txBody>
          <a:bodyPr/>
          <a:lstStyle/>
          <a:p>
            <a:r>
              <a:rPr lang="en-US" dirty="0" smtClean="0"/>
              <a:t>FEM Results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6200" y="533400"/>
            <a:ext cx="464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400"/>
              </a:spcAf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Stress:</a:t>
            </a:r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48006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 Narrow" pitchFamily="34" charset="0"/>
              </a:rPr>
              <a:t>Stress concentrates at top/lower corners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 Narrow" pitchFamily="34" charset="0"/>
              </a:rPr>
              <a:t>Maximum stress is below CVD-</a:t>
            </a:r>
            <a:r>
              <a:rPr lang="en-US" sz="2800" dirty="0" err="1" smtClean="0">
                <a:latin typeface="Arial Narrow" pitchFamily="34" charset="0"/>
              </a:rPr>
              <a:t>SiC</a:t>
            </a:r>
            <a:r>
              <a:rPr lang="en-US" sz="2800" dirty="0" smtClean="0">
                <a:latin typeface="Arial Narrow" pitchFamily="34" charset="0"/>
              </a:rPr>
              <a:t> tensile </a:t>
            </a:r>
            <a:r>
              <a:rPr lang="en-US" sz="2800" dirty="0" err="1" smtClean="0">
                <a:latin typeface="Arial Narrow" pitchFamily="34" charset="0"/>
              </a:rPr>
              <a:t>strenght</a:t>
            </a:r>
            <a:r>
              <a:rPr lang="en-US" sz="2800" dirty="0" smtClean="0">
                <a:latin typeface="Arial Narrow" pitchFamily="34" charset="0"/>
              </a:rPr>
              <a:t> of  </a:t>
            </a:r>
            <a:br>
              <a:rPr lang="en-US" sz="2800" dirty="0" smtClean="0">
                <a:latin typeface="Arial Narrow" pitchFamily="34" charset="0"/>
              </a:rPr>
            </a:br>
            <a:r>
              <a:rPr lang="en-US" sz="2800" dirty="0" smtClean="0">
                <a:latin typeface="Arial Narrow" pitchFamily="34" charset="0"/>
              </a:rPr>
              <a:t>~ 300 to 400 MPa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pic>
        <p:nvPicPr>
          <p:cNvPr id="63490" name="Picture 2" descr="von Mises Stress Radiative He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90600"/>
            <a:ext cx="6596062" cy="380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343400" y="16764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32004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0" y="1063823"/>
            <a:ext cx="120898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s </a:t>
            </a:r>
            <a:r>
              <a:rPr lang="en-US" sz="1400" dirty="0" smtClean="0"/>
              <a:t>&gt; 380 MPa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4419600"/>
            <a:ext cx="120898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s </a:t>
            </a:r>
            <a:r>
              <a:rPr lang="en-US" sz="1400" dirty="0" smtClean="0"/>
              <a:t>&gt; 300 MPa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 rot="5400000">
            <a:off x="4532836" y="1486965"/>
            <a:ext cx="378023" cy="1472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5"/>
          </p:cNvCxnSpPr>
          <p:nvPr/>
        </p:nvCxnSpPr>
        <p:spPr>
          <a:xfrm rot="16200000" flipV="1">
            <a:off x="6146372" y="3789277"/>
            <a:ext cx="893996" cy="3666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81675" y="4743450"/>
            <a:ext cx="1997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Deformation scale = 100 X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train Radiative He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914400"/>
            <a:ext cx="3494087" cy="35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</p:spPr>
        <p:txBody>
          <a:bodyPr/>
          <a:lstStyle/>
          <a:p>
            <a:r>
              <a:rPr lang="en-US" dirty="0" smtClean="0"/>
              <a:t>FEM Results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066800" y="838200"/>
            <a:ext cx="464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400"/>
              </a:spcAf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Strain:</a:t>
            </a:r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48006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spcBef>
                <a:spcPts val="600"/>
              </a:spcBef>
              <a:buFontTx/>
              <a:buChar char="•"/>
              <a:defRPr/>
            </a:pPr>
            <a:r>
              <a:rPr lang="en-US" sz="2800" dirty="0" smtClean="0">
                <a:latin typeface="Arial Narrow" pitchFamily="34" charset="0"/>
              </a:rPr>
              <a:t>Strain rather than stress is a better indicator for ceramic performance</a:t>
            </a:r>
          </a:p>
          <a:p>
            <a:pPr marL="171450" lvl="0" indent="-171450">
              <a:spcBef>
                <a:spcPts val="600"/>
              </a:spcBef>
              <a:buFontTx/>
              <a:buChar char="•"/>
              <a:defRPr/>
            </a:pPr>
            <a:r>
              <a:rPr lang="en-US" sz="2800" dirty="0" smtClean="0">
                <a:latin typeface="Arial Narrow" pitchFamily="34" charset="0"/>
              </a:rPr>
              <a:t>Maximum strain remains below  0.12 %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16764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990600"/>
            <a:ext cx="125066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Symbol" pitchFamily="18" charset="2"/>
              </a:rPr>
              <a:t>e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 ~ 0.12 %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990035" y="1410765"/>
            <a:ext cx="378023" cy="1472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</p:spPr>
        <p:txBody>
          <a:bodyPr/>
          <a:lstStyle/>
          <a:p>
            <a:r>
              <a:rPr lang="en-US" dirty="0" smtClean="0"/>
              <a:t>FEM Result Discussions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914400"/>
            <a:ext cx="83343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400" dirty="0" smtClean="0"/>
              <a:t>FCI heating tests (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dirty="0" err="1" smtClean="0"/>
              <a:t>t</a:t>
            </a:r>
            <a:r>
              <a:rPr lang="en-US" sz="2400" dirty="0" smtClean="0"/>
              <a:t> ~ 147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) showed no visibly discernable sign of damage (microscopic analysis was not performed)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400" dirty="0" smtClean="0"/>
          </a:p>
          <a:p>
            <a:pPr marL="228600" indent="-228600">
              <a:buFont typeface="Wingdings" pitchFamily="2" charset="2"/>
              <a:buChar char="§"/>
            </a:pPr>
            <a:r>
              <a:rPr lang="en-US" sz="2400" dirty="0" smtClean="0"/>
              <a:t>Conservative thermo-mechanical analysis estimates stresses to be below CVD-</a:t>
            </a:r>
            <a:r>
              <a:rPr lang="en-US" sz="2400" dirty="0" err="1" smtClean="0"/>
              <a:t>SiC</a:t>
            </a:r>
            <a:r>
              <a:rPr lang="en-US" sz="2400" dirty="0" smtClean="0"/>
              <a:t> tensile strength, even though:</a:t>
            </a:r>
          </a:p>
          <a:p>
            <a:pPr marL="685800" lvl="1" indent="-228600">
              <a:buFont typeface="Wingdings" pitchFamily="2" charset="2"/>
              <a:buChar char="§"/>
            </a:pPr>
            <a:endParaRPr lang="en-US" sz="1050" dirty="0" smtClean="0"/>
          </a:p>
          <a:p>
            <a:pPr marL="6858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/>
              <a:t>FEM analysis assumes </a:t>
            </a:r>
            <a:r>
              <a:rPr lang="en-US" sz="2000" b="1" u="sng" dirty="0" smtClean="0"/>
              <a:t>sharp interface between </a:t>
            </a:r>
            <a:r>
              <a:rPr lang="en-US" sz="2000" dirty="0" smtClean="0"/>
              <a:t>CVD-SiC face sheet and SiC-foam </a:t>
            </a:r>
            <a:r>
              <a:rPr lang="en-US" sz="2000" dirty="0" smtClean="0">
                <a:sym typeface="Wingdings" pitchFamily="2" charset="2"/>
              </a:rPr>
              <a:t> no gradual transition between CVD-SiC face sheet and SiC-foam</a:t>
            </a:r>
            <a:endParaRPr lang="en-US" sz="2000" dirty="0" smtClean="0"/>
          </a:p>
          <a:p>
            <a:pPr marL="6858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/>
              <a:t>Mechanical properties of </a:t>
            </a:r>
            <a:r>
              <a:rPr lang="en-US" sz="2000" b="1" u="sng" dirty="0" smtClean="0"/>
              <a:t>surrogate material </a:t>
            </a:r>
            <a:r>
              <a:rPr lang="en-US" sz="2000" dirty="0" smtClean="0"/>
              <a:t>for SiC foam may be underestimated (E ~ 11 </a:t>
            </a:r>
            <a:r>
              <a:rPr lang="en-US" sz="2000" dirty="0" err="1" smtClean="0"/>
              <a:t>GPa</a:t>
            </a:r>
            <a:r>
              <a:rPr lang="en-US" sz="2000" dirty="0" smtClean="0"/>
              <a:t>)</a:t>
            </a:r>
          </a:p>
          <a:p>
            <a:pPr marL="6858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sym typeface="Wingdings" pitchFamily="2" charset="2"/>
              </a:rPr>
              <a:t>The outer 1-mm thick CVD-SiC shell carries the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914400"/>
            <a:ext cx="83343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 smtClean="0"/>
              <a:t>Several FCI prototypes structure were fabricated</a:t>
            </a:r>
          </a:p>
          <a:p>
            <a:pPr marL="228600" indent="-2286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 smtClean="0"/>
              <a:t>The FCI wall structure consists of CVI-SiC foam core </a:t>
            </a:r>
            <a:br>
              <a:rPr lang="en-US" sz="2400" dirty="0" smtClean="0"/>
            </a:br>
            <a:r>
              <a:rPr lang="en-US" sz="2400" dirty="0" smtClean="0"/>
              <a:t>(~5 mm) between CVD-SiC face sheets (~1 mm)</a:t>
            </a:r>
          </a:p>
          <a:p>
            <a:pPr marL="228600" indent="-2286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 smtClean="0"/>
              <a:t>Heat tests up to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T~150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 did not result in visibly discernable damage (no </a:t>
            </a:r>
            <a:r>
              <a:rPr lang="en-US" sz="2400" dirty="0" err="1" smtClean="0"/>
              <a:t>microscopical</a:t>
            </a:r>
            <a:r>
              <a:rPr lang="en-US" sz="2400" dirty="0" smtClean="0"/>
              <a:t> analysis)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400" dirty="0" smtClean="0"/>
              <a:t>Thermo-mechanical analysis of the heat test estimates maximum stresses to be below CVD-</a:t>
            </a:r>
            <a:r>
              <a:rPr lang="en-US" sz="2400" dirty="0" err="1" smtClean="0"/>
              <a:t>SiC</a:t>
            </a:r>
            <a:r>
              <a:rPr lang="en-US" sz="2400" dirty="0" smtClean="0"/>
              <a:t> tensile strength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2400" dirty="0" smtClean="0"/>
          </a:p>
          <a:p>
            <a:pPr marL="228600" indent="-2286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 smtClean="0"/>
              <a:t>The heat tested performance of the FCI prototype implies that the open-cell foam core based FCI structure holds promise for TBM.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24400"/>
            <a:ext cx="7772400" cy="1362075"/>
          </a:xfrm>
        </p:spPr>
        <p:txBody>
          <a:bodyPr/>
          <a:lstStyle/>
          <a:p>
            <a:pPr algn="ctr"/>
            <a:r>
              <a:rPr lang="en-US" sz="2000" b="0" cap="none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shahrams@ucla.edu</a:t>
            </a:r>
            <a:br>
              <a:rPr lang="en-US" sz="2000" b="0" cap="none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</a:br>
            <a:r>
              <a:rPr lang="en-US" sz="2000" b="0" cap="none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brian.williams@ultramet.com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1500187"/>
          </a:xfrm>
        </p:spPr>
        <p:txBody>
          <a:bodyPr/>
          <a:lstStyle/>
          <a:p>
            <a:pPr algn="ctr"/>
            <a:r>
              <a:rPr lang="en-US" sz="4000" cap="all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Newsprint"/>
          <p:cNvSpPr txBox="1">
            <a:spLocks noChangeArrowheads="1"/>
          </p:cNvSpPr>
          <p:nvPr/>
        </p:nvSpPr>
        <p:spPr>
          <a:xfrm>
            <a:off x="381000" y="0"/>
            <a:ext cx="8229600" cy="4270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Thermo-Structural Analysis</a:t>
            </a:r>
            <a:r>
              <a:rPr lang="en-US" sz="2800" b="1" kern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Non-uniform </a:t>
            </a:r>
            <a:r>
              <a:rPr lang="en-US" sz="2800" b="1" kern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+mj-ea"/>
                <a:cs typeface="+mj-cs"/>
              </a:rPr>
              <a:t>D</a:t>
            </a:r>
            <a:r>
              <a:rPr lang="en-US" sz="2800" b="1" kern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52400" y="1733550"/>
            <a:ext cx="335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/>
            <a:r>
              <a:rPr lang="en-US" sz="1400">
                <a:solidFill>
                  <a:srgbClr val="0066CC"/>
                </a:solidFill>
              </a:rPr>
              <a:t>MHD-Based  Temperature Maps</a:t>
            </a:r>
          </a:p>
        </p:txBody>
      </p:sp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2719388" y="819150"/>
            <a:ext cx="6272212" cy="5476875"/>
            <a:chOff x="2160" y="1739"/>
            <a:chExt cx="8090" cy="7064"/>
          </a:xfrm>
        </p:grpSpPr>
        <p:sp>
          <p:nvSpPr>
            <p:cNvPr id="5" name="AutoShape 13"/>
            <p:cNvSpPr>
              <a:spLocks noChangeAspect="1" noChangeArrowheads="1"/>
            </p:cNvSpPr>
            <p:nvPr/>
          </p:nvSpPr>
          <p:spPr bwMode="auto">
            <a:xfrm>
              <a:off x="2160" y="1739"/>
              <a:ext cx="8090" cy="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14" descr="FCI_7_12_07_thermalstress_springs_temp_iso_2"/>
            <p:cNvPicPr>
              <a:picLocks noChangeAspect="1" noChangeArrowheads="1"/>
            </p:cNvPicPr>
            <p:nvPr/>
          </p:nvPicPr>
          <p:blipFill>
            <a:blip r:embed="rId3"/>
            <a:srcRect l="3587" r="9143"/>
            <a:stretch>
              <a:fillRect/>
            </a:stretch>
          </p:blipFill>
          <p:spPr bwMode="auto">
            <a:xfrm>
              <a:off x="2453" y="1879"/>
              <a:ext cx="7540" cy="6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2453" y="1879"/>
              <a:ext cx="7593" cy="6771"/>
              <a:chOff x="2470" y="1879"/>
              <a:chExt cx="7593" cy="6771"/>
            </a:xfrm>
          </p:grpSpPr>
          <p:pic>
            <p:nvPicPr>
              <p:cNvPr id="14" name="Picture 16" descr="FCI_7_12_07_thermalstress_springs_temp_iso_2"/>
              <p:cNvPicPr>
                <a:picLocks noChangeAspect="1" noChangeArrowheads="1"/>
              </p:cNvPicPr>
              <p:nvPr/>
            </p:nvPicPr>
            <p:blipFill>
              <a:blip r:embed="rId3"/>
              <a:srcRect l="84953"/>
              <a:stretch>
                <a:fillRect/>
              </a:stretch>
            </p:blipFill>
            <p:spPr bwMode="auto">
              <a:xfrm>
                <a:off x="8763" y="1879"/>
                <a:ext cx="1300" cy="6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7"/>
              <p:cNvSpPr>
                <a:spLocks noChangeArrowheads="1"/>
              </p:cNvSpPr>
              <p:nvPr/>
            </p:nvSpPr>
            <p:spPr bwMode="auto">
              <a:xfrm>
                <a:off x="2470" y="1913"/>
                <a:ext cx="4196" cy="667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8"/>
              <p:cNvGrpSpPr>
                <a:grpSpLocks/>
              </p:cNvGrpSpPr>
              <p:nvPr/>
            </p:nvGrpSpPr>
            <p:grpSpPr bwMode="auto">
              <a:xfrm>
                <a:off x="6649" y="2013"/>
                <a:ext cx="2253" cy="6399"/>
                <a:chOff x="2542" y="2244"/>
                <a:chExt cx="1963" cy="6084"/>
              </a:xfrm>
            </p:grpSpPr>
            <p:pic>
              <p:nvPicPr>
                <p:cNvPr id="19" name="Picture 19" descr="FCI_7_12_07_thermal_symmBC_temp_front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64090" t="2116" r="19334" b="2524"/>
                <a:stretch>
                  <a:fillRect/>
                </a:stretch>
              </p:blipFill>
              <p:spPr bwMode="auto">
                <a:xfrm>
                  <a:off x="2542" y="2244"/>
                  <a:ext cx="1410" cy="60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20" descr="FCI_7_12_07_thermal_symmBC_temp_back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59810" t="1317" r="28075" b="3323"/>
                <a:stretch>
                  <a:fillRect/>
                </a:stretch>
              </p:blipFill>
              <p:spPr bwMode="auto">
                <a:xfrm>
                  <a:off x="3475" y="2244"/>
                  <a:ext cx="1030" cy="60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7" name="Picture 21" descr="FCI_7_12_07_thermalstress_springs_temp_iso_2"/>
              <p:cNvPicPr>
                <a:picLocks noChangeAspect="1" noChangeArrowheads="1"/>
              </p:cNvPicPr>
              <p:nvPr/>
            </p:nvPicPr>
            <p:blipFill>
              <a:blip r:embed="rId3"/>
              <a:srcRect l="61853" t="2333" r="23032" b="2348"/>
              <a:stretch>
                <a:fillRect/>
              </a:stretch>
            </p:blipFill>
            <p:spPr bwMode="auto">
              <a:xfrm>
                <a:off x="5585" y="1979"/>
                <a:ext cx="1306" cy="6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2" descr="FCI_7_12_07_thermal_symmBC_temp_iso3"/>
              <p:cNvPicPr>
                <a:picLocks noChangeAspect="1" noChangeArrowheads="1"/>
              </p:cNvPicPr>
              <p:nvPr/>
            </p:nvPicPr>
            <p:blipFill>
              <a:blip r:embed="rId6"/>
              <a:srcRect l="32166" t="2704" r="25784"/>
              <a:stretch>
                <a:fillRect/>
              </a:stretch>
            </p:blipFill>
            <p:spPr bwMode="auto">
              <a:xfrm>
                <a:off x="2503" y="2846"/>
                <a:ext cx="3337" cy="5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5885" y="8238"/>
              <a:ext cx="943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400" b="1">
                  <a:solidFill>
                    <a:srgbClr val="FFFFFF"/>
                  </a:solidFill>
                </a:rPr>
                <a:t>ISO-</a:t>
              </a:r>
              <a:endParaRPr lang="en-US" sz="1800"/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6828" y="8229"/>
              <a:ext cx="105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400" b="1">
                  <a:solidFill>
                    <a:srgbClr val="FFFFFF"/>
                  </a:solidFill>
                </a:rPr>
                <a:t>Back-</a:t>
              </a:r>
              <a:endParaRPr lang="en-US" sz="1800"/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7833" y="8231"/>
              <a:ext cx="2103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400" b="1">
                  <a:solidFill>
                    <a:srgbClr val="FFFFFF"/>
                  </a:solidFill>
                </a:rPr>
                <a:t>Front - View</a:t>
              </a:r>
              <a:endParaRPr lang="en-US" sz="1800"/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3117" y="2595"/>
              <a:ext cx="1771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400" b="1">
                  <a:solidFill>
                    <a:srgbClr val="FFFFFF"/>
                  </a:solidFill>
                </a:rPr>
                <a:t>TOP of FCI</a:t>
              </a:r>
              <a:endParaRPr lang="en-US" sz="1800"/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9086" y="7384"/>
              <a:ext cx="907" cy="33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1400" b="1">
                  <a:solidFill>
                    <a:srgbClr val="FFFFFF"/>
                  </a:solidFill>
                </a:rPr>
                <a:t>427 </a:t>
              </a:r>
              <a:r>
                <a:rPr lang="en-US" sz="1400" b="1" baseline="30000">
                  <a:solidFill>
                    <a:srgbClr val="FFFFFF"/>
                  </a:solidFill>
                </a:rPr>
                <a:t>o</a:t>
              </a:r>
              <a:r>
                <a:rPr lang="en-US" sz="1400" b="1">
                  <a:solidFill>
                    <a:srgbClr val="FFFFFF"/>
                  </a:solidFill>
                </a:rPr>
                <a:t>C</a:t>
              </a:r>
              <a:endParaRPr lang="en-US" sz="1800"/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9086" y="2846"/>
              <a:ext cx="907" cy="33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1400" b="1">
                  <a:solidFill>
                    <a:srgbClr val="FFFFFF"/>
                  </a:solidFill>
                </a:rPr>
                <a:t>343 </a:t>
              </a:r>
              <a:r>
                <a:rPr lang="en-US" sz="1400" b="1" baseline="30000">
                  <a:solidFill>
                    <a:srgbClr val="FFFFFF"/>
                  </a:solidFill>
                </a:rPr>
                <a:t>o</a:t>
              </a:r>
              <a:r>
                <a:rPr lang="en-US" sz="1400" b="1">
                  <a:solidFill>
                    <a:srgbClr val="FFFFFF"/>
                  </a:solidFill>
                </a:rPr>
                <a:t>C</a:t>
              </a:r>
              <a:endParaRPr lang="en-US" sz="1800"/>
            </a:p>
          </p:txBody>
        </p:sp>
      </p:grpSp>
      <p:pic>
        <p:nvPicPr>
          <p:cNvPr id="21" name="Picture 49" descr="C:\Documents and Settings\Shahram\Desktop\DMS Prog Report Aug 2007\Figure 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03835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50"/>
          <p:cNvSpPr txBox="1">
            <a:spLocks noChangeArrowheads="1"/>
          </p:cNvSpPr>
          <p:nvPr/>
        </p:nvSpPr>
        <p:spPr bwMode="auto">
          <a:xfrm>
            <a:off x="304800" y="5162550"/>
            <a:ext cx="243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Max. Temperature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Drop </a:t>
            </a:r>
            <a:r>
              <a:rPr lang="en-US" dirty="0">
                <a:solidFill>
                  <a:srgbClr val="002060"/>
                </a:solidFill>
              </a:rPr>
              <a:t>across FCI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~ 40 </a:t>
            </a:r>
            <a:r>
              <a:rPr lang="en-US" baseline="30000" dirty="0" err="1">
                <a:solidFill>
                  <a:srgbClr val="002060"/>
                </a:solidFill>
              </a:rPr>
              <a:t>o</a:t>
            </a:r>
            <a:r>
              <a:rPr lang="en-US" dirty="0" err="1">
                <a:solidFill>
                  <a:srgbClr val="002060"/>
                </a:solidFill>
              </a:rPr>
              <a:t>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TextBox 51"/>
          <p:cNvSpPr txBox="1">
            <a:spLocks noChangeArrowheads="1"/>
          </p:cNvSpPr>
          <p:nvPr/>
        </p:nvSpPr>
        <p:spPr bwMode="auto">
          <a:xfrm>
            <a:off x="4724400" y="615315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Temperatures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95250" y="849313"/>
            <a:ext cx="8229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800" b="1" kern="0" dirty="0">
                <a:solidFill>
                  <a:schemeClr val="accent6"/>
                </a:solidFill>
                <a:ea typeface="+mj-ea"/>
                <a:cs typeface="Arial" pitchFamily="34" charset="0"/>
              </a:rPr>
              <a:t>Complete FCI Assembly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Newsprint"/>
          <p:cNvSpPr txBox="1">
            <a:spLocks noChangeArrowheads="1"/>
          </p:cNvSpPr>
          <p:nvPr/>
        </p:nvSpPr>
        <p:spPr>
          <a:xfrm>
            <a:off x="228600" y="47625"/>
            <a:ext cx="8534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FCI Material Property Requirements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5181600" y="874712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0096"/>
                </a:solidFill>
                <a:latin typeface="Arial Narrow" pitchFamily="34" charset="0"/>
              </a:rPr>
              <a:t>Effect of the electrical and thermal conductivity of the FCI on heat losses in the DEMO blanket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447800" y="5791200"/>
            <a:ext cx="6629400" cy="2619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i="1" dirty="0">
                <a:solidFill>
                  <a:srgbClr val="000096"/>
                </a:solidFill>
              </a:rPr>
              <a:t>S. </a:t>
            </a:r>
            <a:r>
              <a:rPr lang="en-US" sz="1100" b="1" i="1" dirty="0" err="1">
                <a:solidFill>
                  <a:srgbClr val="000096"/>
                </a:solidFill>
              </a:rPr>
              <a:t>Smolentsev</a:t>
            </a:r>
            <a:r>
              <a:rPr lang="en-US" sz="1100" b="1" i="1" dirty="0">
                <a:solidFill>
                  <a:srgbClr val="000096"/>
                </a:solidFill>
              </a:rPr>
              <a:t> et al. / Fusion Engineering and Design 83 (2008) 1788–1791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41148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841500"/>
            <a:ext cx="3895725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62000" y="874712"/>
            <a:ext cx="358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0096"/>
                </a:solidFill>
                <a:latin typeface="Arial Narrow" pitchFamily="34" charset="0"/>
              </a:rPr>
              <a:t>Effect of SiC electrical conductivity and FCI thickness on MHD pressure drop reduction factor R in poloidal flow for DEMO.</a:t>
            </a:r>
          </a:p>
          <a:p>
            <a:pPr algn="ctr"/>
            <a:endParaRPr lang="en-US" sz="1600" dirty="0">
              <a:solidFill>
                <a:srgbClr val="00009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79437"/>
          </a:xfrm>
        </p:spPr>
        <p:txBody>
          <a:bodyPr/>
          <a:lstStyle/>
          <a:p>
            <a:r>
              <a:rPr lang="en-US" cap="small" dirty="0" smtClean="0"/>
              <a:t>Introduction</a:t>
            </a:r>
            <a:endParaRPr lang="en-US" cap="smal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9144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800" b="1" dirty="0" smtClean="0">
                <a:latin typeface="Arial Narrow" pitchFamily="34" charset="0"/>
              </a:rPr>
              <a:t>Prototypes of FCI structures using “porous” CVD-SiC foam were fabricated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2800" b="1" dirty="0"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2800" b="1" dirty="0" smtClean="0">
                <a:latin typeface="Arial Narrow" pitchFamily="34" charset="0"/>
              </a:rPr>
              <a:t>Mechanical</a:t>
            </a:r>
            <a:r>
              <a:rPr lang="en-US" sz="2800" b="1" dirty="0">
                <a:latin typeface="Arial Narrow" pitchFamily="34" charset="0"/>
              </a:rPr>
              <a:t>, thermal, and electrical properties </a:t>
            </a:r>
            <a:r>
              <a:rPr lang="en-US" sz="2800" b="1" dirty="0" smtClean="0">
                <a:latin typeface="Arial Narrow" pitchFamily="34" charset="0"/>
              </a:rPr>
              <a:t>of SiC-foam core FCI materials are briefly reviewed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2800" b="1" dirty="0"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2800" b="1" dirty="0" smtClean="0">
                <a:latin typeface="Arial Narrow" pitchFamily="34" charset="0"/>
              </a:rPr>
              <a:t>Thermo-mechanical performance tests and analysis of an FCI prototype were performed and will be presented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Newsprint"/>
          <p:cNvSpPr txBox="1">
            <a:spLocks noChangeArrowheads="1"/>
          </p:cNvSpPr>
          <p:nvPr/>
        </p:nvSpPr>
        <p:spPr>
          <a:xfrm>
            <a:off x="228600" y="47625"/>
            <a:ext cx="85344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ja-JP" sz="2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SiC/SiC Un-irradiated &amp; Irradiated Electrical Conductivity</a:t>
            </a:r>
          </a:p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altLang="ja-JP" sz="2800" b="1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2" descr="Newsprint"/>
          <p:cNvSpPr txBox="1">
            <a:spLocks noChangeArrowheads="1"/>
          </p:cNvSpPr>
          <p:nvPr/>
        </p:nvSpPr>
        <p:spPr>
          <a:xfrm>
            <a:off x="228600" y="228600"/>
            <a:ext cx="8229600" cy="5794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26167" t="12024" r="11526" b="7014"/>
          <a:stretch>
            <a:fillRect/>
          </a:stretch>
        </p:blipFill>
        <p:spPr bwMode="auto">
          <a:xfrm>
            <a:off x="304800" y="1371600"/>
            <a:ext cx="4073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 l="16823" t="16032" r="22118" b="8617"/>
          <a:stretch>
            <a:fillRect/>
          </a:stretch>
        </p:blipFill>
        <p:spPr bwMode="auto">
          <a:xfrm>
            <a:off x="4460875" y="1219200"/>
            <a:ext cx="46069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219200" y="762000"/>
            <a:ext cx="2515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6"/>
                </a:solidFill>
                <a:latin typeface="Arial Narrow" pitchFamily="34" charset="0"/>
              </a:rPr>
              <a:t>Un-irradiated </a:t>
            </a:r>
            <a:r>
              <a:rPr lang="en-US" sz="1600" b="1" dirty="0">
                <a:solidFill>
                  <a:srgbClr val="000096"/>
                </a:solidFill>
                <a:latin typeface="Arial Narrow" pitchFamily="34" charset="0"/>
              </a:rPr>
              <a:t>Thru Thickness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5867400" y="762000"/>
            <a:ext cx="22349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96"/>
                </a:solidFill>
                <a:latin typeface="Arial Narrow" pitchFamily="34" charset="0"/>
              </a:rPr>
              <a:t>Irradiated Thru Thickness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00400" y="5245100"/>
            <a:ext cx="1096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K.Yutai, 2008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894638" y="5364163"/>
            <a:ext cx="1096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K.Yutai,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5449888" y="1743075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ea typeface="MS PGothic" pitchFamily="34" charset="-128"/>
              </a:rPr>
              <a:t>T</a:t>
            </a:r>
            <a:r>
              <a:rPr lang="en-US" altLang="ja-JP" sz="1600" b="1" baseline="-25000">
                <a:ea typeface="MS PGothic" pitchFamily="34" charset="-128"/>
              </a:rPr>
              <a:t>irr</a:t>
            </a:r>
            <a:endParaRPr lang="en-US" sz="1600" b="1" baseline="-25000"/>
          </a:p>
        </p:txBody>
      </p:sp>
      <p:sp>
        <p:nvSpPr>
          <p:cNvPr id="11" name="Line 37"/>
          <p:cNvSpPr>
            <a:spLocks noChangeShapeType="1"/>
          </p:cNvSpPr>
          <p:nvPr/>
        </p:nvSpPr>
        <p:spPr bwMode="auto">
          <a:xfrm flipV="1">
            <a:off x="5867400" y="1671638"/>
            <a:ext cx="160338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 flipV="1">
            <a:off x="5867400" y="1760538"/>
            <a:ext cx="5556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5867400" y="1905000"/>
            <a:ext cx="860425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2" descr="Newsprint"/>
          <p:cNvSpPr txBox="1">
            <a:spLocks noChangeArrowheads="1"/>
          </p:cNvSpPr>
          <p:nvPr/>
        </p:nvSpPr>
        <p:spPr>
          <a:xfrm>
            <a:off x="228600" y="0"/>
            <a:ext cx="8915400" cy="5794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MS PGothic" pitchFamily="34" charset="-128"/>
                <a:cs typeface="+mj-cs"/>
              </a:rPr>
              <a:t>Effect of Neutron Irradiation on Electrical </a:t>
            </a:r>
            <a:r>
              <a:rPr lang="en-US" altLang="ja-JP" sz="2400" b="1" kern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MS PGothic" pitchFamily="34" charset="-128"/>
                <a:cs typeface="+mj-cs"/>
              </a:rPr>
              <a:t>Conductivity of CVD SiC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28600" y="5084762"/>
            <a:ext cx="85344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altLang="ja-JP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Materials are R&amp;H CVD SiC, n-type with nitrogen as the primary impurity.</a:t>
            </a:r>
          </a:p>
          <a:p>
            <a:pPr marL="342900" indent="-342900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altLang="ja-JP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Irradiation at lower temperature tends to result in higher carrier density x mobility.</a:t>
            </a:r>
          </a:p>
          <a:p>
            <a:pPr marL="342900" indent="-342900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altLang="ja-JP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Conduction in 1020ºC-irradiated material is governed by single defect type at all temperatures. The same defect likely dominates in other irradiated materials at relatively high temperatures.  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6477000" y="2362200"/>
            <a:ext cx="304800" cy="3048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638800" y="2438400"/>
            <a:ext cx="88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ea typeface="MS PGothic" pitchFamily="34" charset="-128"/>
              </a:rPr>
              <a:t>~375 meV</a:t>
            </a:r>
            <a:endParaRPr lang="en-US" sz="1200" b="1"/>
          </a:p>
        </p:txBody>
      </p:sp>
      <p:grpSp>
        <p:nvGrpSpPr>
          <p:cNvPr id="23" name="Group 22"/>
          <p:cNvGrpSpPr/>
          <p:nvPr/>
        </p:nvGrpSpPr>
        <p:grpSpPr>
          <a:xfrm>
            <a:off x="152400" y="609600"/>
            <a:ext cx="8947150" cy="4379913"/>
            <a:chOff x="152400" y="762000"/>
            <a:chExt cx="8947150" cy="4379913"/>
          </a:xfrm>
        </p:grpSpPr>
        <p:grpSp>
          <p:nvGrpSpPr>
            <p:cNvPr id="22" name="Group 21"/>
            <p:cNvGrpSpPr/>
            <p:nvPr/>
          </p:nvGrpSpPr>
          <p:grpSpPr>
            <a:xfrm>
              <a:off x="4527550" y="762000"/>
              <a:ext cx="4572000" cy="4379913"/>
              <a:chOff x="4527550" y="762000"/>
              <a:chExt cx="4572000" cy="4379913"/>
            </a:xfrm>
          </p:grpSpPr>
          <p:sp>
            <p:nvSpPr>
              <p:cNvPr id="2" name="Text Box 26"/>
              <p:cNvSpPr txBox="1">
                <a:spLocks noChangeArrowheads="1"/>
              </p:cNvSpPr>
              <p:nvPr/>
            </p:nvSpPr>
            <p:spPr bwMode="auto">
              <a:xfrm>
                <a:off x="6477000" y="762000"/>
                <a:ext cx="134261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Temperature [</a:t>
                </a:r>
                <a:r>
                  <a:rPr lang="en-US" sz="1200" dirty="0">
                    <a:cs typeface="Arial" pitchFamily="34" charset="0"/>
                  </a:rPr>
                  <a:t>ºC]</a:t>
                </a:r>
              </a:p>
            </p:txBody>
          </p:sp>
          <p:graphicFrame>
            <p:nvGraphicFramePr>
              <p:cNvPr id="3" name="Object 27"/>
              <p:cNvGraphicFramePr>
                <a:graphicFrameLocks noChangeAspect="1"/>
              </p:cNvGraphicFramePr>
              <p:nvPr/>
            </p:nvGraphicFramePr>
            <p:xfrm>
              <a:off x="4527550" y="1071563"/>
              <a:ext cx="4572000" cy="4070350"/>
            </p:xfrm>
            <a:graphic>
              <a:graphicData uri="http://schemas.openxmlformats.org/presentationml/2006/ole">
                <p:oleObj spid="_x0000_s65538" name="Chart" r:id="rId4" imgW="4495737" imgH="4000437" progId="Excel.Sheet.8">
                  <p:embed/>
                </p:oleObj>
              </a:graphicData>
            </a:graphic>
          </p:graphicFrame>
          <p:grpSp>
            <p:nvGrpSpPr>
              <p:cNvPr id="4" name="Group 28"/>
              <p:cNvGrpSpPr>
                <a:grpSpLocks/>
              </p:cNvGrpSpPr>
              <p:nvPr/>
            </p:nvGrpSpPr>
            <p:grpSpPr bwMode="auto">
              <a:xfrm>
                <a:off x="5584825" y="946150"/>
                <a:ext cx="2908300" cy="274638"/>
                <a:chOff x="2072" y="1008"/>
                <a:chExt cx="1977" cy="173"/>
              </a:xfrm>
            </p:grpSpPr>
            <p:sp>
              <p:nvSpPr>
                <p:cNvPr id="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072" y="1008"/>
                  <a:ext cx="35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200">
                      <a:ea typeface="MS PGothic" pitchFamily="34" charset="-128"/>
                    </a:rPr>
                    <a:t>10</a:t>
                  </a:r>
                  <a:r>
                    <a:rPr lang="en-US" sz="1200"/>
                    <a:t>00</a:t>
                  </a:r>
                </a:p>
              </p:txBody>
            </p:sp>
            <p:sp>
              <p:nvSpPr>
                <p:cNvPr id="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448" y="1008"/>
                  <a:ext cx="29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200">
                      <a:ea typeface="MS PGothic" pitchFamily="34" charset="-128"/>
                    </a:rPr>
                    <a:t>5</a:t>
                  </a:r>
                  <a:r>
                    <a:rPr lang="en-US" sz="1200"/>
                    <a:t>00</a:t>
                  </a:r>
                </a:p>
              </p:txBody>
            </p:sp>
            <p:sp>
              <p:nvSpPr>
                <p:cNvPr id="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946" y="1008"/>
                  <a:ext cx="29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200</a:t>
                  </a:r>
                </a:p>
              </p:txBody>
            </p:sp>
            <p:sp>
              <p:nvSpPr>
                <p:cNvPr id="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310" y="1008"/>
                  <a:ext cx="29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100</a:t>
                  </a:r>
                </a:p>
              </p:txBody>
            </p:sp>
            <p:sp>
              <p:nvSpPr>
                <p:cNvPr id="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810" y="1008"/>
                  <a:ext cx="23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20</a:t>
                  </a:r>
                </a:p>
              </p:txBody>
            </p:sp>
          </p:grpSp>
        </p:grpSp>
        <p:graphicFrame>
          <p:nvGraphicFramePr>
            <p:cNvPr id="18" name="Object 22"/>
            <p:cNvGraphicFramePr>
              <a:graphicFrameLocks noChangeAspect="1"/>
            </p:cNvGraphicFramePr>
            <p:nvPr/>
          </p:nvGraphicFramePr>
          <p:xfrm>
            <a:off x="152400" y="1219200"/>
            <a:ext cx="4276725" cy="3719513"/>
          </p:xfrm>
          <a:graphic>
            <a:graphicData uri="http://schemas.openxmlformats.org/presentationml/2006/ole">
              <p:oleObj spid="_x0000_s65539" name="Chart" r:id="rId5" imgW="4286203" imgH="3733786" progId="Excel.Sheet.8">
                <p:embed/>
              </p:oleObj>
            </a:graphicData>
          </a:graphic>
        </p:graphicFrame>
      </p:grp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81000" y="4800600"/>
            <a:ext cx="3886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K.Yutai, 2008 (measurement done at RT)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7894638" y="4724400"/>
            <a:ext cx="1096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K.Yutai,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79437"/>
          </a:xfrm>
        </p:spPr>
        <p:txBody>
          <a:bodyPr/>
          <a:lstStyle/>
          <a:p>
            <a:r>
              <a:rPr lang="en-US" cap="small" dirty="0" smtClean="0"/>
              <a:t>Introduction</a:t>
            </a:r>
            <a:endParaRPr lang="en-US" cap="small" dirty="0"/>
          </a:p>
        </p:txBody>
      </p:sp>
      <p:pic>
        <p:nvPicPr>
          <p:cNvPr id="318467" name="Picture 2"/>
          <p:cNvPicPr>
            <a:picLocks noChangeAspect="1" noChangeArrowheads="1"/>
          </p:cNvPicPr>
          <p:nvPr/>
        </p:nvPicPr>
        <p:blipFill>
          <a:blip r:embed="rId3" cstate="print"/>
          <a:srcRect l="2492" t="14786" r="1854" b="7393"/>
          <a:stretch>
            <a:fillRect/>
          </a:stretch>
        </p:blipFill>
        <p:spPr bwMode="auto">
          <a:xfrm>
            <a:off x="5105400" y="574928"/>
            <a:ext cx="3933825" cy="262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400" b="1" dirty="0">
                <a:latin typeface="Arial Narrow" pitchFamily="34" charset="0"/>
              </a:rPr>
              <a:t>U.S. ITER Dual Coolant Liquid Lead (DCLL) Test Blanket Module (TBM)</a:t>
            </a:r>
          </a:p>
          <a:p>
            <a:pPr marL="342900" indent="-342900"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400" b="1" dirty="0">
                <a:latin typeface="Arial Narrow" pitchFamily="34" charset="0"/>
              </a:rPr>
              <a:t>Flow Channel Insert (FCI) is a key feature that makes the DCLL concept attractive for </a:t>
            </a:r>
            <a:r>
              <a:rPr lang="en-US" sz="2400" b="1" dirty="0" smtClean="0">
                <a:latin typeface="Arial Narrow" pitchFamily="34" charset="0"/>
              </a:rPr>
              <a:t>DEMO and power </a:t>
            </a:r>
            <a:r>
              <a:rPr lang="en-US" sz="2400" b="1" dirty="0">
                <a:latin typeface="Arial Narrow" pitchFamily="34" charset="0"/>
              </a:rPr>
              <a:t>reactors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ja-JP" sz="2400" b="1" dirty="0" smtClean="0">
                <a:latin typeface="Arial Narrow" pitchFamily="34" charset="0"/>
                <a:ea typeface="MS PGothic" pitchFamily="34" charset="-128"/>
              </a:rPr>
              <a:t>FCI serves 2 important functions: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ja-JP" b="1" dirty="0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Thermally insulate </a:t>
            </a:r>
            <a:r>
              <a:rPr lang="en-US" altLang="ja-JP" b="1" dirty="0" err="1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Pb</a:t>
            </a:r>
            <a:r>
              <a:rPr lang="en-US" altLang="ja-JP" b="1" dirty="0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-Li (~700 </a:t>
            </a:r>
            <a:r>
              <a:rPr lang="en-US" altLang="ja-JP" b="1" baseline="30000" dirty="0" err="1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o</a:t>
            </a:r>
            <a:r>
              <a:rPr lang="en-US" altLang="ja-JP" b="1" dirty="0" err="1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C</a:t>
            </a:r>
            <a:r>
              <a:rPr lang="en-US" altLang="ja-JP" b="1" dirty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)</a:t>
            </a:r>
            <a:r>
              <a:rPr lang="en-US" altLang="ja-JP" b="1" dirty="0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 from TBM structure (F82H, corr. </a:t>
            </a:r>
            <a:r>
              <a:rPr lang="en-US" altLang="ja-JP" b="1" dirty="0" err="1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T</a:t>
            </a:r>
            <a:r>
              <a:rPr lang="en-US" altLang="ja-JP" b="1" baseline="-25000" dirty="0" err="1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max</a:t>
            </a:r>
            <a:r>
              <a:rPr lang="en-US" altLang="ja-JP" b="1" dirty="0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 ~ 470 </a:t>
            </a:r>
            <a:r>
              <a:rPr lang="en-US" altLang="ja-JP" b="1" baseline="30000" dirty="0" err="1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o</a:t>
            </a:r>
            <a:r>
              <a:rPr lang="en-US" altLang="ja-JP" b="1" dirty="0" err="1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C</a:t>
            </a:r>
            <a:r>
              <a:rPr lang="en-US" altLang="ja-JP" b="1" dirty="0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ja-JP" b="1" dirty="0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Electrically insulate </a:t>
            </a:r>
            <a:r>
              <a:rPr lang="en-US" altLang="ja-JP" b="1" dirty="0" err="1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Pb</a:t>
            </a:r>
            <a:r>
              <a:rPr lang="en-US" altLang="ja-JP" b="1" dirty="0" smtClean="0">
                <a:solidFill>
                  <a:srgbClr val="C00000"/>
                </a:solidFill>
                <a:latin typeface="Arial Narrow" pitchFamily="34" charset="0"/>
                <a:ea typeface="MS PGothic" pitchFamily="34" charset="-128"/>
              </a:rPr>
              <a:t>-Li flow from steel structures. </a:t>
            </a:r>
            <a:endParaRPr lang="en-US" b="1" dirty="0" smtClean="0">
              <a:solidFill>
                <a:srgbClr val="C00000"/>
              </a:solidFill>
              <a:latin typeface="Arial Narrow" pitchFamily="34" charset="0"/>
              <a:ea typeface="MS PGothic" pitchFamily="34" charset="-128"/>
            </a:endParaRPr>
          </a:p>
          <a:p>
            <a:pPr>
              <a:spcAft>
                <a:spcPts val="2400"/>
              </a:spcAft>
            </a:pP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876800" y="3340100"/>
            <a:ext cx="4181475" cy="3289300"/>
            <a:chOff x="2735" y="2120"/>
            <a:chExt cx="2634" cy="2072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291" y="2220"/>
              <a:ext cx="309" cy="1618"/>
            </a:xfrm>
            <a:prstGeom prst="rect">
              <a:avLst/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600" y="2220"/>
              <a:ext cx="44" cy="1618"/>
            </a:xfrm>
            <a:prstGeom prst="rect">
              <a:avLst/>
            </a:prstGeom>
            <a:solidFill>
              <a:srgbClr val="FF7C80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644" y="2220"/>
              <a:ext cx="112" cy="1618"/>
            </a:xfrm>
            <a:prstGeom prst="rect">
              <a:avLst/>
            </a:prstGeom>
            <a:solidFill>
              <a:srgbClr val="336699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756" y="2220"/>
              <a:ext cx="1468" cy="1618"/>
            </a:xfrm>
            <a:prstGeom prst="rect">
              <a:avLst/>
            </a:prstGeom>
            <a:solidFill>
              <a:srgbClr val="FF7C80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7" name="Picture 10" descr="FCI-T-profi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5" y="2120"/>
              <a:ext cx="2634" cy="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 rot="-5400000">
              <a:off x="3307" y="2593"/>
              <a:ext cx="25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ea typeface="MS PGothic" pitchFamily="34" charset="-128"/>
                </a:rPr>
                <a:t>FS</a:t>
              </a:r>
              <a:endParaRPr lang="en-US" sz="1400" b="1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 rot="-5400000">
              <a:off x="3458" y="2818"/>
              <a:ext cx="32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b="1">
                  <a:ea typeface="MS PGothic" pitchFamily="34" charset="-128"/>
                </a:rPr>
                <a:t>GAP</a:t>
              </a:r>
              <a:endParaRPr lang="en-US" sz="1200" b="1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 rot="-5400000">
              <a:off x="3554" y="2586"/>
              <a:ext cx="29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ea typeface="MS PGothic" pitchFamily="34" charset="-128"/>
                </a:rPr>
                <a:t>FCI</a:t>
              </a:r>
              <a:endParaRPr lang="en-US" sz="1400" b="1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 rot="-5400000">
              <a:off x="3711" y="2591"/>
              <a:ext cx="39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ea typeface="MS PGothic" pitchFamily="34" charset="-128"/>
                </a:rPr>
                <a:t>Pb-Li</a:t>
              </a:r>
              <a:endParaRPr lang="en-US" sz="1400" b="1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4064" y="3555"/>
              <a:ext cx="47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ea typeface="MS PGothic" pitchFamily="34" charset="-128"/>
                </a:rPr>
                <a:t>100 S/m</a:t>
              </a:r>
              <a:endParaRPr lang="en-US" sz="12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H="1" flipV="1">
              <a:off x="4150" y="3407"/>
              <a:ext cx="109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4487" y="3382"/>
              <a:ext cx="42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ea typeface="MS PGothic" pitchFamily="34" charset="-128"/>
                </a:rPr>
                <a:t>20 S/m</a:t>
              </a:r>
              <a:endParaRPr lang="en-US" sz="1200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 flipV="1">
              <a:off x="4461" y="3285"/>
              <a:ext cx="125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813" y="2849"/>
              <a:ext cx="64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i="1">
                  <a:latin typeface="Symbol" pitchFamily="18" charset="2"/>
                  <a:ea typeface="MS PGothic" pitchFamily="34" charset="-128"/>
                </a:rPr>
                <a:t>s</a:t>
              </a:r>
              <a:r>
                <a:rPr lang="en-US" altLang="ja-JP" sz="1200" i="1" baseline="-25000">
                  <a:ea typeface="MS PGothic" pitchFamily="34" charset="-128"/>
                </a:rPr>
                <a:t>FCI</a:t>
              </a:r>
              <a:r>
                <a:rPr lang="en-US" altLang="ja-JP" sz="1200">
                  <a:ea typeface="MS PGothic" pitchFamily="34" charset="-128"/>
                </a:rPr>
                <a:t> = 5 S/m</a:t>
              </a:r>
              <a:endParaRPr lang="en-US" sz="1200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H="1">
              <a:off x="4078" y="3005"/>
              <a:ext cx="72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3853" y="2196"/>
              <a:ext cx="1349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400" b="1">
                  <a:latin typeface="Century Gothic" pitchFamily="34" charset="0"/>
                  <a:ea typeface="MS PGothic" pitchFamily="34" charset="-128"/>
                </a:rPr>
                <a:t>Temperature Profile for Model DEMO Case</a:t>
              </a:r>
              <a:endParaRPr lang="en-US" sz="1400" b="1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79437"/>
          </a:xfrm>
        </p:spPr>
        <p:txBody>
          <a:bodyPr/>
          <a:lstStyle/>
          <a:p>
            <a:r>
              <a:rPr lang="en-US" dirty="0" smtClean="0"/>
              <a:t>FCI Key Requirements</a:t>
            </a:r>
            <a:endParaRPr lang="en-US" cap="small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38200" y="838200"/>
            <a:ext cx="782955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Minimize Impact on Tritium Breeding</a:t>
            </a:r>
            <a:b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</a:br>
            <a:endParaRPr kumimoji="0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Adequate 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hermal insulat</a:t>
            </a: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ion</a:t>
            </a:r>
          </a:p>
          <a:p>
            <a:pPr marL="665163" marR="0" lvl="1" indent="-207963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 </a:t>
            </a:r>
            <a:r>
              <a:rPr kumimoji="0" lang="en-US" altLang="ja-JP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K</a:t>
            </a:r>
            <a:r>
              <a:rPr kumimoji="0" lang="en-US" altLang="ja-JP" sz="16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th</a:t>
            </a: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= 2~5 W/m-K for US DCLL TBM</a:t>
            </a:r>
          </a:p>
          <a:p>
            <a:pPr marL="665163" marR="0" lvl="1" indent="-207963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Victorian LET"/>
              <a:buNone/>
              <a:tabLst/>
              <a:defRPr/>
            </a:pPr>
            <a:endParaRPr kumimoji="0" lang="en-US" altLang="ja-JP" sz="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Adequate 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lectrical insulat</a:t>
            </a: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ion</a:t>
            </a:r>
          </a:p>
          <a:p>
            <a:pPr marL="665163" marR="0" lvl="1" indent="-207963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  </a:t>
            </a:r>
            <a:r>
              <a:rPr kumimoji="0" lang="en-US" altLang="ja-JP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MS PGothic" pitchFamily="34" charset="-128"/>
                <a:cs typeface="+mn-cs"/>
              </a:rPr>
              <a:t>s</a:t>
            </a:r>
            <a:r>
              <a:rPr kumimoji="0" lang="en-US" altLang="ja-JP" sz="16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el</a:t>
            </a: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= 5~100 S/m for US DCLL TBM</a:t>
            </a:r>
          </a:p>
          <a:p>
            <a:pPr marL="665163" marR="0" lvl="1" indent="-207963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Victorian LET"/>
              <a:buNone/>
              <a:tabLst/>
              <a:defRPr/>
            </a:pPr>
            <a:endParaRPr kumimoji="0" lang="en-US" altLang="ja-JP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C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ompatib</a:t>
            </a: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ility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</a:t>
            </a: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</a:t>
            </a: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-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</a:t>
            </a:r>
            <a:endParaRPr kumimoji="0" lang="en-US" altLang="ja-JP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  <a:p>
            <a:pPr marL="665163" marR="0" lvl="1" indent="-207963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 Up to 470</a:t>
            </a: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MS PGothic" pitchFamily="34" charset="-128"/>
                <a:cs typeface="+mn-cs"/>
              </a:rPr>
              <a:t>º</a:t>
            </a: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C for US DCLL TBM, &gt;700</a:t>
            </a: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MS PGothic" pitchFamily="34" charset="-128"/>
                <a:cs typeface="+mn-cs"/>
              </a:rPr>
              <a:t>º</a:t>
            </a: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C for DEMO</a:t>
            </a:r>
          </a:p>
          <a:p>
            <a:pPr marL="665163" marR="0" lvl="1" indent="-207963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 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a flow</a:t>
            </a: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with </a:t>
            </a: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large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temperature gradients</a:t>
            </a:r>
          </a:p>
          <a:p>
            <a:pPr marL="665163" marR="0" lvl="1" indent="-207963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Victorian LET"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Leak Tight for Liquid Metal / disconnected</a:t>
            </a: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</a:t>
            </a: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porosity</a:t>
            </a:r>
          </a:p>
          <a:p>
            <a:pPr marL="665163" marR="0" lvl="1" indent="-207963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 </a:t>
            </a:r>
            <a:r>
              <a:rPr kumimoji="0" lang="en-US" altLang="ja-JP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Pb</a:t>
            </a: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-Li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not “soak” into cracks or pores</a:t>
            </a: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, must remain isolated in </a:t>
            </a:r>
            <a:b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</a:b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small pores even if cracked</a:t>
            </a:r>
          </a:p>
          <a:p>
            <a:pPr marL="457200" marR="0" lvl="0" indent="-457200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Mechanical integrity</a:t>
            </a:r>
          </a:p>
          <a:p>
            <a:pPr marL="665163" marR="0" lvl="1" indent="-207963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 Primary and 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econdary stresses must not endanger integrity of </a:t>
            </a: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FCI</a:t>
            </a:r>
          </a:p>
          <a:p>
            <a:pPr marL="457200" marR="0" lvl="0" indent="-457200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Retain Requirements 1 </a:t>
            </a: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 Bold" charset="0"/>
                <a:ea typeface="MS PGothic" pitchFamily="34" charset="-128"/>
                <a:cs typeface="+mn-cs"/>
              </a:rPr>
              <a:t>–</a:t>
            </a: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5 during operation</a:t>
            </a:r>
            <a:endParaRPr kumimoji="0" lang="en-US" altLang="ja-JP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  <a:p>
            <a:pPr marL="665163" marR="0" lvl="1" indent="-207963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 Neutron irradiation in D-T phase ITER, and extended to DEMO</a:t>
            </a:r>
          </a:p>
          <a:p>
            <a:pPr marL="665163" marR="0" lvl="1" indent="-207963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 Developing flow conditions, temperature &amp; field gradients</a:t>
            </a:r>
          </a:p>
          <a:p>
            <a:pPr marL="665163" marR="0" lvl="1" indent="-207963" algn="l" defTabSz="914400" rtl="0" eaLnBrk="1" fontAlgn="auto" latinLnBrk="0" hangingPunct="1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 Repeated mechanical loading under VDE and disruption events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79437"/>
          </a:xfrm>
        </p:spPr>
        <p:txBody>
          <a:bodyPr/>
          <a:lstStyle/>
          <a:p>
            <a:r>
              <a:rPr lang="en-US" cap="small" dirty="0" smtClean="0"/>
              <a:t>FCI Material Choice</a:t>
            </a:r>
            <a:endParaRPr lang="en-US" cap="smal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9144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Silicon Carbide (SiC) materials fulfill primary operational requirements of Flow Channel Inserts (FCIs)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2400" b="1" dirty="0" smtClean="0"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A number of SiC-based FCI concepts are under development: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b="1" dirty="0" smtClean="0">
                <a:latin typeface="Arial Narrow" pitchFamily="34" charset="0"/>
              </a:rPr>
              <a:t>SiC/SiC Composites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b="1" dirty="0" smtClean="0">
                <a:latin typeface="Arial Narrow" pitchFamily="34" charset="0"/>
              </a:rPr>
              <a:t>CVI-SiC Closed Cell Syntactic Foam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b="1" dirty="0" smtClean="0">
                <a:latin typeface="Arial Narrow" pitchFamily="34" charset="0"/>
              </a:rPr>
              <a:t>CVI-SiC Open Cell Foam Core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2400" b="1" dirty="0"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Here we discuss </a:t>
            </a:r>
            <a:r>
              <a:rPr lang="en-US" sz="2400" b="1" u="sng" dirty="0" smtClean="0">
                <a:solidFill>
                  <a:srgbClr val="C00000"/>
                </a:solidFill>
                <a:latin typeface="Arial Narrow" pitchFamily="34" charset="0"/>
              </a:rPr>
              <a:t>Open Cell SiC-Foam </a:t>
            </a:r>
            <a:r>
              <a:rPr lang="en-US" sz="2400" b="1" dirty="0" smtClean="0">
                <a:latin typeface="Arial Narrow" pitchFamily="34" charset="0"/>
              </a:rPr>
              <a:t>Core FCI Prototypes, which were recently heat tested.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2400" b="1" dirty="0"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Thermo-mechanical performance tests of this FCI prototype will be discussed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7625"/>
            <a:ext cx="8229600" cy="427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FCI:  CVI-SiC Core Foam Wall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487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/>
              <a:t>CVI-SiC foam is a thermally- and electrically low conducting “porous” structure </a:t>
            </a:r>
          </a:p>
          <a:p>
            <a:pPr marL="285750" indent="-285750">
              <a:lnSpc>
                <a:spcPct val="2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/>
              <a:t>SiC foam density can be varied to promote desired mechanical and thermal properties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/>
              <a:t>(1) CVD SiC and (2) SiC/SiC composite </a:t>
            </a:r>
            <a:r>
              <a:rPr lang="en-US" sz="1600" dirty="0" err="1" smtClean="0"/>
              <a:t>facesheet</a:t>
            </a:r>
            <a:r>
              <a:rPr lang="en-US" sz="1600" dirty="0" smtClean="0"/>
              <a:t> materials are being considered for the ID and OD of the FCI to increase structural integrity and to prevent PbLi ingress</a:t>
            </a:r>
          </a:p>
          <a:p>
            <a:pPr marL="285750" indent="-285750">
              <a:lnSpc>
                <a:spcPct val="2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/>
              <a:t>PbLi ingress through potential face sheet defects is being minimized by filling the void space within the foam with ceramic </a:t>
            </a:r>
            <a:r>
              <a:rPr lang="en-US" sz="1600" dirty="0" err="1"/>
              <a:t>A</a:t>
            </a:r>
            <a:r>
              <a:rPr lang="en-US" sz="1600" dirty="0" err="1" smtClean="0"/>
              <a:t>erogel</a:t>
            </a:r>
            <a:r>
              <a:rPr lang="en-US" sz="1600" dirty="0" smtClean="0"/>
              <a:t> or ceramic microspheres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pic>
        <p:nvPicPr>
          <p:cNvPr id="19" name="Picture 19" descr="SO#4211   #3   X8001"/>
          <p:cNvPicPr>
            <a:picLocks noChangeAspect="1" noChangeArrowheads="1"/>
          </p:cNvPicPr>
          <p:nvPr/>
        </p:nvPicPr>
        <p:blipFill>
          <a:blip r:embed="rId3"/>
          <a:srcRect l="29268" t="3909" r="11220" b="2280"/>
          <a:stretch>
            <a:fillRect/>
          </a:stretch>
        </p:blipFill>
        <p:spPr bwMode="auto">
          <a:xfrm>
            <a:off x="6172200" y="685800"/>
            <a:ext cx="2579909" cy="30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5733982" y="3810000"/>
            <a:ext cx="3486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000" dirty="0" smtClean="0">
                <a:latin typeface="Arial Narrow" pitchFamily="34" charset="0"/>
              </a:rPr>
              <a:t>Cross-sectional photograph</a:t>
            </a:r>
            <a:r>
              <a:rPr lang="en-US" sz="2000" dirty="0">
                <a:latin typeface="Arial Narrow" pitchFamily="34" charset="0"/>
              </a:rPr>
              <a:t/>
            </a:r>
            <a:br>
              <a:rPr lang="en-US" sz="2000" dirty="0">
                <a:latin typeface="Arial Narrow" pitchFamily="34" charset="0"/>
              </a:rPr>
            </a:br>
            <a:r>
              <a:rPr lang="en-US" sz="2000" dirty="0">
                <a:latin typeface="Arial Narrow" pitchFamily="34" charset="0"/>
              </a:rPr>
              <a:t>of 22% dense CVD SiC </a:t>
            </a:r>
            <a:r>
              <a:rPr lang="en-US" sz="2000" dirty="0" smtClean="0">
                <a:latin typeface="Arial Narrow" pitchFamily="34" charset="0"/>
              </a:rPr>
              <a:t>foam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with </a:t>
            </a:r>
            <a:r>
              <a:rPr lang="en-US" sz="2000" dirty="0">
                <a:latin typeface="Arial Narrow" pitchFamily="34" charset="0"/>
              </a:rPr>
              <a:t>1.8 mm </a:t>
            </a:r>
            <a:r>
              <a:rPr lang="en-US" sz="2000" dirty="0" smtClean="0">
                <a:latin typeface="Arial Narrow" pitchFamily="34" charset="0"/>
              </a:rPr>
              <a:t>thick CVD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SiC </a:t>
            </a:r>
            <a:r>
              <a:rPr lang="en-US" sz="2000" dirty="0">
                <a:latin typeface="Arial Narrow" pitchFamily="34" charset="0"/>
              </a:rPr>
              <a:t>face-sheets (5X)</a:t>
            </a:r>
          </a:p>
        </p:txBody>
      </p: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228600" y="4495800"/>
            <a:ext cx="5318125" cy="1981200"/>
            <a:chOff x="180975" y="4495800"/>
            <a:chExt cx="5318125" cy="1981200"/>
          </a:xfrm>
        </p:grpSpPr>
        <p:pic>
          <p:nvPicPr>
            <p:cNvPr id="22" name="Picture 4" descr="SiC Foam Hollow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975" y="4495800"/>
              <a:ext cx="2628900" cy="19716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" name="Picture 7" descr="SiC Foam Hollow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9088" y="4502150"/>
              <a:ext cx="2640012" cy="1974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1390650" y="4867275"/>
              <a:ext cx="647700" cy="4667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562600" y="5816025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Arial Narrow" pitchFamily="34" charset="0"/>
              </a:rPr>
              <a:t>Removal of the ligament Carbon-core reduced electrical conductivity to  </a:t>
            </a:r>
            <a:r>
              <a:rPr lang="en-US" sz="1600" b="1" dirty="0" smtClean="0">
                <a:solidFill>
                  <a:srgbClr val="0000CC"/>
                </a:solidFill>
                <a:latin typeface="Arial Narrow" pitchFamily="34" charset="0"/>
              </a:rPr>
              <a:t>&lt; 0.2 S/m</a:t>
            </a:r>
            <a:endParaRPr lang="en-US" sz="16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6" name="Text Box 1098"/>
          <p:cNvSpPr txBox="1">
            <a:spLocks noChangeArrowheads="1"/>
          </p:cNvSpPr>
          <p:nvPr/>
        </p:nvSpPr>
        <p:spPr bwMode="auto">
          <a:xfrm>
            <a:off x="5092498" y="2062036"/>
            <a:ext cx="908165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defTabSz="4964113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CVI-SiC-Foam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</a:br>
            <a:endParaRPr lang="en-US" dirty="0">
              <a:solidFill>
                <a:schemeClr val="bg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" name="Text Box 1094"/>
          <p:cNvSpPr txBox="1">
            <a:spLocks noChangeArrowheads="1"/>
          </p:cNvSpPr>
          <p:nvPr/>
        </p:nvSpPr>
        <p:spPr bwMode="auto">
          <a:xfrm>
            <a:off x="5085827" y="1371600"/>
            <a:ext cx="963436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964113">
              <a:lnSpc>
                <a:spcPts val="21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CVD-SiC</a:t>
            </a:r>
          </a:p>
        </p:txBody>
      </p:sp>
      <p:sp>
        <p:nvSpPr>
          <p:cNvPr id="28" name="AutoShape 1129"/>
          <p:cNvSpPr>
            <a:spLocks/>
          </p:cNvSpPr>
          <p:nvPr/>
        </p:nvSpPr>
        <p:spPr bwMode="auto">
          <a:xfrm>
            <a:off x="6001616" y="1424721"/>
            <a:ext cx="172485" cy="267103"/>
          </a:xfrm>
          <a:prstGeom prst="leftBrace">
            <a:avLst>
              <a:gd name="adj1" fmla="val 146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964113"/>
            <a:endParaRPr lang="en-US" b="1">
              <a:solidFill>
                <a:schemeClr val="bg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9" name="AutoShape 1137"/>
          <p:cNvSpPr>
            <a:spLocks/>
          </p:cNvSpPr>
          <p:nvPr/>
        </p:nvSpPr>
        <p:spPr bwMode="auto">
          <a:xfrm>
            <a:off x="5996851" y="1729622"/>
            <a:ext cx="171532" cy="1067572"/>
          </a:xfrm>
          <a:prstGeom prst="leftBrace">
            <a:avLst>
              <a:gd name="adj1" fmla="val 588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0" name="Text Box 1138"/>
          <p:cNvSpPr txBox="1">
            <a:spLocks noChangeArrowheads="1"/>
          </p:cNvSpPr>
          <p:nvPr/>
        </p:nvSpPr>
        <p:spPr bwMode="auto">
          <a:xfrm>
            <a:off x="5081063" y="2770111"/>
            <a:ext cx="963436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964113">
              <a:lnSpc>
                <a:spcPts val="21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CVD-SiC </a:t>
            </a:r>
          </a:p>
        </p:txBody>
      </p:sp>
      <p:sp>
        <p:nvSpPr>
          <p:cNvPr id="31" name="AutoShape 1139"/>
          <p:cNvSpPr>
            <a:spLocks/>
          </p:cNvSpPr>
          <p:nvPr/>
        </p:nvSpPr>
        <p:spPr bwMode="auto">
          <a:xfrm>
            <a:off x="6009240" y="2849271"/>
            <a:ext cx="172485" cy="267103"/>
          </a:xfrm>
          <a:prstGeom prst="leftBrace">
            <a:avLst>
              <a:gd name="adj1" fmla="val 146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O#4211   #3   X8001"/>
          <p:cNvPicPr>
            <a:picLocks noChangeAspect="1" noChangeArrowheads="1"/>
          </p:cNvPicPr>
          <p:nvPr/>
        </p:nvPicPr>
        <p:blipFill>
          <a:blip r:embed="rId3"/>
          <a:srcRect l="35993" t="19544" r="11220" b="14006"/>
          <a:stretch>
            <a:fillRect/>
          </a:stretch>
        </p:blipFill>
        <p:spPr bwMode="auto">
          <a:xfrm>
            <a:off x="7817884" y="596250"/>
            <a:ext cx="1173716" cy="1105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2" descr="Newsprint"/>
          <p:cNvSpPr txBox="1">
            <a:spLocks noChangeArrowheads="1"/>
          </p:cNvSpPr>
          <p:nvPr/>
        </p:nvSpPr>
        <p:spPr>
          <a:xfrm>
            <a:off x="1066800" y="838200"/>
            <a:ext cx="6934200" cy="5794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LnTx/>
                <a:uFillTx/>
                <a:latin typeface="Arial Narrow" pitchFamily="34" charset="0"/>
                <a:ea typeface="MS PGothic" pitchFamily="34" charset="-128"/>
                <a:cs typeface="+mj-cs"/>
              </a:rPr>
              <a:t>Conductivities of SiC-Foam with CVD-SiC Face-sheet</a:t>
            </a:r>
            <a:endParaRPr kumimoji="0" lang="en-US" sz="2400" i="0" u="none" strike="noStrike" kern="0" spc="0" normalizeH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12460" t="12024" r="9657" b="10220"/>
          <a:stretch>
            <a:fillRect/>
          </a:stretch>
        </p:blipFill>
        <p:spPr bwMode="auto">
          <a:xfrm>
            <a:off x="304800" y="1472049"/>
            <a:ext cx="4124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0" y="5029200"/>
            <a:ext cx="8153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Material A:  100 </a:t>
            </a:r>
            <a:r>
              <a:rPr lang="en-US" sz="1400" dirty="0" err="1">
                <a:cs typeface="Times New Roman" pitchFamily="18" charset="0"/>
              </a:rPr>
              <a:t>ppi</a:t>
            </a:r>
            <a:r>
              <a:rPr lang="en-US" sz="1400" dirty="0">
                <a:cs typeface="Times New Roman" pitchFamily="18" charset="0"/>
              </a:rPr>
              <a:t>, 0.50” thick, 12% dense SiC foam with 0.070” thick CVD SiC faceplates</a:t>
            </a:r>
            <a:endParaRPr lang="en-US" sz="800" dirty="0"/>
          </a:p>
          <a:p>
            <a:pPr eaLnBrk="0" hangingPunct="0"/>
            <a:r>
              <a:rPr lang="en-US" sz="1400" dirty="0">
                <a:cs typeface="Times New Roman" pitchFamily="18" charset="0"/>
              </a:rPr>
              <a:t>Material B:  100 </a:t>
            </a:r>
            <a:r>
              <a:rPr lang="en-US" sz="1400" dirty="0" err="1">
                <a:cs typeface="Times New Roman" pitchFamily="18" charset="0"/>
              </a:rPr>
              <a:t>ppi</a:t>
            </a:r>
            <a:r>
              <a:rPr lang="en-US" sz="1400" dirty="0">
                <a:cs typeface="Times New Roman" pitchFamily="18" charset="0"/>
              </a:rPr>
              <a:t>, 0.25” thick, 20% dense SiC foam with 0.070” thick CVD SiC faceplates</a:t>
            </a:r>
            <a:endParaRPr lang="en-US" sz="800" dirty="0"/>
          </a:p>
          <a:p>
            <a:pPr eaLnBrk="0" hangingPunct="0"/>
            <a:r>
              <a:rPr lang="en-US" sz="1400" dirty="0">
                <a:cs typeface="Times New Roman" pitchFamily="18" charset="0"/>
              </a:rPr>
              <a:t>Material C:  100 </a:t>
            </a:r>
            <a:r>
              <a:rPr lang="en-US" sz="1400" dirty="0" err="1">
                <a:cs typeface="Times New Roman" pitchFamily="18" charset="0"/>
              </a:rPr>
              <a:t>ppi</a:t>
            </a:r>
            <a:r>
              <a:rPr lang="en-US" sz="1400" dirty="0">
                <a:cs typeface="Times New Roman" pitchFamily="18" charset="0"/>
              </a:rPr>
              <a:t>, 0.50” thick, 20% dense SiC foam with 0.035” thick CVD </a:t>
            </a:r>
            <a:r>
              <a:rPr lang="en-US" sz="1400" dirty="0" err="1">
                <a:cs typeface="Times New Roman" pitchFamily="18" charset="0"/>
              </a:rPr>
              <a:t>SiC</a:t>
            </a:r>
            <a:r>
              <a:rPr lang="en-US" sz="1400" dirty="0">
                <a:cs typeface="Times New Roman" pitchFamily="18" charset="0"/>
              </a:rPr>
              <a:t> </a:t>
            </a:r>
            <a:r>
              <a:rPr lang="en-US" sz="1400" dirty="0" smtClean="0">
                <a:cs typeface="Times New Roman" pitchFamily="18" charset="0"/>
              </a:rPr>
              <a:t>faceplates</a:t>
            </a:r>
          </a:p>
          <a:p>
            <a:pPr eaLnBrk="0" hangingPunct="0"/>
            <a:endParaRPr lang="en-US" sz="800" dirty="0"/>
          </a:p>
          <a:p>
            <a:pPr eaLnBrk="0" hangingPunct="0"/>
            <a:r>
              <a:rPr lang="en-US" sz="1400" dirty="0">
                <a:cs typeface="Times New Roman" pitchFamily="18" charset="0"/>
              </a:rPr>
              <a:t>Material D:  100 </a:t>
            </a:r>
            <a:r>
              <a:rPr lang="en-US" sz="1400" dirty="0" err="1">
                <a:cs typeface="Times New Roman" pitchFamily="18" charset="0"/>
              </a:rPr>
              <a:t>ppi</a:t>
            </a:r>
            <a:r>
              <a:rPr lang="en-US" sz="1400" dirty="0">
                <a:cs typeface="Times New Roman" pitchFamily="18" charset="0"/>
              </a:rPr>
              <a:t>, 0.50” thick, 10% dense SiC foam infiltrated with high density SiO2 </a:t>
            </a:r>
            <a:r>
              <a:rPr lang="en-US" sz="1400" dirty="0" err="1">
                <a:cs typeface="Times New Roman" pitchFamily="18" charset="0"/>
              </a:rPr>
              <a:t>aerogel</a:t>
            </a:r>
            <a:r>
              <a:rPr lang="en-US" sz="1400" dirty="0"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1400" dirty="0">
                <a:cs typeface="Times New Roman" pitchFamily="18" charset="0"/>
              </a:rPr>
              <a:t>Material E:  100 </a:t>
            </a:r>
            <a:r>
              <a:rPr lang="en-US" sz="1400" dirty="0" err="1">
                <a:cs typeface="Times New Roman" pitchFamily="18" charset="0"/>
              </a:rPr>
              <a:t>ppi</a:t>
            </a:r>
            <a:r>
              <a:rPr lang="en-US" sz="1400" dirty="0">
                <a:cs typeface="Times New Roman" pitchFamily="18" charset="0"/>
              </a:rPr>
              <a:t>, 0.50” thick, 10% dense SiC foam infiltrated with low density SiO2 </a:t>
            </a:r>
            <a:r>
              <a:rPr lang="en-US" sz="1400" dirty="0" err="1">
                <a:cs typeface="Times New Roman" pitchFamily="18" charset="0"/>
              </a:rPr>
              <a:t>aerogel</a:t>
            </a:r>
            <a:r>
              <a:rPr lang="en-US" sz="1400" dirty="0"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7625"/>
            <a:ext cx="8229600" cy="427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CVI-SiC Core Foam FCI Properties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5"/>
          <a:srcRect l="4095" t="3264" r="3448" b="290"/>
          <a:stretch>
            <a:fillRect/>
          </a:stretch>
        </p:blipFill>
        <p:spPr bwMode="auto">
          <a:xfrm>
            <a:off x="4448175" y="1600200"/>
            <a:ext cx="4543425" cy="314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7625"/>
            <a:ext cx="8229600" cy="427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FCI – Prototype Fabrications (Ultramet)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6096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Nominal part size is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116 × 116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×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 300 mm long with a 7-mm wall thickness.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Standard processing involves conversion of polyurethane foam to 99% porous carbon foam billet, which is then cut into 130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×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 130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×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 300 mm long pieces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The FCI ID is established by press-fitting mandrel of desired size </a:t>
            </a:r>
            <a:b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into the foam and  the OD</a:t>
            </a:r>
            <a:r>
              <a:rPr kumimoji="0" lang="en-GB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is formed with a fly-cutter.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Finally the carbon foam is infiltrated by CVD with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SiC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 to ~10-20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vol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%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Several prototype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 parts have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successfully been fabricated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pic>
        <p:nvPicPr>
          <p:cNvPr id="4" name="Picture 4" descr="Presentation1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152400" y="3352800"/>
            <a:ext cx="2694925" cy="271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1000" y="6096000"/>
            <a:ext cx="22365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err="1">
                <a:latin typeface="Arial Narrow" pitchFamily="34" charset="0"/>
              </a:rPr>
              <a:t>FCI</a:t>
            </a:r>
            <a:r>
              <a:rPr lang="en-US" sz="1200" b="1" dirty="0">
                <a:latin typeface="Arial Narrow" pitchFamily="34" charset="0"/>
              </a:rPr>
              <a:t> foam core after </a:t>
            </a:r>
            <a:r>
              <a:rPr lang="en-US" sz="1200" b="1" dirty="0" err="1">
                <a:latin typeface="Arial Narrow" pitchFamily="34" charset="0"/>
              </a:rPr>
              <a:t>SiC</a:t>
            </a:r>
            <a:r>
              <a:rPr lang="en-US" sz="1200" b="1" dirty="0">
                <a:latin typeface="Arial Narrow" pitchFamily="34" charset="0"/>
              </a:rPr>
              <a:t> infiltration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276600" y="2971800"/>
            <a:ext cx="3133725" cy="3286125"/>
            <a:chOff x="3276600" y="2971800"/>
            <a:chExt cx="3133725" cy="3286125"/>
          </a:xfrm>
        </p:grpSpPr>
        <p:pic>
          <p:nvPicPr>
            <p:cNvPr id="319491" name="Picture 3" descr="I:\WORK\WORK_07\CONFERENCES\2009\SOFE 2009\FCI Open-cell Foam\SOFE FCI Open Cell WORKFILE\FCI Prototype image00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6600" y="2971800"/>
              <a:ext cx="3133725" cy="32861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1608" y="6048375"/>
              <a:ext cx="549191" cy="1966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25" name="Group 24"/>
          <p:cNvGrpSpPr/>
          <p:nvPr/>
        </p:nvGrpSpPr>
        <p:grpSpPr>
          <a:xfrm>
            <a:off x="6781800" y="1905000"/>
            <a:ext cx="1895475" cy="4419600"/>
            <a:chOff x="6781800" y="1905000"/>
            <a:chExt cx="1895475" cy="4419600"/>
          </a:xfrm>
        </p:grpSpPr>
        <p:pic>
          <p:nvPicPr>
            <p:cNvPr id="319490" name="Picture 2" descr="I:\WORK\WORK_07\CONFERENCES\2009\SOFE 2009\FCI Open-cell Foam\SOFE FCI Open Cell WORKFILE\FCI Prototype two section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81800" y="1905000"/>
              <a:ext cx="1895475" cy="441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53400" y="6113636"/>
              <a:ext cx="514350" cy="1841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32" name="Group 31"/>
          <p:cNvGrpSpPr/>
          <p:nvPr/>
        </p:nvGrpSpPr>
        <p:grpSpPr>
          <a:xfrm>
            <a:off x="8706102" y="2057400"/>
            <a:ext cx="338554" cy="4191000"/>
            <a:chOff x="8706102" y="2057400"/>
            <a:chExt cx="338554" cy="4191000"/>
          </a:xfrm>
        </p:grpSpPr>
        <p:cxnSp>
          <p:nvCxnSpPr>
            <p:cNvPr id="27" name="Straight Arrow Connector 26"/>
            <p:cNvCxnSpPr/>
            <p:nvPr/>
          </p:nvCxnSpPr>
          <p:spPr>
            <a:xfrm rot="16200000" flipH="1">
              <a:off x="6758656" y="4114800"/>
              <a:ext cx="4191000" cy="762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5400000">
              <a:off x="8476070" y="4114800"/>
              <a:ext cx="798617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 Narrow" pitchFamily="34" charset="0"/>
                </a:rPr>
                <a:t>63.5 cm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7625"/>
            <a:ext cx="8229600" cy="427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FCI – Prototype </a:t>
            </a:r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Heat Testing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685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Inductive Heating Tests performed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t> on 0.15 m tall FCI segments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43400" y="4812268"/>
            <a:ext cx="1173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Arial Narrow" pitchFamily="34" charset="0"/>
              </a:rPr>
              <a:t>ID ~ 200 </a:t>
            </a:r>
            <a:r>
              <a:rPr lang="en-US" b="1" baseline="30000" dirty="0" err="1" smtClean="0">
                <a:latin typeface="Arial Narrow" pitchFamily="34" charset="0"/>
              </a:rPr>
              <a:t>o</a:t>
            </a:r>
            <a:r>
              <a:rPr lang="en-US" b="1" dirty="0" err="1" smtClean="0">
                <a:latin typeface="Arial Narrow" pitchFamily="34" charset="0"/>
              </a:rPr>
              <a:t>C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320514" name="Picture 2" descr="I:\WORK\WORK_07\CONFERENCES\2009\SOFE 2009\FCI Open-cell Foam\SOFE FCI Open Cell WORKFILE\Inductive Test 200 and 600 C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459468"/>
            <a:ext cx="4815667" cy="3206750"/>
          </a:xfrm>
          <a:prstGeom prst="rect">
            <a:avLst/>
          </a:prstGeom>
          <a:noFill/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086600" y="4812268"/>
            <a:ext cx="1173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Arial Narrow" pitchFamily="34" charset="0"/>
              </a:rPr>
              <a:t>ID ~ 600 </a:t>
            </a:r>
            <a:r>
              <a:rPr lang="en-US" b="1" baseline="30000" dirty="0" err="1" smtClean="0">
                <a:latin typeface="Arial Narrow" pitchFamily="34" charset="0"/>
              </a:rPr>
              <a:t>o</a:t>
            </a:r>
            <a:r>
              <a:rPr lang="en-US" b="1" dirty="0" err="1" smtClean="0">
                <a:latin typeface="Arial Narrow" pitchFamily="34" charset="0"/>
              </a:rPr>
              <a:t>C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" y="1524000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 Narrow" pitchFamily="34" charset="0"/>
              </a:rPr>
              <a:t>Steady-state Temperatures</a:t>
            </a:r>
            <a:r>
              <a:rPr lang="en-US" sz="2000" b="1" cap="small" dirty="0" smtClean="0"/>
              <a:t/>
            </a:r>
            <a:br>
              <a:rPr lang="en-US" sz="2000" b="1" cap="small" dirty="0" smtClean="0"/>
            </a:br>
            <a:endParaRPr lang="en-US" sz="2000" b="1" cap="small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28600" y="53340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/>
              <a:t>Stereo </a:t>
            </a:r>
            <a:r>
              <a:rPr lang="en-US" sz="2800" dirty="0"/>
              <a:t>microscope inspection did not reveal any visible damage or micro-cracks. 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33400" y="1981200"/>
          <a:ext cx="3124201" cy="2865120"/>
        </p:xfrm>
        <a:graphic>
          <a:graphicData uri="http://schemas.openxmlformats.org/drawingml/2006/table">
            <a:tbl>
              <a:tblPr/>
              <a:tblGrid>
                <a:gridCol w="1266568"/>
                <a:gridCol w="1182130"/>
                <a:gridCol w="675503"/>
              </a:tblGrid>
              <a:tr h="3544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Inner Wall (</a:t>
                      </a:r>
                      <a:r>
                        <a:rPr lang="en-US" sz="1400" b="1" i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Outer Wall (</a:t>
                      </a:r>
                      <a:r>
                        <a:rPr lang="en-US" sz="1400" b="1" i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</a:rPr>
                        <a:t>D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 (</a:t>
                      </a:r>
                      <a:r>
                        <a:rPr lang="en-US" sz="1400" b="1" i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81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150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121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160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250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199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300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242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58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350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277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400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321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500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390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110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560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429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131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600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453</a:t>
                      </a:r>
                      <a:endParaRPr lang="en-US" sz="2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147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2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3662</TotalTime>
  <Words>1144</Words>
  <Application>Microsoft Office PowerPoint</Application>
  <PresentationFormat>On-screen Show (4:3)</PresentationFormat>
  <Paragraphs>255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Image</vt:lpstr>
      <vt:lpstr>Chart</vt:lpstr>
      <vt:lpstr>Slide 1</vt:lpstr>
      <vt:lpstr>Introduction</vt:lpstr>
      <vt:lpstr>Introduction</vt:lpstr>
      <vt:lpstr>FCI Key Requirements</vt:lpstr>
      <vt:lpstr>FCI Material Choice</vt:lpstr>
      <vt:lpstr>Slide 6</vt:lpstr>
      <vt:lpstr>Slide 7</vt:lpstr>
      <vt:lpstr>Slide 8</vt:lpstr>
      <vt:lpstr>Slide 9</vt:lpstr>
      <vt:lpstr>Slide 10</vt:lpstr>
      <vt:lpstr>Modeling Surrogate Foam Properties</vt:lpstr>
      <vt:lpstr>FEM Results</vt:lpstr>
      <vt:lpstr>FEM Results</vt:lpstr>
      <vt:lpstr>FEM Results</vt:lpstr>
      <vt:lpstr>FEM Result Discussions</vt:lpstr>
      <vt:lpstr>Conclusions</vt:lpstr>
      <vt:lpstr>shahrams@ucla.edu brian.williams@ultramet.com</vt:lpstr>
      <vt:lpstr>Slide 18</vt:lpstr>
      <vt:lpstr>Slide 19</vt:lpstr>
      <vt:lpstr>Slide 20</vt:lpstr>
      <vt:lpstr>Slide 21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Jaafar El-awady</dc:creator>
  <cp:lastModifiedBy> </cp:lastModifiedBy>
  <cp:revision>163</cp:revision>
  <dcterms:created xsi:type="dcterms:W3CDTF">2008-03-04T22:46:50Z</dcterms:created>
  <dcterms:modified xsi:type="dcterms:W3CDTF">2009-08-18T22:47:30Z</dcterms:modified>
</cp:coreProperties>
</file>