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36"/>
  </p:notesMasterIdLst>
  <p:sldIdLst>
    <p:sldId id="264" r:id="rId2"/>
    <p:sldId id="265" r:id="rId3"/>
    <p:sldId id="287" r:id="rId4"/>
    <p:sldId id="314" r:id="rId5"/>
    <p:sldId id="315" r:id="rId6"/>
    <p:sldId id="340" r:id="rId7"/>
    <p:sldId id="316" r:id="rId8"/>
    <p:sldId id="354" r:id="rId9"/>
    <p:sldId id="353" r:id="rId10"/>
    <p:sldId id="355" r:id="rId11"/>
    <p:sldId id="317" r:id="rId12"/>
    <p:sldId id="318" r:id="rId13"/>
    <p:sldId id="334" r:id="rId14"/>
    <p:sldId id="356" r:id="rId15"/>
    <p:sldId id="336" r:id="rId16"/>
    <p:sldId id="338" r:id="rId17"/>
    <p:sldId id="341" r:id="rId18"/>
    <p:sldId id="342" r:id="rId19"/>
    <p:sldId id="359" r:id="rId20"/>
    <p:sldId id="357" r:id="rId21"/>
    <p:sldId id="367" r:id="rId22"/>
    <p:sldId id="345" r:id="rId23"/>
    <p:sldId id="368" r:id="rId24"/>
    <p:sldId id="362" r:id="rId25"/>
    <p:sldId id="358" r:id="rId26"/>
    <p:sldId id="346" r:id="rId27"/>
    <p:sldId id="349" r:id="rId28"/>
    <p:sldId id="347" r:id="rId29"/>
    <p:sldId id="363" r:id="rId30"/>
    <p:sldId id="364" r:id="rId31"/>
    <p:sldId id="365" r:id="rId32"/>
    <p:sldId id="366" r:id="rId33"/>
    <p:sldId id="351" r:id="rId34"/>
    <p:sldId id="337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9299" autoAdjust="0"/>
  </p:normalViewPr>
  <p:slideViewPr>
    <p:cSldViewPr>
      <p:cViewPr>
        <p:scale>
          <a:sx n="125" d="100"/>
          <a:sy n="125" d="100"/>
        </p:scale>
        <p:origin x="-114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A3DD777-78CC-4773-8C5F-0913CECDCB1B}" type="datetimeFigureOut">
              <a:rPr lang="en-US"/>
              <a:pPr>
                <a:defRPr/>
              </a:pPr>
              <a:t>8/17/2009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6F475DF-A61D-41D7-A14B-E70245331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16D63C-8F11-4AE4-A702-EB205D190CFA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DDC192-4A9E-4FB4-BFBD-15CFA5E65416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DDC192-4A9E-4FB4-BFBD-15CFA5E65416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905F38-DF0B-4859-85B3-113988D0B0E9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DDC192-4A9E-4FB4-BFBD-15CFA5E65416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DDC192-4A9E-4FB4-BFBD-15CFA5E65416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DDC192-4A9E-4FB4-BFBD-15CFA5E65416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475DF-A61D-41D7-A14B-E702453317B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 l="66814" t="78484" r="3030" b="5796"/>
          <a:stretch>
            <a:fillRect/>
          </a:stretch>
        </p:blipFill>
        <p:spPr bwMode="auto">
          <a:xfrm>
            <a:off x="8416247" y="6553200"/>
            <a:ext cx="72775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 baseline="0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S. </a:t>
            </a:r>
            <a:r>
              <a:rPr lang="en-US" dirty="0" err="1" smtClean="0"/>
              <a:t>Sharafat</a:t>
            </a:r>
            <a:r>
              <a:rPr lang="en-US" dirty="0" smtClean="0"/>
              <a:t>  - FNST – </a:t>
            </a:r>
            <a:r>
              <a:rPr lang="en-US" smtClean="0"/>
              <a:t>UCLA  </a:t>
            </a:r>
            <a:fld id="{B13EA0E0-E201-4B48-8AA7-D096B4978D8B}" type="datetime1">
              <a:rPr lang="en-US" smtClean="0"/>
              <a:pPr>
                <a:defRPr/>
              </a:pPr>
              <a:t>8/17/2009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7848600" cy="449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D1C32-7271-429A-939C-608C28CDF314}" type="datetime1">
              <a:rPr lang="en-US" smtClean="0"/>
              <a:pPr>
                <a:defRPr/>
              </a:pPr>
              <a:t>8/17/2009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04800"/>
            <a:ext cx="2133600" cy="57912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248400" cy="5791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450D7-8244-4F05-8543-17957D4E83FF}" type="datetime1">
              <a:rPr lang="en-US" smtClean="0"/>
              <a:pPr>
                <a:defRPr/>
              </a:pPr>
              <a:t>8/17/2009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481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38481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61329-0A5E-4FB5-9D64-E155213D2326}" type="datetime1">
              <a:rPr lang="en-US" smtClean="0"/>
              <a:pPr>
                <a:defRPr/>
              </a:pPr>
              <a:t>8/17/2009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304800"/>
            <a:ext cx="8534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848100" cy="217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600200"/>
            <a:ext cx="3848100" cy="217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24300"/>
            <a:ext cx="3848100" cy="217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924300"/>
            <a:ext cx="3848100" cy="217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F5140-D71F-4E88-AE9D-20EE8FBBB366}" type="datetime1">
              <a:rPr lang="en-US" smtClean="0"/>
              <a:pPr>
                <a:defRPr/>
              </a:pPr>
              <a:t>8/17/2009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481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600200"/>
            <a:ext cx="3848100" cy="217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24300"/>
            <a:ext cx="3848100" cy="217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B6F41-9115-4D3E-80B0-EF66FA617420}" type="datetime1">
              <a:rPr lang="en-US" smtClean="0"/>
              <a:pPr>
                <a:defRPr/>
              </a:pPr>
              <a:t>8/17/2009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84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EC43D-C9E3-434D-AC89-CFF8252385C5}" type="datetime1">
              <a:rPr lang="en-US" smtClean="0"/>
              <a:pPr>
                <a:defRPr/>
              </a:pPr>
              <a:t>8/17/2009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0"/>
            <a:ext cx="784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FD15D-3953-4DCB-BA6D-207B4D80099E}" type="datetime1">
              <a:rPr lang="en-US" smtClean="0"/>
              <a:pPr>
                <a:defRPr/>
              </a:pPr>
              <a:t>8/17/2009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305800" cy="762000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7030A0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848600" cy="4495800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>
                <a:latin typeface="Arial Narrow" pitchFamily="34" charset="0"/>
              </a:defRPr>
            </a:lvl1pPr>
            <a:lvl2pPr>
              <a:spcAft>
                <a:spcPts val="600"/>
              </a:spcAft>
              <a:defRPr>
                <a:latin typeface="Arial Narrow" pitchFamily="34" charset="0"/>
              </a:defRPr>
            </a:lvl2pPr>
            <a:lvl3pPr>
              <a:spcAft>
                <a:spcPts val="600"/>
              </a:spcAft>
              <a:defRPr>
                <a:latin typeface="Arial Narrow" pitchFamily="34" charset="0"/>
              </a:defRPr>
            </a:lvl3pPr>
            <a:lvl4pPr>
              <a:spcAft>
                <a:spcPts val="600"/>
              </a:spcAft>
              <a:defRPr>
                <a:latin typeface="Arial Narrow" pitchFamily="34" charset="0"/>
              </a:defRPr>
            </a:lvl4pPr>
            <a:lvl5pPr>
              <a:spcAft>
                <a:spcPts val="600"/>
              </a:spcAft>
              <a:defRPr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 l="66814" t="78484" r="3030" b="5796"/>
          <a:stretch>
            <a:fillRect/>
          </a:stretch>
        </p:blipFill>
        <p:spPr bwMode="auto">
          <a:xfrm>
            <a:off x="8416247" y="6553200"/>
            <a:ext cx="72775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 baseline="0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S. </a:t>
            </a:r>
            <a:r>
              <a:rPr lang="en-US" dirty="0" err="1" smtClean="0"/>
              <a:t>Sharafat</a:t>
            </a:r>
            <a:r>
              <a:rPr lang="en-US" dirty="0" smtClean="0"/>
              <a:t>  - FNST – </a:t>
            </a:r>
            <a:r>
              <a:rPr lang="en-US" smtClean="0"/>
              <a:t>UCLA  </a:t>
            </a:r>
            <a:fld id="{DCA69742-671C-4871-9AEF-64F179DDAF03}" type="datetime1">
              <a:rPr lang="en-US" smtClean="0"/>
              <a:pPr>
                <a:defRPr/>
              </a:pPr>
              <a:t>8/17/2009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 baseline="0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S. </a:t>
            </a:r>
            <a:r>
              <a:rPr lang="en-US" dirty="0" err="1" smtClean="0"/>
              <a:t>Sharafat</a:t>
            </a:r>
            <a:r>
              <a:rPr lang="en-US" dirty="0" smtClean="0"/>
              <a:t>  - FNST – </a:t>
            </a:r>
            <a:r>
              <a:rPr lang="en-US" smtClean="0"/>
              <a:t>UCLA  </a:t>
            </a:r>
            <a:fld id="{3D998D30-807D-45CB-B229-8A9B47F12DCC}" type="datetime1">
              <a:rPr lang="en-US" smtClean="0"/>
              <a:pPr>
                <a:defRPr/>
              </a:pPr>
              <a:t>8/17/2009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481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38481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 baseline="0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S. </a:t>
            </a:r>
            <a:r>
              <a:rPr lang="en-US" dirty="0" err="1" smtClean="0"/>
              <a:t>Sharafat</a:t>
            </a:r>
            <a:r>
              <a:rPr lang="en-US" dirty="0" smtClean="0"/>
              <a:t>  - FNST – </a:t>
            </a:r>
            <a:r>
              <a:rPr lang="en-US" smtClean="0"/>
              <a:t>UCLA  </a:t>
            </a:r>
            <a:fld id="{DBDE3C4E-49C3-4593-98C8-AF9B7CE3339C}" type="datetime1">
              <a:rPr lang="en-US" smtClean="0"/>
              <a:pPr>
                <a:defRPr/>
              </a:pPr>
              <a:t>8/17/2009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 baseline="0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S. </a:t>
            </a:r>
            <a:r>
              <a:rPr lang="en-US" dirty="0" err="1" smtClean="0"/>
              <a:t>Sharafat</a:t>
            </a:r>
            <a:r>
              <a:rPr lang="en-US" dirty="0" smtClean="0"/>
              <a:t>  - FNST – </a:t>
            </a:r>
            <a:r>
              <a:rPr lang="en-US" smtClean="0"/>
              <a:t>UCLA  </a:t>
            </a:r>
            <a:fld id="{B8C4C721-B2C8-4A17-9321-968DC8DAAF93}" type="datetime1">
              <a:rPr lang="en-US" smtClean="0"/>
              <a:pPr>
                <a:defRPr/>
              </a:pPr>
              <a:t>8/17/2009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 baseline="0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S. </a:t>
            </a:r>
            <a:r>
              <a:rPr lang="en-US" dirty="0" err="1" smtClean="0"/>
              <a:t>Sharafat</a:t>
            </a:r>
            <a:r>
              <a:rPr lang="en-US" dirty="0" smtClean="0"/>
              <a:t>  - FNST – </a:t>
            </a:r>
            <a:r>
              <a:rPr lang="en-US" smtClean="0"/>
              <a:t>UCLA  </a:t>
            </a:r>
            <a:fld id="{1FF7A008-85B4-49CD-9201-0F5EF2959B78}" type="datetime1">
              <a:rPr lang="en-US" smtClean="0"/>
              <a:pPr>
                <a:defRPr/>
              </a:pPr>
              <a:t>8/17/2009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 l="66814" t="78484" r="3030" b="5796"/>
          <a:stretch>
            <a:fillRect/>
          </a:stretch>
        </p:blipFill>
        <p:spPr bwMode="auto">
          <a:xfrm>
            <a:off x="8416247" y="6553200"/>
            <a:ext cx="72775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 baseline="0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S. </a:t>
            </a:r>
            <a:r>
              <a:rPr lang="en-US" dirty="0" err="1" smtClean="0"/>
              <a:t>Sharafat</a:t>
            </a:r>
            <a:r>
              <a:rPr lang="en-US" dirty="0" smtClean="0"/>
              <a:t>  - FNST – </a:t>
            </a:r>
            <a:r>
              <a:rPr lang="en-US" smtClean="0"/>
              <a:t>UCLA  </a:t>
            </a:r>
            <a:fld id="{E1D69E69-2700-46F2-86A0-E354B72F05F6}" type="datetime1">
              <a:rPr lang="en-US" smtClean="0"/>
              <a:pPr>
                <a:defRPr/>
              </a:pPr>
              <a:t>8/17/2009</a:t>
            </a:fld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66814" t="78484" r="3030" b="5796"/>
          <a:stretch>
            <a:fillRect/>
          </a:stretch>
        </p:blipFill>
        <p:spPr bwMode="auto">
          <a:xfrm>
            <a:off x="8416247" y="6553200"/>
            <a:ext cx="72775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99732-57D0-4DA0-85B6-72DAB7AE00B9}" type="datetime1">
              <a:rPr lang="en-US" smtClean="0"/>
              <a:pPr>
                <a:defRPr/>
              </a:pPr>
              <a:t>8/17/2009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 l="66814" t="78484" r="3030" b="5796"/>
          <a:stretch>
            <a:fillRect/>
          </a:stretch>
        </p:blipFill>
        <p:spPr bwMode="auto">
          <a:xfrm>
            <a:off x="8416247" y="6553200"/>
            <a:ext cx="72775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49BEF-A01E-474A-89CD-3285FB70538A}" type="datetime1">
              <a:rPr lang="en-US" smtClean="0"/>
              <a:pPr>
                <a:defRPr/>
              </a:pPr>
              <a:t>8/17/2009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 baseline="0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S. </a:t>
            </a:r>
            <a:r>
              <a:rPr lang="en-US" dirty="0" err="1" smtClean="0"/>
              <a:t>Sharafat</a:t>
            </a:r>
            <a:r>
              <a:rPr lang="en-US" dirty="0" smtClean="0"/>
              <a:t>  - FNST – UCLA  </a:t>
            </a:r>
            <a:fld id="{F584B444-3FD0-487A-BB4A-D1BD895A3A50}" type="datetime1">
              <a:rPr lang="en-US" smtClean="0"/>
              <a:pPr>
                <a:defRPr/>
              </a:pPr>
              <a:t>8/17/2009</a:t>
            </a:fld>
            <a:endParaRPr lang="en-US" dirty="0"/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7772400" y="6400800"/>
            <a:ext cx="717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bg1"/>
                </a:solidFill>
                <a:latin typeface="Arial" pitchFamily="34" charset="0"/>
              </a:rPr>
              <a:t>077-05/rs</a:t>
            </a:r>
          </a:p>
        </p:txBody>
      </p:sp>
      <p:pic>
        <p:nvPicPr>
          <p:cNvPr id="9221" name="Picture 4" descr="C:\Documents and Settings\mdagher\My Documents\UCLA\ITER\TBM\TBM_Design_2008\TBM_Assy_4-18-08\Full TBM 3D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656637" y="76200"/>
            <a:ext cx="4111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24" name="Straight Connector 24"/>
          <p:cNvCxnSpPr>
            <a:cxnSpLocks noChangeShapeType="1"/>
          </p:cNvCxnSpPr>
          <p:nvPr/>
        </p:nvCxnSpPr>
        <p:spPr bwMode="auto">
          <a:xfrm>
            <a:off x="3276600" y="11430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grpSp>
        <p:nvGrpSpPr>
          <p:cNvPr id="17" name="Group 16"/>
          <p:cNvGrpSpPr/>
          <p:nvPr userDrawn="1"/>
        </p:nvGrpSpPr>
        <p:grpSpPr>
          <a:xfrm>
            <a:off x="285750" y="609600"/>
            <a:ext cx="8401050" cy="344488"/>
            <a:chOff x="228600" y="800100"/>
            <a:chExt cx="8401050" cy="344488"/>
          </a:xfrm>
        </p:grpSpPr>
        <p:cxnSp>
          <p:nvCxnSpPr>
            <p:cNvPr id="9223" name="Straight Connector 19"/>
            <p:cNvCxnSpPr>
              <a:cxnSpLocks noChangeShapeType="1"/>
            </p:cNvCxnSpPr>
            <p:nvPr userDrawn="1"/>
          </p:nvCxnSpPr>
          <p:spPr bwMode="auto">
            <a:xfrm>
              <a:off x="838200" y="990600"/>
              <a:ext cx="7315200" cy="1588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9225" name="Straight Connector 25"/>
            <p:cNvCxnSpPr>
              <a:cxnSpLocks noChangeShapeType="1"/>
            </p:cNvCxnSpPr>
            <p:nvPr userDrawn="1"/>
          </p:nvCxnSpPr>
          <p:spPr bwMode="auto">
            <a:xfrm>
              <a:off x="990600" y="1143000"/>
              <a:ext cx="7315200" cy="1588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28" name="Straight Connector 27"/>
            <p:cNvCxnSpPr/>
            <p:nvPr userDrawn="1"/>
          </p:nvCxnSpPr>
          <p:spPr bwMode="auto">
            <a:xfrm>
              <a:off x="228600" y="838022"/>
              <a:ext cx="8305800" cy="1766"/>
            </a:xfrm>
            <a:prstGeom prst="line">
              <a:avLst/>
            </a:prstGeom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 Box 20"/>
            <p:cNvSpPr txBox="1">
              <a:spLocks noChangeArrowheads="1"/>
            </p:cNvSpPr>
            <p:nvPr userDrawn="1"/>
          </p:nvSpPr>
          <p:spPr bwMode="auto">
            <a:xfrm>
              <a:off x="7486650" y="811041"/>
              <a:ext cx="1143000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050" b="1" dirty="0" smtClean="0">
                  <a:solidFill>
                    <a:srgbClr val="7030A0"/>
                  </a:solidFill>
                  <a:latin typeface="Arial Narrow" pitchFamily="34" charset="0"/>
                </a:rPr>
                <a:t>US</a:t>
              </a:r>
              <a:r>
                <a:rPr lang="en-US" sz="1050" b="1" baseline="0" dirty="0" smtClean="0">
                  <a:solidFill>
                    <a:srgbClr val="7030A0"/>
                  </a:solidFill>
                  <a:latin typeface="Arial Narrow" pitchFamily="34" charset="0"/>
                </a:rPr>
                <a:t> DCLL TBM</a:t>
              </a:r>
              <a:endParaRPr lang="en-US" sz="1050" b="1" dirty="0">
                <a:solidFill>
                  <a:srgbClr val="7030A0"/>
                </a:solidFill>
                <a:latin typeface="Arial Narrow" pitchFamily="34" charset="0"/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 bwMode="auto">
            <a:xfrm>
              <a:off x="228600" y="800100"/>
              <a:ext cx="8305800" cy="1766"/>
            </a:xfrm>
            <a:prstGeom prst="line">
              <a:avLst/>
            </a:prstGeom>
            <a:ln>
              <a:solidFill>
                <a:srgbClr val="FFC000"/>
              </a:solidFill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4" r:id="rId12"/>
    <p:sldLayoutId id="2147483790" r:id="rId13"/>
    <p:sldLayoutId id="2147483791" r:id="rId14"/>
    <p:sldLayoutId id="2147483792" r:id="rId15"/>
    <p:sldLayoutId id="2147483793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rgbClr val="000000"/>
          </a:solidFill>
          <a:latin typeface="Century Gothic" pitchFamily="34" charset="0"/>
          <a:ea typeface="Times New Roman" pitchFamily="18" charset="0"/>
          <a:cs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rgbClr val="000000"/>
          </a:solidFill>
          <a:latin typeface="Century Gothic" pitchFamily="34" charset="0"/>
          <a:ea typeface="Times New Roman" pitchFamily="18" charset="0"/>
          <a:cs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rgbClr val="000000"/>
          </a:solidFill>
          <a:latin typeface="Century Gothic" pitchFamily="34" charset="0"/>
          <a:ea typeface="Times New Roman" pitchFamily="18" charset="0"/>
          <a:cs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100" b="1">
          <a:solidFill>
            <a:srgbClr val="000000"/>
          </a:solidFill>
          <a:latin typeface="Century Gothic" pitchFamily="34" charset="0"/>
          <a:ea typeface="Times New Roman" pitchFamily="18" charset="0"/>
          <a:cs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100" b="1">
          <a:solidFill>
            <a:srgbClr val="000000"/>
          </a:solidFill>
          <a:latin typeface="Century Gothic" pitchFamily="34" charset="0"/>
          <a:ea typeface="Times New Roman" pitchFamily="18" charset="0"/>
          <a:cs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100" b="1">
          <a:solidFill>
            <a:srgbClr val="000000"/>
          </a:solidFill>
          <a:latin typeface="Century Gothic" pitchFamily="34" charset="0"/>
          <a:ea typeface="Times New Roman" pitchFamily="18" charset="0"/>
          <a:cs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100" b="1">
          <a:solidFill>
            <a:srgbClr val="000000"/>
          </a:solidFill>
          <a:latin typeface="Century Gothic" pitchFamily="34" charset="0"/>
          <a:ea typeface="Times New Roman" pitchFamily="18" charset="0"/>
          <a:cs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100" b="1">
          <a:solidFill>
            <a:srgbClr val="000000"/>
          </a:solidFill>
          <a:latin typeface="Century Gothic" pitchFamily="34" charset="0"/>
          <a:ea typeface="Times New Roman" pitchFamily="18" charset="0"/>
          <a:cs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C2D84"/>
        </a:buClr>
        <a:buChar char="•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C2D84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C2D84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Robert%20Shaefer\Desktop\Shahram%20FNST%20Presentations\Temp-X-faster.avi" TargetMode="Externa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Robert%20Shaefer\Desktop\Shahram%20FNST%20Presentations\Disp-X-faster.avi" TargetMode="Externa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4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8077200" cy="5257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DCLL TBM</a:t>
            </a:r>
            <a:br>
              <a:rPr lang="en-US" sz="40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en-US" sz="40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Thermo-structural Analysis Status </a:t>
            </a:r>
            <a:r>
              <a:rPr lang="en-US" sz="4000" b="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000" b="0" dirty="0" smtClean="0">
                <a:latin typeface="Arial" pitchFamily="34" charset="0"/>
                <a:cs typeface="Arial" pitchFamily="34" charset="0"/>
              </a:rPr>
            </a:br>
            <a:endParaRPr lang="en-US" sz="40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418524"/>
            <a:ext cx="7772400" cy="2667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S.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Sharafat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, A. Aoyama, M.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Dagher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(UCLA)</a:t>
            </a:r>
            <a:br>
              <a:rPr lang="en-US" sz="2400" dirty="0" smtClean="0">
                <a:latin typeface="Arial Narrow" pitchFamily="34" charset="0"/>
                <a:cs typeface="Arial" pitchFamily="34" charset="0"/>
              </a:rPr>
            </a:b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With Input from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C. Wong</a:t>
            </a:r>
            <a:r>
              <a:rPr lang="en-US" sz="2400" baseline="30000" dirty="0" smtClean="0">
                <a:latin typeface="Arial Narrow" pitchFamily="34" charset="0"/>
                <a:cs typeface="Arial" pitchFamily="34" charset="0"/>
              </a:rPr>
              <a:t>1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, S. Malang</a:t>
            </a:r>
            <a:r>
              <a:rPr lang="en-US" sz="2400" baseline="30000" dirty="0" smtClean="0">
                <a:latin typeface="Arial Narrow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and M. Sawan</a:t>
            </a:r>
            <a:r>
              <a:rPr lang="en-US" sz="2400" baseline="30000" dirty="0" smtClean="0">
                <a:latin typeface="Arial Narrow" pitchFamily="34" charset="0"/>
                <a:cs typeface="Arial" pitchFamily="34" charset="0"/>
              </a:rPr>
              <a:t>3</a:t>
            </a:r>
          </a:p>
          <a:p>
            <a:pPr eaLnBrk="1" hangingPunct="1">
              <a:defRPr/>
            </a:pPr>
            <a:r>
              <a:rPr lang="en-US" sz="1800" dirty="0" smtClean="0">
                <a:latin typeface="Arial Narrow" pitchFamily="34" charset="0"/>
                <a:cs typeface="Arial" pitchFamily="34" charset="0"/>
              </a:rPr>
              <a:t>And the US DCLL Team</a:t>
            </a:r>
          </a:p>
          <a:p>
            <a:pPr eaLnBrk="1" hangingPunct="1">
              <a:defRPr/>
            </a:pPr>
            <a:endParaRPr lang="en-US" sz="1800" dirty="0" smtClean="0">
              <a:latin typeface="Arial Narrow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000" baseline="30000" dirty="0" smtClean="0">
                <a:latin typeface="Arial Narrow" pitchFamily="34" charset="0"/>
                <a:cs typeface="Arial" pitchFamily="34" charset="0"/>
              </a:rPr>
              <a:t>1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General Atomics, </a:t>
            </a:r>
            <a:r>
              <a:rPr lang="en-US" sz="2000" baseline="30000" dirty="0" smtClean="0">
                <a:latin typeface="Arial Narrow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FNT Consultant</a:t>
            </a:r>
            <a:br>
              <a:rPr lang="en-US" sz="2000" dirty="0" smtClean="0">
                <a:latin typeface="Arial Narrow" pitchFamily="34" charset="0"/>
                <a:cs typeface="Arial" pitchFamily="34" charset="0"/>
              </a:rPr>
            </a:br>
            <a:r>
              <a:rPr lang="en-US" sz="2000" baseline="30000" dirty="0" smtClean="0">
                <a:latin typeface="Arial Narrow" pitchFamily="34" charset="0"/>
                <a:cs typeface="Arial" pitchFamily="34" charset="0"/>
              </a:rPr>
              <a:t>3</a:t>
            </a:r>
            <a:r>
              <a:rPr lang="en-US" sz="2000" dirty="0" smtClean="0">
                <a:latin typeface="Arial Narrow" pitchFamily="34" charset="0"/>
                <a:cs typeface="Arial" pitchFamily="34" charset="0"/>
              </a:rPr>
              <a:t>UW – Madison, Fusion Technology Institute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56388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3600" algn="r"/>
              </a:tabLst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Narrow" pitchFamily="34" charset="0"/>
                <a:ea typeface="SimSun"/>
                <a:cs typeface="Arial" pitchFamily="34" charset="0"/>
              </a:rPr>
              <a:t>FNST MEEETING AGENDA </a:t>
            </a:r>
            <a:endParaRPr kumimoji="0" lang="en-US" sz="10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3600" algn="r"/>
              </a:tabLst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Narrow" pitchFamily="34" charset="0"/>
                <a:ea typeface="SimSun"/>
                <a:cs typeface="Arial" pitchFamily="34" charset="0"/>
              </a:rPr>
              <a:t>August 18-20, 2009</a:t>
            </a:r>
            <a:endParaRPr kumimoji="0" lang="en-US" sz="10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3600" algn="r"/>
              </a:tabLst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Narrow" pitchFamily="34" charset="0"/>
                <a:ea typeface="SimSun"/>
                <a:cs typeface="Arial" pitchFamily="34" charset="0"/>
              </a:rPr>
              <a:t>Rice Room, 6764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 Narrow" pitchFamily="34" charset="0"/>
                <a:ea typeface="SimSun"/>
                <a:cs typeface="Arial" pitchFamily="34" charset="0"/>
              </a:rPr>
              <a:t>Boelter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Narrow" pitchFamily="34" charset="0"/>
                <a:ea typeface="SimSun"/>
                <a:cs typeface="Arial" pitchFamily="34" charset="0"/>
              </a:rPr>
              <a:t> Hall, UCLA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 l="66814" t="28703" r="3030" b="5796"/>
          <a:stretch>
            <a:fillRect/>
          </a:stretch>
        </p:blipFill>
        <p:spPr bwMode="auto">
          <a:xfrm>
            <a:off x="7924800" y="4800600"/>
            <a:ext cx="109162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19200"/>
            <a:ext cx="7848600" cy="44958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The Analysis is Divided into Six Sections:</a:t>
            </a:r>
          </a:p>
          <a:p>
            <a:pPr algn="ctr" eaLnBrk="1" hangingPunct="1">
              <a:buFontTx/>
              <a:buNone/>
              <a:defRPr/>
            </a:pPr>
            <a:endParaRPr lang="en-US" sz="1600" dirty="0" smtClean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Pre-Processing the TBM Solid Model.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latin typeface="Arial Narrow" pitchFamily="34" charset="0"/>
                <a:cs typeface="Arial" pitchFamily="34" charset="0"/>
              </a:rPr>
              <a:t>Generating Data Tables and ANSYS Scripts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Meshing and Applying Loads and BCs</a:t>
            </a:r>
            <a:endParaRPr lang="en-US" sz="2800" dirty="0" smtClean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Thermal Analysis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Structural Analysis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Summary and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– Generating Data Table &amp; ANSYS 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Proper loading of the numerous (91) TBM bodies is facilitated by developing data tables and scripts: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100" dirty="0" smtClean="0"/>
          </a:p>
          <a:p>
            <a:pPr marL="914400" lvl="1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Material Properties (F82H, Ti-6Al-4V, </a:t>
            </a:r>
            <a:r>
              <a:rPr lang="en-US" dirty="0" err="1" smtClean="0"/>
              <a:t>PbLi</a:t>
            </a:r>
            <a:r>
              <a:rPr lang="en-US" dirty="0" smtClean="0"/>
              <a:t>, Be, He)</a:t>
            </a:r>
            <a:br>
              <a:rPr lang="en-US" dirty="0" smtClean="0"/>
            </a:br>
            <a:endParaRPr lang="en-US" sz="1200" dirty="0" smtClean="0"/>
          </a:p>
          <a:p>
            <a:pPr marL="914400" lvl="1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Boundary Conditions (</a:t>
            </a:r>
            <a:r>
              <a:rPr lang="en-US" dirty="0" err="1" smtClean="0"/>
              <a:t>h</a:t>
            </a:r>
            <a:r>
              <a:rPr lang="en-US" baseline="-25000" dirty="0" err="1" smtClean="0"/>
              <a:t>coef</a:t>
            </a:r>
            <a:r>
              <a:rPr lang="en-US" dirty="0" smtClean="0"/>
              <a:t>, He-</a:t>
            </a:r>
            <a:r>
              <a:rPr lang="en-US" dirty="0" err="1" smtClean="0"/>
              <a:t>T</a:t>
            </a:r>
            <a:r>
              <a:rPr lang="en-US" baseline="-25000" dirty="0" err="1" smtClean="0"/>
              <a:t>bulk</a:t>
            </a:r>
            <a:r>
              <a:rPr lang="en-US" dirty="0" smtClean="0"/>
              <a:t>, restraints)</a:t>
            </a:r>
            <a:br>
              <a:rPr lang="en-US" dirty="0" smtClean="0"/>
            </a:br>
            <a:endParaRPr lang="en-US" sz="1400" dirty="0" smtClean="0"/>
          </a:p>
          <a:p>
            <a:pPr marL="914400" lvl="1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Loads:</a:t>
            </a:r>
          </a:p>
          <a:p>
            <a:pPr marL="1314450" lvl="2" indent="-4572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 smtClean="0">
                <a:solidFill>
                  <a:srgbClr val="C00000"/>
                </a:solidFill>
              </a:rPr>
              <a:t>FW-Surface heat load (q’’= 0.5 MW/m</a:t>
            </a:r>
            <a:r>
              <a:rPr lang="en-US" b="1" baseline="30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)</a:t>
            </a:r>
          </a:p>
          <a:p>
            <a:pPr marL="1314450" lvl="2" indent="-4572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 smtClean="0">
                <a:solidFill>
                  <a:srgbClr val="C00000"/>
                </a:solidFill>
              </a:rPr>
              <a:t>Volumetric heating [q’’’(</a:t>
            </a:r>
            <a:r>
              <a:rPr lang="en-US" b="1" dirty="0" err="1" smtClean="0">
                <a:solidFill>
                  <a:srgbClr val="C00000"/>
                </a:solidFill>
              </a:rPr>
              <a:t>x,y,z</a:t>
            </a:r>
            <a:r>
              <a:rPr lang="en-US" b="1" dirty="0" smtClean="0">
                <a:solidFill>
                  <a:srgbClr val="C00000"/>
                </a:solidFill>
              </a:rPr>
              <a:t>)]</a:t>
            </a:r>
          </a:p>
          <a:p>
            <a:pPr marL="1314450" lvl="2" indent="-4572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 smtClean="0">
                <a:solidFill>
                  <a:srgbClr val="C00000"/>
                </a:solidFill>
              </a:rPr>
              <a:t>He-pressure (8 MPa)</a:t>
            </a:r>
          </a:p>
          <a:p>
            <a:pPr marL="1314450" lvl="2" indent="-4572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 err="1" smtClean="0">
                <a:solidFill>
                  <a:srgbClr val="C00000"/>
                </a:solidFill>
              </a:rPr>
              <a:t>PbLi</a:t>
            </a:r>
            <a:r>
              <a:rPr lang="en-US" b="1" dirty="0" smtClean="0">
                <a:solidFill>
                  <a:srgbClr val="C00000"/>
                </a:solidFill>
              </a:rPr>
              <a:t> pressure (2 </a:t>
            </a:r>
            <a:r>
              <a:rPr lang="en-US" b="1" dirty="0" err="1" smtClean="0">
                <a:solidFill>
                  <a:srgbClr val="C00000"/>
                </a:solidFill>
              </a:rPr>
              <a:t>Mpa</a:t>
            </a:r>
            <a:r>
              <a:rPr lang="en-US" b="1" dirty="0" smtClean="0">
                <a:solidFill>
                  <a:srgbClr val="C00000"/>
                </a:solidFill>
              </a:rPr>
              <a:t>)</a:t>
            </a:r>
          </a:p>
          <a:p>
            <a:pPr marL="1314450" lvl="2" indent="-4572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 smtClean="0">
                <a:solidFill>
                  <a:srgbClr val="C00000"/>
                </a:solidFill>
              </a:rPr>
              <a:t>Gravity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51435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Material properties are temperature dependent and volumetric heating is material- and space dependent</a:t>
            </a:r>
          </a:p>
          <a:p>
            <a:pPr marL="1314450" lvl="2" indent="-4572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– Generating Data Table &amp; ANSYS 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36104"/>
            <a:ext cx="7848600" cy="533400"/>
          </a:xfrm>
        </p:spPr>
        <p:txBody>
          <a:bodyPr/>
          <a:lstStyle/>
          <a:p>
            <a:pPr marL="51435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000" dirty="0" smtClean="0"/>
              <a:t>F82H Properties: TBM structure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19200" y="1017104"/>
          <a:ext cx="6858000" cy="2423160"/>
        </p:xfrm>
        <a:graphic>
          <a:graphicData uri="http://schemas.openxmlformats.org/drawingml/2006/table">
            <a:tbl>
              <a:tblPr/>
              <a:tblGrid>
                <a:gridCol w="868169"/>
                <a:gridCol w="925776"/>
                <a:gridCol w="1045860"/>
                <a:gridCol w="839771"/>
                <a:gridCol w="903058"/>
                <a:gridCol w="1056166"/>
                <a:gridCol w="1219200"/>
              </a:tblGrid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 Narrow"/>
                          <a:ea typeface="Times New Roman"/>
                          <a:cs typeface="Times New Roman"/>
                        </a:rPr>
                        <a:t>Temperature [ºC]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Density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[kg/m</a:t>
                      </a:r>
                      <a:r>
                        <a:rPr lang="en-US" sz="1100" b="1" baseline="30000">
                          <a:latin typeface="Arial Narrow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]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Young's Modulus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[GPa]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Poisson's Ratio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Specific Heat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[J/kg-K]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Thermal Conductivity [W/m-K]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 Narrow"/>
                          <a:ea typeface="Times New Roman"/>
                          <a:cs typeface="Times New Roman"/>
                        </a:rPr>
                        <a:t>Linear Thermal Expansion Coefficient [</a:t>
                      </a:r>
                      <a:r>
                        <a:rPr lang="en-US" sz="1100" b="1" dirty="0">
                          <a:latin typeface="Symbol" pitchFamily="18" charset="2"/>
                          <a:ea typeface="Times New Roman"/>
                          <a:cs typeface="Times New Roman"/>
                        </a:rPr>
                        <a:t>a]</a:t>
                      </a:r>
                      <a:endParaRPr lang="en-US" sz="1100" dirty="0">
                        <a:latin typeface="Symbol" pitchFamily="18" charset="2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7870.95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217.26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459.64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31.53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10.35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7848.61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212.23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464.53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32.20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10.66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7818.67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207.33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508.89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32.84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11.02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7786.49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202.73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556.44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33.22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11.36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7752.06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197.12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592.27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33.30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11.67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500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7715.39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189.18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0.30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630.13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33.02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11.96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600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 Narrow"/>
                          <a:ea typeface="Times New Roman"/>
                          <a:cs typeface="Times New Roman"/>
                        </a:rPr>
                        <a:t>7676.48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 Narrow"/>
                          <a:ea typeface="Times New Roman"/>
                          <a:cs typeface="Times New Roman"/>
                        </a:rPr>
                        <a:t>177.59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 Narrow"/>
                          <a:ea typeface="Times New Roman"/>
                          <a:cs typeface="Times New Roman"/>
                        </a:rPr>
                        <a:t>0.30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712.37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32.34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 Narrow"/>
                          <a:ea typeface="Times New Roman"/>
                          <a:cs typeface="Times New Roman"/>
                        </a:rPr>
                        <a:t>12.23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32452" y="3889512"/>
          <a:ext cx="6844747" cy="2199965"/>
        </p:xfrm>
        <a:graphic>
          <a:graphicData uri="http://schemas.openxmlformats.org/drawingml/2006/table">
            <a:tbl>
              <a:tblPr/>
              <a:tblGrid>
                <a:gridCol w="1048458"/>
                <a:gridCol w="860022"/>
                <a:gridCol w="865298"/>
                <a:gridCol w="780124"/>
                <a:gridCol w="838164"/>
                <a:gridCol w="1175086"/>
                <a:gridCol w="1277595"/>
              </a:tblGrid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 Narrow"/>
                          <a:ea typeface="Times New Roman"/>
                          <a:cs typeface="Times New Roman"/>
                        </a:rPr>
                        <a:t>Temperature [ºC]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Density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[kg/m</a:t>
                      </a:r>
                      <a:r>
                        <a:rPr lang="en-US" sz="1100" b="1" baseline="30000">
                          <a:latin typeface="Arial Narrow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]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Young's Modulus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[GPa]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Poisson's Ratio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Specific Heat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[J/kg-K]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Thermal Conductivity [W/m-K]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Linear Thermal Expansion Coefficient [</a:t>
                      </a:r>
                      <a:r>
                        <a:rPr lang="en-US" sz="1100" b="1">
                          <a:latin typeface="Symbol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100" b="1">
                          <a:latin typeface="Arial Narrow"/>
                          <a:ea typeface="Times New Roman"/>
                          <a:cs typeface="Times New Roman"/>
                        </a:rPr>
                        <a:t>]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4430.00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111.23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521.51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7.17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8.60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4430.00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103.49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552.86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7.63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8.81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4430.00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98.02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595.78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8.50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 Narrow"/>
                          <a:ea typeface="Times New Roman"/>
                          <a:cs typeface="Times New Roman"/>
                        </a:rPr>
                        <a:t>9.07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4430.00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92.96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641.29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9.61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9.30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4430.00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77.85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687.72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10.84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9.50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500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4430.00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65.77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733.39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12.10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9.70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600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4430.00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34.51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0.34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 Narrow"/>
                          <a:ea typeface="Times New Roman"/>
                          <a:cs typeface="Times New Roman"/>
                        </a:rPr>
                        <a:t>776.62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Arial Narrow"/>
                          <a:ea typeface="Times New Roman"/>
                          <a:cs typeface="Times New Roman"/>
                        </a:rPr>
                        <a:t>13.27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Arial Narrow"/>
                          <a:ea typeface="Times New Roman"/>
                          <a:cs typeface="Times New Roman"/>
                        </a:rPr>
                        <a:t>9.90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799408" y="3421750"/>
            <a:ext cx="23108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http://FusionNET.seas.ucla.edu</a:t>
            </a:r>
            <a:endParaRPr lang="en-US" sz="1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7400" y="6056375"/>
            <a:ext cx="23108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http://FusionNET.seas.ucla.edu</a:t>
            </a:r>
            <a:endParaRPr lang="en-US" sz="12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9600" y="3531704"/>
            <a:ext cx="7848600" cy="457200"/>
          </a:xfrm>
          <a:prstGeom prst="rect">
            <a:avLst/>
          </a:prstGeom>
        </p:spPr>
        <p:txBody>
          <a:bodyPr/>
          <a:lstStyle/>
          <a:p>
            <a:pPr marL="51435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D8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Ti-6Al-1V Properties</a:t>
            </a:r>
            <a:r>
              <a:rPr lang="en-US" sz="2000" b="1" kern="0" dirty="0" smtClean="0">
                <a:latin typeface="Arial Narrow" pitchFamily="34" charset="0"/>
                <a:cs typeface="+mn-cs"/>
              </a:rPr>
              <a:t>: Flexible support</a:t>
            </a:r>
          </a:p>
          <a:p>
            <a:pPr marL="51435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D84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6248400"/>
            <a:ext cx="8915400" cy="457200"/>
          </a:xfrm>
          <a:prstGeom prst="rect">
            <a:avLst/>
          </a:prstGeom>
        </p:spPr>
        <p:txBody>
          <a:bodyPr/>
          <a:lstStyle/>
          <a:p>
            <a:pPr marR="0" lvl="0" indent="5715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D84"/>
              </a:buClr>
              <a:buSzTx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ANSYS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data tables were generated for 30+ temperatures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1" descr="PD-L4"/>
          <p:cNvPicPr>
            <a:picLocks noChangeAspect="1" noChangeArrowheads="1"/>
          </p:cNvPicPr>
          <p:nvPr/>
        </p:nvPicPr>
        <p:blipFill>
          <a:blip r:embed="rId3"/>
          <a:srcRect l="11111" t="17355" r="11111" b="4550"/>
          <a:stretch>
            <a:fillRect/>
          </a:stretch>
        </p:blipFill>
        <p:spPr bwMode="auto">
          <a:xfrm>
            <a:off x="6768548" y="1066800"/>
            <a:ext cx="2362200" cy="202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9" descr="PD-L3"/>
          <p:cNvPicPr>
            <a:picLocks noChangeAspect="1" noChangeArrowheads="1"/>
          </p:cNvPicPr>
          <p:nvPr/>
        </p:nvPicPr>
        <p:blipFill>
          <a:blip r:embed="rId4"/>
          <a:srcRect l="11538" t="18617" r="12821" b="4787"/>
          <a:stretch>
            <a:fillRect/>
          </a:stretch>
        </p:blipFill>
        <p:spPr bwMode="auto">
          <a:xfrm>
            <a:off x="4562060" y="1066800"/>
            <a:ext cx="2362200" cy="204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1" descr="PD-L2"/>
          <p:cNvPicPr>
            <a:picLocks noChangeAspect="1" noChangeArrowheads="1"/>
          </p:cNvPicPr>
          <p:nvPr/>
        </p:nvPicPr>
        <p:blipFill>
          <a:blip r:embed="rId5"/>
          <a:srcRect l="9589" t="16622" r="10959" b="4716"/>
          <a:stretch>
            <a:fillRect/>
          </a:stretch>
        </p:blipFill>
        <p:spPr bwMode="auto">
          <a:xfrm>
            <a:off x="2209800" y="990600"/>
            <a:ext cx="252548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2" descr="PD-L1"/>
          <p:cNvPicPr>
            <a:picLocks noChangeAspect="1" noChangeArrowheads="1"/>
          </p:cNvPicPr>
          <p:nvPr/>
        </p:nvPicPr>
        <p:blipFill>
          <a:blip r:embed="rId6"/>
          <a:srcRect l="11849" t="16667" r="12319" b="5556"/>
          <a:stretch>
            <a:fillRect/>
          </a:stretch>
        </p:blipFill>
        <p:spPr bwMode="auto">
          <a:xfrm>
            <a:off x="0" y="990600"/>
            <a:ext cx="2438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– Generating Data Table: Volumetric Heating</a:t>
            </a:r>
            <a:endParaRPr lang="en-US" dirty="0"/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990600" y="7620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Zone </a:t>
            </a:r>
            <a:r>
              <a:rPr lang="en-US" dirty="0"/>
              <a:t>1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7162800" y="32004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Zone 7</a:t>
            </a:r>
            <a:endParaRPr lang="en-US" dirty="0"/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4419600" y="32004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Zone 6</a:t>
            </a:r>
            <a:endParaRPr lang="en-US" dirty="0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1295400" y="32004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Zone 5</a:t>
            </a:r>
            <a:endParaRPr lang="en-US" dirty="0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7543800" y="7620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Zone 4</a:t>
            </a:r>
            <a:endParaRPr lang="en-US" dirty="0"/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5334000" y="7620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Zone 3</a:t>
            </a:r>
            <a:endParaRPr lang="en-US" dirty="0"/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3048000" y="7620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Zone 2</a:t>
            </a:r>
            <a:endParaRPr lang="en-US" dirty="0"/>
          </a:p>
        </p:txBody>
      </p:sp>
      <p:pic>
        <p:nvPicPr>
          <p:cNvPr id="27" name="Picture 9" descr="PD-L5"/>
          <p:cNvPicPr>
            <a:picLocks noChangeAspect="1" noChangeArrowheads="1"/>
          </p:cNvPicPr>
          <p:nvPr/>
        </p:nvPicPr>
        <p:blipFill>
          <a:blip r:embed="rId7"/>
          <a:srcRect l="11197" t="17568" r="11533" b="5405"/>
          <a:stretch>
            <a:fillRect/>
          </a:stretch>
        </p:blipFill>
        <p:spPr bwMode="auto">
          <a:xfrm>
            <a:off x="228601" y="3505200"/>
            <a:ext cx="2819400" cy="239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9" descr="PD-L6"/>
          <p:cNvPicPr>
            <a:picLocks noChangeAspect="1" noChangeArrowheads="1"/>
          </p:cNvPicPr>
          <p:nvPr/>
        </p:nvPicPr>
        <p:blipFill>
          <a:blip r:embed="rId8"/>
          <a:srcRect l="10714" t="16739" r="10714" b="5144"/>
          <a:stretch>
            <a:fillRect/>
          </a:stretch>
        </p:blipFill>
        <p:spPr bwMode="auto">
          <a:xfrm>
            <a:off x="3276601" y="3505200"/>
            <a:ext cx="2848331" cy="241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10" descr="PD-L7"/>
          <p:cNvPicPr>
            <a:picLocks noChangeAspect="1" noChangeArrowheads="1"/>
          </p:cNvPicPr>
          <p:nvPr/>
        </p:nvPicPr>
        <p:blipFill>
          <a:blip r:embed="rId9"/>
          <a:srcRect l="10843" t="16941" r="10843" b="5412"/>
          <a:stretch>
            <a:fillRect/>
          </a:stretch>
        </p:blipFill>
        <p:spPr bwMode="auto">
          <a:xfrm>
            <a:off x="6248400" y="3505200"/>
            <a:ext cx="279169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152400" y="6096000"/>
            <a:ext cx="8915400" cy="457200"/>
          </a:xfrm>
          <a:prstGeom prst="rect">
            <a:avLst/>
          </a:prstGeom>
        </p:spPr>
        <p:txBody>
          <a:bodyPr/>
          <a:lstStyle/>
          <a:p>
            <a:pPr lvl="0" indent="57150" algn="ctr" eaLnBrk="0" hangingPunct="0">
              <a:spcBef>
                <a:spcPts val="0"/>
              </a:spcBef>
              <a:spcAft>
                <a:spcPts val="0"/>
              </a:spcAft>
              <a:buClr>
                <a:srgbClr val="0C2D84"/>
              </a:buClr>
              <a:defRPr/>
            </a:pPr>
            <a:r>
              <a:rPr lang="en-US" sz="2200" b="1" kern="0" dirty="0" smtClean="0">
                <a:solidFill>
                  <a:srgbClr val="FF0000"/>
                </a:solidFill>
                <a:latin typeface="Arial Narrow" pitchFamily="34" charset="0"/>
                <a:cs typeface="+mn-cs"/>
              </a:rPr>
              <a:t>Detailed volumetric heating data (</a:t>
            </a:r>
            <a:r>
              <a:rPr lang="en-US" sz="2200" b="1" kern="0" dirty="0" smtClean="0">
                <a:solidFill>
                  <a:srgbClr val="FF0000"/>
                </a:solidFill>
                <a:latin typeface="Arial Narrow" pitchFamily="34" charset="0"/>
              </a:rPr>
              <a:t>x, y, z ) </a:t>
            </a:r>
            <a:r>
              <a:rPr lang="en-US" sz="2200" b="1" kern="0" dirty="0" smtClean="0">
                <a:solidFill>
                  <a:srgbClr val="FF0000"/>
                </a:solidFill>
                <a:latin typeface="Arial Narrow" pitchFamily="34" charset="0"/>
                <a:cs typeface="+mn-cs"/>
              </a:rPr>
              <a:t>tables were generated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19200"/>
            <a:ext cx="7848600" cy="44958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The Analysis is Divided into Six Sections:</a:t>
            </a:r>
          </a:p>
          <a:p>
            <a:pPr algn="ctr" eaLnBrk="1" hangingPunct="1">
              <a:buFontTx/>
              <a:buNone/>
              <a:defRPr/>
            </a:pPr>
            <a:endParaRPr lang="en-US" sz="2800" dirty="0" smtClean="0">
              <a:solidFill>
                <a:schemeClr val="bg1">
                  <a:lumMod val="85000"/>
                </a:schemeClr>
              </a:solidFill>
              <a:cs typeface="Arial" pitchFamily="34" charset="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Pre-Processing the TBM Solid Model.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Generating Data Tables and ANSYS Scripts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cs typeface="Arial" pitchFamily="34" charset="0"/>
              </a:rPr>
              <a:t>Meshing and Applying Loads and BCs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Thermal Analysis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Structural Analysis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Summary and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C:\Documents and Settings\Robert Shaefer\Desktop\Slides for FSNT\TBM Aug 2009\veryroughdraftoftbmanalysisprocedures\MESH.jpg"/>
          <p:cNvPicPr>
            <a:picLocks noChangeAspect="1" noChangeArrowheads="1"/>
          </p:cNvPicPr>
          <p:nvPr/>
        </p:nvPicPr>
        <p:blipFill>
          <a:blip r:embed="rId3"/>
          <a:srcRect l="13484" t="10046" r="16341" b="17441"/>
          <a:stretch>
            <a:fillRect/>
          </a:stretch>
        </p:blipFill>
        <p:spPr bwMode="auto">
          <a:xfrm>
            <a:off x="3261029" y="1999125"/>
            <a:ext cx="5870271" cy="45540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–ANSYS Pre-Processing: Meshing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81000" y="1066800"/>
            <a:ext cx="78486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Solid Model, material properties, and data tables are imported to ANSYS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The model is meshed resulting in: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2,821,145 solid elements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774,331 nodes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7,701 </a:t>
            </a:r>
            <a:r>
              <a:rPr lang="en-US" b="1" dirty="0" err="1" smtClean="0">
                <a:solidFill>
                  <a:srgbClr val="C00000"/>
                </a:solidFill>
              </a:rPr>
              <a:t>keypoints</a:t>
            </a:r>
            <a:endParaRPr lang="en-US" b="1" dirty="0" smtClean="0">
              <a:solidFill>
                <a:srgbClr val="C00000"/>
              </a:solidFill>
            </a:endParaRP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11,893 lines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4,039 total areas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C:\Documents and Settings\Robert Shaefer\Desktop\Slides for FSNT\TBM Mesh 2009-8-15\TBM Mesh 2009-8-15\10-step22004.jpg"/>
          <p:cNvPicPr>
            <a:picLocks noChangeAspect="1" noChangeArrowheads="1"/>
          </p:cNvPicPr>
          <p:nvPr/>
        </p:nvPicPr>
        <p:blipFill>
          <a:blip r:embed="rId3" cstate="print"/>
          <a:srcRect l="36363" t="13503" r="40268" b="13172"/>
          <a:stretch>
            <a:fillRect/>
          </a:stretch>
        </p:blipFill>
        <p:spPr bwMode="auto">
          <a:xfrm>
            <a:off x="1749006" y="761999"/>
            <a:ext cx="1984794" cy="46752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–ANSYS Pre-Processing: Meshing</a:t>
            </a:r>
            <a:endParaRPr lang="en-US" dirty="0"/>
          </a:p>
        </p:txBody>
      </p:sp>
      <p:pic>
        <p:nvPicPr>
          <p:cNvPr id="173058" name="Picture 2" descr="C:\Documents and Settings\Robert Shaefer\Desktop\Slides for FSNT\TBM Mesh 2009-8-15\TBM Mesh 2009-8-15\10-step22003.jpg"/>
          <p:cNvPicPr>
            <a:picLocks noChangeAspect="1" noChangeArrowheads="1"/>
          </p:cNvPicPr>
          <p:nvPr/>
        </p:nvPicPr>
        <p:blipFill>
          <a:blip r:embed="rId4" cstate="print"/>
          <a:srcRect l="35335" t="10102" r="39301" b="9656"/>
          <a:stretch>
            <a:fillRect/>
          </a:stretch>
        </p:blipFill>
        <p:spPr bwMode="auto">
          <a:xfrm>
            <a:off x="0" y="2133600"/>
            <a:ext cx="1828800" cy="4343400"/>
          </a:xfrm>
          <a:prstGeom prst="rect">
            <a:avLst/>
          </a:prstGeom>
          <a:noFill/>
        </p:spPr>
      </p:pic>
      <p:pic>
        <p:nvPicPr>
          <p:cNvPr id="173061" name="Picture 5" descr="C:\Documents and Settings\Robert Shaefer\Desktop\Slides for FSNT\TBM Mesh 2009-8-15\TBM Mesh 2009-8-15\10-step22013.jpg"/>
          <p:cNvPicPr>
            <a:picLocks noChangeAspect="1" noChangeArrowheads="1"/>
          </p:cNvPicPr>
          <p:nvPr/>
        </p:nvPicPr>
        <p:blipFill>
          <a:blip r:embed="rId5" cstate="print"/>
          <a:srcRect l="27163" r="12420"/>
          <a:stretch>
            <a:fillRect/>
          </a:stretch>
        </p:blipFill>
        <p:spPr bwMode="auto">
          <a:xfrm>
            <a:off x="3613618" y="762001"/>
            <a:ext cx="4844582" cy="6019800"/>
          </a:xfrm>
          <a:prstGeom prst="rect">
            <a:avLst/>
          </a:prstGeom>
          <a:noFill/>
        </p:spPr>
      </p:pic>
      <p:pic>
        <p:nvPicPr>
          <p:cNvPr id="173062" name="Picture 6" descr="C:\Documents and Settings\Robert Shaefer\Desktop\Slides for FSNT\TBM Mesh 2009-8-15\TBM Mesh 2009-8-15\10-step22014.jpg"/>
          <p:cNvPicPr>
            <a:picLocks noChangeAspect="1" noChangeArrowheads="1"/>
          </p:cNvPicPr>
          <p:nvPr/>
        </p:nvPicPr>
        <p:blipFill>
          <a:blip r:embed="rId6" cstate="print"/>
          <a:srcRect r="21181"/>
          <a:stretch>
            <a:fillRect/>
          </a:stretch>
        </p:blipFill>
        <p:spPr bwMode="auto">
          <a:xfrm>
            <a:off x="6591927" y="4114800"/>
            <a:ext cx="2552074" cy="2430769"/>
          </a:xfrm>
          <a:prstGeom prst="rect">
            <a:avLst/>
          </a:prstGeom>
          <a:noFill/>
        </p:spPr>
      </p:pic>
      <p:pic>
        <p:nvPicPr>
          <p:cNvPr id="173063" name="Picture 7" descr="C:\Documents and Settings\Robert Shaefer\Desktop\Slides for FSNT\TBM Mesh 2009-8-15\TBM Mesh 2009-8-15\10-step22001.jpg"/>
          <p:cNvPicPr>
            <a:picLocks noChangeAspect="1" noChangeArrowheads="1"/>
          </p:cNvPicPr>
          <p:nvPr/>
        </p:nvPicPr>
        <p:blipFill>
          <a:blip r:embed="rId7" cstate="print"/>
          <a:srcRect l="12983" t="10016" r="12756" b="9742"/>
          <a:stretch>
            <a:fillRect/>
          </a:stretch>
        </p:blipFill>
        <p:spPr bwMode="auto">
          <a:xfrm>
            <a:off x="228600" y="838200"/>
            <a:ext cx="1502979" cy="12192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 bwMode="auto">
          <a:xfrm>
            <a:off x="4198815" y="3643920"/>
            <a:ext cx="1066800" cy="914400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 bwMode="auto">
          <a:xfrm>
            <a:off x="5265615" y="4101120"/>
            <a:ext cx="1592385" cy="62328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/>
          </a:ln>
          <a:effectLst/>
        </p:spPr>
      </p:cxnSp>
      <p:pic>
        <p:nvPicPr>
          <p:cNvPr id="12" name="Picture 8" descr="C:\Documents and Settings\Robert Shaefer\Desktop\Slides for FSNT\TBM Mesh 2009-8-15\TBM Mesh 2009-8-15\10-step220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512" y="804547"/>
            <a:ext cx="7989888" cy="5998251"/>
          </a:xfrm>
          <a:prstGeom prst="rect">
            <a:avLst/>
          </a:prstGeom>
          <a:noFill/>
        </p:spPr>
      </p:pic>
      <p:pic>
        <p:nvPicPr>
          <p:cNvPr id="174082" name="Picture 2" descr="C:\Documents and Settings\Robert Shaefer\Desktop\Slides for FSNT\TBM Mesh 2009-8-15\TBM Mesh 2009-8-15\zoomed.jpg"/>
          <p:cNvPicPr>
            <a:picLocks noChangeAspect="1" noChangeArrowheads="1"/>
          </p:cNvPicPr>
          <p:nvPr/>
        </p:nvPicPr>
        <p:blipFill>
          <a:blip r:embed="rId9"/>
          <a:srcRect l="-21951" t="-4003" r="-18292" b="-4069"/>
          <a:stretch>
            <a:fillRect/>
          </a:stretch>
        </p:blipFill>
        <p:spPr bwMode="auto">
          <a:xfrm>
            <a:off x="0" y="685800"/>
            <a:ext cx="87630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4800" y="762000"/>
            <a:ext cx="2895600" cy="5791200"/>
            <a:chOff x="304800" y="762000"/>
            <a:chExt cx="2895600" cy="5791200"/>
          </a:xfrm>
        </p:grpSpPr>
        <p:pic>
          <p:nvPicPr>
            <p:cNvPr id="175108" name="Picture 4" descr="C:\Documents and Settings\Robert Shaefer\Desktop\Slides for FSNT\TBM Aug 2009\veryroughdraftoftbmanalysisprocedures\VOLUMETRIC HEaTING.jpg"/>
            <p:cNvPicPr>
              <a:picLocks noChangeAspect="1" noChangeArrowheads="1"/>
            </p:cNvPicPr>
            <p:nvPr/>
          </p:nvPicPr>
          <p:blipFill>
            <a:blip r:embed="rId3"/>
            <a:srcRect l="7547" r="39623"/>
            <a:stretch>
              <a:fillRect/>
            </a:stretch>
          </p:blipFill>
          <p:spPr bwMode="auto">
            <a:xfrm>
              <a:off x="304800" y="762000"/>
              <a:ext cx="2133600" cy="5759215"/>
            </a:xfrm>
            <a:prstGeom prst="rect">
              <a:avLst/>
            </a:prstGeom>
            <a:noFill/>
          </p:spPr>
        </p:pic>
        <p:pic>
          <p:nvPicPr>
            <p:cNvPr id="13" name="Picture 4" descr="C:\Documents and Settings\Robert Shaefer\Desktop\Slides for FSNT\TBM Aug 2009\veryroughdraftoftbmanalysisprocedures\VOLUMETRIC HEaTING.jpg"/>
            <p:cNvPicPr>
              <a:picLocks noChangeAspect="1" noChangeArrowheads="1"/>
            </p:cNvPicPr>
            <p:nvPr/>
          </p:nvPicPr>
          <p:blipFill>
            <a:blip r:embed="rId3"/>
            <a:srcRect l="73585" r="5660"/>
            <a:stretch>
              <a:fillRect/>
            </a:stretch>
          </p:blipFill>
          <p:spPr bwMode="auto">
            <a:xfrm>
              <a:off x="2362200" y="793985"/>
              <a:ext cx="838200" cy="5759215"/>
            </a:xfrm>
            <a:prstGeom prst="rect">
              <a:avLst/>
            </a:prstGeom>
            <a:noFill/>
          </p:spPr>
        </p:pic>
      </p:grpSp>
      <p:pic>
        <p:nvPicPr>
          <p:cNvPr id="175109" name="Picture 5" descr="C:\Documents and Settings\Robert Shaefer\Desktop\Slides for FSNT\Volumetric heating results\7-step20006.jpg"/>
          <p:cNvPicPr>
            <a:picLocks noChangeAspect="1" noChangeArrowheads="1"/>
          </p:cNvPicPr>
          <p:nvPr/>
        </p:nvPicPr>
        <p:blipFill>
          <a:blip r:embed="rId4" cstate="print"/>
          <a:srcRect l="36506" t="12697" r="41812" b="15270"/>
          <a:stretch>
            <a:fillRect/>
          </a:stretch>
        </p:blipFill>
        <p:spPr bwMode="auto">
          <a:xfrm>
            <a:off x="3200400" y="1066801"/>
            <a:ext cx="2321817" cy="5791199"/>
          </a:xfrm>
          <a:prstGeom prst="rect">
            <a:avLst/>
          </a:prstGeom>
          <a:noFill/>
        </p:spPr>
      </p:pic>
      <p:pic>
        <p:nvPicPr>
          <p:cNvPr id="175110" name="Picture 6" descr="C:\Documents and Settings\Robert Shaefer\Desktop\Slides for FSNT\Volumetric heating results\7-step20005.jpg"/>
          <p:cNvPicPr>
            <a:picLocks noChangeAspect="1" noChangeArrowheads="1"/>
          </p:cNvPicPr>
          <p:nvPr/>
        </p:nvPicPr>
        <p:blipFill>
          <a:blip r:embed="rId5" cstate="print"/>
          <a:srcRect l="22124"/>
          <a:stretch>
            <a:fillRect/>
          </a:stretch>
        </p:blipFill>
        <p:spPr bwMode="auto">
          <a:xfrm>
            <a:off x="5638800" y="2362199"/>
            <a:ext cx="3505200" cy="33792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– Applying Loads: Volumetric Heating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600" y="685800"/>
            <a:ext cx="80010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Volumetric heating is applied to all 91 “solid bodies”</a:t>
            </a:r>
          </a:p>
        </p:txBody>
      </p:sp>
      <p:pic>
        <p:nvPicPr>
          <p:cNvPr id="10" name="Picture 5" descr="C:\Documents and Settings\Robert Shaefer\Desktop\Slides for FSNT\Volumetric heating results\7-step20006.jpg"/>
          <p:cNvPicPr>
            <a:picLocks noChangeAspect="1" noChangeArrowheads="1"/>
          </p:cNvPicPr>
          <p:nvPr/>
        </p:nvPicPr>
        <p:blipFill>
          <a:blip r:embed="rId6" cstate="print"/>
          <a:srcRect l="90088" t="18700" b="19272"/>
          <a:stretch>
            <a:fillRect/>
          </a:stretch>
        </p:blipFill>
        <p:spPr bwMode="auto">
          <a:xfrm>
            <a:off x="4800600" y="2133600"/>
            <a:ext cx="681162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/>
          <a:srcRect l="13614" t="12158" b="14813"/>
          <a:stretch>
            <a:fillRect/>
          </a:stretch>
        </p:blipFill>
        <p:spPr bwMode="auto">
          <a:xfrm>
            <a:off x="685799" y="1447801"/>
            <a:ext cx="8281813" cy="525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– Applying Loads: Convective Cooling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4800" y="838200"/>
            <a:ext cx="78486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Convective heat transfer coefficients and helium bulk temperatures are applied</a:t>
            </a:r>
            <a:br>
              <a:rPr lang="en-US" sz="2800" dirty="0" smtClean="0"/>
            </a:br>
            <a:r>
              <a:rPr lang="en-US" sz="2800" dirty="0" smtClean="0"/>
              <a:t>to all He-channels: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– Applying Loads: FW Surface Heat Load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28600" y="838200"/>
            <a:ext cx="80010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dirty="0" smtClean="0"/>
              <a:t>FW Surface heat load is applied taking into account the rounded edges: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33400" y="1485432"/>
            <a:ext cx="8610600" cy="4991568"/>
            <a:chOff x="533400" y="1219200"/>
            <a:chExt cx="8610600" cy="499156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 t="6299" r="19884"/>
            <a:stretch>
              <a:fillRect/>
            </a:stretch>
          </p:blipFill>
          <p:spPr bwMode="auto">
            <a:xfrm>
              <a:off x="6934200" y="1219200"/>
              <a:ext cx="2209800" cy="453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" y="1905000"/>
              <a:ext cx="6672262" cy="4305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Straight Arrow Connector 15"/>
            <p:cNvCxnSpPr/>
            <p:nvPr/>
          </p:nvCxnSpPr>
          <p:spPr bwMode="auto">
            <a:xfrm rot="10800000" flipV="1">
              <a:off x="6324600" y="4419600"/>
              <a:ext cx="1905000" cy="76200"/>
            </a:xfrm>
            <a:prstGeom prst="straightConnector1">
              <a:avLst/>
            </a:prstGeom>
            <a:ln>
              <a:headEnd type="oval" w="lg" len="lg"/>
              <a:tailEnd type="arrow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rot="10800000">
              <a:off x="4267200" y="2667000"/>
              <a:ext cx="3505200" cy="990600"/>
            </a:xfrm>
            <a:prstGeom prst="straightConnector1">
              <a:avLst/>
            </a:prstGeom>
            <a:ln>
              <a:headEnd type="oval" w="lg" len="lg"/>
              <a:tailEnd type="arrow" w="lg" len="lg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3"/>
          <p:cNvSpPr>
            <a:spLocks noGrp="1"/>
          </p:cNvSpPr>
          <p:nvPr>
            <p:ph idx="1"/>
          </p:nvPr>
        </p:nvSpPr>
        <p:spPr bwMode="auto">
          <a:xfrm>
            <a:off x="381000" y="990600"/>
            <a:ext cx="8153400" cy="5715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1963" indent="-461963" eaLnBrk="1" hangingPunct="1">
              <a:spcAft>
                <a:spcPts val="1800"/>
              </a:spcAft>
              <a:buFont typeface="Wingdings" pitchFamily="2" charset="2"/>
              <a:buChar char="q"/>
            </a:pPr>
            <a:r>
              <a:rPr lang="en-US" b="0" dirty="0" smtClean="0">
                <a:cs typeface="Arial" pitchFamily="34" charset="0"/>
              </a:rPr>
              <a:t>The DCLL TBM has undergone major design changes since the last time a full thermo-mechanical analysis was performed.</a:t>
            </a:r>
          </a:p>
          <a:p>
            <a:pPr marL="461963" indent="-461963" eaLnBrk="1" hangingPunct="1">
              <a:spcAft>
                <a:spcPts val="1800"/>
              </a:spcAft>
              <a:buFont typeface="Wingdings" pitchFamily="2" charset="2"/>
              <a:buChar char="q"/>
            </a:pPr>
            <a:r>
              <a:rPr lang="en-US" b="0" dirty="0" smtClean="0">
                <a:cs typeface="Arial" pitchFamily="34" charset="0"/>
              </a:rPr>
              <a:t>Present the status of the thermo-mechanical analysis of the revised DCLL TBM.</a:t>
            </a:r>
          </a:p>
          <a:p>
            <a:pPr marL="461963" indent="-461963" eaLnBrk="1" hangingPunct="1">
              <a:spcAft>
                <a:spcPts val="1800"/>
              </a:spcAft>
              <a:buFont typeface="Wingdings" pitchFamily="2" charset="2"/>
              <a:buChar char="q"/>
            </a:pPr>
            <a:r>
              <a:rPr lang="en-US" b="0" dirty="0" smtClean="0">
                <a:cs typeface="Arial" pitchFamily="34" charset="0"/>
              </a:rPr>
              <a:t>The goal of this presentation is to provide the DCLL team insight into the various aspects and details that are included in the analysis and to discuss any shortcomings and/or suggested changes for the next analysis iteration.</a:t>
            </a:r>
          </a:p>
          <a:p>
            <a:pPr marL="461963" indent="-461963" eaLnBrk="1" hangingPunct="1">
              <a:spcAft>
                <a:spcPts val="1800"/>
              </a:spcAft>
              <a:buFont typeface="Wingdings" pitchFamily="2" charset="2"/>
              <a:buChar char="q"/>
            </a:pPr>
            <a:r>
              <a:rPr lang="en-US" dirty="0" smtClean="0">
                <a:solidFill>
                  <a:srgbClr val="C00000"/>
                </a:solidFill>
                <a:cs typeface="Arial" pitchFamily="34" charset="0"/>
              </a:rPr>
              <a:t>Demonstrate the effectiveness of the developed approach/model to identify critical locations, such as stress concentrations inside the TBM structure.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305800" cy="762000"/>
          </a:xfrm>
        </p:spPr>
        <p:txBody>
          <a:bodyPr/>
          <a:lstStyle/>
          <a:p>
            <a:pPr algn="ctr"/>
            <a:r>
              <a:rPr lang="en-US" dirty="0" smtClean="0"/>
              <a:t>Presentation Objectives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19200"/>
            <a:ext cx="7848600" cy="44958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The Analysis is Divided into Six Sections:</a:t>
            </a:r>
          </a:p>
          <a:p>
            <a:pPr algn="ctr" eaLnBrk="1" hangingPunct="1">
              <a:buFontTx/>
              <a:buNone/>
              <a:defRPr/>
            </a:pPr>
            <a:endParaRPr lang="en-US" sz="1600" dirty="0" smtClean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Pre-Processing the TBM Solid Model.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Generating Data Tables and ANSYS Scripts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Meshing and Applying Loads and BCs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latin typeface="Arial Narrow" pitchFamily="34" charset="0"/>
                <a:cs typeface="Arial" pitchFamily="34" charset="0"/>
              </a:rPr>
              <a:t>Thermal Analysis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Structural Analysis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Summary and Conclusions</a:t>
            </a:r>
            <a:endParaRPr lang="en-US" sz="2800" dirty="0" smtClean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mp-X-faste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47800" y="1171900"/>
            <a:ext cx="6267450" cy="553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4 –Thermal Analysis Results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4800" y="685800"/>
            <a:ext cx="78486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Animation shows the temperature in the radial direction through the TBM: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1400" y="5410200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Animation starts with FW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4 –Thermal Analysis Results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4800" y="762000"/>
            <a:ext cx="78486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Temperatures in the radial direction across the TBM: </a:t>
            </a:r>
            <a:r>
              <a:rPr lang="en-US" sz="2000" dirty="0" err="1" smtClean="0">
                <a:solidFill>
                  <a:srgbClr val="FF0000"/>
                </a:solidFill>
              </a:rPr>
              <a:t>T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2000" dirty="0" smtClean="0">
                <a:solidFill>
                  <a:srgbClr val="FF0000"/>
                </a:solidFill>
              </a:rPr>
              <a:t> = 560 </a:t>
            </a:r>
            <a:r>
              <a:rPr lang="en-US" sz="2000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000" dirty="0" err="1" smtClean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77154" name="Picture 2" descr="C:\Documents and Settings\Robert Shaefer\Desktop\Slides for FSNT\Temp\Temp\X-resized\8-step20fixed071.jpg"/>
          <p:cNvPicPr>
            <a:picLocks noChangeAspect="1" noChangeArrowheads="1"/>
          </p:cNvPicPr>
          <p:nvPr/>
        </p:nvPicPr>
        <p:blipFill>
          <a:blip r:embed="rId3"/>
          <a:srcRect l="37915" t="11562" r="45562" b="23977"/>
          <a:stretch>
            <a:fillRect/>
          </a:stretch>
        </p:blipFill>
        <p:spPr bwMode="auto">
          <a:xfrm>
            <a:off x="304800" y="1371600"/>
            <a:ext cx="1066800" cy="3124200"/>
          </a:xfrm>
          <a:prstGeom prst="rect">
            <a:avLst/>
          </a:prstGeom>
          <a:noFill/>
        </p:spPr>
      </p:pic>
      <p:pic>
        <p:nvPicPr>
          <p:cNvPr id="177155" name="Picture 3" descr="C:\Documents and Settings\Robert Shaefer\Desktop\Slides for FSNT\Temp\Temp\X-resized\8-step20fixed080.jpg"/>
          <p:cNvPicPr>
            <a:picLocks noChangeAspect="1" noChangeArrowheads="1"/>
          </p:cNvPicPr>
          <p:nvPr/>
        </p:nvPicPr>
        <p:blipFill>
          <a:blip r:embed="rId4"/>
          <a:srcRect l="35210" t="8058" r="42365" b="16476"/>
          <a:stretch>
            <a:fillRect/>
          </a:stretch>
        </p:blipFill>
        <p:spPr bwMode="auto">
          <a:xfrm>
            <a:off x="2438400" y="1828800"/>
            <a:ext cx="1447800" cy="3657600"/>
          </a:xfrm>
          <a:prstGeom prst="rect">
            <a:avLst/>
          </a:prstGeom>
          <a:noFill/>
        </p:spPr>
      </p:pic>
      <p:pic>
        <p:nvPicPr>
          <p:cNvPr id="177156" name="Picture 4" descr="C:\Documents and Settings\Robert Shaefer\Desktop\Slides for FSNT\Temp\Temp\X-resized\8-step20fixed073.jpg"/>
          <p:cNvPicPr>
            <a:picLocks noChangeAspect="1" noChangeArrowheads="1"/>
          </p:cNvPicPr>
          <p:nvPr/>
        </p:nvPicPr>
        <p:blipFill>
          <a:blip r:embed="rId5"/>
          <a:srcRect l="36440" t="9990" r="45857" b="17688"/>
          <a:stretch>
            <a:fillRect/>
          </a:stretch>
        </p:blipFill>
        <p:spPr bwMode="auto">
          <a:xfrm>
            <a:off x="1219200" y="1524000"/>
            <a:ext cx="1143000" cy="3505200"/>
          </a:xfrm>
          <a:prstGeom prst="rect">
            <a:avLst/>
          </a:prstGeom>
          <a:noFill/>
        </p:spPr>
      </p:pic>
      <p:pic>
        <p:nvPicPr>
          <p:cNvPr id="177158" name="Picture 6" descr="C:\Documents and Settings\Robert Shaefer\Desktop\Slides for FSNT\Temp\Temp\X-resized\8-step20fixed084.jpg"/>
          <p:cNvPicPr>
            <a:picLocks noChangeAspect="1" noChangeArrowheads="1"/>
          </p:cNvPicPr>
          <p:nvPr/>
        </p:nvPicPr>
        <p:blipFill>
          <a:blip r:embed="rId6"/>
          <a:srcRect l="37522" t="10973" r="42414" b="15133"/>
          <a:stretch>
            <a:fillRect/>
          </a:stretch>
        </p:blipFill>
        <p:spPr bwMode="auto">
          <a:xfrm>
            <a:off x="4114800" y="2224314"/>
            <a:ext cx="1295400" cy="3581400"/>
          </a:xfrm>
          <a:prstGeom prst="rect">
            <a:avLst/>
          </a:prstGeom>
          <a:noFill/>
        </p:spPr>
      </p:pic>
      <p:pic>
        <p:nvPicPr>
          <p:cNvPr id="177160" name="Picture 8" descr="C:\Documents and Settings\Robert Shaefer\Desktop\Slides for FSNT\Temp\Temp\X-resized\8-step20fixed088.jpg"/>
          <p:cNvPicPr>
            <a:picLocks noChangeAspect="1" noChangeArrowheads="1"/>
          </p:cNvPicPr>
          <p:nvPr/>
        </p:nvPicPr>
        <p:blipFill>
          <a:blip r:embed="rId7"/>
          <a:srcRect l="34866" t="10907" r="41529" b="15198"/>
          <a:stretch>
            <a:fillRect/>
          </a:stretch>
        </p:blipFill>
        <p:spPr bwMode="auto">
          <a:xfrm>
            <a:off x="5486400" y="2590800"/>
            <a:ext cx="1524000" cy="3581400"/>
          </a:xfrm>
          <a:prstGeom prst="rect">
            <a:avLst/>
          </a:prstGeom>
          <a:noFill/>
        </p:spPr>
      </p:pic>
      <p:pic>
        <p:nvPicPr>
          <p:cNvPr id="177161" name="Picture 9" descr="C:\Documents and Settings\Robert Shaefer\Desktop\Slides for FSNT\Temp\Temp\X-resized\8-step20fixed102.jpg"/>
          <p:cNvPicPr>
            <a:picLocks noChangeAspect="1" noChangeArrowheads="1"/>
          </p:cNvPicPr>
          <p:nvPr/>
        </p:nvPicPr>
        <p:blipFill>
          <a:blip r:embed="rId8"/>
          <a:srcRect l="35653" t="10678" r="39945" b="13855"/>
          <a:stretch>
            <a:fillRect/>
          </a:stretch>
        </p:blipFill>
        <p:spPr bwMode="auto">
          <a:xfrm>
            <a:off x="7111340" y="3048000"/>
            <a:ext cx="1575460" cy="3657600"/>
          </a:xfrm>
          <a:prstGeom prst="rect">
            <a:avLst/>
          </a:prstGeom>
          <a:noFill/>
        </p:spPr>
      </p:pic>
      <p:pic>
        <p:nvPicPr>
          <p:cNvPr id="13" name="Picture 2" descr="C:\Documents and Settings\Robert Shaefer\Desktop\Slides for FSNT\Temp\Temp\X-resized\8-step20fixed071.jpg"/>
          <p:cNvPicPr>
            <a:picLocks noChangeAspect="1" noChangeArrowheads="1"/>
          </p:cNvPicPr>
          <p:nvPr/>
        </p:nvPicPr>
        <p:blipFill>
          <a:blip r:embed="rId3"/>
          <a:srcRect l="92659" t="17366" r="-467" b="23977"/>
          <a:stretch>
            <a:fillRect/>
          </a:stretch>
        </p:blipFill>
        <p:spPr bwMode="auto">
          <a:xfrm>
            <a:off x="8703179" y="3733800"/>
            <a:ext cx="440821" cy="248602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82481" y="1181104"/>
            <a:ext cx="960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C00000"/>
                </a:solidFill>
              </a:rPr>
              <a:t>T</a:t>
            </a:r>
            <a:r>
              <a:rPr lang="en-US" sz="1100" baseline="-25000" dirty="0" err="1" smtClean="0">
                <a:solidFill>
                  <a:srgbClr val="C00000"/>
                </a:solidFill>
              </a:rPr>
              <a:t>max</a:t>
            </a:r>
            <a:r>
              <a:rPr lang="en-US" sz="1100" dirty="0" smtClean="0">
                <a:solidFill>
                  <a:srgbClr val="C00000"/>
                </a:solidFill>
              </a:rPr>
              <a:t>=560 </a:t>
            </a:r>
            <a:r>
              <a:rPr lang="en-US" sz="1100" baseline="30000" dirty="0" err="1" smtClean="0">
                <a:solidFill>
                  <a:srgbClr val="C00000"/>
                </a:solidFill>
              </a:rPr>
              <a:t>o</a:t>
            </a:r>
            <a:r>
              <a:rPr lang="en-US" sz="1100" dirty="0" err="1" smtClean="0">
                <a:solidFill>
                  <a:srgbClr val="C00000"/>
                </a:solidFill>
              </a:rPr>
              <a:t>C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1600200"/>
            <a:ext cx="696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</a:rPr>
              <a:t>~550 </a:t>
            </a:r>
            <a:r>
              <a:rPr lang="en-US" sz="1100" baseline="30000" dirty="0" err="1" smtClean="0">
                <a:solidFill>
                  <a:srgbClr val="C00000"/>
                </a:solidFill>
              </a:rPr>
              <a:t>o</a:t>
            </a:r>
            <a:r>
              <a:rPr lang="en-US" sz="1100" dirty="0" err="1" smtClean="0">
                <a:solidFill>
                  <a:srgbClr val="C00000"/>
                </a:solidFill>
              </a:rPr>
              <a:t>C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976" y="2590800"/>
            <a:ext cx="696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</a:rPr>
              <a:t>~507 </a:t>
            </a:r>
            <a:r>
              <a:rPr lang="en-US" sz="1100" baseline="30000" dirty="0" err="1" smtClean="0">
                <a:solidFill>
                  <a:srgbClr val="C00000"/>
                </a:solidFill>
              </a:rPr>
              <a:t>o</a:t>
            </a:r>
            <a:r>
              <a:rPr lang="en-US" sz="1100" dirty="0" err="1" smtClean="0">
                <a:solidFill>
                  <a:srgbClr val="C00000"/>
                </a:solidFill>
              </a:rPr>
              <a:t>C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976" y="3810000"/>
            <a:ext cx="696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C00000"/>
                </a:solidFill>
              </a:rPr>
              <a:t>~495 </a:t>
            </a:r>
            <a:r>
              <a:rPr lang="en-US" sz="1100" baseline="30000" dirty="0" err="1" smtClean="0">
                <a:solidFill>
                  <a:srgbClr val="C00000"/>
                </a:solidFill>
              </a:rPr>
              <a:t>o</a:t>
            </a:r>
            <a:r>
              <a:rPr lang="en-US" sz="1100" dirty="0" err="1" smtClean="0">
                <a:solidFill>
                  <a:srgbClr val="C00000"/>
                </a:solidFill>
              </a:rPr>
              <a:t>C</a:t>
            </a:r>
            <a:endParaRPr lang="en-US" sz="1200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rot="16200000" flipH="1">
            <a:off x="609600" y="1371600"/>
            <a:ext cx="152400" cy="152400"/>
          </a:xfrm>
          <a:prstGeom prst="straightConnector1">
            <a:avLst/>
          </a:prstGeom>
          <a:ln>
            <a:headEnd type="none" w="med" len="med"/>
            <a:tailEnd type="stealth" w="sm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" y="4572000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FW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sp-X-faste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00200" y="990600"/>
            <a:ext cx="6115050" cy="5749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4 –Thermal Analysis Results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4800" y="762000"/>
            <a:ext cx="78486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Displacement due to thermal expansion : </a:t>
            </a:r>
            <a:r>
              <a:rPr lang="en-US" sz="2000" dirty="0" smtClean="0">
                <a:solidFill>
                  <a:srgbClr val="FF0000"/>
                </a:solidFill>
              </a:rPr>
              <a:t>~10.4 mm total</a:t>
            </a:r>
            <a:br>
              <a:rPr lang="en-US" sz="2000" dirty="0" smtClean="0">
                <a:solidFill>
                  <a:srgbClr val="FF0000"/>
                </a:solidFill>
              </a:rPr>
            </a:br>
            <a:endParaRPr lang="en-US" sz="2000" b="0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3581400" y="5410200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Animation starts with FW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Robert Shaefer\Desktop\TBM Analysis Aug 2009\Disp\Disp\X-resized\10-step22082.jpg"/>
          <p:cNvPicPr>
            <a:picLocks noChangeAspect="1" noChangeArrowheads="1"/>
          </p:cNvPicPr>
          <p:nvPr/>
        </p:nvPicPr>
        <p:blipFill>
          <a:blip r:embed="rId3"/>
          <a:srcRect l="38776" r="41308" b="22306"/>
          <a:stretch>
            <a:fillRect/>
          </a:stretch>
        </p:blipFill>
        <p:spPr bwMode="auto">
          <a:xfrm>
            <a:off x="381000" y="609600"/>
            <a:ext cx="1285875" cy="37655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4 –Thermal Analysis Results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4800" y="762000"/>
            <a:ext cx="78486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Displacement due to thermal expansion : </a:t>
            </a:r>
            <a:r>
              <a:rPr lang="en-US" sz="2000" dirty="0" smtClean="0">
                <a:solidFill>
                  <a:srgbClr val="FF0000"/>
                </a:solidFill>
              </a:rPr>
              <a:t>~10.4 mm total</a:t>
            </a:r>
          </a:p>
        </p:txBody>
      </p:sp>
      <p:cxnSp>
        <p:nvCxnSpPr>
          <p:cNvPr id="20" name="Straight Arrow Connector 19"/>
          <p:cNvCxnSpPr>
            <a:stCxn id="15" idx="1"/>
          </p:cNvCxnSpPr>
          <p:nvPr/>
        </p:nvCxnSpPr>
        <p:spPr bwMode="auto">
          <a:xfrm rot="10800000" flipV="1">
            <a:off x="1143000" y="1273805"/>
            <a:ext cx="228600" cy="9779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Documents and Settings\Robert Shaefer\Desktop\TBM Analysis Aug 2009\Disp\Disp\X-resized\10-step22085.jpg"/>
          <p:cNvPicPr>
            <a:picLocks noChangeAspect="1" noChangeArrowheads="1"/>
          </p:cNvPicPr>
          <p:nvPr/>
        </p:nvPicPr>
        <p:blipFill>
          <a:blip r:embed="rId4"/>
          <a:srcRect l="37743" t="11464" r="45734" b="19358"/>
          <a:stretch>
            <a:fillRect/>
          </a:stretch>
        </p:blipFill>
        <p:spPr bwMode="auto">
          <a:xfrm>
            <a:off x="1524000" y="1371600"/>
            <a:ext cx="1066800" cy="3352800"/>
          </a:xfrm>
          <a:prstGeom prst="rect">
            <a:avLst/>
          </a:prstGeom>
          <a:noFill/>
        </p:spPr>
      </p:pic>
      <p:pic>
        <p:nvPicPr>
          <p:cNvPr id="3076" name="Picture 4" descr="C:\Documents and Settings\Robert Shaefer\Desktop\TBM Analysis Aug 2009\Disp\Disp\X-resized\10-step22091.jpg"/>
          <p:cNvPicPr>
            <a:picLocks noChangeAspect="1" noChangeArrowheads="1"/>
          </p:cNvPicPr>
          <p:nvPr/>
        </p:nvPicPr>
        <p:blipFill>
          <a:blip r:embed="rId5"/>
          <a:srcRect l="38628" t="10481" r="44849" b="17196"/>
          <a:stretch>
            <a:fillRect/>
          </a:stretch>
        </p:blipFill>
        <p:spPr bwMode="auto">
          <a:xfrm>
            <a:off x="2743200" y="1600200"/>
            <a:ext cx="1066800" cy="3505200"/>
          </a:xfrm>
          <a:prstGeom prst="rect">
            <a:avLst/>
          </a:prstGeom>
          <a:noFill/>
        </p:spPr>
      </p:pic>
      <p:pic>
        <p:nvPicPr>
          <p:cNvPr id="3077" name="Picture 5" descr="C:\Documents and Settings\Robert Shaefer\Desktop\TBM Analysis Aug 2009\Disp\Disp\X-resized\10-step22097.jpg"/>
          <p:cNvPicPr>
            <a:picLocks noChangeAspect="1" noChangeArrowheads="1"/>
          </p:cNvPicPr>
          <p:nvPr/>
        </p:nvPicPr>
        <p:blipFill>
          <a:blip r:embed="rId6"/>
          <a:srcRect l="37767" t="11006" r="43349" b="16672"/>
          <a:stretch>
            <a:fillRect/>
          </a:stretch>
        </p:blipFill>
        <p:spPr bwMode="auto">
          <a:xfrm>
            <a:off x="4114800" y="2057400"/>
            <a:ext cx="1219200" cy="3505200"/>
          </a:xfrm>
          <a:prstGeom prst="rect">
            <a:avLst/>
          </a:prstGeom>
          <a:noFill/>
        </p:spPr>
      </p:pic>
      <p:pic>
        <p:nvPicPr>
          <p:cNvPr id="3078" name="Picture 6" descr="C:\Documents and Settings\Robert Shaefer\Desktop\TBM Analysis Aug 2009\Disp\Disp\X-resized\10-step22109.jpg"/>
          <p:cNvPicPr>
            <a:picLocks noChangeAspect="1" noChangeArrowheads="1"/>
          </p:cNvPicPr>
          <p:nvPr/>
        </p:nvPicPr>
        <p:blipFill>
          <a:blip r:embed="rId7"/>
          <a:srcRect l="92649" t="18867" r="860" b="19031"/>
          <a:stretch>
            <a:fillRect/>
          </a:stretch>
        </p:blipFill>
        <p:spPr bwMode="auto">
          <a:xfrm>
            <a:off x="8686800" y="3429000"/>
            <a:ext cx="419100" cy="3009900"/>
          </a:xfrm>
          <a:prstGeom prst="rect">
            <a:avLst/>
          </a:prstGeom>
          <a:noFill/>
        </p:spPr>
      </p:pic>
      <p:pic>
        <p:nvPicPr>
          <p:cNvPr id="3079" name="Picture 7" descr="C:\Documents and Settings\Robert Shaefer\Desktop\TBM Analysis Aug 2009\Disp\Disp\X-resized\10-step22113.jpg"/>
          <p:cNvPicPr>
            <a:picLocks noChangeAspect="1" noChangeArrowheads="1"/>
          </p:cNvPicPr>
          <p:nvPr/>
        </p:nvPicPr>
        <p:blipFill>
          <a:blip r:embed="rId8"/>
          <a:srcRect l="38776" t="11857" r="39980" b="14248"/>
          <a:stretch>
            <a:fillRect/>
          </a:stretch>
        </p:blipFill>
        <p:spPr bwMode="auto">
          <a:xfrm>
            <a:off x="7239000" y="3124200"/>
            <a:ext cx="1371600" cy="3581400"/>
          </a:xfrm>
          <a:prstGeom prst="rect">
            <a:avLst/>
          </a:prstGeom>
          <a:noFill/>
        </p:spPr>
      </p:pic>
      <p:pic>
        <p:nvPicPr>
          <p:cNvPr id="3080" name="Picture 8" descr="C:\Documents and Settings\Robert Shaefer\Desktop\TBM Analysis Aug 2009\Disp\Disp\X-resized\10-step22107.jpg"/>
          <p:cNvPicPr>
            <a:picLocks noChangeAspect="1" noChangeArrowheads="1"/>
          </p:cNvPicPr>
          <p:nvPr/>
        </p:nvPicPr>
        <p:blipFill>
          <a:blip r:embed="rId9"/>
          <a:srcRect l="37005" t="11661" r="40570" b="16017"/>
          <a:stretch>
            <a:fillRect/>
          </a:stretch>
        </p:blipFill>
        <p:spPr bwMode="auto">
          <a:xfrm>
            <a:off x="5591175" y="2743200"/>
            <a:ext cx="1447800" cy="35052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94315" y="4615190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FF"/>
                </a:solidFill>
              </a:rPr>
              <a:t>Displ</a:t>
            </a:r>
            <a:r>
              <a:rPr lang="en-US" sz="1200" b="1" dirty="0" smtClean="0">
                <a:solidFill>
                  <a:srgbClr val="0000FF"/>
                </a:solidFill>
              </a:rPr>
              <a:t>. ~ 5 mm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0" y="1143000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0000FF"/>
                </a:solidFill>
              </a:rPr>
              <a:t>Displ</a:t>
            </a:r>
            <a:r>
              <a:rPr lang="en-US" sz="1100" b="1" dirty="0" smtClean="0">
                <a:solidFill>
                  <a:srgbClr val="0000FF"/>
                </a:solidFill>
              </a:rPr>
              <a:t>. ~5 mm</a:t>
            </a:r>
            <a:endParaRPr lang="en-US" sz="1200" b="1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 flipH="1" flipV="1">
            <a:off x="533400" y="4343400"/>
            <a:ext cx="457200" cy="1524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1"/>
          </p:cNvCxnSpPr>
          <p:nvPr/>
        </p:nvCxnSpPr>
        <p:spPr bwMode="auto">
          <a:xfrm rot="10800000" flipH="1" flipV="1">
            <a:off x="1371600" y="1273805"/>
            <a:ext cx="304800" cy="27179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0" y="2819400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FW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19200"/>
            <a:ext cx="7848600" cy="44958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The Analysis is Divided into Six Sections:</a:t>
            </a:r>
          </a:p>
          <a:p>
            <a:pPr algn="ctr" eaLnBrk="1" hangingPunct="1">
              <a:buFontTx/>
              <a:buNone/>
              <a:defRPr/>
            </a:pPr>
            <a:endParaRPr lang="en-US" sz="1600" dirty="0" smtClean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Pre-Processing the TBM Solid Model.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Generating Data Tables and ANSYS Scripts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Meshing and Applying Loads and BCs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  <a:cs typeface="Arial" pitchFamily="34" charset="0"/>
              </a:rPr>
              <a:t>Thermal Analysis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latin typeface="Arial Narrow" pitchFamily="34" charset="0"/>
                <a:cs typeface="Arial" pitchFamily="34" charset="0"/>
              </a:rPr>
              <a:t>Structural Analysis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cs typeface="Arial" pitchFamily="34" charset="0"/>
              </a:rPr>
              <a:t>Summary and Conclusions</a:t>
            </a:r>
            <a:endParaRPr lang="en-US" sz="2800" dirty="0" smtClean="0">
              <a:solidFill>
                <a:schemeClr val="bg1">
                  <a:lumMod val="8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5 – Structural Analysis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4800" y="762000"/>
            <a:ext cx="84582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We use four flexible supports - design is based on ITER Shield Flexible Joints: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178178" name="Picture 2" descr="C:\Documents and Settings\Robert Shaefer\Desktop\Slides for FSNT\TBM analysis infor esultst hread\BC-fixtures-annotated.jpg"/>
          <p:cNvPicPr>
            <a:picLocks noChangeAspect="1" noChangeArrowheads="1"/>
          </p:cNvPicPr>
          <p:nvPr/>
        </p:nvPicPr>
        <p:blipFill>
          <a:blip r:embed="rId3"/>
          <a:srcRect r="11920"/>
          <a:stretch>
            <a:fillRect/>
          </a:stretch>
        </p:blipFill>
        <p:spPr bwMode="auto">
          <a:xfrm>
            <a:off x="5729288" y="1219200"/>
            <a:ext cx="3414712" cy="5464780"/>
          </a:xfrm>
          <a:prstGeom prst="rect">
            <a:avLst/>
          </a:prstGeom>
          <a:noFill/>
        </p:spPr>
      </p:pic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295400"/>
            <a:ext cx="259153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1219200"/>
            <a:ext cx="1996171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92100" y="4313872"/>
            <a:ext cx="5270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flexible </a:t>
            </a:r>
            <a:r>
              <a:rPr lang="en-US" dirty="0" smtClean="0"/>
              <a:t>joints react </a:t>
            </a:r>
            <a:r>
              <a:rPr lang="en-US" dirty="0"/>
              <a:t>the module loads in the radial direction while being compliant </a:t>
            </a:r>
            <a:r>
              <a:rPr lang="en-US" dirty="0" smtClean="0"/>
              <a:t>in the </a:t>
            </a:r>
            <a:r>
              <a:rPr lang="en-US" dirty="0"/>
              <a:t>other directions. This feature is provided by </a:t>
            </a:r>
            <a:r>
              <a:rPr lang="en-US" b="1" dirty="0">
                <a:solidFill>
                  <a:srgbClr val="C00000"/>
                </a:solidFill>
              </a:rPr>
              <a:t>a tubular cartridge made flexible by </a:t>
            </a:r>
            <a:r>
              <a:rPr lang="en-US" b="1" dirty="0" smtClean="0">
                <a:solidFill>
                  <a:srgbClr val="C00000"/>
                </a:solidFill>
              </a:rPr>
              <a:t>axial slits </a:t>
            </a:r>
            <a:r>
              <a:rPr lang="en-US" b="1" dirty="0">
                <a:solidFill>
                  <a:srgbClr val="C00000"/>
                </a:solidFill>
              </a:rPr>
              <a:t>milled in the middle wall</a:t>
            </a:r>
            <a:r>
              <a:rPr lang="en-US" dirty="0"/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1300" y="5867400"/>
            <a:ext cx="52451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The flexible </a:t>
            </a:r>
            <a:r>
              <a:rPr lang="en-US" sz="1600" dirty="0" smtClean="0"/>
              <a:t>cartridges are </a:t>
            </a:r>
            <a:r>
              <a:rPr lang="en-US" sz="1600" dirty="0"/>
              <a:t>made from Ti-alloy (Ti-6Al-4V) due to its high strength, low Young’s modulus </a:t>
            </a:r>
            <a:r>
              <a:rPr lang="en-US" sz="1600" dirty="0" smtClean="0"/>
              <a:t>and adequate </a:t>
            </a:r>
            <a:r>
              <a:rPr lang="en-US" sz="1600" dirty="0"/>
              <a:t>toughness after irradiation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5 – Structural Analysis Results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4800" y="762000"/>
            <a:ext cx="8686800" cy="381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Stress results serve to </a:t>
            </a:r>
            <a:r>
              <a:rPr lang="en-US" sz="2000" dirty="0" smtClean="0">
                <a:solidFill>
                  <a:srgbClr val="C00000"/>
                </a:solidFill>
              </a:rPr>
              <a:t>identify critical locations</a:t>
            </a:r>
            <a:r>
              <a:rPr lang="en-US" sz="2000" dirty="0" smtClean="0"/>
              <a:t>, such as stress concentration; they do </a:t>
            </a:r>
            <a:r>
              <a:rPr lang="en-US" sz="2000" dirty="0" smtClean="0">
                <a:solidFill>
                  <a:srgbClr val="C00000"/>
                </a:solidFill>
              </a:rPr>
              <a:t>not represent actual stress values </a:t>
            </a:r>
            <a:r>
              <a:rPr lang="en-US" sz="2000" dirty="0" smtClean="0"/>
              <a:t>(we used no fillets or rounds, and no stress relaxation)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66800" y="1676398"/>
            <a:ext cx="7239000" cy="5093734"/>
            <a:chOff x="1066800" y="1676398"/>
            <a:chExt cx="7239000" cy="5093734"/>
          </a:xfrm>
        </p:grpSpPr>
        <p:pic>
          <p:nvPicPr>
            <p:cNvPr id="16" name="Picture 2" descr="C:\Documents and Settings\Robert Shaefer\Desktop\Slides for FSNT\TBM Stress Images 2009-8-14\TBM Stress Images 2009-8-14\10-step22173.jpg"/>
            <p:cNvPicPr>
              <a:picLocks noChangeAspect="1" noChangeArrowheads="1"/>
            </p:cNvPicPr>
            <p:nvPr/>
          </p:nvPicPr>
          <p:blipFill>
            <a:blip r:embed="rId3" cstate="print"/>
            <a:srcRect l="91618" t="17535" r="931" b="18171"/>
            <a:stretch>
              <a:fillRect/>
            </a:stretch>
          </p:blipFill>
          <p:spPr bwMode="auto">
            <a:xfrm>
              <a:off x="5033500" y="1993994"/>
              <a:ext cx="609600" cy="3949606"/>
            </a:xfrm>
            <a:prstGeom prst="rect">
              <a:avLst/>
            </a:prstGeom>
            <a:noFill/>
          </p:spPr>
        </p:pic>
        <p:pic>
          <p:nvPicPr>
            <p:cNvPr id="181250" name="Picture 2" descr="C:\Documents and Settings\Robert Shaefer\Desktop\Slides for FSNT\TBM Stress Images 2009-8-14\TBM Stress Images 2009-8-14\10-step22168.jpg"/>
            <p:cNvPicPr>
              <a:picLocks noChangeAspect="1" noChangeArrowheads="1"/>
            </p:cNvPicPr>
            <p:nvPr/>
          </p:nvPicPr>
          <p:blipFill>
            <a:blip r:embed="rId4" cstate="print"/>
            <a:srcRect l="21059" t="18506" r="20063" b="18755"/>
            <a:stretch>
              <a:fillRect/>
            </a:stretch>
          </p:blipFill>
          <p:spPr bwMode="auto">
            <a:xfrm rot="5400000">
              <a:off x="3886199" y="2133600"/>
              <a:ext cx="4876801" cy="3962400"/>
            </a:xfrm>
            <a:prstGeom prst="rect">
              <a:avLst/>
            </a:prstGeom>
            <a:noFill/>
          </p:spPr>
        </p:pic>
        <p:pic>
          <p:nvPicPr>
            <p:cNvPr id="181251" name="Picture 3" descr="C:\Documents and Settings\Robert Shaefer\Desktop\Slides for FSNT\TBM Stress Images 2009-8-14\TBM Stress Images 2009-8-14\10-step22202.jpg"/>
            <p:cNvPicPr>
              <a:picLocks noChangeAspect="1" noChangeArrowheads="1"/>
            </p:cNvPicPr>
            <p:nvPr/>
          </p:nvPicPr>
          <p:blipFill>
            <a:blip r:embed="rId5" cstate="print"/>
            <a:srcRect l="38163" t="11411" r="38472" b="10266"/>
            <a:stretch>
              <a:fillRect/>
            </a:stretch>
          </p:blipFill>
          <p:spPr bwMode="auto">
            <a:xfrm>
              <a:off x="1066800" y="1676398"/>
              <a:ext cx="1937801" cy="4801771"/>
            </a:xfrm>
            <a:prstGeom prst="rect">
              <a:avLst/>
            </a:prstGeom>
            <a:noFill/>
          </p:spPr>
        </p:pic>
        <p:pic>
          <p:nvPicPr>
            <p:cNvPr id="19" name="Picture 2" descr="C:\Documents and Settings\Robert Shaefer\Desktop\Slides for FSNT\TBM Stress Images 2009-8-14\TBM Stress Images 2009-8-14\10-step22168.jpg"/>
            <p:cNvPicPr>
              <a:picLocks noChangeAspect="1" noChangeArrowheads="1"/>
            </p:cNvPicPr>
            <p:nvPr/>
          </p:nvPicPr>
          <p:blipFill>
            <a:blip r:embed="rId6" cstate="print"/>
            <a:srcRect l="88996" t="18506" r="935" b="18755"/>
            <a:stretch>
              <a:fillRect/>
            </a:stretch>
          </p:blipFill>
          <p:spPr bwMode="auto">
            <a:xfrm>
              <a:off x="7458730" y="2120237"/>
              <a:ext cx="847070" cy="3901439"/>
            </a:xfrm>
            <a:prstGeom prst="rect">
              <a:avLst/>
            </a:prstGeom>
            <a:noFill/>
          </p:spPr>
        </p:pic>
        <p:pic>
          <p:nvPicPr>
            <p:cNvPr id="21" name="Picture 2" descr="C:\Documents and Settings\Robert Shaefer\Desktop\Slides for FSNT\TBM Stress Images 2009-8-14\TBM Stress Images 2009-8-14\10-step22168.jpg"/>
            <p:cNvPicPr>
              <a:picLocks noChangeAspect="1" noChangeArrowheads="1"/>
            </p:cNvPicPr>
            <p:nvPr/>
          </p:nvPicPr>
          <p:blipFill>
            <a:blip r:embed="rId6" cstate="print"/>
            <a:srcRect l="88996" t="18506" r="935" b="18755"/>
            <a:stretch>
              <a:fillRect/>
            </a:stretch>
          </p:blipFill>
          <p:spPr bwMode="auto">
            <a:xfrm>
              <a:off x="2971800" y="2196438"/>
              <a:ext cx="847070" cy="3901439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209800" y="6400800"/>
              <a:ext cx="47243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Flexible supports experience large stress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5 – Structural Analysis Results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Von Mises stress contours around of the flexible support.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179202" name="Picture 2" descr="C:\Documents and Settings\Robert Shaefer\Desktop\Slides for FSNT\TBM Stress Images 2009-8-14\TBM Stress Images 2009-8-14\10-step22166.jpg"/>
          <p:cNvPicPr>
            <a:picLocks noChangeAspect="1" noChangeArrowheads="1"/>
          </p:cNvPicPr>
          <p:nvPr/>
        </p:nvPicPr>
        <p:blipFill>
          <a:blip r:embed="rId3" cstate="print"/>
          <a:srcRect l="37539" t="9542" r="38707" b="11617"/>
          <a:stretch>
            <a:fillRect/>
          </a:stretch>
        </p:blipFill>
        <p:spPr bwMode="auto">
          <a:xfrm>
            <a:off x="609600" y="1143000"/>
            <a:ext cx="2209800" cy="5506387"/>
          </a:xfrm>
          <a:prstGeom prst="rect">
            <a:avLst/>
          </a:prstGeom>
          <a:noFill/>
        </p:spPr>
      </p:pic>
      <p:pic>
        <p:nvPicPr>
          <p:cNvPr id="11" name="Picture 2" descr="C:\Documents and Settings\Robert Shaefer\Desktop\Slides for FSNT\TBM Stress Images 2009-8-14\TBM Stress Images 2009-8-14\10-step22166.jpg"/>
          <p:cNvPicPr>
            <a:picLocks noChangeAspect="1" noChangeArrowheads="1"/>
          </p:cNvPicPr>
          <p:nvPr/>
        </p:nvPicPr>
        <p:blipFill>
          <a:blip r:embed="rId4" cstate="print"/>
          <a:srcRect l="92447" t="17841" r="1115" b="17841"/>
          <a:stretch>
            <a:fillRect/>
          </a:stretch>
        </p:blipFill>
        <p:spPr bwMode="auto">
          <a:xfrm>
            <a:off x="2743200" y="1143000"/>
            <a:ext cx="762000" cy="5715000"/>
          </a:xfrm>
          <a:prstGeom prst="rect">
            <a:avLst/>
          </a:prstGeom>
          <a:noFill/>
        </p:spPr>
      </p:pic>
      <p:pic>
        <p:nvPicPr>
          <p:cNvPr id="179204" name="Picture 4" descr="C:\Documents and Settings\Robert Shaefer\Desktop\Slides for FSNT\TBM Stress Images 2009-8-14\TBM Stress Images 2009-8-14\10-step22203.jpg"/>
          <p:cNvPicPr>
            <a:picLocks noChangeAspect="1" noChangeArrowheads="1"/>
          </p:cNvPicPr>
          <p:nvPr/>
        </p:nvPicPr>
        <p:blipFill>
          <a:blip r:embed="rId5" cstate="print"/>
          <a:srcRect l="15015" t="11429" r="20265" b="27837"/>
          <a:stretch>
            <a:fillRect/>
          </a:stretch>
        </p:blipFill>
        <p:spPr bwMode="auto">
          <a:xfrm>
            <a:off x="4419600" y="4114800"/>
            <a:ext cx="3893574" cy="2743200"/>
          </a:xfrm>
          <a:prstGeom prst="rect">
            <a:avLst/>
          </a:prstGeom>
          <a:noFill/>
        </p:spPr>
      </p:pic>
      <p:pic>
        <p:nvPicPr>
          <p:cNvPr id="14" name="Picture 4" descr="C:\Documents and Settings\Robert Shaefer\Desktop\Slides for FSNT\TBM Stress Images 2009-8-14\TBM Stress Images 2009-8-14\10-step22203.jpg"/>
          <p:cNvPicPr>
            <a:picLocks noChangeAspect="1" noChangeArrowheads="1"/>
          </p:cNvPicPr>
          <p:nvPr/>
        </p:nvPicPr>
        <p:blipFill>
          <a:blip r:embed="rId6" cstate="print"/>
          <a:srcRect l="92973" t="11429" b="20000"/>
          <a:stretch>
            <a:fillRect/>
          </a:stretch>
        </p:blipFill>
        <p:spPr bwMode="auto">
          <a:xfrm>
            <a:off x="8382000" y="4038600"/>
            <a:ext cx="364034" cy="2667000"/>
          </a:xfrm>
          <a:prstGeom prst="rect">
            <a:avLst/>
          </a:prstGeom>
          <a:noFill/>
        </p:spPr>
      </p:pic>
      <p:pic>
        <p:nvPicPr>
          <p:cNvPr id="179203" name="Picture 3" descr="C:\Documents and Settings\Robert Shaefer\Desktop\Slides for FSNT\TBM Stress Images 2009-8-14\TBM Stress Images 2009-8-14\10-step22167.jpg"/>
          <p:cNvPicPr>
            <a:picLocks noChangeAspect="1" noChangeArrowheads="1"/>
          </p:cNvPicPr>
          <p:nvPr/>
        </p:nvPicPr>
        <p:blipFill>
          <a:blip r:embed="rId7" cstate="print"/>
          <a:srcRect l="13102" t="9996" r="1197" b="10125"/>
          <a:stretch>
            <a:fillRect/>
          </a:stretch>
        </p:blipFill>
        <p:spPr bwMode="auto">
          <a:xfrm>
            <a:off x="3886200" y="1143000"/>
            <a:ext cx="4267199" cy="2986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Robert Shaefer\Desktop\Slides for FSNT\TBM Stress Images 2009-8-14\TBM Stress Images 2009-8-14\10-step22179.jpg"/>
          <p:cNvPicPr>
            <a:picLocks noChangeAspect="1" noChangeArrowheads="1"/>
          </p:cNvPicPr>
          <p:nvPr/>
        </p:nvPicPr>
        <p:blipFill>
          <a:blip r:embed="rId3"/>
          <a:srcRect l="45425" t="36708" r="39388" b="44619"/>
          <a:stretch>
            <a:fillRect/>
          </a:stretch>
        </p:blipFill>
        <p:spPr bwMode="auto">
          <a:xfrm>
            <a:off x="5638800" y="3975100"/>
            <a:ext cx="2971800" cy="2743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5 – Structural Analysis Results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A large number of stress concentration locations are identified.</a:t>
            </a:r>
            <a:br>
              <a:rPr lang="en-US" sz="2000" dirty="0" smtClean="0"/>
            </a:br>
            <a:r>
              <a:rPr lang="en-US" sz="2000" dirty="0" smtClean="0"/>
              <a:t>These need to be alleviated in the next design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180226" name="Picture 2" descr="C:\Documents and Settings\Robert Shaefer\Desktop\Slides for FSNT\TBM Stress Images 2009-8-14\TBM Stress Images 2009-8-14\10-step22173.jpg"/>
          <p:cNvPicPr>
            <a:picLocks noChangeAspect="1" noChangeArrowheads="1"/>
          </p:cNvPicPr>
          <p:nvPr/>
        </p:nvPicPr>
        <p:blipFill>
          <a:blip r:embed="rId4" cstate="print"/>
          <a:srcRect l="18116" t="2922" r="17158"/>
          <a:stretch>
            <a:fillRect/>
          </a:stretch>
        </p:blipFill>
        <p:spPr bwMode="auto">
          <a:xfrm>
            <a:off x="164812" y="1447800"/>
            <a:ext cx="4330988" cy="4876800"/>
          </a:xfrm>
          <a:prstGeom prst="rect">
            <a:avLst/>
          </a:prstGeom>
          <a:noFill/>
        </p:spPr>
      </p:pic>
      <p:pic>
        <p:nvPicPr>
          <p:cNvPr id="16" name="Picture 2" descr="C:\Documents and Settings\Robert Shaefer\Desktop\Slides for FSNT\TBM Stress Images 2009-8-14\TBM Stress Images 2009-8-14\10-step22173.jpg"/>
          <p:cNvPicPr>
            <a:picLocks noChangeAspect="1" noChangeArrowheads="1"/>
          </p:cNvPicPr>
          <p:nvPr/>
        </p:nvPicPr>
        <p:blipFill>
          <a:blip r:embed="rId5" cstate="print"/>
          <a:srcRect l="91618" t="17535" r="931" b="18171"/>
          <a:stretch>
            <a:fillRect/>
          </a:stretch>
        </p:blipFill>
        <p:spPr bwMode="auto">
          <a:xfrm>
            <a:off x="4419600" y="1993994"/>
            <a:ext cx="609600" cy="3949606"/>
          </a:xfrm>
          <a:prstGeom prst="rect">
            <a:avLst/>
          </a:prstGeom>
          <a:noFill/>
        </p:spPr>
      </p:pic>
      <p:pic>
        <p:nvPicPr>
          <p:cNvPr id="15" name="Picture 6" descr="C:\Documents and Settings\Robert Shaefer\Desktop\Slides for FSNT\TBM Mesh 2009-8-15\TBM Mesh 2009-8-15\10-step22014.jpg"/>
          <p:cNvPicPr>
            <a:picLocks noChangeAspect="1" noChangeArrowheads="1"/>
          </p:cNvPicPr>
          <p:nvPr/>
        </p:nvPicPr>
        <p:blipFill>
          <a:blip r:embed="rId6" cstate="print"/>
          <a:srcRect r="21181"/>
          <a:stretch>
            <a:fillRect/>
          </a:stretch>
        </p:blipFill>
        <p:spPr bwMode="auto">
          <a:xfrm>
            <a:off x="5638800" y="1066800"/>
            <a:ext cx="2987416" cy="2845418"/>
          </a:xfrm>
          <a:prstGeom prst="rect">
            <a:avLst/>
          </a:prstGeom>
          <a:noFill/>
        </p:spPr>
      </p:pic>
      <p:cxnSp>
        <p:nvCxnSpPr>
          <p:cNvPr id="27" name="Straight Arrow Connector 26"/>
          <p:cNvCxnSpPr/>
          <p:nvPr/>
        </p:nvCxnSpPr>
        <p:spPr bwMode="auto">
          <a:xfrm rot="5400000" flipH="1" flipV="1">
            <a:off x="5943600" y="2667000"/>
            <a:ext cx="1828800" cy="12192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635447" y="4146242"/>
            <a:ext cx="1298753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Large Stress </a:t>
            </a:r>
          </a:p>
          <a:p>
            <a:pPr>
              <a:lnSpc>
                <a:spcPts val="13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Concentration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364376" y="4540558"/>
            <a:ext cx="493626" cy="488644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685800" y="2743200"/>
            <a:ext cx="1371600" cy="1295400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 rot="5400000">
            <a:off x="-62697" y="5015697"/>
            <a:ext cx="2133600" cy="331807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362200" y="3048000"/>
            <a:ext cx="990600" cy="990600"/>
          </a:xfrm>
          <a:prstGeom prst="ellips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5400" y="1219200"/>
            <a:ext cx="7010400" cy="44958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en-US" sz="1600" dirty="0" smtClean="0">
              <a:latin typeface="Arial Narrow" pitchFamily="34" charset="0"/>
              <a:cs typeface="Arial" pitchFamily="34" charset="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latin typeface="Arial Narrow" pitchFamily="34" charset="0"/>
                <a:cs typeface="Arial" pitchFamily="34" charset="0"/>
              </a:rPr>
              <a:t>Pre-Processing the TBM Solid Model.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latin typeface="Arial Narrow" pitchFamily="34" charset="0"/>
                <a:cs typeface="Arial" pitchFamily="34" charset="0"/>
              </a:rPr>
              <a:t>Generating Data Tables and ANSYS Scripts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latin typeface="Arial Narrow" pitchFamily="34" charset="0"/>
                <a:cs typeface="Arial" pitchFamily="34" charset="0"/>
              </a:rPr>
              <a:t>Meshing and Applying Loads </a:t>
            </a:r>
            <a:r>
              <a:rPr lang="en-US" sz="2800" dirty="0" smtClean="0">
                <a:cs typeface="Arial" pitchFamily="34" charset="0"/>
              </a:rPr>
              <a:t>and </a:t>
            </a:r>
            <a:r>
              <a:rPr lang="en-US" sz="2800" dirty="0" smtClean="0">
                <a:latin typeface="Arial Narrow" pitchFamily="34" charset="0"/>
                <a:cs typeface="Arial" pitchFamily="34" charset="0"/>
              </a:rPr>
              <a:t>BCs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latin typeface="Arial Narrow" pitchFamily="34" charset="0"/>
                <a:cs typeface="Arial" pitchFamily="34" charset="0"/>
              </a:rPr>
              <a:t>Thermal Analysis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latin typeface="Arial Narrow" pitchFamily="34" charset="0"/>
                <a:cs typeface="Arial" pitchFamily="34" charset="0"/>
              </a:rPr>
              <a:t>Structural Analysis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800" dirty="0" smtClean="0">
                <a:cs typeface="Arial" pitchFamily="34" charset="0"/>
              </a:rPr>
              <a:t>Summary and Consulting</a:t>
            </a:r>
            <a:endParaRPr lang="en-US" sz="2800" dirty="0" smtClean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305800" cy="762000"/>
          </a:xfrm>
        </p:spPr>
        <p:txBody>
          <a:bodyPr/>
          <a:lstStyle/>
          <a:p>
            <a:r>
              <a:rPr lang="en-US" sz="2800" dirty="0" smtClean="0"/>
              <a:t>Talk Outline</a:t>
            </a:r>
            <a:br>
              <a:rPr lang="en-US" sz="2800" dirty="0" smtClean="0"/>
            </a:b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Documents and Settings\Robert Shaefer\Desktop\Slides for FSNT\TBM Stress Images 2009-8-14\TBM Stress Images 2009-8-14\10-step22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057400"/>
            <a:ext cx="3840163" cy="28830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5 – Structural Analysis Results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4495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More examples of stress concentrations inside the TBM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5122" name="Picture 2" descr="C:\Documents and Settings\Robert Shaefer\Desktop\Slides for FSNT\TBM Stress Images 2009-8-14\TBM Stress Images 2009-8-14\10-step22208.jpg"/>
          <p:cNvPicPr>
            <a:picLocks noChangeAspect="1" noChangeArrowheads="1"/>
          </p:cNvPicPr>
          <p:nvPr/>
        </p:nvPicPr>
        <p:blipFill>
          <a:blip r:embed="rId4" cstate="print"/>
          <a:srcRect l="19302" b="38297"/>
          <a:stretch>
            <a:fillRect/>
          </a:stretch>
        </p:blipFill>
        <p:spPr bwMode="auto">
          <a:xfrm>
            <a:off x="5312147" y="1275710"/>
            <a:ext cx="3352800" cy="1924690"/>
          </a:xfrm>
          <a:prstGeom prst="rect">
            <a:avLst/>
          </a:prstGeom>
          <a:noFill/>
        </p:spPr>
      </p:pic>
      <p:pic>
        <p:nvPicPr>
          <p:cNvPr id="5124" name="Picture 4" descr="C:\Documents and Settings\Robert Shaefer\Desktop\Slides for FSNT\TBM Stress Images 2009-8-14\TBM Stress Images 2009-8-14\10-step221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2147" y="3505200"/>
            <a:ext cx="3450853" cy="2590800"/>
          </a:xfrm>
          <a:prstGeom prst="rect">
            <a:avLst/>
          </a:prstGeom>
          <a:noFill/>
        </p:spPr>
      </p:pic>
      <p:pic>
        <p:nvPicPr>
          <p:cNvPr id="5126" name="Picture 6" descr="C:\Documents and Settings\Robert Shaefer\Desktop\Slides for FSNT\TBM Stress Images 2009-8-14\TBM Stress Images 2009-8-14\10-step22185.jpg"/>
          <p:cNvPicPr>
            <a:picLocks noChangeAspect="1" noChangeArrowheads="1"/>
          </p:cNvPicPr>
          <p:nvPr/>
        </p:nvPicPr>
        <p:blipFill>
          <a:blip r:embed="rId6" cstate="print"/>
          <a:srcRect l="39340" t="13238" r="40008" b="9477"/>
          <a:stretch>
            <a:fillRect/>
          </a:stretch>
        </p:blipFill>
        <p:spPr bwMode="auto">
          <a:xfrm>
            <a:off x="381000" y="1295400"/>
            <a:ext cx="16002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4800" y="838200"/>
            <a:ext cx="8077200" cy="55626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The TBM CATIA model was “cleaned” and a detailed solid model was created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Data tables for material properties, loads, and BCs were constructed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The TBM model was meshed using ~2.8 M elements (brick)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Thermal analysis (no CFD) identified (1) hotspot along the top TBM edge (560 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)  and (2) a total displacement of ~10.4 mm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Structural analysis (no fillets) identified stress concentrations which should be addressed in the next design iteration – mostly inside flow dividers and inside support rib structures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Future Work: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 smtClean="0"/>
              <a:t>Couple CFD-based  temperatures and pressures with thermal and structural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 smtClean="0"/>
              <a:t>Depending on computing resources add fillets and rounds to high stress areas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 smtClean="0"/>
              <a:t>Optimize the flexible support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 smtClean="0"/>
              <a:t>Perform detailed “global-to-local” structural analysis of critical areas</a:t>
            </a:r>
          </a:p>
          <a:p>
            <a:pPr>
              <a:buFont typeface="Wingdings" pitchFamily="2" charset="2"/>
              <a:buChar char="§"/>
            </a:pPr>
            <a:endParaRPr lang="en-US" sz="1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TBM Assembly Exploded View of Major Components</a:t>
            </a:r>
            <a:br>
              <a:rPr lang="en-US" sz="2800" dirty="0" smtClean="0"/>
            </a:br>
            <a:endParaRPr lang="en-US" sz="2800" dirty="0" smtClean="0"/>
          </a:p>
        </p:txBody>
      </p:sp>
      <p:pic>
        <p:nvPicPr>
          <p:cNvPr id="6" name="Picture 20" descr="full explod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119860"/>
            <a:ext cx="7543800" cy="573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874712"/>
            <a:ext cx="2466975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Robert Shaefer\Desktop\Slides for FSNT\exploded section views version1\TBM-Manifold.jpg"/>
          <p:cNvPicPr>
            <a:picLocks noChangeAspect="1" noChangeArrowheads="1"/>
          </p:cNvPicPr>
          <p:nvPr/>
        </p:nvPicPr>
        <p:blipFill>
          <a:blip r:embed="rId3"/>
          <a:srcRect r="13889" b="5183"/>
          <a:stretch>
            <a:fillRect/>
          </a:stretch>
        </p:blipFill>
        <p:spPr bwMode="auto">
          <a:xfrm>
            <a:off x="6540500" y="845924"/>
            <a:ext cx="2514600" cy="5935876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76200"/>
            <a:ext cx="83058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1 – Pre-Processing the TBM Solid </a:t>
            </a:r>
            <a:r>
              <a:rPr lang="en-US" sz="3200" b="1" dirty="0" smtClean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Model (cont.)</a:t>
            </a:r>
            <a:endParaRPr lang="en-US" sz="3200" b="1" dirty="0">
              <a:solidFill>
                <a:srgbClr val="7030A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990600" y="6858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X-Section View of “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TBM Structure Solid Bodies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”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1" name="Picture 3" descr="C:\Documents and Settings\Robert Shaefer\Desktop\Slides for FSNT\reexplodedsectionviews\7.jpg"/>
          <p:cNvPicPr>
            <a:picLocks noChangeAspect="1" noChangeArrowheads="1"/>
          </p:cNvPicPr>
          <p:nvPr/>
        </p:nvPicPr>
        <p:blipFill>
          <a:blip r:embed="rId4"/>
          <a:srcRect l="13027" r="28161"/>
          <a:stretch>
            <a:fillRect/>
          </a:stretch>
        </p:blipFill>
        <p:spPr bwMode="auto">
          <a:xfrm>
            <a:off x="914400" y="1066800"/>
            <a:ext cx="5848350" cy="559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Robert Shaefer\Desktop\Slides for FSNT\reexplodedsectionviews\6.jpg"/>
          <p:cNvPicPr>
            <a:picLocks noChangeAspect="1" noChangeArrowheads="1"/>
          </p:cNvPicPr>
          <p:nvPr/>
        </p:nvPicPr>
        <p:blipFill>
          <a:blip r:embed="rId5"/>
          <a:srcRect l="38855" r="40114" b="5085"/>
          <a:stretch>
            <a:fillRect/>
          </a:stretch>
        </p:blipFill>
        <p:spPr bwMode="auto">
          <a:xfrm>
            <a:off x="381000" y="1057565"/>
            <a:ext cx="2209800" cy="560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391400" y="9144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Manifold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C:\Documents and Settings\Robert Shaefer\Desktop\Slides for FSNT\TBM Mesh 2009-8-15\TBM Mesh 2009-8-15\10-step22004.jpg"/>
          <p:cNvPicPr>
            <a:picLocks noChangeAspect="1" noChangeArrowheads="1"/>
          </p:cNvPicPr>
          <p:nvPr/>
        </p:nvPicPr>
        <p:blipFill>
          <a:blip r:embed="rId3" cstate="print"/>
          <a:srcRect l="36363" t="13503" r="40268" b="13172"/>
          <a:stretch>
            <a:fillRect/>
          </a:stretch>
        </p:blipFill>
        <p:spPr bwMode="auto">
          <a:xfrm>
            <a:off x="1749006" y="761999"/>
            <a:ext cx="1984794" cy="46752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–ANSYS Pre-Processing: Meshing</a:t>
            </a:r>
            <a:endParaRPr lang="en-US" dirty="0"/>
          </a:p>
        </p:txBody>
      </p:sp>
      <p:pic>
        <p:nvPicPr>
          <p:cNvPr id="173058" name="Picture 2" descr="C:\Documents and Settings\Robert Shaefer\Desktop\Slides for FSNT\TBM Mesh 2009-8-15\TBM Mesh 2009-8-15\10-step22003.jpg"/>
          <p:cNvPicPr>
            <a:picLocks noChangeAspect="1" noChangeArrowheads="1"/>
          </p:cNvPicPr>
          <p:nvPr/>
        </p:nvPicPr>
        <p:blipFill>
          <a:blip r:embed="rId4" cstate="print"/>
          <a:srcRect l="35335" t="10102" r="39301" b="9656"/>
          <a:stretch>
            <a:fillRect/>
          </a:stretch>
        </p:blipFill>
        <p:spPr bwMode="auto">
          <a:xfrm>
            <a:off x="0" y="2133600"/>
            <a:ext cx="1828800" cy="4343400"/>
          </a:xfrm>
          <a:prstGeom prst="rect">
            <a:avLst/>
          </a:prstGeom>
          <a:noFill/>
        </p:spPr>
      </p:pic>
      <p:pic>
        <p:nvPicPr>
          <p:cNvPr id="173061" name="Picture 5" descr="C:\Documents and Settings\Robert Shaefer\Desktop\Slides for FSNT\TBM Mesh 2009-8-15\TBM Mesh 2009-8-15\10-step22013.jpg"/>
          <p:cNvPicPr>
            <a:picLocks noChangeAspect="1" noChangeArrowheads="1"/>
          </p:cNvPicPr>
          <p:nvPr/>
        </p:nvPicPr>
        <p:blipFill>
          <a:blip r:embed="rId5" cstate="print"/>
          <a:srcRect l="27163" r="12420"/>
          <a:stretch>
            <a:fillRect/>
          </a:stretch>
        </p:blipFill>
        <p:spPr bwMode="auto">
          <a:xfrm>
            <a:off x="3613618" y="762001"/>
            <a:ext cx="4844582" cy="6019800"/>
          </a:xfrm>
          <a:prstGeom prst="rect">
            <a:avLst/>
          </a:prstGeom>
          <a:noFill/>
        </p:spPr>
      </p:pic>
      <p:pic>
        <p:nvPicPr>
          <p:cNvPr id="173062" name="Picture 6" descr="C:\Documents and Settings\Robert Shaefer\Desktop\Slides for FSNT\TBM Mesh 2009-8-15\TBM Mesh 2009-8-15\10-step22014.jpg"/>
          <p:cNvPicPr>
            <a:picLocks noChangeAspect="1" noChangeArrowheads="1"/>
          </p:cNvPicPr>
          <p:nvPr/>
        </p:nvPicPr>
        <p:blipFill>
          <a:blip r:embed="rId6" cstate="print"/>
          <a:srcRect r="21181"/>
          <a:stretch>
            <a:fillRect/>
          </a:stretch>
        </p:blipFill>
        <p:spPr bwMode="auto">
          <a:xfrm>
            <a:off x="6591927" y="4114800"/>
            <a:ext cx="2552074" cy="2430769"/>
          </a:xfrm>
          <a:prstGeom prst="rect">
            <a:avLst/>
          </a:prstGeom>
          <a:noFill/>
        </p:spPr>
      </p:pic>
      <p:pic>
        <p:nvPicPr>
          <p:cNvPr id="173063" name="Picture 7" descr="C:\Documents and Settings\Robert Shaefer\Desktop\Slides for FSNT\TBM Mesh 2009-8-15\TBM Mesh 2009-8-15\10-step22001.jpg"/>
          <p:cNvPicPr>
            <a:picLocks noChangeAspect="1" noChangeArrowheads="1"/>
          </p:cNvPicPr>
          <p:nvPr/>
        </p:nvPicPr>
        <p:blipFill>
          <a:blip r:embed="rId7" cstate="print"/>
          <a:srcRect l="12983" t="10016" r="12756" b="9742"/>
          <a:stretch>
            <a:fillRect/>
          </a:stretch>
        </p:blipFill>
        <p:spPr bwMode="auto">
          <a:xfrm>
            <a:off x="228600" y="838200"/>
            <a:ext cx="1502979" cy="12192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 bwMode="auto">
          <a:xfrm>
            <a:off x="4198815" y="3643920"/>
            <a:ext cx="1066800" cy="914400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 bwMode="auto">
          <a:xfrm>
            <a:off x="5265615" y="4101120"/>
            <a:ext cx="1592385" cy="62328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– Pre-Processing the TBM Solid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Convert CATIA models into ANSYS models: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“CLEAN” the CATIA model of geometric inconsistencies by</a:t>
            </a:r>
            <a:br>
              <a:rPr lang="en-US" dirty="0" smtClean="0"/>
            </a:br>
            <a:r>
              <a:rPr lang="en-US" dirty="0" smtClean="0"/>
              <a:t>manually removing small edges, slivers of areas and volumes, intersections, overlaps, fixing zero-thickness geometries, …</a:t>
            </a:r>
            <a:br>
              <a:rPr lang="en-US" dirty="0" smtClean="0"/>
            </a:b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Create solid bodies for empty regions occupied by helium and </a:t>
            </a:r>
            <a:r>
              <a:rPr lang="en-US" dirty="0" err="1" smtClean="0"/>
              <a:t>PbLi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necessary for applying loads: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ym typeface="Wingdings" pitchFamily="2" charset="2"/>
              </a:rPr>
              <a:t>   The “</a:t>
            </a:r>
            <a:r>
              <a:rPr lang="en-US" b="1" dirty="0" smtClean="0">
                <a:sym typeface="Wingdings" pitchFamily="2" charset="2"/>
              </a:rPr>
              <a:t>Helium Solid</a:t>
            </a:r>
            <a:r>
              <a:rPr lang="en-US" dirty="0" smtClean="0">
                <a:sym typeface="Wingdings" pitchFamily="2" charset="2"/>
              </a:rPr>
              <a:t>” consists of 85 solid bodies  allows application of different heat transfer coefficients and bulk helium temperatures for thermal convection analysis</a:t>
            </a:r>
            <a:br>
              <a:rPr lang="en-US" dirty="0" smtClean="0">
                <a:sym typeface="Wingdings" pitchFamily="2" charset="2"/>
              </a:rPr>
            </a:br>
            <a:endParaRPr lang="en-US" dirty="0" smtClean="0">
              <a:sym typeface="Wingdings" pitchFamily="2" charset="2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>
                <a:sym typeface="Wingdings" pitchFamily="2" charset="2"/>
              </a:rPr>
              <a:t>A total of 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91 solid bodies </a:t>
            </a:r>
            <a:r>
              <a:rPr lang="en-US" dirty="0" smtClean="0">
                <a:sym typeface="Wingdings" pitchFamily="2" charset="2"/>
              </a:rPr>
              <a:t>were created and assembled into the TBM Solid Model before importing it into ANSYS for meshing and analysis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47700" y="1676400"/>
          <a:ext cx="7848601" cy="4388676"/>
        </p:xfrm>
        <a:graphic>
          <a:graphicData uri="http://schemas.openxmlformats.org/drawingml/2006/table">
            <a:tbl>
              <a:tblPr/>
              <a:tblGrid>
                <a:gridCol w="3429000"/>
                <a:gridCol w="1219200"/>
                <a:gridCol w="3200401"/>
              </a:tblGrid>
              <a:tr h="589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Description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Number of Solid Bodies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Thermal Boundary Conditions Applied to Corresponding Component Groups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TBM structure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Volumetric heating, first wall heat flux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Flexible supports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PbLi region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Heat flux due to PbLi heat leakage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Helium: first wall front channels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70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Convection coefficient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6979</a:t>
                      </a: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W/m</a:t>
                      </a:r>
                      <a:r>
                        <a:rPr lang="en-US" sz="1600" b="1" baseline="30000" dirty="0" smtClean="0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-K</a:t>
                      </a:r>
                      <a:endParaRPr lang="en-US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And Variable</a:t>
                      </a:r>
                      <a:r>
                        <a:rPr lang="en-US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 He-Bulk T</a:t>
                      </a: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emperatures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Helium: inlet, manifold, 1</a:t>
                      </a:r>
                      <a:r>
                        <a:rPr lang="en-US" sz="1600" b="1" baseline="30000">
                          <a:latin typeface="Arial Narrow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layer in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1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350.00 ºC, H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3586 W/m</a:t>
                      </a:r>
                      <a:r>
                        <a:rPr lang="en-US" sz="1600" b="1" baseline="30000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-K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Helium: 1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Zone out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, 2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layer in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358.57 ºC, H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3586 W/m</a:t>
                      </a:r>
                      <a:r>
                        <a:rPr lang="en-US" sz="1600" b="1" baseline="30000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-K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Helium: 2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Zone 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out, 3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rd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layer in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367.14 ºC, H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3586 W/m</a:t>
                      </a:r>
                      <a:r>
                        <a:rPr lang="en-US" sz="1600" b="1" baseline="30000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-K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Helium: 3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rd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Zone out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, 4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layer in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375.72 ºC, H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3586 W/m</a:t>
                      </a:r>
                      <a:r>
                        <a:rPr lang="en-US" sz="1600" b="1" baseline="30000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-K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Helium: 4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baseline="0" dirty="0" smtClean="0">
                          <a:latin typeface="Arial Narrow"/>
                          <a:ea typeface="Calibri"/>
                          <a:cs typeface="Times New Roman"/>
                        </a:rPr>
                        <a:t>Zone</a:t>
                      </a: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out, 5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layer in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384.29 ºC, H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3586 W/m</a:t>
                      </a:r>
                      <a:r>
                        <a:rPr lang="en-US" sz="1600" b="1" baseline="30000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-K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Helium: 5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Zone 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out, 6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layer in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392.86 ºC, H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3586 W/m</a:t>
                      </a:r>
                      <a:r>
                        <a:rPr lang="en-US" sz="1600" b="1" baseline="30000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-K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Helium: 6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Zone 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out, 7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layer in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401.43 ºC, H</a:t>
                      </a:r>
                      <a:r>
                        <a:rPr lang="en-US" sz="1600" b="1" baseline="-25000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 = 3586 W/m</a:t>
                      </a:r>
                      <a:r>
                        <a:rPr lang="en-US" sz="1600" b="1" baseline="30000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-K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Helium: 7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latin typeface="Arial Narrow"/>
                          <a:ea typeface="Calibri"/>
                          <a:cs typeface="Times New Roman"/>
                        </a:rPr>
                        <a:t>Zone 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out, grid channels, outlet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Arial Narrow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600" b="1" baseline="-25000" dirty="0" err="1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= 410.00 ºC, </a:t>
                      </a:r>
                      <a:r>
                        <a:rPr lang="en-US" sz="1600" b="1" dirty="0" err="1">
                          <a:latin typeface="Arial Narrow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1600" b="1" baseline="-25000" dirty="0" err="1">
                          <a:latin typeface="Arial Narrow"/>
                          <a:ea typeface="Calibri"/>
                          <a:cs typeface="Times New Roman"/>
                        </a:rPr>
                        <a:t>conv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 = 3586 W/m</a:t>
                      </a:r>
                      <a:r>
                        <a:rPr lang="en-US" sz="1600" b="1" baseline="30000" dirty="0">
                          <a:latin typeface="Arial Narrow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 b="1" dirty="0">
                          <a:latin typeface="Arial Narrow"/>
                          <a:ea typeface="Calibri"/>
                          <a:cs typeface="Times New Roman"/>
                        </a:rPr>
                        <a:t>-K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28600" y="76200"/>
            <a:ext cx="83058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1 – Pre-Processing the TBM Solid </a:t>
            </a:r>
            <a:r>
              <a:rPr lang="en-US" sz="3200" b="1" dirty="0" smtClean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Model (cont.)</a:t>
            </a:r>
            <a:endParaRPr lang="en-US" sz="3200" b="1" dirty="0">
              <a:solidFill>
                <a:srgbClr val="7030A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47700" y="10668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Table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 1: Solid bodies and loading component groups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76200"/>
            <a:ext cx="83058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1 – Pre-Processing the TBM Solid </a:t>
            </a:r>
            <a:r>
              <a:rPr lang="en-US" sz="3200" b="1" dirty="0" smtClean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Model (cont.)</a:t>
            </a:r>
            <a:endParaRPr lang="en-US" sz="3200" b="1" dirty="0">
              <a:solidFill>
                <a:srgbClr val="7030A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09600" y="7620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The “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Helium Solid Bodies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”  shown in assembled and  in exploded view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84167" y="1143000"/>
            <a:ext cx="5931233" cy="5638800"/>
            <a:chOff x="2362199" y="1143000"/>
            <a:chExt cx="5931233" cy="5638800"/>
          </a:xfrm>
        </p:grpSpPr>
        <p:pic>
          <p:nvPicPr>
            <p:cNvPr id="1028" name="Picture 4" descr="C:\Documents and Settings\Robert Shaefer\Desktop\Slides for FSNT\reexplodedsectionviews\3.jpg"/>
            <p:cNvPicPr>
              <a:picLocks noChangeAspect="1" noChangeArrowheads="1"/>
            </p:cNvPicPr>
            <p:nvPr/>
          </p:nvPicPr>
          <p:blipFill>
            <a:blip r:embed="rId3"/>
            <a:srcRect l="13006" r="27221"/>
            <a:stretch>
              <a:fillRect/>
            </a:stretch>
          </p:blipFill>
          <p:spPr bwMode="auto">
            <a:xfrm>
              <a:off x="2362199" y="1143000"/>
              <a:ext cx="5931233" cy="55816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Content Placeholder 3"/>
            <p:cNvSpPr txBox="1">
              <a:spLocks/>
            </p:cNvSpPr>
            <p:nvPr/>
          </p:nvSpPr>
          <p:spPr>
            <a:xfrm>
              <a:off x="3733800" y="6248400"/>
              <a:ext cx="3429000" cy="533400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C2D84"/>
                </a:buClr>
                <a:buSzTx/>
                <a:buFontTx/>
                <a:buNone/>
                <a:tabLst/>
                <a:defRPr/>
              </a:pPr>
              <a:r>
                <a:rPr lang="en-US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rPr>
                <a:t>Exploded View (temperature coded)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026" name="Picture 2" descr="C:\Documents and Settings\Robert Shaefer\Desktop\Slides for FSNT\reexplodedsectionviews\1.jpg"/>
          <p:cNvPicPr>
            <a:picLocks noChangeAspect="1" noChangeArrowheads="1"/>
          </p:cNvPicPr>
          <p:nvPr/>
        </p:nvPicPr>
        <p:blipFill>
          <a:blip r:embed="rId4"/>
          <a:srcRect l="34091" r="35227"/>
          <a:stretch>
            <a:fillRect/>
          </a:stretch>
        </p:blipFill>
        <p:spPr bwMode="auto">
          <a:xfrm>
            <a:off x="609600" y="1143000"/>
            <a:ext cx="2133600" cy="5563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838200" y="6248400"/>
            <a:ext cx="1752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Assembled View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76200"/>
            <a:ext cx="83058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1 – Pre-Processing the TBM Solid </a:t>
            </a:r>
            <a:r>
              <a:rPr lang="en-US" sz="3200" b="1" dirty="0" smtClean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Model (cont.)</a:t>
            </a:r>
            <a:endParaRPr lang="en-US" sz="3200" b="1" dirty="0">
              <a:solidFill>
                <a:srgbClr val="7030A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09600" y="7620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The “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Helium Solid Body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” showing applied </a:t>
            </a:r>
            <a:r>
              <a:rPr lang="en-US" b="1" kern="0" dirty="0" smtClean="0">
                <a:latin typeface="Arial Narrow" pitchFamily="34" charset="0"/>
                <a:cs typeface="Arial" pitchFamily="34" charset="0"/>
              </a:rPr>
              <a:t>He-bulk 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temperatures (7 zones):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pic>
        <p:nvPicPr>
          <p:cNvPr id="151555" name="Picture 3" descr="C:\Documents and Settings\Robert Shaefer\Desktop\Slides for FSNT\TBM analysis infor esultst hread\BC-convection temp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5579" y="1066800"/>
            <a:ext cx="3221421" cy="5634038"/>
          </a:xfrm>
          <a:prstGeom prst="rect">
            <a:avLst/>
          </a:prstGeom>
          <a:noFill/>
        </p:spPr>
      </p:pic>
      <p:pic>
        <p:nvPicPr>
          <p:cNvPr id="151557" name="Picture 5" descr="C:\Documents and Settings\Robert Shaefer\Desktop\Slides for FSNT\TBM analysis infor esultst hread\BC-convection tem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175894"/>
            <a:ext cx="3004486" cy="5524944"/>
          </a:xfrm>
          <a:prstGeom prst="rect">
            <a:avLst/>
          </a:prstGeom>
          <a:noFill/>
        </p:spPr>
      </p:pic>
      <p:pic>
        <p:nvPicPr>
          <p:cNvPr id="151556" name="Picture 4" descr="C:\Documents and Settings\Robert Shaefer\Desktop\Slides for FSNT\TBM analysis infor esultst hread\BC-convection temp 2.jpg"/>
          <p:cNvPicPr>
            <a:picLocks noChangeAspect="1" noChangeArrowheads="1"/>
          </p:cNvPicPr>
          <p:nvPr/>
        </p:nvPicPr>
        <p:blipFill>
          <a:blip r:embed="rId5" cstate="print"/>
          <a:srcRect l="7814"/>
          <a:stretch>
            <a:fillRect/>
          </a:stretch>
        </p:blipFill>
        <p:spPr bwMode="auto">
          <a:xfrm>
            <a:off x="6324600" y="1211005"/>
            <a:ext cx="2696887" cy="5489833"/>
          </a:xfrm>
          <a:prstGeom prst="rect">
            <a:avLst/>
          </a:prstGeom>
          <a:noFill/>
        </p:spPr>
      </p:pic>
      <p:sp>
        <p:nvSpPr>
          <p:cNvPr id="7" name="Right Brace 6"/>
          <p:cNvSpPr/>
          <p:nvPr/>
        </p:nvSpPr>
        <p:spPr bwMode="auto">
          <a:xfrm>
            <a:off x="7924800" y="1371600"/>
            <a:ext cx="45719" cy="45719"/>
          </a:xfrm>
          <a:prstGeom prst="rightBrac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1063823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ZONE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24800" y="2209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24800" y="2819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24800" y="3581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24800" y="5257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24800" y="6019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24800" y="44312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24800" y="1524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6" name="Right Brace 15"/>
          <p:cNvSpPr/>
          <p:nvPr/>
        </p:nvSpPr>
        <p:spPr bwMode="auto">
          <a:xfrm>
            <a:off x="7924800" y="1371600"/>
            <a:ext cx="76200" cy="6096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ight Brace 16"/>
          <p:cNvSpPr/>
          <p:nvPr/>
        </p:nvSpPr>
        <p:spPr bwMode="auto">
          <a:xfrm>
            <a:off x="7924800" y="2057400"/>
            <a:ext cx="76200" cy="6096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ight Brace 17"/>
          <p:cNvSpPr/>
          <p:nvPr/>
        </p:nvSpPr>
        <p:spPr bwMode="auto">
          <a:xfrm>
            <a:off x="7924800" y="3429000"/>
            <a:ext cx="76200" cy="6096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ight Brace 18"/>
          <p:cNvSpPr/>
          <p:nvPr/>
        </p:nvSpPr>
        <p:spPr bwMode="auto">
          <a:xfrm>
            <a:off x="7924800" y="4328160"/>
            <a:ext cx="76200" cy="6096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ight Brace 19"/>
          <p:cNvSpPr/>
          <p:nvPr/>
        </p:nvSpPr>
        <p:spPr bwMode="auto">
          <a:xfrm>
            <a:off x="7924800" y="5105400"/>
            <a:ext cx="76200" cy="6096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ight Brace 20"/>
          <p:cNvSpPr/>
          <p:nvPr/>
        </p:nvSpPr>
        <p:spPr bwMode="auto">
          <a:xfrm>
            <a:off x="7924800" y="5867400"/>
            <a:ext cx="76200" cy="6096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ight Brace 21"/>
          <p:cNvSpPr/>
          <p:nvPr/>
        </p:nvSpPr>
        <p:spPr bwMode="auto">
          <a:xfrm>
            <a:off x="7924800" y="2743200"/>
            <a:ext cx="76200" cy="6096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Robert Shaefer\Desktop\Slides for FSNT\exploded section views version1\TBM-Manifold.jpg"/>
          <p:cNvPicPr>
            <a:picLocks noChangeAspect="1" noChangeArrowheads="1"/>
          </p:cNvPicPr>
          <p:nvPr/>
        </p:nvPicPr>
        <p:blipFill>
          <a:blip r:embed="rId3"/>
          <a:srcRect r="13889" b="5183"/>
          <a:stretch>
            <a:fillRect/>
          </a:stretch>
        </p:blipFill>
        <p:spPr bwMode="auto">
          <a:xfrm>
            <a:off x="6540500" y="845924"/>
            <a:ext cx="2514600" cy="5935876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76200"/>
            <a:ext cx="83058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1 – Pre-Processing the TBM Solid </a:t>
            </a:r>
            <a:r>
              <a:rPr lang="en-US" sz="3200" b="1" dirty="0" smtClean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Model (cont.)</a:t>
            </a:r>
            <a:endParaRPr lang="en-US" sz="3200" b="1" dirty="0">
              <a:solidFill>
                <a:srgbClr val="7030A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990600" y="6858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X-Section View of “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TBM Structure Solid Bodies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”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1" name="Picture 3" descr="C:\Documents and Settings\Robert Shaefer\Desktop\Slides for FSNT\reexplodedsectionviews\7.jpg"/>
          <p:cNvPicPr>
            <a:picLocks noChangeAspect="1" noChangeArrowheads="1"/>
          </p:cNvPicPr>
          <p:nvPr/>
        </p:nvPicPr>
        <p:blipFill>
          <a:blip r:embed="rId4"/>
          <a:srcRect l="13027" r="28161"/>
          <a:stretch>
            <a:fillRect/>
          </a:stretch>
        </p:blipFill>
        <p:spPr bwMode="auto">
          <a:xfrm>
            <a:off x="2514600" y="1066800"/>
            <a:ext cx="5848350" cy="559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Robert Shaefer\Desktop\Slides for FSNT\reexplodedsectionviews\6.jpg"/>
          <p:cNvPicPr>
            <a:picLocks noChangeAspect="1" noChangeArrowheads="1"/>
          </p:cNvPicPr>
          <p:nvPr/>
        </p:nvPicPr>
        <p:blipFill>
          <a:blip r:embed="rId5"/>
          <a:srcRect l="38855" r="40114" b="5085"/>
          <a:stretch>
            <a:fillRect/>
          </a:stretch>
        </p:blipFill>
        <p:spPr bwMode="auto">
          <a:xfrm>
            <a:off x="381000" y="1057565"/>
            <a:ext cx="2209800" cy="560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391400" y="9144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Manifold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479 -4.4444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Documents and Settings\Robert Shaefer\Desktop\Slides for FSNT\exploded section views version1\PbLi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062037"/>
            <a:ext cx="2766116" cy="5795963"/>
          </a:xfrm>
          <a:prstGeom prst="rect">
            <a:avLst/>
          </a:prstGeom>
          <a:noFill/>
        </p:spPr>
      </p:pic>
      <p:pic>
        <p:nvPicPr>
          <p:cNvPr id="18" name="Picture 3" descr="C:\Documents and Settings\Robert Shaefer\Desktop\Slides for FSNT\exploded section views version1\PbL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143000"/>
            <a:ext cx="2543203" cy="5715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76200"/>
            <a:ext cx="83058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1 – Pre-Processing the TBM Solid </a:t>
            </a:r>
            <a:r>
              <a:rPr lang="en-US" sz="3200" b="1" dirty="0" smtClean="0">
                <a:solidFill>
                  <a:srgbClr val="7030A0"/>
                </a:solidFill>
                <a:latin typeface="Arial Narrow" pitchFamily="34" charset="0"/>
                <a:ea typeface="+mj-ea"/>
                <a:cs typeface="+mj-cs"/>
              </a:rPr>
              <a:t>Model (cont.)</a:t>
            </a:r>
            <a:endParaRPr lang="en-US" sz="3200" b="1" dirty="0">
              <a:solidFill>
                <a:srgbClr val="7030A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09600" y="7620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The “</a:t>
            </a:r>
            <a:r>
              <a:rPr kumimoji="0" lang="en-US" b="1" i="0" u="sng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PbLi</a:t>
            </a:r>
            <a:r>
              <a:rPr kumimoji="0" lang="en-US" b="1" i="0" u="sng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 Solid Bodies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”  shown in assembled and  in exploded view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640080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</a:t>
            </a:r>
            <a:r>
              <a:rPr lang="en-US" dirty="0" smtClean="0"/>
              <a:t>-view (front)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181600" y="640080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</a:t>
            </a:r>
            <a:r>
              <a:rPr lang="en-US" dirty="0" smtClean="0"/>
              <a:t>-view (back)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CLL Them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entury Gothic"/>
        <a:ea typeface="Times New Roman"/>
        <a:cs typeface="Arial Narrow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DCLL Theme</Template>
  <TotalTime>1663</TotalTime>
  <Words>1492</Words>
  <Application>Microsoft Office PowerPoint</Application>
  <PresentationFormat>On-screen Show (4:3)</PresentationFormat>
  <Paragraphs>365</Paragraphs>
  <Slides>34</Slides>
  <Notes>34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DCLL Theme</vt:lpstr>
      <vt:lpstr>DCLL TBM Thermo-structural Analysis Status  </vt:lpstr>
      <vt:lpstr>Presentation Objectives</vt:lpstr>
      <vt:lpstr>Talk Outline </vt:lpstr>
      <vt:lpstr>1 – Pre-Processing the TBM Solid Model</vt:lpstr>
      <vt:lpstr>Slide 5</vt:lpstr>
      <vt:lpstr>Slide 6</vt:lpstr>
      <vt:lpstr>Slide 7</vt:lpstr>
      <vt:lpstr>Slide 8</vt:lpstr>
      <vt:lpstr>Slide 9</vt:lpstr>
      <vt:lpstr>Slide 10</vt:lpstr>
      <vt:lpstr>2 – Generating Data Table &amp; ANSYS Scripts</vt:lpstr>
      <vt:lpstr>2 – Generating Data Table &amp; ANSYS Scripts</vt:lpstr>
      <vt:lpstr>2 – Generating Data Table: Volumetric Heating</vt:lpstr>
      <vt:lpstr>Slide 14</vt:lpstr>
      <vt:lpstr>3 –ANSYS Pre-Processing: Meshing</vt:lpstr>
      <vt:lpstr>3 –ANSYS Pre-Processing: Meshing</vt:lpstr>
      <vt:lpstr>3 – Applying Loads: Volumetric Heating</vt:lpstr>
      <vt:lpstr>3 – Applying Loads: Convective Cooling</vt:lpstr>
      <vt:lpstr>3 – Applying Loads: FW Surface Heat Load</vt:lpstr>
      <vt:lpstr>Slide 20</vt:lpstr>
      <vt:lpstr>4 –Thermal Analysis Results</vt:lpstr>
      <vt:lpstr>4 –Thermal Analysis Results</vt:lpstr>
      <vt:lpstr>4 –Thermal Analysis Results</vt:lpstr>
      <vt:lpstr>4 –Thermal Analysis Results</vt:lpstr>
      <vt:lpstr>Slide 25</vt:lpstr>
      <vt:lpstr>5 – Structural Analysis</vt:lpstr>
      <vt:lpstr>5 – Structural Analysis Results</vt:lpstr>
      <vt:lpstr>5 – Structural Analysis Results</vt:lpstr>
      <vt:lpstr>5 – Structural Analysis Results</vt:lpstr>
      <vt:lpstr>5 – Structural Analysis Results</vt:lpstr>
      <vt:lpstr>Summary and Conclusions</vt:lpstr>
      <vt:lpstr>TBM Assembly Exploded View of Major Components </vt:lpstr>
      <vt:lpstr>Slide 33</vt:lpstr>
      <vt:lpstr>3 –ANSYS Pre-Processing: Meshing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Mohamad Dagher</dc:creator>
  <cp:lastModifiedBy> </cp:lastModifiedBy>
  <cp:revision>67</cp:revision>
  <dcterms:created xsi:type="dcterms:W3CDTF">2008-04-17T21:52:01Z</dcterms:created>
  <dcterms:modified xsi:type="dcterms:W3CDTF">2009-08-18T06:44:52Z</dcterms:modified>
</cp:coreProperties>
</file>