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charts/chart6.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43" r:id="rId3"/>
    <p:sldId id="277" r:id="rId4"/>
    <p:sldId id="265" r:id="rId5"/>
    <p:sldId id="266" r:id="rId6"/>
    <p:sldId id="283" r:id="rId7"/>
    <p:sldId id="268" r:id="rId8"/>
    <p:sldId id="279" r:id="rId9"/>
    <p:sldId id="281" r:id="rId10"/>
    <p:sldId id="334" r:id="rId11"/>
    <p:sldId id="335" r:id="rId12"/>
    <p:sldId id="282" r:id="rId13"/>
    <p:sldId id="270" r:id="rId14"/>
    <p:sldId id="274" r:id="rId15"/>
    <p:sldId id="258" r:id="rId16"/>
    <p:sldId id="287" r:id="rId17"/>
    <p:sldId id="338" r:id="rId18"/>
    <p:sldId id="301" r:id="rId19"/>
    <p:sldId id="298" r:id="rId20"/>
    <p:sldId id="299" r:id="rId21"/>
    <p:sldId id="300" r:id="rId22"/>
    <p:sldId id="302" r:id="rId23"/>
    <p:sldId id="339" r:id="rId24"/>
    <p:sldId id="327" r:id="rId25"/>
    <p:sldId id="304" r:id="rId26"/>
    <p:sldId id="305" r:id="rId27"/>
    <p:sldId id="306" r:id="rId28"/>
    <p:sldId id="308" r:id="rId29"/>
    <p:sldId id="309" r:id="rId30"/>
    <p:sldId id="310" r:id="rId31"/>
    <p:sldId id="313" r:id="rId32"/>
    <p:sldId id="314" r:id="rId33"/>
    <p:sldId id="328" r:id="rId34"/>
    <p:sldId id="315" r:id="rId35"/>
    <p:sldId id="317" r:id="rId36"/>
    <p:sldId id="340" r:id="rId37"/>
    <p:sldId id="296" r:id="rId38"/>
    <p:sldId id="289" r:id="rId39"/>
    <p:sldId id="336" r:id="rId40"/>
    <p:sldId id="341" r:id="rId41"/>
    <p:sldId id="303" r:id="rId42"/>
    <p:sldId id="323" r:id="rId43"/>
    <p:sldId id="318" r:id="rId44"/>
    <p:sldId id="337" r:id="rId45"/>
    <p:sldId id="342" r:id="rId46"/>
    <p:sldId id="324" r:id="rId47"/>
    <p:sldId id="329" r:id="rId48"/>
    <p:sldId id="325" r:id="rId49"/>
    <p:sldId id="326" r:id="rId50"/>
    <p:sldId id="278" r:id="rId51"/>
    <p:sldId id="332" r:id="rId52"/>
    <p:sldId id="330" r:id="rId53"/>
    <p:sldId id="331" r:id="rId54"/>
    <p:sldId id="297" r:id="rId55"/>
    <p:sldId id="290" r:id="rId56"/>
    <p:sldId id="292" r:id="rId57"/>
    <p:sldId id="291" r:id="rId58"/>
    <p:sldId id="293" r:id="rId59"/>
    <p:sldId id="271" r:id="rId60"/>
    <p:sldId id="272" r:id="rId61"/>
    <p:sldId id="276" r:id="rId62"/>
    <p:sldId id="295" r:id="rId63"/>
    <p:sldId id="320" r:id="rId64"/>
    <p:sldId id="321" r:id="rId65"/>
    <p:sldId id="322" r:id="rId66"/>
    <p:sldId id="307" r:id="rId67"/>
    <p:sldId id="312" r:id="rId68"/>
    <p:sldId id="316" r:id="rId69"/>
    <p:sldId id="267" r:id="rId70"/>
    <p:sldId id="257" r:id="rId71"/>
    <p:sldId id="275" r:id="rId72"/>
    <p:sldId id="269" r:id="rId73"/>
    <p:sldId id="273"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00" autoAdjust="0"/>
  </p:normalViewPr>
  <p:slideViewPr>
    <p:cSldViewPr>
      <p:cViewPr varScale="1">
        <p:scale>
          <a:sx n="113" d="100"/>
          <a:sy n="113" d="100"/>
        </p:scale>
        <p:origin x="-14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L:\2010%20SDC-IC\SDC-IC%20iter_Design%20Rules_222rhc_\F82H%20%20Data\F82H%20Database%20used%20for%20SDC-IC%20TBM%20work.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L:\2010%20SDC-IC\SDC-IC%20iter_Design%20Rules_222rhc_\F82H%20%20Data\F82H%20Database%20used%20for%20SDC-IC%20TBM%20work.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L:\2010%20SDC-IC\SDC-IC%20iter_Design%20Rules_222rhc_\F82H%20%20Data\F82H%20Database%20used%20for%20SDC-IC%20TBM%20wor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2010%20SDC-IC\SDC-IC%20iter_Design%20Rules_222rhc_\F82H%20%20Data\F82H%20Database%20used%20for%20SDC-IC%20TBM%20wor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2010%20SDC-IC\SDC-IC%20iter_Design%20Rules_222rhc_\F82H%20%20Data\F82H%20Database%20used%20for%20SDC-IC%20TBM%20wor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2010%20SDC-IC\SDC-IC%20iter_Design%20Rules_222rhc_\F82H%20%20Data\F82H%20Database%20used%20for%20SDC-IC%20TBM%20wor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F82H - ̶  </a:t>
            </a:r>
            <a:r>
              <a:rPr lang="en-US" dirty="0" err="1" smtClean="0"/>
              <a:t>S</a:t>
            </a:r>
            <a:r>
              <a:rPr lang="en-US" baseline="-25000" dirty="0" err="1" smtClean="0"/>
              <a:t>y</a:t>
            </a:r>
            <a:r>
              <a:rPr lang="en-US" baseline="-25000" dirty="0" smtClean="0"/>
              <a:t>(</a:t>
            </a:r>
            <a:r>
              <a:rPr lang="en-US" baseline="-25000" dirty="0" err="1" smtClean="0"/>
              <a:t>av</a:t>
            </a:r>
            <a:r>
              <a:rPr lang="en-US" baseline="-25000" dirty="0" smtClean="0"/>
              <a:t>)</a:t>
            </a:r>
            <a:r>
              <a:rPr lang="en-US" dirty="0" smtClean="0"/>
              <a:t>  </a:t>
            </a:r>
            <a:r>
              <a:rPr lang="en-US" dirty="0"/>
              <a:t>(irradiated correlation based on HFIR</a:t>
            </a:r>
            <a:r>
              <a:rPr lang="en-US" baseline="0" dirty="0"/>
              <a:t>)</a:t>
            </a:r>
            <a:endParaRPr lang="en-US" dirty="0"/>
          </a:p>
        </c:rich>
      </c:tx>
      <c:layout>
        <c:manualLayout>
          <c:xMode val="edge"/>
          <c:yMode val="edge"/>
          <c:x val="0.13349710994692518"/>
          <c:y val="9.0578923925581766E-3"/>
        </c:manualLayout>
      </c:layout>
    </c:title>
    <c:plotArea>
      <c:layout>
        <c:manualLayout>
          <c:layoutTarget val="inner"/>
          <c:xMode val="edge"/>
          <c:yMode val="edge"/>
          <c:x val="0.16158885540207224"/>
          <c:y val="9.1911203431109173E-2"/>
          <c:w val="0.50954626086548749"/>
          <c:h val="0.75097164803860739"/>
        </c:manualLayout>
      </c:layout>
      <c:scatterChart>
        <c:scatterStyle val="smoothMarker"/>
        <c:ser>
          <c:idx val="3"/>
          <c:order val="0"/>
          <c:tx>
            <c:v>3.7 dpa (ITER-TBM EOL)</c:v>
          </c:tx>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Sheet1!$K$18:$S$18</c:f>
              <c:numCache>
                <c:formatCode>0.00</c:formatCode>
                <c:ptCount val="9"/>
                <c:pt idx="0">
                  <c:v>815.67446039784352</c:v>
                </c:pt>
                <c:pt idx="1">
                  <c:v>750.99062797449233</c:v>
                </c:pt>
                <c:pt idx="2">
                  <c:v>673.80428540532637</c:v>
                </c:pt>
                <c:pt idx="3">
                  <c:v>642.83378458132995</c:v>
                </c:pt>
                <c:pt idx="4">
                  <c:v>630.04801995264984</c:v>
                </c:pt>
                <c:pt idx="5">
                  <c:v>607.41588596943302</c:v>
                </c:pt>
                <c:pt idx="6">
                  <c:v>546.90627708182376</c:v>
                </c:pt>
                <c:pt idx="7">
                  <c:v>420.48808773997393</c:v>
                </c:pt>
                <c:pt idx="8">
                  <c:v>200.13021239402579</c:v>
                </c:pt>
              </c:numCache>
            </c:numRef>
          </c:yVal>
          <c:smooth val="1"/>
        </c:ser>
        <c:ser>
          <c:idx val="2"/>
          <c:order val="1"/>
          <c:tx>
            <c:v>2 dpa</c:v>
          </c:tx>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Sheet1!$K$16:$S$16</c:f>
              <c:numCache>
                <c:formatCode>0.00</c:formatCode>
                <c:ptCount val="9"/>
                <c:pt idx="0">
                  <c:v>753.8334734011795</c:v>
                </c:pt>
                <c:pt idx="1">
                  <c:v>694.05369551673857</c:v>
                </c:pt>
                <c:pt idx="2">
                  <c:v>622.71929491570938</c:v>
                </c:pt>
                <c:pt idx="3">
                  <c:v>594.09684644804554</c:v>
                </c:pt>
                <c:pt idx="4">
                  <c:v>582.28044440521751</c:v>
                </c:pt>
                <c:pt idx="5">
                  <c:v>561.36418307869803</c:v>
                </c:pt>
                <c:pt idx="6">
                  <c:v>505.44215675995719</c:v>
                </c:pt>
                <c:pt idx="7">
                  <c:v>388.60845974046964</c:v>
                </c:pt>
                <c:pt idx="8">
                  <c:v>184.95718631170658</c:v>
                </c:pt>
              </c:numCache>
            </c:numRef>
          </c:yVal>
          <c:smooth val="1"/>
        </c:ser>
        <c:ser>
          <c:idx val="1"/>
          <c:order val="2"/>
          <c:tx>
            <c:v>1 dpa</c:v>
          </c:tx>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Sheet1!$K$15:$S$15</c:f>
              <c:numCache>
                <c:formatCode>0.00</c:formatCode>
                <c:ptCount val="9"/>
                <c:pt idx="0">
                  <c:v>707.02306374999989</c:v>
                </c:pt>
                <c:pt idx="1">
                  <c:v>650.95539999999949</c:v>
                </c:pt>
                <c:pt idx="2">
                  <c:v>584.05061499999852</c:v>
                </c:pt>
                <c:pt idx="3">
                  <c:v>557.20551999999986</c:v>
                </c:pt>
                <c:pt idx="4">
                  <c:v>546.12287499999991</c:v>
                </c:pt>
                <c:pt idx="5">
                  <c:v>526.50543999999991</c:v>
                </c:pt>
                <c:pt idx="6">
                  <c:v>474.05597499999965</c:v>
                </c:pt>
                <c:pt idx="7">
                  <c:v>364.47724000000005</c:v>
                </c:pt>
                <c:pt idx="8">
                  <c:v>173.47199499999999</c:v>
                </c:pt>
              </c:numCache>
            </c:numRef>
          </c:yVal>
          <c:smooth val="1"/>
        </c:ser>
        <c:ser>
          <c:idx val="0"/>
          <c:order val="3"/>
          <c:tx>
            <c:v> un-irr.</c:v>
          </c:tx>
          <c:spPr>
            <a:ln>
              <a:prstDash val="sysDash"/>
            </a:ln>
          </c:spPr>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Sheet1!$K$3:$S$3</c:f>
              <c:numCache>
                <c:formatCode>0.00</c:formatCode>
                <c:ptCount val="9"/>
                <c:pt idx="0">
                  <c:v>606.88675000000001</c:v>
                </c:pt>
                <c:pt idx="1">
                  <c:v>558.76</c:v>
                </c:pt>
                <c:pt idx="2">
                  <c:v>501.33099999999939</c:v>
                </c:pt>
                <c:pt idx="3">
                  <c:v>478.28799999999933</c:v>
                </c:pt>
                <c:pt idx="4">
                  <c:v>468.77499999999969</c:v>
                </c:pt>
                <c:pt idx="5">
                  <c:v>451.93599999999896</c:v>
                </c:pt>
                <c:pt idx="6">
                  <c:v>406.9149999999994</c:v>
                </c:pt>
                <c:pt idx="7">
                  <c:v>312.85600000000011</c:v>
                </c:pt>
                <c:pt idx="8">
                  <c:v>148.90300000000002</c:v>
                </c:pt>
              </c:numCache>
            </c:numRef>
          </c:yVal>
          <c:smooth val="1"/>
        </c:ser>
        <c:axId val="109768704"/>
        <c:axId val="109770624"/>
      </c:scatterChart>
      <c:valAx>
        <c:axId val="109768704"/>
        <c:scaling>
          <c:orientation val="minMax"/>
          <c:min val="-200"/>
        </c:scaling>
        <c:axPos val="b"/>
        <c:title>
          <c:tx>
            <c:rich>
              <a:bodyPr/>
              <a:lstStyle/>
              <a:p>
                <a:pPr>
                  <a:defRPr/>
                </a:pPr>
                <a:r>
                  <a:rPr lang="en-US"/>
                  <a:t>Temperature (</a:t>
                </a:r>
                <a:r>
                  <a:rPr lang="en-US" baseline="30000"/>
                  <a:t>o</a:t>
                </a:r>
                <a:r>
                  <a:rPr lang="en-US"/>
                  <a:t>C)</a:t>
                </a:r>
              </a:p>
            </c:rich>
          </c:tx>
          <c:layout/>
        </c:title>
        <c:numFmt formatCode="General" sourceLinked="1"/>
        <c:tickLblPos val="nextTo"/>
        <c:crossAx val="109770624"/>
        <c:crosses val="autoZero"/>
        <c:crossBetween val="midCat"/>
      </c:valAx>
      <c:valAx>
        <c:axId val="109770624"/>
        <c:scaling>
          <c:orientation val="minMax"/>
          <c:max val="1000"/>
        </c:scaling>
        <c:axPos val="l"/>
        <c:majorGridlines/>
        <c:title>
          <c:tx>
            <c:rich>
              <a:bodyPr rot="-5400000" vert="horz"/>
              <a:lstStyle/>
              <a:p>
                <a:pPr>
                  <a:defRPr/>
                </a:pPr>
                <a:r>
                  <a:rPr lang="en-US"/>
                  <a:t>Stress (Mpa)</a:t>
                </a:r>
              </a:p>
            </c:rich>
          </c:tx>
          <c:layout/>
        </c:title>
        <c:numFmt formatCode="0" sourceLinked="0"/>
        <c:tickLblPos val="nextTo"/>
        <c:crossAx val="109768704"/>
        <c:crossesAt val="-200"/>
        <c:crossBetween val="midCat"/>
      </c:valAx>
      <c:spPr>
        <a:ln w="22225">
          <a:solidFill>
            <a:schemeClr val="tx1"/>
          </a:solidFill>
        </a:ln>
      </c:spPr>
    </c:plotArea>
    <c:legend>
      <c:legendPos val="r"/>
      <c:layout>
        <c:manualLayout>
          <c:xMode val="edge"/>
          <c:yMode val="edge"/>
          <c:x val="0.69492132045147592"/>
          <c:y val="0.26958894888601082"/>
          <c:w val="0.22603342882367009"/>
          <c:h val="0.2301219278574729"/>
        </c:manualLayout>
      </c:layout>
      <c:txPr>
        <a:bodyPr/>
        <a:lstStyle/>
        <a:p>
          <a:pPr>
            <a:defRPr sz="1100"/>
          </a:pPr>
          <a:endParaRPr lang="en-US"/>
        </a:p>
      </c:txPr>
    </c:legend>
    <c:plotVisOnly val="1"/>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F82H  -̶  </a:t>
            </a:r>
            <a:r>
              <a:rPr lang="en-US" dirty="0" smtClean="0"/>
              <a:t>S</a:t>
            </a:r>
            <a:r>
              <a:rPr lang="en-US" baseline="-25000" dirty="0" smtClean="0"/>
              <a:t>u(</a:t>
            </a:r>
            <a:r>
              <a:rPr lang="en-US" baseline="-25000" dirty="0" err="1" smtClean="0"/>
              <a:t>av</a:t>
            </a:r>
            <a:r>
              <a:rPr lang="en-US" baseline="-25000" dirty="0" smtClean="0"/>
              <a:t>)   </a:t>
            </a:r>
            <a:r>
              <a:rPr lang="en-US" sz="1680" b="1" i="0" u="none" strike="noStrike" baseline="0" dirty="0"/>
              <a:t>(irradiated data is based on </a:t>
            </a:r>
            <a:r>
              <a:rPr lang="en-US" sz="1680" b="1" i="0" u="none" strike="noStrike" baseline="0" dirty="0" err="1"/>
              <a:t>S</a:t>
            </a:r>
            <a:r>
              <a:rPr lang="en-US" sz="1680" b="1" i="0" u="none" strike="noStrike" baseline="-25000" dirty="0" err="1"/>
              <a:t>y</a:t>
            </a:r>
            <a:r>
              <a:rPr lang="en-US" sz="1680" b="1" i="0" u="none" strike="noStrike" baseline="0" dirty="0"/>
              <a:t>-like </a:t>
            </a:r>
            <a:r>
              <a:rPr lang="en-US" sz="1680" b="1" i="0" u="none" strike="noStrike" baseline="0" dirty="0" err="1"/>
              <a:t>corellation</a:t>
            </a:r>
            <a:endParaRPr lang="en-US" baseline="-25000" dirty="0"/>
          </a:p>
        </c:rich>
      </c:tx>
      <c:layout>
        <c:manualLayout>
          <c:xMode val="edge"/>
          <c:yMode val="edge"/>
          <c:x val="0.12159362359842812"/>
          <c:y val="1.4449834498194794E-2"/>
        </c:manualLayout>
      </c:layout>
      <c:overlay val="1"/>
    </c:title>
    <c:plotArea>
      <c:layout>
        <c:manualLayout>
          <c:layoutTarget val="inner"/>
          <c:xMode val="edge"/>
          <c:yMode val="edge"/>
          <c:x val="0.13837212752336714"/>
          <c:y val="9.4053858970525567E-2"/>
          <c:w val="0.53909721802040012"/>
          <c:h val="0.74966173733887786"/>
        </c:manualLayout>
      </c:layout>
      <c:scatterChart>
        <c:scatterStyle val="smoothMarker"/>
        <c:ser>
          <c:idx val="3"/>
          <c:order val="0"/>
          <c:tx>
            <c:v>3.7 dpa (ITER TBM EOL)</c:v>
          </c:tx>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Sheet1!$K$23:$S$23</c:f>
              <c:numCache>
                <c:formatCode>0.00</c:formatCode>
                <c:ptCount val="9"/>
                <c:pt idx="0">
                  <c:v>959.98339600644351</c:v>
                </c:pt>
                <c:pt idx="1">
                  <c:v>895.66209908046528</c:v>
                </c:pt>
                <c:pt idx="2">
                  <c:v>806.61051855077835</c:v>
                </c:pt>
                <c:pt idx="3">
                  <c:v>751.78521896035272</c:v>
                </c:pt>
                <c:pt idx="4">
                  <c:v>708.91211612067798</c:v>
                </c:pt>
                <c:pt idx="5">
                  <c:v>655.71712584325246</c:v>
                </c:pt>
                <c:pt idx="6">
                  <c:v>569.92616393956848</c:v>
                </c:pt>
                <c:pt idx="7">
                  <c:v>429.26514622111864</c:v>
                </c:pt>
                <c:pt idx="8">
                  <c:v>211.45998849939602</c:v>
                </c:pt>
              </c:numCache>
            </c:numRef>
          </c:yVal>
          <c:smooth val="1"/>
        </c:ser>
        <c:ser>
          <c:idx val="2"/>
          <c:order val="1"/>
          <c:tx>
            <c:v>2 dpa</c:v>
          </c:tx>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Sheet1!$K$21:$S$21</c:f>
              <c:numCache>
                <c:formatCode>0.00</c:formatCode>
                <c:ptCount val="9"/>
                <c:pt idx="0">
                  <c:v>887.20151598963821</c:v>
                </c:pt>
                <c:pt idx="1">
                  <c:v>827.75678769481442</c:v>
                </c:pt>
                <c:pt idx="2">
                  <c:v>745.45672128128797</c:v>
                </c:pt>
                <c:pt idx="3">
                  <c:v>694.78804397545116</c:v>
                </c:pt>
                <c:pt idx="4">
                  <c:v>655.16539842473242</c:v>
                </c:pt>
                <c:pt idx="5">
                  <c:v>606.00342727656937</c:v>
                </c:pt>
                <c:pt idx="6">
                  <c:v>526.71677317839089</c:v>
                </c:pt>
                <c:pt idx="7">
                  <c:v>396.72007877762678</c:v>
                </c:pt>
                <c:pt idx="8">
                  <c:v>195.42798672171682</c:v>
                </c:pt>
              </c:numCache>
            </c:numRef>
          </c:yVal>
          <c:smooth val="1"/>
        </c:ser>
        <c:ser>
          <c:idx val="1"/>
          <c:order val="2"/>
          <c:tx>
            <c:v>1 dpa</c:v>
          </c:tx>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Sheet1!$K$20:$S$20</c:f>
              <c:numCache>
                <c:formatCode>0.00</c:formatCode>
                <c:ptCount val="9"/>
                <c:pt idx="0">
                  <c:v>832.10941956249974</c:v>
                </c:pt>
                <c:pt idx="1">
                  <c:v>776.35599999999829</c:v>
                </c:pt>
                <c:pt idx="2">
                  <c:v>699.16647849999947</c:v>
                </c:pt>
                <c:pt idx="3">
                  <c:v>651.64414799999986</c:v>
                </c:pt>
                <c:pt idx="4">
                  <c:v>614.48192949999827</c:v>
                </c:pt>
                <c:pt idx="5">
                  <c:v>568.37274399999978</c:v>
                </c:pt>
                <c:pt idx="6">
                  <c:v>494.00951249999969</c:v>
                </c:pt>
                <c:pt idx="7">
                  <c:v>372.08515599999907</c:v>
                </c:pt>
                <c:pt idx="8">
                  <c:v>183.29259550000015</c:v>
                </c:pt>
              </c:numCache>
            </c:numRef>
          </c:yVal>
          <c:smooth val="1"/>
        </c:ser>
        <c:ser>
          <c:idx val="0"/>
          <c:order val="3"/>
          <c:tx>
            <c:v>un-irr.</c:v>
          </c:tx>
          <c:spPr>
            <a:ln>
              <a:prstDash val="sysDash"/>
            </a:ln>
          </c:spPr>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Sheet1!$K$9:$S$9</c:f>
              <c:numCache>
                <c:formatCode>0.00</c:formatCode>
                <c:ptCount val="9"/>
                <c:pt idx="0">
                  <c:v>714.25701249999793</c:v>
                </c:pt>
                <c:pt idx="1">
                  <c:v>666.4</c:v>
                </c:pt>
                <c:pt idx="2">
                  <c:v>600.14289999999949</c:v>
                </c:pt>
                <c:pt idx="3">
                  <c:v>559.35119999999802</c:v>
                </c:pt>
                <c:pt idx="4">
                  <c:v>527.45229999999788</c:v>
                </c:pt>
                <c:pt idx="5">
                  <c:v>487.87359999999921</c:v>
                </c:pt>
                <c:pt idx="6">
                  <c:v>424.04249999999979</c:v>
                </c:pt>
                <c:pt idx="7">
                  <c:v>319.3863999999989</c:v>
                </c:pt>
                <c:pt idx="8">
                  <c:v>157.33270000000024</c:v>
                </c:pt>
              </c:numCache>
            </c:numRef>
          </c:yVal>
          <c:smooth val="1"/>
        </c:ser>
        <c:axId val="117273728"/>
        <c:axId val="117275648"/>
      </c:scatterChart>
      <c:valAx>
        <c:axId val="117273728"/>
        <c:scaling>
          <c:orientation val="minMax"/>
        </c:scaling>
        <c:axPos val="b"/>
        <c:title>
          <c:tx>
            <c:rich>
              <a:bodyPr/>
              <a:lstStyle/>
              <a:p>
                <a:pPr>
                  <a:defRPr/>
                </a:pPr>
                <a:r>
                  <a:rPr lang="en-US"/>
                  <a:t>Temperature (</a:t>
                </a:r>
                <a:r>
                  <a:rPr lang="en-US" baseline="30000"/>
                  <a:t>o</a:t>
                </a:r>
                <a:r>
                  <a:rPr lang="en-US"/>
                  <a:t>C)</a:t>
                </a:r>
              </a:p>
            </c:rich>
          </c:tx>
          <c:layout/>
        </c:title>
        <c:numFmt formatCode="General" sourceLinked="1"/>
        <c:tickLblPos val="nextTo"/>
        <c:crossAx val="117275648"/>
        <c:crosses val="autoZero"/>
        <c:crossBetween val="midCat"/>
      </c:valAx>
      <c:valAx>
        <c:axId val="117275648"/>
        <c:scaling>
          <c:orientation val="minMax"/>
          <c:max val="1000"/>
        </c:scaling>
        <c:axPos val="l"/>
        <c:majorGridlines/>
        <c:title>
          <c:tx>
            <c:rich>
              <a:bodyPr rot="-5400000" vert="horz"/>
              <a:lstStyle/>
              <a:p>
                <a:pPr>
                  <a:defRPr/>
                </a:pPr>
                <a:r>
                  <a:rPr lang="en-US"/>
                  <a:t>Stress (MPa)</a:t>
                </a:r>
              </a:p>
            </c:rich>
          </c:tx>
          <c:layout/>
        </c:title>
        <c:numFmt formatCode="0" sourceLinked="0"/>
        <c:tickLblPos val="nextTo"/>
        <c:crossAx val="117273728"/>
        <c:crossesAt val="-200"/>
        <c:crossBetween val="midCat"/>
      </c:valAx>
      <c:spPr>
        <a:ln w="22225">
          <a:solidFill>
            <a:sysClr val="windowText" lastClr="000000"/>
          </a:solidFill>
        </a:ln>
      </c:spPr>
    </c:plotArea>
    <c:legend>
      <c:legendPos val="r"/>
      <c:layout>
        <c:manualLayout>
          <c:xMode val="edge"/>
          <c:yMode val="edge"/>
          <c:x val="0.6949811802194007"/>
          <c:y val="0.27287363289774585"/>
          <c:w val="0.22694227095523944"/>
          <c:h val="0.22923052889854637"/>
        </c:manualLayout>
      </c:layout>
      <c:txPr>
        <a:bodyPr/>
        <a:lstStyle/>
        <a:p>
          <a:pPr>
            <a:defRPr sz="1100"/>
          </a:pPr>
          <a:endParaRPr lang="en-US"/>
        </a:p>
      </c:txPr>
    </c:legend>
    <c:plotVisOnly val="1"/>
  </c:chart>
  <c:txPr>
    <a:bodyPr/>
    <a:lstStyle/>
    <a:p>
      <a:pPr>
        <a:defRPr sz="14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F82H  -̶  S</a:t>
            </a:r>
            <a:r>
              <a:rPr lang="en-US" baseline="-25000"/>
              <a:t>m    </a:t>
            </a:r>
            <a:r>
              <a:rPr lang="en-US" sz="1680" b="1" i="0" u="none" strike="noStrike" baseline="0"/>
              <a:t>(irradiated data: S_y like correlation (HFIR data)) </a:t>
            </a:r>
            <a:endParaRPr lang="en-US" baseline="-25000"/>
          </a:p>
        </c:rich>
      </c:tx>
      <c:layout>
        <c:manualLayout>
          <c:xMode val="edge"/>
          <c:yMode val="edge"/>
          <c:x val="9.4938150823538833E-2"/>
          <c:y val="8.749963752288285E-3"/>
        </c:manualLayout>
      </c:layout>
      <c:overlay val="1"/>
    </c:title>
    <c:plotArea>
      <c:layout>
        <c:manualLayout>
          <c:layoutTarget val="inner"/>
          <c:xMode val="edge"/>
          <c:yMode val="edge"/>
          <c:x val="0.13837212752336714"/>
          <c:y val="9.4053858970525706E-2"/>
          <c:w val="0.53909721802040012"/>
          <c:h val="0.74966173733887786"/>
        </c:manualLayout>
      </c:layout>
      <c:scatterChart>
        <c:scatterStyle val="smoothMarker"/>
        <c:ser>
          <c:idx val="3"/>
          <c:order val="0"/>
          <c:tx>
            <c:v>3.7 dpa (ITER TBM EOL)</c:v>
          </c:tx>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Sheet1!$K$29:$S$29</c:f>
              <c:numCache>
                <c:formatCode>0.00</c:formatCode>
                <c:ptCount val="9"/>
                <c:pt idx="0">
                  <c:v>319.99446533548075</c:v>
                </c:pt>
                <c:pt idx="1">
                  <c:v>298.55403302682231</c:v>
                </c:pt>
                <c:pt idx="2">
                  <c:v>268.87017285025894</c:v>
                </c:pt>
                <c:pt idx="3">
                  <c:v>250.59507298678369</c:v>
                </c:pt>
                <c:pt idx="4">
                  <c:v>236.30403870689278</c:v>
                </c:pt>
                <c:pt idx="5">
                  <c:v>218.57237528108442</c:v>
                </c:pt>
                <c:pt idx="6">
                  <c:v>189.97538797985618</c:v>
                </c:pt>
                <c:pt idx="7">
                  <c:v>143.08838207370627</c:v>
                </c:pt>
                <c:pt idx="8">
                  <c:v>70.486662833132002</c:v>
                </c:pt>
              </c:numCache>
            </c:numRef>
          </c:yVal>
          <c:smooth val="1"/>
        </c:ser>
        <c:ser>
          <c:idx val="2"/>
          <c:order val="1"/>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Sheet1!$K$27:$S$27</c:f>
              <c:numCache>
                <c:formatCode>0.00</c:formatCode>
                <c:ptCount val="9"/>
                <c:pt idx="0">
                  <c:v>295.73383866321223</c:v>
                </c:pt>
                <c:pt idx="1">
                  <c:v>275.9189292316039</c:v>
                </c:pt>
                <c:pt idx="2">
                  <c:v>248.4855737604293</c:v>
                </c:pt>
                <c:pt idx="3">
                  <c:v>231.59601465848354</c:v>
                </c:pt>
                <c:pt idx="4">
                  <c:v>218.38846614157774</c:v>
                </c:pt>
                <c:pt idx="5">
                  <c:v>202.00114242552263</c:v>
                </c:pt>
                <c:pt idx="6">
                  <c:v>175.57225772612958</c:v>
                </c:pt>
                <c:pt idx="7">
                  <c:v>132.24002625920923</c:v>
                </c:pt>
                <c:pt idx="8">
                  <c:v>65.142662240572264</c:v>
                </c:pt>
              </c:numCache>
            </c:numRef>
          </c:yVal>
          <c:smooth val="1"/>
        </c:ser>
        <c:ser>
          <c:idx val="1"/>
          <c:order val="2"/>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Sheet1!$K$26:$S$26</c:f>
              <c:numCache>
                <c:formatCode>0.00</c:formatCode>
                <c:ptCount val="9"/>
                <c:pt idx="0">
                  <c:v>277.36980652083412</c:v>
                </c:pt>
                <c:pt idx="1">
                  <c:v>258.78533333333331</c:v>
                </c:pt>
                <c:pt idx="2">
                  <c:v>233.0554928333336</c:v>
                </c:pt>
                <c:pt idx="3">
                  <c:v>217.21471599999956</c:v>
                </c:pt>
                <c:pt idx="4">
                  <c:v>204.82730983333394</c:v>
                </c:pt>
                <c:pt idx="5">
                  <c:v>189.45758133333354</c:v>
                </c:pt>
                <c:pt idx="6">
                  <c:v>164.66983749999989</c:v>
                </c:pt>
                <c:pt idx="7">
                  <c:v>124.02838533333306</c:v>
                </c:pt>
                <c:pt idx="8">
                  <c:v>61.097531833333377</c:v>
                </c:pt>
              </c:numCache>
            </c:numRef>
          </c:yVal>
          <c:smooth val="1"/>
        </c:ser>
        <c:ser>
          <c:idx val="0"/>
          <c:order val="3"/>
          <c:tx>
            <c:v>un-irr.</c:v>
          </c:tx>
          <c:spPr>
            <a:ln>
              <a:prstDash val="sysDash"/>
            </a:ln>
          </c:spPr>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Sheet1!$K$25:$S$25</c:f>
              <c:numCache>
                <c:formatCode>0.00</c:formatCode>
                <c:ptCount val="9"/>
                <c:pt idx="0">
                  <c:v>223.41959350999966</c:v>
                </c:pt>
                <c:pt idx="1">
                  <c:v>208.44991999999996</c:v>
                </c:pt>
                <c:pt idx="2">
                  <c:v>187.72469911999997</c:v>
                </c:pt>
                <c:pt idx="3">
                  <c:v>174.96505535999998</c:v>
                </c:pt>
                <c:pt idx="4">
                  <c:v>164.98707944000031</c:v>
                </c:pt>
                <c:pt idx="5">
                  <c:v>152.60686207999996</c:v>
                </c:pt>
                <c:pt idx="6">
                  <c:v>132.64049399999993</c:v>
                </c:pt>
                <c:pt idx="7">
                  <c:v>99.904065919999994</c:v>
                </c:pt>
                <c:pt idx="8">
                  <c:v>49.213668560000045</c:v>
                </c:pt>
              </c:numCache>
            </c:numRef>
          </c:yVal>
          <c:smooth val="1"/>
        </c:ser>
        <c:axId val="117262208"/>
        <c:axId val="117178368"/>
      </c:scatterChart>
      <c:valAx>
        <c:axId val="117262208"/>
        <c:scaling>
          <c:orientation val="minMax"/>
        </c:scaling>
        <c:axPos val="b"/>
        <c:title>
          <c:tx>
            <c:rich>
              <a:bodyPr/>
              <a:lstStyle/>
              <a:p>
                <a:pPr>
                  <a:defRPr/>
                </a:pPr>
                <a:r>
                  <a:rPr lang="en-US"/>
                  <a:t>Temperature (</a:t>
                </a:r>
                <a:r>
                  <a:rPr lang="en-US" baseline="30000"/>
                  <a:t>o</a:t>
                </a:r>
                <a:r>
                  <a:rPr lang="en-US"/>
                  <a:t>C)</a:t>
                </a:r>
              </a:p>
            </c:rich>
          </c:tx>
          <c:layout/>
        </c:title>
        <c:numFmt formatCode="General" sourceLinked="1"/>
        <c:tickLblPos val="nextTo"/>
        <c:crossAx val="117178368"/>
        <c:crosses val="autoZero"/>
        <c:crossBetween val="midCat"/>
      </c:valAx>
      <c:valAx>
        <c:axId val="117178368"/>
        <c:scaling>
          <c:orientation val="minMax"/>
          <c:max val="400"/>
        </c:scaling>
        <c:axPos val="l"/>
        <c:majorGridlines/>
        <c:title>
          <c:tx>
            <c:rich>
              <a:bodyPr rot="-5400000" vert="horz"/>
              <a:lstStyle/>
              <a:p>
                <a:pPr>
                  <a:defRPr/>
                </a:pPr>
                <a:r>
                  <a:rPr lang="en-US"/>
                  <a:t>Stress (MPa)</a:t>
                </a:r>
              </a:p>
            </c:rich>
          </c:tx>
          <c:layout/>
        </c:title>
        <c:numFmt formatCode="0" sourceLinked="0"/>
        <c:tickLblPos val="nextTo"/>
        <c:crossAx val="117262208"/>
        <c:crossesAt val="-200"/>
        <c:crossBetween val="midCat"/>
      </c:valAx>
      <c:spPr>
        <a:ln w="22225">
          <a:solidFill>
            <a:sysClr val="windowText" lastClr="000000"/>
          </a:solidFill>
        </a:ln>
      </c:spPr>
    </c:plotArea>
    <c:legend>
      <c:legendPos val="r"/>
      <c:layout>
        <c:manualLayout>
          <c:xMode val="edge"/>
          <c:yMode val="edge"/>
          <c:x val="0.69498118021940081"/>
          <c:y val="0.27287363289774585"/>
          <c:w val="0.23426406307473671"/>
          <c:h val="0.22305533147571474"/>
        </c:manualLayout>
      </c:layout>
      <c:txPr>
        <a:bodyPr/>
        <a:lstStyle/>
        <a:p>
          <a:pPr>
            <a:defRPr sz="1100"/>
          </a:pPr>
          <a:endParaRPr lang="en-US"/>
        </a:p>
      </c:txPr>
    </c:legend>
    <c:plotVisOnly val="1"/>
  </c:chart>
  <c:txPr>
    <a:bodyPr/>
    <a:lstStyle/>
    <a:p>
      <a:pPr>
        <a:defRPr sz="14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F82H  -̶  Creep Rupture Stress, </a:t>
            </a:r>
            <a:r>
              <a:rPr lang="en-US" dirty="0" err="1"/>
              <a:t>S</a:t>
            </a:r>
            <a:r>
              <a:rPr lang="en-US" baseline="-25000" dirty="0" err="1"/>
              <a:t>r</a:t>
            </a:r>
            <a:r>
              <a:rPr lang="en-US" dirty="0"/>
              <a:t>   (10,000 hr;  un-</a:t>
            </a:r>
            <a:r>
              <a:rPr lang="en-US" dirty="0" err="1"/>
              <a:t>irr</a:t>
            </a:r>
            <a:r>
              <a:rPr lang="en-US" dirty="0"/>
              <a:t>.)</a:t>
            </a:r>
          </a:p>
        </c:rich>
      </c:tx>
      <c:layout>
        <c:manualLayout>
          <c:xMode val="edge"/>
          <c:yMode val="edge"/>
          <c:x val="0.13591692385674894"/>
          <c:y val="1.3976962016365821E-2"/>
        </c:manualLayout>
      </c:layout>
      <c:overlay val="1"/>
    </c:title>
    <c:plotArea>
      <c:layout>
        <c:manualLayout>
          <c:layoutTarget val="inner"/>
          <c:xMode val="edge"/>
          <c:yMode val="edge"/>
          <c:x val="0.13837212752336714"/>
          <c:y val="9.4053858970525567E-2"/>
          <c:w val="0.53909721802040023"/>
          <c:h val="0.7496617373388782"/>
        </c:manualLayout>
      </c:layout>
      <c:scatterChart>
        <c:scatterStyle val="smoothMarker"/>
        <c:ser>
          <c:idx val="1"/>
          <c:order val="0"/>
          <c:tx>
            <c:v>avg.</c:v>
          </c:tx>
          <c:marker>
            <c:symbol val="none"/>
          </c:marker>
          <c:xVal>
            <c:numRef>
              <c:f>Sheet1!$D$54:$N$54</c:f>
              <c:numCache>
                <c:formatCode>General</c:formatCode>
                <c:ptCount val="11"/>
                <c:pt idx="0">
                  <c:v>425</c:v>
                </c:pt>
                <c:pt idx="1">
                  <c:v>450</c:v>
                </c:pt>
                <c:pt idx="2">
                  <c:v>475</c:v>
                </c:pt>
                <c:pt idx="3">
                  <c:v>500</c:v>
                </c:pt>
                <c:pt idx="4">
                  <c:v>525</c:v>
                </c:pt>
                <c:pt idx="5">
                  <c:v>550</c:v>
                </c:pt>
                <c:pt idx="6">
                  <c:v>575</c:v>
                </c:pt>
                <c:pt idx="7">
                  <c:v>600</c:v>
                </c:pt>
                <c:pt idx="8">
                  <c:v>625</c:v>
                </c:pt>
                <c:pt idx="9">
                  <c:v>650</c:v>
                </c:pt>
                <c:pt idx="10">
                  <c:v>675</c:v>
                </c:pt>
              </c:numCache>
            </c:numRef>
          </c:xVal>
          <c:yVal>
            <c:numRef>
              <c:f>Sheet1!$E$77:$N$77</c:f>
              <c:numCache>
                <c:formatCode>0.00</c:formatCode>
                <c:ptCount val="10"/>
                <c:pt idx="0">
                  <c:v>290.17432494061899</c:v>
                </c:pt>
                <c:pt idx="1">
                  <c:v>259.52928106111904</c:v>
                </c:pt>
                <c:pt idx="2">
                  <c:v>229.91576948161901</c:v>
                </c:pt>
                <c:pt idx="3">
                  <c:v>200.86596457711903</c:v>
                </c:pt>
                <c:pt idx="4">
                  <c:v>171.91204072262036</c:v>
                </c:pt>
                <c:pt idx="5">
                  <c:v>142.58617229311869</c:v>
                </c:pt>
                <c:pt idx="6">
                  <c:v>112.42053366361922</c:v>
                </c:pt>
                <c:pt idx="7">
                  <c:v>80.947299209119024</c:v>
                </c:pt>
                <c:pt idx="8">
                  <c:v>47.698643304619509</c:v>
                </c:pt>
                <c:pt idx="9">
                  <c:v>12.206740325119425</c:v>
                </c:pt>
              </c:numCache>
            </c:numRef>
          </c:yVal>
          <c:smooth val="1"/>
        </c:ser>
        <c:ser>
          <c:idx val="0"/>
          <c:order val="1"/>
          <c:tx>
            <c:v>min.</c:v>
          </c:tx>
          <c:spPr>
            <a:ln>
              <a:prstDash val="sysDash"/>
            </a:ln>
          </c:spPr>
          <c:marker>
            <c:symbol val="none"/>
          </c:marker>
          <c:xVal>
            <c:numRef>
              <c:f>Sheet1!$D$54:$N$54</c:f>
              <c:numCache>
                <c:formatCode>General</c:formatCode>
                <c:ptCount val="11"/>
                <c:pt idx="0">
                  <c:v>425</c:v>
                </c:pt>
                <c:pt idx="1">
                  <c:v>450</c:v>
                </c:pt>
                <c:pt idx="2">
                  <c:v>475</c:v>
                </c:pt>
                <c:pt idx="3">
                  <c:v>500</c:v>
                </c:pt>
                <c:pt idx="4">
                  <c:v>525</c:v>
                </c:pt>
                <c:pt idx="5">
                  <c:v>550</c:v>
                </c:pt>
                <c:pt idx="6">
                  <c:v>575</c:v>
                </c:pt>
                <c:pt idx="7">
                  <c:v>600</c:v>
                </c:pt>
                <c:pt idx="8">
                  <c:v>625</c:v>
                </c:pt>
                <c:pt idx="9">
                  <c:v>650</c:v>
                </c:pt>
                <c:pt idx="10">
                  <c:v>675</c:v>
                </c:pt>
              </c:numCache>
            </c:numRef>
          </c:xVal>
          <c:yVal>
            <c:numRef>
              <c:f>Sheet1!$E$76:$N$76</c:f>
              <c:numCache>
                <c:formatCode>0.00</c:formatCode>
                <c:ptCount val="10"/>
                <c:pt idx="0">
                  <c:v>269.80992494061923</c:v>
                </c:pt>
                <c:pt idx="1">
                  <c:v>239.16488106111854</c:v>
                </c:pt>
                <c:pt idx="2">
                  <c:v>209.55136948161956</c:v>
                </c:pt>
                <c:pt idx="3">
                  <c:v>180.5015645771187</c:v>
                </c:pt>
                <c:pt idx="4">
                  <c:v>151.54764072262009</c:v>
                </c:pt>
                <c:pt idx="5">
                  <c:v>122.22177229311895</c:v>
                </c:pt>
                <c:pt idx="6">
                  <c:v>92.056133663619164</c:v>
                </c:pt>
                <c:pt idx="7">
                  <c:v>60.582899209118644</c:v>
                </c:pt>
                <c:pt idx="8">
                  <c:v>27.33424330461953</c:v>
                </c:pt>
                <c:pt idx="9">
                  <c:v>0</c:v>
                </c:pt>
              </c:numCache>
            </c:numRef>
          </c:yVal>
          <c:smooth val="1"/>
        </c:ser>
        <c:axId val="117216384"/>
        <c:axId val="117218304"/>
      </c:scatterChart>
      <c:valAx>
        <c:axId val="117216384"/>
        <c:scaling>
          <c:orientation val="minMax"/>
        </c:scaling>
        <c:axPos val="b"/>
        <c:title>
          <c:tx>
            <c:rich>
              <a:bodyPr/>
              <a:lstStyle/>
              <a:p>
                <a:pPr>
                  <a:defRPr/>
                </a:pPr>
                <a:r>
                  <a:rPr lang="en-US"/>
                  <a:t>Temperature (oC)</a:t>
                </a:r>
              </a:p>
            </c:rich>
          </c:tx>
          <c:layout/>
        </c:title>
        <c:numFmt formatCode="General" sourceLinked="1"/>
        <c:tickLblPos val="nextTo"/>
        <c:crossAx val="117218304"/>
        <c:crosses val="autoZero"/>
        <c:crossBetween val="midCat"/>
      </c:valAx>
      <c:valAx>
        <c:axId val="117218304"/>
        <c:scaling>
          <c:orientation val="minMax"/>
        </c:scaling>
        <c:axPos val="l"/>
        <c:majorGridlines/>
        <c:title>
          <c:tx>
            <c:rich>
              <a:bodyPr rot="-5400000" vert="horz"/>
              <a:lstStyle/>
              <a:p>
                <a:pPr>
                  <a:defRPr/>
                </a:pPr>
                <a:r>
                  <a:rPr lang="en-US"/>
                  <a:t>Stress (MPa)</a:t>
                </a:r>
              </a:p>
            </c:rich>
          </c:tx>
          <c:layout/>
        </c:title>
        <c:numFmt formatCode="0" sourceLinked="0"/>
        <c:tickLblPos val="nextTo"/>
        <c:crossAx val="117216384"/>
        <c:crossesAt val="-200"/>
        <c:crossBetween val="midCat"/>
      </c:valAx>
      <c:spPr>
        <a:ln w="22225">
          <a:solidFill>
            <a:sysClr val="windowText" lastClr="000000"/>
          </a:solidFill>
        </a:ln>
      </c:spPr>
    </c:plotArea>
    <c:legend>
      <c:legendPos val="r"/>
      <c:layout>
        <c:manualLayout>
          <c:xMode val="edge"/>
          <c:yMode val="edge"/>
          <c:x val="0.6949811802194007"/>
          <c:y val="0.31780643563480926"/>
          <c:w val="0.13882789310734209"/>
          <c:h val="0.1862689946753002"/>
        </c:manualLayout>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F82H  -̶   S</a:t>
            </a:r>
            <a:r>
              <a:rPr lang="en-US" baseline="-25000"/>
              <a:t>mt      </a:t>
            </a:r>
            <a:r>
              <a:rPr lang="en-US" sz="1680" b="1" i="0" u="none" strike="noStrike" baseline="0"/>
              <a:t>(10,000 hr;   irradiated based on HFIR S_y data) </a:t>
            </a:r>
            <a:endParaRPr lang="en-US" baseline="-25000"/>
          </a:p>
        </c:rich>
      </c:tx>
      <c:layout>
        <c:manualLayout>
          <c:xMode val="edge"/>
          <c:yMode val="edge"/>
          <c:x val="0.10594468444570559"/>
          <c:y val="1.7339736004407722E-2"/>
        </c:manualLayout>
      </c:layout>
      <c:overlay val="1"/>
    </c:title>
    <c:plotArea>
      <c:layout>
        <c:manualLayout>
          <c:layoutTarget val="inner"/>
          <c:xMode val="edge"/>
          <c:yMode val="edge"/>
          <c:x val="0.13837212752336714"/>
          <c:y val="9.4053858970525567E-2"/>
          <c:w val="0.53909721802040023"/>
          <c:h val="0.7496617373388782"/>
        </c:manualLayout>
      </c:layout>
      <c:scatterChart>
        <c:scatterStyle val="smoothMarker"/>
        <c:ser>
          <c:idx val="0"/>
          <c:order val="0"/>
          <c:tx>
            <c:v>S_m (3.7 dpa)</c:v>
          </c:tx>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Sheet1!$K$29:$S$29</c:f>
              <c:numCache>
                <c:formatCode>0.00</c:formatCode>
                <c:ptCount val="9"/>
                <c:pt idx="0">
                  <c:v>319.99446533548075</c:v>
                </c:pt>
                <c:pt idx="1">
                  <c:v>298.55403302682231</c:v>
                </c:pt>
                <c:pt idx="2">
                  <c:v>268.87017285025894</c:v>
                </c:pt>
                <c:pt idx="3">
                  <c:v>250.59507298678369</c:v>
                </c:pt>
                <c:pt idx="4">
                  <c:v>236.30403870689278</c:v>
                </c:pt>
                <c:pt idx="5">
                  <c:v>218.57237528108442</c:v>
                </c:pt>
                <c:pt idx="6">
                  <c:v>189.97538797985618</c:v>
                </c:pt>
                <c:pt idx="7">
                  <c:v>143.08838207370627</c:v>
                </c:pt>
                <c:pt idx="8">
                  <c:v>70.486662833132002</c:v>
                </c:pt>
              </c:numCache>
            </c:numRef>
          </c:yVal>
          <c:smooth val="1"/>
        </c:ser>
        <c:ser>
          <c:idx val="1"/>
          <c:order val="1"/>
          <c:tx>
            <c:v>S_m (un-irr.)</c:v>
          </c:tx>
          <c:marker>
            <c:symbol val="none"/>
          </c:marker>
          <c:xVal>
            <c:numRef>
              <c:f>Sheet1!$K$2:$S$2</c:f>
              <c:numCache>
                <c:formatCode>General</c:formatCode>
                <c:ptCount val="9"/>
                <c:pt idx="0">
                  <c:v>-50</c:v>
                </c:pt>
                <c:pt idx="1">
                  <c:v>0</c:v>
                </c:pt>
                <c:pt idx="2">
                  <c:v>100</c:v>
                </c:pt>
                <c:pt idx="3">
                  <c:v>200</c:v>
                </c:pt>
                <c:pt idx="4">
                  <c:v>300</c:v>
                </c:pt>
                <c:pt idx="5">
                  <c:v>400</c:v>
                </c:pt>
                <c:pt idx="6">
                  <c:v>500</c:v>
                </c:pt>
                <c:pt idx="7">
                  <c:v>600</c:v>
                </c:pt>
                <c:pt idx="8">
                  <c:v>700</c:v>
                </c:pt>
              </c:numCache>
            </c:numRef>
          </c:xVal>
          <c:yVal>
            <c:numRef>
              <c:f>Sheet1!$K$25:$S$25</c:f>
              <c:numCache>
                <c:formatCode>0.00</c:formatCode>
                <c:ptCount val="9"/>
                <c:pt idx="0">
                  <c:v>223.41959350999966</c:v>
                </c:pt>
                <c:pt idx="1">
                  <c:v>208.44991999999996</c:v>
                </c:pt>
                <c:pt idx="2">
                  <c:v>187.72469911999997</c:v>
                </c:pt>
                <c:pt idx="3">
                  <c:v>174.96505535999998</c:v>
                </c:pt>
                <c:pt idx="4">
                  <c:v>164.98707944000031</c:v>
                </c:pt>
                <c:pt idx="5">
                  <c:v>152.60686207999996</c:v>
                </c:pt>
                <c:pt idx="6">
                  <c:v>132.64049399999993</c:v>
                </c:pt>
                <c:pt idx="7">
                  <c:v>99.904065919999994</c:v>
                </c:pt>
                <c:pt idx="8">
                  <c:v>49.213668560000045</c:v>
                </c:pt>
              </c:numCache>
            </c:numRef>
          </c:yVal>
          <c:smooth val="1"/>
        </c:ser>
        <c:ser>
          <c:idx val="2"/>
          <c:order val="2"/>
          <c:tx>
            <c:v>S_t</c:v>
          </c:tx>
          <c:marker>
            <c:symbol val="none"/>
          </c:marker>
          <c:xVal>
            <c:numRef>
              <c:f>Sheet1!$C$74:$M$74</c:f>
              <c:numCache>
                <c:formatCode>General</c:formatCode>
                <c:ptCount val="11"/>
                <c:pt idx="0">
                  <c:v>375</c:v>
                </c:pt>
                <c:pt idx="1">
                  <c:v>425</c:v>
                </c:pt>
                <c:pt idx="2">
                  <c:v>450</c:v>
                </c:pt>
                <c:pt idx="3">
                  <c:v>475</c:v>
                </c:pt>
                <c:pt idx="4">
                  <c:v>500</c:v>
                </c:pt>
                <c:pt idx="5">
                  <c:v>525</c:v>
                </c:pt>
                <c:pt idx="6">
                  <c:v>550</c:v>
                </c:pt>
                <c:pt idx="7">
                  <c:v>575</c:v>
                </c:pt>
                <c:pt idx="8">
                  <c:v>600</c:v>
                </c:pt>
                <c:pt idx="9">
                  <c:v>625</c:v>
                </c:pt>
                <c:pt idx="10">
                  <c:v>650</c:v>
                </c:pt>
              </c:numCache>
            </c:numRef>
          </c:xVal>
          <c:yVal>
            <c:numRef>
              <c:f>Sheet1!$C$66:$M$66</c:f>
              <c:numCache>
                <c:formatCode>0</c:formatCode>
                <c:ptCount val="11"/>
                <c:pt idx="0">
                  <c:v>248.40833775274618</c:v>
                </c:pt>
                <c:pt idx="1">
                  <c:v>201.30288449674615</c:v>
                </c:pt>
                <c:pt idx="2">
                  <c:v>179.8732832937456</c:v>
                </c:pt>
                <c:pt idx="3">
                  <c:v>159.44325404074561</c:v>
                </c:pt>
                <c:pt idx="4">
                  <c:v>139.70091298774599</c:v>
                </c:pt>
                <c:pt idx="5">
                  <c:v>120.33437638474601</c:v>
                </c:pt>
                <c:pt idx="6">
                  <c:v>101.03176048174686</c:v>
                </c:pt>
                <c:pt idx="7">
                  <c:v>81.481181528746021</c:v>
                </c:pt>
                <c:pt idx="8">
                  <c:v>61.370755775746005</c:v>
                </c:pt>
                <c:pt idx="9">
                  <c:v>40.388599472745774</c:v>
                </c:pt>
                <c:pt idx="10">
                  <c:v>18.222828869746326</c:v>
                </c:pt>
              </c:numCache>
            </c:numRef>
          </c:yVal>
          <c:smooth val="1"/>
        </c:ser>
        <c:axId val="117527680"/>
        <c:axId val="117529600"/>
      </c:scatterChart>
      <c:valAx>
        <c:axId val="117527680"/>
        <c:scaling>
          <c:orientation val="minMax"/>
        </c:scaling>
        <c:axPos val="b"/>
        <c:title>
          <c:tx>
            <c:rich>
              <a:bodyPr/>
              <a:lstStyle/>
              <a:p>
                <a:pPr>
                  <a:defRPr/>
                </a:pPr>
                <a:r>
                  <a:rPr lang="en-US"/>
                  <a:t>Temperature (</a:t>
                </a:r>
                <a:r>
                  <a:rPr lang="en-US" baseline="30000"/>
                  <a:t>o</a:t>
                </a:r>
                <a:r>
                  <a:rPr lang="en-US"/>
                  <a:t>C)</a:t>
                </a:r>
              </a:p>
            </c:rich>
          </c:tx>
          <c:layout/>
        </c:title>
        <c:numFmt formatCode="General" sourceLinked="1"/>
        <c:tickLblPos val="nextTo"/>
        <c:crossAx val="117529600"/>
        <c:crosses val="autoZero"/>
        <c:crossBetween val="midCat"/>
      </c:valAx>
      <c:valAx>
        <c:axId val="117529600"/>
        <c:scaling>
          <c:orientation val="minMax"/>
          <c:max val="400"/>
        </c:scaling>
        <c:axPos val="l"/>
        <c:majorGridlines/>
        <c:title>
          <c:tx>
            <c:rich>
              <a:bodyPr rot="-5400000" vert="horz"/>
              <a:lstStyle/>
              <a:p>
                <a:pPr>
                  <a:defRPr/>
                </a:pPr>
                <a:r>
                  <a:rPr lang="en-US"/>
                  <a:t>Stress (MPa)</a:t>
                </a:r>
              </a:p>
            </c:rich>
          </c:tx>
          <c:layout/>
        </c:title>
        <c:numFmt formatCode="0" sourceLinked="0"/>
        <c:tickLblPos val="nextTo"/>
        <c:crossAx val="117527680"/>
        <c:crossesAt val="-200"/>
        <c:crossBetween val="midCat"/>
      </c:valAx>
      <c:spPr>
        <a:ln w="22225">
          <a:solidFill>
            <a:sysClr val="windowText" lastClr="000000"/>
          </a:solidFill>
        </a:ln>
      </c:spPr>
    </c:plotArea>
    <c:legend>
      <c:legendPos val="r"/>
      <c:layout>
        <c:manualLayout>
          <c:xMode val="edge"/>
          <c:yMode val="edge"/>
          <c:x val="0.6949811802194007"/>
          <c:y val="0.27287363289774591"/>
          <c:w val="0.17944546475712841"/>
          <c:h val="0.20420627801012733"/>
        </c:manualLayout>
      </c:layout>
      <c:txPr>
        <a:bodyPr/>
        <a:lstStyle/>
        <a:p>
          <a:pPr>
            <a:defRPr sz="1400"/>
          </a:pPr>
          <a:endParaRPr lang="en-US"/>
        </a:p>
      </c:txPr>
    </c:legend>
    <c:plotVisOnly val="1"/>
  </c:chart>
  <c:txPr>
    <a:bodyPr/>
    <a:lstStyle/>
    <a:p>
      <a:pPr>
        <a:defRPr sz="14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F82H-mod   Uniform Elongation (un-irr.) </a:t>
            </a:r>
          </a:p>
        </c:rich>
      </c:tx>
      <c:layout>
        <c:manualLayout>
          <c:xMode val="edge"/>
          <c:yMode val="edge"/>
          <c:x val="7.7467018925265904E-2"/>
          <c:y val="1.9106105077560286E-2"/>
        </c:manualLayout>
      </c:layout>
      <c:overlay val="1"/>
    </c:title>
    <c:plotArea>
      <c:layout>
        <c:manualLayout>
          <c:layoutTarget val="inner"/>
          <c:xMode val="edge"/>
          <c:yMode val="edge"/>
          <c:x val="0.13399038603320704"/>
          <c:y val="0.10400744146808052"/>
          <c:w val="0.6422033973281448"/>
          <c:h val="0.73692324597882863"/>
        </c:manualLayout>
      </c:layout>
      <c:scatterChart>
        <c:scatterStyle val="smoothMarker"/>
        <c:ser>
          <c:idx val="0"/>
          <c:order val="0"/>
          <c:tx>
            <c:v>Data (Klueh 2002)</c:v>
          </c:tx>
          <c:spPr>
            <a:ln>
              <a:noFill/>
            </a:ln>
          </c:spPr>
          <c:xVal>
            <c:numRef>
              <c:f>Sheet1!$D$125:$M$125</c:f>
              <c:numCache>
                <c:formatCode>General</c:formatCode>
                <c:ptCount val="10"/>
                <c:pt idx="0">
                  <c:v>19.18</c:v>
                </c:pt>
                <c:pt idx="1">
                  <c:v>251.5</c:v>
                </c:pt>
                <c:pt idx="2">
                  <c:v>301.36</c:v>
                </c:pt>
                <c:pt idx="3">
                  <c:v>348.97999999999945</c:v>
                </c:pt>
                <c:pt idx="4">
                  <c:v>402.22999999999945</c:v>
                </c:pt>
                <c:pt idx="5">
                  <c:v>449.83</c:v>
                </c:pt>
                <c:pt idx="6">
                  <c:v>550.69000000000005</c:v>
                </c:pt>
                <c:pt idx="7">
                  <c:v>599.41999999999996</c:v>
                </c:pt>
                <c:pt idx="8">
                  <c:v>649.27000000000055</c:v>
                </c:pt>
                <c:pt idx="9">
                  <c:v>700.25</c:v>
                </c:pt>
              </c:numCache>
            </c:numRef>
          </c:xVal>
          <c:yVal>
            <c:numRef>
              <c:f>Sheet1!$D$126:$M$126</c:f>
              <c:numCache>
                <c:formatCode>General</c:formatCode>
                <c:ptCount val="10"/>
                <c:pt idx="0">
                  <c:v>4.7699999999999996</c:v>
                </c:pt>
                <c:pt idx="1">
                  <c:v>3.23</c:v>
                </c:pt>
                <c:pt idx="2">
                  <c:v>2.9</c:v>
                </c:pt>
                <c:pt idx="3">
                  <c:v>1.9000000000000001</c:v>
                </c:pt>
                <c:pt idx="4">
                  <c:v>2.34</c:v>
                </c:pt>
                <c:pt idx="5">
                  <c:v>1.76</c:v>
                </c:pt>
                <c:pt idx="6">
                  <c:v>0.94000000000000061</c:v>
                </c:pt>
                <c:pt idx="7">
                  <c:v>0.70000000000000062</c:v>
                </c:pt>
                <c:pt idx="8">
                  <c:v>1.4</c:v>
                </c:pt>
                <c:pt idx="9">
                  <c:v>1.84</c:v>
                </c:pt>
              </c:numCache>
            </c:numRef>
          </c:yVal>
          <c:smooth val="1"/>
        </c:ser>
        <c:ser>
          <c:idx val="1"/>
          <c:order val="1"/>
          <c:tx>
            <c:v>Curve Fit</c:v>
          </c:tx>
          <c:spPr>
            <a:ln w="28575">
              <a:solidFill>
                <a:schemeClr val="accent6">
                  <a:lumMod val="75000"/>
                </a:schemeClr>
              </a:solidFill>
              <a:prstDash val="sysDash"/>
            </a:ln>
          </c:spPr>
          <c:marker>
            <c:symbol val="none"/>
          </c:marker>
          <c:xVal>
            <c:numRef>
              <c:f>Sheet1!$D$127:$J$127</c:f>
              <c:numCache>
                <c:formatCode>General</c:formatCode>
                <c:ptCount val="7"/>
                <c:pt idx="0">
                  <c:v>20</c:v>
                </c:pt>
                <c:pt idx="1">
                  <c:v>200</c:v>
                </c:pt>
                <c:pt idx="2">
                  <c:v>300</c:v>
                </c:pt>
                <c:pt idx="3">
                  <c:v>400</c:v>
                </c:pt>
                <c:pt idx="4">
                  <c:v>500</c:v>
                </c:pt>
                <c:pt idx="5">
                  <c:v>600</c:v>
                </c:pt>
                <c:pt idx="6">
                  <c:v>700</c:v>
                </c:pt>
              </c:numCache>
            </c:numRef>
          </c:xVal>
          <c:yVal>
            <c:numRef>
              <c:f>Sheet1!$D$128:$J$128</c:f>
              <c:numCache>
                <c:formatCode>0.0</c:formatCode>
                <c:ptCount val="7"/>
                <c:pt idx="0">
                  <c:v>4.9700000000000024</c:v>
                </c:pt>
                <c:pt idx="1">
                  <c:v>3.2672000000000012</c:v>
                </c:pt>
                <c:pt idx="2">
                  <c:v>2.5452000000000004</c:v>
                </c:pt>
                <c:pt idx="3">
                  <c:v>1.9832000000000001</c:v>
                </c:pt>
                <c:pt idx="4">
                  <c:v>1.5811999999999977</c:v>
                </c:pt>
                <c:pt idx="5">
                  <c:v>1.3391999999999977</c:v>
                </c:pt>
                <c:pt idx="6">
                  <c:v>1.2571999999999965</c:v>
                </c:pt>
              </c:numCache>
            </c:numRef>
          </c:yVal>
          <c:smooth val="1"/>
        </c:ser>
        <c:axId val="117444992"/>
        <c:axId val="117446912"/>
      </c:scatterChart>
      <c:valAx>
        <c:axId val="117444992"/>
        <c:scaling>
          <c:orientation val="minMax"/>
        </c:scaling>
        <c:axPos val="b"/>
        <c:title>
          <c:tx>
            <c:rich>
              <a:bodyPr/>
              <a:lstStyle/>
              <a:p>
                <a:pPr>
                  <a:defRPr/>
                </a:pPr>
                <a:r>
                  <a:rPr lang="en-US"/>
                  <a:t>Test Temperature (</a:t>
                </a:r>
                <a:r>
                  <a:rPr lang="en-US" baseline="30000"/>
                  <a:t>o</a:t>
                </a:r>
                <a:r>
                  <a:rPr lang="en-US"/>
                  <a:t>C)</a:t>
                </a:r>
              </a:p>
            </c:rich>
          </c:tx>
          <c:layout/>
        </c:title>
        <c:numFmt formatCode="General" sourceLinked="1"/>
        <c:tickLblPos val="nextTo"/>
        <c:crossAx val="117446912"/>
        <c:crosses val="autoZero"/>
        <c:crossBetween val="midCat"/>
      </c:valAx>
      <c:valAx>
        <c:axId val="117446912"/>
        <c:scaling>
          <c:orientation val="minMax"/>
        </c:scaling>
        <c:axPos val="l"/>
        <c:majorGridlines/>
        <c:title>
          <c:tx>
            <c:rich>
              <a:bodyPr rot="-5400000" vert="horz"/>
              <a:lstStyle/>
              <a:p>
                <a:pPr>
                  <a:defRPr/>
                </a:pPr>
                <a:r>
                  <a:rPr lang="en-US"/>
                  <a:t>Elongation (%)</a:t>
                </a:r>
              </a:p>
            </c:rich>
          </c:tx>
          <c:layout/>
        </c:title>
        <c:numFmt formatCode="General" sourceLinked="1"/>
        <c:tickLblPos val="nextTo"/>
        <c:crossAx val="117444992"/>
        <c:crosses val="autoZero"/>
        <c:crossBetween val="midCat"/>
      </c:valAx>
      <c:spPr>
        <a:ln w="19050">
          <a:solidFill>
            <a:schemeClr val="tx1"/>
          </a:solidFill>
        </a:ln>
      </c:spPr>
    </c:plotArea>
    <c:legend>
      <c:legendPos val="r"/>
      <c:layout>
        <c:manualLayout>
          <c:xMode val="edge"/>
          <c:yMode val="edge"/>
          <c:x val="0.46102052552419731"/>
          <c:y val="0.15826767961092381"/>
          <c:w val="0.28804314488778793"/>
          <c:h val="0.14686747760641844"/>
        </c:manualLayout>
      </c:layout>
    </c:legend>
    <c:plotVisOnly val="1"/>
  </c:chart>
  <c:txPr>
    <a:bodyPr/>
    <a:lstStyle/>
    <a:p>
      <a:pPr>
        <a:defRPr sz="16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FFB59-A968-4D58-881D-7D3B31A260E3}" type="doc">
      <dgm:prSet loTypeId="urn:microsoft.com/office/officeart/2005/8/layout/process2" loCatId="process" qsTypeId="urn:microsoft.com/office/officeart/2005/8/quickstyle/simple1" qsCatId="simple" csTypeId="urn:microsoft.com/office/officeart/2005/8/colors/colorful5" csCatId="colorful" phldr="1"/>
      <dgm:spPr/>
    </dgm:pt>
    <dgm:pt modelId="{8F08C0B4-21B5-4592-A36C-162BFB440498}">
      <dgm:prSet phldrT="[Text]"/>
      <dgm:spPr>
        <a:ln>
          <a:solidFill>
            <a:schemeClr val="tx1"/>
          </a:solidFill>
        </a:ln>
      </dgm:spPr>
      <dgm:t>
        <a:bodyPr/>
        <a:lstStyle/>
        <a:p>
          <a:r>
            <a:rPr lang="en-US" b="1" dirty="0" smtClean="0"/>
            <a:t>Identify Failure Mechanisms and Loading Conditions</a:t>
          </a:r>
          <a:endParaRPr lang="en-US" b="1" dirty="0"/>
        </a:p>
      </dgm:t>
    </dgm:pt>
    <dgm:pt modelId="{FC019FD9-2C7D-4679-888C-A36B2A417C7C}" type="parTrans" cxnId="{4548BD4C-67F0-4DE3-AC06-D62550CD8D00}">
      <dgm:prSet/>
      <dgm:spPr/>
      <dgm:t>
        <a:bodyPr/>
        <a:lstStyle/>
        <a:p>
          <a:endParaRPr lang="en-US" b="1"/>
        </a:p>
      </dgm:t>
    </dgm:pt>
    <dgm:pt modelId="{9B3A08A5-9CE1-4883-B8A2-044EF94A80EE}" type="sibTrans" cxnId="{4548BD4C-67F0-4DE3-AC06-D62550CD8D00}">
      <dgm:prSet/>
      <dgm:spPr/>
      <dgm:t>
        <a:bodyPr/>
        <a:lstStyle/>
        <a:p>
          <a:endParaRPr lang="en-US" b="1"/>
        </a:p>
      </dgm:t>
    </dgm:pt>
    <dgm:pt modelId="{C6DA19B4-7299-4CB9-961B-F999D0C75DD7}">
      <dgm:prSet phldrT="[Text]"/>
      <dgm:spPr>
        <a:ln>
          <a:solidFill>
            <a:schemeClr val="tx1"/>
          </a:solidFill>
        </a:ln>
      </dgm:spPr>
      <dgm:t>
        <a:bodyPr/>
        <a:lstStyle/>
        <a:p>
          <a:r>
            <a:rPr lang="en-US" b="1" dirty="0" smtClean="0">
              <a:solidFill>
                <a:schemeClr val="tx1"/>
              </a:solidFill>
            </a:rPr>
            <a:t>Perform Elastic Thermo-mechanical FEM</a:t>
          </a:r>
          <a:endParaRPr lang="en-US" b="1" dirty="0">
            <a:solidFill>
              <a:schemeClr val="tx1"/>
            </a:solidFill>
          </a:endParaRPr>
        </a:p>
      </dgm:t>
    </dgm:pt>
    <dgm:pt modelId="{93214A3B-E194-4DBB-9298-4B8ECCF244DE}" type="parTrans" cxnId="{A228FA31-26C3-4060-B4BD-0F1F9B80AC00}">
      <dgm:prSet/>
      <dgm:spPr/>
      <dgm:t>
        <a:bodyPr/>
        <a:lstStyle/>
        <a:p>
          <a:endParaRPr lang="en-US" b="1"/>
        </a:p>
      </dgm:t>
    </dgm:pt>
    <dgm:pt modelId="{17EF4B40-4CE6-4C35-97DF-7380EAE60BC3}" type="sibTrans" cxnId="{A228FA31-26C3-4060-B4BD-0F1F9B80AC00}">
      <dgm:prSet/>
      <dgm:spPr/>
      <dgm:t>
        <a:bodyPr/>
        <a:lstStyle/>
        <a:p>
          <a:endParaRPr lang="en-US" b="1"/>
        </a:p>
      </dgm:t>
    </dgm:pt>
    <dgm:pt modelId="{D35861D4-0953-4382-B168-A4E508F08252}">
      <dgm:prSet phldrT="[Text]"/>
      <dgm:spPr>
        <a:ln>
          <a:solidFill>
            <a:schemeClr val="tx1"/>
          </a:solidFill>
        </a:ln>
      </dgm:spPr>
      <dgm:t>
        <a:bodyPr/>
        <a:lstStyle/>
        <a:p>
          <a:r>
            <a:rPr lang="en-US" b="1" dirty="0" smtClean="0">
              <a:solidFill>
                <a:schemeClr val="tx1"/>
              </a:solidFill>
            </a:rPr>
            <a:t>Check Factor of Safety</a:t>
          </a:r>
          <a:endParaRPr lang="en-US" b="1" dirty="0">
            <a:solidFill>
              <a:schemeClr val="tx1"/>
            </a:solidFill>
          </a:endParaRPr>
        </a:p>
      </dgm:t>
    </dgm:pt>
    <dgm:pt modelId="{5786F3F6-AE67-4643-90AC-F7D6362D742C}" type="parTrans" cxnId="{C1D54188-C702-4C3C-B104-DF3210D4C9CE}">
      <dgm:prSet/>
      <dgm:spPr/>
      <dgm:t>
        <a:bodyPr/>
        <a:lstStyle/>
        <a:p>
          <a:endParaRPr lang="en-US" b="1"/>
        </a:p>
      </dgm:t>
    </dgm:pt>
    <dgm:pt modelId="{13F00A4A-9E25-4F44-9501-61DB0191523A}" type="sibTrans" cxnId="{C1D54188-C702-4C3C-B104-DF3210D4C9CE}">
      <dgm:prSet/>
      <dgm:spPr/>
      <dgm:t>
        <a:bodyPr/>
        <a:lstStyle/>
        <a:p>
          <a:endParaRPr lang="en-US" b="1"/>
        </a:p>
      </dgm:t>
    </dgm:pt>
    <dgm:pt modelId="{33564973-C9B7-405A-9E6A-85F21AD75EF9}">
      <dgm:prSet/>
      <dgm:spPr>
        <a:ln>
          <a:solidFill>
            <a:schemeClr val="tx1"/>
          </a:solidFill>
        </a:ln>
      </dgm:spPr>
      <dgm:t>
        <a:bodyPr/>
        <a:lstStyle/>
        <a:p>
          <a:r>
            <a:rPr lang="en-US" b="1" dirty="0" smtClean="0">
              <a:solidFill>
                <a:schemeClr val="tx1"/>
              </a:solidFill>
            </a:rPr>
            <a:t>Apply Low- and High Temperature Design Rules</a:t>
          </a:r>
          <a:endParaRPr lang="en-US" b="1" dirty="0">
            <a:solidFill>
              <a:schemeClr val="tx1"/>
            </a:solidFill>
          </a:endParaRPr>
        </a:p>
      </dgm:t>
    </dgm:pt>
    <dgm:pt modelId="{1BAC51B2-62EA-42DE-BDA1-92CA7F583276}" type="parTrans" cxnId="{28E0392C-44F3-4371-B89E-9AE9CCD9A563}">
      <dgm:prSet/>
      <dgm:spPr/>
      <dgm:t>
        <a:bodyPr/>
        <a:lstStyle/>
        <a:p>
          <a:endParaRPr lang="en-US" b="1"/>
        </a:p>
      </dgm:t>
    </dgm:pt>
    <dgm:pt modelId="{6F576630-F243-45B6-89BC-2F5E9CD69EA0}" type="sibTrans" cxnId="{28E0392C-44F3-4371-B89E-9AE9CCD9A563}">
      <dgm:prSet/>
      <dgm:spPr/>
      <dgm:t>
        <a:bodyPr/>
        <a:lstStyle/>
        <a:p>
          <a:endParaRPr lang="en-US" b="1"/>
        </a:p>
      </dgm:t>
    </dgm:pt>
    <dgm:pt modelId="{C8E1DA47-EEAE-43B1-86F0-464E009270A7}">
      <dgm:prSet/>
      <dgm:spPr>
        <a:ln>
          <a:solidFill>
            <a:schemeClr val="tx1"/>
          </a:solidFill>
        </a:ln>
      </dgm:spPr>
      <dgm:t>
        <a:bodyPr/>
        <a:lstStyle/>
        <a:p>
          <a:r>
            <a:rPr lang="en-US" b="1" dirty="0" smtClean="0">
              <a:solidFill>
                <a:schemeClr val="tx1"/>
              </a:solidFill>
            </a:rPr>
            <a:t>Identify Paths through TBM Structure</a:t>
          </a:r>
          <a:endParaRPr lang="en-US" b="1" dirty="0">
            <a:solidFill>
              <a:schemeClr val="tx1"/>
            </a:solidFill>
          </a:endParaRPr>
        </a:p>
      </dgm:t>
    </dgm:pt>
    <dgm:pt modelId="{86BE6A42-25E2-4283-8409-E50E59EAD40A}" type="parTrans" cxnId="{615D6C1B-FA4A-4E27-A6FF-051B7841B1D1}">
      <dgm:prSet/>
      <dgm:spPr/>
      <dgm:t>
        <a:bodyPr/>
        <a:lstStyle/>
        <a:p>
          <a:endParaRPr lang="en-US" b="1"/>
        </a:p>
      </dgm:t>
    </dgm:pt>
    <dgm:pt modelId="{E25E8AEB-E8D4-48F6-9B8C-F96904A33126}" type="sibTrans" cxnId="{615D6C1B-FA4A-4E27-A6FF-051B7841B1D1}">
      <dgm:prSet/>
      <dgm:spPr/>
      <dgm:t>
        <a:bodyPr/>
        <a:lstStyle/>
        <a:p>
          <a:endParaRPr lang="en-US" b="1"/>
        </a:p>
      </dgm:t>
    </dgm:pt>
    <dgm:pt modelId="{07829524-D910-47B7-8D6E-B4A682A346B7}">
      <dgm:prSet/>
      <dgm:spPr>
        <a:ln>
          <a:solidFill>
            <a:schemeClr val="tx1"/>
          </a:solidFill>
        </a:ln>
      </dgm:spPr>
      <dgm:t>
        <a:bodyPr/>
        <a:lstStyle/>
        <a:p>
          <a:r>
            <a:rPr lang="en-US" b="1" dirty="0" err="1" smtClean="0">
              <a:solidFill>
                <a:schemeClr val="tx1"/>
              </a:solidFill>
            </a:rPr>
            <a:t>Linearize</a:t>
          </a:r>
          <a:r>
            <a:rPr lang="en-US" b="1" dirty="0" smtClean="0">
              <a:solidFill>
                <a:schemeClr val="tx1"/>
              </a:solidFill>
            </a:rPr>
            <a:t> Stresses along Paths</a:t>
          </a:r>
          <a:endParaRPr lang="en-US" b="1" dirty="0">
            <a:solidFill>
              <a:schemeClr val="tx1"/>
            </a:solidFill>
          </a:endParaRPr>
        </a:p>
      </dgm:t>
    </dgm:pt>
    <dgm:pt modelId="{2913E192-CD3B-4C0B-8EA5-F1EDE7BA1703}" type="parTrans" cxnId="{581C31A3-52C6-4106-B9F4-EE61E298B89D}">
      <dgm:prSet/>
      <dgm:spPr/>
      <dgm:t>
        <a:bodyPr/>
        <a:lstStyle/>
        <a:p>
          <a:endParaRPr lang="en-US" b="1"/>
        </a:p>
      </dgm:t>
    </dgm:pt>
    <dgm:pt modelId="{FB907DA5-53F2-4DAA-BBD0-77BF7BB451C4}" type="sibTrans" cxnId="{581C31A3-52C6-4106-B9F4-EE61E298B89D}">
      <dgm:prSet/>
      <dgm:spPr/>
      <dgm:t>
        <a:bodyPr/>
        <a:lstStyle/>
        <a:p>
          <a:endParaRPr lang="en-US" b="1"/>
        </a:p>
      </dgm:t>
    </dgm:pt>
    <dgm:pt modelId="{7E68A3BF-11A4-498D-B91B-D319F1CDB98B}" type="pres">
      <dgm:prSet presAssocID="{49AFFB59-A968-4D58-881D-7D3B31A260E3}" presName="linearFlow" presStyleCnt="0">
        <dgm:presLayoutVars>
          <dgm:resizeHandles val="exact"/>
        </dgm:presLayoutVars>
      </dgm:prSet>
      <dgm:spPr/>
    </dgm:pt>
    <dgm:pt modelId="{8BF4CD2F-4B1A-4CBE-9483-EA0308FF6F09}" type="pres">
      <dgm:prSet presAssocID="{8F08C0B4-21B5-4592-A36C-162BFB440498}" presName="node" presStyleLbl="node1" presStyleIdx="0" presStyleCnt="6">
        <dgm:presLayoutVars>
          <dgm:bulletEnabled val="1"/>
        </dgm:presLayoutVars>
      </dgm:prSet>
      <dgm:spPr/>
      <dgm:t>
        <a:bodyPr/>
        <a:lstStyle/>
        <a:p>
          <a:endParaRPr lang="en-US"/>
        </a:p>
      </dgm:t>
    </dgm:pt>
    <dgm:pt modelId="{EDF89B79-2398-4801-ADF1-67368BBB07E8}" type="pres">
      <dgm:prSet presAssocID="{9B3A08A5-9CE1-4883-B8A2-044EF94A80EE}" presName="sibTrans" presStyleLbl="sibTrans2D1" presStyleIdx="0" presStyleCnt="5"/>
      <dgm:spPr/>
      <dgm:t>
        <a:bodyPr/>
        <a:lstStyle/>
        <a:p>
          <a:endParaRPr lang="en-US"/>
        </a:p>
      </dgm:t>
    </dgm:pt>
    <dgm:pt modelId="{81FC6E84-CA12-4C41-AC8F-F5BCC5DBD8B6}" type="pres">
      <dgm:prSet presAssocID="{9B3A08A5-9CE1-4883-B8A2-044EF94A80EE}" presName="connectorText" presStyleLbl="sibTrans2D1" presStyleIdx="0" presStyleCnt="5"/>
      <dgm:spPr/>
      <dgm:t>
        <a:bodyPr/>
        <a:lstStyle/>
        <a:p>
          <a:endParaRPr lang="en-US"/>
        </a:p>
      </dgm:t>
    </dgm:pt>
    <dgm:pt modelId="{B25CE858-75D3-4CFC-9D6E-7E6950EAC18F}" type="pres">
      <dgm:prSet presAssocID="{C6DA19B4-7299-4CB9-961B-F999D0C75DD7}" presName="node" presStyleLbl="node1" presStyleIdx="1" presStyleCnt="6">
        <dgm:presLayoutVars>
          <dgm:bulletEnabled val="1"/>
        </dgm:presLayoutVars>
      </dgm:prSet>
      <dgm:spPr/>
      <dgm:t>
        <a:bodyPr/>
        <a:lstStyle/>
        <a:p>
          <a:endParaRPr lang="en-US"/>
        </a:p>
      </dgm:t>
    </dgm:pt>
    <dgm:pt modelId="{DF26E21B-402F-494F-A2E6-E1A3E2781527}" type="pres">
      <dgm:prSet presAssocID="{17EF4B40-4CE6-4C35-97DF-7380EAE60BC3}" presName="sibTrans" presStyleLbl="sibTrans2D1" presStyleIdx="1" presStyleCnt="5"/>
      <dgm:spPr/>
      <dgm:t>
        <a:bodyPr/>
        <a:lstStyle/>
        <a:p>
          <a:endParaRPr lang="en-US"/>
        </a:p>
      </dgm:t>
    </dgm:pt>
    <dgm:pt modelId="{7E820722-1FF5-41ED-A2BA-1E8281FDEBE5}" type="pres">
      <dgm:prSet presAssocID="{17EF4B40-4CE6-4C35-97DF-7380EAE60BC3}" presName="connectorText" presStyleLbl="sibTrans2D1" presStyleIdx="1" presStyleCnt="5"/>
      <dgm:spPr/>
      <dgm:t>
        <a:bodyPr/>
        <a:lstStyle/>
        <a:p>
          <a:endParaRPr lang="en-US"/>
        </a:p>
      </dgm:t>
    </dgm:pt>
    <dgm:pt modelId="{B7FBD4D5-ED8E-445B-AF4D-FFC2E2AAEB01}" type="pres">
      <dgm:prSet presAssocID="{C8E1DA47-EEAE-43B1-86F0-464E009270A7}" presName="node" presStyleLbl="node1" presStyleIdx="2" presStyleCnt="6">
        <dgm:presLayoutVars>
          <dgm:bulletEnabled val="1"/>
        </dgm:presLayoutVars>
      </dgm:prSet>
      <dgm:spPr/>
      <dgm:t>
        <a:bodyPr/>
        <a:lstStyle/>
        <a:p>
          <a:endParaRPr lang="en-US"/>
        </a:p>
      </dgm:t>
    </dgm:pt>
    <dgm:pt modelId="{49082F7F-3BC7-40BF-A9FA-E3E46C34C863}" type="pres">
      <dgm:prSet presAssocID="{E25E8AEB-E8D4-48F6-9B8C-F96904A33126}" presName="sibTrans" presStyleLbl="sibTrans2D1" presStyleIdx="2" presStyleCnt="5"/>
      <dgm:spPr/>
      <dgm:t>
        <a:bodyPr/>
        <a:lstStyle/>
        <a:p>
          <a:endParaRPr lang="en-US"/>
        </a:p>
      </dgm:t>
    </dgm:pt>
    <dgm:pt modelId="{C69CF9B3-D6A4-40F6-A0E2-5E5B365AA9CA}" type="pres">
      <dgm:prSet presAssocID="{E25E8AEB-E8D4-48F6-9B8C-F96904A33126}" presName="connectorText" presStyleLbl="sibTrans2D1" presStyleIdx="2" presStyleCnt="5"/>
      <dgm:spPr/>
      <dgm:t>
        <a:bodyPr/>
        <a:lstStyle/>
        <a:p>
          <a:endParaRPr lang="en-US"/>
        </a:p>
      </dgm:t>
    </dgm:pt>
    <dgm:pt modelId="{139CD0C5-65BA-4E0D-A40D-A21968976DA5}" type="pres">
      <dgm:prSet presAssocID="{07829524-D910-47B7-8D6E-B4A682A346B7}" presName="node" presStyleLbl="node1" presStyleIdx="3" presStyleCnt="6">
        <dgm:presLayoutVars>
          <dgm:bulletEnabled val="1"/>
        </dgm:presLayoutVars>
      </dgm:prSet>
      <dgm:spPr/>
      <dgm:t>
        <a:bodyPr/>
        <a:lstStyle/>
        <a:p>
          <a:endParaRPr lang="en-US"/>
        </a:p>
      </dgm:t>
    </dgm:pt>
    <dgm:pt modelId="{55E38620-E427-4B47-9791-41F4B72D928E}" type="pres">
      <dgm:prSet presAssocID="{FB907DA5-53F2-4DAA-BBD0-77BF7BB451C4}" presName="sibTrans" presStyleLbl="sibTrans2D1" presStyleIdx="3" presStyleCnt="5"/>
      <dgm:spPr/>
      <dgm:t>
        <a:bodyPr/>
        <a:lstStyle/>
        <a:p>
          <a:endParaRPr lang="en-US"/>
        </a:p>
      </dgm:t>
    </dgm:pt>
    <dgm:pt modelId="{BFFDE1E5-1508-405B-851E-13A59DF067E5}" type="pres">
      <dgm:prSet presAssocID="{FB907DA5-53F2-4DAA-BBD0-77BF7BB451C4}" presName="connectorText" presStyleLbl="sibTrans2D1" presStyleIdx="3" presStyleCnt="5"/>
      <dgm:spPr/>
      <dgm:t>
        <a:bodyPr/>
        <a:lstStyle/>
        <a:p>
          <a:endParaRPr lang="en-US"/>
        </a:p>
      </dgm:t>
    </dgm:pt>
    <dgm:pt modelId="{1048195F-D7EE-4B8C-9821-9C817A872E27}" type="pres">
      <dgm:prSet presAssocID="{33564973-C9B7-405A-9E6A-85F21AD75EF9}" presName="node" presStyleLbl="node1" presStyleIdx="4" presStyleCnt="6">
        <dgm:presLayoutVars>
          <dgm:bulletEnabled val="1"/>
        </dgm:presLayoutVars>
      </dgm:prSet>
      <dgm:spPr/>
      <dgm:t>
        <a:bodyPr/>
        <a:lstStyle/>
        <a:p>
          <a:endParaRPr lang="en-US"/>
        </a:p>
      </dgm:t>
    </dgm:pt>
    <dgm:pt modelId="{397981A4-5A44-4F7D-B1A1-B2477DBF9319}" type="pres">
      <dgm:prSet presAssocID="{6F576630-F243-45B6-89BC-2F5E9CD69EA0}" presName="sibTrans" presStyleLbl="sibTrans2D1" presStyleIdx="4" presStyleCnt="5"/>
      <dgm:spPr/>
      <dgm:t>
        <a:bodyPr/>
        <a:lstStyle/>
        <a:p>
          <a:endParaRPr lang="en-US"/>
        </a:p>
      </dgm:t>
    </dgm:pt>
    <dgm:pt modelId="{657EEFCF-6664-40FF-8B30-B6EDB3206A27}" type="pres">
      <dgm:prSet presAssocID="{6F576630-F243-45B6-89BC-2F5E9CD69EA0}" presName="connectorText" presStyleLbl="sibTrans2D1" presStyleIdx="4" presStyleCnt="5"/>
      <dgm:spPr/>
      <dgm:t>
        <a:bodyPr/>
        <a:lstStyle/>
        <a:p>
          <a:endParaRPr lang="en-US"/>
        </a:p>
      </dgm:t>
    </dgm:pt>
    <dgm:pt modelId="{B3C055D7-7D9F-419F-B780-BE4C7C41470E}" type="pres">
      <dgm:prSet presAssocID="{D35861D4-0953-4382-B168-A4E508F08252}" presName="node" presStyleLbl="node1" presStyleIdx="5" presStyleCnt="6">
        <dgm:presLayoutVars>
          <dgm:bulletEnabled val="1"/>
        </dgm:presLayoutVars>
      </dgm:prSet>
      <dgm:spPr/>
      <dgm:t>
        <a:bodyPr/>
        <a:lstStyle/>
        <a:p>
          <a:endParaRPr lang="en-US"/>
        </a:p>
      </dgm:t>
    </dgm:pt>
  </dgm:ptLst>
  <dgm:cxnLst>
    <dgm:cxn modelId="{CA98AECD-A945-4799-B164-9E760D817276}" type="presOf" srcId="{C6DA19B4-7299-4CB9-961B-F999D0C75DD7}" destId="{B25CE858-75D3-4CFC-9D6E-7E6950EAC18F}" srcOrd="0" destOrd="0" presId="urn:microsoft.com/office/officeart/2005/8/layout/process2"/>
    <dgm:cxn modelId="{B7D4EEB7-6357-4F1F-9FB2-FCAF839D2B30}" type="presOf" srcId="{E25E8AEB-E8D4-48F6-9B8C-F96904A33126}" destId="{49082F7F-3BC7-40BF-A9FA-E3E46C34C863}" srcOrd="0" destOrd="0" presId="urn:microsoft.com/office/officeart/2005/8/layout/process2"/>
    <dgm:cxn modelId="{C1D54188-C702-4C3C-B104-DF3210D4C9CE}" srcId="{49AFFB59-A968-4D58-881D-7D3B31A260E3}" destId="{D35861D4-0953-4382-B168-A4E508F08252}" srcOrd="5" destOrd="0" parTransId="{5786F3F6-AE67-4643-90AC-F7D6362D742C}" sibTransId="{13F00A4A-9E25-4F44-9501-61DB0191523A}"/>
    <dgm:cxn modelId="{619DD4BA-98C8-4BFA-AE3E-A7695270F52C}" type="presOf" srcId="{07829524-D910-47B7-8D6E-B4A682A346B7}" destId="{139CD0C5-65BA-4E0D-A40D-A21968976DA5}" srcOrd="0" destOrd="0" presId="urn:microsoft.com/office/officeart/2005/8/layout/process2"/>
    <dgm:cxn modelId="{436F6B2B-2B25-4B70-B230-27920F0AA8CC}" type="presOf" srcId="{17EF4B40-4CE6-4C35-97DF-7380EAE60BC3}" destId="{DF26E21B-402F-494F-A2E6-E1A3E2781527}" srcOrd="0" destOrd="0" presId="urn:microsoft.com/office/officeart/2005/8/layout/process2"/>
    <dgm:cxn modelId="{C1D904E2-2ECA-4FF3-AB30-7550986C8B2E}" type="presOf" srcId="{FB907DA5-53F2-4DAA-BBD0-77BF7BB451C4}" destId="{BFFDE1E5-1508-405B-851E-13A59DF067E5}" srcOrd="1" destOrd="0" presId="urn:microsoft.com/office/officeart/2005/8/layout/process2"/>
    <dgm:cxn modelId="{B28C5FCF-B45A-46B0-917E-085850B03DD5}" type="presOf" srcId="{9B3A08A5-9CE1-4883-B8A2-044EF94A80EE}" destId="{EDF89B79-2398-4801-ADF1-67368BBB07E8}" srcOrd="0" destOrd="0" presId="urn:microsoft.com/office/officeart/2005/8/layout/process2"/>
    <dgm:cxn modelId="{F57E75C3-227E-486A-AD99-CFB98DC30AA9}" type="presOf" srcId="{8F08C0B4-21B5-4592-A36C-162BFB440498}" destId="{8BF4CD2F-4B1A-4CBE-9483-EA0308FF6F09}" srcOrd="0" destOrd="0" presId="urn:microsoft.com/office/officeart/2005/8/layout/process2"/>
    <dgm:cxn modelId="{547B78AD-A659-4DE9-8803-58D4B9839DB7}" type="presOf" srcId="{9B3A08A5-9CE1-4883-B8A2-044EF94A80EE}" destId="{81FC6E84-CA12-4C41-AC8F-F5BCC5DBD8B6}" srcOrd="1" destOrd="0" presId="urn:microsoft.com/office/officeart/2005/8/layout/process2"/>
    <dgm:cxn modelId="{F257F9A5-158F-4B9F-AA2B-1592C6CE2BAD}" type="presOf" srcId="{FB907DA5-53F2-4DAA-BBD0-77BF7BB451C4}" destId="{55E38620-E427-4B47-9791-41F4B72D928E}" srcOrd="0" destOrd="0" presId="urn:microsoft.com/office/officeart/2005/8/layout/process2"/>
    <dgm:cxn modelId="{C0708C84-8BAD-48B9-AA42-9CCB6F727ACE}" type="presOf" srcId="{C8E1DA47-EEAE-43B1-86F0-464E009270A7}" destId="{B7FBD4D5-ED8E-445B-AF4D-FFC2E2AAEB01}" srcOrd="0" destOrd="0" presId="urn:microsoft.com/office/officeart/2005/8/layout/process2"/>
    <dgm:cxn modelId="{4548BD4C-67F0-4DE3-AC06-D62550CD8D00}" srcId="{49AFFB59-A968-4D58-881D-7D3B31A260E3}" destId="{8F08C0B4-21B5-4592-A36C-162BFB440498}" srcOrd="0" destOrd="0" parTransId="{FC019FD9-2C7D-4679-888C-A36B2A417C7C}" sibTransId="{9B3A08A5-9CE1-4883-B8A2-044EF94A80EE}"/>
    <dgm:cxn modelId="{2E28CE20-44A1-43C6-883B-D2212B7B51DE}" type="presOf" srcId="{6F576630-F243-45B6-89BC-2F5E9CD69EA0}" destId="{397981A4-5A44-4F7D-B1A1-B2477DBF9319}" srcOrd="0" destOrd="0" presId="urn:microsoft.com/office/officeart/2005/8/layout/process2"/>
    <dgm:cxn modelId="{8B3AA49E-5AD9-48E9-BED4-0ABF61960118}" type="presOf" srcId="{6F576630-F243-45B6-89BC-2F5E9CD69EA0}" destId="{657EEFCF-6664-40FF-8B30-B6EDB3206A27}" srcOrd="1" destOrd="0" presId="urn:microsoft.com/office/officeart/2005/8/layout/process2"/>
    <dgm:cxn modelId="{581C31A3-52C6-4106-B9F4-EE61E298B89D}" srcId="{49AFFB59-A968-4D58-881D-7D3B31A260E3}" destId="{07829524-D910-47B7-8D6E-B4A682A346B7}" srcOrd="3" destOrd="0" parTransId="{2913E192-CD3B-4C0B-8EA5-F1EDE7BA1703}" sibTransId="{FB907DA5-53F2-4DAA-BBD0-77BF7BB451C4}"/>
    <dgm:cxn modelId="{BB29C9E6-1C84-4BD4-A836-21239B281978}" type="presOf" srcId="{17EF4B40-4CE6-4C35-97DF-7380EAE60BC3}" destId="{7E820722-1FF5-41ED-A2BA-1E8281FDEBE5}" srcOrd="1" destOrd="0" presId="urn:microsoft.com/office/officeart/2005/8/layout/process2"/>
    <dgm:cxn modelId="{615D6C1B-FA4A-4E27-A6FF-051B7841B1D1}" srcId="{49AFFB59-A968-4D58-881D-7D3B31A260E3}" destId="{C8E1DA47-EEAE-43B1-86F0-464E009270A7}" srcOrd="2" destOrd="0" parTransId="{86BE6A42-25E2-4283-8409-E50E59EAD40A}" sibTransId="{E25E8AEB-E8D4-48F6-9B8C-F96904A33126}"/>
    <dgm:cxn modelId="{61218F14-6807-4048-AD82-87E1FEAF4B48}" type="presOf" srcId="{D35861D4-0953-4382-B168-A4E508F08252}" destId="{B3C055D7-7D9F-419F-B780-BE4C7C41470E}" srcOrd="0" destOrd="0" presId="urn:microsoft.com/office/officeart/2005/8/layout/process2"/>
    <dgm:cxn modelId="{5132EA58-29BC-4C0A-9EA4-3BE49E5618A6}" type="presOf" srcId="{49AFFB59-A968-4D58-881D-7D3B31A260E3}" destId="{7E68A3BF-11A4-498D-B91B-D319F1CDB98B}" srcOrd="0" destOrd="0" presId="urn:microsoft.com/office/officeart/2005/8/layout/process2"/>
    <dgm:cxn modelId="{A26F4529-A079-4E1A-A59D-339B77335B1B}" type="presOf" srcId="{E25E8AEB-E8D4-48F6-9B8C-F96904A33126}" destId="{C69CF9B3-D6A4-40F6-A0E2-5E5B365AA9CA}" srcOrd="1" destOrd="0" presId="urn:microsoft.com/office/officeart/2005/8/layout/process2"/>
    <dgm:cxn modelId="{9785CB00-45ED-4DFC-B66E-72A4C88EDB0D}" type="presOf" srcId="{33564973-C9B7-405A-9E6A-85F21AD75EF9}" destId="{1048195F-D7EE-4B8C-9821-9C817A872E27}" srcOrd="0" destOrd="0" presId="urn:microsoft.com/office/officeart/2005/8/layout/process2"/>
    <dgm:cxn modelId="{28E0392C-44F3-4371-B89E-9AE9CCD9A563}" srcId="{49AFFB59-A968-4D58-881D-7D3B31A260E3}" destId="{33564973-C9B7-405A-9E6A-85F21AD75EF9}" srcOrd="4" destOrd="0" parTransId="{1BAC51B2-62EA-42DE-BDA1-92CA7F583276}" sibTransId="{6F576630-F243-45B6-89BC-2F5E9CD69EA0}"/>
    <dgm:cxn modelId="{A228FA31-26C3-4060-B4BD-0F1F9B80AC00}" srcId="{49AFFB59-A968-4D58-881D-7D3B31A260E3}" destId="{C6DA19B4-7299-4CB9-961B-F999D0C75DD7}" srcOrd="1" destOrd="0" parTransId="{93214A3B-E194-4DBB-9298-4B8ECCF244DE}" sibTransId="{17EF4B40-4CE6-4C35-97DF-7380EAE60BC3}"/>
    <dgm:cxn modelId="{719EE975-8902-48C5-8F12-FEFF98DDB00F}" type="presParOf" srcId="{7E68A3BF-11A4-498D-B91B-D319F1CDB98B}" destId="{8BF4CD2F-4B1A-4CBE-9483-EA0308FF6F09}" srcOrd="0" destOrd="0" presId="urn:microsoft.com/office/officeart/2005/8/layout/process2"/>
    <dgm:cxn modelId="{9EF2B2E8-521E-4931-8E7D-662D90832E8F}" type="presParOf" srcId="{7E68A3BF-11A4-498D-B91B-D319F1CDB98B}" destId="{EDF89B79-2398-4801-ADF1-67368BBB07E8}" srcOrd="1" destOrd="0" presId="urn:microsoft.com/office/officeart/2005/8/layout/process2"/>
    <dgm:cxn modelId="{DF70D113-FAF2-47DD-9184-2CF691A55B9D}" type="presParOf" srcId="{EDF89B79-2398-4801-ADF1-67368BBB07E8}" destId="{81FC6E84-CA12-4C41-AC8F-F5BCC5DBD8B6}" srcOrd="0" destOrd="0" presId="urn:microsoft.com/office/officeart/2005/8/layout/process2"/>
    <dgm:cxn modelId="{68A7C84B-79F1-480B-A9A4-67FA523A071F}" type="presParOf" srcId="{7E68A3BF-11A4-498D-B91B-D319F1CDB98B}" destId="{B25CE858-75D3-4CFC-9D6E-7E6950EAC18F}" srcOrd="2" destOrd="0" presId="urn:microsoft.com/office/officeart/2005/8/layout/process2"/>
    <dgm:cxn modelId="{352DFED3-F667-4974-8D8D-C49912CB337B}" type="presParOf" srcId="{7E68A3BF-11A4-498D-B91B-D319F1CDB98B}" destId="{DF26E21B-402F-494F-A2E6-E1A3E2781527}" srcOrd="3" destOrd="0" presId="urn:microsoft.com/office/officeart/2005/8/layout/process2"/>
    <dgm:cxn modelId="{76F3B8BC-8E5F-4C99-BA90-9D9C9475BB8E}" type="presParOf" srcId="{DF26E21B-402F-494F-A2E6-E1A3E2781527}" destId="{7E820722-1FF5-41ED-A2BA-1E8281FDEBE5}" srcOrd="0" destOrd="0" presId="urn:microsoft.com/office/officeart/2005/8/layout/process2"/>
    <dgm:cxn modelId="{411611CC-6ECC-4032-9CDC-CEFBB054120B}" type="presParOf" srcId="{7E68A3BF-11A4-498D-B91B-D319F1CDB98B}" destId="{B7FBD4D5-ED8E-445B-AF4D-FFC2E2AAEB01}" srcOrd="4" destOrd="0" presId="urn:microsoft.com/office/officeart/2005/8/layout/process2"/>
    <dgm:cxn modelId="{9791882E-8742-4C01-9BC2-C450FF57177D}" type="presParOf" srcId="{7E68A3BF-11A4-498D-B91B-D319F1CDB98B}" destId="{49082F7F-3BC7-40BF-A9FA-E3E46C34C863}" srcOrd="5" destOrd="0" presId="urn:microsoft.com/office/officeart/2005/8/layout/process2"/>
    <dgm:cxn modelId="{BF9BFDF2-73F7-44FC-A05B-B67C16779F6A}" type="presParOf" srcId="{49082F7F-3BC7-40BF-A9FA-E3E46C34C863}" destId="{C69CF9B3-D6A4-40F6-A0E2-5E5B365AA9CA}" srcOrd="0" destOrd="0" presId="urn:microsoft.com/office/officeart/2005/8/layout/process2"/>
    <dgm:cxn modelId="{FCFB4699-1171-4DDD-B415-BDC80CFDF6AA}" type="presParOf" srcId="{7E68A3BF-11A4-498D-B91B-D319F1CDB98B}" destId="{139CD0C5-65BA-4E0D-A40D-A21968976DA5}" srcOrd="6" destOrd="0" presId="urn:microsoft.com/office/officeart/2005/8/layout/process2"/>
    <dgm:cxn modelId="{4B20F33B-B682-443F-BFCD-1B42B20EC02A}" type="presParOf" srcId="{7E68A3BF-11A4-498D-B91B-D319F1CDB98B}" destId="{55E38620-E427-4B47-9791-41F4B72D928E}" srcOrd="7" destOrd="0" presId="urn:microsoft.com/office/officeart/2005/8/layout/process2"/>
    <dgm:cxn modelId="{2019B29B-00F6-4FC5-8AC7-D4ADEBC15E1A}" type="presParOf" srcId="{55E38620-E427-4B47-9791-41F4B72D928E}" destId="{BFFDE1E5-1508-405B-851E-13A59DF067E5}" srcOrd="0" destOrd="0" presId="urn:microsoft.com/office/officeart/2005/8/layout/process2"/>
    <dgm:cxn modelId="{1E73A79B-920B-4D1F-B89F-59263594F22B}" type="presParOf" srcId="{7E68A3BF-11A4-498D-B91B-D319F1CDB98B}" destId="{1048195F-D7EE-4B8C-9821-9C817A872E27}" srcOrd="8" destOrd="0" presId="urn:microsoft.com/office/officeart/2005/8/layout/process2"/>
    <dgm:cxn modelId="{D120B70A-79A5-4CC7-B2D8-94A4D145C78E}" type="presParOf" srcId="{7E68A3BF-11A4-498D-B91B-D319F1CDB98B}" destId="{397981A4-5A44-4F7D-B1A1-B2477DBF9319}" srcOrd="9" destOrd="0" presId="urn:microsoft.com/office/officeart/2005/8/layout/process2"/>
    <dgm:cxn modelId="{B02FBA9B-3E14-41FA-B59E-A81955E774EF}" type="presParOf" srcId="{397981A4-5A44-4F7D-B1A1-B2477DBF9319}" destId="{657EEFCF-6664-40FF-8B30-B6EDB3206A27}" srcOrd="0" destOrd="0" presId="urn:microsoft.com/office/officeart/2005/8/layout/process2"/>
    <dgm:cxn modelId="{ED577C36-1D68-457B-BBE0-662B3049D89C}" type="presParOf" srcId="{7E68A3BF-11A4-498D-B91B-D319F1CDB98B}" destId="{B3C055D7-7D9F-419F-B780-BE4C7C41470E}" srcOrd="10"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FFB59-A968-4D58-881D-7D3B31A260E3}" type="doc">
      <dgm:prSet loTypeId="urn:microsoft.com/office/officeart/2005/8/layout/process2" loCatId="process" qsTypeId="urn:microsoft.com/office/officeart/2005/8/quickstyle/simple1" qsCatId="simple" csTypeId="urn:microsoft.com/office/officeart/2005/8/colors/colorful5" csCatId="colorful" phldr="1"/>
      <dgm:spPr/>
    </dgm:pt>
    <dgm:pt modelId="{8F08C0B4-21B5-4592-A36C-162BFB440498}">
      <dgm:prSet phldrT="[Text]"/>
      <dgm:spPr>
        <a:ln>
          <a:noFill/>
        </a:ln>
      </dgm:spPr>
      <dgm:t>
        <a:bodyPr/>
        <a:lstStyle/>
        <a:p>
          <a:r>
            <a:rPr lang="en-US" b="1" dirty="0" smtClean="0"/>
            <a:t>Identify Failure Mechanisms and Loading Conditions</a:t>
          </a:r>
          <a:endParaRPr lang="en-US" b="1" dirty="0"/>
        </a:p>
      </dgm:t>
    </dgm:pt>
    <dgm:pt modelId="{FC019FD9-2C7D-4679-888C-A36B2A417C7C}" type="parTrans" cxnId="{4548BD4C-67F0-4DE3-AC06-D62550CD8D00}">
      <dgm:prSet/>
      <dgm:spPr/>
      <dgm:t>
        <a:bodyPr/>
        <a:lstStyle/>
        <a:p>
          <a:endParaRPr lang="en-US" b="1"/>
        </a:p>
      </dgm:t>
    </dgm:pt>
    <dgm:pt modelId="{9B3A08A5-9CE1-4883-B8A2-044EF94A80EE}" type="sibTrans" cxnId="{4548BD4C-67F0-4DE3-AC06-D62550CD8D00}">
      <dgm:prSet/>
      <dgm:spPr/>
      <dgm:t>
        <a:bodyPr/>
        <a:lstStyle/>
        <a:p>
          <a:endParaRPr lang="en-US" b="1"/>
        </a:p>
      </dgm:t>
    </dgm:pt>
    <dgm:pt modelId="{C6DA19B4-7299-4CB9-961B-F999D0C75DD7}">
      <dgm:prSet phldrT="[Text]"/>
      <dgm:spPr>
        <a:ln>
          <a:solidFill>
            <a:schemeClr val="tx1"/>
          </a:solidFill>
        </a:ln>
      </dgm:spPr>
      <dgm:t>
        <a:bodyPr/>
        <a:lstStyle/>
        <a:p>
          <a:r>
            <a:rPr lang="en-US" b="1" dirty="0" smtClean="0">
              <a:solidFill>
                <a:schemeClr val="tx1"/>
              </a:solidFill>
            </a:rPr>
            <a:t>Perform Elastic Thermo-mechanical FEM</a:t>
          </a:r>
          <a:endParaRPr lang="en-US" b="1" dirty="0">
            <a:solidFill>
              <a:schemeClr val="tx1"/>
            </a:solidFill>
          </a:endParaRPr>
        </a:p>
      </dgm:t>
    </dgm:pt>
    <dgm:pt modelId="{93214A3B-E194-4DBB-9298-4B8ECCF244DE}" type="parTrans" cxnId="{A228FA31-26C3-4060-B4BD-0F1F9B80AC00}">
      <dgm:prSet/>
      <dgm:spPr/>
      <dgm:t>
        <a:bodyPr/>
        <a:lstStyle/>
        <a:p>
          <a:endParaRPr lang="en-US" b="1"/>
        </a:p>
      </dgm:t>
    </dgm:pt>
    <dgm:pt modelId="{17EF4B40-4CE6-4C35-97DF-7380EAE60BC3}" type="sibTrans" cxnId="{A228FA31-26C3-4060-B4BD-0F1F9B80AC00}">
      <dgm:prSet/>
      <dgm:spPr/>
      <dgm:t>
        <a:bodyPr/>
        <a:lstStyle/>
        <a:p>
          <a:endParaRPr lang="en-US" b="1"/>
        </a:p>
      </dgm:t>
    </dgm:pt>
    <dgm:pt modelId="{D35861D4-0953-4382-B168-A4E508F08252}">
      <dgm:prSet phldrT="[Text]"/>
      <dgm:spPr>
        <a:ln>
          <a:noFill/>
        </a:ln>
      </dgm:spPr>
      <dgm:t>
        <a:bodyPr/>
        <a:lstStyle/>
        <a:p>
          <a:r>
            <a:rPr lang="en-US" b="1" dirty="0" smtClean="0">
              <a:solidFill>
                <a:schemeClr val="tx1"/>
              </a:solidFill>
            </a:rPr>
            <a:t>Check Factor of Safety</a:t>
          </a:r>
          <a:endParaRPr lang="en-US" b="1" dirty="0">
            <a:solidFill>
              <a:schemeClr val="tx1"/>
            </a:solidFill>
          </a:endParaRPr>
        </a:p>
      </dgm:t>
    </dgm:pt>
    <dgm:pt modelId="{5786F3F6-AE67-4643-90AC-F7D6362D742C}" type="parTrans" cxnId="{C1D54188-C702-4C3C-B104-DF3210D4C9CE}">
      <dgm:prSet/>
      <dgm:spPr/>
      <dgm:t>
        <a:bodyPr/>
        <a:lstStyle/>
        <a:p>
          <a:endParaRPr lang="en-US" b="1"/>
        </a:p>
      </dgm:t>
    </dgm:pt>
    <dgm:pt modelId="{13F00A4A-9E25-4F44-9501-61DB0191523A}" type="sibTrans" cxnId="{C1D54188-C702-4C3C-B104-DF3210D4C9CE}">
      <dgm:prSet/>
      <dgm:spPr/>
      <dgm:t>
        <a:bodyPr/>
        <a:lstStyle/>
        <a:p>
          <a:endParaRPr lang="en-US" b="1"/>
        </a:p>
      </dgm:t>
    </dgm:pt>
    <dgm:pt modelId="{33564973-C9B7-405A-9E6A-85F21AD75EF9}">
      <dgm:prSet/>
      <dgm:spPr>
        <a:ln>
          <a:noFill/>
        </a:ln>
      </dgm:spPr>
      <dgm:t>
        <a:bodyPr/>
        <a:lstStyle/>
        <a:p>
          <a:r>
            <a:rPr lang="en-US" b="1" dirty="0" smtClean="0">
              <a:solidFill>
                <a:schemeClr val="tx1"/>
              </a:solidFill>
            </a:rPr>
            <a:t>Apply Low- and High Temperature Design Rules</a:t>
          </a:r>
          <a:endParaRPr lang="en-US" b="1" dirty="0">
            <a:solidFill>
              <a:schemeClr val="tx1"/>
            </a:solidFill>
          </a:endParaRPr>
        </a:p>
      </dgm:t>
    </dgm:pt>
    <dgm:pt modelId="{1BAC51B2-62EA-42DE-BDA1-92CA7F583276}" type="parTrans" cxnId="{28E0392C-44F3-4371-B89E-9AE9CCD9A563}">
      <dgm:prSet/>
      <dgm:spPr/>
      <dgm:t>
        <a:bodyPr/>
        <a:lstStyle/>
        <a:p>
          <a:endParaRPr lang="en-US" b="1"/>
        </a:p>
      </dgm:t>
    </dgm:pt>
    <dgm:pt modelId="{6F576630-F243-45B6-89BC-2F5E9CD69EA0}" type="sibTrans" cxnId="{28E0392C-44F3-4371-B89E-9AE9CCD9A563}">
      <dgm:prSet/>
      <dgm:spPr/>
      <dgm:t>
        <a:bodyPr/>
        <a:lstStyle/>
        <a:p>
          <a:endParaRPr lang="en-US" b="1"/>
        </a:p>
      </dgm:t>
    </dgm:pt>
    <dgm:pt modelId="{C8E1DA47-EEAE-43B1-86F0-464E009270A7}">
      <dgm:prSet/>
      <dgm:spPr>
        <a:ln>
          <a:noFill/>
        </a:ln>
      </dgm:spPr>
      <dgm:t>
        <a:bodyPr/>
        <a:lstStyle/>
        <a:p>
          <a:r>
            <a:rPr lang="en-US" b="1" dirty="0" smtClean="0">
              <a:solidFill>
                <a:schemeClr val="tx1"/>
              </a:solidFill>
            </a:rPr>
            <a:t>Identify Paths through TBM Structure</a:t>
          </a:r>
          <a:endParaRPr lang="en-US" b="1" dirty="0">
            <a:solidFill>
              <a:schemeClr val="tx1"/>
            </a:solidFill>
          </a:endParaRPr>
        </a:p>
      </dgm:t>
    </dgm:pt>
    <dgm:pt modelId="{86BE6A42-25E2-4283-8409-E50E59EAD40A}" type="parTrans" cxnId="{615D6C1B-FA4A-4E27-A6FF-051B7841B1D1}">
      <dgm:prSet/>
      <dgm:spPr/>
      <dgm:t>
        <a:bodyPr/>
        <a:lstStyle/>
        <a:p>
          <a:endParaRPr lang="en-US" b="1"/>
        </a:p>
      </dgm:t>
    </dgm:pt>
    <dgm:pt modelId="{E25E8AEB-E8D4-48F6-9B8C-F96904A33126}" type="sibTrans" cxnId="{615D6C1B-FA4A-4E27-A6FF-051B7841B1D1}">
      <dgm:prSet/>
      <dgm:spPr/>
      <dgm:t>
        <a:bodyPr/>
        <a:lstStyle/>
        <a:p>
          <a:endParaRPr lang="en-US" b="1"/>
        </a:p>
      </dgm:t>
    </dgm:pt>
    <dgm:pt modelId="{07829524-D910-47B7-8D6E-B4A682A346B7}">
      <dgm:prSet/>
      <dgm:spPr>
        <a:ln>
          <a:noFill/>
        </a:ln>
      </dgm:spPr>
      <dgm:t>
        <a:bodyPr/>
        <a:lstStyle/>
        <a:p>
          <a:r>
            <a:rPr lang="en-US" b="1" dirty="0" err="1" smtClean="0">
              <a:solidFill>
                <a:schemeClr val="tx1"/>
              </a:solidFill>
            </a:rPr>
            <a:t>Linearize</a:t>
          </a:r>
          <a:r>
            <a:rPr lang="en-US" b="1" dirty="0" smtClean="0">
              <a:solidFill>
                <a:schemeClr val="tx1"/>
              </a:solidFill>
            </a:rPr>
            <a:t> Stresses along Paths</a:t>
          </a:r>
          <a:endParaRPr lang="en-US" b="1" dirty="0">
            <a:solidFill>
              <a:schemeClr val="tx1"/>
            </a:solidFill>
          </a:endParaRPr>
        </a:p>
      </dgm:t>
    </dgm:pt>
    <dgm:pt modelId="{2913E192-CD3B-4C0B-8EA5-F1EDE7BA1703}" type="parTrans" cxnId="{581C31A3-52C6-4106-B9F4-EE61E298B89D}">
      <dgm:prSet/>
      <dgm:spPr/>
      <dgm:t>
        <a:bodyPr/>
        <a:lstStyle/>
        <a:p>
          <a:endParaRPr lang="en-US" b="1"/>
        </a:p>
      </dgm:t>
    </dgm:pt>
    <dgm:pt modelId="{FB907DA5-53F2-4DAA-BBD0-77BF7BB451C4}" type="sibTrans" cxnId="{581C31A3-52C6-4106-B9F4-EE61E298B89D}">
      <dgm:prSet/>
      <dgm:spPr/>
      <dgm:t>
        <a:bodyPr/>
        <a:lstStyle/>
        <a:p>
          <a:endParaRPr lang="en-US" b="1"/>
        </a:p>
      </dgm:t>
    </dgm:pt>
    <dgm:pt modelId="{7E68A3BF-11A4-498D-B91B-D319F1CDB98B}" type="pres">
      <dgm:prSet presAssocID="{49AFFB59-A968-4D58-881D-7D3B31A260E3}" presName="linearFlow" presStyleCnt="0">
        <dgm:presLayoutVars>
          <dgm:resizeHandles val="exact"/>
        </dgm:presLayoutVars>
      </dgm:prSet>
      <dgm:spPr/>
    </dgm:pt>
    <dgm:pt modelId="{8BF4CD2F-4B1A-4CBE-9483-EA0308FF6F09}" type="pres">
      <dgm:prSet presAssocID="{8F08C0B4-21B5-4592-A36C-162BFB440498}" presName="node" presStyleLbl="node1" presStyleIdx="0" presStyleCnt="6">
        <dgm:presLayoutVars>
          <dgm:bulletEnabled val="1"/>
        </dgm:presLayoutVars>
      </dgm:prSet>
      <dgm:spPr/>
      <dgm:t>
        <a:bodyPr/>
        <a:lstStyle/>
        <a:p>
          <a:endParaRPr lang="en-US"/>
        </a:p>
      </dgm:t>
    </dgm:pt>
    <dgm:pt modelId="{EDF89B79-2398-4801-ADF1-67368BBB07E8}" type="pres">
      <dgm:prSet presAssocID="{9B3A08A5-9CE1-4883-B8A2-044EF94A80EE}" presName="sibTrans" presStyleLbl="sibTrans2D1" presStyleIdx="0" presStyleCnt="5"/>
      <dgm:spPr/>
      <dgm:t>
        <a:bodyPr/>
        <a:lstStyle/>
        <a:p>
          <a:endParaRPr lang="en-US"/>
        </a:p>
      </dgm:t>
    </dgm:pt>
    <dgm:pt modelId="{81FC6E84-CA12-4C41-AC8F-F5BCC5DBD8B6}" type="pres">
      <dgm:prSet presAssocID="{9B3A08A5-9CE1-4883-B8A2-044EF94A80EE}" presName="connectorText" presStyleLbl="sibTrans2D1" presStyleIdx="0" presStyleCnt="5"/>
      <dgm:spPr/>
      <dgm:t>
        <a:bodyPr/>
        <a:lstStyle/>
        <a:p>
          <a:endParaRPr lang="en-US"/>
        </a:p>
      </dgm:t>
    </dgm:pt>
    <dgm:pt modelId="{B25CE858-75D3-4CFC-9D6E-7E6950EAC18F}" type="pres">
      <dgm:prSet presAssocID="{C6DA19B4-7299-4CB9-961B-F999D0C75DD7}" presName="node" presStyleLbl="node1" presStyleIdx="1" presStyleCnt="6">
        <dgm:presLayoutVars>
          <dgm:bulletEnabled val="1"/>
        </dgm:presLayoutVars>
      </dgm:prSet>
      <dgm:spPr/>
      <dgm:t>
        <a:bodyPr/>
        <a:lstStyle/>
        <a:p>
          <a:endParaRPr lang="en-US"/>
        </a:p>
      </dgm:t>
    </dgm:pt>
    <dgm:pt modelId="{DF26E21B-402F-494F-A2E6-E1A3E2781527}" type="pres">
      <dgm:prSet presAssocID="{17EF4B40-4CE6-4C35-97DF-7380EAE60BC3}" presName="sibTrans" presStyleLbl="sibTrans2D1" presStyleIdx="1" presStyleCnt="5"/>
      <dgm:spPr/>
      <dgm:t>
        <a:bodyPr/>
        <a:lstStyle/>
        <a:p>
          <a:endParaRPr lang="en-US"/>
        </a:p>
      </dgm:t>
    </dgm:pt>
    <dgm:pt modelId="{7E820722-1FF5-41ED-A2BA-1E8281FDEBE5}" type="pres">
      <dgm:prSet presAssocID="{17EF4B40-4CE6-4C35-97DF-7380EAE60BC3}" presName="connectorText" presStyleLbl="sibTrans2D1" presStyleIdx="1" presStyleCnt="5"/>
      <dgm:spPr/>
      <dgm:t>
        <a:bodyPr/>
        <a:lstStyle/>
        <a:p>
          <a:endParaRPr lang="en-US"/>
        </a:p>
      </dgm:t>
    </dgm:pt>
    <dgm:pt modelId="{B7FBD4D5-ED8E-445B-AF4D-FFC2E2AAEB01}" type="pres">
      <dgm:prSet presAssocID="{C8E1DA47-EEAE-43B1-86F0-464E009270A7}" presName="node" presStyleLbl="node1" presStyleIdx="2" presStyleCnt="6">
        <dgm:presLayoutVars>
          <dgm:bulletEnabled val="1"/>
        </dgm:presLayoutVars>
      </dgm:prSet>
      <dgm:spPr/>
      <dgm:t>
        <a:bodyPr/>
        <a:lstStyle/>
        <a:p>
          <a:endParaRPr lang="en-US"/>
        </a:p>
      </dgm:t>
    </dgm:pt>
    <dgm:pt modelId="{49082F7F-3BC7-40BF-A9FA-E3E46C34C863}" type="pres">
      <dgm:prSet presAssocID="{E25E8AEB-E8D4-48F6-9B8C-F96904A33126}" presName="sibTrans" presStyleLbl="sibTrans2D1" presStyleIdx="2" presStyleCnt="5"/>
      <dgm:spPr/>
      <dgm:t>
        <a:bodyPr/>
        <a:lstStyle/>
        <a:p>
          <a:endParaRPr lang="en-US"/>
        </a:p>
      </dgm:t>
    </dgm:pt>
    <dgm:pt modelId="{C69CF9B3-D6A4-40F6-A0E2-5E5B365AA9CA}" type="pres">
      <dgm:prSet presAssocID="{E25E8AEB-E8D4-48F6-9B8C-F96904A33126}" presName="connectorText" presStyleLbl="sibTrans2D1" presStyleIdx="2" presStyleCnt="5"/>
      <dgm:spPr/>
      <dgm:t>
        <a:bodyPr/>
        <a:lstStyle/>
        <a:p>
          <a:endParaRPr lang="en-US"/>
        </a:p>
      </dgm:t>
    </dgm:pt>
    <dgm:pt modelId="{139CD0C5-65BA-4E0D-A40D-A21968976DA5}" type="pres">
      <dgm:prSet presAssocID="{07829524-D910-47B7-8D6E-B4A682A346B7}" presName="node" presStyleLbl="node1" presStyleIdx="3" presStyleCnt="6">
        <dgm:presLayoutVars>
          <dgm:bulletEnabled val="1"/>
        </dgm:presLayoutVars>
      </dgm:prSet>
      <dgm:spPr/>
      <dgm:t>
        <a:bodyPr/>
        <a:lstStyle/>
        <a:p>
          <a:endParaRPr lang="en-US"/>
        </a:p>
      </dgm:t>
    </dgm:pt>
    <dgm:pt modelId="{55E38620-E427-4B47-9791-41F4B72D928E}" type="pres">
      <dgm:prSet presAssocID="{FB907DA5-53F2-4DAA-BBD0-77BF7BB451C4}" presName="sibTrans" presStyleLbl="sibTrans2D1" presStyleIdx="3" presStyleCnt="5"/>
      <dgm:spPr/>
      <dgm:t>
        <a:bodyPr/>
        <a:lstStyle/>
        <a:p>
          <a:endParaRPr lang="en-US"/>
        </a:p>
      </dgm:t>
    </dgm:pt>
    <dgm:pt modelId="{BFFDE1E5-1508-405B-851E-13A59DF067E5}" type="pres">
      <dgm:prSet presAssocID="{FB907DA5-53F2-4DAA-BBD0-77BF7BB451C4}" presName="connectorText" presStyleLbl="sibTrans2D1" presStyleIdx="3" presStyleCnt="5"/>
      <dgm:spPr/>
      <dgm:t>
        <a:bodyPr/>
        <a:lstStyle/>
        <a:p>
          <a:endParaRPr lang="en-US"/>
        </a:p>
      </dgm:t>
    </dgm:pt>
    <dgm:pt modelId="{1048195F-D7EE-4B8C-9821-9C817A872E27}" type="pres">
      <dgm:prSet presAssocID="{33564973-C9B7-405A-9E6A-85F21AD75EF9}" presName="node" presStyleLbl="node1" presStyleIdx="4" presStyleCnt="6">
        <dgm:presLayoutVars>
          <dgm:bulletEnabled val="1"/>
        </dgm:presLayoutVars>
      </dgm:prSet>
      <dgm:spPr/>
      <dgm:t>
        <a:bodyPr/>
        <a:lstStyle/>
        <a:p>
          <a:endParaRPr lang="en-US"/>
        </a:p>
      </dgm:t>
    </dgm:pt>
    <dgm:pt modelId="{397981A4-5A44-4F7D-B1A1-B2477DBF9319}" type="pres">
      <dgm:prSet presAssocID="{6F576630-F243-45B6-89BC-2F5E9CD69EA0}" presName="sibTrans" presStyleLbl="sibTrans2D1" presStyleIdx="4" presStyleCnt="5"/>
      <dgm:spPr/>
      <dgm:t>
        <a:bodyPr/>
        <a:lstStyle/>
        <a:p>
          <a:endParaRPr lang="en-US"/>
        </a:p>
      </dgm:t>
    </dgm:pt>
    <dgm:pt modelId="{657EEFCF-6664-40FF-8B30-B6EDB3206A27}" type="pres">
      <dgm:prSet presAssocID="{6F576630-F243-45B6-89BC-2F5E9CD69EA0}" presName="connectorText" presStyleLbl="sibTrans2D1" presStyleIdx="4" presStyleCnt="5"/>
      <dgm:spPr/>
      <dgm:t>
        <a:bodyPr/>
        <a:lstStyle/>
        <a:p>
          <a:endParaRPr lang="en-US"/>
        </a:p>
      </dgm:t>
    </dgm:pt>
    <dgm:pt modelId="{B3C055D7-7D9F-419F-B780-BE4C7C41470E}" type="pres">
      <dgm:prSet presAssocID="{D35861D4-0953-4382-B168-A4E508F08252}" presName="node" presStyleLbl="node1" presStyleIdx="5" presStyleCnt="6">
        <dgm:presLayoutVars>
          <dgm:bulletEnabled val="1"/>
        </dgm:presLayoutVars>
      </dgm:prSet>
      <dgm:spPr/>
      <dgm:t>
        <a:bodyPr/>
        <a:lstStyle/>
        <a:p>
          <a:endParaRPr lang="en-US"/>
        </a:p>
      </dgm:t>
    </dgm:pt>
  </dgm:ptLst>
  <dgm:cxnLst>
    <dgm:cxn modelId="{C1D54188-C702-4C3C-B104-DF3210D4C9CE}" srcId="{49AFFB59-A968-4D58-881D-7D3B31A260E3}" destId="{D35861D4-0953-4382-B168-A4E508F08252}" srcOrd="5" destOrd="0" parTransId="{5786F3F6-AE67-4643-90AC-F7D6362D742C}" sibTransId="{13F00A4A-9E25-4F44-9501-61DB0191523A}"/>
    <dgm:cxn modelId="{7932111E-B665-4A02-A7FB-8BACF55E8D8B}" type="presOf" srcId="{17EF4B40-4CE6-4C35-97DF-7380EAE60BC3}" destId="{7E820722-1FF5-41ED-A2BA-1E8281FDEBE5}" srcOrd="1" destOrd="0" presId="urn:microsoft.com/office/officeart/2005/8/layout/process2"/>
    <dgm:cxn modelId="{11632007-A77E-4B8D-BC27-83CE34E4C5F0}" type="presOf" srcId="{FB907DA5-53F2-4DAA-BBD0-77BF7BB451C4}" destId="{BFFDE1E5-1508-405B-851E-13A59DF067E5}" srcOrd="1" destOrd="0" presId="urn:microsoft.com/office/officeart/2005/8/layout/process2"/>
    <dgm:cxn modelId="{4DB64F4C-A6D1-442E-91C5-CFAF794BF365}" type="presOf" srcId="{17EF4B40-4CE6-4C35-97DF-7380EAE60BC3}" destId="{DF26E21B-402F-494F-A2E6-E1A3E2781527}" srcOrd="0" destOrd="0" presId="urn:microsoft.com/office/officeart/2005/8/layout/process2"/>
    <dgm:cxn modelId="{CD61AB4D-90F8-42D2-B753-1E3753CE19D0}" type="presOf" srcId="{E25E8AEB-E8D4-48F6-9B8C-F96904A33126}" destId="{C69CF9B3-D6A4-40F6-A0E2-5E5B365AA9CA}" srcOrd="1" destOrd="0" presId="urn:microsoft.com/office/officeart/2005/8/layout/process2"/>
    <dgm:cxn modelId="{2146A03F-8671-43C0-A383-95F1CF6932D7}" type="presOf" srcId="{49AFFB59-A968-4D58-881D-7D3B31A260E3}" destId="{7E68A3BF-11A4-498D-B91B-D319F1CDB98B}" srcOrd="0" destOrd="0" presId="urn:microsoft.com/office/officeart/2005/8/layout/process2"/>
    <dgm:cxn modelId="{82920EF9-8F2D-4EF1-8A71-0BB4E2491B63}" type="presOf" srcId="{C8E1DA47-EEAE-43B1-86F0-464E009270A7}" destId="{B7FBD4D5-ED8E-445B-AF4D-FFC2E2AAEB01}" srcOrd="0" destOrd="0" presId="urn:microsoft.com/office/officeart/2005/8/layout/process2"/>
    <dgm:cxn modelId="{4548BD4C-67F0-4DE3-AC06-D62550CD8D00}" srcId="{49AFFB59-A968-4D58-881D-7D3B31A260E3}" destId="{8F08C0B4-21B5-4592-A36C-162BFB440498}" srcOrd="0" destOrd="0" parTransId="{FC019FD9-2C7D-4679-888C-A36B2A417C7C}" sibTransId="{9B3A08A5-9CE1-4883-B8A2-044EF94A80EE}"/>
    <dgm:cxn modelId="{736BEB5F-7F40-4B5F-885F-C9972DAD0AD6}" type="presOf" srcId="{9B3A08A5-9CE1-4883-B8A2-044EF94A80EE}" destId="{EDF89B79-2398-4801-ADF1-67368BBB07E8}" srcOrd="0" destOrd="0" presId="urn:microsoft.com/office/officeart/2005/8/layout/process2"/>
    <dgm:cxn modelId="{7C005562-016C-430C-ABCE-29C0C8C0CBE2}" type="presOf" srcId="{8F08C0B4-21B5-4592-A36C-162BFB440498}" destId="{8BF4CD2F-4B1A-4CBE-9483-EA0308FF6F09}" srcOrd="0" destOrd="0" presId="urn:microsoft.com/office/officeart/2005/8/layout/process2"/>
    <dgm:cxn modelId="{581C31A3-52C6-4106-B9F4-EE61E298B89D}" srcId="{49AFFB59-A968-4D58-881D-7D3B31A260E3}" destId="{07829524-D910-47B7-8D6E-B4A682A346B7}" srcOrd="3" destOrd="0" parTransId="{2913E192-CD3B-4C0B-8EA5-F1EDE7BA1703}" sibTransId="{FB907DA5-53F2-4DAA-BBD0-77BF7BB451C4}"/>
    <dgm:cxn modelId="{5E1AF16F-C041-4FDD-83D3-9D9EF6577CDE}" type="presOf" srcId="{FB907DA5-53F2-4DAA-BBD0-77BF7BB451C4}" destId="{55E38620-E427-4B47-9791-41F4B72D928E}" srcOrd="0" destOrd="0" presId="urn:microsoft.com/office/officeart/2005/8/layout/process2"/>
    <dgm:cxn modelId="{97F1818C-6D50-4632-ABF7-617219C75454}" type="presOf" srcId="{E25E8AEB-E8D4-48F6-9B8C-F96904A33126}" destId="{49082F7F-3BC7-40BF-A9FA-E3E46C34C863}" srcOrd="0" destOrd="0" presId="urn:microsoft.com/office/officeart/2005/8/layout/process2"/>
    <dgm:cxn modelId="{D246B922-4A91-4CBF-91D6-292AA4073943}" type="presOf" srcId="{C6DA19B4-7299-4CB9-961B-F999D0C75DD7}" destId="{B25CE858-75D3-4CFC-9D6E-7E6950EAC18F}" srcOrd="0" destOrd="0" presId="urn:microsoft.com/office/officeart/2005/8/layout/process2"/>
    <dgm:cxn modelId="{22C9D011-2C05-48B8-8C49-33FE968080FB}" type="presOf" srcId="{07829524-D910-47B7-8D6E-B4A682A346B7}" destId="{139CD0C5-65BA-4E0D-A40D-A21968976DA5}" srcOrd="0" destOrd="0" presId="urn:microsoft.com/office/officeart/2005/8/layout/process2"/>
    <dgm:cxn modelId="{F945DA2B-D409-47CD-A63C-28E937FEE109}" type="presOf" srcId="{6F576630-F243-45B6-89BC-2F5E9CD69EA0}" destId="{657EEFCF-6664-40FF-8B30-B6EDB3206A27}" srcOrd="1" destOrd="0" presId="urn:microsoft.com/office/officeart/2005/8/layout/process2"/>
    <dgm:cxn modelId="{615D6C1B-FA4A-4E27-A6FF-051B7841B1D1}" srcId="{49AFFB59-A968-4D58-881D-7D3B31A260E3}" destId="{C8E1DA47-EEAE-43B1-86F0-464E009270A7}" srcOrd="2" destOrd="0" parTransId="{86BE6A42-25E2-4283-8409-E50E59EAD40A}" sibTransId="{E25E8AEB-E8D4-48F6-9B8C-F96904A33126}"/>
    <dgm:cxn modelId="{B9CE1083-BADF-4248-829A-6D0A6FF27571}" type="presOf" srcId="{33564973-C9B7-405A-9E6A-85F21AD75EF9}" destId="{1048195F-D7EE-4B8C-9821-9C817A872E27}" srcOrd="0" destOrd="0" presId="urn:microsoft.com/office/officeart/2005/8/layout/process2"/>
    <dgm:cxn modelId="{C38BA779-AE3D-46C1-BDFD-3C615436CE48}" type="presOf" srcId="{D35861D4-0953-4382-B168-A4E508F08252}" destId="{B3C055D7-7D9F-419F-B780-BE4C7C41470E}" srcOrd="0" destOrd="0" presId="urn:microsoft.com/office/officeart/2005/8/layout/process2"/>
    <dgm:cxn modelId="{2DE35459-E52F-4421-BB20-80380CA1C599}" type="presOf" srcId="{6F576630-F243-45B6-89BC-2F5E9CD69EA0}" destId="{397981A4-5A44-4F7D-B1A1-B2477DBF9319}" srcOrd="0" destOrd="0" presId="urn:microsoft.com/office/officeart/2005/8/layout/process2"/>
    <dgm:cxn modelId="{A12BDEA6-99E5-41EB-B7C9-E477E4E5F30B}" type="presOf" srcId="{9B3A08A5-9CE1-4883-B8A2-044EF94A80EE}" destId="{81FC6E84-CA12-4C41-AC8F-F5BCC5DBD8B6}" srcOrd="1" destOrd="0" presId="urn:microsoft.com/office/officeart/2005/8/layout/process2"/>
    <dgm:cxn modelId="{28E0392C-44F3-4371-B89E-9AE9CCD9A563}" srcId="{49AFFB59-A968-4D58-881D-7D3B31A260E3}" destId="{33564973-C9B7-405A-9E6A-85F21AD75EF9}" srcOrd="4" destOrd="0" parTransId="{1BAC51B2-62EA-42DE-BDA1-92CA7F583276}" sibTransId="{6F576630-F243-45B6-89BC-2F5E9CD69EA0}"/>
    <dgm:cxn modelId="{A228FA31-26C3-4060-B4BD-0F1F9B80AC00}" srcId="{49AFFB59-A968-4D58-881D-7D3B31A260E3}" destId="{C6DA19B4-7299-4CB9-961B-F999D0C75DD7}" srcOrd="1" destOrd="0" parTransId="{93214A3B-E194-4DBB-9298-4B8ECCF244DE}" sibTransId="{17EF4B40-4CE6-4C35-97DF-7380EAE60BC3}"/>
    <dgm:cxn modelId="{1EA0A50B-C4EA-4E83-8E65-3E6299A3752D}" type="presParOf" srcId="{7E68A3BF-11A4-498D-B91B-D319F1CDB98B}" destId="{8BF4CD2F-4B1A-4CBE-9483-EA0308FF6F09}" srcOrd="0" destOrd="0" presId="urn:microsoft.com/office/officeart/2005/8/layout/process2"/>
    <dgm:cxn modelId="{F5E63FFD-071C-497D-A29E-00B838AA00DC}" type="presParOf" srcId="{7E68A3BF-11A4-498D-B91B-D319F1CDB98B}" destId="{EDF89B79-2398-4801-ADF1-67368BBB07E8}" srcOrd="1" destOrd="0" presId="urn:microsoft.com/office/officeart/2005/8/layout/process2"/>
    <dgm:cxn modelId="{608E4B6A-EADF-4B3E-8895-56097C0B6544}" type="presParOf" srcId="{EDF89B79-2398-4801-ADF1-67368BBB07E8}" destId="{81FC6E84-CA12-4C41-AC8F-F5BCC5DBD8B6}" srcOrd="0" destOrd="0" presId="urn:microsoft.com/office/officeart/2005/8/layout/process2"/>
    <dgm:cxn modelId="{F02EEA71-9DA7-4315-ADD7-7B2B5C5318BD}" type="presParOf" srcId="{7E68A3BF-11A4-498D-B91B-D319F1CDB98B}" destId="{B25CE858-75D3-4CFC-9D6E-7E6950EAC18F}" srcOrd="2" destOrd="0" presId="urn:microsoft.com/office/officeart/2005/8/layout/process2"/>
    <dgm:cxn modelId="{20F82F85-38D8-484E-84E0-7EBE49E5E78C}" type="presParOf" srcId="{7E68A3BF-11A4-498D-B91B-D319F1CDB98B}" destId="{DF26E21B-402F-494F-A2E6-E1A3E2781527}" srcOrd="3" destOrd="0" presId="urn:microsoft.com/office/officeart/2005/8/layout/process2"/>
    <dgm:cxn modelId="{C1901A06-F55A-486D-BF68-52D1EA7FF46C}" type="presParOf" srcId="{DF26E21B-402F-494F-A2E6-E1A3E2781527}" destId="{7E820722-1FF5-41ED-A2BA-1E8281FDEBE5}" srcOrd="0" destOrd="0" presId="urn:microsoft.com/office/officeart/2005/8/layout/process2"/>
    <dgm:cxn modelId="{600BDB87-0E58-4AE7-99B0-CA119A263879}" type="presParOf" srcId="{7E68A3BF-11A4-498D-B91B-D319F1CDB98B}" destId="{B7FBD4D5-ED8E-445B-AF4D-FFC2E2AAEB01}" srcOrd="4" destOrd="0" presId="urn:microsoft.com/office/officeart/2005/8/layout/process2"/>
    <dgm:cxn modelId="{6FBF1904-61A8-4E20-A985-CFB48A9CBC8D}" type="presParOf" srcId="{7E68A3BF-11A4-498D-B91B-D319F1CDB98B}" destId="{49082F7F-3BC7-40BF-A9FA-E3E46C34C863}" srcOrd="5" destOrd="0" presId="urn:microsoft.com/office/officeart/2005/8/layout/process2"/>
    <dgm:cxn modelId="{20D1291E-132E-4454-BEA8-6A74681EA867}" type="presParOf" srcId="{49082F7F-3BC7-40BF-A9FA-E3E46C34C863}" destId="{C69CF9B3-D6A4-40F6-A0E2-5E5B365AA9CA}" srcOrd="0" destOrd="0" presId="urn:microsoft.com/office/officeart/2005/8/layout/process2"/>
    <dgm:cxn modelId="{333636C8-E58B-474A-9114-9728AC792882}" type="presParOf" srcId="{7E68A3BF-11A4-498D-B91B-D319F1CDB98B}" destId="{139CD0C5-65BA-4E0D-A40D-A21968976DA5}" srcOrd="6" destOrd="0" presId="urn:microsoft.com/office/officeart/2005/8/layout/process2"/>
    <dgm:cxn modelId="{BFA610B6-D402-4EAD-BEBC-FD763C49CF46}" type="presParOf" srcId="{7E68A3BF-11A4-498D-B91B-D319F1CDB98B}" destId="{55E38620-E427-4B47-9791-41F4B72D928E}" srcOrd="7" destOrd="0" presId="urn:microsoft.com/office/officeart/2005/8/layout/process2"/>
    <dgm:cxn modelId="{DC081EB6-D21D-4E3D-B1EA-4D61B0BF1284}" type="presParOf" srcId="{55E38620-E427-4B47-9791-41F4B72D928E}" destId="{BFFDE1E5-1508-405B-851E-13A59DF067E5}" srcOrd="0" destOrd="0" presId="urn:microsoft.com/office/officeart/2005/8/layout/process2"/>
    <dgm:cxn modelId="{F47539BD-2789-4F2F-941C-5BD49E160AAD}" type="presParOf" srcId="{7E68A3BF-11A4-498D-B91B-D319F1CDB98B}" destId="{1048195F-D7EE-4B8C-9821-9C817A872E27}" srcOrd="8" destOrd="0" presId="urn:microsoft.com/office/officeart/2005/8/layout/process2"/>
    <dgm:cxn modelId="{D01F171F-DF6E-46E7-AC92-F13E3CFEF8E5}" type="presParOf" srcId="{7E68A3BF-11A4-498D-B91B-D319F1CDB98B}" destId="{397981A4-5A44-4F7D-B1A1-B2477DBF9319}" srcOrd="9" destOrd="0" presId="urn:microsoft.com/office/officeart/2005/8/layout/process2"/>
    <dgm:cxn modelId="{CEC77AC6-40EE-40B5-9329-320513AFA683}" type="presParOf" srcId="{397981A4-5A44-4F7D-B1A1-B2477DBF9319}" destId="{657EEFCF-6664-40FF-8B30-B6EDB3206A27}" srcOrd="0" destOrd="0" presId="urn:microsoft.com/office/officeart/2005/8/layout/process2"/>
    <dgm:cxn modelId="{DC81CDCB-CD54-4887-9090-2DBD78133935}" type="presParOf" srcId="{7E68A3BF-11A4-498D-B91B-D319F1CDB98B}" destId="{B3C055D7-7D9F-419F-B780-BE4C7C41470E}" srcOrd="10"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AFFB59-A968-4D58-881D-7D3B31A260E3}" type="doc">
      <dgm:prSet loTypeId="urn:microsoft.com/office/officeart/2005/8/layout/process2" loCatId="process" qsTypeId="urn:microsoft.com/office/officeart/2005/8/quickstyle/simple1" qsCatId="simple" csTypeId="urn:microsoft.com/office/officeart/2005/8/colors/colorful5" csCatId="colorful" phldr="1"/>
      <dgm:spPr/>
    </dgm:pt>
    <dgm:pt modelId="{8F08C0B4-21B5-4592-A36C-162BFB440498}">
      <dgm:prSet phldrT="[Text]"/>
      <dgm:spPr>
        <a:ln>
          <a:noFill/>
        </a:ln>
      </dgm:spPr>
      <dgm:t>
        <a:bodyPr/>
        <a:lstStyle/>
        <a:p>
          <a:r>
            <a:rPr lang="en-US" b="1" dirty="0" smtClean="0"/>
            <a:t>Identify Failure Mechanisms and Loading Conditions</a:t>
          </a:r>
          <a:endParaRPr lang="en-US" b="1" dirty="0"/>
        </a:p>
      </dgm:t>
    </dgm:pt>
    <dgm:pt modelId="{FC019FD9-2C7D-4679-888C-A36B2A417C7C}" type="parTrans" cxnId="{4548BD4C-67F0-4DE3-AC06-D62550CD8D00}">
      <dgm:prSet/>
      <dgm:spPr/>
      <dgm:t>
        <a:bodyPr/>
        <a:lstStyle/>
        <a:p>
          <a:endParaRPr lang="en-US" b="1"/>
        </a:p>
      </dgm:t>
    </dgm:pt>
    <dgm:pt modelId="{9B3A08A5-9CE1-4883-B8A2-044EF94A80EE}" type="sibTrans" cxnId="{4548BD4C-67F0-4DE3-AC06-D62550CD8D00}">
      <dgm:prSet/>
      <dgm:spPr/>
      <dgm:t>
        <a:bodyPr/>
        <a:lstStyle/>
        <a:p>
          <a:endParaRPr lang="en-US" b="1"/>
        </a:p>
      </dgm:t>
    </dgm:pt>
    <dgm:pt modelId="{C6DA19B4-7299-4CB9-961B-F999D0C75DD7}">
      <dgm:prSet phldrT="[Text]"/>
      <dgm:spPr>
        <a:ln>
          <a:noFill/>
        </a:ln>
      </dgm:spPr>
      <dgm:t>
        <a:bodyPr/>
        <a:lstStyle/>
        <a:p>
          <a:r>
            <a:rPr lang="en-US" b="1" dirty="0" smtClean="0">
              <a:solidFill>
                <a:schemeClr val="tx1"/>
              </a:solidFill>
            </a:rPr>
            <a:t>Perform Elastic Thermo-mechanical FEM</a:t>
          </a:r>
          <a:endParaRPr lang="en-US" b="1" dirty="0">
            <a:solidFill>
              <a:schemeClr val="tx1"/>
            </a:solidFill>
          </a:endParaRPr>
        </a:p>
      </dgm:t>
    </dgm:pt>
    <dgm:pt modelId="{93214A3B-E194-4DBB-9298-4B8ECCF244DE}" type="parTrans" cxnId="{A228FA31-26C3-4060-B4BD-0F1F9B80AC00}">
      <dgm:prSet/>
      <dgm:spPr/>
      <dgm:t>
        <a:bodyPr/>
        <a:lstStyle/>
        <a:p>
          <a:endParaRPr lang="en-US" b="1"/>
        </a:p>
      </dgm:t>
    </dgm:pt>
    <dgm:pt modelId="{17EF4B40-4CE6-4C35-97DF-7380EAE60BC3}" type="sibTrans" cxnId="{A228FA31-26C3-4060-B4BD-0F1F9B80AC00}">
      <dgm:prSet/>
      <dgm:spPr/>
      <dgm:t>
        <a:bodyPr/>
        <a:lstStyle/>
        <a:p>
          <a:endParaRPr lang="en-US" b="1"/>
        </a:p>
      </dgm:t>
    </dgm:pt>
    <dgm:pt modelId="{D35861D4-0953-4382-B168-A4E508F08252}">
      <dgm:prSet phldrT="[Text]"/>
      <dgm:spPr>
        <a:ln>
          <a:noFill/>
        </a:ln>
      </dgm:spPr>
      <dgm:t>
        <a:bodyPr/>
        <a:lstStyle/>
        <a:p>
          <a:r>
            <a:rPr lang="en-US" b="1" dirty="0" smtClean="0">
              <a:solidFill>
                <a:schemeClr val="tx1"/>
              </a:solidFill>
            </a:rPr>
            <a:t>Check Factor of Safety</a:t>
          </a:r>
          <a:endParaRPr lang="en-US" b="1" dirty="0">
            <a:solidFill>
              <a:schemeClr val="tx1"/>
            </a:solidFill>
          </a:endParaRPr>
        </a:p>
      </dgm:t>
    </dgm:pt>
    <dgm:pt modelId="{5786F3F6-AE67-4643-90AC-F7D6362D742C}" type="parTrans" cxnId="{C1D54188-C702-4C3C-B104-DF3210D4C9CE}">
      <dgm:prSet/>
      <dgm:spPr/>
      <dgm:t>
        <a:bodyPr/>
        <a:lstStyle/>
        <a:p>
          <a:endParaRPr lang="en-US" b="1"/>
        </a:p>
      </dgm:t>
    </dgm:pt>
    <dgm:pt modelId="{13F00A4A-9E25-4F44-9501-61DB0191523A}" type="sibTrans" cxnId="{C1D54188-C702-4C3C-B104-DF3210D4C9CE}">
      <dgm:prSet/>
      <dgm:spPr/>
      <dgm:t>
        <a:bodyPr/>
        <a:lstStyle/>
        <a:p>
          <a:endParaRPr lang="en-US" b="1"/>
        </a:p>
      </dgm:t>
    </dgm:pt>
    <dgm:pt modelId="{33564973-C9B7-405A-9E6A-85F21AD75EF9}">
      <dgm:prSet/>
      <dgm:spPr>
        <a:ln>
          <a:noFill/>
        </a:ln>
      </dgm:spPr>
      <dgm:t>
        <a:bodyPr/>
        <a:lstStyle/>
        <a:p>
          <a:r>
            <a:rPr lang="en-US" b="1" dirty="0" smtClean="0">
              <a:solidFill>
                <a:schemeClr val="tx1"/>
              </a:solidFill>
            </a:rPr>
            <a:t>Apply Low- and High Temperature Design Rules</a:t>
          </a:r>
          <a:endParaRPr lang="en-US" b="1" dirty="0">
            <a:solidFill>
              <a:schemeClr val="tx1"/>
            </a:solidFill>
          </a:endParaRPr>
        </a:p>
      </dgm:t>
    </dgm:pt>
    <dgm:pt modelId="{1BAC51B2-62EA-42DE-BDA1-92CA7F583276}" type="parTrans" cxnId="{28E0392C-44F3-4371-B89E-9AE9CCD9A563}">
      <dgm:prSet/>
      <dgm:spPr/>
      <dgm:t>
        <a:bodyPr/>
        <a:lstStyle/>
        <a:p>
          <a:endParaRPr lang="en-US" b="1"/>
        </a:p>
      </dgm:t>
    </dgm:pt>
    <dgm:pt modelId="{6F576630-F243-45B6-89BC-2F5E9CD69EA0}" type="sibTrans" cxnId="{28E0392C-44F3-4371-B89E-9AE9CCD9A563}">
      <dgm:prSet/>
      <dgm:spPr/>
      <dgm:t>
        <a:bodyPr/>
        <a:lstStyle/>
        <a:p>
          <a:endParaRPr lang="en-US" b="1"/>
        </a:p>
      </dgm:t>
    </dgm:pt>
    <dgm:pt modelId="{C8E1DA47-EEAE-43B1-86F0-464E009270A7}">
      <dgm:prSet/>
      <dgm:spPr>
        <a:ln>
          <a:solidFill>
            <a:schemeClr val="tx1"/>
          </a:solidFill>
        </a:ln>
      </dgm:spPr>
      <dgm:t>
        <a:bodyPr/>
        <a:lstStyle/>
        <a:p>
          <a:r>
            <a:rPr lang="en-US" b="1" dirty="0" smtClean="0">
              <a:solidFill>
                <a:schemeClr val="tx1"/>
              </a:solidFill>
            </a:rPr>
            <a:t>Identify Paths through TBM Structure</a:t>
          </a:r>
          <a:endParaRPr lang="en-US" b="1" dirty="0">
            <a:solidFill>
              <a:schemeClr val="tx1"/>
            </a:solidFill>
          </a:endParaRPr>
        </a:p>
      </dgm:t>
    </dgm:pt>
    <dgm:pt modelId="{86BE6A42-25E2-4283-8409-E50E59EAD40A}" type="parTrans" cxnId="{615D6C1B-FA4A-4E27-A6FF-051B7841B1D1}">
      <dgm:prSet/>
      <dgm:spPr/>
      <dgm:t>
        <a:bodyPr/>
        <a:lstStyle/>
        <a:p>
          <a:endParaRPr lang="en-US" b="1"/>
        </a:p>
      </dgm:t>
    </dgm:pt>
    <dgm:pt modelId="{E25E8AEB-E8D4-48F6-9B8C-F96904A33126}" type="sibTrans" cxnId="{615D6C1B-FA4A-4E27-A6FF-051B7841B1D1}">
      <dgm:prSet/>
      <dgm:spPr/>
      <dgm:t>
        <a:bodyPr/>
        <a:lstStyle/>
        <a:p>
          <a:endParaRPr lang="en-US" b="1"/>
        </a:p>
      </dgm:t>
    </dgm:pt>
    <dgm:pt modelId="{07829524-D910-47B7-8D6E-B4A682A346B7}">
      <dgm:prSet/>
      <dgm:spPr>
        <a:ln>
          <a:noFill/>
        </a:ln>
      </dgm:spPr>
      <dgm:t>
        <a:bodyPr/>
        <a:lstStyle/>
        <a:p>
          <a:r>
            <a:rPr lang="en-US" b="1" dirty="0" err="1" smtClean="0">
              <a:solidFill>
                <a:schemeClr val="tx1"/>
              </a:solidFill>
            </a:rPr>
            <a:t>Linearize</a:t>
          </a:r>
          <a:r>
            <a:rPr lang="en-US" b="1" dirty="0" smtClean="0">
              <a:solidFill>
                <a:schemeClr val="tx1"/>
              </a:solidFill>
            </a:rPr>
            <a:t> Stresses along Paths</a:t>
          </a:r>
          <a:endParaRPr lang="en-US" b="1" dirty="0">
            <a:solidFill>
              <a:schemeClr val="tx1"/>
            </a:solidFill>
          </a:endParaRPr>
        </a:p>
      </dgm:t>
    </dgm:pt>
    <dgm:pt modelId="{2913E192-CD3B-4C0B-8EA5-F1EDE7BA1703}" type="parTrans" cxnId="{581C31A3-52C6-4106-B9F4-EE61E298B89D}">
      <dgm:prSet/>
      <dgm:spPr/>
      <dgm:t>
        <a:bodyPr/>
        <a:lstStyle/>
        <a:p>
          <a:endParaRPr lang="en-US" b="1"/>
        </a:p>
      </dgm:t>
    </dgm:pt>
    <dgm:pt modelId="{FB907DA5-53F2-4DAA-BBD0-77BF7BB451C4}" type="sibTrans" cxnId="{581C31A3-52C6-4106-B9F4-EE61E298B89D}">
      <dgm:prSet/>
      <dgm:spPr/>
      <dgm:t>
        <a:bodyPr/>
        <a:lstStyle/>
        <a:p>
          <a:endParaRPr lang="en-US" b="1"/>
        </a:p>
      </dgm:t>
    </dgm:pt>
    <dgm:pt modelId="{7E68A3BF-11A4-498D-B91B-D319F1CDB98B}" type="pres">
      <dgm:prSet presAssocID="{49AFFB59-A968-4D58-881D-7D3B31A260E3}" presName="linearFlow" presStyleCnt="0">
        <dgm:presLayoutVars>
          <dgm:resizeHandles val="exact"/>
        </dgm:presLayoutVars>
      </dgm:prSet>
      <dgm:spPr/>
    </dgm:pt>
    <dgm:pt modelId="{8BF4CD2F-4B1A-4CBE-9483-EA0308FF6F09}" type="pres">
      <dgm:prSet presAssocID="{8F08C0B4-21B5-4592-A36C-162BFB440498}" presName="node" presStyleLbl="node1" presStyleIdx="0" presStyleCnt="6">
        <dgm:presLayoutVars>
          <dgm:bulletEnabled val="1"/>
        </dgm:presLayoutVars>
      </dgm:prSet>
      <dgm:spPr/>
      <dgm:t>
        <a:bodyPr/>
        <a:lstStyle/>
        <a:p>
          <a:endParaRPr lang="en-US"/>
        </a:p>
      </dgm:t>
    </dgm:pt>
    <dgm:pt modelId="{EDF89B79-2398-4801-ADF1-67368BBB07E8}" type="pres">
      <dgm:prSet presAssocID="{9B3A08A5-9CE1-4883-B8A2-044EF94A80EE}" presName="sibTrans" presStyleLbl="sibTrans2D1" presStyleIdx="0" presStyleCnt="5"/>
      <dgm:spPr/>
      <dgm:t>
        <a:bodyPr/>
        <a:lstStyle/>
        <a:p>
          <a:endParaRPr lang="en-US"/>
        </a:p>
      </dgm:t>
    </dgm:pt>
    <dgm:pt modelId="{81FC6E84-CA12-4C41-AC8F-F5BCC5DBD8B6}" type="pres">
      <dgm:prSet presAssocID="{9B3A08A5-9CE1-4883-B8A2-044EF94A80EE}" presName="connectorText" presStyleLbl="sibTrans2D1" presStyleIdx="0" presStyleCnt="5"/>
      <dgm:spPr/>
      <dgm:t>
        <a:bodyPr/>
        <a:lstStyle/>
        <a:p>
          <a:endParaRPr lang="en-US"/>
        </a:p>
      </dgm:t>
    </dgm:pt>
    <dgm:pt modelId="{B25CE858-75D3-4CFC-9D6E-7E6950EAC18F}" type="pres">
      <dgm:prSet presAssocID="{C6DA19B4-7299-4CB9-961B-F999D0C75DD7}" presName="node" presStyleLbl="node1" presStyleIdx="1" presStyleCnt="6">
        <dgm:presLayoutVars>
          <dgm:bulletEnabled val="1"/>
        </dgm:presLayoutVars>
      </dgm:prSet>
      <dgm:spPr/>
      <dgm:t>
        <a:bodyPr/>
        <a:lstStyle/>
        <a:p>
          <a:endParaRPr lang="en-US"/>
        </a:p>
      </dgm:t>
    </dgm:pt>
    <dgm:pt modelId="{DF26E21B-402F-494F-A2E6-E1A3E2781527}" type="pres">
      <dgm:prSet presAssocID="{17EF4B40-4CE6-4C35-97DF-7380EAE60BC3}" presName="sibTrans" presStyleLbl="sibTrans2D1" presStyleIdx="1" presStyleCnt="5"/>
      <dgm:spPr/>
      <dgm:t>
        <a:bodyPr/>
        <a:lstStyle/>
        <a:p>
          <a:endParaRPr lang="en-US"/>
        </a:p>
      </dgm:t>
    </dgm:pt>
    <dgm:pt modelId="{7E820722-1FF5-41ED-A2BA-1E8281FDEBE5}" type="pres">
      <dgm:prSet presAssocID="{17EF4B40-4CE6-4C35-97DF-7380EAE60BC3}" presName="connectorText" presStyleLbl="sibTrans2D1" presStyleIdx="1" presStyleCnt="5"/>
      <dgm:spPr/>
      <dgm:t>
        <a:bodyPr/>
        <a:lstStyle/>
        <a:p>
          <a:endParaRPr lang="en-US"/>
        </a:p>
      </dgm:t>
    </dgm:pt>
    <dgm:pt modelId="{B7FBD4D5-ED8E-445B-AF4D-FFC2E2AAEB01}" type="pres">
      <dgm:prSet presAssocID="{C8E1DA47-EEAE-43B1-86F0-464E009270A7}" presName="node" presStyleLbl="node1" presStyleIdx="2" presStyleCnt="6">
        <dgm:presLayoutVars>
          <dgm:bulletEnabled val="1"/>
        </dgm:presLayoutVars>
      </dgm:prSet>
      <dgm:spPr/>
      <dgm:t>
        <a:bodyPr/>
        <a:lstStyle/>
        <a:p>
          <a:endParaRPr lang="en-US"/>
        </a:p>
      </dgm:t>
    </dgm:pt>
    <dgm:pt modelId="{49082F7F-3BC7-40BF-A9FA-E3E46C34C863}" type="pres">
      <dgm:prSet presAssocID="{E25E8AEB-E8D4-48F6-9B8C-F96904A33126}" presName="sibTrans" presStyleLbl="sibTrans2D1" presStyleIdx="2" presStyleCnt="5"/>
      <dgm:spPr/>
      <dgm:t>
        <a:bodyPr/>
        <a:lstStyle/>
        <a:p>
          <a:endParaRPr lang="en-US"/>
        </a:p>
      </dgm:t>
    </dgm:pt>
    <dgm:pt modelId="{C69CF9B3-D6A4-40F6-A0E2-5E5B365AA9CA}" type="pres">
      <dgm:prSet presAssocID="{E25E8AEB-E8D4-48F6-9B8C-F96904A33126}" presName="connectorText" presStyleLbl="sibTrans2D1" presStyleIdx="2" presStyleCnt="5"/>
      <dgm:spPr/>
      <dgm:t>
        <a:bodyPr/>
        <a:lstStyle/>
        <a:p>
          <a:endParaRPr lang="en-US"/>
        </a:p>
      </dgm:t>
    </dgm:pt>
    <dgm:pt modelId="{139CD0C5-65BA-4E0D-A40D-A21968976DA5}" type="pres">
      <dgm:prSet presAssocID="{07829524-D910-47B7-8D6E-B4A682A346B7}" presName="node" presStyleLbl="node1" presStyleIdx="3" presStyleCnt="6">
        <dgm:presLayoutVars>
          <dgm:bulletEnabled val="1"/>
        </dgm:presLayoutVars>
      </dgm:prSet>
      <dgm:spPr/>
      <dgm:t>
        <a:bodyPr/>
        <a:lstStyle/>
        <a:p>
          <a:endParaRPr lang="en-US"/>
        </a:p>
      </dgm:t>
    </dgm:pt>
    <dgm:pt modelId="{55E38620-E427-4B47-9791-41F4B72D928E}" type="pres">
      <dgm:prSet presAssocID="{FB907DA5-53F2-4DAA-BBD0-77BF7BB451C4}" presName="sibTrans" presStyleLbl="sibTrans2D1" presStyleIdx="3" presStyleCnt="5"/>
      <dgm:spPr/>
      <dgm:t>
        <a:bodyPr/>
        <a:lstStyle/>
        <a:p>
          <a:endParaRPr lang="en-US"/>
        </a:p>
      </dgm:t>
    </dgm:pt>
    <dgm:pt modelId="{BFFDE1E5-1508-405B-851E-13A59DF067E5}" type="pres">
      <dgm:prSet presAssocID="{FB907DA5-53F2-4DAA-BBD0-77BF7BB451C4}" presName="connectorText" presStyleLbl="sibTrans2D1" presStyleIdx="3" presStyleCnt="5"/>
      <dgm:spPr/>
      <dgm:t>
        <a:bodyPr/>
        <a:lstStyle/>
        <a:p>
          <a:endParaRPr lang="en-US"/>
        </a:p>
      </dgm:t>
    </dgm:pt>
    <dgm:pt modelId="{1048195F-D7EE-4B8C-9821-9C817A872E27}" type="pres">
      <dgm:prSet presAssocID="{33564973-C9B7-405A-9E6A-85F21AD75EF9}" presName="node" presStyleLbl="node1" presStyleIdx="4" presStyleCnt="6">
        <dgm:presLayoutVars>
          <dgm:bulletEnabled val="1"/>
        </dgm:presLayoutVars>
      </dgm:prSet>
      <dgm:spPr/>
      <dgm:t>
        <a:bodyPr/>
        <a:lstStyle/>
        <a:p>
          <a:endParaRPr lang="en-US"/>
        </a:p>
      </dgm:t>
    </dgm:pt>
    <dgm:pt modelId="{397981A4-5A44-4F7D-B1A1-B2477DBF9319}" type="pres">
      <dgm:prSet presAssocID="{6F576630-F243-45B6-89BC-2F5E9CD69EA0}" presName="sibTrans" presStyleLbl="sibTrans2D1" presStyleIdx="4" presStyleCnt="5"/>
      <dgm:spPr/>
      <dgm:t>
        <a:bodyPr/>
        <a:lstStyle/>
        <a:p>
          <a:endParaRPr lang="en-US"/>
        </a:p>
      </dgm:t>
    </dgm:pt>
    <dgm:pt modelId="{657EEFCF-6664-40FF-8B30-B6EDB3206A27}" type="pres">
      <dgm:prSet presAssocID="{6F576630-F243-45B6-89BC-2F5E9CD69EA0}" presName="connectorText" presStyleLbl="sibTrans2D1" presStyleIdx="4" presStyleCnt="5"/>
      <dgm:spPr/>
      <dgm:t>
        <a:bodyPr/>
        <a:lstStyle/>
        <a:p>
          <a:endParaRPr lang="en-US"/>
        </a:p>
      </dgm:t>
    </dgm:pt>
    <dgm:pt modelId="{B3C055D7-7D9F-419F-B780-BE4C7C41470E}" type="pres">
      <dgm:prSet presAssocID="{D35861D4-0953-4382-B168-A4E508F08252}" presName="node" presStyleLbl="node1" presStyleIdx="5" presStyleCnt="6">
        <dgm:presLayoutVars>
          <dgm:bulletEnabled val="1"/>
        </dgm:presLayoutVars>
      </dgm:prSet>
      <dgm:spPr/>
      <dgm:t>
        <a:bodyPr/>
        <a:lstStyle/>
        <a:p>
          <a:endParaRPr lang="en-US"/>
        </a:p>
      </dgm:t>
    </dgm:pt>
  </dgm:ptLst>
  <dgm:cxnLst>
    <dgm:cxn modelId="{08E459D0-03EC-40DD-A7BE-C74A5E7DCEFE}" type="presOf" srcId="{8F08C0B4-21B5-4592-A36C-162BFB440498}" destId="{8BF4CD2F-4B1A-4CBE-9483-EA0308FF6F09}" srcOrd="0" destOrd="0" presId="urn:microsoft.com/office/officeart/2005/8/layout/process2"/>
    <dgm:cxn modelId="{C1D54188-C702-4C3C-B104-DF3210D4C9CE}" srcId="{49AFFB59-A968-4D58-881D-7D3B31A260E3}" destId="{D35861D4-0953-4382-B168-A4E508F08252}" srcOrd="5" destOrd="0" parTransId="{5786F3F6-AE67-4643-90AC-F7D6362D742C}" sibTransId="{13F00A4A-9E25-4F44-9501-61DB0191523A}"/>
    <dgm:cxn modelId="{BC69CAB3-763C-4C55-9D18-345D133D5394}" type="presOf" srcId="{6F576630-F243-45B6-89BC-2F5E9CD69EA0}" destId="{397981A4-5A44-4F7D-B1A1-B2477DBF9319}" srcOrd="0" destOrd="0" presId="urn:microsoft.com/office/officeart/2005/8/layout/process2"/>
    <dgm:cxn modelId="{1E296122-53A2-4E29-804B-B3D5E3393C2C}" type="presOf" srcId="{C6DA19B4-7299-4CB9-961B-F999D0C75DD7}" destId="{B25CE858-75D3-4CFC-9D6E-7E6950EAC18F}" srcOrd="0" destOrd="0" presId="urn:microsoft.com/office/officeart/2005/8/layout/process2"/>
    <dgm:cxn modelId="{D851CFF2-092B-4BC4-9F71-B10FB929DF12}" type="presOf" srcId="{E25E8AEB-E8D4-48F6-9B8C-F96904A33126}" destId="{C69CF9B3-D6A4-40F6-A0E2-5E5B365AA9CA}" srcOrd="1" destOrd="0" presId="urn:microsoft.com/office/officeart/2005/8/layout/process2"/>
    <dgm:cxn modelId="{9EC85225-F1D9-4C45-BB85-3CABF6139F0F}" type="presOf" srcId="{FB907DA5-53F2-4DAA-BBD0-77BF7BB451C4}" destId="{55E38620-E427-4B47-9791-41F4B72D928E}" srcOrd="0" destOrd="0" presId="urn:microsoft.com/office/officeart/2005/8/layout/process2"/>
    <dgm:cxn modelId="{66E717E4-624C-4949-8B22-7708D97BEAC4}" type="presOf" srcId="{9B3A08A5-9CE1-4883-B8A2-044EF94A80EE}" destId="{EDF89B79-2398-4801-ADF1-67368BBB07E8}" srcOrd="0" destOrd="0" presId="urn:microsoft.com/office/officeart/2005/8/layout/process2"/>
    <dgm:cxn modelId="{38339B61-1CD3-4B2C-B0F9-B3CE005F70F2}" type="presOf" srcId="{D35861D4-0953-4382-B168-A4E508F08252}" destId="{B3C055D7-7D9F-419F-B780-BE4C7C41470E}" srcOrd="0" destOrd="0" presId="urn:microsoft.com/office/officeart/2005/8/layout/process2"/>
    <dgm:cxn modelId="{DE54813E-B39D-4BE5-B40C-112F6B21585C}" type="presOf" srcId="{9B3A08A5-9CE1-4883-B8A2-044EF94A80EE}" destId="{81FC6E84-CA12-4C41-AC8F-F5BCC5DBD8B6}" srcOrd="1" destOrd="0" presId="urn:microsoft.com/office/officeart/2005/8/layout/process2"/>
    <dgm:cxn modelId="{4548BD4C-67F0-4DE3-AC06-D62550CD8D00}" srcId="{49AFFB59-A968-4D58-881D-7D3B31A260E3}" destId="{8F08C0B4-21B5-4592-A36C-162BFB440498}" srcOrd="0" destOrd="0" parTransId="{FC019FD9-2C7D-4679-888C-A36B2A417C7C}" sibTransId="{9B3A08A5-9CE1-4883-B8A2-044EF94A80EE}"/>
    <dgm:cxn modelId="{581C31A3-52C6-4106-B9F4-EE61E298B89D}" srcId="{49AFFB59-A968-4D58-881D-7D3B31A260E3}" destId="{07829524-D910-47B7-8D6E-B4A682A346B7}" srcOrd="3" destOrd="0" parTransId="{2913E192-CD3B-4C0B-8EA5-F1EDE7BA1703}" sibTransId="{FB907DA5-53F2-4DAA-BBD0-77BF7BB451C4}"/>
    <dgm:cxn modelId="{A1CB13CC-DF0D-4871-A782-84577D533015}" type="presOf" srcId="{17EF4B40-4CE6-4C35-97DF-7380EAE60BC3}" destId="{DF26E21B-402F-494F-A2E6-E1A3E2781527}" srcOrd="0" destOrd="0" presId="urn:microsoft.com/office/officeart/2005/8/layout/process2"/>
    <dgm:cxn modelId="{0D06270F-1F5B-47D4-973E-DB5DBD7594AF}" type="presOf" srcId="{17EF4B40-4CE6-4C35-97DF-7380EAE60BC3}" destId="{7E820722-1FF5-41ED-A2BA-1E8281FDEBE5}" srcOrd="1" destOrd="0" presId="urn:microsoft.com/office/officeart/2005/8/layout/process2"/>
    <dgm:cxn modelId="{615D6C1B-FA4A-4E27-A6FF-051B7841B1D1}" srcId="{49AFFB59-A968-4D58-881D-7D3B31A260E3}" destId="{C8E1DA47-EEAE-43B1-86F0-464E009270A7}" srcOrd="2" destOrd="0" parTransId="{86BE6A42-25E2-4283-8409-E50E59EAD40A}" sibTransId="{E25E8AEB-E8D4-48F6-9B8C-F96904A33126}"/>
    <dgm:cxn modelId="{BA308AB5-11F9-458C-A432-8B6991097908}" type="presOf" srcId="{07829524-D910-47B7-8D6E-B4A682A346B7}" destId="{139CD0C5-65BA-4E0D-A40D-A21968976DA5}" srcOrd="0" destOrd="0" presId="urn:microsoft.com/office/officeart/2005/8/layout/process2"/>
    <dgm:cxn modelId="{BD4EDE6B-5874-43A1-8B34-5CB084D9BBB0}" type="presOf" srcId="{33564973-C9B7-405A-9E6A-85F21AD75EF9}" destId="{1048195F-D7EE-4B8C-9821-9C817A872E27}" srcOrd="0" destOrd="0" presId="urn:microsoft.com/office/officeart/2005/8/layout/process2"/>
    <dgm:cxn modelId="{A75F45AA-F76D-4B1C-958F-4990BBC6D6A1}" type="presOf" srcId="{49AFFB59-A968-4D58-881D-7D3B31A260E3}" destId="{7E68A3BF-11A4-498D-B91B-D319F1CDB98B}" srcOrd="0" destOrd="0" presId="urn:microsoft.com/office/officeart/2005/8/layout/process2"/>
    <dgm:cxn modelId="{56B98D1C-96BB-42F6-98CE-7AB22B8F21CA}" type="presOf" srcId="{C8E1DA47-EEAE-43B1-86F0-464E009270A7}" destId="{B7FBD4D5-ED8E-445B-AF4D-FFC2E2AAEB01}" srcOrd="0" destOrd="0" presId="urn:microsoft.com/office/officeart/2005/8/layout/process2"/>
    <dgm:cxn modelId="{04B3C7D4-4FE1-4583-948F-D98606BAA404}" type="presOf" srcId="{FB907DA5-53F2-4DAA-BBD0-77BF7BB451C4}" destId="{BFFDE1E5-1508-405B-851E-13A59DF067E5}" srcOrd="1" destOrd="0" presId="urn:microsoft.com/office/officeart/2005/8/layout/process2"/>
    <dgm:cxn modelId="{F379147F-5710-4101-BF20-ECA1C4A3231D}" type="presOf" srcId="{6F576630-F243-45B6-89BC-2F5E9CD69EA0}" destId="{657EEFCF-6664-40FF-8B30-B6EDB3206A27}" srcOrd="1" destOrd="0" presId="urn:microsoft.com/office/officeart/2005/8/layout/process2"/>
    <dgm:cxn modelId="{28E0392C-44F3-4371-B89E-9AE9CCD9A563}" srcId="{49AFFB59-A968-4D58-881D-7D3B31A260E3}" destId="{33564973-C9B7-405A-9E6A-85F21AD75EF9}" srcOrd="4" destOrd="0" parTransId="{1BAC51B2-62EA-42DE-BDA1-92CA7F583276}" sibTransId="{6F576630-F243-45B6-89BC-2F5E9CD69EA0}"/>
    <dgm:cxn modelId="{A228FA31-26C3-4060-B4BD-0F1F9B80AC00}" srcId="{49AFFB59-A968-4D58-881D-7D3B31A260E3}" destId="{C6DA19B4-7299-4CB9-961B-F999D0C75DD7}" srcOrd="1" destOrd="0" parTransId="{93214A3B-E194-4DBB-9298-4B8ECCF244DE}" sibTransId="{17EF4B40-4CE6-4C35-97DF-7380EAE60BC3}"/>
    <dgm:cxn modelId="{D1FB00D6-EEBF-409D-8975-F1FB59BE1C9F}" type="presOf" srcId="{E25E8AEB-E8D4-48F6-9B8C-F96904A33126}" destId="{49082F7F-3BC7-40BF-A9FA-E3E46C34C863}" srcOrd="0" destOrd="0" presId="urn:microsoft.com/office/officeart/2005/8/layout/process2"/>
    <dgm:cxn modelId="{90FFD5D2-DFE6-4A34-913D-2001ED3B909E}" type="presParOf" srcId="{7E68A3BF-11A4-498D-B91B-D319F1CDB98B}" destId="{8BF4CD2F-4B1A-4CBE-9483-EA0308FF6F09}" srcOrd="0" destOrd="0" presId="urn:microsoft.com/office/officeart/2005/8/layout/process2"/>
    <dgm:cxn modelId="{7AF3E6D3-C15B-4A90-8441-98C66F129C81}" type="presParOf" srcId="{7E68A3BF-11A4-498D-B91B-D319F1CDB98B}" destId="{EDF89B79-2398-4801-ADF1-67368BBB07E8}" srcOrd="1" destOrd="0" presId="urn:microsoft.com/office/officeart/2005/8/layout/process2"/>
    <dgm:cxn modelId="{C27B33C5-407C-4017-BC4C-114EC39FD63C}" type="presParOf" srcId="{EDF89B79-2398-4801-ADF1-67368BBB07E8}" destId="{81FC6E84-CA12-4C41-AC8F-F5BCC5DBD8B6}" srcOrd="0" destOrd="0" presId="urn:microsoft.com/office/officeart/2005/8/layout/process2"/>
    <dgm:cxn modelId="{88649B25-BCFE-4D4C-BE08-A2DF4D012FFA}" type="presParOf" srcId="{7E68A3BF-11A4-498D-B91B-D319F1CDB98B}" destId="{B25CE858-75D3-4CFC-9D6E-7E6950EAC18F}" srcOrd="2" destOrd="0" presId="urn:microsoft.com/office/officeart/2005/8/layout/process2"/>
    <dgm:cxn modelId="{60D6B703-1A30-4356-8AC8-08EB5D9459D3}" type="presParOf" srcId="{7E68A3BF-11A4-498D-B91B-D319F1CDB98B}" destId="{DF26E21B-402F-494F-A2E6-E1A3E2781527}" srcOrd="3" destOrd="0" presId="urn:microsoft.com/office/officeart/2005/8/layout/process2"/>
    <dgm:cxn modelId="{E9162915-D246-4522-8CFF-3563B1529FFD}" type="presParOf" srcId="{DF26E21B-402F-494F-A2E6-E1A3E2781527}" destId="{7E820722-1FF5-41ED-A2BA-1E8281FDEBE5}" srcOrd="0" destOrd="0" presId="urn:microsoft.com/office/officeart/2005/8/layout/process2"/>
    <dgm:cxn modelId="{B9AB610B-F94A-4C0D-9DA0-FE7E2BEC7315}" type="presParOf" srcId="{7E68A3BF-11A4-498D-B91B-D319F1CDB98B}" destId="{B7FBD4D5-ED8E-445B-AF4D-FFC2E2AAEB01}" srcOrd="4" destOrd="0" presId="urn:microsoft.com/office/officeart/2005/8/layout/process2"/>
    <dgm:cxn modelId="{194AF471-8581-4F5F-B127-72F3D9902456}" type="presParOf" srcId="{7E68A3BF-11A4-498D-B91B-D319F1CDB98B}" destId="{49082F7F-3BC7-40BF-A9FA-E3E46C34C863}" srcOrd="5" destOrd="0" presId="urn:microsoft.com/office/officeart/2005/8/layout/process2"/>
    <dgm:cxn modelId="{0454248A-2388-47CD-BD0D-124D0D0E3FC0}" type="presParOf" srcId="{49082F7F-3BC7-40BF-A9FA-E3E46C34C863}" destId="{C69CF9B3-D6A4-40F6-A0E2-5E5B365AA9CA}" srcOrd="0" destOrd="0" presId="urn:microsoft.com/office/officeart/2005/8/layout/process2"/>
    <dgm:cxn modelId="{3FD237B1-EC82-4639-967D-FF1B4BB01A38}" type="presParOf" srcId="{7E68A3BF-11A4-498D-B91B-D319F1CDB98B}" destId="{139CD0C5-65BA-4E0D-A40D-A21968976DA5}" srcOrd="6" destOrd="0" presId="urn:microsoft.com/office/officeart/2005/8/layout/process2"/>
    <dgm:cxn modelId="{A61734B6-6064-4ADE-8D7B-5BCF191EF180}" type="presParOf" srcId="{7E68A3BF-11A4-498D-B91B-D319F1CDB98B}" destId="{55E38620-E427-4B47-9791-41F4B72D928E}" srcOrd="7" destOrd="0" presId="urn:microsoft.com/office/officeart/2005/8/layout/process2"/>
    <dgm:cxn modelId="{B065CCF2-81DA-4EB0-B0F7-0FBE10CD9E38}" type="presParOf" srcId="{55E38620-E427-4B47-9791-41F4B72D928E}" destId="{BFFDE1E5-1508-405B-851E-13A59DF067E5}" srcOrd="0" destOrd="0" presId="urn:microsoft.com/office/officeart/2005/8/layout/process2"/>
    <dgm:cxn modelId="{83AA3232-EF99-4E2A-9B2B-4211F8D00B15}" type="presParOf" srcId="{7E68A3BF-11A4-498D-B91B-D319F1CDB98B}" destId="{1048195F-D7EE-4B8C-9821-9C817A872E27}" srcOrd="8" destOrd="0" presId="urn:microsoft.com/office/officeart/2005/8/layout/process2"/>
    <dgm:cxn modelId="{B90DAA59-97A3-4FA4-9462-D70079A9B29F}" type="presParOf" srcId="{7E68A3BF-11A4-498D-B91B-D319F1CDB98B}" destId="{397981A4-5A44-4F7D-B1A1-B2477DBF9319}" srcOrd="9" destOrd="0" presId="urn:microsoft.com/office/officeart/2005/8/layout/process2"/>
    <dgm:cxn modelId="{ADA2365F-AF75-4998-A7D4-CC42C1B3D2C1}" type="presParOf" srcId="{397981A4-5A44-4F7D-B1A1-B2477DBF9319}" destId="{657EEFCF-6664-40FF-8B30-B6EDB3206A27}" srcOrd="0" destOrd="0" presId="urn:microsoft.com/office/officeart/2005/8/layout/process2"/>
    <dgm:cxn modelId="{1F7C8833-F5C1-4DE9-9CA3-E0A1F0C381F9}" type="presParOf" srcId="{7E68A3BF-11A4-498D-B91B-D319F1CDB98B}" destId="{B3C055D7-7D9F-419F-B780-BE4C7C41470E}" srcOrd="10"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AFFB59-A968-4D58-881D-7D3B31A260E3}" type="doc">
      <dgm:prSet loTypeId="urn:microsoft.com/office/officeart/2005/8/layout/process2" loCatId="process" qsTypeId="urn:microsoft.com/office/officeart/2005/8/quickstyle/simple1" qsCatId="simple" csTypeId="urn:microsoft.com/office/officeart/2005/8/colors/colorful5" csCatId="colorful" phldr="1"/>
      <dgm:spPr/>
    </dgm:pt>
    <dgm:pt modelId="{8F08C0B4-21B5-4592-A36C-162BFB440498}">
      <dgm:prSet phldrT="[Text]"/>
      <dgm:spPr>
        <a:ln>
          <a:noFill/>
        </a:ln>
      </dgm:spPr>
      <dgm:t>
        <a:bodyPr/>
        <a:lstStyle/>
        <a:p>
          <a:r>
            <a:rPr lang="en-US" b="1" dirty="0" smtClean="0"/>
            <a:t>Identify Failure Mechanisms and Loading Conditions</a:t>
          </a:r>
          <a:endParaRPr lang="en-US" b="1" dirty="0"/>
        </a:p>
      </dgm:t>
    </dgm:pt>
    <dgm:pt modelId="{FC019FD9-2C7D-4679-888C-A36B2A417C7C}" type="parTrans" cxnId="{4548BD4C-67F0-4DE3-AC06-D62550CD8D00}">
      <dgm:prSet/>
      <dgm:spPr/>
      <dgm:t>
        <a:bodyPr/>
        <a:lstStyle/>
        <a:p>
          <a:endParaRPr lang="en-US" b="1"/>
        </a:p>
      </dgm:t>
    </dgm:pt>
    <dgm:pt modelId="{9B3A08A5-9CE1-4883-B8A2-044EF94A80EE}" type="sibTrans" cxnId="{4548BD4C-67F0-4DE3-AC06-D62550CD8D00}">
      <dgm:prSet/>
      <dgm:spPr/>
      <dgm:t>
        <a:bodyPr/>
        <a:lstStyle/>
        <a:p>
          <a:endParaRPr lang="en-US" b="1"/>
        </a:p>
      </dgm:t>
    </dgm:pt>
    <dgm:pt modelId="{C6DA19B4-7299-4CB9-961B-F999D0C75DD7}">
      <dgm:prSet phldrT="[Text]"/>
      <dgm:spPr>
        <a:ln>
          <a:noFill/>
        </a:ln>
      </dgm:spPr>
      <dgm:t>
        <a:bodyPr/>
        <a:lstStyle/>
        <a:p>
          <a:r>
            <a:rPr lang="en-US" b="1" dirty="0" smtClean="0">
              <a:solidFill>
                <a:schemeClr val="tx1"/>
              </a:solidFill>
            </a:rPr>
            <a:t>Perform Elastic Thermo-mechanical FEM</a:t>
          </a:r>
          <a:endParaRPr lang="en-US" b="1" dirty="0">
            <a:solidFill>
              <a:schemeClr val="tx1"/>
            </a:solidFill>
          </a:endParaRPr>
        </a:p>
      </dgm:t>
    </dgm:pt>
    <dgm:pt modelId="{93214A3B-E194-4DBB-9298-4B8ECCF244DE}" type="parTrans" cxnId="{A228FA31-26C3-4060-B4BD-0F1F9B80AC00}">
      <dgm:prSet/>
      <dgm:spPr/>
      <dgm:t>
        <a:bodyPr/>
        <a:lstStyle/>
        <a:p>
          <a:endParaRPr lang="en-US" b="1"/>
        </a:p>
      </dgm:t>
    </dgm:pt>
    <dgm:pt modelId="{17EF4B40-4CE6-4C35-97DF-7380EAE60BC3}" type="sibTrans" cxnId="{A228FA31-26C3-4060-B4BD-0F1F9B80AC00}">
      <dgm:prSet/>
      <dgm:spPr/>
      <dgm:t>
        <a:bodyPr/>
        <a:lstStyle/>
        <a:p>
          <a:endParaRPr lang="en-US" b="1"/>
        </a:p>
      </dgm:t>
    </dgm:pt>
    <dgm:pt modelId="{D35861D4-0953-4382-B168-A4E508F08252}">
      <dgm:prSet phldrT="[Text]"/>
      <dgm:spPr>
        <a:ln>
          <a:noFill/>
        </a:ln>
      </dgm:spPr>
      <dgm:t>
        <a:bodyPr/>
        <a:lstStyle/>
        <a:p>
          <a:r>
            <a:rPr lang="en-US" b="1" dirty="0" smtClean="0">
              <a:solidFill>
                <a:schemeClr val="tx1"/>
              </a:solidFill>
            </a:rPr>
            <a:t>Check Factor of Safety</a:t>
          </a:r>
          <a:endParaRPr lang="en-US" b="1" dirty="0">
            <a:solidFill>
              <a:schemeClr val="tx1"/>
            </a:solidFill>
          </a:endParaRPr>
        </a:p>
      </dgm:t>
    </dgm:pt>
    <dgm:pt modelId="{5786F3F6-AE67-4643-90AC-F7D6362D742C}" type="parTrans" cxnId="{C1D54188-C702-4C3C-B104-DF3210D4C9CE}">
      <dgm:prSet/>
      <dgm:spPr/>
      <dgm:t>
        <a:bodyPr/>
        <a:lstStyle/>
        <a:p>
          <a:endParaRPr lang="en-US" b="1"/>
        </a:p>
      </dgm:t>
    </dgm:pt>
    <dgm:pt modelId="{13F00A4A-9E25-4F44-9501-61DB0191523A}" type="sibTrans" cxnId="{C1D54188-C702-4C3C-B104-DF3210D4C9CE}">
      <dgm:prSet/>
      <dgm:spPr/>
      <dgm:t>
        <a:bodyPr/>
        <a:lstStyle/>
        <a:p>
          <a:endParaRPr lang="en-US" b="1"/>
        </a:p>
      </dgm:t>
    </dgm:pt>
    <dgm:pt modelId="{33564973-C9B7-405A-9E6A-85F21AD75EF9}">
      <dgm:prSet/>
      <dgm:spPr>
        <a:ln>
          <a:noFill/>
        </a:ln>
      </dgm:spPr>
      <dgm:t>
        <a:bodyPr/>
        <a:lstStyle/>
        <a:p>
          <a:r>
            <a:rPr lang="en-US" b="1" dirty="0" smtClean="0">
              <a:solidFill>
                <a:schemeClr val="tx1"/>
              </a:solidFill>
            </a:rPr>
            <a:t>Apply Low- and High Temperature Design Rules</a:t>
          </a:r>
          <a:endParaRPr lang="en-US" b="1" dirty="0">
            <a:solidFill>
              <a:schemeClr val="tx1"/>
            </a:solidFill>
          </a:endParaRPr>
        </a:p>
      </dgm:t>
    </dgm:pt>
    <dgm:pt modelId="{1BAC51B2-62EA-42DE-BDA1-92CA7F583276}" type="parTrans" cxnId="{28E0392C-44F3-4371-B89E-9AE9CCD9A563}">
      <dgm:prSet/>
      <dgm:spPr/>
      <dgm:t>
        <a:bodyPr/>
        <a:lstStyle/>
        <a:p>
          <a:endParaRPr lang="en-US" b="1"/>
        </a:p>
      </dgm:t>
    </dgm:pt>
    <dgm:pt modelId="{6F576630-F243-45B6-89BC-2F5E9CD69EA0}" type="sibTrans" cxnId="{28E0392C-44F3-4371-B89E-9AE9CCD9A563}">
      <dgm:prSet/>
      <dgm:spPr/>
      <dgm:t>
        <a:bodyPr/>
        <a:lstStyle/>
        <a:p>
          <a:endParaRPr lang="en-US" b="1"/>
        </a:p>
      </dgm:t>
    </dgm:pt>
    <dgm:pt modelId="{C8E1DA47-EEAE-43B1-86F0-464E009270A7}">
      <dgm:prSet custT="1"/>
      <dgm:spPr>
        <a:ln>
          <a:solidFill>
            <a:schemeClr val="tx1"/>
          </a:solidFill>
        </a:ln>
      </dgm:spPr>
      <dgm:t>
        <a:bodyPr/>
        <a:lstStyle/>
        <a:p>
          <a:r>
            <a:rPr lang="en-US" sz="1700" b="1" dirty="0" smtClean="0">
              <a:solidFill>
                <a:schemeClr val="bg1">
                  <a:lumMod val="75000"/>
                </a:schemeClr>
              </a:solidFill>
            </a:rPr>
            <a:t>Identify Paths through TBM Structure – </a:t>
          </a:r>
          <a:r>
            <a:rPr lang="en-US" sz="2000" b="1" u="sng" dirty="0" smtClean="0">
              <a:solidFill>
                <a:schemeClr val="tx1"/>
              </a:solidFill>
              <a:effectLst>
                <a:outerShdw blurRad="38100" dist="38100" dir="2700000" algn="tl">
                  <a:srgbClr val="000000">
                    <a:alpha val="43137"/>
                  </a:srgbClr>
                </a:outerShdw>
              </a:effectLst>
            </a:rPr>
            <a:t>Material Data</a:t>
          </a:r>
          <a:endParaRPr lang="en-US" sz="1700" b="1" u="sng" dirty="0">
            <a:solidFill>
              <a:schemeClr val="tx1"/>
            </a:solidFill>
            <a:effectLst>
              <a:outerShdw blurRad="38100" dist="38100" dir="2700000" algn="tl">
                <a:srgbClr val="000000">
                  <a:alpha val="43137"/>
                </a:srgbClr>
              </a:outerShdw>
            </a:effectLst>
          </a:endParaRPr>
        </a:p>
      </dgm:t>
    </dgm:pt>
    <dgm:pt modelId="{86BE6A42-25E2-4283-8409-E50E59EAD40A}" type="parTrans" cxnId="{615D6C1B-FA4A-4E27-A6FF-051B7841B1D1}">
      <dgm:prSet/>
      <dgm:spPr/>
      <dgm:t>
        <a:bodyPr/>
        <a:lstStyle/>
        <a:p>
          <a:endParaRPr lang="en-US" b="1"/>
        </a:p>
      </dgm:t>
    </dgm:pt>
    <dgm:pt modelId="{E25E8AEB-E8D4-48F6-9B8C-F96904A33126}" type="sibTrans" cxnId="{615D6C1B-FA4A-4E27-A6FF-051B7841B1D1}">
      <dgm:prSet/>
      <dgm:spPr/>
      <dgm:t>
        <a:bodyPr/>
        <a:lstStyle/>
        <a:p>
          <a:endParaRPr lang="en-US" b="1"/>
        </a:p>
      </dgm:t>
    </dgm:pt>
    <dgm:pt modelId="{07829524-D910-47B7-8D6E-B4A682A346B7}">
      <dgm:prSet/>
      <dgm:spPr>
        <a:ln>
          <a:noFill/>
        </a:ln>
      </dgm:spPr>
      <dgm:t>
        <a:bodyPr/>
        <a:lstStyle/>
        <a:p>
          <a:r>
            <a:rPr lang="en-US" b="1" dirty="0" err="1" smtClean="0">
              <a:solidFill>
                <a:schemeClr val="tx1"/>
              </a:solidFill>
            </a:rPr>
            <a:t>Linearize</a:t>
          </a:r>
          <a:r>
            <a:rPr lang="en-US" b="1" dirty="0" smtClean="0">
              <a:solidFill>
                <a:schemeClr val="tx1"/>
              </a:solidFill>
            </a:rPr>
            <a:t> Stresses along Paths</a:t>
          </a:r>
          <a:endParaRPr lang="en-US" b="1" dirty="0">
            <a:solidFill>
              <a:schemeClr val="tx1"/>
            </a:solidFill>
          </a:endParaRPr>
        </a:p>
      </dgm:t>
    </dgm:pt>
    <dgm:pt modelId="{2913E192-CD3B-4C0B-8EA5-F1EDE7BA1703}" type="parTrans" cxnId="{581C31A3-52C6-4106-B9F4-EE61E298B89D}">
      <dgm:prSet/>
      <dgm:spPr/>
      <dgm:t>
        <a:bodyPr/>
        <a:lstStyle/>
        <a:p>
          <a:endParaRPr lang="en-US" b="1"/>
        </a:p>
      </dgm:t>
    </dgm:pt>
    <dgm:pt modelId="{FB907DA5-53F2-4DAA-BBD0-77BF7BB451C4}" type="sibTrans" cxnId="{581C31A3-52C6-4106-B9F4-EE61E298B89D}">
      <dgm:prSet/>
      <dgm:spPr/>
      <dgm:t>
        <a:bodyPr/>
        <a:lstStyle/>
        <a:p>
          <a:endParaRPr lang="en-US" b="1"/>
        </a:p>
      </dgm:t>
    </dgm:pt>
    <dgm:pt modelId="{7E68A3BF-11A4-498D-B91B-D319F1CDB98B}" type="pres">
      <dgm:prSet presAssocID="{49AFFB59-A968-4D58-881D-7D3B31A260E3}" presName="linearFlow" presStyleCnt="0">
        <dgm:presLayoutVars>
          <dgm:resizeHandles val="exact"/>
        </dgm:presLayoutVars>
      </dgm:prSet>
      <dgm:spPr/>
    </dgm:pt>
    <dgm:pt modelId="{8BF4CD2F-4B1A-4CBE-9483-EA0308FF6F09}" type="pres">
      <dgm:prSet presAssocID="{8F08C0B4-21B5-4592-A36C-162BFB440498}" presName="node" presStyleLbl="node1" presStyleIdx="0" presStyleCnt="6">
        <dgm:presLayoutVars>
          <dgm:bulletEnabled val="1"/>
        </dgm:presLayoutVars>
      </dgm:prSet>
      <dgm:spPr/>
      <dgm:t>
        <a:bodyPr/>
        <a:lstStyle/>
        <a:p>
          <a:endParaRPr lang="en-US"/>
        </a:p>
      </dgm:t>
    </dgm:pt>
    <dgm:pt modelId="{EDF89B79-2398-4801-ADF1-67368BBB07E8}" type="pres">
      <dgm:prSet presAssocID="{9B3A08A5-9CE1-4883-B8A2-044EF94A80EE}" presName="sibTrans" presStyleLbl="sibTrans2D1" presStyleIdx="0" presStyleCnt="5"/>
      <dgm:spPr/>
      <dgm:t>
        <a:bodyPr/>
        <a:lstStyle/>
        <a:p>
          <a:endParaRPr lang="en-US"/>
        </a:p>
      </dgm:t>
    </dgm:pt>
    <dgm:pt modelId="{81FC6E84-CA12-4C41-AC8F-F5BCC5DBD8B6}" type="pres">
      <dgm:prSet presAssocID="{9B3A08A5-9CE1-4883-B8A2-044EF94A80EE}" presName="connectorText" presStyleLbl="sibTrans2D1" presStyleIdx="0" presStyleCnt="5"/>
      <dgm:spPr/>
      <dgm:t>
        <a:bodyPr/>
        <a:lstStyle/>
        <a:p>
          <a:endParaRPr lang="en-US"/>
        </a:p>
      </dgm:t>
    </dgm:pt>
    <dgm:pt modelId="{B25CE858-75D3-4CFC-9D6E-7E6950EAC18F}" type="pres">
      <dgm:prSet presAssocID="{C6DA19B4-7299-4CB9-961B-F999D0C75DD7}" presName="node" presStyleLbl="node1" presStyleIdx="1" presStyleCnt="6">
        <dgm:presLayoutVars>
          <dgm:bulletEnabled val="1"/>
        </dgm:presLayoutVars>
      </dgm:prSet>
      <dgm:spPr/>
      <dgm:t>
        <a:bodyPr/>
        <a:lstStyle/>
        <a:p>
          <a:endParaRPr lang="en-US"/>
        </a:p>
      </dgm:t>
    </dgm:pt>
    <dgm:pt modelId="{DF26E21B-402F-494F-A2E6-E1A3E2781527}" type="pres">
      <dgm:prSet presAssocID="{17EF4B40-4CE6-4C35-97DF-7380EAE60BC3}" presName="sibTrans" presStyleLbl="sibTrans2D1" presStyleIdx="1" presStyleCnt="5"/>
      <dgm:spPr/>
      <dgm:t>
        <a:bodyPr/>
        <a:lstStyle/>
        <a:p>
          <a:endParaRPr lang="en-US"/>
        </a:p>
      </dgm:t>
    </dgm:pt>
    <dgm:pt modelId="{7E820722-1FF5-41ED-A2BA-1E8281FDEBE5}" type="pres">
      <dgm:prSet presAssocID="{17EF4B40-4CE6-4C35-97DF-7380EAE60BC3}" presName="connectorText" presStyleLbl="sibTrans2D1" presStyleIdx="1" presStyleCnt="5"/>
      <dgm:spPr/>
      <dgm:t>
        <a:bodyPr/>
        <a:lstStyle/>
        <a:p>
          <a:endParaRPr lang="en-US"/>
        </a:p>
      </dgm:t>
    </dgm:pt>
    <dgm:pt modelId="{B7FBD4D5-ED8E-445B-AF4D-FFC2E2AAEB01}" type="pres">
      <dgm:prSet presAssocID="{C8E1DA47-EEAE-43B1-86F0-464E009270A7}" presName="node" presStyleLbl="node1" presStyleIdx="2" presStyleCnt="6">
        <dgm:presLayoutVars>
          <dgm:bulletEnabled val="1"/>
        </dgm:presLayoutVars>
      </dgm:prSet>
      <dgm:spPr/>
      <dgm:t>
        <a:bodyPr/>
        <a:lstStyle/>
        <a:p>
          <a:endParaRPr lang="en-US"/>
        </a:p>
      </dgm:t>
    </dgm:pt>
    <dgm:pt modelId="{49082F7F-3BC7-40BF-A9FA-E3E46C34C863}" type="pres">
      <dgm:prSet presAssocID="{E25E8AEB-E8D4-48F6-9B8C-F96904A33126}" presName="sibTrans" presStyleLbl="sibTrans2D1" presStyleIdx="2" presStyleCnt="5"/>
      <dgm:spPr/>
      <dgm:t>
        <a:bodyPr/>
        <a:lstStyle/>
        <a:p>
          <a:endParaRPr lang="en-US"/>
        </a:p>
      </dgm:t>
    </dgm:pt>
    <dgm:pt modelId="{C69CF9B3-D6A4-40F6-A0E2-5E5B365AA9CA}" type="pres">
      <dgm:prSet presAssocID="{E25E8AEB-E8D4-48F6-9B8C-F96904A33126}" presName="connectorText" presStyleLbl="sibTrans2D1" presStyleIdx="2" presStyleCnt="5"/>
      <dgm:spPr/>
      <dgm:t>
        <a:bodyPr/>
        <a:lstStyle/>
        <a:p>
          <a:endParaRPr lang="en-US"/>
        </a:p>
      </dgm:t>
    </dgm:pt>
    <dgm:pt modelId="{139CD0C5-65BA-4E0D-A40D-A21968976DA5}" type="pres">
      <dgm:prSet presAssocID="{07829524-D910-47B7-8D6E-B4A682A346B7}" presName="node" presStyleLbl="node1" presStyleIdx="3" presStyleCnt="6">
        <dgm:presLayoutVars>
          <dgm:bulletEnabled val="1"/>
        </dgm:presLayoutVars>
      </dgm:prSet>
      <dgm:spPr/>
      <dgm:t>
        <a:bodyPr/>
        <a:lstStyle/>
        <a:p>
          <a:endParaRPr lang="en-US"/>
        </a:p>
      </dgm:t>
    </dgm:pt>
    <dgm:pt modelId="{55E38620-E427-4B47-9791-41F4B72D928E}" type="pres">
      <dgm:prSet presAssocID="{FB907DA5-53F2-4DAA-BBD0-77BF7BB451C4}" presName="sibTrans" presStyleLbl="sibTrans2D1" presStyleIdx="3" presStyleCnt="5"/>
      <dgm:spPr/>
      <dgm:t>
        <a:bodyPr/>
        <a:lstStyle/>
        <a:p>
          <a:endParaRPr lang="en-US"/>
        </a:p>
      </dgm:t>
    </dgm:pt>
    <dgm:pt modelId="{BFFDE1E5-1508-405B-851E-13A59DF067E5}" type="pres">
      <dgm:prSet presAssocID="{FB907DA5-53F2-4DAA-BBD0-77BF7BB451C4}" presName="connectorText" presStyleLbl="sibTrans2D1" presStyleIdx="3" presStyleCnt="5"/>
      <dgm:spPr/>
      <dgm:t>
        <a:bodyPr/>
        <a:lstStyle/>
        <a:p>
          <a:endParaRPr lang="en-US"/>
        </a:p>
      </dgm:t>
    </dgm:pt>
    <dgm:pt modelId="{1048195F-D7EE-4B8C-9821-9C817A872E27}" type="pres">
      <dgm:prSet presAssocID="{33564973-C9B7-405A-9E6A-85F21AD75EF9}" presName="node" presStyleLbl="node1" presStyleIdx="4" presStyleCnt="6">
        <dgm:presLayoutVars>
          <dgm:bulletEnabled val="1"/>
        </dgm:presLayoutVars>
      </dgm:prSet>
      <dgm:spPr/>
      <dgm:t>
        <a:bodyPr/>
        <a:lstStyle/>
        <a:p>
          <a:endParaRPr lang="en-US"/>
        </a:p>
      </dgm:t>
    </dgm:pt>
    <dgm:pt modelId="{397981A4-5A44-4F7D-B1A1-B2477DBF9319}" type="pres">
      <dgm:prSet presAssocID="{6F576630-F243-45B6-89BC-2F5E9CD69EA0}" presName="sibTrans" presStyleLbl="sibTrans2D1" presStyleIdx="4" presStyleCnt="5"/>
      <dgm:spPr/>
      <dgm:t>
        <a:bodyPr/>
        <a:lstStyle/>
        <a:p>
          <a:endParaRPr lang="en-US"/>
        </a:p>
      </dgm:t>
    </dgm:pt>
    <dgm:pt modelId="{657EEFCF-6664-40FF-8B30-B6EDB3206A27}" type="pres">
      <dgm:prSet presAssocID="{6F576630-F243-45B6-89BC-2F5E9CD69EA0}" presName="connectorText" presStyleLbl="sibTrans2D1" presStyleIdx="4" presStyleCnt="5"/>
      <dgm:spPr/>
      <dgm:t>
        <a:bodyPr/>
        <a:lstStyle/>
        <a:p>
          <a:endParaRPr lang="en-US"/>
        </a:p>
      </dgm:t>
    </dgm:pt>
    <dgm:pt modelId="{B3C055D7-7D9F-419F-B780-BE4C7C41470E}" type="pres">
      <dgm:prSet presAssocID="{D35861D4-0953-4382-B168-A4E508F08252}" presName="node" presStyleLbl="node1" presStyleIdx="5" presStyleCnt="6">
        <dgm:presLayoutVars>
          <dgm:bulletEnabled val="1"/>
        </dgm:presLayoutVars>
      </dgm:prSet>
      <dgm:spPr/>
      <dgm:t>
        <a:bodyPr/>
        <a:lstStyle/>
        <a:p>
          <a:endParaRPr lang="en-US"/>
        </a:p>
      </dgm:t>
    </dgm:pt>
  </dgm:ptLst>
  <dgm:cxnLst>
    <dgm:cxn modelId="{C1D54188-C702-4C3C-B104-DF3210D4C9CE}" srcId="{49AFFB59-A968-4D58-881D-7D3B31A260E3}" destId="{D35861D4-0953-4382-B168-A4E508F08252}" srcOrd="5" destOrd="0" parTransId="{5786F3F6-AE67-4643-90AC-F7D6362D742C}" sibTransId="{13F00A4A-9E25-4F44-9501-61DB0191523A}"/>
    <dgm:cxn modelId="{1F54AABB-0516-4AE6-9566-C14C09F4337A}" type="presOf" srcId="{49AFFB59-A968-4D58-881D-7D3B31A260E3}" destId="{7E68A3BF-11A4-498D-B91B-D319F1CDB98B}" srcOrd="0" destOrd="0" presId="urn:microsoft.com/office/officeart/2005/8/layout/process2"/>
    <dgm:cxn modelId="{3200E850-C7AF-40FA-B4B9-11DEC8A59375}" type="presOf" srcId="{9B3A08A5-9CE1-4883-B8A2-044EF94A80EE}" destId="{EDF89B79-2398-4801-ADF1-67368BBB07E8}" srcOrd="0" destOrd="0" presId="urn:microsoft.com/office/officeart/2005/8/layout/process2"/>
    <dgm:cxn modelId="{A62B49EA-30DE-4A7D-BFD9-177460B72C5E}" type="presOf" srcId="{07829524-D910-47B7-8D6E-B4A682A346B7}" destId="{139CD0C5-65BA-4E0D-A40D-A21968976DA5}" srcOrd="0" destOrd="0" presId="urn:microsoft.com/office/officeart/2005/8/layout/process2"/>
    <dgm:cxn modelId="{ACD3DA34-B007-49B4-93CC-966BFD23A6C7}" type="presOf" srcId="{8F08C0B4-21B5-4592-A36C-162BFB440498}" destId="{8BF4CD2F-4B1A-4CBE-9483-EA0308FF6F09}" srcOrd="0" destOrd="0" presId="urn:microsoft.com/office/officeart/2005/8/layout/process2"/>
    <dgm:cxn modelId="{39100D4A-ABA4-4AA9-A3D0-517F2C57B7B3}" type="presOf" srcId="{17EF4B40-4CE6-4C35-97DF-7380EAE60BC3}" destId="{DF26E21B-402F-494F-A2E6-E1A3E2781527}" srcOrd="0" destOrd="0" presId="urn:microsoft.com/office/officeart/2005/8/layout/process2"/>
    <dgm:cxn modelId="{92B4D8BC-85CE-4543-AC8E-078CAACC1124}" type="presOf" srcId="{C8E1DA47-EEAE-43B1-86F0-464E009270A7}" destId="{B7FBD4D5-ED8E-445B-AF4D-FFC2E2AAEB01}" srcOrd="0" destOrd="0" presId="urn:microsoft.com/office/officeart/2005/8/layout/process2"/>
    <dgm:cxn modelId="{1B5DB921-B031-4CB4-BA1A-03D409352E06}" type="presOf" srcId="{E25E8AEB-E8D4-48F6-9B8C-F96904A33126}" destId="{C69CF9B3-D6A4-40F6-A0E2-5E5B365AA9CA}" srcOrd="1" destOrd="0" presId="urn:microsoft.com/office/officeart/2005/8/layout/process2"/>
    <dgm:cxn modelId="{4548BD4C-67F0-4DE3-AC06-D62550CD8D00}" srcId="{49AFFB59-A968-4D58-881D-7D3B31A260E3}" destId="{8F08C0B4-21B5-4592-A36C-162BFB440498}" srcOrd="0" destOrd="0" parTransId="{FC019FD9-2C7D-4679-888C-A36B2A417C7C}" sibTransId="{9B3A08A5-9CE1-4883-B8A2-044EF94A80EE}"/>
    <dgm:cxn modelId="{FE755868-3C02-4336-8819-159C93434BEA}" type="presOf" srcId="{17EF4B40-4CE6-4C35-97DF-7380EAE60BC3}" destId="{7E820722-1FF5-41ED-A2BA-1E8281FDEBE5}" srcOrd="1" destOrd="0" presId="urn:microsoft.com/office/officeart/2005/8/layout/process2"/>
    <dgm:cxn modelId="{1CD59786-1A97-4711-8B0F-92A8364880FB}" type="presOf" srcId="{FB907DA5-53F2-4DAA-BBD0-77BF7BB451C4}" destId="{BFFDE1E5-1508-405B-851E-13A59DF067E5}" srcOrd="1" destOrd="0" presId="urn:microsoft.com/office/officeart/2005/8/layout/process2"/>
    <dgm:cxn modelId="{581C31A3-52C6-4106-B9F4-EE61E298B89D}" srcId="{49AFFB59-A968-4D58-881D-7D3B31A260E3}" destId="{07829524-D910-47B7-8D6E-B4A682A346B7}" srcOrd="3" destOrd="0" parTransId="{2913E192-CD3B-4C0B-8EA5-F1EDE7BA1703}" sibTransId="{FB907DA5-53F2-4DAA-BBD0-77BF7BB451C4}"/>
    <dgm:cxn modelId="{9D7FCFA7-C8CC-468B-904E-8C6EB5D37BF1}" type="presOf" srcId="{33564973-C9B7-405A-9E6A-85F21AD75EF9}" destId="{1048195F-D7EE-4B8C-9821-9C817A872E27}" srcOrd="0" destOrd="0" presId="urn:microsoft.com/office/officeart/2005/8/layout/process2"/>
    <dgm:cxn modelId="{C2C1C17E-D807-4C94-B668-6CC015B975D8}" type="presOf" srcId="{6F576630-F243-45B6-89BC-2F5E9CD69EA0}" destId="{657EEFCF-6664-40FF-8B30-B6EDB3206A27}" srcOrd="1" destOrd="0" presId="urn:microsoft.com/office/officeart/2005/8/layout/process2"/>
    <dgm:cxn modelId="{33F2DA86-1E15-455B-82D0-6924E2E6BB3C}" type="presOf" srcId="{FB907DA5-53F2-4DAA-BBD0-77BF7BB451C4}" destId="{55E38620-E427-4B47-9791-41F4B72D928E}" srcOrd="0" destOrd="0" presId="urn:microsoft.com/office/officeart/2005/8/layout/process2"/>
    <dgm:cxn modelId="{05B3959C-1248-40FE-9360-F3A90DD9DD6D}" type="presOf" srcId="{9B3A08A5-9CE1-4883-B8A2-044EF94A80EE}" destId="{81FC6E84-CA12-4C41-AC8F-F5BCC5DBD8B6}" srcOrd="1" destOrd="0" presId="urn:microsoft.com/office/officeart/2005/8/layout/process2"/>
    <dgm:cxn modelId="{615D6C1B-FA4A-4E27-A6FF-051B7841B1D1}" srcId="{49AFFB59-A968-4D58-881D-7D3B31A260E3}" destId="{C8E1DA47-EEAE-43B1-86F0-464E009270A7}" srcOrd="2" destOrd="0" parTransId="{86BE6A42-25E2-4283-8409-E50E59EAD40A}" sibTransId="{E25E8AEB-E8D4-48F6-9B8C-F96904A33126}"/>
    <dgm:cxn modelId="{890366CE-570C-4D04-B84E-38C0E618AA33}" type="presOf" srcId="{C6DA19B4-7299-4CB9-961B-F999D0C75DD7}" destId="{B25CE858-75D3-4CFC-9D6E-7E6950EAC18F}" srcOrd="0" destOrd="0" presId="urn:microsoft.com/office/officeart/2005/8/layout/process2"/>
    <dgm:cxn modelId="{30D6C40F-D1B6-4B12-91E5-3B6044B31B31}" type="presOf" srcId="{6F576630-F243-45B6-89BC-2F5E9CD69EA0}" destId="{397981A4-5A44-4F7D-B1A1-B2477DBF9319}" srcOrd="0" destOrd="0" presId="urn:microsoft.com/office/officeart/2005/8/layout/process2"/>
    <dgm:cxn modelId="{CE8514FE-C252-4B1C-AAB1-10B7321C97B5}" type="presOf" srcId="{E25E8AEB-E8D4-48F6-9B8C-F96904A33126}" destId="{49082F7F-3BC7-40BF-A9FA-E3E46C34C863}" srcOrd="0" destOrd="0" presId="urn:microsoft.com/office/officeart/2005/8/layout/process2"/>
    <dgm:cxn modelId="{E88E22C2-0C8A-44CD-A98C-337478301896}" type="presOf" srcId="{D35861D4-0953-4382-B168-A4E508F08252}" destId="{B3C055D7-7D9F-419F-B780-BE4C7C41470E}" srcOrd="0" destOrd="0" presId="urn:microsoft.com/office/officeart/2005/8/layout/process2"/>
    <dgm:cxn modelId="{28E0392C-44F3-4371-B89E-9AE9CCD9A563}" srcId="{49AFFB59-A968-4D58-881D-7D3B31A260E3}" destId="{33564973-C9B7-405A-9E6A-85F21AD75EF9}" srcOrd="4" destOrd="0" parTransId="{1BAC51B2-62EA-42DE-BDA1-92CA7F583276}" sibTransId="{6F576630-F243-45B6-89BC-2F5E9CD69EA0}"/>
    <dgm:cxn modelId="{A228FA31-26C3-4060-B4BD-0F1F9B80AC00}" srcId="{49AFFB59-A968-4D58-881D-7D3B31A260E3}" destId="{C6DA19B4-7299-4CB9-961B-F999D0C75DD7}" srcOrd="1" destOrd="0" parTransId="{93214A3B-E194-4DBB-9298-4B8ECCF244DE}" sibTransId="{17EF4B40-4CE6-4C35-97DF-7380EAE60BC3}"/>
    <dgm:cxn modelId="{83966BBF-3456-487D-B5C5-C18691EB669C}" type="presParOf" srcId="{7E68A3BF-11A4-498D-B91B-D319F1CDB98B}" destId="{8BF4CD2F-4B1A-4CBE-9483-EA0308FF6F09}" srcOrd="0" destOrd="0" presId="urn:microsoft.com/office/officeart/2005/8/layout/process2"/>
    <dgm:cxn modelId="{A6586B20-DCF7-42A5-87E8-941B289BF6B0}" type="presParOf" srcId="{7E68A3BF-11A4-498D-B91B-D319F1CDB98B}" destId="{EDF89B79-2398-4801-ADF1-67368BBB07E8}" srcOrd="1" destOrd="0" presId="urn:microsoft.com/office/officeart/2005/8/layout/process2"/>
    <dgm:cxn modelId="{11404DE3-1BF6-436C-890B-50D87EA265DF}" type="presParOf" srcId="{EDF89B79-2398-4801-ADF1-67368BBB07E8}" destId="{81FC6E84-CA12-4C41-AC8F-F5BCC5DBD8B6}" srcOrd="0" destOrd="0" presId="urn:microsoft.com/office/officeart/2005/8/layout/process2"/>
    <dgm:cxn modelId="{59D409B6-DC4A-45FC-8998-F5E085D6A9A5}" type="presParOf" srcId="{7E68A3BF-11A4-498D-B91B-D319F1CDB98B}" destId="{B25CE858-75D3-4CFC-9D6E-7E6950EAC18F}" srcOrd="2" destOrd="0" presId="urn:microsoft.com/office/officeart/2005/8/layout/process2"/>
    <dgm:cxn modelId="{48DDC33F-EF49-4BD7-BBD9-9CF46610CC16}" type="presParOf" srcId="{7E68A3BF-11A4-498D-B91B-D319F1CDB98B}" destId="{DF26E21B-402F-494F-A2E6-E1A3E2781527}" srcOrd="3" destOrd="0" presId="urn:microsoft.com/office/officeart/2005/8/layout/process2"/>
    <dgm:cxn modelId="{7439915B-71DF-4FCB-B585-AAB111B26FD0}" type="presParOf" srcId="{DF26E21B-402F-494F-A2E6-E1A3E2781527}" destId="{7E820722-1FF5-41ED-A2BA-1E8281FDEBE5}" srcOrd="0" destOrd="0" presId="urn:microsoft.com/office/officeart/2005/8/layout/process2"/>
    <dgm:cxn modelId="{93DA1AC0-9224-4AF3-B5FF-E68868CAFED2}" type="presParOf" srcId="{7E68A3BF-11A4-498D-B91B-D319F1CDB98B}" destId="{B7FBD4D5-ED8E-445B-AF4D-FFC2E2AAEB01}" srcOrd="4" destOrd="0" presId="urn:microsoft.com/office/officeart/2005/8/layout/process2"/>
    <dgm:cxn modelId="{0D97670F-AA5C-4CD3-A4CD-FE61AD2D5B6B}" type="presParOf" srcId="{7E68A3BF-11A4-498D-B91B-D319F1CDB98B}" destId="{49082F7F-3BC7-40BF-A9FA-E3E46C34C863}" srcOrd="5" destOrd="0" presId="urn:microsoft.com/office/officeart/2005/8/layout/process2"/>
    <dgm:cxn modelId="{49480B7F-A341-4C21-86EE-5D0DD9359742}" type="presParOf" srcId="{49082F7F-3BC7-40BF-A9FA-E3E46C34C863}" destId="{C69CF9B3-D6A4-40F6-A0E2-5E5B365AA9CA}" srcOrd="0" destOrd="0" presId="urn:microsoft.com/office/officeart/2005/8/layout/process2"/>
    <dgm:cxn modelId="{68CE3BC2-1D63-41CB-909A-0133D4427D9D}" type="presParOf" srcId="{7E68A3BF-11A4-498D-B91B-D319F1CDB98B}" destId="{139CD0C5-65BA-4E0D-A40D-A21968976DA5}" srcOrd="6" destOrd="0" presId="urn:microsoft.com/office/officeart/2005/8/layout/process2"/>
    <dgm:cxn modelId="{69B33E63-EB3B-49CE-BDFC-44CC832AE4DC}" type="presParOf" srcId="{7E68A3BF-11A4-498D-B91B-D319F1CDB98B}" destId="{55E38620-E427-4B47-9791-41F4B72D928E}" srcOrd="7" destOrd="0" presId="urn:microsoft.com/office/officeart/2005/8/layout/process2"/>
    <dgm:cxn modelId="{8F299940-97AA-4211-8800-0373EEE9CDB5}" type="presParOf" srcId="{55E38620-E427-4B47-9791-41F4B72D928E}" destId="{BFFDE1E5-1508-405B-851E-13A59DF067E5}" srcOrd="0" destOrd="0" presId="urn:microsoft.com/office/officeart/2005/8/layout/process2"/>
    <dgm:cxn modelId="{2862C95D-F52F-4A71-81DC-B855C52E235A}" type="presParOf" srcId="{7E68A3BF-11A4-498D-B91B-D319F1CDB98B}" destId="{1048195F-D7EE-4B8C-9821-9C817A872E27}" srcOrd="8" destOrd="0" presId="urn:microsoft.com/office/officeart/2005/8/layout/process2"/>
    <dgm:cxn modelId="{0466C33B-EBE4-46FA-A1CC-50F222D3DC66}" type="presParOf" srcId="{7E68A3BF-11A4-498D-B91B-D319F1CDB98B}" destId="{397981A4-5A44-4F7D-B1A1-B2477DBF9319}" srcOrd="9" destOrd="0" presId="urn:microsoft.com/office/officeart/2005/8/layout/process2"/>
    <dgm:cxn modelId="{BCD7F2B8-710A-40E7-A265-763FF3CD3F63}" type="presParOf" srcId="{397981A4-5A44-4F7D-B1A1-B2477DBF9319}" destId="{657EEFCF-6664-40FF-8B30-B6EDB3206A27}" srcOrd="0" destOrd="0" presId="urn:microsoft.com/office/officeart/2005/8/layout/process2"/>
    <dgm:cxn modelId="{3398ED12-EDAC-4DFC-A8DA-C2541AA0D3E2}" type="presParOf" srcId="{7E68A3BF-11A4-498D-B91B-D319F1CDB98B}" destId="{B3C055D7-7D9F-419F-B780-BE4C7C41470E}" srcOrd="10"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AFFB59-A968-4D58-881D-7D3B31A260E3}" type="doc">
      <dgm:prSet loTypeId="urn:microsoft.com/office/officeart/2005/8/layout/process2" loCatId="process" qsTypeId="urn:microsoft.com/office/officeart/2005/8/quickstyle/simple1" qsCatId="simple" csTypeId="urn:microsoft.com/office/officeart/2005/8/colors/colorful5" csCatId="colorful" phldr="1"/>
      <dgm:spPr/>
    </dgm:pt>
    <dgm:pt modelId="{8F08C0B4-21B5-4592-A36C-162BFB440498}">
      <dgm:prSet phldrT="[Text]"/>
      <dgm:spPr>
        <a:ln>
          <a:noFill/>
        </a:ln>
      </dgm:spPr>
      <dgm:t>
        <a:bodyPr/>
        <a:lstStyle/>
        <a:p>
          <a:r>
            <a:rPr lang="en-US" b="1" dirty="0" smtClean="0"/>
            <a:t>Identify Failure Mechanisms and Loading Conditions</a:t>
          </a:r>
          <a:endParaRPr lang="en-US" b="1" dirty="0"/>
        </a:p>
      </dgm:t>
    </dgm:pt>
    <dgm:pt modelId="{FC019FD9-2C7D-4679-888C-A36B2A417C7C}" type="parTrans" cxnId="{4548BD4C-67F0-4DE3-AC06-D62550CD8D00}">
      <dgm:prSet/>
      <dgm:spPr/>
      <dgm:t>
        <a:bodyPr/>
        <a:lstStyle/>
        <a:p>
          <a:endParaRPr lang="en-US" b="1"/>
        </a:p>
      </dgm:t>
    </dgm:pt>
    <dgm:pt modelId="{9B3A08A5-9CE1-4883-B8A2-044EF94A80EE}" type="sibTrans" cxnId="{4548BD4C-67F0-4DE3-AC06-D62550CD8D00}">
      <dgm:prSet/>
      <dgm:spPr/>
      <dgm:t>
        <a:bodyPr/>
        <a:lstStyle/>
        <a:p>
          <a:endParaRPr lang="en-US" b="1"/>
        </a:p>
      </dgm:t>
    </dgm:pt>
    <dgm:pt modelId="{C6DA19B4-7299-4CB9-961B-F999D0C75DD7}">
      <dgm:prSet phldrT="[Text]"/>
      <dgm:spPr>
        <a:ln>
          <a:noFill/>
        </a:ln>
      </dgm:spPr>
      <dgm:t>
        <a:bodyPr/>
        <a:lstStyle/>
        <a:p>
          <a:r>
            <a:rPr lang="en-US" b="1" dirty="0" smtClean="0">
              <a:solidFill>
                <a:schemeClr val="tx1"/>
              </a:solidFill>
            </a:rPr>
            <a:t>Perform Elastic Thermo-mechanical FEM</a:t>
          </a:r>
          <a:endParaRPr lang="en-US" b="1" dirty="0">
            <a:solidFill>
              <a:schemeClr val="tx1"/>
            </a:solidFill>
          </a:endParaRPr>
        </a:p>
      </dgm:t>
    </dgm:pt>
    <dgm:pt modelId="{93214A3B-E194-4DBB-9298-4B8ECCF244DE}" type="parTrans" cxnId="{A228FA31-26C3-4060-B4BD-0F1F9B80AC00}">
      <dgm:prSet/>
      <dgm:spPr/>
      <dgm:t>
        <a:bodyPr/>
        <a:lstStyle/>
        <a:p>
          <a:endParaRPr lang="en-US" b="1"/>
        </a:p>
      </dgm:t>
    </dgm:pt>
    <dgm:pt modelId="{17EF4B40-4CE6-4C35-97DF-7380EAE60BC3}" type="sibTrans" cxnId="{A228FA31-26C3-4060-B4BD-0F1F9B80AC00}">
      <dgm:prSet/>
      <dgm:spPr/>
      <dgm:t>
        <a:bodyPr/>
        <a:lstStyle/>
        <a:p>
          <a:endParaRPr lang="en-US" b="1"/>
        </a:p>
      </dgm:t>
    </dgm:pt>
    <dgm:pt modelId="{D35861D4-0953-4382-B168-A4E508F08252}">
      <dgm:prSet phldrT="[Text]"/>
      <dgm:spPr>
        <a:ln>
          <a:noFill/>
        </a:ln>
      </dgm:spPr>
      <dgm:t>
        <a:bodyPr/>
        <a:lstStyle/>
        <a:p>
          <a:r>
            <a:rPr lang="en-US" b="1" dirty="0" smtClean="0">
              <a:solidFill>
                <a:schemeClr val="tx1"/>
              </a:solidFill>
            </a:rPr>
            <a:t>Check Factor of Safety</a:t>
          </a:r>
          <a:endParaRPr lang="en-US" b="1" dirty="0">
            <a:solidFill>
              <a:schemeClr val="tx1"/>
            </a:solidFill>
          </a:endParaRPr>
        </a:p>
      </dgm:t>
    </dgm:pt>
    <dgm:pt modelId="{5786F3F6-AE67-4643-90AC-F7D6362D742C}" type="parTrans" cxnId="{C1D54188-C702-4C3C-B104-DF3210D4C9CE}">
      <dgm:prSet/>
      <dgm:spPr/>
      <dgm:t>
        <a:bodyPr/>
        <a:lstStyle/>
        <a:p>
          <a:endParaRPr lang="en-US" b="1"/>
        </a:p>
      </dgm:t>
    </dgm:pt>
    <dgm:pt modelId="{13F00A4A-9E25-4F44-9501-61DB0191523A}" type="sibTrans" cxnId="{C1D54188-C702-4C3C-B104-DF3210D4C9CE}">
      <dgm:prSet/>
      <dgm:spPr/>
      <dgm:t>
        <a:bodyPr/>
        <a:lstStyle/>
        <a:p>
          <a:endParaRPr lang="en-US" b="1"/>
        </a:p>
      </dgm:t>
    </dgm:pt>
    <dgm:pt modelId="{33564973-C9B7-405A-9E6A-85F21AD75EF9}">
      <dgm:prSet/>
      <dgm:spPr>
        <a:ln>
          <a:noFill/>
        </a:ln>
      </dgm:spPr>
      <dgm:t>
        <a:bodyPr/>
        <a:lstStyle/>
        <a:p>
          <a:r>
            <a:rPr lang="en-US" b="1" dirty="0" smtClean="0">
              <a:solidFill>
                <a:schemeClr val="tx1"/>
              </a:solidFill>
            </a:rPr>
            <a:t>Apply Low- and High Temperature Design Rules</a:t>
          </a:r>
          <a:endParaRPr lang="en-US" b="1" dirty="0">
            <a:solidFill>
              <a:schemeClr val="tx1"/>
            </a:solidFill>
          </a:endParaRPr>
        </a:p>
      </dgm:t>
    </dgm:pt>
    <dgm:pt modelId="{1BAC51B2-62EA-42DE-BDA1-92CA7F583276}" type="parTrans" cxnId="{28E0392C-44F3-4371-B89E-9AE9CCD9A563}">
      <dgm:prSet/>
      <dgm:spPr/>
      <dgm:t>
        <a:bodyPr/>
        <a:lstStyle/>
        <a:p>
          <a:endParaRPr lang="en-US" b="1"/>
        </a:p>
      </dgm:t>
    </dgm:pt>
    <dgm:pt modelId="{6F576630-F243-45B6-89BC-2F5E9CD69EA0}" type="sibTrans" cxnId="{28E0392C-44F3-4371-B89E-9AE9CCD9A563}">
      <dgm:prSet/>
      <dgm:spPr/>
      <dgm:t>
        <a:bodyPr/>
        <a:lstStyle/>
        <a:p>
          <a:endParaRPr lang="en-US" b="1"/>
        </a:p>
      </dgm:t>
    </dgm:pt>
    <dgm:pt modelId="{C8E1DA47-EEAE-43B1-86F0-464E009270A7}">
      <dgm:prSet/>
      <dgm:spPr>
        <a:ln>
          <a:solidFill>
            <a:schemeClr val="tx1"/>
          </a:solidFill>
        </a:ln>
      </dgm:spPr>
      <dgm:t>
        <a:bodyPr/>
        <a:lstStyle/>
        <a:p>
          <a:r>
            <a:rPr lang="en-US" b="1" dirty="0" smtClean="0">
              <a:solidFill>
                <a:schemeClr val="tx1"/>
              </a:solidFill>
            </a:rPr>
            <a:t>Identify Paths through TBM Structure – </a:t>
          </a:r>
          <a:r>
            <a:rPr lang="en-US" b="1" u="sng" dirty="0" smtClean="0">
              <a:solidFill>
                <a:schemeClr val="tx1"/>
              </a:solidFill>
            </a:rPr>
            <a:t>Material Data</a:t>
          </a:r>
          <a:endParaRPr lang="en-US" b="1" u="sng" dirty="0">
            <a:solidFill>
              <a:schemeClr val="tx1"/>
            </a:solidFill>
          </a:endParaRPr>
        </a:p>
      </dgm:t>
    </dgm:pt>
    <dgm:pt modelId="{86BE6A42-25E2-4283-8409-E50E59EAD40A}" type="parTrans" cxnId="{615D6C1B-FA4A-4E27-A6FF-051B7841B1D1}">
      <dgm:prSet/>
      <dgm:spPr/>
      <dgm:t>
        <a:bodyPr/>
        <a:lstStyle/>
        <a:p>
          <a:endParaRPr lang="en-US" b="1"/>
        </a:p>
      </dgm:t>
    </dgm:pt>
    <dgm:pt modelId="{E25E8AEB-E8D4-48F6-9B8C-F96904A33126}" type="sibTrans" cxnId="{615D6C1B-FA4A-4E27-A6FF-051B7841B1D1}">
      <dgm:prSet/>
      <dgm:spPr/>
      <dgm:t>
        <a:bodyPr/>
        <a:lstStyle/>
        <a:p>
          <a:endParaRPr lang="en-US" b="1"/>
        </a:p>
      </dgm:t>
    </dgm:pt>
    <dgm:pt modelId="{07829524-D910-47B7-8D6E-B4A682A346B7}">
      <dgm:prSet/>
      <dgm:spPr>
        <a:ln>
          <a:noFill/>
        </a:ln>
      </dgm:spPr>
      <dgm:t>
        <a:bodyPr/>
        <a:lstStyle/>
        <a:p>
          <a:r>
            <a:rPr lang="en-US" b="1" dirty="0" err="1" smtClean="0">
              <a:solidFill>
                <a:schemeClr val="tx1"/>
              </a:solidFill>
            </a:rPr>
            <a:t>Linearize</a:t>
          </a:r>
          <a:r>
            <a:rPr lang="en-US" b="1" dirty="0" smtClean="0">
              <a:solidFill>
                <a:schemeClr val="tx1"/>
              </a:solidFill>
            </a:rPr>
            <a:t> Stresses along Paths</a:t>
          </a:r>
          <a:endParaRPr lang="en-US" b="1" dirty="0">
            <a:solidFill>
              <a:schemeClr val="tx1"/>
            </a:solidFill>
          </a:endParaRPr>
        </a:p>
      </dgm:t>
    </dgm:pt>
    <dgm:pt modelId="{2913E192-CD3B-4C0B-8EA5-F1EDE7BA1703}" type="parTrans" cxnId="{581C31A3-52C6-4106-B9F4-EE61E298B89D}">
      <dgm:prSet/>
      <dgm:spPr/>
      <dgm:t>
        <a:bodyPr/>
        <a:lstStyle/>
        <a:p>
          <a:endParaRPr lang="en-US" b="1"/>
        </a:p>
      </dgm:t>
    </dgm:pt>
    <dgm:pt modelId="{FB907DA5-53F2-4DAA-BBD0-77BF7BB451C4}" type="sibTrans" cxnId="{581C31A3-52C6-4106-B9F4-EE61E298B89D}">
      <dgm:prSet/>
      <dgm:spPr/>
      <dgm:t>
        <a:bodyPr/>
        <a:lstStyle/>
        <a:p>
          <a:endParaRPr lang="en-US" b="1"/>
        </a:p>
      </dgm:t>
    </dgm:pt>
    <dgm:pt modelId="{7E68A3BF-11A4-498D-B91B-D319F1CDB98B}" type="pres">
      <dgm:prSet presAssocID="{49AFFB59-A968-4D58-881D-7D3B31A260E3}" presName="linearFlow" presStyleCnt="0">
        <dgm:presLayoutVars>
          <dgm:resizeHandles val="exact"/>
        </dgm:presLayoutVars>
      </dgm:prSet>
      <dgm:spPr/>
    </dgm:pt>
    <dgm:pt modelId="{8BF4CD2F-4B1A-4CBE-9483-EA0308FF6F09}" type="pres">
      <dgm:prSet presAssocID="{8F08C0B4-21B5-4592-A36C-162BFB440498}" presName="node" presStyleLbl="node1" presStyleIdx="0" presStyleCnt="6">
        <dgm:presLayoutVars>
          <dgm:bulletEnabled val="1"/>
        </dgm:presLayoutVars>
      </dgm:prSet>
      <dgm:spPr/>
      <dgm:t>
        <a:bodyPr/>
        <a:lstStyle/>
        <a:p>
          <a:endParaRPr lang="en-US"/>
        </a:p>
      </dgm:t>
    </dgm:pt>
    <dgm:pt modelId="{EDF89B79-2398-4801-ADF1-67368BBB07E8}" type="pres">
      <dgm:prSet presAssocID="{9B3A08A5-9CE1-4883-B8A2-044EF94A80EE}" presName="sibTrans" presStyleLbl="sibTrans2D1" presStyleIdx="0" presStyleCnt="5"/>
      <dgm:spPr/>
      <dgm:t>
        <a:bodyPr/>
        <a:lstStyle/>
        <a:p>
          <a:endParaRPr lang="en-US"/>
        </a:p>
      </dgm:t>
    </dgm:pt>
    <dgm:pt modelId="{81FC6E84-CA12-4C41-AC8F-F5BCC5DBD8B6}" type="pres">
      <dgm:prSet presAssocID="{9B3A08A5-9CE1-4883-B8A2-044EF94A80EE}" presName="connectorText" presStyleLbl="sibTrans2D1" presStyleIdx="0" presStyleCnt="5"/>
      <dgm:spPr/>
      <dgm:t>
        <a:bodyPr/>
        <a:lstStyle/>
        <a:p>
          <a:endParaRPr lang="en-US"/>
        </a:p>
      </dgm:t>
    </dgm:pt>
    <dgm:pt modelId="{B25CE858-75D3-4CFC-9D6E-7E6950EAC18F}" type="pres">
      <dgm:prSet presAssocID="{C6DA19B4-7299-4CB9-961B-F999D0C75DD7}" presName="node" presStyleLbl="node1" presStyleIdx="1" presStyleCnt="6">
        <dgm:presLayoutVars>
          <dgm:bulletEnabled val="1"/>
        </dgm:presLayoutVars>
      </dgm:prSet>
      <dgm:spPr/>
      <dgm:t>
        <a:bodyPr/>
        <a:lstStyle/>
        <a:p>
          <a:endParaRPr lang="en-US"/>
        </a:p>
      </dgm:t>
    </dgm:pt>
    <dgm:pt modelId="{DF26E21B-402F-494F-A2E6-E1A3E2781527}" type="pres">
      <dgm:prSet presAssocID="{17EF4B40-4CE6-4C35-97DF-7380EAE60BC3}" presName="sibTrans" presStyleLbl="sibTrans2D1" presStyleIdx="1" presStyleCnt="5"/>
      <dgm:spPr/>
      <dgm:t>
        <a:bodyPr/>
        <a:lstStyle/>
        <a:p>
          <a:endParaRPr lang="en-US"/>
        </a:p>
      </dgm:t>
    </dgm:pt>
    <dgm:pt modelId="{7E820722-1FF5-41ED-A2BA-1E8281FDEBE5}" type="pres">
      <dgm:prSet presAssocID="{17EF4B40-4CE6-4C35-97DF-7380EAE60BC3}" presName="connectorText" presStyleLbl="sibTrans2D1" presStyleIdx="1" presStyleCnt="5"/>
      <dgm:spPr/>
      <dgm:t>
        <a:bodyPr/>
        <a:lstStyle/>
        <a:p>
          <a:endParaRPr lang="en-US"/>
        </a:p>
      </dgm:t>
    </dgm:pt>
    <dgm:pt modelId="{B7FBD4D5-ED8E-445B-AF4D-FFC2E2AAEB01}" type="pres">
      <dgm:prSet presAssocID="{C8E1DA47-EEAE-43B1-86F0-464E009270A7}" presName="node" presStyleLbl="node1" presStyleIdx="2" presStyleCnt="6">
        <dgm:presLayoutVars>
          <dgm:bulletEnabled val="1"/>
        </dgm:presLayoutVars>
      </dgm:prSet>
      <dgm:spPr/>
      <dgm:t>
        <a:bodyPr/>
        <a:lstStyle/>
        <a:p>
          <a:endParaRPr lang="en-US"/>
        </a:p>
      </dgm:t>
    </dgm:pt>
    <dgm:pt modelId="{49082F7F-3BC7-40BF-A9FA-E3E46C34C863}" type="pres">
      <dgm:prSet presAssocID="{E25E8AEB-E8D4-48F6-9B8C-F96904A33126}" presName="sibTrans" presStyleLbl="sibTrans2D1" presStyleIdx="2" presStyleCnt="5"/>
      <dgm:spPr/>
      <dgm:t>
        <a:bodyPr/>
        <a:lstStyle/>
        <a:p>
          <a:endParaRPr lang="en-US"/>
        </a:p>
      </dgm:t>
    </dgm:pt>
    <dgm:pt modelId="{C69CF9B3-D6A4-40F6-A0E2-5E5B365AA9CA}" type="pres">
      <dgm:prSet presAssocID="{E25E8AEB-E8D4-48F6-9B8C-F96904A33126}" presName="connectorText" presStyleLbl="sibTrans2D1" presStyleIdx="2" presStyleCnt="5"/>
      <dgm:spPr/>
      <dgm:t>
        <a:bodyPr/>
        <a:lstStyle/>
        <a:p>
          <a:endParaRPr lang="en-US"/>
        </a:p>
      </dgm:t>
    </dgm:pt>
    <dgm:pt modelId="{139CD0C5-65BA-4E0D-A40D-A21968976DA5}" type="pres">
      <dgm:prSet presAssocID="{07829524-D910-47B7-8D6E-B4A682A346B7}" presName="node" presStyleLbl="node1" presStyleIdx="3" presStyleCnt="6">
        <dgm:presLayoutVars>
          <dgm:bulletEnabled val="1"/>
        </dgm:presLayoutVars>
      </dgm:prSet>
      <dgm:spPr/>
      <dgm:t>
        <a:bodyPr/>
        <a:lstStyle/>
        <a:p>
          <a:endParaRPr lang="en-US"/>
        </a:p>
      </dgm:t>
    </dgm:pt>
    <dgm:pt modelId="{55E38620-E427-4B47-9791-41F4B72D928E}" type="pres">
      <dgm:prSet presAssocID="{FB907DA5-53F2-4DAA-BBD0-77BF7BB451C4}" presName="sibTrans" presStyleLbl="sibTrans2D1" presStyleIdx="3" presStyleCnt="5"/>
      <dgm:spPr/>
      <dgm:t>
        <a:bodyPr/>
        <a:lstStyle/>
        <a:p>
          <a:endParaRPr lang="en-US"/>
        </a:p>
      </dgm:t>
    </dgm:pt>
    <dgm:pt modelId="{BFFDE1E5-1508-405B-851E-13A59DF067E5}" type="pres">
      <dgm:prSet presAssocID="{FB907DA5-53F2-4DAA-BBD0-77BF7BB451C4}" presName="connectorText" presStyleLbl="sibTrans2D1" presStyleIdx="3" presStyleCnt="5"/>
      <dgm:spPr/>
      <dgm:t>
        <a:bodyPr/>
        <a:lstStyle/>
        <a:p>
          <a:endParaRPr lang="en-US"/>
        </a:p>
      </dgm:t>
    </dgm:pt>
    <dgm:pt modelId="{1048195F-D7EE-4B8C-9821-9C817A872E27}" type="pres">
      <dgm:prSet presAssocID="{33564973-C9B7-405A-9E6A-85F21AD75EF9}" presName="node" presStyleLbl="node1" presStyleIdx="4" presStyleCnt="6">
        <dgm:presLayoutVars>
          <dgm:bulletEnabled val="1"/>
        </dgm:presLayoutVars>
      </dgm:prSet>
      <dgm:spPr/>
      <dgm:t>
        <a:bodyPr/>
        <a:lstStyle/>
        <a:p>
          <a:endParaRPr lang="en-US"/>
        </a:p>
      </dgm:t>
    </dgm:pt>
    <dgm:pt modelId="{397981A4-5A44-4F7D-B1A1-B2477DBF9319}" type="pres">
      <dgm:prSet presAssocID="{6F576630-F243-45B6-89BC-2F5E9CD69EA0}" presName="sibTrans" presStyleLbl="sibTrans2D1" presStyleIdx="4" presStyleCnt="5"/>
      <dgm:spPr/>
      <dgm:t>
        <a:bodyPr/>
        <a:lstStyle/>
        <a:p>
          <a:endParaRPr lang="en-US"/>
        </a:p>
      </dgm:t>
    </dgm:pt>
    <dgm:pt modelId="{657EEFCF-6664-40FF-8B30-B6EDB3206A27}" type="pres">
      <dgm:prSet presAssocID="{6F576630-F243-45B6-89BC-2F5E9CD69EA0}" presName="connectorText" presStyleLbl="sibTrans2D1" presStyleIdx="4" presStyleCnt="5"/>
      <dgm:spPr/>
      <dgm:t>
        <a:bodyPr/>
        <a:lstStyle/>
        <a:p>
          <a:endParaRPr lang="en-US"/>
        </a:p>
      </dgm:t>
    </dgm:pt>
    <dgm:pt modelId="{B3C055D7-7D9F-419F-B780-BE4C7C41470E}" type="pres">
      <dgm:prSet presAssocID="{D35861D4-0953-4382-B168-A4E508F08252}" presName="node" presStyleLbl="node1" presStyleIdx="5" presStyleCnt="6">
        <dgm:presLayoutVars>
          <dgm:bulletEnabled val="1"/>
        </dgm:presLayoutVars>
      </dgm:prSet>
      <dgm:spPr/>
      <dgm:t>
        <a:bodyPr/>
        <a:lstStyle/>
        <a:p>
          <a:endParaRPr lang="en-US"/>
        </a:p>
      </dgm:t>
    </dgm:pt>
  </dgm:ptLst>
  <dgm:cxnLst>
    <dgm:cxn modelId="{C1D54188-C702-4C3C-B104-DF3210D4C9CE}" srcId="{49AFFB59-A968-4D58-881D-7D3B31A260E3}" destId="{D35861D4-0953-4382-B168-A4E508F08252}" srcOrd="5" destOrd="0" parTransId="{5786F3F6-AE67-4643-90AC-F7D6362D742C}" sibTransId="{13F00A4A-9E25-4F44-9501-61DB0191523A}"/>
    <dgm:cxn modelId="{AE44556A-041B-42E1-975F-94E4E7B797EE}" type="presOf" srcId="{49AFFB59-A968-4D58-881D-7D3B31A260E3}" destId="{7E68A3BF-11A4-498D-B91B-D319F1CDB98B}" srcOrd="0" destOrd="0" presId="urn:microsoft.com/office/officeart/2005/8/layout/process2"/>
    <dgm:cxn modelId="{CCF4AA24-8E60-49EA-9969-AAE8CA3EBE20}" type="presOf" srcId="{9B3A08A5-9CE1-4883-B8A2-044EF94A80EE}" destId="{81FC6E84-CA12-4C41-AC8F-F5BCC5DBD8B6}" srcOrd="1" destOrd="0" presId="urn:microsoft.com/office/officeart/2005/8/layout/process2"/>
    <dgm:cxn modelId="{B2912179-7CF8-4B10-9D5B-27FF02155C5D}" type="presOf" srcId="{6F576630-F243-45B6-89BC-2F5E9CD69EA0}" destId="{397981A4-5A44-4F7D-B1A1-B2477DBF9319}" srcOrd="0" destOrd="0" presId="urn:microsoft.com/office/officeart/2005/8/layout/process2"/>
    <dgm:cxn modelId="{36389A7A-01C7-49E1-8992-3093D730629A}" type="presOf" srcId="{E25E8AEB-E8D4-48F6-9B8C-F96904A33126}" destId="{49082F7F-3BC7-40BF-A9FA-E3E46C34C863}" srcOrd="0" destOrd="0" presId="urn:microsoft.com/office/officeart/2005/8/layout/process2"/>
    <dgm:cxn modelId="{43D090C2-BA32-4086-BEC5-55FB84EBF1FA}" type="presOf" srcId="{33564973-C9B7-405A-9E6A-85F21AD75EF9}" destId="{1048195F-D7EE-4B8C-9821-9C817A872E27}" srcOrd="0" destOrd="0" presId="urn:microsoft.com/office/officeart/2005/8/layout/process2"/>
    <dgm:cxn modelId="{E1FB94AE-70F8-47A3-8E52-7A1577F8BFE4}" type="presOf" srcId="{FB907DA5-53F2-4DAA-BBD0-77BF7BB451C4}" destId="{BFFDE1E5-1508-405B-851E-13A59DF067E5}" srcOrd="1" destOrd="0" presId="urn:microsoft.com/office/officeart/2005/8/layout/process2"/>
    <dgm:cxn modelId="{F2B92F85-CB5E-4B4F-8AC4-37ABA5329035}" type="presOf" srcId="{FB907DA5-53F2-4DAA-BBD0-77BF7BB451C4}" destId="{55E38620-E427-4B47-9791-41F4B72D928E}" srcOrd="0" destOrd="0" presId="urn:microsoft.com/office/officeart/2005/8/layout/process2"/>
    <dgm:cxn modelId="{94923F81-5E27-4611-8969-A01CB4D8E061}" type="presOf" srcId="{9B3A08A5-9CE1-4883-B8A2-044EF94A80EE}" destId="{EDF89B79-2398-4801-ADF1-67368BBB07E8}" srcOrd="0" destOrd="0" presId="urn:microsoft.com/office/officeart/2005/8/layout/process2"/>
    <dgm:cxn modelId="{8AE58EDB-8876-4E95-A377-C1542298C509}" type="presOf" srcId="{07829524-D910-47B7-8D6E-B4A682A346B7}" destId="{139CD0C5-65BA-4E0D-A40D-A21968976DA5}" srcOrd="0" destOrd="0" presId="urn:microsoft.com/office/officeart/2005/8/layout/process2"/>
    <dgm:cxn modelId="{72825BBE-5294-4BBE-931C-82DD0BD813A3}" type="presOf" srcId="{17EF4B40-4CE6-4C35-97DF-7380EAE60BC3}" destId="{DF26E21B-402F-494F-A2E6-E1A3E2781527}" srcOrd="0" destOrd="0" presId="urn:microsoft.com/office/officeart/2005/8/layout/process2"/>
    <dgm:cxn modelId="{FDEBC6AE-49B0-4ACF-85AF-B88963D35250}" type="presOf" srcId="{C6DA19B4-7299-4CB9-961B-F999D0C75DD7}" destId="{B25CE858-75D3-4CFC-9D6E-7E6950EAC18F}" srcOrd="0" destOrd="0" presId="urn:microsoft.com/office/officeart/2005/8/layout/process2"/>
    <dgm:cxn modelId="{9215882D-84F4-4F3B-8E64-0BA3A9249071}" type="presOf" srcId="{8F08C0B4-21B5-4592-A36C-162BFB440498}" destId="{8BF4CD2F-4B1A-4CBE-9483-EA0308FF6F09}" srcOrd="0" destOrd="0" presId="urn:microsoft.com/office/officeart/2005/8/layout/process2"/>
    <dgm:cxn modelId="{4548BD4C-67F0-4DE3-AC06-D62550CD8D00}" srcId="{49AFFB59-A968-4D58-881D-7D3B31A260E3}" destId="{8F08C0B4-21B5-4592-A36C-162BFB440498}" srcOrd="0" destOrd="0" parTransId="{FC019FD9-2C7D-4679-888C-A36B2A417C7C}" sibTransId="{9B3A08A5-9CE1-4883-B8A2-044EF94A80EE}"/>
    <dgm:cxn modelId="{237FD344-A0CC-4EF0-A6B2-5554832B535A}" type="presOf" srcId="{D35861D4-0953-4382-B168-A4E508F08252}" destId="{B3C055D7-7D9F-419F-B780-BE4C7C41470E}" srcOrd="0" destOrd="0" presId="urn:microsoft.com/office/officeart/2005/8/layout/process2"/>
    <dgm:cxn modelId="{581C31A3-52C6-4106-B9F4-EE61E298B89D}" srcId="{49AFFB59-A968-4D58-881D-7D3B31A260E3}" destId="{07829524-D910-47B7-8D6E-B4A682A346B7}" srcOrd="3" destOrd="0" parTransId="{2913E192-CD3B-4C0B-8EA5-F1EDE7BA1703}" sibTransId="{FB907DA5-53F2-4DAA-BBD0-77BF7BB451C4}"/>
    <dgm:cxn modelId="{0B99E653-9D6D-45CF-9DA6-444DB22473C2}" type="presOf" srcId="{C8E1DA47-EEAE-43B1-86F0-464E009270A7}" destId="{B7FBD4D5-ED8E-445B-AF4D-FFC2E2AAEB01}" srcOrd="0" destOrd="0" presId="urn:microsoft.com/office/officeart/2005/8/layout/process2"/>
    <dgm:cxn modelId="{615D6C1B-FA4A-4E27-A6FF-051B7841B1D1}" srcId="{49AFFB59-A968-4D58-881D-7D3B31A260E3}" destId="{C8E1DA47-EEAE-43B1-86F0-464E009270A7}" srcOrd="2" destOrd="0" parTransId="{86BE6A42-25E2-4283-8409-E50E59EAD40A}" sibTransId="{E25E8AEB-E8D4-48F6-9B8C-F96904A33126}"/>
    <dgm:cxn modelId="{2A8D3472-3ED3-42C7-8EF0-782362FEF38C}" type="presOf" srcId="{E25E8AEB-E8D4-48F6-9B8C-F96904A33126}" destId="{C69CF9B3-D6A4-40F6-A0E2-5E5B365AA9CA}" srcOrd="1" destOrd="0" presId="urn:microsoft.com/office/officeart/2005/8/layout/process2"/>
    <dgm:cxn modelId="{C2B2BE18-CBAF-45C6-A216-08615CB28055}" type="presOf" srcId="{6F576630-F243-45B6-89BC-2F5E9CD69EA0}" destId="{657EEFCF-6664-40FF-8B30-B6EDB3206A27}" srcOrd="1" destOrd="0" presId="urn:microsoft.com/office/officeart/2005/8/layout/process2"/>
    <dgm:cxn modelId="{574A675B-C2DC-4A0A-A51C-F0DAD1068712}" type="presOf" srcId="{17EF4B40-4CE6-4C35-97DF-7380EAE60BC3}" destId="{7E820722-1FF5-41ED-A2BA-1E8281FDEBE5}" srcOrd="1" destOrd="0" presId="urn:microsoft.com/office/officeart/2005/8/layout/process2"/>
    <dgm:cxn modelId="{28E0392C-44F3-4371-B89E-9AE9CCD9A563}" srcId="{49AFFB59-A968-4D58-881D-7D3B31A260E3}" destId="{33564973-C9B7-405A-9E6A-85F21AD75EF9}" srcOrd="4" destOrd="0" parTransId="{1BAC51B2-62EA-42DE-BDA1-92CA7F583276}" sibTransId="{6F576630-F243-45B6-89BC-2F5E9CD69EA0}"/>
    <dgm:cxn modelId="{A228FA31-26C3-4060-B4BD-0F1F9B80AC00}" srcId="{49AFFB59-A968-4D58-881D-7D3B31A260E3}" destId="{C6DA19B4-7299-4CB9-961B-F999D0C75DD7}" srcOrd="1" destOrd="0" parTransId="{93214A3B-E194-4DBB-9298-4B8ECCF244DE}" sibTransId="{17EF4B40-4CE6-4C35-97DF-7380EAE60BC3}"/>
    <dgm:cxn modelId="{4B1C8303-F4DA-40A8-9509-DCCF355BAACD}" type="presParOf" srcId="{7E68A3BF-11A4-498D-B91B-D319F1CDB98B}" destId="{8BF4CD2F-4B1A-4CBE-9483-EA0308FF6F09}" srcOrd="0" destOrd="0" presId="urn:microsoft.com/office/officeart/2005/8/layout/process2"/>
    <dgm:cxn modelId="{DBA29134-0921-4380-BC19-5525ED3C8FB3}" type="presParOf" srcId="{7E68A3BF-11A4-498D-B91B-D319F1CDB98B}" destId="{EDF89B79-2398-4801-ADF1-67368BBB07E8}" srcOrd="1" destOrd="0" presId="urn:microsoft.com/office/officeart/2005/8/layout/process2"/>
    <dgm:cxn modelId="{A36205DE-FB8C-4671-B282-7257A6A240E4}" type="presParOf" srcId="{EDF89B79-2398-4801-ADF1-67368BBB07E8}" destId="{81FC6E84-CA12-4C41-AC8F-F5BCC5DBD8B6}" srcOrd="0" destOrd="0" presId="urn:microsoft.com/office/officeart/2005/8/layout/process2"/>
    <dgm:cxn modelId="{5B86E548-34AB-436B-9573-1B667EDC7FE8}" type="presParOf" srcId="{7E68A3BF-11A4-498D-B91B-D319F1CDB98B}" destId="{B25CE858-75D3-4CFC-9D6E-7E6950EAC18F}" srcOrd="2" destOrd="0" presId="urn:microsoft.com/office/officeart/2005/8/layout/process2"/>
    <dgm:cxn modelId="{2A486EAB-DF21-4D4C-80A6-ECDF8E82BFDA}" type="presParOf" srcId="{7E68A3BF-11A4-498D-B91B-D319F1CDB98B}" destId="{DF26E21B-402F-494F-A2E6-E1A3E2781527}" srcOrd="3" destOrd="0" presId="urn:microsoft.com/office/officeart/2005/8/layout/process2"/>
    <dgm:cxn modelId="{E97D7E71-2764-451C-8BEC-73F44A605E05}" type="presParOf" srcId="{DF26E21B-402F-494F-A2E6-E1A3E2781527}" destId="{7E820722-1FF5-41ED-A2BA-1E8281FDEBE5}" srcOrd="0" destOrd="0" presId="urn:microsoft.com/office/officeart/2005/8/layout/process2"/>
    <dgm:cxn modelId="{EDB43EE2-D36C-4C77-8A62-F1B73013AB32}" type="presParOf" srcId="{7E68A3BF-11A4-498D-B91B-D319F1CDB98B}" destId="{B7FBD4D5-ED8E-445B-AF4D-FFC2E2AAEB01}" srcOrd="4" destOrd="0" presId="urn:microsoft.com/office/officeart/2005/8/layout/process2"/>
    <dgm:cxn modelId="{B0F2CA24-936B-4C1F-AF64-AD50AF17B868}" type="presParOf" srcId="{7E68A3BF-11A4-498D-B91B-D319F1CDB98B}" destId="{49082F7F-3BC7-40BF-A9FA-E3E46C34C863}" srcOrd="5" destOrd="0" presId="urn:microsoft.com/office/officeart/2005/8/layout/process2"/>
    <dgm:cxn modelId="{2C626060-7DD3-4677-A856-C2957503AECF}" type="presParOf" srcId="{49082F7F-3BC7-40BF-A9FA-E3E46C34C863}" destId="{C69CF9B3-D6A4-40F6-A0E2-5E5B365AA9CA}" srcOrd="0" destOrd="0" presId="urn:microsoft.com/office/officeart/2005/8/layout/process2"/>
    <dgm:cxn modelId="{FC9E306E-1A69-482E-A31A-D8249A5F4342}" type="presParOf" srcId="{7E68A3BF-11A4-498D-B91B-D319F1CDB98B}" destId="{139CD0C5-65BA-4E0D-A40D-A21968976DA5}" srcOrd="6" destOrd="0" presId="urn:microsoft.com/office/officeart/2005/8/layout/process2"/>
    <dgm:cxn modelId="{450E8B8F-FA83-4104-B99E-614135486F60}" type="presParOf" srcId="{7E68A3BF-11A4-498D-B91B-D319F1CDB98B}" destId="{55E38620-E427-4B47-9791-41F4B72D928E}" srcOrd="7" destOrd="0" presId="urn:microsoft.com/office/officeart/2005/8/layout/process2"/>
    <dgm:cxn modelId="{F46E169E-34E6-4253-9D76-ABF35598B3D2}" type="presParOf" srcId="{55E38620-E427-4B47-9791-41F4B72D928E}" destId="{BFFDE1E5-1508-405B-851E-13A59DF067E5}" srcOrd="0" destOrd="0" presId="urn:microsoft.com/office/officeart/2005/8/layout/process2"/>
    <dgm:cxn modelId="{9CAF53FC-20F5-413D-ACDF-C925B64416C3}" type="presParOf" srcId="{7E68A3BF-11A4-498D-B91B-D319F1CDB98B}" destId="{1048195F-D7EE-4B8C-9821-9C817A872E27}" srcOrd="8" destOrd="0" presId="urn:microsoft.com/office/officeart/2005/8/layout/process2"/>
    <dgm:cxn modelId="{2D3703DC-574B-4CF8-8FFF-CBC9F6318152}" type="presParOf" srcId="{7E68A3BF-11A4-498D-B91B-D319F1CDB98B}" destId="{397981A4-5A44-4F7D-B1A1-B2477DBF9319}" srcOrd="9" destOrd="0" presId="urn:microsoft.com/office/officeart/2005/8/layout/process2"/>
    <dgm:cxn modelId="{A27C1793-81E4-4714-AA51-EEA0C0D1447B}" type="presParOf" srcId="{397981A4-5A44-4F7D-B1A1-B2477DBF9319}" destId="{657EEFCF-6664-40FF-8B30-B6EDB3206A27}" srcOrd="0" destOrd="0" presId="urn:microsoft.com/office/officeart/2005/8/layout/process2"/>
    <dgm:cxn modelId="{B0C9942F-6E46-4731-84CE-6EF07249447D}" type="presParOf" srcId="{7E68A3BF-11A4-498D-B91B-D319F1CDB98B}" destId="{B3C055D7-7D9F-419F-B780-BE4C7C41470E}" srcOrd="10"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AFFB59-A968-4D58-881D-7D3B31A260E3}" type="doc">
      <dgm:prSet loTypeId="urn:microsoft.com/office/officeart/2005/8/layout/process2" loCatId="process" qsTypeId="urn:microsoft.com/office/officeart/2005/8/quickstyle/simple1" qsCatId="simple" csTypeId="urn:microsoft.com/office/officeart/2005/8/colors/colorful5" csCatId="colorful" phldr="1"/>
      <dgm:spPr/>
    </dgm:pt>
    <dgm:pt modelId="{8F08C0B4-21B5-4592-A36C-162BFB440498}">
      <dgm:prSet phldrT="[Text]"/>
      <dgm:spPr>
        <a:ln>
          <a:noFill/>
        </a:ln>
      </dgm:spPr>
      <dgm:t>
        <a:bodyPr/>
        <a:lstStyle/>
        <a:p>
          <a:r>
            <a:rPr lang="en-US" b="1" dirty="0" smtClean="0"/>
            <a:t>Identify Failure Mechanisms and Loading Conditions</a:t>
          </a:r>
          <a:endParaRPr lang="en-US" b="1" dirty="0"/>
        </a:p>
      </dgm:t>
    </dgm:pt>
    <dgm:pt modelId="{FC019FD9-2C7D-4679-888C-A36B2A417C7C}" type="parTrans" cxnId="{4548BD4C-67F0-4DE3-AC06-D62550CD8D00}">
      <dgm:prSet/>
      <dgm:spPr/>
      <dgm:t>
        <a:bodyPr/>
        <a:lstStyle/>
        <a:p>
          <a:endParaRPr lang="en-US" b="1"/>
        </a:p>
      </dgm:t>
    </dgm:pt>
    <dgm:pt modelId="{9B3A08A5-9CE1-4883-B8A2-044EF94A80EE}" type="sibTrans" cxnId="{4548BD4C-67F0-4DE3-AC06-D62550CD8D00}">
      <dgm:prSet/>
      <dgm:spPr/>
      <dgm:t>
        <a:bodyPr/>
        <a:lstStyle/>
        <a:p>
          <a:endParaRPr lang="en-US" b="1"/>
        </a:p>
      </dgm:t>
    </dgm:pt>
    <dgm:pt modelId="{C6DA19B4-7299-4CB9-961B-F999D0C75DD7}">
      <dgm:prSet phldrT="[Text]"/>
      <dgm:spPr>
        <a:ln>
          <a:noFill/>
        </a:ln>
      </dgm:spPr>
      <dgm:t>
        <a:bodyPr/>
        <a:lstStyle/>
        <a:p>
          <a:r>
            <a:rPr lang="en-US" b="1" dirty="0" smtClean="0">
              <a:solidFill>
                <a:schemeClr val="tx1"/>
              </a:solidFill>
            </a:rPr>
            <a:t>Perform Elastic Thermo-mechanical FEM</a:t>
          </a:r>
          <a:endParaRPr lang="en-US" b="1" dirty="0">
            <a:solidFill>
              <a:schemeClr val="tx1"/>
            </a:solidFill>
          </a:endParaRPr>
        </a:p>
      </dgm:t>
    </dgm:pt>
    <dgm:pt modelId="{93214A3B-E194-4DBB-9298-4B8ECCF244DE}" type="parTrans" cxnId="{A228FA31-26C3-4060-B4BD-0F1F9B80AC00}">
      <dgm:prSet/>
      <dgm:spPr/>
      <dgm:t>
        <a:bodyPr/>
        <a:lstStyle/>
        <a:p>
          <a:endParaRPr lang="en-US" b="1"/>
        </a:p>
      </dgm:t>
    </dgm:pt>
    <dgm:pt modelId="{17EF4B40-4CE6-4C35-97DF-7380EAE60BC3}" type="sibTrans" cxnId="{A228FA31-26C3-4060-B4BD-0F1F9B80AC00}">
      <dgm:prSet/>
      <dgm:spPr/>
      <dgm:t>
        <a:bodyPr/>
        <a:lstStyle/>
        <a:p>
          <a:endParaRPr lang="en-US" b="1"/>
        </a:p>
      </dgm:t>
    </dgm:pt>
    <dgm:pt modelId="{D35861D4-0953-4382-B168-A4E508F08252}">
      <dgm:prSet phldrT="[Text]"/>
      <dgm:spPr>
        <a:ln>
          <a:noFill/>
        </a:ln>
      </dgm:spPr>
      <dgm:t>
        <a:bodyPr/>
        <a:lstStyle/>
        <a:p>
          <a:r>
            <a:rPr lang="en-US" b="1" dirty="0" smtClean="0">
              <a:solidFill>
                <a:schemeClr val="tx1"/>
              </a:solidFill>
            </a:rPr>
            <a:t>Check Factor of Safety</a:t>
          </a:r>
          <a:endParaRPr lang="en-US" b="1" dirty="0">
            <a:solidFill>
              <a:schemeClr val="tx1"/>
            </a:solidFill>
          </a:endParaRPr>
        </a:p>
      </dgm:t>
    </dgm:pt>
    <dgm:pt modelId="{5786F3F6-AE67-4643-90AC-F7D6362D742C}" type="parTrans" cxnId="{C1D54188-C702-4C3C-B104-DF3210D4C9CE}">
      <dgm:prSet/>
      <dgm:spPr/>
      <dgm:t>
        <a:bodyPr/>
        <a:lstStyle/>
        <a:p>
          <a:endParaRPr lang="en-US" b="1"/>
        </a:p>
      </dgm:t>
    </dgm:pt>
    <dgm:pt modelId="{13F00A4A-9E25-4F44-9501-61DB0191523A}" type="sibTrans" cxnId="{C1D54188-C702-4C3C-B104-DF3210D4C9CE}">
      <dgm:prSet/>
      <dgm:spPr/>
      <dgm:t>
        <a:bodyPr/>
        <a:lstStyle/>
        <a:p>
          <a:endParaRPr lang="en-US" b="1"/>
        </a:p>
      </dgm:t>
    </dgm:pt>
    <dgm:pt modelId="{33564973-C9B7-405A-9E6A-85F21AD75EF9}">
      <dgm:prSet/>
      <dgm:spPr>
        <a:ln>
          <a:noFill/>
        </a:ln>
      </dgm:spPr>
      <dgm:t>
        <a:bodyPr/>
        <a:lstStyle/>
        <a:p>
          <a:r>
            <a:rPr lang="en-US" b="1" dirty="0" smtClean="0">
              <a:solidFill>
                <a:schemeClr val="tx1"/>
              </a:solidFill>
            </a:rPr>
            <a:t>Apply Low- and High Temperature Design Rules</a:t>
          </a:r>
          <a:endParaRPr lang="en-US" b="1" dirty="0">
            <a:solidFill>
              <a:schemeClr val="tx1"/>
            </a:solidFill>
          </a:endParaRPr>
        </a:p>
      </dgm:t>
    </dgm:pt>
    <dgm:pt modelId="{1BAC51B2-62EA-42DE-BDA1-92CA7F583276}" type="parTrans" cxnId="{28E0392C-44F3-4371-B89E-9AE9CCD9A563}">
      <dgm:prSet/>
      <dgm:spPr/>
      <dgm:t>
        <a:bodyPr/>
        <a:lstStyle/>
        <a:p>
          <a:endParaRPr lang="en-US" b="1"/>
        </a:p>
      </dgm:t>
    </dgm:pt>
    <dgm:pt modelId="{6F576630-F243-45B6-89BC-2F5E9CD69EA0}" type="sibTrans" cxnId="{28E0392C-44F3-4371-B89E-9AE9CCD9A563}">
      <dgm:prSet/>
      <dgm:spPr/>
      <dgm:t>
        <a:bodyPr/>
        <a:lstStyle/>
        <a:p>
          <a:endParaRPr lang="en-US" b="1"/>
        </a:p>
      </dgm:t>
    </dgm:pt>
    <dgm:pt modelId="{C8E1DA47-EEAE-43B1-86F0-464E009270A7}">
      <dgm:prSet/>
      <dgm:spPr>
        <a:ln>
          <a:solidFill>
            <a:schemeClr val="tx1"/>
          </a:solidFill>
        </a:ln>
      </dgm:spPr>
      <dgm:t>
        <a:bodyPr/>
        <a:lstStyle/>
        <a:p>
          <a:r>
            <a:rPr lang="en-US" b="1" dirty="0" smtClean="0">
              <a:solidFill>
                <a:schemeClr val="tx1"/>
              </a:solidFill>
            </a:rPr>
            <a:t>Identify Paths through TBM Structure – </a:t>
          </a:r>
          <a:r>
            <a:rPr lang="en-US" b="1" u="sng" dirty="0" smtClean="0">
              <a:solidFill>
                <a:schemeClr val="tx1"/>
              </a:solidFill>
            </a:rPr>
            <a:t>Material Data</a:t>
          </a:r>
          <a:endParaRPr lang="en-US" b="1" u="sng" dirty="0">
            <a:solidFill>
              <a:schemeClr val="tx1"/>
            </a:solidFill>
          </a:endParaRPr>
        </a:p>
      </dgm:t>
    </dgm:pt>
    <dgm:pt modelId="{86BE6A42-25E2-4283-8409-E50E59EAD40A}" type="parTrans" cxnId="{615D6C1B-FA4A-4E27-A6FF-051B7841B1D1}">
      <dgm:prSet/>
      <dgm:spPr/>
      <dgm:t>
        <a:bodyPr/>
        <a:lstStyle/>
        <a:p>
          <a:endParaRPr lang="en-US" b="1"/>
        </a:p>
      </dgm:t>
    </dgm:pt>
    <dgm:pt modelId="{E25E8AEB-E8D4-48F6-9B8C-F96904A33126}" type="sibTrans" cxnId="{615D6C1B-FA4A-4E27-A6FF-051B7841B1D1}">
      <dgm:prSet/>
      <dgm:spPr/>
      <dgm:t>
        <a:bodyPr/>
        <a:lstStyle/>
        <a:p>
          <a:endParaRPr lang="en-US" b="1"/>
        </a:p>
      </dgm:t>
    </dgm:pt>
    <dgm:pt modelId="{07829524-D910-47B7-8D6E-B4A682A346B7}">
      <dgm:prSet/>
      <dgm:spPr>
        <a:ln>
          <a:noFill/>
        </a:ln>
      </dgm:spPr>
      <dgm:t>
        <a:bodyPr/>
        <a:lstStyle/>
        <a:p>
          <a:r>
            <a:rPr lang="en-US" b="1" dirty="0" err="1" smtClean="0">
              <a:solidFill>
                <a:schemeClr val="tx1"/>
              </a:solidFill>
            </a:rPr>
            <a:t>Linearize</a:t>
          </a:r>
          <a:r>
            <a:rPr lang="en-US" b="1" dirty="0" smtClean="0">
              <a:solidFill>
                <a:schemeClr val="tx1"/>
              </a:solidFill>
            </a:rPr>
            <a:t> Stresses along Paths</a:t>
          </a:r>
          <a:endParaRPr lang="en-US" b="1" dirty="0">
            <a:solidFill>
              <a:schemeClr val="tx1"/>
            </a:solidFill>
          </a:endParaRPr>
        </a:p>
      </dgm:t>
    </dgm:pt>
    <dgm:pt modelId="{2913E192-CD3B-4C0B-8EA5-F1EDE7BA1703}" type="parTrans" cxnId="{581C31A3-52C6-4106-B9F4-EE61E298B89D}">
      <dgm:prSet/>
      <dgm:spPr/>
      <dgm:t>
        <a:bodyPr/>
        <a:lstStyle/>
        <a:p>
          <a:endParaRPr lang="en-US" b="1"/>
        </a:p>
      </dgm:t>
    </dgm:pt>
    <dgm:pt modelId="{FB907DA5-53F2-4DAA-BBD0-77BF7BB451C4}" type="sibTrans" cxnId="{581C31A3-52C6-4106-B9F4-EE61E298B89D}">
      <dgm:prSet/>
      <dgm:spPr/>
      <dgm:t>
        <a:bodyPr/>
        <a:lstStyle/>
        <a:p>
          <a:endParaRPr lang="en-US" b="1"/>
        </a:p>
      </dgm:t>
    </dgm:pt>
    <dgm:pt modelId="{7E68A3BF-11A4-498D-B91B-D319F1CDB98B}" type="pres">
      <dgm:prSet presAssocID="{49AFFB59-A968-4D58-881D-7D3B31A260E3}" presName="linearFlow" presStyleCnt="0">
        <dgm:presLayoutVars>
          <dgm:resizeHandles val="exact"/>
        </dgm:presLayoutVars>
      </dgm:prSet>
      <dgm:spPr/>
    </dgm:pt>
    <dgm:pt modelId="{8BF4CD2F-4B1A-4CBE-9483-EA0308FF6F09}" type="pres">
      <dgm:prSet presAssocID="{8F08C0B4-21B5-4592-A36C-162BFB440498}" presName="node" presStyleLbl="node1" presStyleIdx="0" presStyleCnt="6">
        <dgm:presLayoutVars>
          <dgm:bulletEnabled val="1"/>
        </dgm:presLayoutVars>
      </dgm:prSet>
      <dgm:spPr/>
      <dgm:t>
        <a:bodyPr/>
        <a:lstStyle/>
        <a:p>
          <a:endParaRPr lang="en-US"/>
        </a:p>
      </dgm:t>
    </dgm:pt>
    <dgm:pt modelId="{EDF89B79-2398-4801-ADF1-67368BBB07E8}" type="pres">
      <dgm:prSet presAssocID="{9B3A08A5-9CE1-4883-B8A2-044EF94A80EE}" presName="sibTrans" presStyleLbl="sibTrans2D1" presStyleIdx="0" presStyleCnt="5"/>
      <dgm:spPr/>
      <dgm:t>
        <a:bodyPr/>
        <a:lstStyle/>
        <a:p>
          <a:endParaRPr lang="en-US"/>
        </a:p>
      </dgm:t>
    </dgm:pt>
    <dgm:pt modelId="{81FC6E84-CA12-4C41-AC8F-F5BCC5DBD8B6}" type="pres">
      <dgm:prSet presAssocID="{9B3A08A5-9CE1-4883-B8A2-044EF94A80EE}" presName="connectorText" presStyleLbl="sibTrans2D1" presStyleIdx="0" presStyleCnt="5"/>
      <dgm:spPr/>
      <dgm:t>
        <a:bodyPr/>
        <a:lstStyle/>
        <a:p>
          <a:endParaRPr lang="en-US"/>
        </a:p>
      </dgm:t>
    </dgm:pt>
    <dgm:pt modelId="{B25CE858-75D3-4CFC-9D6E-7E6950EAC18F}" type="pres">
      <dgm:prSet presAssocID="{C6DA19B4-7299-4CB9-961B-F999D0C75DD7}" presName="node" presStyleLbl="node1" presStyleIdx="1" presStyleCnt="6">
        <dgm:presLayoutVars>
          <dgm:bulletEnabled val="1"/>
        </dgm:presLayoutVars>
      </dgm:prSet>
      <dgm:spPr/>
      <dgm:t>
        <a:bodyPr/>
        <a:lstStyle/>
        <a:p>
          <a:endParaRPr lang="en-US"/>
        </a:p>
      </dgm:t>
    </dgm:pt>
    <dgm:pt modelId="{DF26E21B-402F-494F-A2E6-E1A3E2781527}" type="pres">
      <dgm:prSet presAssocID="{17EF4B40-4CE6-4C35-97DF-7380EAE60BC3}" presName="sibTrans" presStyleLbl="sibTrans2D1" presStyleIdx="1" presStyleCnt="5"/>
      <dgm:spPr/>
      <dgm:t>
        <a:bodyPr/>
        <a:lstStyle/>
        <a:p>
          <a:endParaRPr lang="en-US"/>
        </a:p>
      </dgm:t>
    </dgm:pt>
    <dgm:pt modelId="{7E820722-1FF5-41ED-A2BA-1E8281FDEBE5}" type="pres">
      <dgm:prSet presAssocID="{17EF4B40-4CE6-4C35-97DF-7380EAE60BC3}" presName="connectorText" presStyleLbl="sibTrans2D1" presStyleIdx="1" presStyleCnt="5"/>
      <dgm:spPr/>
      <dgm:t>
        <a:bodyPr/>
        <a:lstStyle/>
        <a:p>
          <a:endParaRPr lang="en-US"/>
        </a:p>
      </dgm:t>
    </dgm:pt>
    <dgm:pt modelId="{B7FBD4D5-ED8E-445B-AF4D-FFC2E2AAEB01}" type="pres">
      <dgm:prSet presAssocID="{C8E1DA47-EEAE-43B1-86F0-464E009270A7}" presName="node" presStyleLbl="node1" presStyleIdx="2" presStyleCnt="6">
        <dgm:presLayoutVars>
          <dgm:bulletEnabled val="1"/>
        </dgm:presLayoutVars>
      </dgm:prSet>
      <dgm:spPr/>
      <dgm:t>
        <a:bodyPr/>
        <a:lstStyle/>
        <a:p>
          <a:endParaRPr lang="en-US"/>
        </a:p>
      </dgm:t>
    </dgm:pt>
    <dgm:pt modelId="{49082F7F-3BC7-40BF-A9FA-E3E46C34C863}" type="pres">
      <dgm:prSet presAssocID="{E25E8AEB-E8D4-48F6-9B8C-F96904A33126}" presName="sibTrans" presStyleLbl="sibTrans2D1" presStyleIdx="2" presStyleCnt="5"/>
      <dgm:spPr/>
      <dgm:t>
        <a:bodyPr/>
        <a:lstStyle/>
        <a:p>
          <a:endParaRPr lang="en-US"/>
        </a:p>
      </dgm:t>
    </dgm:pt>
    <dgm:pt modelId="{C69CF9B3-D6A4-40F6-A0E2-5E5B365AA9CA}" type="pres">
      <dgm:prSet presAssocID="{E25E8AEB-E8D4-48F6-9B8C-F96904A33126}" presName="connectorText" presStyleLbl="sibTrans2D1" presStyleIdx="2" presStyleCnt="5"/>
      <dgm:spPr/>
      <dgm:t>
        <a:bodyPr/>
        <a:lstStyle/>
        <a:p>
          <a:endParaRPr lang="en-US"/>
        </a:p>
      </dgm:t>
    </dgm:pt>
    <dgm:pt modelId="{139CD0C5-65BA-4E0D-A40D-A21968976DA5}" type="pres">
      <dgm:prSet presAssocID="{07829524-D910-47B7-8D6E-B4A682A346B7}" presName="node" presStyleLbl="node1" presStyleIdx="3" presStyleCnt="6">
        <dgm:presLayoutVars>
          <dgm:bulletEnabled val="1"/>
        </dgm:presLayoutVars>
      </dgm:prSet>
      <dgm:spPr/>
      <dgm:t>
        <a:bodyPr/>
        <a:lstStyle/>
        <a:p>
          <a:endParaRPr lang="en-US"/>
        </a:p>
      </dgm:t>
    </dgm:pt>
    <dgm:pt modelId="{55E38620-E427-4B47-9791-41F4B72D928E}" type="pres">
      <dgm:prSet presAssocID="{FB907DA5-53F2-4DAA-BBD0-77BF7BB451C4}" presName="sibTrans" presStyleLbl="sibTrans2D1" presStyleIdx="3" presStyleCnt="5"/>
      <dgm:spPr/>
      <dgm:t>
        <a:bodyPr/>
        <a:lstStyle/>
        <a:p>
          <a:endParaRPr lang="en-US"/>
        </a:p>
      </dgm:t>
    </dgm:pt>
    <dgm:pt modelId="{BFFDE1E5-1508-405B-851E-13A59DF067E5}" type="pres">
      <dgm:prSet presAssocID="{FB907DA5-53F2-4DAA-BBD0-77BF7BB451C4}" presName="connectorText" presStyleLbl="sibTrans2D1" presStyleIdx="3" presStyleCnt="5"/>
      <dgm:spPr/>
      <dgm:t>
        <a:bodyPr/>
        <a:lstStyle/>
        <a:p>
          <a:endParaRPr lang="en-US"/>
        </a:p>
      </dgm:t>
    </dgm:pt>
    <dgm:pt modelId="{1048195F-D7EE-4B8C-9821-9C817A872E27}" type="pres">
      <dgm:prSet presAssocID="{33564973-C9B7-405A-9E6A-85F21AD75EF9}" presName="node" presStyleLbl="node1" presStyleIdx="4" presStyleCnt="6">
        <dgm:presLayoutVars>
          <dgm:bulletEnabled val="1"/>
        </dgm:presLayoutVars>
      </dgm:prSet>
      <dgm:spPr/>
      <dgm:t>
        <a:bodyPr/>
        <a:lstStyle/>
        <a:p>
          <a:endParaRPr lang="en-US"/>
        </a:p>
      </dgm:t>
    </dgm:pt>
    <dgm:pt modelId="{397981A4-5A44-4F7D-B1A1-B2477DBF9319}" type="pres">
      <dgm:prSet presAssocID="{6F576630-F243-45B6-89BC-2F5E9CD69EA0}" presName="sibTrans" presStyleLbl="sibTrans2D1" presStyleIdx="4" presStyleCnt="5"/>
      <dgm:spPr/>
      <dgm:t>
        <a:bodyPr/>
        <a:lstStyle/>
        <a:p>
          <a:endParaRPr lang="en-US"/>
        </a:p>
      </dgm:t>
    </dgm:pt>
    <dgm:pt modelId="{657EEFCF-6664-40FF-8B30-B6EDB3206A27}" type="pres">
      <dgm:prSet presAssocID="{6F576630-F243-45B6-89BC-2F5E9CD69EA0}" presName="connectorText" presStyleLbl="sibTrans2D1" presStyleIdx="4" presStyleCnt="5"/>
      <dgm:spPr/>
      <dgm:t>
        <a:bodyPr/>
        <a:lstStyle/>
        <a:p>
          <a:endParaRPr lang="en-US"/>
        </a:p>
      </dgm:t>
    </dgm:pt>
    <dgm:pt modelId="{B3C055D7-7D9F-419F-B780-BE4C7C41470E}" type="pres">
      <dgm:prSet presAssocID="{D35861D4-0953-4382-B168-A4E508F08252}" presName="node" presStyleLbl="node1" presStyleIdx="5" presStyleCnt="6">
        <dgm:presLayoutVars>
          <dgm:bulletEnabled val="1"/>
        </dgm:presLayoutVars>
      </dgm:prSet>
      <dgm:spPr/>
      <dgm:t>
        <a:bodyPr/>
        <a:lstStyle/>
        <a:p>
          <a:endParaRPr lang="en-US"/>
        </a:p>
      </dgm:t>
    </dgm:pt>
  </dgm:ptLst>
  <dgm:cxnLst>
    <dgm:cxn modelId="{EE198A14-DBB2-4C11-BE9D-DDE47C1B458E}" type="presOf" srcId="{C8E1DA47-EEAE-43B1-86F0-464E009270A7}" destId="{B7FBD4D5-ED8E-445B-AF4D-FFC2E2AAEB01}" srcOrd="0" destOrd="0" presId="urn:microsoft.com/office/officeart/2005/8/layout/process2"/>
    <dgm:cxn modelId="{C1D54188-C702-4C3C-B104-DF3210D4C9CE}" srcId="{49AFFB59-A968-4D58-881D-7D3B31A260E3}" destId="{D35861D4-0953-4382-B168-A4E508F08252}" srcOrd="5" destOrd="0" parTransId="{5786F3F6-AE67-4643-90AC-F7D6362D742C}" sibTransId="{13F00A4A-9E25-4F44-9501-61DB0191523A}"/>
    <dgm:cxn modelId="{AAD1E860-8CDC-4D1F-9106-C5C65BEFD080}" type="presOf" srcId="{E25E8AEB-E8D4-48F6-9B8C-F96904A33126}" destId="{C69CF9B3-D6A4-40F6-A0E2-5E5B365AA9CA}" srcOrd="1" destOrd="0" presId="urn:microsoft.com/office/officeart/2005/8/layout/process2"/>
    <dgm:cxn modelId="{9C727E10-A519-4ABA-8C45-955A7AE5CB0B}" type="presOf" srcId="{FB907DA5-53F2-4DAA-BBD0-77BF7BB451C4}" destId="{BFFDE1E5-1508-405B-851E-13A59DF067E5}" srcOrd="1" destOrd="0" presId="urn:microsoft.com/office/officeart/2005/8/layout/process2"/>
    <dgm:cxn modelId="{8C7AB8D4-962B-4392-AD7F-B2F442C2928A}" type="presOf" srcId="{C6DA19B4-7299-4CB9-961B-F999D0C75DD7}" destId="{B25CE858-75D3-4CFC-9D6E-7E6950EAC18F}" srcOrd="0" destOrd="0" presId="urn:microsoft.com/office/officeart/2005/8/layout/process2"/>
    <dgm:cxn modelId="{A0FC604A-5629-42A9-B8E2-ED363D10CCDB}" type="presOf" srcId="{9B3A08A5-9CE1-4883-B8A2-044EF94A80EE}" destId="{81FC6E84-CA12-4C41-AC8F-F5BCC5DBD8B6}" srcOrd="1" destOrd="0" presId="urn:microsoft.com/office/officeart/2005/8/layout/process2"/>
    <dgm:cxn modelId="{122480D7-3015-4A0D-BD7F-05BBFA856B3D}" type="presOf" srcId="{FB907DA5-53F2-4DAA-BBD0-77BF7BB451C4}" destId="{55E38620-E427-4B47-9791-41F4B72D928E}" srcOrd="0" destOrd="0" presId="urn:microsoft.com/office/officeart/2005/8/layout/process2"/>
    <dgm:cxn modelId="{2C3DB1FF-A539-4580-A1B4-0ED350086DEC}" type="presOf" srcId="{9B3A08A5-9CE1-4883-B8A2-044EF94A80EE}" destId="{EDF89B79-2398-4801-ADF1-67368BBB07E8}" srcOrd="0" destOrd="0" presId="urn:microsoft.com/office/officeart/2005/8/layout/process2"/>
    <dgm:cxn modelId="{72B0D596-DC64-48D7-8F4D-E6E1369FAF14}" type="presOf" srcId="{D35861D4-0953-4382-B168-A4E508F08252}" destId="{B3C055D7-7D9F-419F-B780-BE4C7C41470E}" srcOrd="0" destOrd="0" presId="urn:microsoft.com/office/officeart/2005/8/layout/process2"/>
    <dgm:cxn modelId="{BD60AA7E-87F5-4A1F-B2C3-1F5D15FC4717}" type="presOf" srcId="{17EF4B40-4CE6-4C35-97DF-7380EAE60BC3}" destId="{7E820722-1FF5-41ED-A2BA-1E8281FDEBE5}" srcOrd="1" destOrd="0" presId="urn:microsoft.com/office/officeart/2005/8/layout/process2"/>
    <dgm:cxn modelId="{4548BD4C-67F0-4DE3-AC06-D62550CD8D00}" srcId="{49AFFB59-A968-4D58-881D-7D3B31A260E3}" destId="{8F08C0B4-21B5-4592-A36C-162BFB440498}" srcOrd="0" destOrd="0" parTransId="{FC019FD9-2C7D-4679-888C-A36B2A417C7C}" sibTransId="{9B3A08A5-9CE1-4883-B8A2-044EF94A80EE}"/>
    <dgm:cxn modelId="{F946DB83-9678-4926-8C15-5B048E369450}" type="presOf" srcId="{07829524-D910-47B7-8D6E-B4A682A346B7}" destId="{139CD0C5-65BA-4E0D-A40D-A21968976DA5}" srcOrd="0" destOrd="0" presId="urn:microsoft.com/office/officeart/2005/8/layout/process2"/>
    <dgm:cxn modelId="{25C7D617-5019-4496-97F3-237E2D11A269}" type="presOf" srcId="{49AFFB59-A968-4D58-881D-7D3B31A260E3}" destId="{7E68A3BF-11A4-498D-B91B-D319F1CDB98B}" srcOrd="0" destOrd="0" presId="urn:microsoft.com/office/officeart/2005/8/layout/process2"/>
    <dgm:cxn modelId="{79FC60B0-0B8F-4915-89BE-EDEFC655F4B1}" type="presOf" srcId="{33564973-C9B7-405A-9E6A-85F21AD75EF9}" destId="{1048195F-D7EE-4B8C-9821-9C817A872E27}" srcOrd="0" destOrd="0" presId="urn:microsoft.com/office/officeart/2005/8/layout/process2"/>
    <dgm:cxn modelId="{581C31A3-52C6-4106-B9F4-EE61E298B89D}" srcId="{49AFFB59-A968-4D58-881D-7D3B31A260E3}" destId="{07829524-D910-47B7-8D6E-B4A682A346B7}" srcOrd="3" destOrd="0" parTransId="{2913E192-CD3B-4C0B-8EA5-F1EDE7BA1703}" sibTransId="{FB907DA5-53F2-4DAA-BBD0-77BF7BB451C4}"/>
    <dgm:cxn modelId="{615D6C1B-FA4A-4E27-A6FF-051B7841B1D1}" srcId="{49AFFB59-A968-4D58-881D-7D3B31A260E3}" destId="{C8E1DA47-EEAE-43B1-86F0-464E009270A7}" srcOrd="2" destOrd="0" parTransId="{86BE6A42-25E2-4283-8409-E50E59EAD40A}" sibTransId="{E25E8AEB-E8D4-48F6-9B8C-F96904A33126}"/>
    <dgm:cxn modelId="{62317CC0-C728-4AD1-9100-29CA91D03F3B}" type="presOf" srcId="{17EF4B40-4CE6-4C35-97DF-7380EAE60BC3}" destId="{DF26E21B-402F-494F-A2E6-E1A3E2781527}" srcOrd="0" destOrd="0" presId="urn:microsoft.com/office/officeart/2005/8/layout/process2"/>
    <dgm:cxn modelId="{EB037CB6-C850-43FD-ADE8-177DB899183F}" type="presOf" srcId="{8F08C0B4-21B5-4592-A36C-162BFB440498}" destId="{8BF4CD2F-4B1A-4CBE-9483-EA0308FF6F09}" srcOrd="0" destOrd="0" presId="urn:microsoft.com/office/officeart/2005/8/layout/process2"/>
    <dgm:cxn modelId="{23837D57-882A-43E1-9DA3-C82E087EC2ED}" type="presOf" srcId="{6F576630-F243-45B6-89BC-2F5E9CD69EA0}" destId="{397981A4-5A44-4F7D-B1A1-B2477DBF9319}" srcOrd="0" destOrd="0" presId="urn:microsoft.com/office/officeart/2005/8/layout/process2"/>
    <dgm:cxn modelId="{351393CC-3F40-4386-A5CA-33A1ECA097B6}" type="presOf" srcId="{6F576630-F243-45B6-89BC-2F5E9CD69EA0}" destId="{657EEFCF-6664-40FF-8B30-B6EDB3206A27}" srcOrd="1" destOrd="0" presId="urn:microsoft.com/office/officeart/2005/8/layout/process2"/>
    <dgm:cxn modelId="{28E0392C-44F3-4371-B89E-9AE9CCD9A563}" srcId="{49AFFB59-A968-4D58-881D-7D3B31A260E3}" destId="{33564973-C9B7-405A-9E6A-85F21AD75EF9}" srcOrd="4" destOrd="0" parTransId="{1BAC51B2-62EA-42DE-BDA1-92CA7F583276}" sibTransId="{6F576630-F243-45B6-89BC-2F5E9CD69EA0}"/>
    <dgm:cxn modelId="{A228FA31-26C3-4060-B4BD-0F1F9B80AC00}" srcId="{49AFFB59-A968-4D58-881D-7D3B31A260E3}" destId="{C6DA19B4-7299-4CB9-961B-F999D0C75DD7}" srcOrd="1" destOrd="0" parTransId="{93214A3B-E194-4DBB-9298-4B8ECCF244DE}" sibTransId="{17EF4B40-4CE6-4C35-97DF-7380EAE60BC3}"/>
    <dgm:cxn modelId="{32287093-3352-4761-8E83-B782E16CC654}" type="presOf" srcId="{E25E8AEB-E8D4-48F6-9B8C-F96904A33126}" destId="{49082F7F-3BC7-40BF-A9FA-E3E46C34C863}" srcOrd="0" destOrd="0" presId="urn:microsoft.com/office/officeart/2005/8/layout/process2"/>
    <dgm:cxn modelId="{CED4AFFD-A455-4B7E-8DE0-67E5D09B2EDA}" type="presParOf" srcId="{7E68A3BF-11A4-498D-B91B-D319F1CDB98B}" destId="{8BF4CD2F-4B1A-4CBE-9483-EA0308FF6F09}" srcOrd="0" destOrd="0" presId="urn:microsoft.com/office/officeart/2005/8/layout/process2"/>
    <dgm:cxn modelId="{C72B59DC-96E4-4025-BFE2-2159757EA1EC}" type="presParOf" srcId="{7E68A3BF-11A4-498D-B91B-D319F1CDB98B}" destId="{EDF89B79-2398-4801-ADF1-67368BBB07E8}" srcOrd="1" destOrd="0" presId="urn:microsoft.com/office/officeart/2005/8/layout/process2"/>
    <dgm:cxn modelId="{E6315A5C-204F-4E50-9ED5-915BA90CDCD3}" type="presParOf" srcId="{EDF89B79-2398-4801-ADF1-67368BBB07E8}" destId="{81FC6E84-CA12-4C41-AC8F-F5BCC5DBD8B6}" srcOrd="0" destOrd="0" presId="urn:microsoft.com/office/officeart/2005/8/layout/process2"/>
    <dgm:cxn modelId="{5580323B-514D-41BE-9EEE-46CD4E52DD7A}" type="presParOf" srcId="{7E68A3BF-11A4-498D-B91B-D319F1CDB98B}" destId="{B25CE858-75D3-4CFC-9D6E-7E6950EAC18F}" srcOrd="2" destOrd="0" presId="urn:microsoft.com/office/officeart/2005/8/layout/process2"/>
    <dgm:cxn modelId="{E133DD91-5722-47D1-93F3-CB3B300F5588}" type="presParOf" srcId="{7E68A3BF-11A4-498D-B91B-D319F1CDB98B}" destId="{DF26E21B-402F-494F-A2E6-E1A3E2781527}" srcOrd="3" destOrd="0" presId="urn:microsoft.com/office/officeart/2005/8/layout/process2"/>
    <dgm:cxn modelId="{E5F2B666-E945-4DAE-9CDB-AB68565CBE4D}" type="presParOf" srcId="{DF26E21B-402F-494F-A2E6-E1A3E2781527}" destId="{7E820722-1FF5-41ED-A2BA-1E8281FDEBE5}" srcOrd="0" destOrd="0" presId="urn:microsoft.com/office/officeart/2005/8/layout/process2"/>
    <dgm:cxn modelId="{C00A7EE7-E396-40B0-9AD0-0E459B9DA068}" type="presParOf" srcId="{7E68A3BF-11A4-498D-B91B-D319F1CDB98B}" destId="{B7FBD4D5-ED8E-445B-AF4D-FFC2E2AAEB01}" srcOrd="4" destOrd="0" presId="urn:microsoft.com/office/officeart/2005/8/layout/process2"/>
    <dgm:cxn modelId="{209CE85E-1DF8-4C74-A1A6-5F6A75236513}" type="presParOf" srcId="{7E68A3BF-11A4-498D-B91B-D319F1CDB98B}" destId="{49082F7F-3BC7-40BF-A9FA-E3E46C34C863}" srcOrd="5" destOrd="0" presId="urn:microsoft.com/office/officeart/2005/8/layout/process2"/>
    <dgm:cxn modelId="{3B8A81A2-FAE1-4592-A0C4-9FD312F9D060}" type="presParOf" srcId="{49082F7F-3BC7-40BF-A9FA-E3E46C34C863}" destId="{C69CF9B3-D6A4-40F6-A0E2-5E5B365AA9CA}" srcOrd="0" destOrd="0" presId="urn:microsoft.com/office/officeart/2005/8/layout/process2"/>
    <dgm:cxn modelId="{818963D7-055E-4F89-99FF-AE58E741154A}" type="presParOf" srcId="{7E68A3BF-11A4-498D-B91B-D319F1CDB98B}" destId="{139CD0C5-65BA-4E0D-A40D-A21968976DA5}" srcOrd="6" destOrd="0" presId="urn:microsoft.com/office/officeart/2005/8/layout/process2"/>
    <dgm:cxn modelId="{6C2F3E5E-5F85-4F51-9244-F5C4A35AB836}" type="presParOf" srcId="{7E68A3BF-11A4-498D-B91B-D319F1CDB98B}" destId="{55E38620-E427-4B47-9791-41F4B72D928E}" srcOrd="7" destOrd="0" presId="urn:microsoft.com/office/officeart/2005/8/layout/process2"/>
    <dgm:cxn modelId="{A39406B2-298C-44C4-BA8D-980031B37843}" type="presParOf" srcId="{55E38620-E427-4B47-9791-41F4B72D928E}" destId="{BFFDE1E5-1508-405B-851E-13A59DF067E5}" srcOrd="0" destOrd="0" presId="urn:microsoft.com/office/officeart/2005/8/layout/process2"/>
    <dgm:cxn modelId="{9225A74D-9D73-469E-B968-CBE1486A10BF}" type="presParOf" srcId="{7E68A3BF-11A4-498D-B91B-D319F1CDB98B}" destId="{1048195F-D7EE-4B8C-9821-9C817A872E27}" srcOrd="8" destOrd="0" presId="urn:microsoft.com/office/officeart/2005/8/layout/process2"/>
    <dgm:cxn modelId="{B835A654-2CB4-47A7-99AD-1A2330EDCB5B}" type="presParOf" srcId="{7E68A3BF-11A4-498D-B91B-D319F1CDB98B}" destId="{397981A4-5A44-4F7D-B1A1-B2477DBF9319}" srcOrd="9" destOrd="0" presId="urn:microsoft.com/office/officeart/2005/8/layout/process2"/>
    <dgm:cxn modelId="{3792F739-5275-4815-910E-BEC7F6748A71}" type="presParOf" srcId="{397981A4-5A44-4F7D-B1A1-B2477DBF9319}" destId="{657EEFCF-6664-40FF-8B30-B6EDB3206A27}" srcOrd="0" destOrd="0" presId="urn:microsoft.com/office/officeart/2005/8/layout/process2"/>
    <dgm:cxn modelId="{78592A63-CE72-4076-A3FF-FD2ED4947E24}" type="presParOf" srcId="{7E68A3BF-11A4-498D-B91B-D319F1CDB98B}" destId="{B3C055D7-7D9F-419F-B780-BE4C7C41470E}" srcOrd="10"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F4CD2F-4B1A-4CBE-9483-EA0308FF6F09}">
      <dsp:nvSpPr>
        <dsp:cNvPr id="0" name=""/>
        <dsp:cNvSpPr/>
      </dsp:nvSpPr>
      <dsp:spPr>
        <a:xfrm>
          <a:off x="2600845" y="2297"/>
          <a:ext cx="2723108" cy="680777"/>
        </a:xfrm>
        <a:prstGeom prst="roundRect">
          <a:avLst>
            <a:gd name="adj" fmla="val 10000"/>
          </a:avLst>
        </a:prstGeom>
        <a:solidFill>
          <a:schemeClr val="accent5">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Identify Failure Mechanisms and Loading Conditions</a:t>
          </a:r>
          <a:endParaRPr lang="en-US" sz="1700" b="1" kern="1200" dirty="0"/>
        </a:p>
      </dsp:txBody>
      <dsp:txXfrm>
        <a:off x="2600845" y="2297"/>
        <a:ext cx="2723108" cy="680777"/>
      </dsp:txXfrm>
    </dsp:sp>
    <dsp:sp modelId="{EDF89B79-2398-4801-ADF1-67368BBB07E8}">
      <dsp:nvSpPr>
        <dsp:cNvPr id="0" name=""/>
        <dsp:cNvSpPr/>
      </dsp:nvSpPr>
      <dsp:spPr>
        <a:xfrm rot="5400000">
          <a:off x="3834754" y="700094"/>
          <a:ext cx="255291" cy="3063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700094"/>
        <a:ext cx="255291" cy="306349"/>
      </dsp:txXfrm>
    </dsp:sp>
    <dsp:sp modelId="{B25CE858-75D3-4CFC-9D6E-7E6950EAC18F}">
      <dsp:nvSpPr>
        <dsp:cNvPr id="0" name=""/>
        <dsp:cNvSpPr/>
      </dsp:nvSpPr>
      <dsp:spPr>
        <a:xfrm>
          <a:off x="2600845" y="1023463"/>
          <a:ext cx="2723108" cy="680777"/>
        </a:xfrm>
        <a:prstGeom prst="roundRect">
          <a:avLst>
            <a:gd name="adj" fmla="val 10000"/>
          </a:avLst>
        </a:prstGeom>
        <a:solidFill>
          <a:schemeClr val="accent5">
            <a:hueOff val="-1986775"/>
            <a:satOff val="7962"/>
            <a:lumOff val="1726"/>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Perform Elastic Thermo-mechanical FEM</a:t>
          </a:r>
          <a:endParaRPr lang="en-US" sz="1700" b="1" kern="1200" dirty="0">
            <a:solidFill>
              <a:schemeClr val="tx1"/>
            </a:solidFill>
          </a:endParaRPr>
        </a:p>
      </dsp:txBody>
      <dsp:txXfrm>
        <a:off x="2600845" y="1023463"/>
        <a:ext cx="2723108" cy="680777"/>
      </dsp:txXfrm>
    </dsp:sp>
    <dsp:sp modelId="{DF26E21B-402F-494F-A2E6-E1A3E2781527}">
      <dsp:nvSpPr>
        <dsp:cNvPr id="0" name=""/>
        <dsp:cNvSpPr/>
      </dsp:nvSpPr>
      <dsp:spPr>
        <a:xfrm rot="5400000">
          <a:off x="3834754" y="1721259"/>
          <a:ext cx="255291" cy="306349"/>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1721259"/>
        <a:ext cx="255291" cy="306349"/>
      </dsp:txXfrm>
    </dsp:sp>
    <dsp:sp modelId="{B7FBD4D5-ED8E-445B-AF4D-FFC2E2AAEB01}">
      <dsp:nvSpPr>
        <dsp:cNvPr id="0" name=""/>
        <dsp:cNvSpPr/>
      </dsp:nvSpPr>
      <dsp:spPr>
        <a:xfrm>
          <a:off x="2600845" y="2044628"/>
          <a:ext cx="2723108" cy="680777"/>
        </a:xfrm>
        <a:prstGeom prst="roundRect">
          <a:avLst>
            <a:gd name="adj" fmla="val 10000"/>
          </a:avLst>
        </a:prstGeom>
        <a:solidFill>
          <a:schemeClr val="accent5">
            <a:hueOff val="-3973551"/>
            <a:satOff val="15924"/>
            <a:lumOff val="3451"/>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Identify Paths through TBM Structure</a:t>
          </a:r>
          <a:endParaRPr lang="en-US" sz="1700" b="1" kern="1200" dirty="0">
            <a:solidFill>
              <a:schemeClr val="tx1"/>
            </a:solidFill>
          </a:endParaRPr>
        </a:p>
      </dsp:txBody>
      <dsp:txXfrm>
        <a:off x="2600845" y="2044628"/>
        <a:ext cx="2723108" cy="680777"/>
      </dsp:txXfrm>
    </dsp:sp>
    <dsp:sp modelId="{49082F7F-3BC7-40BF-A9FA-E3E46C34C863}">
      <dsp:nvSpPr>
        <dsp:cNvPr id="0" name=""/>
        <dsp:cNvSpPr/>
      </dsp:nvSpPr>
      <dsp:spPr>
        <a:xfrm rot="5400000">
          <a:off x="3834754" y="2742425"/>
          <a:ext cx="255291" cy="306349"/>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2742425"/>
        <a:ext cx="255291" cy="306349"/>
      </dsp:txXfrm>
    </dsp:sp>
    <dsp:sp modelId="{139CD0C5-65BA-4E0D-A40D-A21968976DA5}">
      <dsp:nvSpPr>
        <dsp:cNvPr id="0" name=""/>
        <dsp:cNvSpPr/>
      </dsp:nvSpPr>
      <dsp:spPr>
        <a:xfrm>
          <a:off x="2600845" y="3065794"/>
          <a:ext cx="2723108" cy="680777"/>
        </a:xfrm>
        <a:prstGeom prst="roundRect">
          <a:avLst>
            <a:gd name="adj" fmla="val 10000"/>
          </a:avLst>
        </a:prstGeom>
        <a:solidFill>
          <a:schemeClr val="accent5">
            <a:hueOff val="-5960326"/>
            <a:satOff val="23887"/>
            <a:lumOff val="5177"/>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Linearize</a:t>
          </a:r>
          <a:r>
            <a:rPr lang="en-US" sz="1700" b="1" kern="1200" dirty="0" smtClean="0">
              <a:solidFill>
                <a:schemeClr val="tx1"/>
              </a:solidFill>
            </a:rPr>
            <a:t> Stresses along Paths</a:t>
          </a:r>
          <a:endParaRPr lang="en-US" sz="1700" b="1" kern="1200" dirty="0">
            <a:solidFill>
              <a:schemeClr val="tx1"/>
            </a:solidFill>
          </a:endParaRPr>
        </a:p>
      </dsp:txBody>
      <dsp:txXfrm>
        <a:off x="2600845" y="3065794"/>
        <a:ext cx="2723108" cy="680777"/>
      </dsp:txXfrm>
    </dsp:sp>
    <dsp:sp modelId="{55E38620-E427-4B47-9791-41F4B72D928E}">
      <dsp:nvSpPr>
        <dsp:cNvPr id="0" name=""/>
        <dsp:cNvSpPr/>
      </dsp:nvSpPr>
      <dsp:spPr>
        <a:xfrm rot="5400000">
          <a:off x="3834754" y="3763590"/>
          <a:ext cx="255291" cy="306349"/>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3763590"/>
        <a:ext cx="255291" cy="306349"/>
      </dsp:txXfrm>
    </dsp:sp>
    <dsp:sp modelId="{1048195F-D7EE-4B8C-9821-9C817A872E27}">
      <dsp:nvSpPr>
        <dsp:cNvPr id="0" name=""/>
        <dsp:cNvSpPr/>
      </dsp:nvSpPr>
      <dsp:spPr>
        <a:xfrm>
          <a:off x="2600845" y="4086959"/>
          <a:ext cx="2723108" cy="680777"/>
        </a:xfrm>
        <a:prstGeom prst="roundRect">
          <a:avLst>
            <a:gd name="adj" fmla="val 10000"/>
          </a:avLst>
        </a:prstGeom>
        <a:solidFill>
          <a:schemeClr val="accent5">
            <a:hueOff val="-7947101"/>
            <a:satOff val="31849"/>
            <a:lumOff val="6902"/>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Apply Low- and High Temperature Design Rules</a:t>
          </a:r>
          <a:endParaRPr lang="en-US" sz="1700" b="1" kern="1200" dirty="0">
            <a:solidFill>
              <a:schemeClr val="tx1"/>
            </a:solidFill>
          </a:endParaRPr>
        </a:p>
      </dsp:txBody>
      <dsp:txXfrm>
        <a:off x="2600845" y="4086959"/>
        <a:ext cx="2723108" cy="680777"/>
      </dsp:txXfrm>
    </dsp:sp>
    <dsp:sp modelId="{397981A4-5A44-4F7D-B1A1-B2477DBF9319}">
      <dsp:nvSpPr>
        <dsp:cNvPr id="0" name=""/>
        <dsp:cNvSpPr/>
      </dsp:nvSpPr>
      <dsp:spPr>
        <a:xfrm rot="5400000">
          <a:off x="3834754" y="4784756"/>
          <a:ext cx="255291" cy="30634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4784756"/>
        <a:ext cx="255291" cy="306349"/>
      </dsp:txXfrm>
    </dsp:sp>
    <dsp:sp modelId="{B3C055D7-7D9F-419F-B780-BE4C7C41470E}">
      <dsp:nvSpPr>
        <dsp:cNvPr id="0" name=""/>
        <dsp:cNvSpPr/>
      </dsp:nvSpPr>
      <dsp:spPr>
        <a:xfrm>
          <a:off x="2600845" y="5108125"/>
          <a:ext cx="2723108" cy="680777"/>
        </a:xfrm>
        <a:prstGeom prst="roundRect">
          <a:avLst>
            <a:gd name="adj" fmla="val 10000"/>
          </a:avLst>
        </a:prstGeom>
        <a:solidFill>
          <a:schemeClr val="accent5">
            <a:hueOff val="-9933876"/>
            <a:satOff val="39811"/>
            <a:lumOff val="8628"/>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Check Factor of Safety</a:t>
          </a:r>
          <a:endParaRPr lang="en-US" sz="1700" b="1" kern="1200" dirty="0">
            <a:solidFill>
              <a:schemeClr val="tx1"/>
            </a:solidFill>
          </a:endParaRPr>
        </a:p>
      </dsp:txBody>
      <dsp:txXfrm>
        <a:off x="2600845" y="5108125"/>
        <a:ext cx="2723108" cy="6807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F4CD2F-4B1A-4CBE-9483-EA0308FF6F09}">
      <dsp:nvSpPr>
        <dsp:cNvPr id="0" name=""/>
        <dsp:cNvSpPr/>
      </dsp:nvSpPr>
      <dsp:spPr>
        <a:xfrm>
          <a:off x="2600845" y="2297"/>
          <a:ext cx="2723108" cy="680777"/>
        </a:xfrm>
        <a:prstGeom prst="roundRect">
          <a:avLst>
            <a:gd name="adj" fmla="val 10000"/>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Identify Failure Mechanisms and Loading Conditions</a:t>
          </a:r>
          <a:endParaRPr lang="en-US" sz="1700" b="1" kern="1200" dirty="0"/>
        </a:p>
      </dsp:txBody>
      <dsp:txXfrm>
        <a:off x="2600845" y="2297"/>
        <a:ext cx="2723108" cy="680777"/>
      </dsp:txXfrm>
    </dsp:sp>
    <dsp:sp modelId="{EDF89B79-2398-4801-ADF1-67368BBB07E8}">
      <dsp:nvSpPr>
        <dsp:cNvPr id="0" name=""/>
        <dsp:cNvSpPr/>
      </dsp:nvSpPr>
      <dsp:spPr>
        <a:xfrm rot="5400000">
          <a:off x="3834754" y="700094"/>
          <a:ext cx="255291" cy="3063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700094"/>
        <a:ext cx="255291" cy="306349"/>
      </dsp:txXfrm>
    </dsp:sp>
    <dsp:sp modelId="{B25CE858-75D3-4CFC-9D6E-7E6950EAC18F}">
      <dsp:nvSpPr>
        <dsp:cNvPr id="0" name=""/>
        <dsp:cNvSpPr/>
      </dsp:nvSpPr>
      <dsp:spPr>
        <a:xfrm>
          <a:off x="2600845" y="1023463"/>
          <a:ext cx="2723108" cy="680777"/>
        </a:xfrm>
        <a:prstGeom prst="roundRect">
          <a:avLst>
            <a:gd name="adj" fmla="val 10000"/>
          </a:avLst>
        </a:prstGeom>
        <a:solidFill>
          <a:schemeClr val="accent5">
            <a:hueOff val="-1986775"/>
            <a:satOff val="7962"/>
            <a:lumOff val="1726"/>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Perform Elastic Thermo-mechanical FEM</a:t>
          </a:r>
          <a:endParaRPr lang="en-US" sz="1700" b="1" kern="1200" dirty="0">
            <a:solidFill>
              <a:schemeClr val="tx1"/>
            </a:solidFill>
          </a:endParaRPr>
        </a:p>
      </dsp:txBody>
      <dsp:txXfrm>
        <a:off x="2600845" y="1023463"/>
        <a:ext cx="2723108" cy="680777"/>
      </dsp:txXfrm>
    </dsp:sp>
    <dsp:sp modelId="{DF26E21B-402F-494F-A2E6-E1A3E2781527}">
      <dsp:nvSpPr>
        <dsp:cNvPr id="0" name=""/>
        <dsp:cNvSpPr/>
      </dsp:nvSpPr>
      <dsp:spPr>
        <a:xfrm rot="5400000">
          <a:off x="3834754" y="1721259"/>
          <a:ext cx="255291" cy="306349"/>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1721259"/>
        <a:ext cx="255291" cy="306349"/>
      </dsp:txXfrm>
    </dsp:sp>
    <dsp:sp modelId="{B7FBD4D5-ED8E-445B-AF4D-FFC2E2AAEB01}">
      <dsp:nvSpPr>
        <dsp:cNvPr id="0" name=""/>
        <dsp:cNvSpPr/>
      </dsp:nvSpPr>
      <dsp:spPr>
        <a:xfrm>
          <a:off x="2600845" y="2044628"/>
          <a:ext cx="2723108" cy="680777"/>
        </a:xfrm>
        <a:prstGeom prst="roundRect">
          <a:avLst>
            <a:gd name="adj" fmla="val 10000"/>
          </a:avLst>
        </a:prstGeom>
        <a:solidFill>
          <a:schemeClr val="accent5">
            <a:hueOff val="-3973551"/>
            <a:satOff val="15924"/>
            <a:lumOff val="3451"/>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Identify Paths through TBM Structure</a:t>
          </a:r>
          <a:endParaRPr lang="en-US" sz="1700" b="1" kern="1200" dirty="0">
            <a:solidFill>
              <a:schemeClr val="tx1"/>
            </a:solidFill>
          </a:endParaRPr>
        </a:p>
      </dsp:txBody>
      <dsp:txXfrm>
        <a:off x="2600845" y="2044628"/>
        <a:ext cx="2723108" cy="680777"/>
      </dsp:txXfrm>
    </dsp:sp>
    <dsp:sp modelId="{49082F7F-3BC7-40BF-A9FA-E3E46C34C863}">
      <dsp:nvSpPr>
        <dsp:cNvPr id="0" name=""/>
        <dsp:cNvSpPr/>
      </dsp:nvSpPr>
      <dsp:spPr>
        <a:xfrm rot="5400000">
          <a:off x="3834754" y="2742425"/>
          <a:ext cx="255291" cy="306349"/>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2742425"/>
        <a:ext cx="255291" cy="306349"/>
      </dsp:txXfrm>
    </dsp:sp>
    <dsp:sp modelId="{139CD0C5-65BA-4E0D-A40D-A21968976DA5}">
      <dsp:nvSpPr>
        <dsp:cNvPr id="0" name=""/>
        <dsp:cNvSpPr/>
      </dsp:nvSpPr>
      <dsp:spPr>
        <a:xfrm>
          <a:off x="2600845" y="3065794"/>
          <a:ext cx="2723108" cy="680777"/>
        </a:xfrm>
        <a:prstGeom prst="roundRect">
          <a:avLst>
            <a:gd name="adj" fmla="val 10000"/>
          </a:avLst>
        </a:prstGeom>
        <a:solidFill>
          <a:schemeClr val="accent5">
            <a:hueOff val="-5960326"/>
            <a:satOff val="23887"/>
            <a:lumOff val="5177"/>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Linearize</a:t>
          </a:r>
          <a:r>
            <a:rPr lang="en-US" sz="1700" b="1" kern="1200" dirty="0" smtClean="0">
              <a:solidFill>
                <a:schemeClr val="tx1"/>
              </a:solidFill>
            </a:rPr>
            <a:t> Stresses along Paths</a:t>
          </a:r>
          <a:endParaRPr lang="en-US" sz="1700" b="1" kern="1200" dirty="0">
            <a:solidFill>
              <a:schemeClr val="tx1"/>
            </a:solidFill>
          </a:endParaRPr>
        </a:p>
      </dsp:txBody>
      <dsp:txXfrm>
        <a:off x="2600845" y="3065794"/>
        <a:ext cx="2723108" cy="680777"/>
      </dsp:txXfrm>
    </dsp:sp>
    <dsp:sp modelId="{55E38620-E427-4B47-9791-41F4B72D928E}">
      <dsp:nvSpPr>
        <dsp:cNvPr id="0" name=""/>
        <dsp:cNvSpPr/>
      </dsp:nvSpPr>
      <dsp:spPr>
        <a:xfrm rot="5400000">
          <a:off x="3834754" y="3763590"/>
          <a:ext cx="255291" cy="306349"/>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3763590"/>
        <a:ext cx="255291" cy="306349"/>
      </dsp:txXfrm>
    </dsp:sp>
    <dsp:sp modelId="{1048195F-D7EE-4B8C-9821-9C817A872E27}">
      <dsp:nvSpPr>
        <dsp:cNvPr id="0" name=""/>
        <dsp:cNvSpPr/>
      </dsp:nvSpPr>
      <dsp:spPr>
        <a:xfrm>
          <a:off x="2600845" y="4086959"/>
          <a:ext cx="2723108" cy="680777"/>
        </a:xfrm>
        <a:prstGeom prst="roundRect">
          <a:avLst>
            <a:gd name="adj" fmla="val 10000"/>
          </a:avLst>
        </a:prstGeom>
        <a:solidFill>
          <a:schemeClr val="accent5">
            <a:hueOff val="-7947101"/>
            <a:satOff val="31849"/>
            <a:lumOff val="6902"/>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Apply Low- and High Temperature Design Rules</a:t>
          </a:r>
          <a:endParaRPr lang="en-US" sz="1700" b="1" kern="1200" dirty="0">
            <a:solidFill>
              <a:schemeClr val="tx1"/>
            </a:solidFill>
          </a:endParaRPr>
        </a:p>
      </dsp:txBody>
      <dsp:txXfrm>
        <a:off x="2600845" y="4086959"/>
        <a:ext cx="2723108" cy="680777"/>
      </dsp:txXfrm>
    </dsp:sp>
    <dsp:sp modelId="{397981A4-5A44-4F7D-B1A1-B2477DBF9319}">
      <dsp:nvSpPr>
        <dsp:cNvPr id="0" name=""/>
        <dsp:cNvSpPr/>
      </dsp:nvSpPr>
      <dsp:spPr>
        <a:xfrm rot="5400000">
          <a:off x="3834754" y="4784756"/>
          <a:ext cx="255291" cy="30634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4784756"/>
        <a:ext cx="255291" cy="306349"/>
      </dsp:txXfrm>
    </dsp:sp>
    <dsp:sp modelId="{B3C055D7-7D9F-419F-B780-BE4C7C41470E}">
      <dsp:nvSpPr>
        <dsp:cNvPr id="0" name=""/>
        <dsp:cNvSpPr/>
      </dsp:nvSpPr>
      <dsp:spPr>
        <a:xfrm>
          <a:off x="2600845" y="5108125"/>
          <a:ext cx="2723108" cy="680777"/>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Check Factor of Safety</a:t>
          </a:r>
          <a:endParaRPr lang="en-US" sz="1700" b="1" kern="1200" dirty="0">
            <a:solidFill>
              <a:schemeClr val="tx1"/>
            </a:solidFill>
          </a:endParaRPr>
        </a:p>
      </dsp:txBody>
      <dsp:txXfrm>
        <a:off x="2600845" y="5108125"/>
        <a:ext cx="2723108" cy="68077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F4CD2F-4B1A-4CBE-9483-EA0308FF6F09}">
      <dsp:nvSpPr>
        <dsp:cNvPr id="0" name=""/>
        <dsp:cNvSpPr/>
      </dsp:nvSpPr>
      <dsp:spPr>
        <a:xfrm>
          <a:off x="2600845" y="2297"/>
          <a:ext cx="2723108" cy="680777"/>
        </a:xfrm>
        <a:prstGeom prst="roundRect">
          <a:avLst>
            <a:gd name="adj" fmla="val 10000"/>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Identify Failure Mechanisms and Loading Conditions</a:t>
          </a:r>
          <a:endParaRPr lang="en-US" sz="1700" b="1" kern="1200" dirty="0"/>
        </a:p>
      </dsp:txBody>
      <dsp:txXfrm>
        <a:off x="2600845" y="2297"/>
        <a:ext cx="2723108" cy="680777"/>
      </dsp:txXfrm>
    </dsp:sp>
    <dsp:sp modelId="{EDF89B79-2398-4801-ADF1-67368BBB07E8}">
      <dsp:nvSpPr>
        <dsp:cNvPr id="0" name=""/>
        <dsp:cNvSpPr/>
      </dsp:nvSpPr>
      <dsp:spPr>
        <a:xfrm rot="5400000">
          <a:off x="3834754" y="700094"/>
          <a:ext cx="255291" cy="3063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700094"/>
        <a:ext cx="255291" cy="306349"/>
      </dsp:txXfrm>
    </dsp:sp>
    <dsp:sp modelId="{B25CE858-75D3-4CFC-9D6E-7E6950EAC18F}">
      <dsp:nvSpPr>
        <dsp:cNvPr id="0" name=""/>
        <dsp:cNvSpPr/>
      </dsp:nvSpPr>
      <dsp:spPr>
        <a:xfrm>
          <a:off x="2600845" y="1023463"/>
          <a:ext cx="2723108" cy="680777"/>
        </a:xfrm>
        <a:prstGeom prst="roundRect">
          <a:avLst>
            <a:gd name="adj" fmla="val 10000"/>
          </a:avLst>
        </a:prstGeom>
        <a:solidFill>
          <a:schemeClr val="accent5">
            <a:hueOff val="-1986775"/>
            <a:satOff val="7962"/>
            <a:lumOff val="1726"/>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Perform Elastic Thermo-mechanical FEM</a:t>
          </a:r>
          <a:endParaRPr lang="en-US" sz="1700" b="1" kern="1200" dirty="0">
            <a:solidFill>
              <a:schemeClr val="tx1"/>
            </a:solidFill>
          </a:endParaRPr>
        </a:p>
      </dsp:txBody>
      <dsp:txXfrm>
        <a:off x="2600845" y="1023463"/>
        <a:ext cx="2723108" cy="680777"/>
      </dsp:txXfrm>
    </dsp:sp>
    <dsp:sp modelId="{DF26E21B-402F-494F-A2E6-E1A3E2781527}">
      <dsp:nvSpPr>
        <dsp:cNvPr id="0" name=""/>
        <dsp:cNvSpPr/>
      </dsp:nvSpPr>
      <dsp:spPr>
        <a:xfrm rot="5400000">
          <a:off x="3834754" y="1721259"/>
          <a:ext cx="255291" cy="306349"/>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1721259"/>
        <a:ext cx="255291" cy="306349"/>
      </dsp:txXfrm>
    </dsp:sp>
    <dsp:sp modelId="{B7FBD4D5-ED8E-445B-AF4D-FFC2E2AAEB01}">
      <dsp:nvSpPr>
        <dsp:cNvPr id="0" name=""/>
        <dsp:cNvSpPr/>
      </dsp:nvSpPr>
      <dsp:spPr>
        <a:xfrm>
          <a:off x="2600845" y="2044628"/>
          <a:ext cx="2723108" cy="680777"/>
        </a:xfrm>
        <a:prstGeom prst="roundRect">
          <a:avLst>
            <a:gd name="adj" fmla="val 10000"/>
          </a:avLst>
        </a:prstGeom>
        <a:solidFill>
          <a:schemeClr val="accent5">
            <a:hueOff val="-3973551"/>
            <a:satOff val="15924"/>
            <a:lumOff val="3451"/>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Identify Paths through TBM Structure</a:t>
          </a:r>
          <a:endParaRPr lang="en-US" sz="1700" b="1" kern="1200" dirty="0">
            <a:solidFill>
              <a:schemeClr val="tx1"/>
            </a:solidFill>
          </a:endParaRPr>
        </a:p>
      </dsp:txBody>
      <dsp:txXfrm>
        <a:off x="2600845" y="2044628"/>
        <a:ext cx="2723108" cy="680777"/>
      </dsp:txXfrm>
    </dsp:sp>
    <dsp:sp modelId="{49082F7F-3BC7-40BF-A9FA-E3E46C34C863}">
      <dsp:nvSpPr>
        <dsp:cNvPr id="0" name=""/>
        <dsp:cNvSpPr/>
      </dsp:nvSpPr>
      <dsp:spPr>
        <a:xfrm rot="5400000">
          <a:off x="3834754" y="2742425"/>
          <a:ext cx="255291" cy="306349"/>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2742425"/>
        <a:ext cx="255291" cy="306349"/>
      </dsp:txXfrm>
    </dsp:sp>
    <dsp:sp modelId="{139CD0C5-65BA-4E0D-A40D-A21968976DA5}">
      <dsp:nvSpPr>
        <dsp:cNvPr id="0" name=""/>
        <dsp:cNvSpPr/>
      </dsp:nvSpPr>
      <dsp:spPr>
        <a:xfrm>
          <a:off x="2600845" y="3065794"/>
          <a:ext cx="2723108" cy="680777"/>
        </a:xfrm>
        <a:prstGeom prst="roundRect">
          <a:avLst>
            <a:gd name="adj" fmla="val 10000"/>
          </a:avLst>
        </a:prstGeom>
        <a:solidFill>
          <a:schemeClr val="accent5">
            <a:hueOff val="-5960326"/>
            <a:satOff val="23887"/>
            <a:lumOff val="5177"/>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Linearize</a:t>
          </a:r>
          <a:r>
            <a:rPr lang="en-US" sz="1700" b="1" kern="1200" dirty="0" smtClean="0">
              <a:solidFill>
                <a:schemeClr val="tx1"/>
              </a:solidFill>
            </a:rPr>
            <a:t> Stresses along Paths</a:t>
          </a:r>
          <a:endParaRPr lang="en-US" sz="1700" b="1" kern="1200" dirty="0">
            <a:solidFill>
              <a:schemeClr val="tx1"/>
            </a:solidFill>
          </a:endParaRPr>
        </a:p>
      </dsp:txBody>
      <dsp:txXfrm>
        <a:off x="2600845" y="3065794"/>
        <a:ext cx="2723108" cy="680777"/>
      </dsp:txXfrm>
    </dsp:sp>
    <dsp:sp modelId="{55E38620-E427-4B47-9791-41F4B72D928E}">
      <dsp:nvSpPr>
        <dsp:cNvPr id="0" name=""/>
        <dsp:cNvSpPr/>
      </dsp:nvSpPr>
      <dsp:spPr>
        <a:xfrm rot="5400000">
          <a:off x="3834754" y="3763590"/>
          <a:ext cx="255291" cy="306349"/>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3763590"/>
        <a:ext cx="255291" cy="306349"/>
      </dsp:txXfrm>
    </dsp:sp>
    <dsp:sp modelId="{1048195F-D7EE-4B8C-9821-9C817A872E27}">
      <dsp:nvSpPr>
        <dsp:cNvPr id="0" name=""/>
        <dsp:cNvSpPr/>
      </dsp:nvSpPr>
      <dsp:spPr>
        <a:xfrm>
          <a:off x="2600845" y="4086959"/>
          <a:ext cx="2723108" cy="680777"/>
        </a:xfrm>
        <a:prstGeom prst="roundRect">
          <a:avLst>
            <a:gd name="adj" fmla="val 10000"/>
          </a:avLst>
        </a:prstGeom>
        <a:solidFill>
          <a:schemeClr val="accent5">
            <a:hueOff val="-7947101"/>
            <a:satOff val="31849"/>
            <a:lumOff val="6902"/>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Apply Low- and High Temperature Design Rules</a:t>
          </a:r>
          <a:endParaRPr lang="en-US" sz="1700" b="1" kern="1200" dirty="0">
            <a:solidFill>
              <a:schemeClr val="tx1"/>
            </a:solidFill>
          </a:endParaRPr>
        </a:p>
      </dsp:txBody>
      <dsp:txXfrm>
        <a:off x="2600845" y="4086959"/>
        <a:ext cx="2723108" cy="680777"/>
      </dsp:txXfrm>
    </dsp:sp>
    <dsp:sp modelId="{397981A4-5A44-4F7D-B1A1-B2477DBF9319}">
      <dsp:nvSpPr>
        <dsp:cNvPr id="0" name=""/>
        <dsp:cNvSpPr/>
      </dsp:nvSpPr>
      <dsp:spPr>
        <a:xfrm rot="5400000">
          <a:off x="3834754" y="4784756"/>
          <a:ext cx="255291" cy="30634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4784756"/>
        <a:ext cx="255291" cy="306349"/>
      </dsp:txXfrm>
    </dsp:sp>
    <dsp:sp modelId="{B3C055D7-7D9F-419F-B780-BE4C7C41470E}">
      <dsp:nvSpPr>
        <dsp:cNvPr id="0" name=""/>
        <dsp:cNvSpPr/>
      </dsp:nvSpPr>
      <dsp:spPr>
        <a:xfrm>
          <a:off x="2600845" y="5108125"/>
          <a:ext cx="2723108" cy="680777"/>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Check Factor of Safety</a:t>
          </a:r>
          <a:endParaRPr lang="en-US" sz="1700" b="1" kern="1200" dirty="0">
            <a:solidFill>
              <a:schemeClr val="tx1"/>
            </a:solidFill>
          </a:endParaRPr>
        </a:p>
      </dsp:txBody>
      <dsp:txXfrm>
        <a:off x="2600845" y="5108125"/>
        <a:ext cx="2723108" cy="68077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F4CD2F-4B1A-4CBE-9483-EA0308FF6F09}">
      <dsp:nvSpPr>
        <dsp:cNvPr id="0" name=""/>
        <dsp:cNvSpPr/>
      </dsp:nvSpPr>
      <dsp:spPr>
        <a:xfrm>
          <a:off x="2602175" y="5123"/>
          <a:ext cx="2720448" cy="680112"/>
        </a:xfrm>
        <a:prstGeom prst="roundRect">
          <a:avLst>
            <a:gd name="adj" fmla="val 10000"/>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Identify Failure Mechanisms and Loading Conditions</a:t>
          </a:r>
          <a:endParaRPr lang="en-US" sz="1700" b="1" kern="1200" dirty="0"/>
        </a:p>
      </dsp:txBody>
      <dsp:txXfrm>
        <a:off x="2602175" y="5123"/>
        <a:ext cx="2720448" cy="680112"/>
      </dsp:txXfrm>
    </dsp:sp>
    <dsp:sp modelId="{EDF89B79-2398-4801-ADF1-67368BBB07E8}">
      <dsp:nvSpPr>
        <dsp:cNvPr id="0" name=""/>
        <dsp:cNvSpPr/>
      </dsp:nvSpPr>
      <dsp:spPr>
        <a:xfrm rot="5400000">
          <a:off x="3834878" y="702238"/>
          <a:ext cx="255042" cy="30605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878" y="702238"/>
        <a:ext cx="255042" cy="306050"/>
      </dsp:txXfrm>
    </dsp:sp>
    <dsp:sp modelId="{B25CE858-75D3-4CFC-9D6E-7E6950EAC18F}">
      <dsp:nvSpPr>
        <dsp:cNvPr id="0" name=""/>
        <dsp:cNvSpPr/>
      </dsp:nvSpPr>
      <dsp:spPr>
        <a:xfrm>
          <a:off x="2602175" y="1025291"/>
          <a:ext cx="2720448" cy="680112"/>
        </a:xfrm>
        <a:prstGeom prst="roundRect">
          <a:avLst>
            <a:gd name="adj" fmla="val 10000"/>
          </a:avLst>
        </a:prstGeom>
        <a:solidFill>
          <a:schemeClr val="accent5">
            <a:hueOff val="-1986775"/>
            <a:satOff val="7962"/>
            <a:lumOff val="1726"/>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Perform Elastic Thermo-mechanical FEM</a:t>
          </a:r>
          <a:endParaRPr lang="en-US" sz="1700" b="1" kern="1200" dirty="0">
            <a:solidFill>
              <a:schemeClr val="tx1"/>
            </a:solidFill>
          </a:endParaRPr>
        </a:p>
      </dsp:txBody>
      <dsp:txXfrm>
        <a:off x="2602175" y="1025291"/>
        <a:ext cx="2720448" cy="680112"/>
      </dsp:txXfrm>
    </dsp:sp>
    <dsp:sp modelId="{DF26E21B-402F-494F-A2E6-E1A3E2781527}">
      <dsp:nvSpPr>
        <dsp:cNvPr id="0" name=""/>
        <dsp:cNvSpPr/>
      </dsp:nvSpPr>
      <dsp:spPr>
        <a:xfrm rot="5400000">
          <a:off x="3834878" y="1722406"/>
          <a:ext cx="255042" cy="306050"/>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878" y="1722406"/>
        <a:ext cx="255042" cy="306050"/>
      </dsp:txXfrm>
    </dsp:sp>
    <dsp:sp modelId="{B7FBD4D5-ED8E-445B-AF4D-FFC2E2AAEB01}">
      <dsp:nvSpPr>
        <dsp:cNvPr id="0" name=""/>
        <dsp:cNvSpPr/>
      </dsp:nvSpPr>
      <dsp:spPr>
        <a:xfrm>
          <a:off x="2602175" y="2045459"/>
          <a:ext cx="2720448" cy="680112"/>
        </a:xfrm>
        <a:prstGeom prst="roundRect">
          <a:avLst>
            <a:gd name="adj" fmla="val 10000"/>
          </a:avLst>
        </a:prstGeom>
        <a:solidFill>
          <a:schemeClr val="accent5">
            <a:hueOff val="-3973551"/>
            <a:satOff val="15924"/>
            <a:lumOff val="3451"/>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lumMod val="75000"/>
                </a:schemeClr>
              </a:solidFill>
            </a:rPr>
            <a:t>Identify Paths through TBM Structure – </a:t>
          </a:r>
          <a:r>
            <a:rPr lang="en-US" sz="2000" b="1" u="sng" kern="1200" dirty="0" smtClean="0">
              <a:solidFill>
                <a:schemeClr val="tx1"/>
              </a:solidFill>
              <a:effectLst>
                <a:outerShdw blurRad="38100" dist="38100" dir="2700000" algn="tl">
                  <a:srgbClr val="000000">
                    <a:alpha val="43137"/>
                  </a:srgbClr>
                </a:outerShdw>
              </a:effectLst>
            </a:rPr>
            <a:t>Material Data</a:t>
          </a:r>
          <a:endParaRPr lang="en-US" sz="1700" b="1" u="sng" kern="1200" dirty="0">
            <a:solidFill>
              <a:schemeClr val="tx1"/>
            </a:solidFill>
            <a:effectLst>
              <a:outerShdw blurRad="38100" dist="38100" dir="2700000" algn="tl">
                <a:srgbClr val="000000">
                  <a:alpha val="43137"/>
                </a:srgbClr>
              </a:outerShdw>
            </a:effectLst>
          </a:endParaRPr>
        </a:p>
      </dsp:txBody>
      <dsp:txXfrm>
        <a:off x="2602175" y="2045459"/>
        <a:ext cx="2720448" cy="680112"/>
      </dsp:txXfrm>
    </dsp:sp>
    <dsp:sp modelId="{49082F7F-3BC7-40BF-A9FA-E3E46C34C863}">
      <dsp:nvSpPr>
        <dsp:cNvPr id="0" name=""/>
        <dsp:cNvSpPr/>
      </dsp:nvSpPr>
      <dsp:spPr>
        <a:xfrm rot="5400000">
          <a:off x="3834878" y="2742574"/>
          <a:ext cx="255042" cy="306050"/>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878" y="2742574"/>
        <a:ext cx="255042" cy="306050"/>
      </dsp:txXfrm>
    </dsp:sp>
    <dsp:sp modelId="{139CD0C5-65BA-4E0D-A40D-A21968976DA5}">
      <dsp:nvSpPr>
        <dsp:cNvPr id="0" name=""/>
        <dsp:cNvSpPr/>
      </dsp:nvSpPr>
      <dsp:spPr>
        <a:xfrm>
          <a:off x="2602175" y="3065628"/>
          <a:ext cx="2720448" cy="680112"/>
        </a:xfrm>
        <a:prstGeom prst="roundRect">
          <a:avLst>
            <a:gd name="adj" fmla="val 10000"/>
          </a:avLst>
        </a:prstGeom>
        <a:solidFill>
          <a:schemeClr val="accent5">
            <a:hueOff val="-5960326"/>
            <a:satOff val="23887"/>
            <a:lumOff val="5177"/>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Linearize</a:t>
          </a:r>
          <a:r>
            <a:rPr lang="en-US" sz="1700" b="1" kern="1200" dirty="0" smtClean="0">
              <a:solidFill>
                <a:schemeClr val="tx1"/>
              </a:solidFill>
            </a:rPr>
            <a:t> Stresses along Paths</a:t>
          </a:r>
          <a:endParaRPr lang="en-US" sz="1700" b="1" kern="1200" dirty="0">
            <a:solidFill>
              <a:schemeClr val="tx1"/>
            </a:solidFill>
          </a:endParaRPr>
        </a:p>
      </dsp:txBody>
      <dsp:txXfrm>
        <a:off x="2602175" y="3065628"/>
        <a:ext cx="2720448" cy="680112"/>
      </dsp:txXfrm>
    </dsp:sp>
    <dsp:sp modelId="{55E38620-E427-4B47-9791-41F4B72D928E}">
      <dsp:nvSpPr>
        <dsp:cNvPr id="0" name=""/>
        <dsp:cNvSpPr/>
      </dsp:nvSpPr>
      <dsp:spPr>
        <a:xfrm rot="5400000">
          <a:off x="3834878" y="3762743"/>
          <a:ext cx="255042" cy="306050"/>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878" y="3762743"/>
        <a:ext cx="255042" cy="306050"/>
      </dsp:txXfrm>
    </dsp:sp>
    <dsp:sp modelId="{1048195F-D7EE-4B8C-9821-9C817A872E27}">
      <dsp:nvSpPr>
        <dsp:cNvPr id="0" name=""/>
        <dsp:cNvSpPr/>
      </dsp:nvSpPr>
      <dsp:spPr>
        <a:xfrm>
          <a:off x="2602175" y="4085796"/>
          <a:ext cx="2720448" cy="680112"/>
        </a:xfrm>
        <a:prstGeom prst="roundRect">
          <a:avLst>
            <a:gd name="adj" fmla="val 10000"/>
          </a:avLst>
        </a:prstGeom>
        <a:solidFill>
          <a:schemeClr val="accent5">
            <a:hueOff val="-7947101"/>
            <a:satOff val="31849"/>
            <a:lumOff val="6902"/>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Apply Low- and High Temperature Design Rules</a:t>
          </a:r>
          <a:endParaRPr lang="en-US" sz="1700" b="1" kern="1200" dirty="0">
            <a:solidFill>
              <a:schemeClr val="tx1"/>
            </a:solidFill>
          </a:endParaRPr>
        </a:p>
      </dsp:txBody>
      <dsp:txXfrm>
        <a:off x="2602175" y="4085796"/>
        <a:ext cx="2720448" cy="680112"/>
      </dsp:txXfrm>
    </dsp:sp>
    <dsp:sp modelId="{397981A4-5A44-4F7D-B1A1-B2477DBF9319}">
      <dsp:nvSpPr>
        <dsp:cNvPr id="0" name=""/>
        <dsp:cNvSpPr/>
      </dsp:nvSpPr>
      <dsp:spPr>
        <a:xfrm rot="5400000">
          <a:off x="3834878" y="4782911"/>
          <a:ext cx="255042" cy="306050"/>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878" y="4782911"/>
        <a:ext cx="255042" cy="306050"/>
      </dsp:txXfrm>
    </dsp:sp>
    <dsp:sp modelId="{B3C055D7-7D9F-419F-B780-BE4C7C41470E}">
      <dsp:nvSpPr>
        <dsp:cNvPr id="0" name=""/>
        <dsp:cNvSpPr/>
      </dsp:nvSpPr>
      <dsp:spPr>
        <a:xfrm>
          <a:off x="2602175" y="5105964"/>
          <a:ext cx="2720448" cy="680112"/>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Check Factor of Safety</a:t>
          </a:r>
          <a:endParaRPr lang="en-US" sz="1700" b="1" kern="1200" dirty="0">
            <a:solidFill>
              <a:schemeClr val="tx1"/>
            </a:solidFill>
          </a:endParaRPr>
        </a:p>
      </dsp:txBody>
      <dsp:txXfrm>
        <a:off x="2602175" y="5105964"/>
        <a:ext cx="2720448" cy="6801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F4CD2F-4B1A-4CBE-9483-EA0308FF6F09}">
      <dsp:nvSpPr>
        <dsp:cNvPr id="0" name=""/>
        <dsp:cNvSpPr/>
      </dsp:nvSpPr>
      <dsp:spPr>
        <a:xfrm>
          <a:off x="2600845" y="2297"/>
          <a:ext cx="2723108" cy="680777"/>
        </a:xfrm>
        <a:prstGeom prst="roundRect">
          <a:avLst>
            <a:gd name="adj" fmla="val 10000"/>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Identify Failure Mechanisms and Loading Conditions</a:t>
          </a:r>
          <a:endParaRPr lang="en-US" sz="1700" b="1" kern="1200" dirty="0"/>
        </a:p>
      </dsp:txBody>
      <dsp:txXfrm>
        <a:off x="2600845" y="2297"/>
        <a:ext cx="2723108" cy="680777"/>
      </dsp:txXfrm>
    </dsp:sp>
    <dsp:sp modelId="{EDF89B79-2398-4801-ADF1-67368BBB07E8}">
      <dsp:nvSpPr>
        <dsp:cNvPr id="0" name=""/>
        <dsp:cNvSpPr/>
      </dsp:nvSpPr>
      <dsp:spPr>
        <a:xfrm rot="5400000">
          <a:off x="3834754" y="700094"/>
          <a:ext cx="255291" cy="3063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700094"/>
        <a:ext cx="255291" cy="306349"/>
      </dsp:txXfrm>
    </dsp:sp>
    <dsp:sp modelId="{B25CE858-75D3-4CFC-9D6E-7E6950EAC18F}">
      <dsp:nvSpPr>
        <dsp:cNvPr id="0" name=""/>
        <dsp:cNvSpPr/>
      </dsp:nvSpPr>
      <dsp:spPr>
        <a:xfrm>
          <a:off x="2600845" y="1023463"/>
          <a:ext cx="2723108" cy="680777"/>
        </a:xfrm>
        <a:prstGeom prst="roundRect">
          <a:avLst>
            <a:gd name="adj" fmla="val 10000"/>
          </a:avLst>
        </a:prstGeom>
        <a:solidFill>
          <a:schemeClr val="accent5">
            <a:hueOff val="-1986775"/>
            <a:satOff val="7962"/>
            <a:lumOff val="1726"/>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Perform Elastic Thermo-mechanical FEM</a:t>
          </a:r>
          <a:endParaRPr lang="en-US" sz="1700" b="1" kern="1200" dirty="0">
            <a:solidFill>
              <a:schemeClr val="tx1"/>
            </a:solidFill>
          </a:endParaRPr>
        </a:p>
      </dsp:txBody>
      <dsp:txXfrm>
        <a:off x="2600845" y="1023463"/>
        <a:ext cx="2723108" cy="680777"/>
      </dsp:txXfrm>
    </dsp:sp>
    <dsp:sp modelId="{DF26E21B-402F-494F-A2E6-E1A3E2781527}">
      <dsp:nvSpPr>
        <dsp:cNvPr id="0" name=""/>
        <dsp:cNvSpPr/>
      </dsp:nvSpPr>
      <dsp:spPr>
        <a:xfrm rot="5400000">
          <a:off x="3834754" y="1721259"/>
          <a:ext cx="255291" cy="306349"/>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1721259"/>
        <a:ext cx="255291" cy="306349"/>
      </dsp:txXfrm>
    </dsp:sp>
    <dsp:sp modelId="{B7FBD4D5-ED8E-445B-AF4D-FFC2E2AAEB01}">
      <dsp:nvSpPr>
        <dsp:cNvPr id="0" name=""/>
        <dsp:cNvSpPr/>
      </dsp:nvSpPr>
      <dsp:spPr>
        <a:xfrm>
          <a:off x="2600845" y="2044628"/>
          <a:ext cx="2723108" cy="680777"/>
        </a:xfrm>
        <a:prstGeom prst="roundRect">
          <a:avLst>
            <a:gd name="adj" fmla="val 10000"/>
          </a:avLst>
        </a:prstGeom>
        <a:solidFill>
          <a:schemeClr val="accent5">
            <a:hueOff val="-3973551"/>
            <a:satOff val="15924"/>
            <a:lumOff val="3451"/>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Identify Paths through TBM Structure – </a:t>
          </a:r>
          <a:r>
            <a:rPr lang="en-US" sz="1700" b="1" u="sng" kern="1200" dirty="0" smtClean="0">
              <a:solidFill>
                <a:schemeClr val="tx1"/>
              </a:solidFill>
            </a:rPr>
            <a:t>Material Data</a:t>
          </a:r>
          <a:endParaRPr lang="en-US" sz="1700" b="1" u="sng" kern="1200" dirty="0">
            <a:solidFill>
              <a:schemeClr val="tx1"/>
            </a:solidFill>
          </a:endParaRPr>
        </a:p>
      </dsp:txBody>
      <dsp:txXfrm>
        <a:off x="2600845" y="2044628"/>
        <a:ext cx="2723108" cy="680777"/>
      </dsp:txXfrm>
    </dsp:sp>
    <dsp:sp modelId="{49082F7F-3BC7-40BF-A9FA-E3E46C34C863}">
      <dsp:nvSpPr>
        <dsp:cNvPr id="0" name=""/>
        <dsp:cNvSpPr/>
      </dsp:nvSpPr>
      <dsp:spPr>
        <a:xfrm rot="5400000">
          <a:off x="3834754" y="2742425"/>
          <a:ext cx="255291" cy="306349"/>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2742425"/>
        <a:ext cx="255291" cy="306349"/>
      </dsp:txXfrm>
    </dsp:sp>
    <dsp:sp modelId="{139CD0C5-65BA-4E0D-A40D-A21968976DA5}">
      <dsp:nvSpPr>
        <dsp:cNvPr id="0" name=""/>
        <dsp:cNvSpPr/>
      </dsp:nvSpPr>
      <dsp:spPr>
        <a:xfrm>
          <a:off x="2600845" y="3065794"/>
          <a:ext cx="2723108" cy="680777"/>
        </a:xfrm>
        <a:prstGeom prst="roundRect">
          <a:avLst>
            <a:gd name="adj" fmla="val 10000"/>
          </a:avLst>
        </a:prstGeom>
        <a:solidFill>
          <a:schemeClr val="accent5">
            <a:hueOff val="-5960326"/>
            <a:satOff val="23887"/>
            <a:lumOff val="5177"/>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Linearize</a:t>
          </a:r>
          <a:r>
            <a:rPr lang="en-US" sz="1700" b="1" kern="1200" dirty="0" smtClean="0">
              <a:solidFill>
                <a:schemeClr val="tx1"/>
              </a:solidFill>
            </a:rPr>
            <a:t> Stresses along Paths</a:t>
          </a:r>
          <a:endParaRPr lang="en-US" sz="1700" b="1" kern="1200" dirty="0">
            <a:solidFill>
              <a:schemeClr val="tx1"/>
            </a:solidFill>
          </a:endParaRPr>
        </a:p>
      </dsp:txBody>
      <dsp:txXfrm>
        <a:off x="2600845" y="3065794"/>
        <a:ext cx="2723108" cy="680777"/>
      </dsp:txXfrm>
    </dsp:sp>
    <dsp:sp modelId="{55E38620-E427-4B47-9791-41F4B72D928E}">
      <dsp:nvSpPr>
        <dsp:cNvPr id="0" name=""/>
        <dsp:cNvSpPr/>
      </dsp:nvSpPr>
      <dsp:spPr>
        <a:xfrm rot="5400000">
          <a:off x="3834754" y="3763590"/>
          <a:ext cx="255291" cy="306349"/>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3763590"/>
        <a:ext cx="255291" cy="306349"/>
      </dsp:txXfrm>
    </dsp:sp>
    <dsp:sp modelId="{1048195F-D7EE-4B8C-9821-9C817A872E27}">
      <dsp:nvSpPr>
        <dsp:cNvPr id="0" name=""/>
        <dsp:cNvSpPr/>
      </dsp:nvSpPr>
      <dsp:spPr>
        <a:xfrm>
          <a:off x="2600845" y="4086959"/>
          <a:ext cx="2723108" cy="680777"/>
        </a:xfrm>
        <a:prstGeom prst="roundRect">
          <a:avLst>
            <a:gd name="adj" fmla="val 10000"/>
          </a:avLst>
        </a:prstGeom>
        <a:solidFill>
          <a:schemeClr val="accent5">
            <a:hueOff val="-7947101"/>
            <a:satOff val="31849"/>
            <a:lumOff val="6902"/>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Apply Low- and High Temperature Design Rules</a:t>
          </a:r>
          <a:endParaRPr lang="en-US" sz="1700" b="1" kern="1200" dirty="0">
            <a:solidFill>
              <a:schemeClr val="tx1"/>
            </a:solidFill>
          </a:endParaRPr>
        </a:p>
      </dsp:txBody>
      <dsp:txXfrm>
        <a:off x="2600845" y="4086959"/>
        <a:ext cx="2723108" cy="680777"/>
      </dsp:txXfrm>
    </dsp:sp>
    <dsp:sp modelId="{397981A4-5A44-4F7D-B1A1-B2477DBF9319}">
      <dsp:nvSpPr>
        <dsp:cNvPr id="0" name=""/>
        <dsp:cNvSpPr/>
      </dsp:nvSpPr>
      <dsp:spPr>
        <a:xfrm rot="5400000">
          <a:off x="3834754" y="4784756"/>
          <a:ext cx="255291" cy="30634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4784756"/>
        <a:ext cx="255291" cy="306349"/>
      </dsp:txXfrm>
    </dsp:sp>
    <dsp:sp modelId="{B3C055D7-7D9F-419F-B780-BE4C7C41470E}">
      <dsp:nvSpPr>
        <dsp:cNvPr id="0" name=""/>
        <dsp:cNvSpPr/>
      </dsp:nvSpPr>
      <dsp:spPr>
        <a:xfrm>
          <a:off x="2600845" y="5108125"/>
          <a:ext cx="2723108" cy="680777"/>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Check Factor of Safety</a:t>
          </a:r>
          <a:endParaRPr lang="en-US" sz="1700" b="1" kern="1200" dirty="0">
            <a:solidFill>
              <a:schemeClr val="tx1"/>
            </a:solidFill>
          </a:endParaRPr>
        </a:p>
      </dsp:txBody>
      <dsp:txXfrm>
        <a:off x="2600845" y="5108125"/>
        <a:ext cx="2723108" cy="68077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F4CD2F-4B1A-4CBE-9483-EA0308FF6F09}">
      <dsp:nvSpPr>
        <dsp:cNvPr id="0" name=""/>
        <dsp:cNvSpPr/>
      </dsp:nvSpPr>
      <dsp:spPr>
        <a:xfrm>
          <a:off x="2600845" y="2297"/>
          <a:ext cx="2723108" cy="680777"/>
        </a:xfrm>
        <a:prstGeom prst="roundRect">
          <a:avLst>
            <a:gd name="adj" fmla="val 10000"/>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Identify Failure Mechanisms and Loading Conditions</a:t>
          </a:r>
          <a:endParaRPr lang="en-US" sz="1700" b="1" kern="1200" dirty="0"/>
        </a:p>
      </dsp:txBody>
      <dsp:txXfrm>
        <a:off x="2600845" y="2297"/>
        <a:ext cx="2723108" cy="680777"/>
      </dsp:txXfrm>
    </dsp:sp>
    <dsp:sp modelId="{EDF89B79-2398-4801-ADF1-67368BBB07E8}">
      <dsp:nvSpPr>
        <dsp:cNvPr id="0" name=""/>
        <dsp:cNvSpPr/>
      </dsp:nvSpPr>
      <dsp:spPr>
        <a:xfrm rot="5400000">
          <a:off x="3834754" y="700094"/>
          <a:ext cx="255291" cy="3063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700094"/>
        <a:ext cx="255291" cy="306349"/>
      </dsp:txXfrm>
    </dsp:sp>
    <dsp:sp modelId="{B25CE858-75D3-4CFC-9D6E-7E6950EAC18F}">
      <dsp:nvSpPr>
        <dsp:cNvPr id="0" name=""/>
        <dsp:cNvSpPr/>
      </dsp:nvSpPr>
      <dsp:spPr>
        <a:xfrm>
          <a:off x="2600845" y="1023463"/>
          <a:ext cx="2723108" cy="680777"/>
        </a:xfrm>
        <a:prstGeom prst="roundRect">
          <a:avLst>
            <a:gd name="adj" fmla="val 10000"/>
          </a:avLst>
        </a:prstGeom>
        <a:solidFill>
          <a:schemeClr val="accent5">
            <a:hueOff val="-1986775"/>
            <a:satOff val="7962"/>
            <a:lumOff val="1726"/>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Perform Elastic Thermo-mechanical FEM</a:t>
          </a:r>
          <a:endParaRPr lang="en-US" sz="1700" b="1" kern="1200" dirty="0">
            <a:solidFill>
              <a:schemeClr val="tx1"/>
            </a:solidFill>
          </a:endParaRPr>
        </a:p>
      </dsp:txBody>
      <dsp:txXfrm>
        <a:off x="2600845" y="1023463"/>
        <a:ext cx="2723108" cy="680777"/>
      </dsp:txXfrm>
    </dsp:sp>
    <dsp:sp modelId="{DF26E21B-402F-494F-A2E6-E1A3E2781527}">
      <dsp:nvSpPr>
        <dsp:cNvPr id="0" name=""/>
        <dsp:cNvSpPr/>
      </dsp:nvSpPr>
      <dsp:spPr>
        <a:xfrm rot="5400000">
          <a:off x="3834754" y="1721259"/>
          <a:ext cx="255291" cy="306349"/>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1721259"/>
        <a:ext cx="255291" cy="306349"/>
      </dsp:txXfrm>
    </dsp:sp>
    <dsp:sp modelId="{B7FBD4D5-ED8E-445B-AF4D-FFC2E2AAEB01}">
      <dsp:nvSpPr>
        <dsp:cNvPr id="0" name=""/>
        <dsp:cNvSpPr/>
      </dsp:nvSpPr>
      <dsp:spPr>
        <a:xfrm>
          <a:off x="2600845" y="2044628"/>
          <a:ext cx="2723108" cy="680777"/>
        </a:xfrm>
        <a:prstGeom prst="roundRect">
          <a:avLst>
            <a:gd name="adj" fmla="val 10000"/>
          </a:avLst>
        </a:prstGeom>
        <a:solidFill>
          <a:schemeClr val="accent5">
            <a:hueOff val="-3973551"/>
            <a:satOff val="15924"/>
            <a:lumOff val="3451"/>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Identify Paths through TBM Structure – </a:t>
          </a:r>
          <a:r>
            <a:rPr lang="en-US" sz="1700" b="1" u="sng" kern="1200" dirty="0" smtClean="0">
              <a:solidFill>
                <a:schemeClr val="tx1"/>
              </a:solidFill>
            </a:rPr>
            <a:t>Material Data</a:t>
          </a:r>
          <a:endParaRPr lang="en-US" sz="1700" b="1" u="sng" kern="1200" dirty="0">
            <a:solidFill>
              <a:schemeClr val="tx1"/>
            </a:solidFill>
          </a:endParaRPr>
        </a:p>
      </dsp:txBody>
      <dsp:txXfrm>
        <a:off x="2600845" y="2044628"/>
        <a:ext cx="2723108" cy="680777"/>
      </dsp:txXfrm>
    </dsp:sp>
    <dsp:sp modelId="{49082F7F-3BC7-40BF-A9FA-E3E46C34C863}">
      <dsp:nvSpPr>
        <dsp:cNvPr id="0" name=""/>
        <dsp:cNvSpPr/>
      </dsp:nvSpPr>
      <dsp:spPr>
        <a:xfrm rot="5400000">
          <a:off x="3834754" y="2742425"/>
          <a:ext cx="255291" cy="306349"/>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2742425"/>
        <a:ext cx="255291" cy="306349"/>
      </dsp:txXfrm>
    </dsp:sp>
    <dsp:sp modelId="{139CD0C5-65BA-4E0D-A40D-A21968976DA5}">
      <dsp:nvSpPr>
        <dsp:cNvPr id="0" name=""/>
        <dsp:cNvSpPr/>
      </dsp:nvSpPr>
      <dsp:spPr>
        <a:xfrm>
          <a:off x="2600845" y="3065794"/>
          <a:ext cx="2723108" cy="680777"/>
        </a:xfrm>
        <a:prstGeom prst="roundRect">
          <a:avLst>
            <a:gd name="adj" fmla="val 10000"/>
          </a:avLst>
        </a:prstGeom>
        <a:solidFill>
          <a:schemeClr val="accent5">
            <a:hueOff val="-5960326"/>
            <a:satOff val="23887"/>
            <a:lumOff val="5177"/>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Linearize</a:t>
          </a:r>
          <a:r>
            <a:rPr lang="en-US" sz="1700" b="1" kern="1200" dirty="0" smtClean="0">
              <a:solidFill>
                <a:schemeClr val="tx1"/>
              </a:solidFill>
            </a:rPr>
            <a:t> Stresses along Paths</a:t>
          </a:r>
          <a:endParaRPr lang="en-US" sz="1700" b="1" kern="1200" dirty="0">
            <a:solidFill>
              <a:schemeClr val="tx1"/>
            </a:solidFill>
          </a:endParaRPr>
        </a:p>
      </dsp:txBody>
      <dsp:txXfrm>
        <a:off x="2600845" y="3065794"/>
        <a:ext cx="2723108" cy="680777"/>
      </dsp:txXfrm>
    </dsp:sp>
    <dsp:sp modelId="{55E38620-E427-4B47-9791-41F4B72D928E}">
      <dsp:nvSpPr>
        <dsp:cNvPr id="0" name=""/>
        <dsp:cNvSpPr/>
      </dsp:nvSpPr>
      <dsp:spPr>
        <a:xfrm rot="5400000">
          <a:off x="3834754" y="3763590"/>
          <a:ext cx="255291" cy="306349"/>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3763590"/>
        <a:ext cx="255291" cy="306349"/>
      </dsp:txXfrm>
    </dsp:sp>
    <dsp:sp modelId="{1048195F-D7EE-4B8C-9821-9C817A872E27}">
      <dsp:nvSpPr>
        <dsp:cNvPr id="0" name=""/>
        <dsp:cNvSpPr/>
      </dsp:nvSpPr>
      <dsp:spPr>
        <a:xfrm>
          <a:off x="2600845" y="4086959"/>
          <a:ext cx="2723108" cy="680777"/>
        </a:xfrm>
        <a:prstGeom prst="roundRect">
          <a:avLst>
            <a:gd name="adj" fmla="val 10000"/>
          </a:avLst>
        </a:prstGeom>
        <a:solidFill>
          <a:schemeClr val="accent5">
            <a:hueOff val="-7947101"/>
            <a:satOff val="31849"/>
            <a:lumOff val="6902"/>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Apply Low- and High Temperature Design Rules</a:t>
          </a:r>
          <a:endParaRPr lang="en-US" sz="1700" b="1" kern="1200" dirty="0">
            <a:solidFill>
              <a:schemeClr val="tx1"/>
            </a:solidFill>
          </a:endParaRPr>
        </a:p>
      </dsp:txBody>
      <dsp:txXfrm>
        <a:off x="2600845" y="4086959"/>
        <a:ext cx="2723108" cy="680777"/>
      </dsp:txXfrm>
    </dsp:sp>
    <dsp:sp modelId="{397981A4-5A44-4F7D-B1A1-B2477DBF9319}">
      <dsp:nvSpPr>
        <dsp:cNvPr id="0" name=""/>
        <dsp:cNvSpPr/>
      </dsp:nvSpPr>
      <dsp:spPr>
        <a:xfrm rot="5400000">
          <a:off x="3834754" y="4784756"/>
          <a:ext cx="255291" cy="30634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834754" y="4784756"/>
        <a:ext cx="255291" cy="306349"/>
      </dsp:txXfrm>
    </dsp:sp>
    <dsp:sp modelId="{B3C055D7-7D9F-419F-B780-BE4C7C41470E}">
      <dsp:nvSpPr>
        <dsp:cNvPr id="0" name=""/>
        <dsp:cNvSpPr/>
      </dsp:nvSpPr>
      <dsp:spPr>
        <a:xfrm>
          <a:off x="2600845" y="5108125"/>
          <a:ext cx="2723108" cy="680777"/>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Check Factor of Safety</a:t>
          </a:r>
          <a:endParaRPr lang="en-US" sz="1700" b="1" kern="1200" dirty="0">
            <a:solidFill>
              <a:schemeClr val="tx1"/>
            </a:solidFill>
          </a:endParaRPr>
        </a:p>
      </dsp:txBody>
      <dsp:txXfrm>
        <a:off x="2600845" y="5108125"/>
        <a:ext cx="2723108" cy="6807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CAF3B-B40A-464B-BDB5-EB6BC763388F}" type="datetimeFigureOut">
              <a:rPr lang="en-US" smtClean="0"/>
              <a:pPr/>
              <a:t>8/2/2010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E6E513-EA48-4D51-8FC0-C9EF180B13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6E513-EA48-4D51-8FC0-C9EF180B1358}"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PM+Pb</a:t>
            </a:r>
            <a:r>
              <a:rPr lang="en-US" baseline="0" dirty="0" smtClean="0"/>
              <a:t>/K =  creep damage limit, PL = </a:t>
            </a:r>
            <a:r>
              <a:rPr lang="en-US" baseline="0" dirty="0" err="1" smtClean="0"/>
              <a:t>Imm</a:t>
            </a:r>
            <a:r>
              <a:rPr lang="en-US" baseline="0" dirty="0" smtClean="0"/>
              <a:t>. Plastic collapse and plastic </a:t>
            </a:r>
            <a:r>
              <a:rPr lang="en-US" baseline="0" dirty="0" err="1" smtClean="0"/>
              <a:t>instabiliy</a:t>
            </a:r>
            <a:r>
              <a:rPr lang="en-US" baseline="0" dirty="0" smtClean="0"/>
              <a:t>, PL+QL = Plastic Flow Localization, </a:t>
            </a:r>
            <a:r>
              <a:rPr lang="en-US" dirty="0" smtClean="0"/>
              <a:t>PL +</a:t>
            </a:r>
            <a:r>
              <a:rPr lang="en-US" baseline="0" dirty="0" smtClean="0"/>
              <a:t> PB + Q + F  =  ductility exhaustion limit,  , Brittle Fracture: KI = stress intensity factor (a =h/4),  3Sm ratcheting due to cyclic loading limit</a:t>
            </a:r>
            <a:endParaRPr lang="en-US" dirty="0"/>
          </a:p>
        </p:txBody>
      </p:sp>
      <p:sp>
        <p:nvSpPr>
          <p:cNvPr id="4" name="Slide Number Placeholder 3"/>
          <p:cNvSpPr>
            <a:spLocks noGrp="1"/>
          </p:cNvSpPr>
          <p:nvPr>
            <p:ph type="sldNum" sz="quarter" idx="10"/>
          </p:nvPr>
        </p:nvSpPr>
        <p:spPr/>
        <p:txBody>
          <a:bodyPr/>
          <a:lstStyle/>
          <a:p>
            <a:fld id="{FAE6E513-EA48-4D51-8FC0-C9EF180B1358}"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F824AD-1B03-4D5D-B1F8-787CCC81255E}" type="slidenum">
              <a:rPr lang="en-US" smtClean="0"/>
              <a:pPr/>
              <a:t>19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5887C-4AF1-49A3-A6AF-22C63B866FC9}" type="slidenum">
              <a:rPr lang="en-US" smtClean="0"/>
              <a:pPr/>
              <a:t>20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BC258D-A571-4E5F-A35B-CF23EC7AEFD2}" type="slidenum">
              <a:rPr lang="en-US" smtClean="0"/>
              <a:pPr/>
              <a:t>21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Sd</a:t>
            </a:r>
            <a:r>
              <a:rPr lang="en-US" dirty="0" smtClean="0"/>
              <a:t> = allowable</a:t>
            </a:r>
            <a:r>
              <a:rPr lang="en-US" baseline="0" dirty="0" smtClean="0"/>
              <a:t> total stress intensity, Se = Allowable primary plus secondary membrane stress intensity</a:t>
            </a:r>
            <a:endParaRPr lang="en-US" dirty="0"/>
          </a:p>
        </p:txBody>
      </p:sp>
      <p:sp>
        <p:nvSpPr>
          <p:cNvPr id="4" name="Slide Number Placeholder 3"/>
          <p:cNvSpPr>
            <a:spLocks noGrp="1"/>
          </p:cNvSpPr>
          <p:nvPr>
            <p:ph type="sldNum" sz="quarter" idx="10"/>
          </p:nvPr>
        </p:nvSpPr>
        <p:spPr/>
        <p:txBody>
          <a:bodyPr/>
          <a:lstStyle/>
          <a:p>
            <a:fld id="{FAE6E513-EA48-4D51-8FC0-C9EF180B1358}" type="slidenum">
              <a:rPr lang="en-US" smtClean="0"/>
              <a:pPr/>
              <a:t>58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B680B-9EAE-4056-8227-65DD3BF8FF50}" type="datetimeFigureOut">
              <a:rPr lang="en-US" smtClean="0"/>
              <a:pPr/>
              <a:t>8/2/2010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B680B-9EAE-4056-8227-65DD3BF8FF50}" type="datetimeFigureOut">
              <a:rPr lang="en-US" smtClean="0"/>
              <a:pPr/>
              <a:t>8/2/2010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B680B-9EAE-4056-8227-65DD3BF8FF50}" type="datetimeFigureOut">
              <a:rPr lang="en-US" smtClean="0"/>
              <a:pPr/>
              <a:t>8/2/2010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B680B-9EAE-4056-8227-65DD3BF8FF50}" type="datetimeFigureOut">
              <a:rPr lang="en-US" smtClean="0"/>
              <a:pPr/>
              <a:t>8/2/2010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B680B-9EAE-4056-8227-65DD3BF8FF50}" type="datetimeFigureOut">
              <a:rPr lang="en-US" smtClean="0"/>
              <a:pPr/>
              <a:t>8/2/2010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B680B-9EAE-4056-8227-65DD3BF8FF50}" type="datetimeFigureOut">
              <a:rPr lang="en-US" smtClean="0"/>
              <a:pPr/>
              <a:t>8/2/2010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B680B-9EAE-4056-8227-65DD3BF8FF50}" type="datetimeFigureOut">
              <a:rPr lang="en-US" smtClean="0"/>
              <a:pPr/>
              <a:t>8/2/2010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B680B-9EAE-4056-8227-65DD3BF8FF50}" type="datetimeFigureOut">
              <a:rPr lang="en-US" smtClean="0"/>
              <a:pPr/>
              <a:t>8/2/2010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B680B-9EAE-4056-8227-65DD3BF8FF50}" type="datetimeFigureOut">
              <a:rPr lang="en-US" smtClean="0"/>
              <a:pPr/>
              <a:t>8/2/2010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B680B-9EAE-4056-8227-65DD3BF8FF50}" type="datetimeFigureOut">
              <a:rPr lang="en-US" smtClean="0"/>
              <a:pPr/>
              <a:t>8/2/2010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B680B-9EAE-4056-8227-65DD3BF8FF50}" type="datetimeFigureOut">
              <a:rPr lang="en-US" smtClean="0"/>
              <a:pPr/>
              <a:t>8/2/2010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ADB4D-B976-409E-8E5B-FAA657F479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B680B-9EAE-4056-8227-65DD3BF8FF50}" type="datetimeFigureOut">
              <a:rPr lang="en-US" smtClean="0"/>
              <a:pPr/>
              <a:t>8/2/2010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ADB4D-B976-409E-8E5B-FAA657F479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25000" dirty="0" smtClean="0">
              <a:ln>
                <a:noFill/>
              </a:ln>
              <a:solidFill>
                <a:schemeClr val="tx1"/>
              </a:solidFill>
              <a:effectLst/>
              <a:latin typeface="Arial" pitchFamily="34" charset="0"/>
            </a:endParaRPr>
          </a:p>
        </p:txBody>
      </p:sp>
      <p:sp>
        <p:nvSpPr>
          <p:cNvPr id="5" name="Title 1"/>
          <p:cNvSpPr>
            <a:spLocks noGrp="1"/>
          </p:cNvSpPr>
          <p:nvPr>
            <p:ph type="ctrTitle"/>
          </p:nvPr>
        </p:nvSpPr>
        <p:spPr>
          <a:xfrm>
            <a:off x="533400" y="762000"/>
            <a:ext cx="8077200" cy="1828800"/>
          </a:xfrm>
        </p:spPr>
        <p:txBody>
          <a:bodyPr>
            <a:normAutofit/>
          </a:bodyPr>
          <a:lstStyle/>
          <a:p>
            <a:pPr algn="ctr" eaLnBrk="1" hangingPunct="1">
              <a:defRPr/>
            </a:pPr>
            <a:r>
              <a:rPr lang="en-US" sz="4000" b="1" dirty="0" smtClean="0">
                <a:solidFill>
                  <a:srgbClr val="7030A0"/>
                </a:solidFill>
                <a:latin typeface="Arial Narrow" pitchFamily="34" charset="0"/>
                <a:cs typeface="Arial" pitchFamily="34" charset="0"/>
              </a:rPr>
              <a:t>Assessment of the DCLL TBM Failure Modes based on ITER Design Criteria</a:t>
            </a:r>
          </a:p>
        </p:txBody>
      </p:sp>
      <p:sp>
        <p:nvSpPr>
          <p:cNvPr id="6" name="Subtitle 2"/>
          <p:cNvSpPr>
            <a:spLocks noGrp="1"/>
          </p:cNvSpPr>
          <p:nvPr>
            <p:ph type="subTitle" idx="1"/>
          </p:nvPr>
        </p:nvSpPr>
        <p:spPr>
          <a:xfrm>
            <a:off x="685800" y="2971800"/>
            <a:ext cx="7772400" cy="1239076"/>
          </a:xfrm>
        </p:spPr>
        <p:txBody>
          <a:bodyPr>
            <a:normAutofit/>
          </a:bodyPr>
          <a:lstStyle/>
          <a:p>
            <a:pPr eaLnBrk="1" hangingPunct="1">
              <a:defRPr/>
            </a:pPr>
            <a:r>
              <a:rPr lang="en-US" sz="2400" dirty="0" err="1" smtClean="0">
                <a:solidFill>
                  <a:schemeClr val="tx1"/>
                </a:solidFill>
                <a:latin typeface="Arial Narrow" pitchFamily="34" charset="0"/>
                <a:cs typeface="Arial" pitchFamily="34" charset="0"/>
              </a:rPr>
              <a:t>Shahram</a:t>
            </a:r>
            <a:r>
              <a:rPr lang="en-US" sz="2400" dirty="0" smtClean="0">
                <a:solidFill>
                  <a:schemeClr val="tx1"/>
                </a:solidFill>
                <a:latin typeface="Arial Narrow" pitchFamily="34" charset="0"/>
                <a:cs typeface="Arial" pitchFamily="34" charset="0"/>
              </a:rPr>
              <a:t>  </a:t>
            </a:r>
            <a:r>
              <a:rPr lang="en-US" sz="2400" dirty="0" err="1" smtClean="0">
                <a:solidFill>
                  <a:schemeClr val="tx1"/>
                </a:solidFill>
                <a:latin typeface="Arial Narrow" pitchFamily="34" charset="0"/>
                <a:cs typeface="Arial" pitchFamily="34" charset="0"/>
              </a:rPr>
              <a:t>Sharafat</a:t>
            </a:r>
            <a:r>
              <a:rPr lang="en-US" sz="2400" dirty="0" smtClean="0">
                <a:solidFill>
                  <a:schemeClr val="tx1"/>
                </a:solidFill>
                <a:latin typeface="Arial Narrow" pitchFamily="34" charset="0"/>
                <a:cs typeface="Arial" pitchFamily="34" charset="0"/>
              </a:rPr>
              <a:t>, Aaron Aoyama, Nasr </a:t>
            </a:r>
            <a:r>
              <a:rPr lang="en-US" sz="2400" dirty="0" err="1" smtClean="0">
                <a:solidFill>
                  <a:schemeClr val="tx1"/>
                </a:solidFill>
                <a:latin typeface="Arial Narrow" pitchFamily="34" charset="0"/>
                <a:cs typeface="Arial" pitchFamily="34" charset="0"/>
              </a:rPr>
              <a:t>Ghoniem</a:t>
            </a:r>
            <a:r>
              <a:rPr lang="en-US" sz="2400" dirty="0" smtClean="0">
                <a:solidFill>
                  <a:schemeClr val="tx1"/>
                </a:solidFill>
                <a:latin typeface="Arial Narrow" pitchFamily="34" charset="0"/>
                <a:cs typeface="Arial" pitchFamily="34" charset="0"/>
              </a:rPr>
              <a:t> (UCLA)</a:t>
            </a:r>
            <a:endParaRPr lang="en-US" sz="2000" dirty="0" smtClean="0">
              <a:solidFill>
                <a:schemeClr val="tx1"/>
              </a:solidFill>
              <a:latin typeface="Arial Narrow" pitchFamily="34" charset="0"/>
              <a:cs typeface="Arial" pitchFamily="34" charset="0"/>
            </a:endParaRPr>
          </a:p>
        </p:txBody>
      </p:sp>
      <p:sp>
        <p:nvSpPr>
          <p:cNvPr id="7" name="Rectangle 4"/>
          <p:cNvSpPr>
            <a:spLocks noChangeArrowheads="1"/>
          </p:cNvSpPr>
          <p:nvPr/>
        </p:nvSpPr>
        <p:spPr bwMode="auto">
          <a:xfrm>
            <a:off x="685800" y="4800600"/>
            <a:ext cx="7772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tabLst>
                <a:tab pos="5943600" algn="r"/>
              </a:tabLst>
            </a:pPr>
            <a:r>
              <a:rPr lang="en-US" sz="2000" dirty="0" smtClean="0">
                <a:solidFill>
                  <a:srgbClr val="7030A0"/>
                </a:solidFill>
                <a:latin typeface="Arial Narrow" pitchFamily="34" charset="0"/>
                <a:ea typeface="SimSun"/>
                <a:cs typeface="Arial" pitchFamily="34" charset="0"/>
              </a:rPr>
              <a:t>Fusion Nuclear Science and Technology Annual Meeting, </a:t>
            </a:r>
          </a:p>
          <a:p>
            <a:pPr algn="ctr" eaLnBrk="0" hangingPunct="0">
              <a:tabLst>
                <a:tab pos="5943600" algn="r"/>
              </a:tabLst>
            </a:pPr>
            <a:r>
              <a:rPr lang="en-US" sz="2000" dirty="0" smtClean="0">
                <a:solidFill>
                  <a:srgbClr val="7030A0"/>
                </a:solidFill>
                <a:latin typeface="Arial Narrow" pitchFamily="34" charset="0"/>
                <a:ea typeface="SimSun"/>
                <a:cs typeface="Arial" pitchFamily="34" charset="0"/>
              </a:rPr>
              <a:t>August 2 – 4, 2010</a:t>
            </a:r>
          </a:p>
          <a:p>
            <a:pPr algn="ctr" eaLnBrk="0" hangingPunct="0">
              <a:tabLst>
                <a:tab pos="5943600" algn="r"/>
              </a:tabLst>
            </a:pPr>
            <a:r>
              <a:rPr lang="en-US" sz="2000" dirty="0" smtClean="0">
                <a:solidFill>
                  <a:srgbClr val="7030A0"/>
                </a:solidFill>
                <a:latin typeface="Arial Narrow" pitchFamily="34" charset="0"/>
                <a:ea typeface="SimSun"/>
                <a:cs typeface="Arial" pitchFamily="34" charset="0"/>
              </a:rPr>
              <a:t>UCLA</a:t>
            </a:r>
          </a:p>
          <a:p>
            <a:pPr algn="ctr" eaLnBrk="0" hangingPunct="0">
              <a:tabLst>
                <a:tab pos="5943600" algn="r"/>
              </a:tabLst>
            </a:pPr>
            <a:r>
              <a:rPr lang="en-US" sz="2000" dirty="0" smtClean="0">
                <a:solidFill>
                  <a:srgbClr val="7030A0"/>
                </a:solidFill>
                <a:latin typeface="Arial Narrow" pitchFamily="34" charset="0"/>
                <a:ea typeface="SimSun"/>
                <a:cs typeface="Arial" pitchFamily="34" charset="0"/>
              </a:rPr>
              <a:t> Rice Conference Room, 6764 </a:t>
            </a:r>
            <a:r>
              <a:rPr lang="en-US" sz="2000" dirty="0" err="1" smtClean="0">
                <a:solidFill>
                  <a:srgbClr val="7030A0"/>
                </a:solidFill>
                <a:latin typeface="Arial Narrow" pitchFamily="34" charset="0"/>
                <a:ea typeface="SimSun"/>
                <a:cs typeface="Arial" pitchFamily="34" charset="0"/>
              </a:rPr>
              <a:t>Boelter</a:t>
            </a:r>
            <a:r>
              <a:rPr lang="en-US" sz="2000" dirty="0" smtClean="0">
                <a:solidFill>
                  <a:srgbClr val="7030A0"/>
                </a:solidFill>
                <a:latin typeface="Arial Narrow" pitchFamily="34" charset="0"/>
                <a:ea typeface="SimSun"/>
                <a:cs typeface="Arial" pitchFamily="34" charset="0"/>
              </a:rPr>
              <a:t> Hall</a:t>
            </a:r>
          </a:p>
        </p:txBody>
      </p:sp>
      <p:pic>
        <p:nvPicPr>
          <p:cNvPr id="8" name="Picture 5"/>
          <p:cNvPicPr>
            <a:picLocks noChangeAspect="1" noChangeArrowheads="1"/>
          </p:cNvPicPr>
          <p:nvPr/>
        </p:nvPicPr>
        <p:blipFill>
          <a:blip r:embed="rId2" cstate="print"/>
          <a:srcRect l="66814" t="28703" r="3030" b="5796"/>
          <a:stretch>
            <a:fillRect/>
          </a:stretch>
        </p:blipFill>
        <p:spPr bwMode="auto">
          <a:xfrm>
            <a:off x="7924800" y="4800600"/>
            <a:ext cx="1091629"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7620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a:solidFill>
                  <a:srgbClr val="7030A0"/>
                </a:solidFill>
              </a:rPr>
              <a:t>Analysis </a:t>
            </a:r>
            <a:r>
              <a:rPr lang="en-US" sz="2800" b="1" dirty="0" smtClean="0">
                <a:solidFill>
                  <a:srgbClr val="7030A0"/>
                </a:solidFill>
              </a:rPr>
              <a:t>Flow Chart </a:t>
            </a:r>
            <a:r>
              <a:rPr lang="en-US" sz="2800" b="1" dirty="0">
                <a:solidFill>
                  <a:srgbClr val="7030A0"/>
                </a:solidFill>
              </a:rPr>
              <a:t>for </a:t>
            </a:r>
            <a:r>
              <a:rPr lang="en-US" sz="2800" b="1" dirty="0" smtClean="0">
                <a:solidFill>
                  <a:srgbClr val="7030A0"/>
                </a:solidFill>
              </a:rPr>
              <a:t>Low-Temperature </a:t>
            </a:r>
            <a:br>
              <a:rPr lang="en-US" sz="2800" b="1" dirty="0" smtClean="0">
                <a:solidFill>
                  <a:srgbClr val="7030A0"/>
                </a:solidFill>
              </a:rPr>
            </a:br>
            <a:r>
              <a:rPr lang="en-US" sz="2800" b="1" dirty="0" smtClean="0">
                <a:solidFill>
                  <a:srgbClr val="7030A0"/>
                </a:solidFill>
              </a:rPr>
              <a:t>SDC-IC Design Rules for Given Operating Conditions</a:t>
            </a:r>
            <a:endParaRPr lang="en-US" sz="2800" b="1" dirty="0">
              <a:solidFill>
                <a:srgbClr val="7030A0"/>
              </a:solidFill>
            </a:endParaRPr>
          </a:p>
        </p:txBody>
      </p:sp>
      <p:pic>
        <p:nvPicPr>
          <p:cNvPr id="3" name="Picture 15"/>
          <p:cNvPicPr>
            <a:picLocks noChangeAspect="1" noChangeArrowheads="1"/>
          </p:cNvPicPr>
          <p:nvPr/>
        </p:nvPicPr>
        <p:blipFill>
          <a:blip r:embed="rId3" cstate="print"/>
          <a:srcRect b="53613"/>
          <a:stretch>
            <a:fillRect/>
          </a:stretch>
        </p:blipFill>
        <p:spPr bwMode="auto">
          <a:xfrm>
            <a:off x="0" y="1066800"/>
            <a:ext cx="4784725" cy="3505200"/>
          </a:xfrm>
          <a:prstGeom prst="rect">
            <a:avLst/>
          </a:prstGeom>
          <a:noFill/>
          <a:ln w="19050">
            <a:solidFill>
              <a:srgbClr val="00B050"/>
            </a:solidFill>
            <a:miter lim="800000"/>
            <a:headEnd/>
            <a:tailEnd/>
          </a:ln>
        </p:spPr>
      </p:pic>
      <p:pic>
        <p:nvPicPr>
          <p:cNvPr id="4" name="Picture 15"/>
          <p:cNvPicPr>
            <a:picLocks noChangeAspect="1" noChangeArrowheads="1"/>
          </p:cNvPicPr>
          <p:nvPr/>
        </p:nvPicPr>
        <p:blipFill>
          <a:blip r:embed="rId3" cstate="print"/>
          <a:srcRect t="42406" r="6371"/>
          <a:stretch>
            <a:fillRect/>
          </a:stretch>
        </p:blipFill>
        <p:spPr bwMode="auto">
          <a:xfrm>
            <a:off x="4968875" y="2362200"/>
            <a:ext cx="4175125" cy="4056063"/>
          </a:xfrm>
          <a:prstGeom prst="rect">
            <a:avLst/>
          </a:prstGeom>
          <a:noFill/>
          <a:ln w="19050">
            <a:solidFill>
              <a:srgbClr val="00B050"/>
            </a:solidFill>
            <a:miter lim="800000"/>
            <a:headEnd/>
            <a:tailEnd/>
          </a:ln>
        </p:spPr>
      </p:pic>
      <p:sp>
        <p:nvSpPr>
          <p:cNvPr id="5" name="Curved Up Arrow 17"/>
          <p:cNvSpPr>
            <a:spLocks noChangeArrowheads="1"/>
          </p:cNvSpPr>
          <p:nvPr/>
        </p:nvSpPr>
        <p:spPr bwMode="auto">
          <a:xfrm>
            <a:off x="4038600" y="4724400"/>
            <a:ext cx="838200" cy="457200"/>
          </a:xfrm>
          <a:prstGeom prst="curvedUpArrow">
            <a:avLst>
              <a:gd name="adj1" fmla="val 24996"/>
              <a:gd name="adj2" fmla="val 50001"/>
              <a:gd name="adj3" fmla="val 25000"/>
            </a:avLst>
          </a:prstGeom>
          <a:solidFill>
            <a:schemeClr val="accent1"/>
          </a:solidFill>
          <a:ln w="9525" algn="ctr">
            <a:solidFill>
              <a:schemeClr val="tx1"/>
            </a:solidFill>
            <a:round/>
            <a:headEnd/>
            <a:tailEnd/>
          </a:ln>
        </p:spPr>
        <p:txBody>
          <a:bodyPr/>
          <a:lstStyle/>
          <a:p>
            <a:endParaRPr lang="en-US"/>
          </a:p>
        </p:txBody>
      </p:sp>
      <p:sp>
        <p:nvSpPr>
          <p:cNvPr id="6" name="Curved Up Arrow 18"/>
          <p:cNvSpPr>
            <a:spLocks noChangeArrowheads="1"/>
          </p:cNvSpPr>
          <p:nvPr/>
        </p:nvSpPr>
        <p:spPr bwMode="auto">
          <a:xfrm rot="10800000" flipH="1">
            <a:off x="4876800" y="1752600"/>
            <a:ext cx="838200" cy="457200"/>
          </a:xfrm>
          <a:prstGeom prst="curvedUpArrow">
            <a:avLst>
              <a:gd name="adj1" fmla="val 24996"/>
              <a:gd name="adj2" fmla="val 50001"/>
              <a:gd name="adj3" fmla="val 25000"/>
            </a:avLst>
          </a:prstGeom>
          <a:solidFill>
            <a:schemeClr val="accent1"/>
          </a:solidFill>
          <a:ln w="9525" algn="ctr">
            <a:solidFill>
              <a:schemeClr val="tx1"/>
            </a:solidFill>
            <a:round/>
            <a:headEnd/>
            <a:tailEnd/>
          </a:ln>
        </p:spPr>
        <p:txBody>
          <a:bodyPr/>
          <a:lstStyle/>
          <a:p>
            <a:endParaRPr lang="en-US"/>
          </a:p>
        </p:txBody>
      </p:sp>
      <p:sp>
        <p:nvSpPr>
          <p:cNvPr id="8" name="Rounded Rectangle 20"/>
          <p:cNvSpPr>
            <a:spLocks noChangeArrowheads="1"/>
          </p:cNvSpPr>
          <p:nvPr/>
        </p:nvSpPr>
        <p:spPr bwMode="auto">
          <a:xfrm>
            <a:off x="2667000" y="1828800"/>
            <a:ext cx="1295400" cy="2667000"/>
          </a:xfrm>
          <a:prstGeom prst="roundRect">
            <a:avLst>
              <a:gd name="adj" fmla="val 16667"/>
            </a:avLst>
          </a:prstGeom>
          <a:noFill/>
          <a:ln w="38100" algn="ctr">
            <a:solidFill>
              <a:srgbClr val="C00000"/>
            </a:solidFill>
            <a:prstDash val="sysDash"/>
            <a:round/>
            <a:headEnd/>
            <a:tailEnd/>
          </a:ln>
        </p:spPr>
        <p:txBody>
          <a:bodyPr/>
          <a:lstStyle/>
          <a:p>
            <a:endParaRPr lang="en-US"/>
          </a:p>
        </p:txBody>
      </p:sp>
      <p:sp>
        <p:nvSpPr>
          <p:cNvPr id="10" name="Line Callout 1 24"/>
          <p:cNvSpPr>
            <a:spLocks/>
          </p:cNvSpPr>
          <p:nvPr/>
        </p:nvSpPr>
        <p:spPr bwMode="auto">
          <a:xfrm>
            <a:off x="457200" y="4876800"/>
            <a:ext cx="3505200" cy="1828800"/>
          </a:xfrm>
          <a:prstGeom prst="borderCallout1">
            <a:avLst>
              <a:gd name="adj1" fmla="val 0"/>
              <a:gd name="adj2" fmla="val 50333"/>
              <a:gd name="adj3" fmla="val -93516"/>
              <a:gd name="adj4" fmla="val 62125"/>
            </a:avLst>
          </a:prstGeom>
          <a:solidFill>
            <a:srgbClr val="FFFFCC"/>
          </a:solidFill>
          <a:ln w="19050" algn="ctr">
            <a:solidFill>
              <a:srgbClr val="9933FF"/>
            </a:solidFill>
            <a:round/>
            <a:headEnd/>
            <a:tailEnd/>
          </a:ln>
        </p:spPr>
        <p:txBody>
          <a:bodyPr/>
          <a:lstStyle/>
          <a:p>
            <a:pPr marL="166688" indent="-166688">
              <a:buFont typeface="Arial" pitchFamily="34" charset="0"/>
              <a:buChar char="•"/>
            </a:pPr>
            <a:r>
              <a:rPr lang="en-US" dirty="0" err="1" smtClean="0"/>
              <a:t>PM+Pb</a:t>
            </a:r>
            <a:r>
              <a:rPr lang="en-US" dirty="0" smtClean="0"/>
              <a:t>/K =  creep damage limit</a:t>
            </a:r>
          </a:p>
          <a:p>
            <a:pPr marL="166688" indent="-166688">
              <a:buFont typeface="Arial" pitchFamily="34" charset="0"/>
              <a:buChar char="•"/>
            </a:pPr>
            <a:r>
              <a:rPr lang="en-US" dirty="0" smtClean="0"/>
              <a:t>PL = </a:t>
            </a:r>
            <a:r>
              <a:rPr lang="en-US" dirty="0" err="1" smtClean="0"/>
              <a:t>Imm</a:t>
            </a:r>
            <a:r>
              <a:rPr lang="en-US" dirty="0" smtClean="0"/>
              <a:t>. Plastic collapse and plastic </a:t>
            </a:r>
            <a:r>
              <a:rPr lang="en-US" dirty="0" err="1" smtClean="0"/>
              <a:t>instabiliy</a:t>
            </a:r>
            <a:endParaRPr lang="en-US" dirty="0" smtClean="0"/>
          </a:p>
          <a:p>
            <a:pPr marL="166688" indent="-166688">
              <a:buFont typeface="Arial" pitchFamily="34" charset="0"/>
              <a:buChar char="•"/>
            </a:pPr>
            <a:r>
              <a:rPr lang="en-US" dirty="0" smtClean="0"/>
              <a:t>PL+QL = Plastic Flow Localization</a:t>
            </a:r>
          </a:p>
          <a:p>
            <a:pPr marL="166688" indent="-166688">
              <a:buFont typeface="Arial" pitchFamily="34" charset="0"/>
              <a:buChar char="•"/>
            </a:pPr>
            <a:r>
              <a:rPr lang="en-US" dirty="0" smtClean="0"/>
              <a:t>PL + PB + Q + F  =  ductility exhaustion limit</a:t>
            </a:r>
            <a:endParaRPr lang="en-US" b="1" dirty="0"/>
          </a:p>
        </p:txBody>
      </p:sp>
      <p:sp>
        <p:nvSpPr>
          <p:cNvPr id="16" name="Rounded Rectangle 20"/>
          <p:cNvSpPr>
            <a:spLocks noChangeArrowheads="1"/>
          </p:cNvSpPr>
          <p:nvPr/>
        </p:nvSpPr>
        <p:spPr bwMode="auto">
          <a:xfrm>
            <a:off x="7391400" y="2590800"/>
            <a:ext cx="1295400" cy="2590800"/>
          </a:xfrm>
          <a:prstGeom prst="roundRect">
            <a:avLst>
              <a:gd name="adj" fmla="val 16667"/>
            </a:avLst>
          </a:prstGeom>
          <a:noFill/>
          <a:ln w="38100" algn="ctr">
            <a:solidFill>
              <a:srgbClr val="C00000"/>
            </a:solidFill>
            <a:prstDash val="sysDash"/>
            <a:round/>
            <a:headEnd/>
            <a:tailEnd/>
          </a:ln>
        </p:spPr>
        <p:txBody>
          <a:bodyPr/>
          <a:lstStyle/>
          <a:p>
            <a:endParaRPr lang="en-US"/>
          </a:p>
        </p:txBody>
      </p:sp>
      <p:sp>
        <p:nvSpPr>
          <p:cNvPr id="14" name="Line Callout 1 24"/>
          <p:cNvSpPr>
            <a:spLocks/>
          </p:cNvSpPr>
          <p:nvPr/>
        </p:nvSpPr>
        <p:spPr bwMode="auto">
          <a:xfrm>
            <a:off x="5943600" y="914400"/>
            <a:ext cx="2819400" cy="1447800"/>
          </a:xfrm>
          <a:prstGeom prst="borderCallout1">
            <a:avLst>
              <a:gd name="adj1" fmla="val 100610"/>
              <a:gd name="adj2" fmla="val 49697"/>
              <a:gd name="adj3" fmla="val 114154"/>
              <a:gd name="adj4" fmla="val 70078"/>
            </a:avLst>
          </a:prstGeom>
          <a:solidFill>
            <a:srgbClr val="FFFFCC"/>
          </a:solidFill>
          <a:ln w="19050" algn="ctr">
            <a:solidFill>
              <a:srgbClr val="9933FF"/>
            </a:solidFill>
            <a:round/>
            <a:headEnd/>
            <a:tailEnd/>
          </a:ln>
        </p:spPr>
        <p:txBody>
          <a:bodyPr/>
          <a:lstStyle/>
          <a:p>
            <a:pPr marL="166688" indent="-166688">
              <a:buFont typeface="Arial" pitchFamily="34" charset="0"/>
              <a:buChar char="•"/>
            </a:pPr>
            <a:r>
              <a:rPr lang="en-US" dirty="0" smtClean="0"/>
              <a:t>Brittle Fracture: </a:t>
            </a:r>
            <a:br>
              <a:rPr lang="en-US" dirty="0" smtClean="0"/>
            </a:br>
            <a:r>
              <a:rPr lang="en-US" dirty="0" smtClean="0"/>
              <a:t>KI = stress intensity factor (a =h/4),  </a:t>
            </a:r>
          </a:p>
          <a:p>
            <a:pPr marL="166688" indent="-166688">
              <a:buFont typeface="Arial" pitchFamily="34" charset="0"/>
              <a:buChar char="•"/>
            </a:pPr>
            <a:r>
              <a:rPr lang="en-US" dirty="0" smtClean="0"/>
              <a:t>3Sm ratcheting due to cyclic loading limit</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76200"/>
            <a:ext cx="6424579" cy="523220"/>
          </a:xfrm>
          <a:prstGeom prst="rect">
            <a:avLst/>
          </a:prstGeom>
          <a:noFill/>
        </p:spPr>
        <p:txBody>
          <a:bodyPr wrap="none" rtlCol="0">
            <a:spAutoFit/>
          </a:bodyPr>
          <a:lstStyle/>
          <a:p>
            <a:r>
              <a:rPr lang="en-US" sz="2800" b="1" dirty="0" smtClean="0">
                <a:solidFill>
                  <a:srgbClr val="7030A0"/>
                </a:solidFill>
              </a:rPr>
              <a:t>Procedure for using SDC-IC Design Criteria</a:t>
            </a:r>
            <a:endParaRPr lang="en-US" sz="2800" b="1" u="sng" dirty="0">
              <a:solidFill>
                <a:srgbClr val="7030A0"/>
              </a:solidFill>
            </a:endParaRPr>
          </a:p>
        </p:txBody>
      </p:sp>
      <p:graphicFrame>
        <p:nvGraphicFramePr>
          <p:cNvPr id="5" name="Diagram 4"/>
          <p:cNvGraphicFramePr/>
          <p:nvPr/>
        </p:nvGraphicFramePr>
        <p:xfrm>
          <a:off x="609600" y="762000"/>
          <a:ext cx="792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SDC-IC design criteria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382000" cy="5632311"/>
          </a:xfrm>
          <a:prstGeom prst="rect">
            <a:avLst/>
          </a:prstGeom>
        </p:spPr>
        <p:txBody>
          <a:bodyPr wrap="square">
            <a:spAutoFit/>
          </a:bodyPr>
          <a:lstStyle/>
          <a:p>
            <a:endParaRPr lang="en-US" sz="2000" dirty="0"/>
          </a:p>
          <a:p>
            <a:pPr marL="285750" indent="-285750">
              <a:buFont typeface="Wingdings" pitchFamily="2" charset="2"/>
              <a:buChar char="§"/>
            </a:pPr>
            <a:r>
              <a:rPr lang="en-US" sz="2000" b="1" u="sng" dirty="0" smtClean="0">
                <a:solidFill>
                  <a:srgbClr val="7030A0"/>
                </a:solidFill>
              </a:rPr>
              <a:t>PRIMARY AND SECONDARY STRESS:</a:t>
            </a:r>
          </a:p>
          <a:p>
            <a:pPr marL="1200150" lvl="2" indent="-285750">
              <a:buFont typeface="Courier New" pitchFamily="49" charset="0"/>
              <a:buChar char="o"/>
            </a:pPr>
            <a:r>
              <a:rPr lang="en-US" sz="2000" dirty="0" smtClean="0"/>
              <a:t>“</a:t>
            </a:r>
            <a:r>
              <a:rPr lang="en-US" sz="2000" b="1" dirty="0" smtClean="0"/>
              <a:t>Primary</a:t>
            </a:r>
            <a:r>
              <a:rPr lang="en-US" sz="2000" dirty="0" smtClean="0"/>
              <a:t>” stress denotes that part of the total stress in equilibrium with external mechanical forces (pressure).</a:t>
            </a:r>
          </a:p>
          <a:p>
            <a:pPr marL="1200150" lvl="2" indent="-285750">
              <a:buFont typeface="Courier New" pitchFamily="49" charset="0"/>
              <a:buChar char="o"/>
            </a:pPr>
            <a:r>
              <a:rPr lang="en-US" sz="2000" dirty="0" smtClean="0"/>
              <a:t>“</a:t>
            </a:r>
            <a:r>
              <a:rPr lang="en-US" sz="2000" b="1" dirty="0" smtClean="0"/>
              <a:t>Secondary</a:t>
            </a:r>
            <a:r>
              <a:rPr lang="en-US" sz="2000" dirty="0" smtClean="0"/>
              <a:t>” stress consists of all contributions to an internal, self equilibrating or residual stress state (thermal stress).</a:t>
            </a:r>
          </a:p>
          <a:p>
            <a:pPr marL="285750" indent="-285750">
              <a:buFont typeface="Wingdings" pitchFamily="2" charset="2"/>
              <a:buChar char="§"/>
            </a:pPr>
            <a:endParaRPr lang="en-US" sz="2000" dirty="0"/>
          </a:p>
          <a:p>
            <a:pPr marL="1200150" lvl="2" indent="-285750">
              <a:buFont typeface="Arial" pitchFamily="34" charset="0"/>
              <a:buChar char="•"/>
            </a:pPr>
            <a:r>
              <a:rPr lang="en-US" sz="2000" b="1" dirty="0" smtClean="0"/>
              <a:t>Primary stress </a:t>
            </a:r>
            <a:r>
              <a:rPr lang="en-US" sz="2000" dirty="0" smtClean="0"/>
              <a:t>is instrumental in causing gross structural collapse whereas the </a:t>
            </a:r>
            <a:r>
              <a:rPr lang="en-US" sz="2000" b="1" dirty="0" smtClean="0"/>
              <a:t>secondary stress </a:t>
            </a:r>
            <a:r>
              <a:rPr lang="en-US" sz="2000" dirty="0" smtClean="0"/>
              <a:t>is of concern for cyclic load or local damage accumulation.</a:t>
            </a:r>
          </a:p>
          <a:p>
            <a:pPr marL="1200150" lvl="2" indent="-285750"/>
            <a:endParaRPr lang="en-US" sz="2000" dirty="0" smtClean="0"/>
          </a:p>
          <a:p>
            <a:pPr marL="285750" indent="-285750">
              <a:buFont typeface="Wingdings" pitchFamily="2" charset="2"/>
              <a:buChar char="§"/>
            </a:pPr>
            <a:r>
              <a:rPr lang="en-US" sz="2000" b="1" u="sng" dirty="0" smtClean="0">
                <a:solidFill>
                  <a:srgbClr val="7030A0"/>
                </a:solidFill>
              </a:rPr>
              <a:t>HIGH </a:t>
            </a:r>
            <a:r>
              <a:rPr lang="en-US" sz="2000" b="1" u="sng" dirty="0">
                <a:solidFill>
                  <a:srgbClr val="7030A0"/>
                </a:solidFill>
              </a:rPr>
              <a:t>TEMPERATURE:</a:t>
            </a:r>
          </a:p>
          <a:p>
            <a:pPr marL="1200150" lvl="2" indent="-285750">
              <a:buFont typeface="Courier New" pitchFamily="49" charset="0"/>
              <a:buChar char="o"/>
            </a:pPr>
            <a:r>
              <a:rPr lang="en-US" sz="2000" dirty="0" smtClean="0"/>
              <a:t>“</a:t>
            </a:r>
            <a:r>
              <a:rPr lang="en-US" sz="2000" b="1" dirty="0" smtClean="0"/>
              <a:t>High temperature</a:t>
            </a:r>
            <a:r>
              <a:rPr lang="en-US" sz="2000" dirty="0" smtClean="0"/>
              <a:t>”  refers to the operating range of temperature within which time dependent, thermally activated deformation and damage processes occur.</a:t>
            </a:r>
          </a:p>
          <a:p>
            <a:pPr marL="1200150" lvl="2" indent="-285750">
              <a:buFont typeface="Courier New" pitchFamily="49" charset="0"/>
              <a:buChar char="o"/>
            </a:pPr>
            <a:r>
              <a:rPr lang="en-US" sz="2000" dirty="0" smtClean="0"/>
              <a:t>“</a:t>
            </a:r>
            <a:r>
              <a:rPr lang="en-US" sz="2000" b="1" dirty="0" smtClean="0"/>
              <a:t>High temperature</a:t>
            </a:r>
            <a:r>
              <a:rPr lang="en-US" sz="2000" dirty="0" smtClean="0"/>
              <a:t>” is, for the most part synonymous with </a:t>
            </a:r>
            <a:br>
              <a:rPr lang="en-US" sz="2000" dirty="0" smtClean="0"/>
            </a:br>
            <a:r>
              <a:rPr lang="en-US" sz="2000" dirty="0" smtClean="0"/>
              <a:t>“in the creep range”, </a:t>
            </a:r>
            <a:r>
              <a:rPr lang="en-US" sz="2000" u="sng" dirty="0" smtClean="0"/>
              <a:t>but others, such as thermal ageing and oxidation/ corrosion are also important.</a:t>
            </a:r>
            <a:endParaRPr lang="en-US" sz="2000" u="sng" dirty="0"/>
          </a:p>
        </p:txBody>
      </p:sp>
      <p:sp>
        <p:nvSpPr>
          <p:cNvPr id="4" name="TextBox 3"/>
          <p:cNvSpPr txBox="1"/>
          <p:nvPr/>
        </p:nvSpPr>
        <p:spPr>
          <a:xfrm>
            <a:off x="3100572" y="152400"/>
            <a:ext cx="2942857" cy="523220"/>
          </a:xfrm>
          <a:prstGeom prst="rect">
            <a:avLst/>
          </a:prstGeom>
          <a:noFill/>
        </p:spPr>
        <p:txBody>
          <a:bodyPr wrap="none" rtlCol="0">
            <a:spAutoFit/>
          </a:bodyPr>
          <a:lstStyle/>
          <a:p>
            <a:r>
              <a:rPr lang="en-US" sz="2800" b="1" dirty="0" smtClean="0">
                <a:solidFill>
                  <a:srgbClr val="7030A0"/>
                </a:solidFill>
              </a:rPr>
              <a:t>Some Terminology</a:t>
            </a:r>
            <a:endParaRPr lang="en-US"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blinds(horizontal)">
                                      <p:cBhvr>
                                        <p:cTn id="7" dur="500"/>
                                        <p:tgtEl>
                                          <p:spTgt spid="2">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blinds(horizontal)">
                                      <p:cBhvr>
                                        <p:cTn id="10" dur="500"/>
                                        <p:tgtEl>
                                          <p:spTgt spid="2">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blinds(horizontal)">
                                      <p:cBhvr>
                                        <p:cTn id="13" dur="500"/>
                                        <p:tgtEl>
                                          <p:spTgt spid="2">
                                            <p:txEl>
                                              <p:pRg st="9" end="9"/>
                                            </p:txEl>
                                          </p:spTgt>
                                        </p:tgtEl>
                                      </p:cBhvr>
                                    </p:animEffect>
                                  </p:childTnLst>
                                </p:cTn>
                              </p:par>
                              <p:par>
                                <p:cTn id="14" presetID="9" presetClass="emph" presetSubtype="0" nodeType="withEffect">
                                  <p:stCondLst>
                                    <p:cond delay="0"/>
                                  </p:stCondLst>
                                  <p:childTnLst>
                                    <p:set>
                                      <p:cBhvr rctx="PPT">
                                        <p:cTn id="15" dur="indefinite"/>
                                        <p:tgtEl>
                                          <p:spTgt spid="2">
                                            <p:txEl>
                                              <p:pRg st="1" end="1"/>
                                            </p:txEl>
                                          </p:spTgt>
                                        </p:tgtEl>
                                        <p:attrNameLst>
                                          <p:attrName>style.opacity</p:attrName>
                                        </p:attrNameLst>
                                      </p:cBhvr>
                                      <p:to>
                                        <p:strVal val="0.5"/>
                                      </p:to>
                                    </p:set>
                                    <p:animEffect filter="image" prLst="opacity: 0.5">
                                      <p:cBhvr rctx="IE">
                                        <p:cTn id="16" dur="indefinite"/>
                                        <p:tgtEl>
                                          <p:spTgt spid="2">
                                            <p:txEl>
                                              <p:pRg st="1" end="1"/>
                                            </p:txEl>
                                          </p:spTgt>
                                        </p:tgtEl>
                                      </p:cBhvr>
                                    </p:animEffect>
                                  </p:childTnLst>
                                </p:cTn>
                              </p:par>
                              <p:par>
                                <p:cTn id="17" presetID="9" presetClass="emph" presetSubtype="0" nodeType="withEffect">
                                  <p:stCondLst>
                                    <p:cond delay="0"/>
                                  </p:stCondLst>
                                  <p:childTnLst>
                                    <p:set>
                                      <p:cBhvr rctx="PPT">
                                        <p:cTn id="18" dur="indefinite"/>
                                        <p:tgtEl>
                                          <p:spTgt spid="2">
                                            <p:txEl>
                                              <p:pRg st="2" end="2"/>
                                            </p:txEl>
                                          </p:spTgt>
                                        </p:tgtEl>
                                        <p:attrNameLst>
                                          <p:attrName>style.opacity</p:attrName>
                                        </p:attrNameLst>
                                      </p:cBhvr>
                                      <p:to>
                                        <p:strVal val="0.5"/>
                                      </p:to>
                                    </p:set>
                                    <p:animEffect filter="image" prLst="opacity: 0.5">
                                      <p:cBhvr rctx="IE">
                                        <p:cTn id="19" dur="indefinite"/>
                                        <p:tgtEl>
                                          <p:spTgt spid="2">
                                            <p:txEl>
                                              <p:pRg st="2" end="2"/>
                                            </p:txEl>
                                          </p:spTgt>
                                        </p:tgtEl>
                                      </p:cBhvr>
                                    </p:animEffect>
                                  </p:childTnLst>
                                </p:cTn>
                              </p:par>
                              <p:par>
                                <p:cTn id="20" presetID="9" presetClass="emph" presetSubtype="0" nodeType="withEffect">
                                  <p:stCondLst>
                                    <p:cond delay="0"/>
                                  </p:stCondLst>
                                  <p:childTnLst>
                                    <p:set>
                                      <p:cBhvr rctx="PPT">
                                        <p:cTn id="21" dur="indefinite"/>
                                        <p:tgtEl>
                                          <p:spTgt spid="2">
                                            <p:txEl>
                                              <p:pRg st="3" end="3"/>
                                            </p:txEl>
                                          </p:spTgt>
                                        </p:tgtEl>
                                        <p:attrNameLst>
                                          <p:attrName>style.opacity</p:attrName>
                                        </p:attrNameLst>
                                      </p:cBhvr>
                                      <p:to>
                                        <p:strVal val="0.5"/>
                                      </p:to>
                                    </p:set>
                                    <p:animEffect filter="image" prLst="opacity: 0.5">
                                      <p:cBhvr rctx="IE">
                                        <p:cTn id="22" dur="indefinite"/>
                                        <p:tgtEl>
                                          <p:spTgt spid="2">
                                            <p:txEl>
                                              <p:pRg st="3" end="3"/>
                                            </p:txEl>
                                          </p:spTgt>
                                        </p:tgtEl>
                                      </p:cBhvr>
                                    </p:animEffect>
                                  </p:childTnLst>
                                </p:cTn>
                              </p:par>
                              <p:par>
                                <p:cTn id="23" presetID="9" presetClass="emph" presetSubtype="0" nodeType="withEffect">
                                  <p:stCondLst>
                                    <p:cond delay="0"/>
                                  </p:stCondLst>
                                  <p:childTnLst>
                                    <p:set>
                                      <p:cBhvr rctx="PPT">
                                        <p:cTn id="24" dur="indefinite"/>
                                        <p:tgtEl>
                                          <p:spTgt spid="2">
                                            <p:txEl>
                                              <p:pRg st="5" end="5"/>
                                            </p:txEl>
                                          </p:spTgt>
                                        </p:tgtEl>
                                        <p:attrNameLst>
                                          <p:attrName>style.opacity</p:attrName>
                                        </p:attrNameLst>
                                      </p:cBhvr>
                                      <p:to>
                                        <p:strVal val="0.5"/>
                                      </p:to>
                                    </p:set>
                                    <p:animEffect filter="image" prLst="opacity: 0.5">
                                      <p:cBhvr rctx="IE">
                                        <p:cTn id="25" dur="indefinite"/>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4135"/>
            <a:ext cx="7547835" cy="461665"/>
          </a:xfrm>
          <a:prstGeom prst="rect">
            <a:avLst/>
          </a:prstGeom>
          <a:noFill/>
        </p:spPr>
        <p:txBody>
          <a:bodyPr wrap="none" rtlCol="0">
            <a:spAutoFit/>
          </a:bodyPr>
          <a:lstStyle/>
          <a:p>
            <a:r>
              <a:rPr lang="en-US" sz="2400" b="1" dirty="0" smtClean="0">
                <a:solidFill>
                  <a:srgbClr val="7030A0"/>
                </a:solidFill>
              </a:rPr>
              <a:t>Schematic Diagram of ASME Design  Stress Determination</a:t>
            </a:r>
            <a:endParaRPr lang="en-US" sz="2400" b="1" dirty="0">
              <a:solidFill>
                <a:srgbClr val="7030A0"/>
              </a:solidFill>
            </a:endParaRPr>
          </a:p>
        </p:txBody>
      </p:sp>
      <p:grpSp>
        <p:nvGrpSpPr>
          <p:cNvPr id="16" name="Group 15"/>
          <p:cNvGrpSpPr/>
          <p:nvPr/>
        </p:nvGrpSpPr>
        <p:grpSpPr>
          <a:xfrm>
            <a:off x="609600" y="990600"/>
            <a:ext cx="7836758" cy="5591175"/>
            <a:chOff x="609600" y="990600"/>
            <a:chExt cx="7836758" cy="5591175"/>
          </a:xfrm>
        </p:grpSpPr>
        <p:grpSp>
          <p:nvGrpSpPr>
            <p:cNvPr id="8" name="Group 7"/>
            <p:cNvGrpSpPr/>
            <p:nvPr/>
          </p:nvGrpSpPr>
          <p:grpSpPr>
            <a:xfrm>
              <a:off x="609600" y="990600"/>
              <a:ext cx="7836758" cy="5591175"/>
              <a:chOff x="609600" y="990600"/>
              <a:chExt cx="7836758" cy="5591175"/>
            </a:xfrm>
          </p:grpSpPr>
          <p:pic>
            <p:nvPicPr>
              <p:cNvPr id="1026" name="Picture 2"/>
              <p:cNvPicPr>
                <a:picLocks noChangeAspect="1" noChangeArrowheads="1"/>
              </p:cNvPicPr>
              <p:nvPr/>
            </p:nvPicPr>
            <p:blipFill>
              <a:blip r:embed="rId2" cstate="print"/>
              <a:srcRect/>
              <a:stretch>
                <a:fillRect/>
              </a:stretch>
            </p:blipFill>
            <p:spPr bwMode="auto">
              <a:xfrm>
                <a:off x="609600" y="990600"/>
                <a:ext cx="7836758" cy="5591175"/>
              </a:xfrm>
              <a:prstGeom prst="rect">
                <a:avLst/>
              </a:prstGeom>
              <a:noFill/>
              <a:ln w="9525">
                <a:noFill/>
                <a:miter lim="800000"/>
                <a:headEnd/>
                <a:tailEnd/>
              </a:ln>
            </p:spPr>
          </p:pic>
          <p:sp>
            <p:nvSpPr>
              <p:cNvPr id="5" name="Oval 4"/>
              <p:cNvSpPr/>
              <p:nvPr/>
            </p:nvSpPr>
            <p:spPr>
              <a:xfrm>
                <a:off x="3091542" y="2209800"/>
                <a:ext cx="1295400" cy="3810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3361064">
                <a:off x="4170669" y="2646706"/>
                <a:ext cx="1295400" cy="381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4243382">
                <a:off x="4687184" y="4625366"/>
                <a:ext cx="1295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762000" y="2209800"/>
              <a:ext cx="1825308" cy="646331"/>
            </a:xfrm>
            <a:prstGeom prst="rect">
              <a:avLst/>
            </a:prstGeom>
            <a:solidFill>
              <a:schemeClr val="bg1"/>
            </a:solidFill>
          </p:spPr>
          <p:txBody>
            <a:bodyPr wrap="none" rtlCol="0">
              <a:spAutoFit/>
            </a:bodyPr>
            <a:lstStyle/>
            <a:p>
              <a:r>
                <a:rPr lang="en-US" dirty="0" smtClean="0">
                  <a:effectLst>
                    <a:outerShdw blurRad="38100" dist="38100" dir="2700000" algn="tl">
                      <a:srgbClr val="000000">
                        <a:alpha val="43137"/>
                      </a:srgbClr>
                    </a:outerShdw>
                  </a:effectLst>
                </a:rPr>
                <a:t>Low Temperature</a:t>
              </a:r>
            </a:p>
            <a:p>
              <a:r>
                <a:rPr lang="en-US" dirty="0" smtClean="0">
                  <a:effectLst>
                    <a:outerShdw blurRad="38100" dist="38100" dir="2700000" algn="tl">
                      <a:srgbClr val="000000">
                        <a:alpha val="43137"/>
                      </a:srgbClr>
                    </a:outerShdw>
                  </a:effectLst>
                </a:rPr>
                <a:t>Regime</a:t>
              </a:r>
              <a:endParaRPr lang="en-US" dirty="0">
                <a:effectLst>
                  <a:outerShdw blurRad="38100" dist="38100" dir="2700000" algn="tl">
                    <a:srgbClr val="000000">
                      <a:alpha val="43137"/>
                    </a:srgbClr>
                  </a:outerShdw>
                </a:effectLst>
              </a:endParaRPr>
            </a:p>
          </p:txBody>
        </p:sp>
        <p:cxnSp>
          <p:nvCxnSpPr>
            <p:cNvPr id="11" name="Straight Arrow Connector 10"/>
            <p:cNvCxnSpPr/>
            <p:nvPr/>
          </p:nvCxnSpPr>
          <p:spPr>
            <a:xfrm flipV="1">
              <a:off x="1828800" y="2514600"/>
              <a:ext cx="12192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10800000" flipV="1">
              <a:off x="4800600" y="1752600"/>
              <a:ext cx="8382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5646236" y="1405053"/>
              <a:ext cx="2430963" cy="646331"/>
            </a:xfrm>
            <a:prstGeom prst="rect">
              <a:avLst/>
            </a:prstGeom>
            <a:solidFill>
              <a:schemeClr val="bg1"/>
            </a:solidFill>
          </p:spPr>
          <p:txBody>
            <a:bodyPr wrap="square" rtlCol="0">
              <a:spAutoFit/>
            </a:bodyPr>
            <a:lstStyle/>
            <a:p>
              <a:r>
                <a:rPr lang="en-US" dirty="0" smtClean="0">
                  <a:effectLst>
                    <a:outerShdw blurRad="38100" dist="38100" dir="2700000" algn="tl">
                      <a:srgbClr val="000000">
                        <a:alpha val="43137"/>
                      </a:srgbClr>
                    </a:outerShdw>
                  </a:effectLst>
                </a:rPr>
                <a:t>High Temperature</a:t>
              </a:r>
            </a:p>
            <a:p>
              <a:r>
                <a:rPr lang="en-US" dirty="0" smtClean="0">
                  <a:effectLst>
                    <a:outerShdw blurRad="38100" dist="38100" dir="2700000" algn="tl">
                      <a:srgbClr val="000000">
                        <a:alpha val="43137"/>
                      </a:srgbClr>
                    </a:outerShdw>
                  </a:effectLst>
                </a:rPr>
                <a:t>Regime</a:t>
              </a:r>
              <a:endParaRPr lang="en-US"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a:solidFill>
                  <a:srgbClr val="7030A0"/>
                </a:solidFill>
              </a:rPr>
              <a:t>Loading Category Criteria Level</a:t>
            </a:r>
          </a:p>
        </p:txBody>
      </p:sp>
      <p:graphicFrame>
        <p:nvGraphicFramePr>
          <p:cNvPr id="3" name="Table 2"/>
          <p:cNvGraphicFramePr>
            <a:graphicFrameLocks noGrp="1"/>
          </p:cNvGraphicFramePr>
          <p:nvPr/>
        </p:nvGraphicFramePr>
        <p:xfrm>
          <a:off x="838200" y="838200"/>
          <a:ext cx="7391400" cy="1889760"/>
        </p:xfrm>
        <a:graphic>
          <a:graphicData uri="http://schemas.openxmlformats.org/drawingml/2006/table">
            <a:tbl>
              <a:tblPr/>
              <a:tblGrid>
                <a:gridCol w="2743200"/>
                <a:gridCol w="2362200"/>
                <a:gridCol w="2286000"/>
              </a:tblGrid>
              <a:tr h="517525">
                <a:tc>
                  <a:txBody>
                    <a:bodyPr/>
                    <a:lstStyle/>
                    <a:p>
                      <a:pPr marL="0" marR="0" algn="ctr">
                        <a:spcBef>
                          <a:spcPts val="500"/>
                        </a:spcBef>
                        <a:spcAft>
                          <a:spcPts val="500"/>
                        </a:spcAft>
                      </a:pPr>
                      <a:r>
                        <a:rPr lang="en-US" sz="2000" b="1" dirty="0">
                          <a:latin typeface="Times"/>
                          <a:ea typeface="Times New Roman"/>
                          <a:cs typeface="Times New Roman"/>
                        </a:rPr>
                        <a:t>Loading Category</a:t>
                      </a:r>
                      <a:endParaRPr lang="en-US" sz="2000" dirty="0">
                        <a:latin typeface="Times"/>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0"/>
                        </a:spcBef>
                        <a:spcAft>
                          <a:spcPts val="500"/>
                        </a:spcAft>
                      </a:pPr>
                      <a:r>
                        <a:rPr lang="en-US" sz="2000" b="1" dirty="0" smtClean="0">
                          <a:latin typeface="Times"/>
                          <a:ea typeface="Times New Roman"/>
                          <a:cs typeface="Times New Roman"/>
                        </a:rPr>
                        <a:t>Category Condition (Damage Limits)</a:t>
                      </a:r>
                      <a:endParaRPr lang="en-US" sz="2000" dirty="0">
                        <a:latin typeface="Times"/>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0"/>
                        </a:spcBef>
                        <a:spcAft>
                          <a:spcPts val="500"/>
                        </a:spcAft>
                      </a:pPr>
                      <a:r>
                        <a:rPr lang="en-US" sz="2000" b="1" kern="1200" dirty="0" smtClean="0">
                          <a:solidFill>
                            <a:schemeClr val="tx1"/>
                          </a:solidFill>
                          <a:latin typeface="Times"/>
                          <a:ea typeface="Times New Roman"/>
                          <a:cs typeface="Times New Roman"/>
                        </a:rPr>
                        <a:t>SDC-IC Criteria Level</a:t>
                      </a:r>
                      <a:endParaRPr lang="en-US" sz="2000" b="1" kern="1200" dirty="0">
                        <a:solidFill>
                          <a:schemeClr val="tx1"/>
                        </a:solidFill>
                        <a:latin typeface="Times"/>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ctr">
                        <a:spcBef>
                          <a:spcPts val="500"/>
                        </a:spcBef>
                        <a:spcAft>
                          <a:spcPts val="500"/>
                        </a:spcAft>
                      </a:pPr>
                      <a:r>
                        <a:rPr lang="en-US" sz="2000" dirty="0" smtClean="0">
                          <a:latin typeface="Times"/>
                          <a:ea typeface="Times New Roman"/>
                          <a:cs typeface="Times New Roman"/>
                        </a:rPr>
                        <a:t>Operational Loading</a:t>
                      </a:r>
                      <a:endParaRPr lang="en-US" sz="2000" dirty="0">
                        <a:latin typeface="Times"/>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0"/>
                        </a:spcBef>
                        <a:spcAft>
                          <a:spcPts val="500"/>
                        </a:spcAft>
                      </a:pPr>
                      <a:r>
                        <a:rPr lang="en-US" sz="2000" dirty="0" smtClean="0">
                          <a:latin typeface="Times"/>
                          <a:ea typeface="Times New Roman"/>
                          <a:cs typeface="Times New Roman"/>
                        </a:rPr>
                        <a:t>Normal, </a:t>
                      </a:r>
                      <a:r>
                        <a:rPr lang="en-US" sz="2000" dirty="0">
                          <a:latin typeface="Times"/>
                          <a:ea typeface="Times New Roman"/>
                          <a:cs typeface="Times New Roman"/>
                        </a:rPr>
                        <a:t>U</a:t>
                      </a:r>
                      <a:r>
                        <a:rPr lang="en-US" sz="2000" dirty="0" smtClean="0">
                          <a:latin typeface="Times"/>
                          <a:ea typeface="Times New Roman"/>
                          <a:cs typeface="Times New Roman"/>
                        </a:rPr>
                        <a:t>pset</a:t>
                      </a:r>
                      <a:endParaRPr lang="en-US" sz="2000" dirty="0">
                        <a:latin typeface="Times"/>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0"/>
                        </a:spcBef>
                        <a:spcAft>
                          <a:spcPts val="500"/>
                        </a:spcAft>
                      </a:pPr>
                      <a:r>
                        <a:rPr lang="en-US" sz="2000" dirty="0">
                          <a:latin typeface="Times"/>
                          <a:ea typeface="Times New Roman"/>
                          <a:cs typeface="Times New Roman"/>
                        </a:rPr>
                        <a:t>A</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ctr">
                        <a:spcBef>
                          <a:spcPts val="500"/>
                        </a:spcBef>
                        <a:spcAft>
                          <a:spcPts val="500"/>
                        </a:spcAft>
                      </a:pPr>
                      <a:r>
                        <a:rPr lang="en-US" sz="2000" dirty="0" smtClean="0">
                          <a:latin typeface="Times"/>
                          <a:ea typeface="Times New Roman"/>
                          <a:cs typeface="Times New Roman"/>
                        </a:rPr>
                        <a:t>Likely</a:t>
                      </a:r>
                      <a:r>
                        <a:rPr lang="en-US" sz="2000" baseline="0" dirty="0" smtClean="0">
                          <a:latin typeface="Times"/>
                          <a:ea typeface="Times New Roman"/>
                          <a:cs typeface="Times New Roman"/>
                        </a:rPr>
                        <a:t> Loading</a:t>
                      </a:r>
                      <a:endParaRPr lang="en-US" sz="2000" dirty="0">
                        <a:latin typeface="Times"/>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0"/>
                        </a:spcBef>
                        <a:spcAft>
                          <a:spcPts val="500"/>
                        </a:spcAft>
                      </a:pPr>
                      <a:r>
                        <a:rPr lang="en-US" sz="2000" dirty="0">
                          <a:latin typeface="Times"/>
                          <a:ea typeface="Times New Roman"/>
                          <a:cs typeface="Times New Roman"/>
                        </a:rPr>
                        <a:t>Emergency</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0"/>
                        </a:spcBef>
                        <a:spcAft>
                          <a:spcPts val="500"/>
                        </a:spcAft>
                      </a:pPr>
                      <a:r>
                        <a:rPr lang="en-US" sz="2000" dirty="0">
                          <a:latin typeface="Times"/>
                          <a:ea typeface="Times New Roman"/>
                          <a:cs typeface="Times New Roman"/>
                        </a:rPr>
                        <a:t>C</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ctr">
                        <a:spcBef>
                          <a:spcPts val="500"/>
                        </a:spcBef>
                        <a:spcAft>
                          <a:spcPts val="500"/>
                        </a:spcAft>
                      </a:pPr>
                      <a:r>
                        <a:rPr lang="en-US" sz="2000" dirty="0" smtClean="0">
                          <a:latin typeface="Times"/>
                          <a:ea typeface="Times New Roman"/>
                          <a:cs typeface="Times New Roman"/>
                        </a:rPr>
                        <a:t>Unlikely</a:t>
                      </a:r>
                      <a:r>
                        <a:rPr lang="en-US" sz="2000" baseline="0" dirty="0" smtClean="0">
                          <a:latin typeface="Times"/>
                          <a:ea typeface="Times New Roman"/>
                          <a:cs typeface="Times New Roman"/>
                        </a:rPr>
                        <a:t> Loading</a:t>
                      </a:r>
                      <a:endParaRPr lang="en-US" sz="2000" dirty="0">
                        <a:latin typeface="Times"/>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0"/>
                        </a:spcBef>
                        <a:spcAft>
                          <a:spcPts val="500"/>
                        </a:spcAft>
                      </a:pPr>
                      <a:r>
                        <a:rPr lang="en-US" sz="2000" dirty="0">
                          <a:latin typeface="Times"/>
                          <a:ea typeface="Times New Roman"/>
                          <a:cs typeface="Times New Roman"/>
                        </a:rPr>
                        <a:t>Faulted</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0"/>
                        </a:spcBef>
                        <a:spcAft>
                          <a:spcPts val="500"/>
                        </a:spcAft>
                      </a:pPr>
                      <a:r>
                        <a:rPr lang="en-US" sz="2000" dirty="0">
                          <a:latin typeface="Times"/>
                          <a:ea typeface="Times New Roman"/>
                          <a:cs typeface="Times New Roman"/>
                        </a:rPr>
                        <a:t>D</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3"/>
          <p:cNvSpPr>
            <a:spLocks noChangeArrowheads="1"/>
          </p:cNvSpPr>
          <p:nvPr/>
        </p:nvSpPr>
        <p:spPr bwMode="auto">
          <a:xfrm>
            <a:off x="685800" y="2895600"/>
            <a:ext cx="8153400" cy="3539430"/>
          </a:xfrm>
          <a:prstGeom prst="rect">
            <a:avLst/>
          </a:prstGeom>
          <a:noFill/>
          <a:ln w="9525">
            <a:noFill/>
            <a:miter lim="800000"/>
            <a:headEnd/>
            <a:tailEnd/>
          </a:ln>
        </p:spPr>
        <p:txBody>
          <a:bodyPr wrap="square" anchor="ctr">
            <a:spAutoFit/>
          </a:bodyPr>
          <a:lstStyle/>
          <a:p>
            <a:pPr marL="228600" indent="-228600">
              <a:buFont typeface="Arial" charset="0"/>
              <a:buChar char="•"/>
            </a:pPr>
            <a:r>
              <a:rPr lang="en-US" altLang="ja-JP" sz="1600" dirty="0">
                <a:latin typeface="Arial" charset="0"/>
                <a:ea typeface="ＭＳ Ｐゴシック" pitchFamily="34" charset="-128"/>
              </a:rPr>
              <a:t>Level A and C loadings include electromagnetic loading during plasma disruptions</a:t>
            </a:r>
            <a:r>
              <a:rPr lang="en-US" altLang="ja-JP" sz="1600" dirty="0" smtClean="0">
                <a:latin typeface="Arial" charset="0"/>
                <a:ea typeface="ＭＳ Ｐゴシック" pitchFamily="34" charset="-128"/>
              </a:rPr>
              <a:t>.</a:t>
            </a:r>
            <a:endParaRPr lang="en-US" altLang="ja-JP" sz="1600" dirty="0">
              <a:latin typeface="Arial" charset="0"/>
              <a:ea typeface="ＭＳ Ｐゴシック" pitchFamily="34" charset="-128"/>
            </a:endParaRPr>
          </a:p>
          <a:p>
            <a:pPr marL="228600" indent="-228600">
              <a:buFont typeface="Arial" charset="0"/>
              <a:buChar char="•"/>
            </a:pPr>
            <a:r>
              <a:rPr lang="en-US" altLang="ja-JP" sz="1600" dirty="0">
                <a:latin typeface="Arial" charset="0"/>
                <a:ea typeface="ＭＳ Ｐゴシック" pitchFamily="34" charset="-128"/>
              </a:rPr>
              <a:t>Level D postulates earthquakes</a:t>
            </a:r>
            <a:r>
              <a:rPr lang="en-US" altLang="ja-JP" sz="1600" dirty="0" smtClean="0">
                <a:latin typeface="Arial" charset="0"/>
                <a:ea typeface="ＭＳ Ｐゴシック" pitchFamily="34" charset="-128"/>
              </a:rPr>
              <a:t>.</a:t>
            </a:r>
          </a:p>
          <a:p>
            <a:pPr marL="228600" indent="-228600"/>
            <a:endParaRPr lang="en-US" altLang="ja-JP" sz="1600" dirty="0">
              <a:latin typeface="Arial" charset="0"/>
              <a:ea typeface="ＭＳ Ｐゴシック" pitchFamily="34" charset="-128"/>
            </a:endParaRPr>
          </a:p>
          <a:p>
            <a:pPr marL="1600200" lvl="3" indent="-228600"/>
            <a:r>
              <a:rPr lang="en-US" altLang="ja-JP" sz="1600" b="1" dirty="0" smtClean="0">
                <a:latin typeface="Arial" charset="0"/>
                <a:ea typeface="ＭＳ Ｐゴシック" pitchFamily="34" charset="-128"/>
              </a:rPr>
              <a:t>Level A Design Criteria prevent against:</a:t>
            </a:r>
            <a:endParaRPr lang="en-US" altLang="ja-JP" sz="1600" b="1" dirty="0">
              <a:latin typeface="Arial" charset="0"/>
              <a:ea typeface="ＭＳ Ｐゴシック" pitchFamily="34" charset="-128"/>
            </a:endParaRPr>
          </a:p>
          <a:p>
            <a:pPr marL="2228850" lvl="3" indent="-342900">
              <a:buFont typeface="Arial" charset="0"/>
              <a:buChar char="•"/>
              <a:defRPr/>
            </a:pPr>
            <a:r>
              <a:rPr lang="en-US" altLang="ja-JP" sz="1600" dirty="0">
                <a:latin typeface="Arial" charset="0"/>
                <a:ea typeface="ＭＳ Ｐゴシック" pitchFamily="34" charset="-128"/>
              </a:rPr>
              <a:t>immediate plastic collapse,</a:t>
            </a:r>
          </a:p>
          <a:p>
            <a:pPr marL="2228850" lvl="3" indent="-342900">
              <a:buFont typeface="Arial" charset="0"/>
              <a:buChar char="•"/>
              <a:defRPr/>
            </a:pPr>
            <a:r>
              <a:rPr lang="en-US" altLang="ja-JP" sz="1600" dirty="0">
                <a:latin typeface="Arial" charset="0"/>
                <a:ea typeface="ＭＳ Ｐゴシック" pitchFamily="34" charset="-128"/>
              </a:rPr>
              <a:t>immediate plastic instability,</a:t>
            </a:r>
          </a:p>
          <a:p>
            <a:pPr marL="2228850" lvl="3" indent="-342900">
              <a:buFont typeface="Arial" charset="0"/>
              <a:buChar char="•"/>
              <a:defRPr/>
            </a:pPr>
            <a:r>
              <a:rPr lang="en-US" altLang="ja-JP" sz="1600" dirty="0">
                <a:latin typeface="Arial" charset="0"/>
                <a:ea typeface="ＭＳ Ｐゴシック" pitchFamily="34" charset="-128"/>
              </a:rPr>
              <a:t>Immediate plastic flow localization,</a:t>
            </a:r>
          </a:p>
          <a:p>
            <a:pPr marL="2228850" lvl="3" indent="-342900">
              <a:buFont typeface="Arial" charset="0"/>
              <a:buChar char="•"/>
              <a:defRPr/>
            </a:pPr>
            <a:r>
              <a:rPr lang="en-US" altLang="ja-JP" sz="1600" dirty="0">
                <a:latin typeface="Arial" charset="0"/>
                <a:ea typeface="ＭＳ Ｐゴシック" pitchFamily="34" charset="-128"/>
              </a:rPr>
              <a:t>fast fracture,</a:t>
            </a:r>
          </a:p>
          <a:p>
            <a:pPr marL="2228850" lvl="3" indent="-342900">
              <a:buFont typeface="Arial" charset="0"/>
              <a:buChar char="•"/>
              <a:defRPr/>
            </a:pPr>
            <a:r>
              <a:rPr lang="en-US" altLang="ja-JP" sz="1600" dirty="0">
                <a:latin typeface="Arial" charset="0"/>
                <a:ea typeface="ＭＳ Ｐゴシック" pitchFamily="34" charset="-128"/>
              </a:rPr>
              <a:t>local fracture due to exhaustion of ductility,</a:t>
            </a:r>
          </a:p>
          <a:p>
            <a:pPr marL="2228850" lvl="3" indent="-342900">
              <a:buFont typeface="Arial" charset="0"/>
              <a:buChar char="•"/>
              <a:defRPr/>
            </a:pPr>
            <a:r>
              <a:rPr lang="en-US" altLang="ja-JP" sz="1600" dirty="0">
                <a:latin typeface="Arial" charset="0"/>
                <a:ea typeface="ＭＳ Ｐゴシック" pitchFamily="34" charset="-128"/>
              </a:rPr>
              <a:t>ratcheting,</a:t>
            </a:r>
          </a:p>
          <a:p>
            <a:pPr marL="2228850" lvl="3" indent="-342900">
              <a:buFont typeface="Arial" charset="0"/>
              <a:buChar char="•"/>
              <a:defRPr/>
            </a:pPr>
            <a:r>
              <a:rPr lang="en-US" altLang="ja-JP" sz="1600" dirty="0">
                <a:latin typeface="Arial" charset="0"/>
                <a:ea typeface="ＭＳ Ｐゴシック" pitchFamily="34" charset="-128"/>
              </a:rPr>
              <a:t>fatigue,</a:t>
            </a:r>
          </a:p>
          <a:p>
            <a:pPr marL="2228850" lvl="3" indent="-342900">
              <a:buFont typeface="Arial" charset="0"/>
              <a:buChar char="•"/>
              <a:defRPr/>
            </a:pPr>
            <a:r>
              <a:rPr lang="en-US" altLang="ja-JP" sz="1600" dirty="0">
                <a:latin typeface="Arial" charset="0"/>
                <a:ea typeface="ＭＳ Ｐゴシック" pitchFamily="34" charset="-128"/>
              </a:rPr>
              <a:t>thermal creep,</a:t>
            </a:r>
          </a:p>
          <a:p>
            <a:pPr marL="2228850" lvl="3" indent="-342900">
              <a:buFont typeface="Arial" charset="0"/>
              <a:buChar char="•"/>
              <a:defRPr/>
            </a:pPr>
            <a:r>
              <a:rPr lang="en-US" altLang="ja-JP" sz="1600" dirty="0">
                <a:latin typeface="Arial" charset="0"/>
                <a:ea typeface="ＭＳ Ｐゴシック" pitchFamily="34" charset="-128"/>
              </a:rPr>
              <a:t>buckling</a:t>
            </a:r>
          </a:p>
          <a:p>
            <a:pPr marL="857250" indent="-342900">
              <a:buFont typeface="Arial" charset="0"/>
              <a:buChar char="•"/>
            </a:pPr>
            <a:endParaRPr lang="en-US" altLang="ja-JP" sz="1600" dirty="0">
              <a:latin typeface="Arial"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blinds(horizontal)">
                                      <p:cBhvr>
                                        <p:cTn id="10" dur="500"/>
                                        <p:tgtEl>
                                          <p:spTgt spid="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blinds(horizontal)">
                                      <p:cBhvr>
                                        <p:cTn id="13" dur="500"/>
                                        <p:tgtEl>
                                          <p:spTgt spid="5">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blinds(horizontal)">
                                      <p:cBhvr>
                                        <p:cTn id="16" dur="500"/>
                                        <p:tgtEl>
                                          <p:spTgt spid="5">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blinds(horizontal)">
                                      <p:cBhvr>
                                        <p:cTn id="19" dur="500"/>
                                        <p:tgtEl>
                                          <p:spTgt spid="5">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blinds(horizontal)">
                                      <p:cBhvr>
                                        <p:cTn id="22" dur="500"/>
                                        <p:tgtEl>
                                          <p:spTgt spid="5">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blinds(horizontal)">
                                      <p:cBhvr>
                                        <p:cTn id="25" dur="500"/>
                                        <p:tgtEl>
                                          <p:spTgt spid="5">
                                            <p:txEl>
                                              <p:pRg st="9" end="9"/>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animEffect transition="in" filter="blinds(horizontal)">
                                      <p:cBhvr>
                                        <p:cTn id="28" dur="500"/>
                                        <p:tgtEl>
                                          <p:spTgt spid="5">
                                            <p:txEl>
                                              <p:pRg st="10" end="1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blinds(horizontal)">
                                      <p:cBhvr>
                                        <p:cTn id="31" dur="500"/>
                                        <p:tgtEl>
                                          <p:spTgt spid="5">
                                            <p:txEl>
                                              <p:pRg st="11" end="11"/>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xEl>
                                              <p:pRg st="12" end="12"/>
                                            </p:txEl>
                                          </p:spTgt>
                                        </p:tgtEl>
                                        <p:attrNameLst>
                                          <p:attrName>style.visibility</p:attrName>
                                        </p:attrNameLst>
                                      </p:cBhvr>
                                      <p:to>
                                        <p:strVal val="visible"/>
                                      </p:to>
                                    </p:set>
                                    <p:animEffect transition="in" filter="blinds(horizontal)">
                                      <p:cBhvr>
                                        <p:cTn id="34"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90600" y="403302"/>
            <a:ext cx="7011987" cy="6619779"/>
            <a:chOff x="990600" y="593802"/>
            <a:chExt cx="7011987" cy="6619779"/>
          </a:xfrm>
        </p:grpSpPr>
        <p:pic>
          <p:nvPicPr>
            <p:cNvPr id="2061" name="Picture 13"/>
            <p:cNvPicPr>
              <a:picLocks noChangeAspect="1" noChangeArrowheads="1"/>
            </p:cNvPicPr>
            <p:nvPr/>
          </p:nvPicPr>
          <p:blipFill>
            <a:blip r:embed="rId2" cstate="print"/>
            <a:srcRect t="9934"/>
            <a:stretch>
              <a:fillRect/>
            </a:stretch>
          </p:blipFill>
          <p:spPr bwMode="auto">
            <a:xfrm>
              <a:off x="990600" y="593802"/>
              <a:ext cx="7011987" cy="4002011"/>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a:stretch>
              <a:fillRect/>
            </a:stretch>
          </p:blipFill>
          <p:spPr bwMode="auto">
            <a:xfrm>
              <a:off x="990600" y="4572000"/>
              <a:ext cx="7011987" cy="2641581"/>
            </a:xfrm>
            <a:prstGeom prst="rect">
              <a:avLst/>
            </a:prstGeom>
            <a:noFill/>
            <a:ln w="9525">
              <a:noFill/>
              <a:miter lim="800000"/>
              <a:headEnd/>
              <a:tailEnd/>
            </a:ln>
            <a:effectLst/>
          </p:spPr>
        </p:pic>
      </p:grpSp>
      <p:sp>
        <p:nvSpPr>
          <p:cNvPr id="18" name="Rectangle 2"/>
          <p:cNvSpPr txBox="1">
            <a:spLocks noChangeArrowheads="1"/>
          </p:cNvSpPr>
          <p:nvPr/>
        </p:nvSpPr>
        <p:spPr bwMode="auto">
          <a:xfrm>
            <a:off x="0" y="0"/>
            <a:ext cx="914400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smtClean="0">
                <a:solidFill>
                  <a:srgbClr val="7030A0"/>
                </a:solidFill>
              </a:rPr>
              <a:t>Definition of Design SDC-IC Criteria</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76200"/>
            <a:ext cx="5128392" cy="523220"/>
          </a:xfrm>
          <a:prstGeom prst="rect">
            <a:avLst/>
          </a:prstGeom>
          <a:noFill/>
        </p:spPr>
        <p:txBody>
          <a:bodyPr wrap="none" rtlCol="0">
            <a:spAutoFit/>
          </a:bodyPr>
          <a:lstStyle/>
          <a:p>
            <a:r>
              <a:rPr lang="en-US" sz="2800" b="1" dirty="0" smtClean="0">
                <a:solidFill>
                  <a:srgbClr val="7030A0"/>
                </a:solidFill>
              </a:rPr>
              <a:t>SDC-IC Design Criteria Procedure </a:t>
            </a:r>
            <a:endParaRPr lang="en-US" sz="2800" b="1" u="sng" dirty="0">
              <a:solidFill>
                <a:srgbClr val="7030A0"/>
              </a:solidFill>
            </a:endParaRPr>
          </a:p>
        </p:txBody>
      </p:sp>
      <p:graphicFrame>
        <p:nvGraphicFramePr>
          <p:cNvPr id="5" name="Diagram 4"/>
          <p:cNvGraphicFramePr/>
          <p:nvPr/>
        </p:nvGraphicFramePr>
        <p:xfrm>
          <a:off x="609600" y="762000"/>
          <a:ext cx="792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2514600" y="1492827"/>
            <a:ext cx="4267200" cy="12192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69287" cy="1362075"/>
          </a:xfrm>
        </p:spPr>
        <p:txBody>
          <a:bodyPr/>
          <a:lstStyle/>
          <a:p>
            <a:r>
              <a:rPr lang="en-US" dirty="0" smtClean="0"/>
              <a:t>large-scale FEM analysis of </a:t>
            </a:r>
            <a:br>
              <a:rPr lang="en-US" dirty="0" smtClean="0"/>
            </a:br>
            <a:r>
              <a:rPr lang="en-US" dirty="0" smtClean="0"/>
              <a:t>DCLL TBM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Robert Shaefer\Desktop\Slides for FSNT\reexplodedsectionviews\1.jpg"/>
          <p:cNvPicPr preferRelativeResize="0">
            <a:picLocks noChangeAspect="1" noChangeArrowheads="1"/>
          </p:cNvPicPr>
          <p:nvPr/>
        </p:nvPicPr>
        <p:blipFill>
          <a:blip r:embed="rId3" cstate="print"/>
          <a:srcRect l="34091" r="35226"/>
          <a:stretch>
            <a:fillRect/>
          </a:stretch>
        </p:blipFill>
        <p:spPr bwMode="auto">
          <a:xfrm>
            <a:off x="4953000" y="593725"/>
            <a:ext cx="1263650" cy="3292475"/>
          </a:xfrm>
          <a:prstGeom prst="rect">
            <a:avLst/>
          </a:prstGeom>
          <a:noFill/>
          <a:ln w="9525">
            <a:noFill/>
            <a:miter lim="800000"/>
            <a:headEnd/>
            <a:tailEnd/>
          </a:ln>
        </p:spPr>
      </p:pic>
      <p:sp>
        <p:nvSpPr>
          <p:cNvPr id="16387" name="Content Placeholder 3"/>
          <p:cNvSpPr>
            <a:spLocks noGrp="1"/>
          </p:cNvSpPr>
          <p:nvPr>
            <p:ph idx="1"/>
          </p:nvPr>
        </p:nvSpPr>
        <p:spPr bwMode="auto">
          <a:xfrm>
            <a:off x="0" y="381000"/>
            <a:ext cx="5257800" cy="5715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SzPct val="80000"/>
              <a:buFont typeface="Wingdings" pitchFamily="2" charset="2"/>
              <a:buChar char="q"/>
            </a:pPr>
            <a:endParaRPr lang="en-US" sz="1600" b="1" i="1" u="sng" dirty="0" smtClean="0"/>
          </a:p>
          <a:p>
            <a:pPr eaLnBrk="1" hangingPunct="1">
              <a:spcBef>
                <a:spcPct val="0"/>
              </a:spcBef>
              <a:spcAft>
                <a:spcPct val="0"/>
              </a:spcAft>
              <a:buSzPct val="80000"/>
              <a:buFont typeface="Wingdings" pitchFamily="2" charset="2"/>
              <a:buChar char="q"/>
            </a:pPr>
            <a:r>
              <a:rPr lang="en-US" sz="1600" b="1" i="1" u="sng" dirty="0" smtClean="0"/>
              <a:t>Solid Modeling of 2009 – 2010 TBM :</a:t>
            </a:r>
          </a:p>
          <a:p>
            <a:pPr lvl="1" eaLnBrk="1" hangingPunct="1">
              <a:spcBef>
                <a:spcPct val="0"/>
              </a:spcBef>
              <a:spcAft>
                <a:spcPct val="0"/>
              </a:spcAft>
              <a:buSzPct val="80000"/>
              <a:buFont typeface="Wingdings" pitchFamily="2" charset="2"/>
              <a:buChar char="q"/>
            </a:pPr>
            <a:r>
              <a:rPr lang="en-US" sz="1600" dirty="0" smtClean="0">
                <a:sym typeface="Wingdings" pitchFamily="2" charset="2"/>
              </a:rPr>
              <a:t>Used Original CATIA TBM Model </a:t>
            </a:r>
          </a:p>
          <a:p>
            <a:pPr lvl="1" eaLnBrk="1" hangingPunct="1">
              <a:spcBef>
                <a:spcPct val="0"/>
              </a:spcBef>
              <a:spcAft>
                <a:spcPct val="0"/>
              </a:spcAft>
              <a:buSzPct val="80000"/>
              <a:buFont typeface="Wingdings" pitchFamily="2" charset="2"/>
              <a:buChar char="q"/>
            </a:pPr>
            <a:r>
              <a:rPr lang="en-US" sz="1600" dirty="0" smtClean="0">
                <a:sym typeface="Wingdings" pitchFamily="2" charset="2"/>
              </a:rPr>
              <a:t>Created solid bodies for He &amp; </a:t>
            </a:r>
            <a:r>
              <a:rPr lang="en-US" sz="1600" dirty="0" err="1" smtClean="0">
                <a:sym typeface="Wingdings" pitchFamily="2" charset="2"/>
              </a:rPr>
              <a:t>PbLi</a:t>
            </a:r>
            <a:r>
              <a:rPr lang="en-US" sz="1600" dirty="0" smtClean="0">
                <a:sym typeface="Wingdings" pitchFamily="2" charset="2"/>
              </a:rPr>
              <a:t> volumes</a:t>
            </a:r>
          </a:p>
          <a:p>
            <a:pPr lvl="1" eaLnBrk="1" hangingPunct="1">
              <a:spcBef>
                <a:spcPct val="0"/>
              </a:spcBef>
              <a:spcAft>
                <a:spcPct val="0"/>
              </a:spcAft>
              <a:buSzPct val="80000"/>
              <a:buFont typeface="Wingdings" pitchFamily="2" charset="2"/>
              <a:buChar char="q"/>
            </a:pPr>
            <a:r>
              <a:rPr lang="en-US" sz="1600" dirty="0" smtClean="0">
                <a:sym typeface="Wingdings" pitchFamily="2" charset="2"/>
              </a:rPr>
              <a:t>Total of 91 solid bodies were assembled into the TBM Solid Model before importing it into ANSYS </a:t>
            </a:r>
            <a:br>
              <a:rPr lang="en-US" sz="1600" dirty="0" smtClean="0">
                <a:sym typeface="Wingdings" pitchFamily="2" charset="2"/>
              </a:rPr>
            </a:br>
            <a:r>
              <a:rPr lang="en-US" sz="1600" dirty="0" smtClean="0">
                <a:sym typeface="Wingdings" pitchFamily="2" charset="2"/>
              </a:rPr>
              <a:t>for meshing and analysis (including </a:t>
            </a:r>
            <a:r>
              <a:rPr lang="en-US" sz="1600" i="1" u="sng" dirty="0" smtClean="0">
                <a:effectLst>
                  <a:outerShdw blurRad="38100" dist="38100" dir="2700000" algn="tl">
                    <a:srgbClr val="000000">
                      <a:alpha val="43137"/>
                    </a:srgbClr>
                  </a:outerShdw>
                </a:effectLst>
                <a:sym typeface="Wingdings" pitchFamily="2" charset="2"/>
              </a:rPr>
              <a:t>Flexible Joints</a:t>
            </a:r>
            <a:r>
              <a:rPr lang="en-US" sz="1600" dirty="0" smtClean="0">
                <a:sym typeface="Wingdings" pitchFamily="2" charset="2"/>
              </a:rPr>
              <a:t>)</a:t>
            </a:r>
          </a:p>
          <a:p>
            <a:pPr lvl="1" eaLnBrk="1" hangingPunct="1">
              <a:spcBef>
                <a:spcPct val="0"/>
              </a:spcBef>
              <a:spcAft>
                <a:spcPct val="0"/>
              </a:spcAft>
              <a:buSzPct val="80000"/>
              <a:buNone/>
            </a:pPr>
            <a:endParaRPr lang="en-US" sz="1600" b="1" dirty="0" smtClean="0">
              <a:sym typeface="Wingdings" pitchFamily="2" charset="2"/>
            </a:endParaRPr>
          </a:p>
          <a:p>
            <a:pPr eaLnBrk="1" hangingPunct="1">
              <a:spcBef>
                <a:spcPct val="0"/>
              </a:spcBef>
              <a:spcAft>
                <a:spcPct val="0"/>
              </a:spcAft>
              <a:buSzPct val="80000"/>
              <a:buFont typeface="Wingdings" pitchFamily="2" charset="2"/>
              <a:buChar char="q"/>
            </a:pPr>
            <a:r>
              <a:rPr lang="en-US" sz="1800" b="1" i="1" u="sng" dirty="0" smtClean="0">
                <a:sym typeface="Wingdings" pitchFamily="2" charset="2"/>
              </a:rPr>
              <a:t>Thermo-mechanical Loads</a:t>
            </a:r>
            <a:r>
              <a:rPr lang="en-US" sz="1800" b="1" dirty="0" smtClean="0">
                <a:sym typeface="Wingdings" pitchFamily="2" charset="2"/>
              </a:rPr>
              <a:t>:</a:t>
            </a:r>
          </a:p>
          <a:p>
            <a:pPr lvl="1" eaLnBrk="1" hangingPunct="1">
              <a:spcBef>
                <a:spcPct val="0"/>
              </a:spcBef>
              <a:spcAft>
                <a:spcPct val="0"/>
              </a:spcAft>
              <a:buSzPct val="80000"/>
              <a:buFont typeface="Wingdings" pitchFamily="2" charset="2"/>
              <a:buChar char="q"/>
            </a:pPr>
            <a:r>
              <a:rPr lang="en-US" sz="1600" i="1" u="sng" dirty="0" smtClean="0">
                <a:effectLst>
                  <a:outerShdw blurRad="38100" dist="38100" dir="2700000" algn="tl">
                    <a:srgbClr val="000000">
                      <a:alpha val="43137"/>
                    </a:srgbClr>
                  </a:outerShdw>
                </a:effectLst>
                <a:sym typeface="Wingdings" pitchFamily="2" charset="2"/>
              </a:rPr>
              <a:t>Gravity</a:t>
            </a:r>
            <a:r>
              <a:rPr lang="en-US" sz="1600" dirty="0" smtClean="0">
                <a:sym typeface="Wingdings" pitchFamily="2" charset="2"/>
              </a:rPr>
              <a:t> (account for </a:t>
            </a:r>
            <a:r>
              <a:rPr lang="en-US" sz="1600" dirty="0" err="1" smtClean="0">
                <a:sym typeface="Wingdings" pitchFamily="2" charset="2"/>
              </a:rPr>
              <a:t>PbLi</a:t>
            </a:r>
            <a:r>
              <a:rPr lang="en-US" sz="1600" dirty="0" smtClean="0">
                <a:sym typeface="Wingdings" pitchFamily="2" charset="2"/>
              </a:rPr>
              <a:t> weight)</a:t>
            </a:r>
            <a:endParaRPr lang="en-US" sz="1600" dirty="0" smtClean="0"/>
          </a:p>
          <a:p>
            <a:pPr lvl="1" eaLnBrk="1" hangingPunct="1">
              <a:spcBef>
                <a:spcPct val="0"/>
              </a:spcBef>
              <a:spcAft>
                <a:spcPct val="0"/>
              </a:spcAft>
              <a:buSzPct val="80000"/>
              <a:buFont typeface="Wingdings" pitchFamily="2" charset="2"/>
              <a:buChar char="q"/>
            </a:pPr>
            <a:r>
              <a:rPr lang="en-US" sz="1600" dirty="0" smtClean="0">
                <a:sym typeface="Wingdings" pitchFamily="2" charset="2"/>
              </a:rPr>
              <a:t>Uniform FW surface </a:t>
            </a:r>
            <a:r>
              <a:rPr lang="en-US" sz="1600" i="1" u="sng" dirty="0" smtClean="0">
                <a:effectLst>
                  <a:outerShdw blurRad="38100" dist="38100" dir="2700000" algn="tl">
                    <a:srgbClr val="000000">
                      <a:alpha val="43137"/>
                    </a:srgbClr>
                  </a:outerShdw>
                </a:effectLst>
                <a:sym typeface="Wingdings" pitchFamily="2" charset="2"/>
              </a:rPr>
              <a:t>heat flux </a:t>
            </a:r>
            <a:r>
              <a:rPr lang="en-US" sz="1600" dirty="0" smtClean="0">
                <a:sym typeface="Wingdings" pitchFamily="2" charset="2"/>
              </a:rPr>
              <a:t>(q” = 0.5 MW/m</a:t>
            </a:r>
            <a:r>
              <a:rPr lang="en-US" sz="1600" baseline="30000" dirty="0" smtClean="0">
                <a:sym typeface="Wingdings" pitchFamily="2" charset="2"/>
              </a:rPr>
              <a:t>2</a:t>
            </a:r>
            <a:r>
              <a:rPr lang="en-US" sz="1600" dirty="0" smtClean="0">
                <a:sym typeface="Wingdings" pitchFamily="2" charset="2"/>
              </a:rPr>
              <a:t>)</a:t>
            </a:r>
          </a:p>
          <a:p>
            <a:pPr lvl="1" eaLnBrk="1" hangingPunct="1">
              <a:spcBef>
                <a:spcPct val="0"/>
              </a:spcBef>
              <a:spcAft>
                <a:spcPct val="0"/>
              </a:spcAft>
              <a:buSzPct val="80000"/>
              <a:buFont typeface="Wingdings" pitchFamily="2" charset="2"/>
              <a:buChar char="q"/>
            </a:pPr>
            <a:r>
              <a:rPr lang="en-US" sz="1600" i="1" u="sng" dirty="0" smtClean="0">
                <a:effectLst>
                  <a:outerShdw blurRad="38100" dist="38100" dir="2700000" algn="tl">
                    <a:srgbClr val="000000">
                      <a:alpha val="43137"/>
                    </a:srgbClr>
                  </a:outerShdw>
                </a:effectLst>
                <a:sym typeface="Wingdings" pitchFamily="2" charset="2"/>
              </a:rPr>
              <a:t>He-pressure</a:t>
            </a:r>
            <a:r>
              <a:rPr lang="en-US" sz="1600" dirty="0" smtClean="0">
                <a:sym typeface="Wingdings" pitchFamily="2" charset="2"/>
              </a:rPr>
              <a:t>: 8 </a:t>
            </a:r>
            <a:r>
              <a:rPr lang="en-US" sz="1600" dirty="0" err="1" smtClean="0">
                <a:sym typeface="Wingdings" pitchFamily="2" charset="2"/>
              </a:rPr>
              <a:t>MPa</a:t>
            </a:r>
            <a:r>
              <a:rPr lang="en-US" sz="1600" dirty="0" smtClean="0">
                <a:sym typeface="Wingdings" pitchFamily="2" charset="2"/>
              </a:rPr>
              <a:t>; </a:t>
            </a:r>
            <a:r>
              <a:rPr lang="en-US" sz="1600" dirty="0" err="1" smtClean="0">
                <a:sym typeface="Wingdings" pitchFamily="2" charset="2"/>
              </a:rPr>
              <a:t>PbLi</a:t>
            </a:r>
            <a:r>
              <a:rPr lang="en-US" sz="1600" dirty="0" smtClean="0">
                <a:sym typeface="Wingdings" pitchFamily="2" charset="2"/>
              </a:rPr>
              <a:t> pressure: 2 </a:t>
            </a:r>
            <a:r>
              <a:rPr lang="en-US" sz="1600" dirty="0" err="1" smtClean="0">
                <a:sym typeface="Wingdings" pitchFamily="2" charset="2"/>
              </a:rPr>
              <a:t>MPa</a:t>
            </a:r>
            <a:endParaRPr lang="en-US" sz="1600" dirty="0" smtClean="0">
              <a:sym typeface="Wingdings" pitchFamily="2" charset="2"/>
            </a:endParaRPr>
          </a:p>
          <a:p>
            <a:pPr lvl="1" eaLnBrk="1" hangingPunct="1">
              <a:spcBef>
                <a:spcPct val="0"/>
              </a:spcBef>
              <a:spcAft>
                <a:spcPct val="0"/>
              </a:spcAft>
              <a:buSzPct val="80000"/>
              <a:buFont typeface="Wingdings" pitchFamily="2" charset="2"/>
              <a:buChar char="q"/>
            </a:pPr>
            <a:r>
              <a:rPr lang="en-US" sz="1600" i="1" u="sng" dirty="0" smtClean="0">
                <a:effectLst>
                  <a:outerShdw blurRad="38100" dist="38100" dir="2700000" algn="tl">
                    <a:srgbClr val="000000">
                      <a:alpha val="43137"/>
                    </a:srgbClr>
                  </a:outerShdw>
                </a:effectLst>
                <a:sym typeface="Wingdings" pitchFamily="2" charset="2"/>
              </a:rPr>
              <a:t>Convective</a:t>
            </a:r>
            <a:r>
              <a:rPr lang="en-US" sz="1600" u="sng" dirty="0" smtClean="0">
                <a:sym typeface="Wingdings" pitchFamily="2" charset="2"/>
              </a:rPr>
              <a:t> cooling </a:t>
            </a:r>
            <a:r>
              <a:rPr lang="en-US" sz="1600" dirty="0" smtClean="0">
                <a:sym typeface="Wingdings" pitchFamily="2" charset="2"/>
              </a:rPr>
              <a:t>(location dependent)</a:t>
            </a:r>
          </a:p>
          <a:p>
            <a:pPr lvl="1" eaLnBrk="1" hangingPunct="1">
              <a:spcBef>
                <a:spcPct val="0"/>
              </a:spcBef>
              <a:spcAft>
                <a:spcPct val="0"/>
              </a:spcAft>
              <a:buSzPct val="80000"/>
              <a:buFont typeface="Wingdings" pitchFamily="2" charset="2"/>
              <a:buChar char="q"/>
            </a:pPr>
            <a:r>
              <a:rPr lang="en-US" sz="1600" i="1" u="sng" dirty="0" smtClean="0">
                <a:effectLst>
                  <a:outerShdw blurRad="38100" dist="38100" dir="2700000" algn="tl">
                    <a:srgbClr val="000000">
                      <a:alpha val="43137"/>
                    </a:srgbClr>
                  </a:outerShdw>
                </a:effectLst>
                <a:sym typeface="Wingdings" pitchFamily="2" charset="2"/>
              </a:rPr>
              <a:t>Volumetric</a:t>
            </a:r>
            <a:r>
              <a:rPr lang="en-US" sz="1600" u="sng" dirty="0" smtClean="0">
                <a:sym typeface="Wingdings" pitchFamily="2" charset="2"/>
              </a:rPr>
              <a:t> heating </a:t>
            </a:r>
            <a:r>
              <a:rPr lang="en-US" sz="1600" dirty="0" smtClean="0">
                <a:sym typeface="Wingdings" pitchFamily="2" charset="2"/>
              </a:rPr>
              <a:t>(material &amp; location dependent)</a:t>
            </a:r>
          </a:p>
          <a:p>
            <a:pPr eaLnBrk="1" hangingPunct="1">
              <a:spcAft>
                <a:spcPts val="1800"/>
              </a:spcAft>
              <a:buSzPct val="80000"/>
              <a:buFont typeface="Wingdings" pitchFamily="2" charset="2"/>
              <a:buChar char="q"/>
            </a:pPr>
            <a:endParaRPr lang="en-US" sz="1600" b="0" dirty="0" smtClean="0"/>
          </a:p>
        </p:txBody>
      </p:sp>
      <p:sp>
        <p:nvSpPr>
          <p:cNvPr id="16388" name="Title 1"/>
          <p:cNvSpPr>
            <a:spLocks noGrp="1"/>
          </p:cNvSpPr>
          <p:nvPr>
            <p:ph type="title"/>
          </p:nvPr>
        </p:nvSpPr>
        <p:spPr bwMode="auto">
          <a:xfrm>
            <a:off x="228600" y="0"/>
            <a:ext cx="8305800" cy="762000"/>
          </a:xfrm>
        </p:spPr>
        <p:txBody>
          <a:bodyPr vert="horz" wrap="square" lIns="91440" tIns="45720" rIns="91440" bIns="45720" numCol="1" anchor="t" anchorCtr="0" compatLnSpc="1">
            <a:prstTxWarp prst="textNoShape">
              <a:avLst/>
            </a:prstTxWarp>
            <a:normAutofit/>
          </a:bodyPr>
          <a:lstStyle/>
          <a:p>
            <a:r>
              <a:rPr lang="en-US" sz="2800" b="1" dirty="0">
                <a:solidFill>
                  <a:srgbClr val="7030A0"/>
                </a:solidFill>
                <a:latin typeface="+mn-lt"/>
                <a:ea typeface="+mn-ea"/>
                <a:cs typeface="+mn-cs"/>
              </a:rPr>
              <a:t>Thermo-mechanical Modeling of TBM</a:t>
            </a:r>
          </a:p>
        </p:txBody>
      </p:sp>
      <p:pic>
        <p:nvPicPr>
          <p:cNvPr id="16389" name="Picture 2"/>
          <p:cNvPicPr>
            <a:picLocks noChangeAspect="1" noChangeArrowheads="1"/>
          </p:cNvPicPr>
          <p:nvPr/>
        </p:nvPicPr>
        <p:blipFill>
          <a:blip r:embed="rId4" cstate="print"/>
          <a:srcRect/>
          <a:stretch>
            <a:fillRect/>
          </a:stretch>
        </p:blipFill>
        <p:spPr bwMode="auto">
          <a:xfrm>
            <a:off x="152400" y="4038600"/>
            <a:ext cx="4724400" cy="2686050"/>
          </a:xfrm>
          <a:prstGeom prst="rect">
            <a:avLst/>
          </a:prstGeom>
          <a:noFill/>
          <a:ln w="9525">
            <a:solidFill>
              <a:schemeClr val="tx1"/>
            </a:solidFill>
            <a:miter lim="800000"/>
            <a:headEnd/>
            <a:tailEnd/>
          </a:ln>
        </p:spPr>
      </p:pic>
      <p:pic>
        <p:nvPicPr>
          <p:cNvPr id="16390" name="Picture 3"/>
          <p:cNvPicPr>
            <a:picLocks noChangeAspect="1" noChangeArrowheads="1"/>
          </p:cNvPicPr>
          <p:nvPr/>
        </p:nvPicPr>
        <p:blipFill>
          <a:blip r:embed="rId5" cstate="print"/>
          <a:srcRect/>
          <a:stretch>
            <a:fillRect/>
          </a:stretch>
        </p:blipFill>
        <p:spPr bwMode="auto">
          <a:xfrm>
            <a:off x="4953000" y="3938588"/>
            <a:ext cx="4114800" cy="2843212"/>
          </a:xfrm>
          <a:prstGeom prst="rect">
            <a:avLst/>
          </a:prstGeom>
          <a:noFill/>
          <a:ln w="9525">
            <a:solidFill>
              <a:schemeClr val="tx1"/>
            </a:solidFill>
            <a:miter lim="800000"/>
            <a:headEnd/>
            <a:tailEnd/>
          </a:ln>
        </p:spPr>
      </p:pic>
      <p:cxnSp>
        <p:nvCxnSpPr>
          <p:cNvPr id="16391" name="Elbow Connector 11"/>
          <p:cNvCxnSpPr>
            <a:cxnSpLocks noChangeShapeType="1"/>
          </p:cNvCxnSpPr>
          <p:nvPr/>
        </p:nvCxnSpPr>
        <p:spPr bwMode="auto">
          <a:xfrm>
            <a:off x="4267200" y="3505200"/>
            <a:ext cx="762000" cy="685800"/>
          </a:xfrm>
          <a:prstGeom prst="bentConnector3">
            <a:avLst>
              <a:gd name="adj1" fmla="val 72500"/>
            </a:avLst>
          </a:prstGeom>
          <a:noFill/>
          <a:ln w="38100" algn="ctr">
            <a:solidFill>
              <a:srgbClr val="0070C0"/>
            </a:solidFill>
            <a:round/>
            <a:headEnd/>
            <a:tailEnd type="arrow" w="med" len="sm"/>
          </a:ln>
          <a:effectLst>
            <a:outerShdw blurRad="50800" dist="38100" dir="2700000" algn="tl" rotWithShape="0">
              <a:prstClr val="black">
                <a:alpha val="40000"/>
              </a:prstClr>
            </a:outerShdw>
          </a:effectLst>
        </p:spPr>
      </p:cxnSp>
      <p:cxnSp>
        <p:nvCxnSpPr>
          <p:cNvPr id="16392" name="Elbow Connector 15"/>
          <p:cNvCxnSpPr>
            <a:cxnSpLocks noChangeShapeType="1"/>
          </p:cNvCxnSpPr>
          <p:nvPr/>
        </p:nvCxnSpPr>
        <p:spPr bwMode="auto">
          <a:xfrm rot="5400000">
            <a:off x="1257300" y="3924300"/>
            <a:ext cx="457200" cy="228600"/>
          </a:xfrm>
          <a:prstGeom prst="bentConnector3">
            <a:avLst>
              <a:gd name="adj1" fmla="val 36111"/>
            </a:avLst>
          </a:prstGeom>
          <a:noFill/>
          <a:ln w="38100" algn="ctr">
            <a:solidFill>
              <a:srgbClr val="0070C0"/>
            </a:solidFill>
            <a:round/>
            <a:headEnd/>
            <a:tailEnd type="arrow" w="med" len="sm"/>
          </a:ln>
          <a:effectLst>
            <a:outerShdw blurRad="50800" dist="38100" dir="2700000" algn="tl" rotWithShape="0">
              <a:prstClr val="black">
                <a:alpha val="40000"/>
              </a:prstClr>
            </a:outerShdw>
          </a:effectLst>
        </p:spPr>
      </p:cxnSp>
      <p:pic>
        <p:nvPicPr>
          <p:cNvPr id="16393" name="Picture 4" descr="C:\Documents and Settings\Robert Shaefer\Desktop\Slides for FSNT\reexplodedsectionviews\3.jpg"/>
          <p:cNvPicPr preferRelativeResize="0">
            <a:picLocks noChangeAspect="1" noChangeArrowheads="1"/>
          </p:cNvPicPr>
          <p:nvPr/>
        </p:nvPicPr>
        <p:blipFill>
          <a:blip r:embed="rId6" cstate="print"/>
          <a:srcRect l="21120" r="27222"/>
          <a:stretch>
            <a:fillRect/>
          </a:stretch>
        </p:blipFill>
        <p:spPr bwMode="auto">
          <a:xfrm>
            <a:off x="6248400" y="590550"/>
            <a:ext cx="2828925" cy="3295650"/>
          </a:xfrm>
          <a:prstGeom prst="rect">
            <a:avLst/>
          </a:prstGeom>
          <a:noFill/>
          <a:ln w="9525">
            <a:noFill/>
            <a:miter lim="800000"/>
            <a:headEnd/>
            <a:tailEnd/>
          </a:ln>
        </p:spPr>
      </p:pic>
      <p:sp>
        <p:nvSpPr>
          <p:cNvPr id="13" name="Content Placeholder 3"/>
          <p:cNvSpPr txBox="1">
            <a:spLocks/>
          </p:cNvSpPr>
          <p:nvPr/>
        </p:nvSpPr>
        <p:spPr bwMode="auto">
          <a:xfrm>
            <a:off x="6319838" y="3571875"/>
            <a:ext cx="2138362" cy="295275"/>
          </a:xfrm>
          <a:prstGeom prst="rect">
            <a:avLst/>
          </a:prstGeom>
        </p:spPr>
        <p:txBody>
          <a:bodyPr/>
          <a:lstStyle/>
          <a:p>
            <a:pPr algn="ctr">
              <a:lnSpc>
                <a:spcPts val="1000"/>
              </a:lnSpc>
              <a:spcBef>
                <a:spcPts val="0"/>
              </a:spcBef>
              <a:buClr>
                <a:srgbClr val="0C2D84"/>
              </a:buClr>
              <a:defRPr/>
            </a:pPr>
            <a:r>
              <a:rPr lang="en-US" sz="1000" b="1" kern="0" dirty="0">
                <a:solidFill>
                  <a:schemeClr val="bg1"/>
                </a:solidFill>
                <a:effectLst>
                  <a:outerShdw blurRad="38100" dist="38100" dir="2700000" algn="tl">
                    <a:srgbClr val="000000">
                      <a:alpha val="43137"/>
                    </a:srgbClr>
                  </a:outerShdw>
                </a:effectLst>
                <a:latin typeface="Arial Narrow" pitchFamily="34" charset="0"/>
                <a:cs typeface="Arial" pitchFamily="34" charset="0"/>
              </a:rPr>
              <a:t>Exploded View  of  He-Solid Bodies (temperature coded)</a:t>
            </a:r>
          </a:p>
        </p:txBody>
      </p:sp>
      <p:sp>
        <p:nvSpPr>
          <p:cNvPr id="15" name="Content Placeholder 3"/>
          <p:cNvSpPr txBox="1">
            <a:spLocks/>
          </p:cNvSpPr>
          <p:nvPr/>
        </p:nvSpPr>
        <p:spPr bwMode="auto">
          <a:xfrm>
            <a:off x="5000625" y="3571875"/>
            <a:ext cx="1143000" cy="295275"/>
          </a:xfrm>
          <a:prstGeom prst="rect">
            <a:avLst/>
          </a:prstGeom>
        </p:spPr>
        <p:txBody>
          <a:bodyPr/>
          <a:lstStyle/>
          <a:p>
            <a:pPr algn="ctr">
              <a:lnSpc>
                <a:spcPts val="1000"/>
              </a:lnSpc>
              <a:spcBef>
                <a:spcPts val="0"/>
              </a:spcBef>
              <a:buClr>
                <a:srgbClr val="0C2D84"/>
              </a:buClr>
              <a:defRPr/>
            </a:pPr>
            <a:r>
              <a:rPr lang="en-US" sz="1000" b="1" kern="0" dirty="0">
                <a:solidFill>
                  <a:schemeClr val="bg1"/>
                </a:solidFill>
                <a:effectLst>
                  <a:outerShdw blurRad="38100" dist="38100" dir="2700000" algn="tl">
                    <a:srgbClr val="000000">
                      <a:alpha val="43137"/>
                    </a:srgbClr>
                  </a:outerShdw>
                </a:effectLst>
                <a:latin typeface="Arial Narrow" pitchFamily="34" charset="0"/>
                <a:cs typeface="Arial" pitchFamily="34" charset="0"/>
              </a:rPr>
              <a:t>He-Solid Body </a:t>
            </a:r>
            <a:br>
              <a:rPr lang="en-US" sz="1000" b="1" kern="0" dirty="0">
                <a:solidFill>
                  <a:schemeClr val="bg1"/>
                </a:solidFill>
                <a:effectLst>
                  <a:outerShdw blurRad="38100" dist="38100" dir="2700000" algn="tl">
                    <a:srgbClr val="000000">
                      <a:alpha val="43137"/>
                    </a:srgbClr>
                  </a:outerShdw>
                </a:effectLst>
                <a:latin typeface="Arial Narrow" pitchFamily="34" charset="0"/>
                <a:cs typeface="Arial" pitchFamily="34" charset="0"/>
              </a:rPr>
            </a:br>
            <a:r>
              <a:rPr lang="en-US" sz="1000" b="1" kern="0" dirty="0">
                <a:solidFill>
                  <a:schemeClr val="bg1"/>
                </a:solidFill>
                <a:effectLst>
                  <a:outerShdw blurRad="38100" dist="38100" dir="2700000" algn="tl">
                    <a:srgbClr val="000000">
                      <a:alpha val="43137"/>
                    </a:srgbClr>
                  </a:outerShdw>
                </a:effectLst>
                <a:latin typeface="Arial Narrow" pitchFamily="34" charset="0"/>
                <a:cs typeface="Arial" pitchFamily="34" charset="0"/>
              </a:rPr>
              <a:t>(assembled)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86800" cy="3123932"/>
          </a:xfrm>
          <a:prstGeom prst="rect">
            <a:avLst/>
          </a:prstGeom>
        </p:spPr>
        <p:txBody>
          <a:bodyPr wrap="square">
            <a:spAutoFit/>
          </a:bodyPr>
          <a:lstStyle/>
          <a:p>
            <a:pPr marL="233363" indent="-233363">
              <a:spcAft>
                <a:spcPts val="1800"/>
              </a:spcAft>
              <a:buFont typeface="Wingdings" pitchFamily="2" charset="2"/>
              <a:buChar char="§"/>
            </a:pPr>
            <a:r>
              <a:rPr lang="en-US" sz="1900" dirty="0" smtClean="0"/>
              <a:t>The DCLL TBM is a </a:t>
            </a:r>
            <a:r>
              <a:rPr lang="en-US" sz="1900" u="sng" dirty="0" smtClean="0"/>
              <a:t>safety-critical structure</a:t>
            </a:r>
            <a:r>
              <a:rPr lang="en-US" sz="1900" dirty="0" smtClean="0"/>
              <a:t>, which operates under low- and heavy loading conditions (normal- and off-normal).</a:t>
            </a:r>
          </a:p>
          <a:p>
            <a:pPr marL="233363" indent="-233363">
              <a:spcAft>
                <a:spcPts val="1800"/>
              </a:spcAft>
              <a:buFont typeface="Wingdings" pitchFamily="2" charset="2"/>
              <a:buChar char="§"/>
            </a:pPr>
            <a:r>
              <a:rPr lang="en-US" sz="1900" dirty="0" smtClean="0"/>
              <a:t>Under normal operating conditions plastic deformation (shake down) will occur, the TBM structure will undergo loss of ductility (  ̴3.7 </a:t>
            </a:r>
            <a:r>
              <a:rPr lang="en-US" sz="1900" dirty="0" err="1" smtClean="0"/>
              <a:t>dpa</a:t>
            </a:r>
            <a:r>
              <a:rPr lang="en-US" sz="1900" dirty="0" smtClean="0"/>
              <a:t> EOL), … many potential failure modes exist.</a:t>
            </a:r>
          </a:p>
          <a:p>
            <a:pPr marL="233363" indent="-233363">
              <a:spcAft>
                <a:spcPts val="1800"/>
              </a:spcAft>
              <a:buFont typeface="Wingdings" pitchFamily="2" charset="2"/>
              <a:buChar char="§"/>
            </a:pPr>
            <a:r>
              <a:rPr lang="en-US" sz="1900" b="1" dirty="0" smtClean="0"/>
              <a:t>Stress analysis alone cannot predict failures* by buckling, global and/or local </a:t>
            </a:r>
            <a:br>
              <a:rPr lang="en-US" sz="1900" b="1" dirty="0" smtClean="0"/>
            </a:br>
            <a:r>
              <a:rPr lang="en-US" sz="1900" b="1" dirty="0" smtClean="0"/>
              <a:t>collapse, incremental collapse (ratcheting), creep-fatigue, etc.</a:t>
            </a:r>
          </a:p>
          <a:p>
            <a:pPr marL="233363" indent="-233363">
              <a:spcAft>
                <a:spcPts val="1800"/>
              </a:spcAft>
              <a:buFont typeface="Wingdings" pitchFamily="2" charset="2"/>
              <a:buChar char="§"/>
            </a:pPr>
            <a:endParaRPr lang="en-US" sz="1900" dirty="0" smtClean="0"/>
          </a:p>
        </p:txBody>
      </p:sp>
      <p:sp>
        <p:nvSpPr>
          <p:cNvPr id="3" name="TextBox 2"/>
          <p:cNvSpPr txBox="1"/>
          <p:nvPr/>
        </p:nvSpPr>
        <p:spPr>
          <a:xfrm>
            <a:off x="3300755" y="152400"/>
            <a:ext cx="2542491" cy="523220"/>
          </a:xfrm>
          <a:prstGeom prst="rect">
            <a:avLst/>
          </a:prstGeom>
          <a:noFill/>
        </p:spPr>
        <p:txBody>
          <a:bodyPr wrap="none" rtlCol="0">
            <a:spAutoFit/>
          </a:bodyPr>
          <a:lstStyle/>
          <a:p>
            <a:r>
              <a:rPr lang="en-US" sz="2800" b="1" dirty="0" smtClean="0">
                <a:solidFill>
                  <a:srgbClr val="7030A0"/>
                </a:solidFill>
              </a:rPr>
              <a:t>INTRODUCTION</a:t>
            </a:r>
            <a:endParaRPr lang="en-US" sz="2800" b="1" dirty="0">
              <a:solidFill>
                <a:srgbClr val="7030A0"/>
              </a:solidFill>
            </a:endParaRPr>
          </a:p>
        </p:txBody>
      </p:sp>
      <p:sp>
        <p:nvSpPr>
          <p:cNvPr id="4" name="TextBox 3"/>
          <p:cNvSpPr txBox="1"/>
          <p:nvPr/>
        </p:nvSpPr>
        <p:spPr>
          <a:xfrm>
            <a:off x="609600" y="6443990"/>
            <a:ext cx="1244251" cy="261610"/>
          </a:xfrm>
          <a:prstGeom prst="rect">
            <a:avLst/>
          </a:prstGeom>
          <a:noFill/>
        </p:spPr>
        <p:txBody>
          <a:bodyPr wrap="none" rtlCol="0">
            <a:spAutoFit/>
          </a:bodyPr>
          <a:lstStyle/>
          <a:p>
            <a:r>
              <a:rPr lang="en-US" sz="1100" dirty="0" smtClean="0"/>
              <a:t>*see backup slides</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9" presetClass="emph" presetSubtype="0" nodeType="withEffect">
                                  <p:stCondLst>
                                    <p:cond delay="0"/>
                                  </p:stCondLst>
                                  <p:childTnLst>
                                    <p:set>
                                      <p:cBhvr rctx="PPT">
                                        <p:cTn id="14" dur="indefinite"/>
                                        <p:tgtEl>
                                          <p:spTgt spid="2">
                                            <p:txEl>
                                              <p:pRg st="0" end="0"/>
                                            </p:txEl>
                                          </p:spTgt>
                                        </p:tgtEl>
                                        <p:attrNameLst>
                                          <p:attrName>style.opacity</p:attrName>
                                        </p:attrNameLst>
                                      </p:cBhvr>
                                      <p:to>
                                        <p:strVal val="0.5"/>
                                      </p:to>
                                    </p:set>
                                    <p:animEffect filter="image" prLst="opacity: 0.5">
                                      <p:cBhvr rctx="IE">
                                        <p:cTn id="15" dur="indefinite"/>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1"/>
          <p:cNvSpPr>
            <a:spLocks noGrp="1"/>
          </p:cNvSpPr>
          <p:nvPr>
            <p:ph idx="1"/>
          </p:nvPr>
        </p:nvSpPr>
        <p:spPr bwMode="auto">
          <a:xfrm>
            <a:off x="1219200" y="914400"/>
            <a:ext cx="6705600" cy="990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400" dirty="0" smtClean="0">
                <a:solidFill>
                  <a:srgbClr val="FF0000"/>
                </a:solidFill>
              </a:rPr>
              <a:t>                      </a:t>
            </a:r>
            <a:r>
              <a:rPr lang="en-US" sz="2400" dirty="0" err="1" smtClean="0">
                <a:solidFill>
                  <a:srgbClr val="FF0000"/>
                </a:solidFill>
              </a:rPr>
              <a:t>T</a:t>
            </a:r>
            <a:r>
              <a:rPr lang="en-US" sz="2400" baseline="-25000" dirty="0" err="1" smtClean="0">
                <a:solidFill>
                  <a:srgbClr val="FF0000"/>
                </a:solidFill>
              </a:rPr>
              <a:t>max</a:t>
            </a:r>
            <a:r>
              <a:rPr lang="en-US" sz="2400" dirty="0" smtClean="0">
                <a:solidFill>
                  <a:srgbClr val="FF0000"/>
                </a:solidFill>
              </a:rPr>
              <a:t> = 560 </a:t>
            </a:r>
            <a:r>
              <a:rPr lang="en-US" sz="2400" baseline="30000" dirty="0" err="1" smtClean="0">
                <a:solidFill>
                  <a:srgbClr val="FF0000"/>
                </a:solidFill>
              </a:rPr>
              <a:t>o</a:t>
            </a:r>
            <a:r>
              <a:rPr lang="en-US" sz="2400" dirty="0" err="1" smtClean="0">
                <a:solidFill>
                  <a:srgbClr val="FF0000"/>
                </a:solidFill>
              </a:rPr>
              <a:t>C</a:t>
            </a:r>
            <a:r>
              <a:rPr lang="en-US" sz="2400" dirty="0" smtClean="0">
                <a:solidFill>
                  <a:srgbClr val="FF0000"/>
                </a:solidFill>
              </a:rPr>
              <a:t> at top of FW</a:t>
            </a:r>
          </a:p>
        </p:txBody>
      </p:sp>
      <p:sp>
        <p:nvSpPr>
          <p:cNvPr id="194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dirty="0" smtClean="0"/>
              <a:t>Thermal Analysis: Temperatures</a:t>
            </a:r>
          </a:p>
        </p:txBody>
      </p:sp>
      <p:grpSp>
        <p:nvGrpSpPr>
          <p:cNvPr id="2" name="Group 18"/>
          <p:cNvGrpSpPr/>
          <p:nvPr/>
        </p:nvGrpSpPr>
        <p:grpSpPr>
          <a:xfrm>
            <a:off x="0" y="5862730"/>
            <a:ext cx="1892303" cy="995270"/>
            <a:chOff x="7315367" y="762794"/>
            <a:chExt cx="2027697" cy="1052233"/>
          </a:xfrm>
        </p:grpSpPr>
        <p:cxnSp>
          <p:nvCxnSpPr>
            <p:cNvPr id="21" name="Straight Arrow Connector 20"/>
            <p:cNvCxnSpPr/>
            <p:nvPr/>
          </p:nvCxnSpPr>
          <p:spPr bwMode="auto">
            <a:xfrm rot="10800000" flipV="1">
              <a:off x="7826835" y="1371600"/>
              <a:ext cx="457200" cy="228600"/>
            </a:xfrm>
            <a:prstGeom prst="straightConnector1">
              <a:avLst/>
            </a:prstGeom>
            <a:noFill/>
            <a:ln w="38100" cap="flat" cmpd="sng" algn="ctr">
              <a:solidFill>
                <a:srgbClr val="00B0F0"/>
              </a:solidFill>
              <a:prstDash val="solid"/>
              <a:round/>
              <a:headEnd type="none" w="med" len="med"/>
              <a:tailEnd type="arrow"/>
            </a:ln>
            <a:effectLst/>
          </p:spPr>
        </p:cxnSp>
        <p:cxnSp>
          <p:nvCxnSpPr>
            <p:cNvPr id="22" name="Straight Arrow Connector 21"/>
            <p:cNvCxnSpPr/>
            <p:nvPr/>
          </p:nvCxnSpPr>
          <p:spPr bwMode="auto">
            <a:xfrm rot="5400000" flipH="1" flipV="1">
              <a:off x="7979236" y="1066800"/>
              <a:ext cx="609600" cy="1588"/>
            </a:xfrm>
            <a:prstGeom prst="straightConnector1">
              <a:avLst/>
            </a:prstGeom>
            <a:noFill/>
            <a:ln w="38100" cap="flat" cmpd="sng" algn="ctr">
              <a:solidFill>
                <a:srgbClr val="00B0F0"/>
              </a:solidFill>
              <a:prstDash val="solid"/>
              <a:round/>
              <a:headEnd type="none" w="med" len="med"/>
              <a:tailEnd type="arrow"/>
            </a:ln>
            <a:effectLst/>
          </p:spPr>
        </p:cxnSp>
        <p:cxnSp>
          <p:nvCxnSpPr>
            <p:cNvPr id="23" name="Straight Arrow Connector 22"/>
            <p:cNvCxnSpPr/>
            <p:nvPr/>
          </p:nvCxnSpPr>
          <p:spPr bwMode="auto">
            <a:xfrm>
              <a:off x="8284035" y="1371600"/>
              <a:ext cx="457200" cy="228600"/>
            </a:xfrm>
            <a:prstGeom prst="straightConnector1">
              <a:avLst/>
            </a:prstGeom>
            <a:noFill/>
            <a:ln w="38100" cap="flat" cmpd="sng" algn="ctr">
              <a:solidFill>
                <a:srgbClr val="00B0F0"/>
              </a:solidFill>
              <a:prstDash val="solid"/>
              <a:round/>
              <a:headEnd type="none" w="med" len="med"/>
              <a:tailEnd type="arrow"/>
            </a:ln>
            <a:effectLst/>
          </p:spPr>
        </p:cxnSp>
        <p:sp>
          <p:nvSpPr>
            <p:cNvPr id="24" name="TextBox 23"/>
            <p:cNvSpPr txBox="1"/>
            <p:nvPr/>
          </p:nvSpPr>
          <p:spPr>
            <a:xfrm>
              <a:off x="7315367" y="1538444"/>
              <a:ext cx="694294" cy="276583"/>
            </a:xfrm>
            <a:prstGeom prst="rect">
              <a:avLst/>
            </a:prstGeom>
            <a:noFill/>
            <a:ln>
              <a:noFill/>
            </a:ln>
          </p:spPr>
          <p:txBody>
            <a:bodyPr wrap="none" rtlCol="0">
              <a:spAutoFit/>
            </a:bodyPr>
            <a:lstStyle/>
            <a:p>
              <a:r>
                <a:rPr lang="en-US" sz="1100" dirty="0" err="1" smtClean="0"/>
                <a:t>toroidal</a:t>
              </a:r>
              <a:endParaRPr lang="en-US" sz="1100" dirty="0"/>
            </a:p>
          </p:txBody>
        </p:sp>
        <p:sp>
          <p:nvSpPr>
            <p:cNvPr id="25" name="TextBox 24"/>
            <p:cNvSpPr txBox="1"/>
            <p:nvPr/>
          </p:nvSpPr>
          <p:spPr>
            <a:xfrm>
              <a:off x="8594141" y="1531944"/>
              <a:ext cx="748923" cy="276583"/>
            </a:xfrm>
            <a:prstGeom prst="rect">
              <a:avLst/>
            </a:prstGeom>
            <a:noFill/>
            <a:ln>
              <a:noFill/>
            </a:ln>
          </p:spPr>
          <p:txBody>
            <a:bodyPr wrap="square" rtlCol="0">
              <a:spAutoFit/>
            </a:bodyPr>
            <a:lstStyle/>
            <a:p>
              <a:r>
                <a:rPr lang="en-US" sz="1100" dirty="0" smtClean="0"/>
                <a:t>radial</a:t>
              </a:r>
              <a:endParaRPr lang="en-US" sz="1100" dirty="0"/>
            </a:p>
          </p:txBody>
        </p:sp>
        <p:sp>
          <p:nvSpPr>
            <p:cNvPr id="26" name="TextBox 25"/>
            <p:cNvSpPr txBox="1"/>
            <p:nvPr/>
          </p:nvSpPr>
          <p:spPr>
            <a:xfrm>
              <a:off x="7492285" y="786539"/>
              <a:ext cx="1206121" cy="276583"/>
            </a:xfrm>
            <a:prstGeom prst="rect">
              <a:avLst/>
            </a:prstGeom>
            <a:noFill/>
            <a:ln>
              <a:noFill/>
            </a:ln>
          </p:spPr>
          <p:txBody>
            <a:bodyPr wrap="square" rtlCol="0">
              <a:spAutoFit/>
            </a:bodyPr>
            <a:lstStyle/>
            <a:p>
              <a:r>
                <a:rPr lang="en-US" sz="1100" dirty="0" err="1" smtClean="0"/>
                <a:t>poloidal</a:t>
              </a:r>
              <a:endParaRPr lang="en-US" sz="1100" dirty="0"/>
            </a:p>
          </p:txBody>
        </p:sp>
      </p:grpSp>
      <p:grpSp>
        <p:nvGrpSpPr>
          <p:cNvPr id="3" name="Group 30"/>
          <p:cNvGrpSpPr/>
          <p:nvPr/>
        </p:nvGrpSpPr>
        <p:grpSpPr>
          <a:xfrm>
            <a:off x="762000" y="1219200"/>
            <a:ext cx="7208837" cy="5329654"/>
            <a:chOff x="762000" y="1333500"/>
            <a:chExt cx="7208837" cy="5329654"/>
          </a:xfrm>
        </p:grpSpPr>
        <p:pic>
          <p:nvPicPr>
            <p:cNvPr id="19465" name="Picture 9" descr="C:\Documents and Settings\Robert Shaefer\Desktop\Slides for FSNT\Temp\Temp\X-resized\8-step20fixed102.jpg"/>
            <p:cNvPicPr>
              <a:picLocks noChangeAspect="1" noChangeArrowheads="1"/>
            </p:cNvPicPr>
            <p:nvPr/>
          </p:nvPicPr>
          <p:blipFill>
            <a:blip r:embed="rId3" cstate="print"/>
            <a:srcRect l="35654" t="10678" r="39944" b="13855"/>
            <a:stretch>
              <a:fillRect/>
            </a:stretch>
          </p:blipFill>
          <p:spPr bwMode="auto">
            <a:xfrm>
              <a:off x="5621337" y="2743200"/>
              <a:ext cx="1574800" cy="3657600"/>
            </a:xfrm>
            <a:prstGeom prst="rect">
              <a:avLst/>
            </a:prstGeom>
            <a:noFill/>
            <a:ln w="9525">
              <a:noFill/>
              <a:miter lim="800000"/>
              <a:headEnd/>
              <a:tailEnd/>
            </a:ln>
          </p:spPr>
        </p:pic>
        <p:pic>
          <p:nvPicPr>
            <p:cNvPr id="19464" name="Picture 8" descr="C:\Documents and Settings\Robert Shaefer\Desktop\Slides for FSNT\Temp\Temp\X-resized\8-step20fixed088.jpg"/>
            <p:cNvPicPr>
              <a:picLocks noChangeAspect="1" noChangeArrowheads="1"/>
            </p:cNvPicPr>
            <p:nvPr/>
          </p:nvPicPr>
          <p:blipFill>
            <a:blip r:embed="rId4" cstate="print"/>
            <a:srcRect l="34866" t="10907" r="43003" b="15198"/>
            <a:stretch>
              <a:fillRect/>
            </a:stretch>
          </p:blipFill>
          <p:spPr bwMode="auto">
            <a:xfrm>
              <a:off x="4395787" y="2438400"/>
              <a:ext cx="1428750" cy="3581400"/>
            </a:xfrm>
            <a:prstGeom prst="rect">
              <a:avLst/>
            </a:prstGeom>
            <a:noFill/>
            <a:ln w="9525">
              <a:noFill/>
              <a:miter lim="800000"/>
              <a:headEnd/>
              <a:tailEnd/>
            </a:ln>
          </p:spPr>
        </p:pic>
        <p:pic>
          <p:nvPicPr>
            <p:cNvPr id="19463" name="Picture 6" descr="C:\Documents and Settings\Robert Shaefer\Desktop\Slides for FSNT\Temp\Temp\X-resized\8-step20fixed084.jpg"/>
            <p:cNvPicPr>
              <a:picLocks noChangeAspect="1" noChangeArrowheads="1"/>
            </p:cNvPicPr>
            <p:nvPr/>
          </p:nvPicPr>
          <p:blipFill>
            <a:blip r:embed="rId5" cstate="print"/>
            <a:srcRect l="37521" t="10973" r="44036" b="15134"/>
            <a:stretch>
              <a:fillRect/>
            </a:stretch>
          </p:blipFill>
          <p:spPr bwMode="auto">
            <a:xfrm>
              <a:off x="3475037" y="2209800"/>
              <a:ext cx="1190625" cy="3581400"/>
            </a:xfrm>
            <a:prstGeom prst="rect">
              <a:avLst/>
            </a:prstGeom>
            <a:noFill/>
            <a:ln w="9525">
              <a:noFill/>
              <a:miter lim="800000"/>
              <a:headEnd/>
              <a:tailEnd/>
            </a:ln>
          </p:spPr>
        </p:pic>
        <p:pic>
          <p:nvPicPr>
            <p:cNvPr id="19461" name="Picture 3" descr="C:\Documents and Settings\Robert Shaefer\Desktop\Slides for FSNT\Temp\Temp\X-resized\8-step20fixed080.jpg"/>
            <p:cNvPicPr>
              <a:picLocks noChangeAspect="1" noChangeArrowheads="1"/>
            </p:cNvPicPr>
            <p:nvPr/>
          </p:nvPicPr>
          <p:blipFill>
            <a:blip r:embed="rId6" cstate="print"/>
            <a:srcRect l="35210" t="8058" r="45463" b="16476"/>
            <a:stretch>
              <a:fillRect/>
            </a:stretch>
          </p:blipFill>
          <p:spPr bwMode="auto">
            <a:xfrm>
              <a:off x="2332037" y="1752600"/>
              <a:ext cx="1247775" cy="3657600"/>
            </a:xfrm>
            <a:prstGeom prst="rect">
              <a:avLst/>
            </a:prstGeom>
            <a:noFill/>
            <a:ln w="9525">
              <a:noFill/>
              <a:miter lim="800000"/>
              <a:headEnd/>
              <a:tailEnd/>
            </a:ln>
          </p:spPr>
        </p:pic>
        <p:pic>
          <p:nvPicPr>
            <p:cNvPr id="19462" name="Picture 4" descr="C:\Documents and Settings\Robert Shaefer\Desktop\Slides for FSNT\Temp\Temp\X-resized\8-step20fixed073.jpg"/>
            <p:cNvPicPr>
              <a:picLocks noChangeAspect="1" noChangeArrowheads="1"/>
            </p:cNvPicPr>
            <p:nvPr/>
          </p:nvPicPr>
          <p:blipFill>
            <a:blip r:embed="rId7" cstate="print"/>
            <a:srcRect l="36440" t="9990" r="47627" b="17688"/>
            <a:stretch>
              <a:fillRect/>
            </a:stretch>
          </p:blipFill>
          <p:spPr bwMode="auto">
            <a:xfrm>
              <a:off x="1544637" y="1676400"/>
              <a:ext cx="1028700" cy="3505200"/>
            </a:xfrm>
            <a:prstGeom prst="rect">
              <a:avLst/>
            </a:prstGeom>
            <a:noFill/>
            <a:ln w="9525">
              <a:noFill/>
              <a:miter lim="800000"/>
              <a:headEnd/>
              <a:tailEnd/>
            </a:ln>
          </p:spPr>
        </p:pic>
        <p:pic>
          <p:nvPicPr>
            <p:cNvPr id="19460" name="Picture 2" descr="C:\Documents and Settings\Robert Shaefer\Desktop\Slides for FSNT\Temp\Temp\X-resized\8-step20fixed071.jpg"/>
            <p:cNvPicPr>
              <a:picLocks noChangeAspect="1" noChangeArrowheads="1"/>
            </p:cNvPicPr>
            <p:nvPr/>
          </p:nvPicPr>
          <p:blipFill>
            <a:blip r:embed="rId8" cstate="print"/>
            <a:srcRect l="37915" t="11562" r="49841" b="23978"/>
            <a:stretch>
              <a:fillRect/>
            </a:stretch>
          </p:blipFill>
          <p:spPr bwMode="auto">
            <a:xfrm>
              <a:off x="884237" y="1524000"/>
              <a:ext cx="790575" cy="3124200"/>
            </a:xfrm>
            <a:prstGeom prst="rect">
              <a:avLst/>
            </a:prstGeom>
            <a:noFill/>
            <a:ln w="9525">
              <a:noFill/>
              <a:miter lim="800000"/>
              <a:headEnd/>
              <a:tailEnd/>
            </a:ln>
          </p:spPr>
        </p:pic>
        <p:pic>
          <p:nvPicPr>
            <p:cNvPr id="19466" name="Picture 2" descr="C:\Documents and Settings\Robert Shaefer\Desktop\Slides for FSNT\Temp\Temp\X-resized\8-step20fixed071.jpg"/>
            <p:cNvPicPr>
              <a:picLocks noChangeAspect="1" noChangeArrowheads="1"/>
            </p:cNvPicPr>
            <p:nvPr/>
          </p:nvPicPr>
          <p:blipFill>
            <a:blip r:embed="rId8" cstate="print"/>
            <a:srcRect l="92659" t="17366" r="953" b="23978"/>
            <a:stretch>
              <a:fillRect/>
            </a:stretch>
          </p:blipFill>
          <p:spPr bwMode="auto">
            <a:xfrm>
              <a:off x="7285037" y="1650566"/>
              <a:ext cx="685800" cy="4721659"/>
            </a:xfrm>
            <a:prstGeom prst="rect">
              <a:avLst/>
            </a:prstGeom>
            <a:noFill/>
            <a:ln w="9525">
              <a:noFill/>
              <a:miter lim="800000"/>
              <a:headEnd/>
              <a:tailEnd/>
            </a:ln>
          </p:spPr>
        </p:pic>
        <p:sp>
          <p:nvSpPr>
            <p:cNvPr id="19467" name="TextBox 14"/>
            <p:cNvSpPr txBox="1">
              <a:spLocks noChangeArrowheads="1"/>
            </p:cNvSpPr>
            <p:nvPr/>
          </p:nvSpPr>
          <p:spPr bwMode="auto">
            <a:xfrm>
              <a:off x="762000" y="1333500"/>
              <a:ext cx="976312" cy="261938"/>
            </a:xfrm>
            <a:prstGeom prst="rect">
              <a:avLst/>
            </a:prstGeom>
            <a:noFill/>
            <a:ln w="9525">
              <a:noFill/>
              <a:miter lim="800000"/>
              <a:headEnd/>
              <a:tailEnd/>
            </a:ln>
          </p:spPr>
          <p:txBody>
            <a:bodyPr wrap="none">
              <a:spAutoFit/>
            </a:bodyPr>
            <a:lstStyle/>
            <a:p>
              <a:r>
                <a:rPr lang="en-US" sz="1100" b="1">
                  <a:solidFill>
                    <a:srgbClr val="C00000"/>
                  </a:solidFill>
                </a:rPr>
                <a:t>T</a:t>
              </a:r>
              <a:r>
                <a:rPr lang="en-US" sz="1100" b="1" baseline="-25000">
                  <a:solidFill>
                    <a:srgbClr val="C00000"/>
                  </a:solidFill>
                </a:rPr>
                <a:t>max</a:t>
              </a:r>
              <a:r>
                <a:rPr lang="en-US" sz="1100" b="1">
                  <a:solidFill>
                    <a:srgbClr val="C00000"/>
                  </a:solidFill>
                </a:rPr>
                <a:t>=560 </a:t>
              </a:r>
              <a:r>
                <a:rPr lang="en-US" sz="1100" b="1" baseline="30000">
                  <a:solidFill>
                    <a:srgbClr val="C00000"/>
                  </a:solidFill>
                </a:rPr>
                <a:t>o</a:t>
              </a:r>
              <a:r>
                <a:rPr lang="en-US" sz="1100" b="1">
                  <a:solidFill>
                    <a:srgbClr val="C00000"/>
                  </a:solidFill>
                </a:rPr>
                <a:t>C</a:t>
              </a:r>
              <a:endParaRPr lang="en-US" sz="1200" b="1">
                <a:solidFill>
                  <a:srgbClr val="C00000"/>
                </a:solidFill>
              </a:endParaRPr>
            </a:p>
          </p:txBody>
        </p:sp>
        <p:sp>
          <p:nvSpPr>
            <p:cNvPr id="19468" name="TextBox 15"/>
            <p:cNvSpPr txBox="1">
              <a:spLocks noChangeArrowheads="1"/>
            </p:cNvSpPr>
            <p:nvPr/>
          </p:nvSpPr>
          <p:spPr bwMode="auto">
            <a:xfrm>
              <a:off x="1036637" y="1752600"/>
              <a:ext cx="695325" cy="261938"/>
            </a:xfrm>
            <a:prstGeom prst="rect">
              <a:avLst/>
            </a:prstGeom>
            <a:noFill/>
            <a:ln w="9525">
              <a:noFill/>
              <a:miter lim="800000"/>
              <a:headEnd/>
              <a:tailEnd/>
            </a:ln>
          </p:spPr>
          <p:txBody>
            <a:bodyPr wrap="none">
              <a:spAutoFit/>
            </a:bodyPr>
            <a:lstStyle/>
            <a:p>
              <a:r>
                <a:rPr lang="en-US" sz="1100" b="1">
                  <a:solidFill>
                    <a:srgbClr val="002060"/>
                  </a:solidFill>
                </a:rPr>
                <a:t>~550 </a:t>
              </a:r>
              <a:r>
                <a:rPr lang="en-US" sz="1100" b="1" baseline="30000">
                  <a:solidFill>
                    <a:srgbClr val="002060"/>
                  </a:solidFill>
                </a:rPr>
                <a:t>o</a:t>
              </a:r>
              <a:r>
                <a:rPr lang="en-US" sz="1100" b="1">
                  <a:solidFill>
                    <a:srgbClr val="002060"/>
                  </a:solidFill>
                </a:rPr>
                <a:t>C</a:t>
              </a:r>
              <a:endParaRPr lang="en-US" sz="1200" b="1">
                <a:solidFill>
                  <a:srgbClr val="002060"/>
                </a:solidFill>
              </a:endParaRPr>
            </a:p>
          </p:txBody>
        </p:sp>
        <p:sp>
          <p:nvSpPr>
            <p:cNvPr id="19469" name="TextBox 16"/>
            <p:cNvSpPr txBox="1">
              <a:spLocks noChangeArrowheads="1"/>
            </p:cNvSpPr>
            <p:nvPr/>
          </p:nvSpPr>
          <p:spPr bwMode="auto">
            <a:xfrm>
              <a:off x="1027112" y="2743200"/>
              <a:ext cx="695325" cy="261938"/>
            </a:xfrm>
            <a:prstGeom prst="rect">
              <a:avLst/>
            </a:prstGeom>
            <a:noFill/>
            <a:ln w="9525">
              <a:noFill/>
              <a:miter lim="800000"/>
              <a:headEnd/>
              <a:tailEnd/>
            </a:ln>
          </p:spPr>
          <p:txBody>
            <a:bodyPr wrap="none">
              <a:spAutoFit/>
            </a:bodyPr>
            <a:lstStyle/>
            <a:p>
              <a:r>
                <a:rPr lang="en-US" sz="1100" b="1">
                  <a:solidFill>
                    <a:srgbClr val="002060"/>
                  </a:solidFill>
                </a:rPr>
                <a:t>~507 </a:t>
              </a:r>
              <a:r>
                <a:rPr lang="en-US" sz="1100" b="1" baseline="30000">
                  <a:solidFill>
                    <a:srgbClr val="002060"/>
                  </a:solidFill>
                </a:rPr>
                <a:t>o</a:t>
              </a:r>
              <a:r>
                <a:rPr lang="en-US" sz="1100" b="1">
                  <a:solidFill>
                    <a:srgbClr val="002060"/>
                  </a:solidFill>
                </a:rPr>
                <a:t>C</a:t>
              </a:r>
              <a:endParaRPr lang="en-US" sz="1200" b="1">
                <a:solidFill>
                  <a:srgbClr val="002060"/>
                </a:solidFill>
              </a:endParaRPr>
            </a:p>
          </p:txBody>
        </p:sp>
        <p:sp>
          <p:nvSpPr>
            <p:cNvPr id="19470" name="TextBox 17"/>
            <p:cNvSpPr txBox="1">
              <a:spLocks noChangeArrowheads="1"/>
            </p:cNvSpPr>
            <p:nvPr/>
          </p:nvSpPr>
          <p:spPr bwMode="auto">
            <a:xfrm>
              <a:off x="1027112" y="3962400"/>
              <a:ext cx="695325" cy="261938"/>
            </a:xfrm>
            <a:prstGeom prst="rect">
              <a:avLst/>
            </a:prstGeom>
            <a:noFill/>
            <a:ln w="9525">
              <a:noFill/>
              <a:miter lim="800000"/>
              <a:headEnd/>
              <a:tailEnd/>
            </a:ln>
          </p:spPr>
          <p:txBody>
            <a:bodyPr wrap="none">
              <a:spAutoFit/>
            </a:bodyPr>
            <a:lstStyle/>
            <a:p>
              <a:r>
                <a:rPr lang="en-US" sz="1100" b="1">
                  <a:solidFill>
                    <a:srgbClr val="002060"/>
                  </a:solidFill>
                </a:rPr>
                <a:t>~495 </a:t>
              </a:r>
              <a:r>
                <a:rPr lang="en-US" sz="1100" b="1" baseline="30000">
                  <a:solidFill>
                    <a:srgbClr val="002060"/>
                  </a:solidFill>
                </a:rPr>
                <a:t>o</a:t>
              </a:r>
              <a:r>
                <a:rPr lang="en-US" sz="1100" b="1">
                  <a:solidFill>
                    <a:srgbClr val="002060"/>
                  </a:solidFill>
                </a:rPr>
                <a:t>C</a:t>
              </a:r>
              <a:endParaRPr lang="en-US" sz="1200" b="1">
                <a:solidFill>
                  <a:srgbClr val="002060"/>
                </a:solidFill>
              </a:endParaRPr>
            </a:p>
          </p:txBody>
        </p:sp>
        <p:cxnSp>
          <p:nvCxnSpPr>
            <p:cNvPr id="20" name="Straight Arrow Connector 19"/>
            <p:cNvCxnSpPr/>
            <p:nvPr/>
          </p:nvCxnSpPr>
          <p:spPr bwMode="auto">
            <a:xfrm rot="16200000" flipH="1">
              <a:off x="1189037" y="1524000"/>
              <a:ext cx="152400" cy="152400"/>
            </a:xfrm>
            <a:prstGeom prst="straightConnector1">
              <a:avLst/>
            </a:prstGeom>
            <a:ln>
              <a:headEnd type="none" w="med" len="med"/>
              <a:tailEnd type="stealth" w="sm" len="med"/>
            </a:ln>
          </p:spPr>
          <p:style>
            <a:lnRef idx="1">
              <a:schemeClr val="accent6"/>
            </a:lnRef>
            <a:fillRef idx="0">
              <a:schemeClr val="accent6"/>
            </a:fillRef>
            <a:effectRef idx="0">
              <a:schemeClr val="accent6"/>
            </a:effectRef>
            <a:fontRef idx="minor">
              <a:schemeClr val="tx1"/>
            </a:fontRef>
          </p:style>
        </p:cxnSp>
        <p:sp>
          <p:nvSpPr>
            <p:cNvPr id="19472" name="TextBox 20"/>
            <p:cNvSpPr txBox="1">
              <a:spLocks noChangeArrowheads="1"/>
            </p:cNvSpPr>
            <p:nvPr/>
          </p:nvSpPr>
          <p:spPr bwMode="auto">
            <a:xfrm>
              <a:off x="808037" y="4648200"/>
              <a:ext cx="503238" cy="338138"/>
            </a:xfrm>
            <a:prstGeom prst="rect">
              <a:avLst/>
            </a:prstGeom>
            <a:noFill/>
            <a:ln w="9525">
              <a:noFill/>
              <a:miter lim="800000"/>
              <a:headEnd/>
              <a:tailEnd/>
            </a:ln>
          </p:spPr>
          <p:txBody>
            <a:bodyPr wrap="none">
              <a:spAutoFit/>
            </a:bodyPr>
            <a:lstStyle/>
            <a:p>
              <a:r>
                <a:rPr lang="en-US" sz="1600" b="1" dirty="0"/>
                <a:t>FW</a:t>
              </a:r>
              <a:endParaRPr lang="en-US" b="1" dirty="0"/>
            </a:p>
          </p:txBody>
        </p:sp>
        <p:cxnSp>
          <p:nvCxnSpPr>
            <p:cNvPr id="17" name="Straight Arrow Connector 16"/>
            <p:cNvCxnSpPr/>
            <p:nvPr/>
          </p:nvCxnSpPr>
          <p:spPr bwMode="auto">
            <a:xfrm>
              <a:off x="1265237" y="4953000"/>
              <a:ext cx="4724400" cy="1447800"/>
            </a:xfrm>
            <a:prstGeom prst="straightConnector1">
              <a:avLst/>
            </a:prstGeom>
            <a:ln>
              <a:solidFill>
                <a:srgbClr val="7030A0"/>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8" name="TextBox 20"/>
            <p:cNvSpPr txBox="1">
              <a:spLocks noChangeArrowheads="1"/>
            </p:cNvSpPr>
            <p:nvPr/>
          </p:nvSpPr>
          <p:spPr bwMode="auto">
            <a:xfrm>
              <a:off x="6065837" y="6324600"/>
              <a:ext cx="526106" cy="338554"/>
            </a:xfrm>
            <a:prstGeom prst="rect">
              <a:avLst/>
            </a:prstGeom>
            <a:noFill/>
            <a:ln w="9525">
              <a:noFill/>
              <a:miter lim="800000"/>
              <a:headEnd/>
              <a:tailEnd/>
            </a:ln>
          </p:spPr>
          <p:txBody>
            <a:bodyPr wrap="none">
              <a:spAutoFit/>
            </a:bodyPr>
            <a:lstStyle/>
            <a:p>
              <a:r>
                <a:rPr lang="en-US" sz="1600" b="1" dirty="0" smtClean="0"/>
                <a:t>BW</a:t>
              </a:r>
              <a:endParaRPr lang="en-US" b="1" dirty="0"/>
            </a:p>
          </p:txBody>
        </p:sp>
        <p:sp>
          <p:nvSpPr>
            <p:cNvPr id="27" name="TextBox 26"/>
            <p:cNvSpPr txBox="1"/>
            <p:nvPr/>
          </p:nvSpPr>
          <p:spPr>
            <a:xfrm>
              <a:off x="2560637" y="5334000"/>
              <a:ext cx="762001" cy="307777"/>
            </a:xfrm>
            <a:prstGeom prst="rect">
              <a:avLst/>
            </a:prstGeom>
            <a:solidFill>
              <a:schemeClr val="bg1"/>
            </a:solidFill>
          </p:spPr>
          <p:txBody>
            <a:bodyPr wrap="square" rtlCol="0">
              <a:spAutoFit/>
            </a:bodyPr>
            <a:lstStyle/>
            <a:p>
              <a:r>
                <a:rPr lang="en-US" sz="1400" dirty="0" smtClean="0"/>
                <a:t>radial</a:t>
              </a:r>
              <a:endParaRPr lang="en-US" sz="14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Robert Shaefer\Desktop\Slides for FSNT\TBM Stress Images 2009-8-14\TBM Stress Images 2009-8-14\10-step22166.jpg"/>
          <p:cNvPicPr>
            <a:picLocks noChangeAspect="1" noChangeArrowheads="1"/>
          </p:cNvPicPr>
          <p:nvPr/>
        </p:nvPicPr>
        <p:blipFill>
          <a:blip r:embed="rId3" cstate="print"/>
          <a:srcRect l="92447" t="17841" r="1115" b="17841"/>
          <a:stretch>
            <a:fillRect/>
          </a:stretch>
        </p:blipFill>
        <p:spPr bwMode="auto">
          <a:xfrm>
            <a:off x="2774950" y="962025"/>
            <a:ext cx="792162" cy="5943600"/>
          </a:xfrm>
          <a:prstGeom prst="rect">
            <a:avLst/>
          </a:prstGeom>
          <a:noFill/>
          <a:ln w="9525">
            <a:noFill/>
            <a:miter lim="800000"/>
            <a:headEnd/>
            <a:tailEnd/>
          </a:ln>
        </p:spPr>
      </p:pic>
      <p:pic>
        <p:nvPicPr>
          <p:cNvPr id="21507" name="Picture 2" descr="C:\Documents and Settings\Robert Shaefer\Desktop\Slides for FSNT\TBM Stress Images 2009-8-14\TBM Stress Images 2009-8-14\10-step22166.jpg"/>
          <p:cNvPicPr>
            <a:picLocks noChangeAspect="1" noChangeArrowheads="1"/>
          </p:cNvPicPr>
          <p:nvPr/>
        </p:nvPicPr>
        <p:blipFill>
          <a:blip r:embed="rId4" cstate="print"/>
          <a:srcRect l="37540" t="9541" r="38707" b="11617"/>
          <a:stretch>
            <a:fillRect/>
          </a:stretch>
        </p:blipFill>
        <p:spPr bwMode="auto">
          <a:xfrm>
            <a:off x="520700" y="960438"/>
            <a:ext cx="2298700" cy="5727700"/>
          </a:xfrm>
          <a:prstGeom prst="rect">
            <a:avLst/>
          </a:prstGeom>
          <a:noFill/>
          <a:ln w="9525">
            <a:noFill/>
            <a:miter lim="800000"/>
            <a:headEnd/>
            <a:tailEnd/>
          </a:ln>
        </p:spPr>
      </p:pic>
      <p:sp>
        <p:nvSpPr>
          <p:cNvPr id="21508" name="Title 1"/>
          <p:cNvSpPr>
            <a:spLocks noGrp="1"/>
          </p:cNvSpPr>
          <p:nvPr>
            <p:ph type="title"/>
          </p:nvPr>
        </p:nvSpPr>
        <p:spPr bwMode="auto">
          <a:xfrm>
            <a:off x="457200" y="76200"/>
            <a:ext cx="8229600" cy="1143000"/>
          </a:xfrm>
        </p:spPr>
        <p:txBody>
          <a:bodyPr vert="horz" wrap="square" lIns="91440" tIns="45720" rIns="91440" bIns="45720" numCol="1" anchor="t" anchorCtr="0" compatLnSpc="1">
            <a:prstTxWarp prst="textNoShape">
              <a:avLst/>
            </a:prstTxWarp>
            <a:normAutofit/>
          </a:bodyPr>
          <a:lstStyle/>
          <a:p>
            <a:pPr algn="l"/>
            <a:r>
              <a:rPr lang="en-US" sz="2800" b="1" dirty="0">
                <a:solidFill>
                  <a:srgbClr val="7030A0"/>
                </a:solidFill>
                <a:latin typeface="+mn-lt"/>
                <a:ea typeface="+mn-ea"/>
                <a:cs typeface="+mn-cs"/>
              </a:rPr>
              <a:t>Structural Analysis: Stress</a:t>
            </a:r>
          </a:p>
        </p:txBody>
      </p:sp>
      <p:sp>
        <p:nvSpPr>
          <p:cNvPr id="21509" name="Content Placeholder 11"/>
          <p:cNvSpPr>
            <a:spLocks noGrp="1"/>
          </p:cNvSpPr>
          <p:nvPr>
            <p:ph idx="1"/>
          </p:nvPr>
        </p:nvSpPr>
        <p:spPr bwMode="auto">
          <a:xfrm>
            <a:off x="304800" y="685800"/>
            <a:ext cx="4191000" cy="914400"/>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ct val="0"/>
              </a:spcBef>
              <a:spcAft>
                <a:spcPct val="0"/>
              </a:spcAft>
              <a:buFont typeface="Wingdings" pitchFamily="2" charset="2"/>
              <a:buChar char="§"/>
            </a:pPr>
            <a:r>
              <a:rPr lang="en-US" sz="2000" smtClean="0"/>
              <a:t>    Von Mises stress contours</a:t>
            </a:r>
            <a:endParaRPr lang="en-US" sz="2000" smtClean="0">
              <a:solidFill>
                <a:srgbClr val="FF0000"/>
              </a:solidFill>
            </a:endParaRPr>
          </a:p>
        </p:txBody>
      </p:sp>
      <p:pic>
        <p:nvPicPr>
          <p:cNvPr id="21510" name="Picture 4" descr="C:\Documents and Settings\Robert Shaefer\Desktop\Slides for FSNT\TBM Stress Images 2009-8-14\TBM Stress Images 2009-8-14\10-step22203.jpg"/>
          <p:cNvPicPr>
            <a:picLocks noChangeAspect="1" noChangeArrowheads="1"/>
          </p:cNvPicPr>
          <p:nvPr/>
        </p:nvPicPr>
        <p:blipFill>
          <a:blip r:embed="rId5" cstate="print"/>
          <a:srcRect l="15015" t="11429" r="20265" b="27837"/>
          <a:stretch>
            <a:fillRect/>
          </a:stretch>
        </p:blipFill>
        <p:spPr bwMode="auto">
          <a:xfrm>
            <a:off x="4524375" y="4114800"/>
            <a:ext cx="3894138" cy="2743200"/>
          </a:xfrm>
          <a:prstGeom prst="rect">
            <a:avLst/>
          </a:prstGeom>
          <a:noFill/>
          <a:ln w="9525">
            <a:noFill/>
            <a:miter lim="800000"/>
            <a:headEnd/>
            <a:tailEnd/>
          </a:ln>
        </p:spPr>
      </p:pic>
      <p:pic>
        <p:nvPicPr>
          <p:cNvPr id="21511" name="Picture 4" descr="C:\Documents and Settings\Robert Shaefer\Desktop\Slides for FSNT\TBM Stress Images 2009-8-14\TBM Stress Images 2009-8-14\10-step22203.jpg"/>
          <p:cNvPicPr>
            <a:picLocks noChangeAspect="1" noChangeArrowheads="1"/>
          </p:cNvPicPr>
          <p:nvPr/>
        </p:nvPicPr>
        <p:blipFill>
          <a:blip r:embed="rId6" cstate="print"/>
          <a:srcRect l="92973" t="11429" b="20000"/>
          <a:stretch>
            <a:fillRect/>
          </a:stretch>
        </p:blipFill>
        <p:spPr bwMode="auto">
          <a:xfrm>
            <a:off x="8382000" y="3962400"/>
            <a:ext cx="363538" cy="2667000"/>
          </a:xfrm>
          <a:prstGeom prst="rect">
            <a:avLst/>
          </a:prstGeom>
          <a:noFill/>
          <a:ln w="9525">
            <a:noFill/>
            <a:miter lim="800000"/>
            <a:headEnd/>
            <a:tailEnd/>
          </a:ln>
        </p:spPr>
      </p:pic>
      <p:pic>
        <p:nvPicPr>
          <p:cNvPr id="21512" name="Picture 3" descr="C:\Documents and Settings\Robert Shaefer\Desktop\Slides for FSNT\TBM Stress Images 2009-8-14\TBM Stress Images 2009-8-14\10-step22167.jpg"/>
          <p:cNvPicPr>
            <a:picLocks noChangeAspect="1" noChangeArrowheads="1"/>
          </p:cNvPicPr>
          <p:nvPr/>
        </p:nvPicPr>
        <p:blipFill>
          <a:blip r:embed="rId7" cstate="print"/>
          <a:srcRect l="13103" t="9996" r="1196" b="10126"/>
          <a:stretch>
            <a:fillRect/>
          </a:stretch>
        </p:blipFill>
        <p:spPr bwMode="auto">
          <a:xfrm>
            <a:off x="4419600" y="1090612"/>
            <a:ext cx="4267200" cy="2986088"/>
          </a:xfrm>
          <a:prstGeom prst="rect">
            <a:avLst/>
          </a:prstGeom>
          <a:noFill/>
          <a:ln w="9525">
            <a:noFill/>
            <a:miter lim="800000"/>
            <a:headEnd/>
            <a:tailEnd/>
          </a:ln>
        </p:spPr>
      </p:pic>
      <p:sp>
        <p:nvSpPr>
          <p:cNvPr id="9" name="Content Placeholder 11"/>
          <p:cNvSpPr txBox="1">
            <a:spLocks/>
          </p:cNvSpPr>
          <p:nvPr/>
        </p:nvSpPr>
        <p:spPr>
          <a:xfrm>
            <a:off x="4254500" y="2057400"/>
            <a:ext cx="2209800" cy="533400"/>
          </a:xfrm>
          <a:prstGeom prst="rect">
            <a:avLst/>
          </a:prstGeom>
        </p:spPr>
        <p:txBody>
          <a:bodyPr/>
          <a:lstStyle/>
          <a:p>
            <a:pPr marL="342900" indent="-342900" algn="ctr" eaLnBrk="0" hangingPunct="0">
              <a:spcBef>
                <a:spcPct val="20000"/>
              </a:spcBef>
              <a:spcAft>
                <a:spcPts val="600"/>
              </a:spcAft>
              <a:buClr>
                <a:srgbClr val="0C2D84"/>
              </a:buClr>
              <a:defRPr/>
            </a:pPr>
            <a:r>
              <a:rPr lang="en-US" sz="2800" b="1" kern="0" dirty="0" smtClean="0">
                <a:solidFill>
                  <a:schemeClr val="bg1"/>
                </a:solidFill>
                <a:effectLst>
                  <a:outerShdw blurRad="38100" dist="38100" dir="2700000" algn="tl">
                    <a:srgbClr val="000000">
                      <a:alpha val="43137"/>
                    </a:srgbClr>
                  </a:outerShdw>
                </a:effectLst>
                <a:latin typeface="Arial Narrow" pitchFamily="34" charset="0"/>
                <a:cs typeface="+mn-cs"/>
              </a:rPr>
              <a:t>    Top View</a:t>
            </a:r>
            <a:br>
              <a:rPr lang="en-US" sz="2800" b="1" kern="0" dirty="0" smtClean="0">
                <a:solidFill>
                  <a:schemeClr val="bg1"/>
                </a:solidFill>
                <a:effectLst>
                  <a:outerShdw blurRad="38100" dist="38100" dir="2700000" algn="tl">
                    <a:srgbClr val="000000">
                      <a:alpha val="43137"/>
                    </a:srgbClr>
                  </a:outerShdw>
                </a:effectLst>
                <a:latin typeface="Arial Narrow" pitchFamily="34" charset="0"/>
                <a:cs typeface="+mn-cs"/>
              </a:rPr>
            </a:br>
            <a:r>
              <a:rPr lang="en-US" sz="2000" b="1" kern="0" dirty="0" smtClean="0">
                <a:solidFill>
                  <a:schemeClr val="bg1"/>
                </a:solidFill>
                <a:effectLst>
                  <a:outerShdw blurRad="38100" dist="38100" dir="2700000" algn="tl">
                    <a:srgbClr val="000000">
                      <a:alpha val="43137"/>
                    </a:srgbClr>
                  </a:outerShdw>
                </a:effectLst>
                <a:latin typeface="Arial Narrow" pitchFamily="34" charset="0"/>
                <a:cs typeface="+mn-cs"/>
              </a:rPr>
              <a:t>(TBM Lid)</a:t>
            </a:r>
            <a:endParaRPr lang="en-US" sz="2800" b="1" kern="0" dirty="0">
              <a:solidFill>
                <a:schemeClr val="bg1"/>
              </a:solidFill>
              <a:effectLst>
                <a:outerShdw blurRad="38100" dist="38100" dir="2700000" algn="tl">
                  <a:srgbClr val="000000">
                    <a:alpha val="43137"/>
                  </a:srgbClr>
                </a:outerShdw>
              </a:effectLst>
              <a:latin typeface="Arial Narrow" pitchFamily="34" charset="0"/>
              <a:cs typeface="+mn-cs"/>
            </a:endParaRPr>
          </a:p>
        </p:txBody>
      </p:sp>
      <p:sp>
        <p:nvSpPr>
          <p:cNvPr id="10" name="Content Placeholder 11"/>
          <p:cNvSpPr txBox="1">
            <a:spLocks/>
          </p:cNvSpPr>
          <p:nvPr/>
        </p:nvSpPr>
        <p:spPr>
          <a:xfrm>
            <a:off x="4330700" y="4038600"/>
            <a:ext cx="4800600" cy="533400"/>
          </a:xfrm>
          <a:prstGeom prst="rect">
            <a:avLst/>
          </a:prstGeom>
        </p:spPr>
        <p:txBody>
          <a:bodyPr/>
          <a:lstStyle/>
          <a:p>
            <a:pPr marL="342900" indent="-342900" eaLnBrk="0" hangingPunct="0">
              <a:spcBef>
                <a:spcPct val="20000"/>
              </a:spcBef>
              <a:spcAft>
                <a:spcPts val="600"/>
              </a:spcAft>
              <a:buClr>
                <a:srgbClr val="0C2D84"/>
              </a:buClr>
              <a:defRPr/>
            </a:pPr>
            <a:r>
              <a:rPr lang="en-US" sz="2000" b="1" kern="0" dirty="0" smtClean="0">
                <a:latin typeface="Arial Narrow" pitchFamily="34" charset="0"/>
                <a:cs typeface="+mn-cs"/>
              </a:rPr>
              <a:t>            Flexible </a:t>
            </a:r>
            <a:r>
              <a:rPr lang="en-US" sz="2000" b="1" kern="0" dirty="0">
                <a:latin typeface="Arial Narrow" pitchFamily="34" charset="0"/>
                <a:cs typeface="+mn-cs"/>
              </a:rPr>
              <a:t>Joint Detail</a:t>
            </a:r>
            <a:endParaRPr lang="en-US" sz="2000" b="1" kern="0" dirty="0">
              <a:solidFill>
                <a:srgbClr val="FF0000"/>
              </a:solidFill>
              <a:latin typeface="Arial Narrow" pitchFamily="34" charset="0"/>
              <a:cs typeface="+mn-cs"/>
            </a:endParaRPr>
          </a:p>
        </p:txBody>
      </p:sp>
      <p:sp>
        <p:nvSpPr>
          <p:cNvPr id="13" name="Content Placeholder 11"/>
          <p:cNvSpPr txBox="1">
            <a:spLocks/>
          </p:cNvSpPr>
          <p:nvPr/>
        </p:nvSpPr>
        <p:spPr>
          <a:xfrm>
            <a:off x="152400" y="2057400"/>
            <a:ext cx="381000" cy="3886200"/>
          </a:xfrm>
          <a:prstGeom prst="rect">
            <a:avLst/>
          </a:prstGeom>
        </p:spPr>
        <p:txBody>
          <a:bodyPr vert="wordArtVert"/>
          <a:lstStyle/>
          <a:p>
            <a:pPr algn="ctr" eaLnBrk="0" hangingPunct="0">
              <a:spcBef>
                <a:spcPts val="0"/>
              </a:spcBef>
              <a:spcAft>
                <a:spcPts val="0"/>
              </a:spcAft>
              <a:buClr>
                <a:srgbClr val="0C2D84"/>
              </a:buClr>
              <a:defRPr/>
            </a:pPr>
            <a:r>
              <a:rPr lang="en-US" sz="2000" b="1" kern="0" dirty="0">
                <a:latin typeface="Arial Narrow" pitchFamily="34" charset="0"/>
                <a:cs typeface="+mn-cs"/>
              </a:rPr>
              <a:t>Side  </a:t>
            </a:r>
            <a:r>
              <a:rPr lang="en-US" sz="2000" b="1" kern="0" dirty="0" err="1">
                <a:latin typeface="Arial Narrow" pitchFamily="34" charset="0"/>
                <a:cs typeface="+mn-cs"/>
              </a:rPr>
              <a:t>Veiw</a:t>
            </a:r>
            <a:endParaRPr lang="en-US" sz="2000" b="1" kern="0" dirty="0">
              <a:latin typeface="Arial Narrow" pitchFamily="34" charset="0"/>
              <a:cs typeface="+mn-cs"/>
            </a:endParaRPr>
          </a:p>
        </p:txBody>
      </p:sp>
      <p:pic>
        <p:nvPicPr>
          <p:cNvPr id="21516" name="Picture 5"/>
          <p:cNvPicPr>
            <a:picLocks noChangeAspect="1" noChangeArrowheads="1"/>
          </p:cNvPicPr>
          <p:nvPr/>
        </p:nvPicPr>
        <p:blipFill>
          <a:blip r:embed="rId8" cstate="print"/>
          <a:srcRect/>
          <a:stretch>
            <a:fillRect/>
          </a:stretch>
        </p:blipFill>
        <p:spPr bwMode="auto">
          <a:xfrm rot="16041892" flipH="1">
            <a:off x="7347328" y="-272029"/>
            <a:ext cx="1133025" cy="1756647"/>
          </a:xfrm>
          <a:prstGeom prst="rect">
            <a:avLst/>
          </a:prstGeom>
          <a:noFill/>
          <a:ln w="9525">
            <a:noFill/>
            <a:miter lim="800000"/>
            <a:headEnd/>
            <a:tailEnd/>
          </a:ln>
        </p:spPr>
      </p:pic>
      <p:cxnSp>
        <p:nvCxnSpPr>
          <p:cNvPr id="18" name="Straight Arrow Connector 17"/>
          <p:cNvCxnSpPr/>
          <p:nvPr/>
        </p:nvCxnSpPr>
        <p:spPr bwMode="auto">
          <a:xfrm rot="10800000" flipV="1">
            <a:off x="7315200" y="1143000"/>
            <a:ext cx="381000" cy="252412"/>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1518" name="Rounded Rectangle 18"/>
          <p:cNvSpPr>
            <a:spLocks noChangeArrowheads="1"/>
          </p:cNvSpPr>
          <p:nvPr/>
        </p:nvSpPr>
        <p:spPr bwMode="auto">
          <a:xfrm>
            <a:off x="6553200" y="1319212"/>
            <a:ext cx="914400" cy="914400"/>
          </a:xfrm>
          <a:prstGeom prst="roundRect">
            <a:avLst>
              <a:gd name="adj" fmla="val 16667"/>
            </a:avLst>
          </a:prstGeom>
          <a:noFill/>
          <a:ln w="9525" algn="ctr">
            <a:noFill/>
            <a:round/>
            <a:headEnd/>
            <a:tailEnd/>
          </a:ln>
        </p:spPr>
        <p:txBody>
          <a:bodyPr>
            <a:spAutoFit/>
          </a:bodyPr>
          <a:lstStyle/>
          <a:p>
            <a:pPr eaLnBrk="0" hangingPunct="0"/>
            <a:endParaRPr lang="en-US" sz="1400" b="1" baseline="-25000"/>
          </a:p>
        </p:txBody>
      </p:sp>
      <p:sp>
        <p:nvSpPr>
          <p:cNvPr id="21" name="Rounded Rectangle 20"/>
          <p:cNvSpPr/>
          <p:nvPr/>
        </p:nvSpPr>
        <p:spPr bwMode="auto">
          <a:xfrm>
            <a:off x="6400800" y="1395412"/>
            <a:ext cx="1828800" cy="1219200"/>
          </a:xfrm>
          <a:prstGeom prst="roundRect">
            <a:avLst/>
          </a:prstGeom>
          <a:noFill/>
          <a:ln w="38100" cap="flat" cmpd="sng" algn="ctr">
            <a:solidFill>
              <a:schemeClr val="accent6">
                <a:lumMod val="20000"/>
                <a:lumOff val="80000"/>
              </a:schemeClr>
            </a:solidFill>
            <a:prstDash val="solid"/>
            <a:round/>
            <a:headEnd type="none" w="med" len="med"/>
            <a:tailEnd type="none" w="med" len="med"/>
          </a:ln>
          <a:effectLst/>
        </p:spPr>
        <p:txBody>
          <a:bodyPr>
            <a:spAutoFit/>
          </a:bodyPr>
          <a:lstStyle/>
          <a:p>
            <a:pPr eaLnBrk="0" hangingPunct="0">
              <a:defRPr/>
            </a:pPr>
            <a:endParaRPr lang="en-US" sz="1400" b="1" baseline="-25000">
              <a:latin typeface="Arial" pitchFamily="34" charset="0"/>
            </a:endParaRPr>
          </a:p>
        </p:txBody>
      </p:sp>
      <p:sp>
        <p:nvSpPr>
          <p:cNvPr id="21521" name="TextBox 22"/>
          <p:cNvSpPr txBox="1">
            <a:spLocks noChangeArrowheads="1"/>
          </p:cNvSpPr>
          <p:nvPr/>
        </p:nvSpPr>
        <p:spPr bwMode="auto">
          <a:xfrm>
            <a:off x="5616326" y="101025"/>
            <a:ext cx="1470274" cy="584775"/>
          </a:xfrm>
          <a:prstGeom prst="rect">
            <a:avLst/>
          </a:prstGeom>
          <a:noFill/>
          <a:ln w="9525">
            <a:noFill/>
            <a:miter lim="800000"/>
            <a:headEnd/>
            <a:tailEnd/>
          </a:ln>
        </p:spPr>
        <p:txBody>
          <a:bodyPr wrap="none">
            <a:spAutoFit/>
          </a:bodyPr>
          <a:lstStyle/>
          <a:p>
            <a:pPr algn="r"/>
            <a:r>
              <a:rPr lang="en-US" sz="1600" dirty="0">
                <a:latin typeface="Arial Narrow" pitchFamily="34" charset="0"/>
              </a:rPr>
              <a:t>Based on </a:t>
            </a:r>
            <a:r>
              <a:rPr lang="en-US" sz="1600" dirty="0" smtClean="0">
                <a:latin typeface="Arial Narrow" pitchFamily="34" charset="0"/>
              </a:rPr>
              <a:t>ITER</a:t>
            </a:r>
          </a:p>
          <a:p>
            <a:pPr algn="r"/>
            <a:r>
              <a:rPr lang="en-US" sz="1600" dirty="0" smtClean="0">
                <a:latin typeface="Arial Narrow" pitchFamily="34" charset="0"/>
              </a:rPr>
              <a:t>FW Flexible Joint</a:t>
            </a:r>
            <a:endParaRPr lang="en-US" sz="1600" dirty="0">
              <a:latin typeface="Arial Narrow" pitchFamily="34" charset="0"/>
            </a:endParaRPr>
          </a:p>
        </p:txBody>
      </p:sp>
      <p:cxnSp>
        <p:nvCxnSpPr>
          <p:cNvPr id="20" name="Straight Arrow Connector 19"/>
          <p:cNvCxnSpPr>
            <a:endCxn id="24" idx="1"/>
          </p:cNvCxnSpPr>
          <p:nvPr/>
        </p:nvCxnSpPr>
        <p:spPr bwMode="auto">
          <a:xfrm flipV="1">
            <a:off x="2895600" y="5486400"/>
            <a:ext cx="1524000" cy="4572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4" name="Rounded Rectangle 23"/>
          <p:cNvSpPr/>
          <p:nvPr/>
        </p:nvSpPr>
        <p:spPr bwMode="auto">
          <a:xfrm>
            <a:off x="4419600" y="4114800"/>
            <a:ext cx="4114800" cy="27432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25000" smtClean="0">
              <a:ln>
                <a:noFill/>
              </a:ln>
              <a:solidFill>
                <a:schemeClr val="tx1"/>
              </a:solidFill>
              <a:effectLst/>
              <a:latin typeface="Arial" pitchFamily="34" charset="0"/>
            </a:endParaRPr>
          </a:p>
        </p:txBody>
      </p:sp>
      <p:sp>
        <p:nvSpPr>
          <p:cNvPr id="26" name="Rounded Rectangle 25"/>
          <p:cNvSpPr/>
          <p:nvPr/>
        </p:nvSpPr>
        <p:spPr bwMode="auto">
          <a:xfrm>
            <a:off x="6426200" y="1395412"/>
            <a:ext cx="1828800" cy="1219200"/>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eaLnBrk="0" hangingPunct="0">
              <a:defRPr/>
            </a:pPr>
            <a:endParaRPr lang="en-US" sz="1400" b="1" baseline="-25000">
              <a:latin typeface="Arial" pitchFamily="34" charset="0"/>
            </a:endParaRPr>
          </a:p>
        </p:txBody>
      </p:sp>
      <p:sp>
        <p:nvSpPr>
          <p:cNvPr id="32" name="Rounded Rectangle 31"/>
          <p:cNvSpPr/>
          <p:nvPr/>
        </p:nvSpPr>
        <p:spPr bwMode="auto">
          <a:xfrm>
            <a:off x="1651000" y="5740400"/>
            <a:ext cx="1219200" cy="838200"/>
          </a:xfrm>
          <a:prstGeom prst="roundRect">
            <a:avLst/>
          </a:prstGeom>
          <a:noFill/>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25000" smtClean="0">
              <a:ln>
                <a:noFill/>
              </a:ln>
              <a:solidFill>
                <a:schemeClr val="tx1"/>
              </a:solidFill>
              <a:effectLst/>
              <a:latin typeface="Arial" pitchFamily="34" charset="0"/>
            </a:endParaRPr>
          </a:p>
        </p:txBody>
      </p:sp>
      <p:sp>
        <p:nvSpPr>
          <p:cNvPr id="31" name="Rounded Rectangle 30"/>
          <p:cNvSpPr/>
          <p:nvPr/>
        </p:nvSpPr>
        <p:spPr bwMode="auto">
          <a:xfrm>
            <a:off x="1676400" y="5740400"/>
            <a:ext cx="1219200" cy="838200"/>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2500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962400"/>
            <a:ext cx="7772400" cy="1806575"/>
          </a:xfrm>
        </p:spPr>
        <p:txBody>
          <a:bodyPr>
            <a:normAutofit fontScale="90000"/>
          </a:bodyPr>
          <a:lstStyle/>
          <a:p>
            <a:pPr marL="290513" indent="-290513" algn="ctr">
              <a:spcAft>
                <a:spcPts val="1800"/>
              </a:spcAft>
            </a:pPr>
            <a:r>
              <a:rPr lang="en-US" dirty="0" smtClean="0"/>
              <a:t>Applying low- and high temperature SDC-IC rules to DCLL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76200"/>
            <a:ext cx="5128392" cy="523220"/>
          </a:xfrm>
          <a:prstGeom prst="rect">
            <a:avLst/>
          </a:prstGeom>
          <a:noFill/>
        </p:spPr>
        <p:txBody>
          <a:bodyPr wrap="none" rtlCol="0">
            <a:spAutoFit/>
          </a:bodyPr>
          <a:lstStyle/>
          <a:p>
            <a:r>
              <a:rPr lang="en-US" sz="2800" b="1" dirty="0" smtClean="0">
                <a:solidFill>
                  <a:srgbClr val="7030A0"/>
                </a:solidFill>
              </a:rPr>
              <a:t>SDC-IC Design Criteria Procedure </a:t>
            </a:r>
            <a:endParaRPr lang="en-US" sz="2800" b="1" u="sng" dirty="0">
              <a:solidFill>
                <a:srgbClr val="7030A0"/>
              </a:solidFill>
            </a:endParaRPr>
          </a:p>
        </p:txBody>
      </p:sp>
      <p:graphicFrame>
        <p:nvGraphicFramePr>
          <p:cNvPr id="5" name="Diagram 4"/>
          <p:cNvGraphicFramePr/>
          <p:nvPr/>
        </p:nvGraphicFramePr>
        <p:xfrm>
          <a:off x="609600" y="762000"/>
          <a:ext cx="792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2514600" y="2514600"/>
            <a:ext cx="4267200" cy="12192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5147" y="1752600"/>
            <a:ext cx="8763000" cy="2893003"/>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sz="2800" b="1" dirty="0">
              <a:solidFill>
                <a:srgbClr val="365F91"/>
              </a:solidFill>
              <a:latin typeface="Cambria" pitchFamily="18" charset="0"/>
              <a:ea typeface="Times New Roman" pitchFamily="18" charset="0"/>
              <a:cs typeface="Times New Roman" pitchFamily="18" charset="0"/>
            </a:endParaRPr>
          </a:p>
          <a:p>
            <a:pPr lvl="0" algn="ctr" eaLnBrk="0" fontAlgn="base" hangingPunct="0">
              <a:spcBef>
                <a:spcPct val="0"/>
              </a:spcBef>
              <a:spcAft>
                <a:spcPct val="0"/>
              </a:spcAft>
            </a:pPr>
            <a:r>
              <a:rPr lang="en-US" sz="2800" b="1" dirty="0" smtClean="0">
                <a:solidFill>
                  <a:srgbClr val="365F91"/>
                </a:solidFill>
                <a:latin typeface="Cambria" pitchFamily="18" charset="0"/>
                <a:ea typeface="Times New Roman" pitchFamily="18" charset="0"/>
                <a:cs typeface="Times New Roman" pitchFamily="18" charset="0"/>
              </a:rPr>
              <a:t>CHOOSING PATHS ALONG CRITICAL LOCATIONS:</a:t>
            </a:r>
            <a:br>
              <a:rPr lang="en-US" sz="2800" b="1" dirty="0" smtClean="0">
                <a:solidFill>
                  <a:srgbClr val="365F91"/>
                </a:solidFill>
                <a:latin typeface="Cambria" pitchFamily="18" charset="0"/>
                <a:ea typeface="Times New Roman" pitchFamily="18" charset="0"/>
                <a:cs typeface="Times New Roman" pitchFamily="18" charset="0"/>
              </a:rPr>
            </a:br>
            <a:r>
              <a:rPr lang="en-US" sz="2800" b="1" dirty="0" smtClean="0">
                <a:solidFill>
                  <a:srgbClr val="365F91"/>
                </a:solidFill>
                <a:latin typeface="Cambria" pitchFamily="18" charset="0"/>
                <a:ea typeface="Times New Roman" pitchFamily="18" charset="0"/>
                <a:cs typeface="Times New Roman" pitchFamily="18" charset="0"/>
              </a:rPr>
              <a:t/>
            </a:r>
            <a:br>
              <a:rPr lang="en-US" sz="2800" b="1" dirty="0" smtClean="0">
                <a:solidFill>
                  <a:srgbClr val="365F91"/>
                </a:solidFill>
                <a:latin typeface="Cambria" pitchFamily="18" charset="0"/>
                <a:ea typeface="Times New Roman" pitchFamily="18" charset="0"/>
                <a:cs typeface="Times New Roman" pitchFamily="18" charset="0"/>
              </a:rPr>
            </a:br>
            <a:r>
              <a:rPr lang="en-US" sz="2800" b="1" dirty="0" smtClean="0">
                <a:solidFill>
                  <a:srgbClr val="365F91"/>
                </a:solidFill>
                <a:latin typeface="Cambria" pitchFamily="18" charset="0"/>
                <a:ea typeface="Times New Roman" pitchFamily="18" charset="0"/>
                <a:cs typeface="Times New Roman" pitchFamily="18" charset="0"/>
              </a:rPr>
              <a:t>(1) Highest Stress</a:t>
            </a:r>
            <a:br>
              <a:rPr lang="en-US" sz="2800" b="1" dirty="0" smtClean="0">
                <a:solidFill>
                  <a:srgbClr val="365F91"/>
                </a:solidFill>
                <a:latin typeface="Cambria" pitchFamily="18" charset="0"/>
                <a:ea typeface="Times New Roman" pitchFamily="18" charset="0"/>
                <a:cs typeface="Times New Roman" pitchFamily="18" charset="0"/>
              </a:rPr>
            </a:br>
            <a:r>
              <a:rPr lang="en-US" sz="2800" b="1" dirty="0" smtClean="0">
                <a:solidFill>
                  <a:srgbClr val="365F91"/>
                </a:solidFill>
                <a:latin typeface="Cambria" pitchFamily="18" charset="0"/>
                <a:ea typeface="Times New Roman" pitchFamily="18" charset="0"/>
                <a:cs typeface="Times New Roman" pitchFamily="18" charset="0"/>
              </a:rPr>
              <a:t>(2) Midsection of FW</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rgbClr val="365F91"/>
                </a:solidFill>
                <a:latin typeface="Cambria" pitchFamily="18" charset="0"/>
                <a:ea typeface="Times New Roman" pitchFamily="18" charset="0"/>
                <a:cs typeface="Times New Roman" pitchFamily="18" charset="0"/>
              </a:rPr>
              <a:t>(3) Coldest Structure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0"/>
            <a:ext cx="8458200" cy="1231009"/>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lvl="0" algn="ctr" eaLnBrk="0" fontAlgn="base" hangingPunct="0">
              <a:spcBef>
                <a:spcPct val="0"/>
              </a:spcBef>
              <a:spcAft>
                <a:spcPct val="0"/>
              </a:spcAft>
            </a:pPr>
            <a:r>
              <a:rPr lang="en-US" sz="2800" b="1" dirty="0" smtClean="0">
                <a:solidFill>
                  <a:srgbClr val="365F91"/>
                </a:solidFill>
                <a:latin typeface="Cambria" pitchFamily="18" charset="0"/>
                <a:ea typeface="Times New Roman" pitchFamily="18" charset="0"/>
                <a:cs typeface="Times New Roman" pitchFamily="18" charset="0"/>
              </a:rPr>
              <a:t>Path through </a:t>
            </a:r>
            <a:r>
              <a:rPr lang="en-US" sz="2800" b="1" u="sng" dirty="0" smtClean="0">
                <a:solidFill>
                  <a:srgbClr val="365F91"/>
                </a:solidFill>
                <a:latin typeface="Cambria" pitchFamily="18" charset="0"/>
                <a:ea typeface="Times New Roman" pitchFamily="18" charset="0"/>
                <a:cs typeface="Times New Roman" pitchFamily="18" charset="0"/>
              </a:rPr>
              <a:t>highest stress </a:t>
            </a:r>
            <a:r>
              <a:rPr lang="en-US" sz="2800" b="1" dirty="0" smtClean="0">
                <a:solidFill>
                  <a:srgbClr val="365F91"/>
                </a:solidFill>
                <a:latin typeface="Cambria" pitchFamily="18" charset="0"/>
                <a:ea typeface="Times New Roman" pitchFamily="18" charset="0"/>
                <a:cs typeface="Times New Roman" pitchFamily="18" charset="0"/>
              </a:rPr>
              <a:t>location </a:t>
            </a: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23"/>
          <p:cNvGrpSpPr/>
          <p:nvPr/>
        </p:nvGrpSpPr>
        <p:grpSpPr>
          <a:xfrm>
            <a:off x="457200" y="990600"/>
            <a:ext cx="8229600" cy="5302250"/>
            <a:chOff x="457200" y="990600"/>
            <a:chExt cx="8229600" cy="5302250"/>
          </a:xfrm>
        </p:grpSpPr>
        <p:pic>
          <p:nvPicPr>
            <p:cNvPr id="3" name="Picture 2" descr="TBM - Top of FW - 1 - Whole Module.jpg"/>
            <p:cNvPicPr/>
            <p:nvPr/>
          </p:nvPicPr>
          <p:blipFill>
            <a:blip r:embed="rId2" cstate="print"/>
            <a:stretch>
              <a:fillRect/>
            </a:stretch>
          </p:blipFill>
          <p:spPr>
            <a:xfrm>
              <a:off x="457200" y="990600"/>
              <a:ext cx="8229600" cy="5302250"/>
            </a:xfrm>
            <a:prstGeom prst="rect">
              <a:avLst/>
            </a:prstGeom>
          </p:spPr>
        </p:pic>
        <p:cxnSp>
          <p:nvCxnSpPr>
            <p:cNvPr id="5" name="Straight Arrow Connector 4"/>
            <p:cNvCxnSpPr/>
            <p:nvPr/>
          </p:nvCxnSpPr>
          <p:spPr>
            <a:xfrm>
              <a:off x="1315064" y="5407744"/>
              <a:ext cx="6096000" cy="228600"/>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62400" y="5345668"/>
              <a:ext cx="713657" cy="369332"/>
            </a:xfrm>
            <a:prstGeom prst="rect">
              <a:avLst/>
            </a:prstGeom>
            <a:solidFill>
              <a:schemeClr val="bg1"/>
            </a:solidFill>
          </p:spPr>
          <p:txBody>
            <a:bodyPr wrap="none" rtlCol="0">
              <a:spAutoFit/>
            </a:bodyPr>
            <a:lstStyle/>
            <a:p>
              <a:r>
                <a:rPr lang="en-US" dirty="0" smtClean="0"/>
                <a:t>1.6 m</a:t>
              </a:r>
              <a:endParaRPr lang="en-US" dirty="0"/>
            </a:p>
          </p:txBody>
        </p:sp>
        <p:cxnSp>
          <p:nvCxnSpPr>
            <p:cNvPr id="8" name="Straight Arrow Connector 7"/>
            <p:cNvCxnSpPr/>
            <p:nvPr/>
          </p:nvCxnSpPr>
          <p:spPr>
            <a:xfrm rot="5400000" flipH="1" flipV="1">
              <a:off x="457200" y="4648200"/>
              <a:ext cx="1219200" cy="1588"/>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4419600"/>
              <a:ext cx="713657" cy="369332"/>
            </a:xfrm>
            <a:prstGeom prst="rect">
              <a:avLst/>
            </a:prstGeom>
            <a:solidFill>
              <a:schemeClr val="bg1"/>
            </a:solidFill>
          </p:spPr>
          <p:txBody>
            <a:bodyPr wrap="none" rtlCol="0">
              <a:spAutoFit/>
            </a:bodyPr>
            <a:lstStyle/>
            <a:p>
              <a:r>
                <a:rPr lang="en-US" dirty="0" smtClean="0"/>
                <a:t>0.6 m</a:t>
              </a:r>
              <a:endParaRPr lang="en-US" dirty="0"/>
            </a:p>
          </p:txBody>
        </p:sp>
        <p:cxnSp>
          <p:nvCxnSpPr>
            <p:cNvPr id="11" name="Straight Arrow Connector 10"/>
            <p:cNvCxnSpPr/>
            <p:nvPr/>
          </p:nvCxnSpPr>
          <p:spPr>
            <a:xfrm flipV="1">
              <a:off x="1038966" y="3639598"/>
              <a:ext cx="457994" cy="381794"/>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8256" y="3506862"/>
              <a:ext cx="713657" cy="369332"/>
            </a:xfrm>
            <a:prstGeom prst="rect">
              <a:avLst/>
            </a:prstGeom>
            <a:noFill/>
          </p:spPr>
          <p:txBody>
            <a:bodyPr wrap="square" rtlCol="0">
              <a:spAutoFit/>
            </a:bodyPr>
            <a:lstStyle/>
            <a:p>
              <a:r>
                <a:rPr lang="en-US" dirty="0" smtClean="0"/>
                <a:t>0.4 m</a:t>
              </a:r>
              <a:endParaRPr lang="en-US" dirty="0"/>
            </a:p>
          </p:txBody>
        </p:sp>
        <p:cxnSp>
          <p:nvCxnSpPr>
            <p:cNvPr id="14" name="Straight Arrow Connector 13"/>
            <p:cNvCxnSpPr/>
            <p:nvPr/>
          </p:nvCxnSpPr>
          <p:spPr>
            <a:xfrm rot="5400000" flipH="1" flipV="1">
              <a:off x="8033390" y="5347520"/>
              <a:ext cx="209730" cy="182690"/>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73143" y="5029200"/>
              <a:ext cx="713657" cy="369332"/>
            </a:xfrm>
            <a:prstGeom prst="rect">
              <a:avLst/>
            </a:prstGeom>
            <a:noFill/>
          </p:spPr>
          <p:txBody>
            <a:bodyPr wrap="square" rtlCol="0">
              <a:spAutoFit/>
            </a:bodyPr>
            <a:lstStyle/>
            <a:p>
              <a:r>
                <a:rPr lang="en-US" dirty="0" smtClean="0"/>
                <a:t>0.2 m</a:t>
              </a:r>
              <a:endParaRPr lang="en-US" dirty="0"/>
            </a:p>
          </p:txBody>
        </p:sp>
        <p:cxnSp>
          <p:nvCxnSpPr>
            <p:cNvPr id="18" name="Straight Connector 17"/>
            <p:cNvCxnSpPr/>
            <p:nvPr/>
          </p:nvCxnSpPr>
          <p:spPr>
            <a:xfrm>
              <a:off x="7703576" y="5324168"/>
              <a:ext cx="838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467600" y="5486400"/>
              <a:ext cx="838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3581400"/>
              <a:ext cx="838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6024" y="3962400"/>
              <a:ext cx="838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6192" y="5179144"/>
              <a:ext cx="838200" cy="7620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BM - Top of FW - 2 - Section Cut.jpg"/>
          <p:cNvPicPr/>
          <p:nvPr/>
        </p:nvPicPr>
        <p:blipFill>
          <a:blip r:embed="rId2" cstate="print"/>
          <a:srcRect l="879" t="21795" r="879" b="1282"/>
          <a:stretch>
            <a:fillRect/>
          </a:stretch>
        </p:blipFill>
        <p:spPr>
          <a:xfrm>
            <a:off x="685800" y="1752600"/>
            <a:ext cx="7772400" cy="4572000"/>
          </a:xfrm>
          <a:prstGeom prst="rect">
            <a:avLst/>
          </a:prstGeom>
        </p:spPr>
      </p:pic>
      <p:sp>
        <p:nvSpPr>
          <p:cNvPr id="2" name="Rectangle 2"/>
          <p:cNvSpPr>
            <a:spLocks noChangeArrowheads="1"/>
          </p:cNvSpPr>
          <p:nvPr/>
        </p:nvSpPr>
        <p:spPr bwMode="auto">
          <a:xfrm>
            <a:off x="609600" y="381000"/>
            <a:ext cx="8001000" cy="1046343"/>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Cross </a:t>
            </a:r>
            <a:r>
              <a:rPr lang="en-US" sz="2800" b="1" u="sng" dirty="0" smtClean="0">
                <a:solidFill>
                  <a:srgbClr val="365F91"/>
                </a:solidFill>
                <a:latin typeface="Cambria" pitchFamily="18" charset="0"/>
                <a:ea typeface="Times New Roman" pitchFamily="18" charset="0"/>
                <a:cs typeface="Times New Roman" pitchFamily="18" charset="0"/>
              </a:rPr>
              <a:t>Section Cut through the TBM (mid-plane)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
          <p:cNvSpPr>
            <a:spLocks noChangeArrowheads="1"/>
          </p:cNvSpPr>
          <p:nvPr/>
        </p:nvSpPr>
        <p:spPr bwMode="auto">
          <a:xfrm>
            <a:off x="533400" y="4572000"/>
            <a:ext cx="8001000" cy="1477231"/>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800" dirty="0" smtClean="0">
                <a:solidFill>
                  <a:srgbClr val="365F91"/>
                </a:solidFill>
                <a:latin typeface="Cambria" pitchFamily="18" charset="0"/>
                <a:ea typeface="Times New Roman" pitchFamily="18" charset="0"/>
                <a:cs typeface="Times New Roman" pitchFamily="18" charset="0"/>
              </a:rPr>
              <a:t>   Z</a:t>
            </a: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ooming in on Region</a:t>
            </a:r>
            <a:b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b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with Highes</a:t>
            </a:r>
            <a:r>
              <a:rPr lang="en-US" sz="2800" dirty="0" smtClean="0">
                <a:solidFill>
                  <a:srgbClr val="365F91"/>
                </a:solidFill>
                <a:latin typeface="Cambria" pitchFamily="18" charset="0"/>
                <a:ea typeface="Times New Roman" pitchFamily="18" charset="0"/>
                <a:cs typeface="Times New Roman" pitchFamily="18" charset="0"/>
              </a:rPr>
              <a:t>t Stress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6" name="Straight Arrow Connector 25"/>
          <p:cNvCxnSpPr/>
          <p:nvPr/>
        </p:nvCxnSpPr>
        <p:spPr>
          <a:xfrm rot="16200000" flipV="1">
            <a:off x="2476500" y="4686300"/>
            <a:ext cx="4572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BM - Top of FW - 4 - Zoom 2 and Recolored.jpg"/>
          <p:cNvPicPr/>
          <p:nvPr/>
        </p:nvPicPr>
        <p:blipFill>
          <a:blip r:embed="rId2" cstate="print"/>
          <a:stretch>
            <a:fillRect/>
          </a:stretch>
        </p:blipFill>
        <p:spPr>
          <a:xfrm>
            <a:off x="616267" y="762000"/>
            <a:ext cx="7911465" cy="5943600"/>
          </a:xfrm>
          <a:prstGeom prst="rect">
            <a:avLst/>
          </a:prstGeom>
        </p:spPr>
      </p:pic>
      <p:sp>
        <p:nvSpPr>
          <p:cNvPr id="2" name="Rectangle 2"/>
          <p:cNvSpPr>
            <a:spLocks noChangeArrowheads="1"/>
          </p:cNvSpPr>
          <p:nvPr/>
        </p:nvSpPr>
        <p:spPr bwMode="auto">
          <a:xfrm>
            <a:off x="609600" y="152400"/>
            <a:ext cx="8001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Cross </a:t>
            </a:r>
            <a:r>
              <a:rPr lang="en-US" sz="2800" b="1" u="sng" dirty="0" smtClean="0">
                <a:solidFill>
                  <a:srgbClr val="365F91"/>
                </a:solidFill>
                <a:latin typeface="Cambria" pitchFamily="18" charset="0"/>
                <a:ea typeface="Times New Roman" pitchFamily="18" charset="0"/>
                <a:cs typeface="Times New Roman" pitchFamily="18" charset="0"/>
              </a:rPr>
              <a:t>Section Cut through the TBM Mid-plane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
          <p:cNvSpPr>
            <a:spLocks noChangeArrowheads="1"/>
          </p:cNvSpPr>
          <p:nvPr/>
        </p:nvSpPr>
        <p:spPr bwMode="auto">
          <a:xfrm>
            <a:off x="152400" y="3429000"/>
            <a:ext cx="3886200" cy="1477231"/>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Region</a:t>
            </a:r>
            <a:r>
              <a:rPr lang="en-US" sz="2800" dirty="0">
                <a:solidFill>
                  <a:srgbClr val="365F91"/>
                </a:solidFill>
                <a:latin typeface="Cambria" pitchFamily="18" charset="0"/>
                <a:ea typeface="Times New Roman" pitchFamily="18" charset="0"/>
                <a:cs typeface="Times New Roman" pitchFamily="18" charset="0"/>
              </a:rPr>
              <a:t> </a:t>
            </a: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with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Highes</a:t>
            </a:r>
            <a:r>
              <a:rPr lang="en-US" sz="2800" dirty="0" smtClean="0">
                <a:solidFill>
                  <a:srgbClr val="365F91"/>
                </a:solidFill>
                <a:latin typeface="Cambria" pitchFamily="18" charset="0"/>
                <a:ea typeface="Times New Roman" pitchFamily="18" charset="0"/>
                <a:cs typeface="Times New Roman" pitchFamily="18" charset="0"/>
              </a:rPr>
              <a:t>t Stress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6" name="Straight Arrow Connector 25"/>
          <p:cNvCxnSpPr/>
          <p:nvPr/>
        </p:nvCxnSpPr>
        <p:spPr>
          <a:xfrm>
            <a:off x="2438400" y="4648200"/>
            <a:ext cx="914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609600" y="2133600"/>
            <a:ext cx="2667000" cy="10156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TBM Lid</a:t>
            </a:r>
          </a:p>
          <a:p>
            <a:pPr marL="0" marR="0" lvl="0" indent="0" algn="ctr" defTabSz="914400" rtl="0" eaLnBrk="0" fontAlgn="base" latinLnBrk="0" hangingPunct="0">
              <a:lnSpc>
                <a:spcPct val="100000"/>
              </a:lnSpc>
              <a:spcBef>
                <a:spcPct val="0"/>
              </a:spcBef>
              <a:spcAft>
                <a:spcPct val="0"/>
              </a:spcAft>
              <a:buClrTx/>
              <a:buSzTx/>
              <a:buFontTx/>
              <a:buNone/>
              <a:tabLst/>
            </a:pPr>
            <a:r>
              <a:rPr lang="en-US" sz="2400" dirty="0" smtClean="0">
                <a:solidFill>
                  <a:srgbClr val="365F91"/>
                </a:solidFill>
                <a:latin typeface="Cambria" pitchFamily="18" charset="0"/>
                <a:ea typeface="Times New Roman" pitchFamily="18" charset="0"/>
                <a:cs typeface="Times New Roman" pitchFamily="18" charset="0"/>
              </a:rPr>
              <a:t>(top of TBM)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a:xfrm>
            <a:off x="2819400" y="2362200"/>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2"/>
          <p:cNvSpPr>
            <a:spLocks noChangeArrowheads="1"/>
          </p:cNvSpPr>
          <p:nvPr/>
        </p:nvSpPr>
        <p:spPr bwMode="auto">
          <a:xfrm>
            <a:off x="5943600" y="5867400"/>
            <a:ext cx="2667000"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FW (Plasma side</a:t>
            </a:r>
            <a:r>
              <a:rPr lang="en-US" sz="2400" dirty="0" smtClean="0">
                <a:solidFill>
                  <a:srgbClr val="365F91"/>
                </a:solidFill>
                <a:latin typeface="Cambria" pitchFamily="18" charset="0"/>
                <a:ea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Straight Arrow Connector 11"/>
          <p:cNvCxnSpPr/>
          <p:nvPr/>
        </p:nvCxnSpPr>
        <p:spPr>
          <a:xfrm rot="16200000" flipV="1">
            <a:off x="5791200" y="5638800"/>
            <a:ext cx="3810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BM - Top of FW - 6 - Labeled Paths.jpg"/>
          <p:cNvPicPr/>
          <p:nvPr/>
        </p:nvPicPr>
        <p:blipFill>
          <a:blip r:embed="rId2" cstate="print"/>
          <a:stretch>
            <a:fillRect/>
          </a:stretch>
        </p:blipFill>
        <p:spPr>
          <a:xfrm>
            <a:off x="616368" y="685800"/>
            <a:ext cx="7911263" cy="5943600"/>
          </a:xfrm>
          <a:prstGeom prst="rect">
            <a:avLst/>
          </a:prstGeom>
        </p:spPr>
      </p:pic>
      <p:sp>
        <p:nvSpPr>
          <p:cNvPr id="2" name="Rectangle 2"/>
          <p:cNvSpPr>
            <a:spLocks noChangeArrowheads="1"/>
          </p:cNvSpPr>
          <p:nvPr/>
        </p:nvSpPr>
        <p:spPr bwMode="auto">
          <a:xfrm>
            <a:off x="609600" y="99536"/>
            <a:ext cx="8001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Paths </a:t>
            </a:r>
            <a:r>
              <a:rPr lang="en-US" sz="2800" b="1" u="sng" dirty="0" smtClean="0">
                <a:solidFill>
                  <a:srgbClr val="365F91"/>
                </a:solidFill>
                <a:latin typeface="Cambria" pitchFamily="18" charset="0"/>
                <a:ea typeface="Times New Roman" pitchFamily="18" charset="0"/>
                <a:cs typeface="Times New Roman" pitchFamily="18" charset="0"/>
              </a:rPr>
              <a:t>near highest stress location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2286000"/>
            <a:ext cx="8458200" cy="1292565"/>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strike="noStrike" cap="none" normalizeH="0" dirty="0" smtClean="0">
                <a:ln>
                  <a:noFill/>
                </a:ln>
                <a:solidFill>
                  <a:srgbClr val="365F91"/>
                </a:solidFill>
                <a:effectLst/>
                <a:latin typeface="Cambria" pitchFamily="18" charset="0"/>
                <a:ea typeface="Times New Roman" pitchFamily="18" charset="0"/>
                <a:cs typeface="Times New Roman" pitchFamily="18" charset="0"/>
              </a:rPr>
              <a:t>Path through </a:t>
            </a:r>
            <a:r>
              <a:rPr lang="en-US" sz="3200" b="1" dirty="0" smtClean="0">
                <a:solidFill>
                  <a:srgbClr val="365F91"/>
                </a:solidFill>
                <a:latin typeface="Cambria" pitchFamily="18" charset="0"/>
                <a:ea typeface="Times New Roman" pitchFamily="18" charset="0"/>
                <a:cs typeface="Times New Roman" pitchFamily="18" charset="0"/>
              </a:rPr>
              <a:t>the FW along </a:t>
            </a:r>
            <a:br>
              <a:rPr lang="en-US" sz="3200" b="1" dirty="0" smtClean="0">
                <a:solidFill>
                  <a:srgbClr val="365F91"/>
                </a:solidFill>
                <a:latin typeface="Cambria" pitchFamily="18" charset="0"/>
                <a:ea typeface="Times New Roman" pitchFamily="18" charset="0"/>
                <a:cs typeface="Times New Roman" pitchFamily="18" charset="0"/>
              </a:rPr>
            </a:br>
            <a:r>
              <a:rPr lang="en-US" sz="3200" b="1" dirty="0" smtClean="0">
                <a:solidFill>
                  <a:srgbClr val="365F91"/>
                </a:solidFill>
                <a:latin typeface="Cambria" pitchFamily="18" charset="0"/>
                <a:ea typeface="Times New Roman" pitchFamily="18" charset="0"/>
                <a:cs typeface="Times New Roman" pitchFamily="18" charset="0"/>
              </a:rPr>
              <a:t>the </a:t>
            </a:r>
            <a:r>
              <a:rPr lang="en-US" sz="3200" b="1" u="sng" dirty="0" smtClean="0">
                <a:solidFill>
                  <a:srgbClr val="365F91"/>
                </a:solidFill>
                <a:latin typeface="Cambria" pitchFamily="18" charset="0"/>
                <a:ea typeface="Times New Roman" pitchFamily="18" charset="0"/>
                <a:cs typeface="Times New Roman" pitchFamily="18" charset="0"/>
              </a:rPr>
              <a:t>Midsection</a:t>
            </a:r>
            <a:r>
              <a:rPr lang="en-US" sz="3200" b="1" dirty="0" smtClean="0">
                <a:solidFill>
                  <a:srgbClr val="365F91"/>
                </a:solidFill>
                <a:latin typeface="Cambria" pitchFamily="18" charset="0"/>
                <a:ea typeface="Times New Roman" pitchFamily="18" charset="0"/>
                <a:cs typeface="Times New Roman" pitchFamily="18" charset="0"/>
              </a:rPr>
              <a:t> of the TBM</a:t>
            </a:r>
            <a:endParaRPr kumimoji="0" lang="en-US" sz="24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458200" cy="5647700"/>
          </a:xfrm>
          <a:prstGeom prst="rect">
            <a:avLst/>
          </a:prstGeom>
        </p:spPr>
        <p:txBody>
          <a:bodyPr wrap="square">
            <a:spAutoFit/>
          </a:bodyPr>
          <a:lstStyle/>
          <a:p>
            <a:pPr>
              <a:spcAft>
                <a:spcPts val="600"/>
              </a:spcAft>
            </a:pPr>
            <a:r>
              <a:rPr lang="en-US" sz="1400" b="1" u="sng" dirty="0" smtClean="0"/>
              <a:t>LOW TEMPERATURE:</a:t>
            </a:r>
          </a:p>
          <a:p>
            <a:pPr marL="400050" indent="-400050">
              <a:buFont typeface="+mj-lt"/>
              <a:buAutoNum type="romanUcPeriod"/>
            </a:pPr>
            <a:r>
              <a:rPr lang="en-US" sz="1400" u="sng" dirty="0" smtClean="0"/>
              <a:t>Limit </a:t>
            </a:r>
            <a:r>
              <a:rPr lang="en-US" sz="1400" u="sng" dirty="0"/>
              <a:t>load collapse</a:t>
            </a:r>
            <a:r>
              <a:rPr lang="en-US" sz="1400" dirty="0"/>
              <a:t>, under a single load application. 	</a:t>
            </a:r>
          </a:p>
          <a:p>
            <a:pPr marL="400050" indent="-400050">
              <a:buFont typeface="+mj-lt"/>
              <a:buAutoNum type="romanUcPeriod"/>
            </a:pPr>
            <a:r>
              <a:rPr lang="en-US" sz="1400" u="sng" dirty="0" smtClean="0"/>
              <a:t>Excessive </a:t>
            </a:r>
            <a:r>
              <a:rPr lang="en-US" sz="1400" u="sng" dirty="0"/>
              <a:t>displacement </a:t>
            </a:r>
            <a:r>
              <a:rPr lang="en-US" sz="1400" dirty="0"/>
              <a:t>and/or deformation, limiting functionality, under a single load application, below the limit load. 	</a:t>
            </a:r>
          </a:p>
          <a:p>
            <a:pPr marL="400050" indent="-400050">
              <a:buFont typeface="+mj-lt"/>
              <a:buAutoNum type="romanUcPeriod"/>
            </a:pPr>
            <a:r>
              <a:rPr lang="en-US" sz="1400" dirty="0" smtClean="0"/>
              <a:t>Structural </a:t>
            </a:r>
            <a:r>
              <a:rPr lang="en-US" sz="1400" dirty="0"/>
              <a:t>instability or </a:t>
            </a:r>
            <a:r>
              <a:rPr lang="en-US" sz="1400" u="sng" dirty="0"/>
              <a:t>buckling</a:t>
            </a:r>
            <a:r>
              <a:rPr lang="en-US" sz="1400" dirty="0"/>
              <a:t>, under a single load application. 	</a:t>
            </a:r>
          </a:p>
          <a:p>
            <a:pPr marL="400050" indent="-400050">
              <a:buFont typeface="+mj-lt"/>
              <a:buAutoNum type="romanUcPeriod"/>
            </a:pPr>
            <a:r>
              <a:rPr lang="en-US" sz="1400" dirty="0" smtClean="0"/>
              <a:t>Progressive </a:t>
            </a:r>
            <a:r>
              <a:rPr lang="en-US" sz="1400" dirty="0"/>
              <a:t>collapse by </a:t>
            </a:r>
            <a:r>
              <a:rPr lang="en-US" sz="1400" u="sng" dirty="0"/>
              <a:t>ratcheting</a:t>
            </a:r>
            <a:r>
              <a:rPr lang="en-US" sz="1400" dirty="0"/>
              <a:t> under cyclic load. 	</a:t>
            </a:r>
          </a:p>
          <a:p>
            <a:pPr marL="400050" indent="-400050">
              <a:buFont typeface="+mj-lt"/>
              <a:buAutoNum type="romanUcPeriod"/>
            </a:pPr>
            <a:r>
              <a:rPr lang="en-US" sz="1400" dirty="0" smtClean="0"/>
              <a:t>Fracture </a:t>
            </a:r>
            <a:r>
              <a:rPr lang="en-US" sz="1400" dirty="0"/>
              <a:t>by the initiation and/or propagation of a </a:t>
            </a:r>
            <a:r>
              <a:rPr lang="en-US" sz="1400" u="sng" dirty="0"/>
              <a:t>crack</a:t>
            </a:r>
            <a:r>
              <a:rPr lang="en-US" sz="1400" dirty="0"/>
              <a:t> under a single load application. 	</a:t>
            </a:r>
          </a:p>
          <a:p>
            <a:pPr marL="400050" indent="-400050">
              <a:buFont typeface="+mj-lt"/>
              <a:buAutoNum type="romanUcPeriod"/>
            </a:pPr>
            <a:r>
              <a:rPr lang="en-US" sz="1400" u="sng" dirty="0" smtClean="0"/>
              <a:t>Fatigue</a:t>
            </a:r>
            <a:r>
              <a:rPr lang="en-US" sz="1400" dirty="0" smtClean="0"/>
              <a:t> </a:t>
            </a:r>
            <a:r>
              <a:rPr lang="en-US" sz="1400" dirty="0"/>
              <a:t>failure under cyclic loading. 	</a:t>
            </a:r>
          </a:p>
          <a:p>
            <a:pPr marL="400050" indent="-400050">
              <a:buFont typeface="+mj-lt"/>
              <a:buAutoNum type="romanUcPeriod"/>
            </a:pPr>
            <a:r>
              <a:rPr lang="en-US" sz="1400" dirty="0" smtClean="0"/>
              <a:t>Breach </a:t>
            </a:r>
            <a:r>
              <a:rPr lang="en-US" sz="1400" dirty="0"/>
              <a:t>of the pressure boundary, or structural collapse caused by </a:t>
            </a:r>
            <a:r>
              <a:rPr lang="en-US" sz="1400" u="sng" dirty="0"/>
              <a:t>corrosion</a:t>
            </a:r>
            <a:r>
              <a:rPr lang="en-US" sz="1400" dirty="0"/>
              <a:t> induced loss of section. </a:t>
            </a:r>
            <a:endParaRPr lang="en-US" sz="1400" dirty="0" smtClean="0"/>
          </a:p>
          <a:p>
            <a:pPr marL="400050" indent="-400050"/>
            <a:r>
              <a:rPr lang="en-US" sz="1400" dirty="0"/>
              <a:t>	</a:t>
            </a:r>
          </a:p>
          <a:p>
            <a:pPr>
              <a:spcAft>
                <a:spcPts val="600"/>
              </a:spcAft>
            </a:pPr>
            <a:r>
              <a:rPr lang="en-US" sz="1400" b="1" u="sng" dirty="0" smtClean="0"/>
              <a:t>HIGH TEMPERATURE:</a:t>
            </a:r>
          </a:p>
          <a:p>
            <a:pPr marL="400050" indent="-400050">
              <a:buFont typeface="+mj-lt"/>
              <a:buAutoNum type="romanUcPeriod" startAt="8"/>
            </a:pPr>
            <a:r>
              <a:rPr lang="en-US" sz="1400" u="sng" dirty="0" smtClean="0"/>
              <a:t>Excessive </a:t>
            </a:r>
            <a:r>
              <a:rPr lang="en-US" sz="1400" u="sng" dirty="0"/>
              <a:t>deformation </a:t>
            </a:r>
            <a:r>
              <a:rPr lang="en-US" sz="1400" dirty="0"/>
              <a:t>- loss of functionality, due to creep deformation under essentially steady load</a:t>
            </a:r>
            <a:r>
              <a:rPr lang="en-US" sz="1400" dirty="0" smtClean="0"/>
              <a:t>.</a:t>
            </a:r>
            <a:r>
              <a:rPr lang="en-US" sz="1400" dirty="0"/>
              <a:t> </a:t>
            </a:r>
          </a:p>
          <a:p>
            <a:pPr marL="400050" indent="-400050">
              <a:buFont typeface="+mj-lt"/>
              <a:buAutoNum type="romanUcPeriod" startAt="8"/>
            </a:pPr>
            <a:r>
              <a:rPr lang="en-US" sz="1400" u="sng" dirty="0"/>
              <a:t>Creep buckling </a:t>
            </a:r>
            <a:r>
              <a:rPr lang="en-US" sz="1400" dirty="0"/>
              <a:t>- time dependent structural instability leading to catastrophic collapse or loss of </a:t>
            </a:r>
            <a:r>
              <a:rPr lang="en-US" sz="1400" dirty="0" smtClean="0"/>
              <a:t>function.</a:t>
            </a:r>
            <a:r>
              <a:rPr lang="en-US" sz="1400" dirty="0"/>
              <a:t> </a:t>
            </a:r>
          </a:p>
          <a:p>
            <a:pPr marL="400050" indent="-400050">
              <a:buFont typeface="+mj-lt"/>
              <a:buAutoNum type="romanUcPeriod" startAt="8"/>
            </a:pPr>
            <a:r>
              <a:rPr lang="en-US" sz="1400" dirty="0"/>
              <a:t>Cyclically enhanced creep deformation (</a:t>
            </a:r>
            <a:r>
              <a:rPr lang="en-US" sz="1400" u="sng" dirty="0"/>
              <a:t>Creep Ratcheting</a:t>
            </a:r>
            <a:r>
              <a:rPr lang="en-US" sz="1400" dirty="0"/>
              <a:t>) - Accelerated creep deformation caused by repeated resetting of stresses by cyclic plastic strain, due to cyclic loads superimposed on a sustained load history.  </a:t>
            </a:r>
          </a:p>
          <a:p>
            <a:pPr marL="400050" indent="-400050">
              <a:buFont typeface="+mj-lt"/>
              <a:buAutoNum type="romanUcPeriod" startAt="8"/>
            </a:pPr>
            <a:r>
              <a:rPr lang="en-US" sz="1400" u="sng" dirty="0"/>
              <a:t>Accelerated creep rupture </a:t>
            </a:r>
            <a:r>
              <a:rPr lang="en-US" sz="1400" dirty="0"/>
              <a:t>- Accelerated creep damage caused by repeated resetting of stresses by cyclic plastic strain, due to cyclic loads superimposed on a sustained load history</a:t>
            </a:r>
            <a:r>
              <a:rPr lang="en-US" sz="1400" dirty="0" smtClean="0"/>
              <a:t>.</a:t>
            </a:r>
            <a:r>
              <a:rPr lang="en-US" sz="1400" dirty="0"/>
              <a:t> </a:t>
            </a:r>
          </a:p>
          <a:p>
            <a:pPr marL="400050" indent="-400050">
              <a:buFont typeface="+mj-lt"/>
              <a:buAutoNum type="romanUcPeriod" startAt="8"/>
            </a:pPr>
            <a:r>
              <a:rPr lang="en-US" sz="1400" u="sng" dirty="0"/>
              <a:t>Creep/fatigue interaction </a:t>
            </a:r>
            <a:r>
              <a:rPr lang="en-US" sz="1400" dirty="0" smtClean="0"/>
              <a:t>- Failure under cyclic conditions in a period, usually less than fatigue due to the cyclic condition alone, or creep rupture due to time-at-stress alone, the mechanism for which may include other time/temperature related phenomena, such as oxide layer cracking, and may be material specific.</a:t>
            </a:r>
          </a:p>
          <a:p>
            <a:pPr marL="400050" indent="-400050">
              <a:spcBef>
                <a:spcPts val="1200"/>
              </a:spcBef>
              <a:spcAft>
                <a:spcPts val="600"/>
              </a:spcAft>
            </a:pPr>
            <a:r>
              <a:rPr lang="en-US" sz="1400" b="1" u="sng" dirty="0" smtClean="0"/>
              <a:t>ALL TEMPERATURES:</a:t>
            </a:r>
          </a:p>
          <a:p>
            <a:pPr marL="400050" indent="-400050">
              <a:buFont typeface="+mj-lt"/>
              <a:buAutoNum type="romanUcPeriod" startAt="13"/>
            </a:pPr>
            <a:r>
              <a:rPr lang="en-US" sz="1400" u="sng" dirty="0"/>
              <a:t>Corrosion</a:t>
            </a:r>
            <a:r>
              <a:rPr lang="en-US" sz="1400" dirty="0"/>
              <a:t>, oxidation, and mass transport phenomena </a:t>
            </a:r>
            <a:endParaRPr lang="en-US" sz="1400" dirty="0" smtClean="0"/>
          </a:p>
          <a:p>
            <a:pPr marL="400050" indent="-400050">
              <a:buFont typeface="+mj-lt"/>
              <a:buAutoNum type="romanUcPeriod" startAt="13"/>
            </a:pPr>
            <a:r>
              <a:rPr lang="en-US" sz="1400" u="sng" dirty="0" smtClean="0"/>
              <a:t>Irradiation</a:t>
            </a:r>
            <a:r>
              <a:rPr lang="en-US" sz="1400" dirty="0" smtClean="0"/>
              <a:t> induced failure mechanisms</a:t>
            </a:r>
            <a:endParaRPr lang="en-US" sz="2000" dirty="0"/>
          </a:p>
        </p:txBody>
      </p:sp>
      <p:sp>
        <p:nvSpPr>
          <p:cNvPr id="4" name="TextBox 3"/>
          <p:cNvSpPr txBox="1"/>
          <p:nvPr/>
        </p:nvSpPr>
        <p:spPr>
          <a:xfrm>
            <a:off x="2740879" y="152400"/>
            <a:ext cx="3147593" cy="523220"/>
          </a:xfrm>
          <a:prstGeom prst="rect">
            <a:avLst/>
          </a:prstGeom>
          <a:noFill/>
        </p:spPr>
        <p:txBody>
          <a:bodyPr wrap="none" rtlCol="0">
            <a:spAutoFit/>
          </a:bodyPr>
          <a:lstStyle/>
          <a:p>
            <a:r>
              <a:rPr lang="en-US" sz="2800" b="1" u="sng" dirty="0" smtClean="0">
                <a:solidFill>
                  <a:srgbClr val="7030A0"/>
                </a:solidFill>
              </a:rPr>
              <a:t>Failure Mechanisms</a:t>
            </a:r>
            <a:endParaRPr lang="en-US" sz="2800" b="1" u="sng"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linds(horizontal)">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blinds(horizontal)">
                                      <p:cBhvr>
                                        <p:cTn id="30" dur="500"/>
                                        <p:tgtEl>
                                          <p:spTgt spid="2">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blinds(horizontal)">
                                      <p:cBhvr>
                                        <p:cTn id="33" dur="500"/>
                                        <p:tgtEl>
                                          <p:spTgt spid="2">
                                            <p:txEl>
                                              <p:pRg st="11" end="1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blinds(horizontal)">
                                      <p:cBhvr>
                                        <p:cTn id="36" dur="500"/>
                                        <p:tgtEl>
                                          <p:spTgt spid="2">
                                            <p:txEl>
                                              <p:pRg st="12" end="1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animEffect transition="in" filter="blinds(horizontal)">
                                      <p:cBhvr>
                                        <p:cTn id="39" dur="500"/>
                                        <p:tgtEl>
                                          <p:spTgt spid="2">
                                            <p:txEl>
                                              <p:pRg st="13" end="1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blinds(horizontal)">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blinds(horizontal)">
                                      <p:cBhvr>
                                        <p:cTn id="47" dur="500"/>
                                        <p:tgtEl>
                                          <p:spTgt spid="2">
                                            <p:txEl>
                                              <p:pRg st="16" end="16"/>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2">
                                            <p:txEl>
                                              <p:pRg st="17" end="17"/>
                                            </p:txEl>
                                          </p:spTgt>
                                        </p:tgtEl>
                                        <p:attrNameLst>
                                          <p:attrName>style.visibility</p:attrName>
                                        </p:attrNameLst>
                                      </p:cBhvr>
                                      <p:to>
                                        <p:strVal val="visible"/>
                                      </p:to>
                                    </p:set>
                                    <p:animEffect transition="in" filter="blinds(horizontal)">
                                      <p:cBhvr>
                                        <p:cTn id="50"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BM - Middle of FW Paths - 1 - Secton View.png"/>
          <p:cNvPicPr/>
          <p:nvPr/>
        </p:nvPicPr>
        <p:blipFill>
          <a:blip r:embed="rId2" cstate="print"/>
          <a:srcRect l="867" t="28205" r="1830" b="1282"/>
          <a:stretch>
            <a:fillRect/>
          </a:stretch>
        </p:blipFill>
        <p:spPr>
          <a:xfrm>
            <a:off x="152400" y="1066800"/>
            <a:ext cx="8839200" cy="5181600"/>
          </a:xfrm>
          <a:prstGeom prst="rect">
            <a:avLst/>
          </a:prstGeom>
        </p:spPr>
      </p:pic>
      <p:sp>
        <p:nvSpPr>
          <p:cNvPr id="24" name="Rectangle 2"/>
          <p:cNvSpPr>
            <a:spLocks noChangeArrowheads="1"/>
          </p:cNvSpPr>
          <p:nvPr/>
        </p:nvSpPr>
        <p:spPr bwMode="auto">
          <a:xfrm>
            <a:off x="533400" y="4469346"/>
            <a:ext cx="8001000" cy="1169454"/>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Zooming in on the TBM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Midsection -</a:t>
            </a:r>
            <a:r>
              <a:rPr kumimoji="0" lang="en-US" sz="2800" i="0" strike="noStrike" cap="none" normalizeH="0" dirty="0" smtClean="0">
                <a:ln>
                  <a:noFill/>
                </a:ln>
                <a:solidFill>
                  <a:srgbClr val="365F91"/>
                </a:solidFill>
                <a:effectLst/>
                <a:latin typeface="Cambria" pitchFamily="18" charset="0"/>
                <a:ea typeface="Times New Roman" pitchFamily="18" charset="0"/>
                <a:cs typeface="Times New Roman" pitchFamily="18" charset="0"/>
              </a:rPr>
              <a:t> </a:t>
            </a: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FW</a:t>
            </a:r>
          </a:p>
        </p:txBody>
      </p:sp>
      <p:cxnSp>
        <p:nvCxnSpPr>
          <p:cNvPr id="26" name="Straight Arrow Connector 25"/>
          <p:cNvCxnSpPr/>
          <p:nvPr/>
        </p:nvCxnSpPr>
        <p:spPr>
          <a:xfrm rot="5400000" flipH="1" flipV="1">
            <a:off x="4191000" y="4419600"/>
            <a:ext cx="533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228600" y="152400"/>
            <a:ext cx="8458200" cy="738567"/>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dirty="0" smtClean="0">
                <a:ln>
                  <a:noFill/>
                </a:ln>
                <a:solidFill>
                  <a:srgbClr val="365F91"/>
                </a:solidFill>
                <a:effectLst/>
                <a:latin typeface="Cambria" pitchFamily="18" charset="0"/>
                <a:ea typeface="Times New Roman" pitchFamily="18" charset="0"/>
                <a:cs typeface="Times New Roman" pitchFamily="18" charset="0"/>
              </a:rPr>
              <a:t>Path through the Mid-section of the </a:t>
            </a:r>
            <a:r>
              <a:rPr lang="en-US" sz="2800" b="1" u="sng" dirty="0" smtClean="0">
                <a:solidFill>
                  <a:srgbClr val="365F91"/>
                </a:solidFill>
                <a:latin typeface="Cambria" pitchFamily="18" charset="0"/>
                <a:ea typeface="Times New Roman" pitchFamily="18" charset="0"/>
                <a:cs typeface="Times New Roman" pitchFamily="18" charset="0"/>
              </a:rPr>
              <a:t>TBM FW</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99536"/>
            <a:ext cx="8001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Paths </a:t>
            </a:r>
            <a:r>
              <a:rPr lang="en-US" sz="2800" b="1" u="sng" dirty="0" smtClean="0">
                <a:solidFill>
                  <a:srgbClr val="365F91"/>
                </a:solidFill>
                <a:latin typeface="Cambria" pitchFamily="18" charset="0"/>
                <a:ea typeface="Times New Roman" pitchFamily="18" charset="0"/>
                <a:cs typeface="Times New Roman" pitchFamily="18" charset="0"/>
              </a:rPr>
              <a:t>through the TBM FW</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TBM - Middle of FW Paths - 3 - Annotated.png"/>
          <p:cNvPicPr/>
          <p:nvPr/>
        </p:nvPicPr>
        <p:blipFill>
          <a:blip r:embed="rId2" cstate="print"/>
          <a:stretch>
            <a:fillRect/>
          </a:stretch>
        </p:blipFill>
        <p:spPr>
          <a:xfrm>
            <a:off x="616368" y="609600"/>
            <a:ext cx="7911263" cy="5943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09800"/>
            <a:ext cx="8458200" cy="1785007"/>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Choosing</a:t>
            </a:r>
            <a:r>
              <a:rPr kumimoji="0" lang="en-US" sz="3200" b="1" i="0" strike="noStrike" cap="none" normalizeH="0" dirty="0" smtClean="0">
                <a:ln>
                  <a:noFill/>
                </a:ln>
                <a:solidFill>
                  <a:srgbClr val="365F91"/>
                </a:solidFill>
                <a:effectLst/>
                <a:latin typeface="Cambria" pitchFamily="18" charset="0"/>
                <a:ea typeface="Times New Roman" pitchFamily="18" charset="0"/>
                <a:cs typeface="Times New Roman" pitchFamily="18" charset="0"/>
              </a:rPr>
              <a:t> a Path through </a:t>
            </a:r>
            <a:r>
              <a:rPr lang="en-US" sz="3200" b="1" dirty="0" smtClean="0">
                <a:solidFill>
                  <a:srgbClr val="365F91"/>
                </a:solidFill>
                <a:latin typeface="Cambria" pitchFamily="18" charset="0"/>
                <a:ea typeface="Times New Roman" pitchFamily="18" charset="0"/>
                <a:cs typeface="Times New Roman" pitchFamily="18" charset="0"/>
              </a:rPr>
              <a:t>TBM Structure</a:t>
            </a:r>
            <a:br>
              <a:rPr lang="en-US" sz="3200" b="1" dirty="0" smtClean="0">
                <a:solidFill>
                  <a:srgbClr val="365F91"/>
                </a:solidFill>
                <a:latin typeface="Cambria" pitchFamily="18" charset="0"/>
                <a:ea typeface="Times New Roman" pitchFamily="18" charset="0"/>
                <a:cs typeface="Times New Roman" pitchFamily="18" charset="0"/>
              </a:rPr>
            </a:br>
            <a:endParaRPr lang="en-US" sz="3200" b="1" dirty="0" smtClean="0">
              <a:solidFill>
                <a:srgbClr val="365F91"/>
              </a:solidFill>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3200" b="1" dirty="0" smtClean="0">
                <a:solidFill>
                  <a:srgbClr val="365F91"/>
                </a:solidFill>
                <a:latin typeface="Cambria" pitchFamily="18" charset="0"/>
                <a:ea typeface="Times New Roman" pitchFamily="18" charset="0"/>
                <a:cs typeface="Times New Roman" pitchFamily="18" charset="0"/>
              </a:rPr>
              <a:t>with </a:t>
            </a:r>
            <a:r>
              <a:rPr lang="en-US" sz="3200" b="1" u="sng" dirty="0" smtClean="0">
                <a:solidFill>
                  <a:srgbClr val="365F91"/>
                </a:solidFill>
                <a:latin typeface="Cambria" pitchFamily="18" charset="0"/>
                <a:ea typeface="Times New Roman" pitchFamily="18" charset="0"/>
                <a:cs typeface="Times New Roman" pitchFamily="18" charset="0"/>
              </a:rPr>
              <a:t>Lowest Temperature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Robert\Desktop\SDC-IC iter_Design Rules_222rhc_\RESULTS SDC-IC TBM  2010-07-31\Image Set 5 - Back Plate Cold Spot - Temperature Contours\Image Set 5 - Back Plate Cold Spot - Temperature Contours\TBM - Back Plate Cold Spot Path - 1 - Section View.png"/>
          <p:cNvPicPr>
            <a:picLocks noChangeAspect="1" noChangeArrowheads="1"/>
          </p:cNvPicPr>
          <p:nvPr/>
        </p:nvPicPr>
        <p:blipFill>
          <a:blip r:embed="rId2" cstate="print"/>
          <a:srcRect/>
          <a:stretch>
            <a:fillRect/>
          </a:stretch>
        </p:blipFill>
        <p:spPr bwMode="auto">
          <a:xfrm>
            <a:off x="990600" y="1905000"/>
            <a:ext cx="7599374" cy="4194175"/>
          </a:xfrm>
          <a:prstGeom prst="rect">
            <a:avLst/>
          </a:prstGeom>
          <a:noFill/>
        </p:spPr>
      </p:pic>
      <p:sp>
        <p:nvSpPr>
          <p:cNvPr id="24" name="Rectangle 2"/>
          <p:cNvSpPr>
            <a:spLocks noChangeArrowheads="1"/>
          </p:cNvSpPr>
          <p:nvPr/>
        </p:nvSpPr>
        <p:spPr bwMode="auto">
          <a:xfrm>
            <a:off x="609600" y="1066800"/>
            <a:ext cx="8001000" cy="1169454"/>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Zooming in on the TBM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Coldest Structure</a:t>
            </a:r>
            <a:r>
              <a:rPr lang="en-US" sz="2800" dirty="0" smtClean="0">
                <a:solidFill>
                  <a:srgbClr val="365F91"/>
                </a:solidFill>
                <a:latin typeface="Cambria" pitchFamily="18" charset="0"/>
                <a:ea typeface="Times New Roman" pitchFamily="18" charset="0"/>
                <a:cs typeface="Times New Roman" pitchFamily="18" charset="0"/>
              </a:rPr>
              <a:t>: He-Inlet</a:t>
            </a:r>
            <a:endPar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p:txBody>
      </p:sp>
      <p:cxnSp>
        <p:nvCxnSpPr>
          <p:cNvPr id="26" name="Straight Arrow Connector 25"/>
          <p:cNvCxnSpPr/>
          <p:nvPr/>
        </p:nvCxnSpPr>
        <p:spPr>
          <a:xfrm rot="16200000" flipH="1">
            <a:off x="4572000" y="2743200"/>
            <a:ext cx="13716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228600" y="152400"/>
            <a:ext cx="8458200" cy="738567"/>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dirty="0" smtClean="0">
                <a:ln>
                  <a:noFill/>
                </a:ln>
                <a:solidFill>
                  <a:srgbClr val="365F91"/>
                </a:solidFill>
                <a:effectLst/>
                <a:latin typeface="Cambria" pitchFamily="18" charset="0"/>
                <a:ea typeface="Times New Roman" pitchFamily="18" charset="0"/>
                <a:cs typeface="Times New Roman" pitchFamily="18" charset="0"/>
              </a:rPr>
              <a:t>Path through the Coldest Structure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C:\Users\Robert\Desktop\SDC-IC iter_Design Rules_222rhc_\RESULTS SDC-IC TBM  2010-07-31\Image Set 5 - Back Plate Cold Spot - Temperature Contours\Image Set 5 - Back Plate Cold Spot - Temperature Contours\TBM - Back Plate Cold Spot Path - 2 - Zoomed 1.png"/>
          <p:cNvPicPr>
            <a:picLocks noChangeAspect="1" noChangeArrowheads="1"/>
          </p:cNvPicPr>
          <p:nvPr/>
        </p:nvPicPr>
        <p:blipFill>
          <a:blip r:embed="rId2" cstate="print"/>
          <a:srcRect/>
          <a:stretch>
            <a:fillRect/>
          </a:stretch>
        </p:blipFill>
        <p:spPr bwMode="auto">
          <a:xfrm>
            <a:off x="457200" y="1143000"/>
            <a:ext cx="8047233" cy="5181600"/>
          </a:xfrm>
          <a:prstGeom prst="rect">
            <a:avLst/>
          </a:prstGeom>
          <a:noFill/>
        </p:spPr>
      </p:pic>
      <p:sp>
        <p:nvSpPr>
          <p:cNvPr id="24" name="Rectangle 2"/>
          <p:cNvSpPr>
            <a:spLocks noChangeArrowheads="1"/>
          </p:cNvSpPr>
          <p:nvPr/>
        </p:nvSpPr>
        <p:spPr bwMode="auto">
          <a:xfrm>
            <a:off x="76200" y="457200"/>
            <a:ext cx="5638800" cy="1169454"/>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He-Inlet Duct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to TBM</a:t>
            </a:r>
          </a:p>
        </p:txBody>
      </p:sp>
      <p:cxnSp>
        <p:nvCxnSpPr>
          <p:cNvPr id="26" name="Straight Arrow Connector 25"/>
          <p:cNvCxnSpPr/>
          <p:nvPr/>
        </p:nvCxnSpPr>
        <p:spPr>
          <a:xfrm rot="16200000" flipH="1">
            <a:off x="3467100" y="1485900"/>
            <a:ext cx="9144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304800" y="-226743"/>
            <a:ext cx="8458200" cy="738567"/>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dirty="0" smtClean="0">
                <a:ln>
                  <a:noFill/>
                </a:ln>
                <a:solidFill>
                  <a:srgbClr val="365F91"/>
                </a:solidFill>
                <a:effectLst/>
                <a:latin typeface="Cambria" pitchFamily="18" charset="0"/>
                <a:ea typeface="Times New Roman" pitchFamily="18" charset="0"/>
                <a:cs typeface="Times New Roman" pitchFamily="18" charset="0"/>
              </a:rPr>
              <a:t>Path through the Coldest Structure of the </a:t>
            </a:r>
            <a:r>
              <a:rPr lang="en-US" sz="2800" b="1" u="sng" dirty="0" smtClean="0">
                <a:solidFill>
                  <a:srgbClr val="365F91"/>
                </a:solidFill>
                <a:latin typeface="Cambria" pitchFamily="18" charset="0"/>
                <a:ea typeface="Times New Roman" pitchFamily="18" charset="0"/>
                <a:cs typeface="Times New Roman" pitchFamily="18" charset="0"/>
              </a:rPr>
              <a:t>TBM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99536"/>
            <a:ext cx="8001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Paths </a:t>
            </a:r>
            <a:r>
              <a:rPr lang="en-US" sz="2800" b="1" u="sng" dirty="0" smtClean="0">
                <a:solidFill>
                  <a:srgbClr val="365F91"/>
                </a:solidFill>
                <a:latin typeface="Cambria" pitchFamily="18" charset="0"/>
                <a:ea typeface="Times New Roman" pitchFamily="18" charset="0"/>
                <a:cs typeface="Times New Roman" pitchFamily="18" charset="0"/>
              </a:rPr>
              <a:t>through the Coldest Structure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2" descr="C:\Users\Robert\Desktop\SDC-IC iter_Design Rules_222rhc_\RESULTS SDC-IC TBM  2010-07-31\Image Set 5 - Back Plate Cold Spot - Temperature Contours\Image Set 5 - Back Plate Cold Spot - Temperature Contours\TBM - Back Plate Cold Spot Path 4 - Path Annotated .png"/>
          <p:cNvPicPr>
            <a:picLocks noChangeAspect="1" noChangeArrowheads="1"/>
          </p:cNvPicPr>
          <p:nvPr/>
        </p:nvPicPr>
        <p:blipFill>
          <a:blip r:embed="rId2" cstate="print"/>
          <a:srcRect/>
          <a:stretch>
            <a:fillRect/>
          </a:stretch>
        </p:blipFill>
        <p:spPr bwMode="auto">
          <a:xfrm>
            <a:off x="381000" y="762000"/>
            <a:ext cx="8305800" cy="5773064"/>
          </a:xfrm>
          <a:prstGeom prst="rect">
            <a:avLst/>
          </a:prstGeom>
          <a:noFill/>
        </p:spPr>
      </p:pic>
      <p:sp>
        <p:nvSpPr>
          <p:cNvPr id="6" name="Rectangle 2"/>
          <p:cNvSpPr>
            <a:spLocks noChangeArrowheads="1"/>
          </p:cNvSpPr>
          <p:nvPr/>
        </p:nvSpPr>
        <p:spPr bwMode="auto">
          <a:xfrm>
            <a:off x="2971800" y="3962400"/>
            <a:ext cx="2667000"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400" dirty="0">
                <a:solidFill>
                  <a:schemeClr val="bg1"/>
                </a:solidFill>
                <a:latin typeface="Cambria" pitchFamily="18" charset="0"/>
                <a:ea typeface="Times New Roman" pitchFamily="18" charset="0"/>
                <a:cs typeface="Times New Roman" pitchFamily="18" charset="0"/>
              </a:rPr>
              <a:t>3</a:t>
            </a:r>
            <a:r>
              <a:rPr lang="en-US" sz="2400" dirty="0" smtClean="0">
                <a:solidFill>
                  <a:schemeClr val="bg1"/>
                </a:solidFill>
                <a:latin typeface="Cambria" pitchFamily="18" charset="0"/>
                <a:ea typeface="Times New Roman" pitchFamily="18" charset="0"/>
                <a:cs typeface="Times New Roman" pitchFamily="18" charset="0"/>
              </a:rPr>
              <a:t>50 </a:t>
            </a:r>
            <a:r>
              <a:rPr lang="en-US" sz="2400" baseline="30000" dirty="0" err="1" smtClean="0">
                <a:solidFill>
                  <a:schemeClr val="bg1"/>
                </a:solidFill>
                <a:latin typeface="Cambria" pitchFamily="18" charset="0"/>
                <a:ea typeface="Times New Roman" pitchFamily="18" charset="0"/>
                <a:cs typeface="Times New Roman" pitchFamily="18" charset="0"/>
              </a:rPr>
              <a:t>o</a:t>
            </a:r>
            <a:r>
              <a:rPr lang="en-US" sz="2400" dirty="0" err="1" smtClean="0">
                <a:solidFill>
                  <a:schemeClr val="bg1"/>
                </a:solidFill>
                <a:latin typeface="Cambria" pitchFamily="18" charset="0"/>
                <a:ea typeface="Times New Roman" pitchFamily="18" charset="0"/>
                <a:cs typeface="Times New Roman" pitchFamily="18" charset="0"/>
              </a:rPr>
              <a:t>C</a:t>
            </a:r>
            <a:endParaRPr kumimoji="0" lang="en-US" sz="2400" i="0" strike="noStrike" cap="none" normalizeH="0" baseline="0" dirty="0" smtClean="0">
              <a:ln>
                <a:noFill/>
              </a:ln>
              <a:solidFill>
                <a:schemeClr val="bg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76200"/>
            <a:ext cx="5128392" cy="523220"/>
          </a:xfrm>
          <a:prstGeom prst="rect">
            <a:avLst/>
          </a:prstGeom>
          <a:noFill/>
        </p:spPr>
        <p:txBody>
          <a:bodyPr wrap="none" rtlCol="0">
            <a:spAutoFit/>
          </a:bodyPr>
          <a:lstStyle/>
          <a:p>
            <a:r>
              <a:rPr lang="en-US" sz="2800" b="1" dirty="0" smtClean="0">
                <a:solidFill>
                  <a:srgbClr val="7030A0"/>
                </a:solidFill>
              </a:rPr>
              <a:t>SDC-IC Design Criteria Procedure </a:t>
            </a:r>
            <a:endParaRPr lang="en-US" sz="2800" b="1" u="sng" dirty="0">
              <a:solidFill>
                <a:srgbClr val="7030A0"/>
              </a:solidFill>
            </a:endParaRPr>
          </a:p>
        </p:txBody>
      </p:sp>
      <p:graphicFrame>
        <p:nvGraphicFramePr>
          <p:cNvPr id="5" name="Diagram 4"/>
          <p:cNvGraphicFramePr/>
          <p:nvPr/>
        </p:nvGraphicFramePr>
        <p:xfrm>
          <a:off x="609600" y="762000"/>
          <a:ext cx="792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2514600" y="2514600"/>
            <a:ext cx="4267200" cy="12192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362075"/>
          </a:xfrm>
        </p:spPr>
        <p:txBody>
          <a:bodyPr>
            <a:normAutofit/>
          </a:bodyPr>
          <a:lstStyle/>
          <a:p>
            <a:r>
              <a:rPr lang="en-US" dirty="0" smtClean="0"/>
              <a:t>F82h   material  property  Data:</a:t>
            </a:r>
            <a:endParaRPr lang="en-US" dirty="0"/>
          </a:p>
        </p:txBody>
      </p:sp>
      <p:graphicFrame>
        <p:nvGraphicFramePr>
          <p:cNvPr id="3" name="Table 2"/>
          <p:cNvGraphicFramePr>
            <a:graphicFrameLocks noGrp="1"/>
          </p:cNvGraphicFramePr>
          <p:nvPr/>
        </p:nvGraphicFramePr>
        <p:xfrm>
          <a:off x="1600200" y="1828800"/>
          <a:ext cx="5943600" cy="3810002"/>
        </p:xfrm>
        <a:graphic>
          <a:graphicData uri="http://schemas.openxmlformats.org/drawingml/2006/table">
            <a:tbl>
              <a:tblPr/>
              <a:tblGrid>
                <a:gridCol w="5943600"/>
              </a:tblGrid>
              <a:tr h="544286">
                <a:tc>
                  <a:txBody>
                    <a:bodyPr/>
                    <a:lstStyle/>
                    <a:p>
                      <a:pPr algn="l" fontAlgn="b"/>
                      <a:r>
                        <a:rPr lang="en-US" sz="1800" b="0" i="1" u="none" strike="noStrike" dirty="0" err="1">
                          <a:solidFill>
                            <a:srgbClr val="000000"/>
                          </a:solidFill>
                          <a:latin typeface="Calibri"/>
                        </a:rPr>
                        <a:t>S</a:t>
                      </a:r>
                      <a:r>
                        <a:rPr lang="en-US" sz="1800" b="0" i="0" u="none" strike="noStrike" baseline="-25000" dirty="0" err="1">
                          <a:solidFill>
                            <a:srgbClr val="000000"/>
                          </a:solidFill>
                          <a:latin typeface="Calibri"/>
                        </a:rPr>
                        <a:t>y</a:t>
                      </a:r>
                      <a:r>
                        <a:rPr lang="en-US" sz="1800" b="0" i="0" u="none" strike="noStrike" baseline="-25000" dirty="0">
                          <a:solidFill>
                            <a:srgbClr val="000000"/>
                          </a:solidFill>
                          <a:latin typeface="Calibri"/>
                        </a:rPr>
                        <a:t>(</a:t>
                      </a:r>
                      <a:r>
                        <a:rPr lang="en-US" sz="1800" b="0" i="0" u="none" strike="noStrike" baseline="-25000" dirty="0" err="1">
                          <a:solidFill>
                            <a:srgbClr val="000000"/>
                          </a:solidFill>
                          <a:latin typeface="Calibri"/>
                        </a:rPr>
                        <a:t>av</a:t>
                      </a:r>
                      <a:r>
                        <a:rPr lang="en-US" sz="1800" b="0" i="0" u="none" strike="noStrike" baseline="-25000" dirty="0">
                          <a:solidFill>
                            <a:srgbClr val="000000"/>
                          </a:solidFill>
                          <a:latin typeface="Calibri"/>
                        </a:rPr>
                        <a:t>)</a:t>
                      </a:r>
                      <a:r>
                        <a:rPr lang="en-US" sz="1800" b="0" i="0" u="none" strike="noStrike" dirty="0">
                          <a:solidFill>
                            <a:srgbClr val="000000"/>
                          </a:solidFill>
                          <a:latin typeface="Calibri"/>
                        </a:rPr>
                        <a:t>=558.76−0.81574</a:t>
                      </a:r>
                      <a:r>
                        <a:rPr lang="el-GR" sz="1800" b="0" i="0" u="none" strike="noStrike" dirty="0">
                          <a:solidFill>
                            <a:srgbClr val="000000"/>
                          </a:solidFill>
                          <a:latin typeface="Calibri"/>
                        </a:rPr>
                        <a:t>θ+2.7621×10</a:t>
                      </a:r>
                      <a:r>
                        <a:rPr lang="el-GR" sz="1800" b="0" i="0" u="none" strike="noStrike" baseline="30000" dirty="0">
                          <a:solidFill>
                            <a:srgbClr val="000000"/>
                          </a:solidFill>
                          <a:latin typeface="Calibri"/>
                        </a:rPr>
                        <a:t>−3</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2</a:t>
                      </a:r>
                      <a:r>
                        <a:rPr lang="el-GR" sz="1800" b="0" i="0" u="none" strike="noStrike" dirty="0">
                          <a:solidFill>
                            <a:srgbClr val="000000"/>
                          </a:solidFill>
                          <a:latin typeface="Calibri"/>
                        </a:rPr>
                        <a:t>−3.476×10</a:t>
                      </a:r>
                      <a:r>
                        <a:rPr lang="el-GR" sz="1800" b="0" i="0" u="none" strike="noStrike" baseline="30000" dirty="0">
                          <a:solidFill>
                            <a:srgbClr val="000000"/>
                          </a:solidFill>
                          <a:latin typeface="Calibri"/>
                        </a:rPr>
                        <a:t>−6</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3</a:t>
                      </a:r>
                      <a:endParaRPr lang="el-GR" sz="1800" b="0" i="1" u="none" strike="noStrike" dirty="0">
                        <a:solidFill>
                          <a:srgbClr val="000000"/>
                        </a:solidFill>
                        <a:latin typeface="Calibri"/>
                      </a:endParaRPr>
                    </a:p>
                  </a:txBody>
                  <a:tcPr marL="0" marR="0" marT="0" marB="0" anchor="b">
                    <a:lnL>
                      <a:noFill/>
                    </a:lnL>
                    <a:lnR>
                      <a:noFill/>
                    </a:lnR>
                    <a:lnT>
                      <a:noFill/>
                    </a:lnT>
                    <a:lnB>
                      <a:noFill/>
                    </a:lnB>
                  </a:tcPr>
                </a:tc>
              </a:tr>
              <a:tr h="544286">
                <a:tc>
                  <a:txBody>
                    <a:bodyPr/>
                    <a:lstStyle/>
                    <a:p>
                      <a:pPr algn="l" fontAlgn="b"/>
                      <a:r>
                        <a:rPr lang="en-US" sz="1800" b="0" i="1" u="none" strike="noStrike" dirty="0" err="1">
                          <a:solidFill>
                            <a:srgbClr val="000000"/>
                          </a:solidFill>
                          <a:latin typeface="Calibri"/>
                        </a:rPr>
                        <a:t>S</a:t>
                      </a:r>
                      <a:r>
                        <a:rPr lang="en-US" sz="1800" b="0" i="0" u="none" strike="noStrike" baseline="-25000" dirty="0" err="1">
                          <a:solidFill>
                            <a:srgbClr val="000000"/>
                          </a:solidFill>
                          <a:latin typeface="Calibri"/>
                        </a:rPr>
                        <a:t>y</a:t>
                      </a:r>
                      <a:r>
                        <a:rPr lang="en-US" sz="1800" b="0" i="0" u="none" strike="noStrike" baseline="-25000" dirty="0">
                          <a:solidFill>
                            <a:srgbClr val="000000"/>
                          </a:solidFill>
                          <a:latin typeface="Calibri"/>
                        </a:rPr>
                        <a:t>(min)</a:t>
                      </a:r>
                      <a:r>
                        <a:rPr lang="en-US" sz="1800" b="0" i="0" u="none" strike="noStrike" dirty="0">
                          <a:solidFill>
                            <a:srgbClr val="000000"/>
                          </a:solidFill>
                          <a:latin typeface="Calibri"/>
                        </a:rPr>
                        <a:t>=0.9025(558.76−0.81574</a:t>
                      </a:r>
                      <a:r>
                        <a:rPr lang="el-GR" sz="1800" b="0" i="0" u="none" strike="noStrike" dirty="0">
                          <a:solidFill>
                            <a:srgbClr val="000000"/>
                          </a:solidFill>
                          <a:latin typeface="Calibri"/>
                        </a:rPr>
                        <a:t>θ+2.7621×10</a:t>
                      </a:r>
                      <a:r>
                        <a:rPr lang="el-GR" sz="1800" b="0" i="0" u="none" strike="noStrike" baseline="30000" dirty="0">
                          <a:solidFill>
                            <a:srgbClr val="000000"/>
                          </a:solidFill>
                          <a:latin typeface="Calibri"/>
                        </a:rPr>
                        <a:t>−3</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2−</a:t>
                      </a:r>
                      <a:r>
                        <a:rPr lang="el-GR" sz="1800" b="0" i="0" u="none" strike="noStrike" dirty="0">
                          <a:solidFill>
                            <a:srgbClr val="000000"/>
                          </a:solidFill>
                          <a:latin typeface="Calibri"/>
                        </a:rPr>
                        <a:t>3.476×10</a:t>
                      </a:r>
                      <a:r>
                        <a:rPr lang="el-GR" sz="1800" b="0" i="0" u="none" strike="noStrike" baseline="30000" dirty="0">
                          <a:solidFill>
                            <a:srgbClr val="000000"/>
                          </a:solidFill>
                          <a:latin typeface="Calibri"/>
                        </a:rPr>
                        <a:t>−6</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3</a:t>
                      </a:r>
                      <a:r>
                        <a:rPr lang="el-GR" sz="1800" b="0" i="0" u="none" strike="noStrike" dirty="0">
                          <a:solidFill>
                            <a:srgbClr val="000000"/>
                          </a:solidFill>
                          <a:latin typeface="Calibri"/>
                        </a:rPr>
                        <a:t>)</a:t>
                      </a:r>
                      <a:endParaRPr lang="el-GR" sz="1800" b="0" i="1" u="none" strike="noStrike" dirty="0">
                        <a:solidFill>
                          <a:srgbClr val="000000"/>
                        </a:solidFill>
                        <a:latin typeface="Calibri"/>
                      </a:endParaRPr>
                    </a:p>
                  </a:txBody>
                  <a:tcPr marL="0" marR="0" marT="0" marB="0" anchor="b">
                    <a:lnL>
                      <a:noFill/>
                    </a:lnL>
                    <a:lnR>
                      <a:noFill/>
                    </a:lnR>
                    <a:lnT>
                      <a:noFill/>
                    </a:lnT>
                    <a:lnB>
                      <a:noFill/>
                    </a:lnB>
                  </a:tcPr>
                </a:tc>
              </a:tr>
              <a:tr h="544286">
                <a:tc>
                  <a:txBody>
                    <a:bodyPr/>
                    <a:lstStyle/>
                    <a:p>
                      <a:pPr algn="l" fontAlgn="b"/>
                      <a:r>
                        <a:rPr lang="en-US" sz="1800" b="0" i="1" u="none" strike="noStrike" dirty="0">
                          <a:solidFill>
                            <a:srgbClr val="000000"/>
                          </a:solidFill>
                          <a:latin typeface="Calibri"/>
                        </a:rPr>
                        <a:t>S</a:t>
                      </a:r>
                      <a:r>
                        <a:rPr lang="en-US" sz="1800" b="0" i="0" u="none" strike="noStrike" baseline="-25000" dirty="0">
                          <a:solidFill>
                            <a:srgbClr val="000000"/>
                          </a:solidFill>
                          <a:latin typeface="Calibri"/>
                        </a:rPr>
                        <a:t>u(</a:t>
                      </a:r>
                      <a:r>
                        <a:rPr lang="en-US" sz="1800" b="0" i="0" u="none" strike="noStrike" baseline="-25000" dirty="0" err="1">
                          <a:solidFill>
                            <a:srgbClr val="000000"/>
                          </a:solidFill>
                          <a:latin typeface="Calibri"/>
                        </a:rPr>
                        <a:t>av</a:t>
                      </a:r>
                      <a:r>
                        <a:rPr lang="en-US" sz="1800" b="0" i="0" u="none" strike="noStrike" baseline="-25000" dirty="0">
                          <a:solidFill>
                            <a:srgbClr val="000000"/>
                          </a:solidFill>
                          <a:latin typeface="Calibri"/>
                        </a:rPr>
                        <a:t>)</a:t>
                      </a:r>
                      <a:r>
                        <a:rPr lang="en-US" sz="1800" b="0" i="0" u="none" strike="noStrike" dirty="0">
                          <a:solidFill>
                            <a:srgbClr val="000000"/>
                          </a:solidFill>
                          <a:latin typeface="Calibri"/>
                        </a:rPr>
                        <a:t>=666.44−0.84514</a:t>
                      </a:r>
                      <a:r>
                        <a:rPr lang="el-GR" sz="1800" b="0" i="0" u="none" strike="noStrike" dirty="0">
                          <a:solidFill>
                            <a:srgbClr val="000000"/>
                          </a:solidFill>
                          <a:latin typeface="Calibri"/>
                        </a:rPr>
                        <a:t>θ+2.1019×10</a:t>
                      </a:r>
                      <a:r>
                        <a:rPr lang="el-GR" sz="1800" b="0" i="0" u="none" strike="noStrike" baseline="30000" dirty="0">
                          <a:solidFill>
                            <a:srgbClr val="000000"/>
                          </a:solidFill>
                          <a:latin typeface="Calibri"/>
                        </a:rPr>
                        <a:t>−3</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2</a:t>
                      </a:r>
                      <a:r>
                        <a:rPr lang="el-GR" sz="1800" b="0" i="0" u="none" strike="noStrike" dirty="0">
                          <a:solidFill>
                            <a:srgbClr val="000000"/>
                          </a:solidFill>
                          <a:latin typeface="Calibri"/>
                        </a:rPr>
                        <a:t>−2.617×10</a:t>
                      </a:r>
                      <a:r>
                        <a:rPr lang="el-GR" sz="1800" b="0" i="0" u="none" strike="noStrike" baseline="30000" dirty="0">
                          <a:solidFill>
                            <a:srgbClr val="000000"/>
                          </a:solidFill>
                          <a:latin typeface="Calibri"/>
                        </a:rPr>
                        <a:t>−6</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3</a:t>
                      </a:r>
                      <a:endParaRPr lang="el-GR" sz="1800" b="0" i="1" u="none" strike="noStrike" dirty="0">
                        <a:solidFill>
                          <a:srgbClr val="000000"/>
                        </a:solidFill>
                        <a:latin typeface="Calibri"/>
                      </a:endParaRPr>
                    </a:p>
                  </a:txBody>
                  <a:tcPr marL="0" marR="0" marT="0" marB="0" anchor="b">
                    <a:lnL>
                      <a:noFill/>
                    </a:lnL>
                    <a:lnR>
                      <a:noFill/>
                    </a:lnR>
                    <a:lnT>
                      <a:noFill/>
                    </a:lnT>
                    <a:lnB>
                      <a:noFill/>
                    </a:lnB>
                  </a:tcPr>
                </a:tc>
              </a:tr>
              <a:tr h="544286">
                <a:tc>
                  <a:txBody>
                    <a:bodyPr/>
                    <a:lstStyle/>
                    <a:p>
                      <a:pPr algn="l" fontAlgn="b"/>
                      <a:r>
                        <a:rPr lang="en-US" sz="1800" b="0" i="1" u="none" strike="noStrike" dirty="0">
                          <a:solidFill>
                            <a:srgbClr val="000000"/>
                          </a:solidFill>
                          <a:latin typeface="Calibri"/>
                        </a:rPr>
                        <a:t>S</a:t>
                      </a:r>
                      <a:r>
                        <a:rPr lang="en-US" sz="1800" b="0" i="0" u="none" strike="noStrike" baseline="-25000" dirty="0">
                          <a:solidFill>
                            <a:srgbClr val="000000"/>
                          </a:solidFill>
                          <a:latin typeface="Calibri"/>
                        </a:rPr>
                        <a:t>u(min)</a:t>
                      </a:r>
                      <a:r>
                        <a:rPr lang="en-US" sz="1800" b="0" i="0" u="none" strike="noStrike" dirty="0">
                          <a:solidFill>
                            <a:srgbClr val="000000"/>
                          </a:solidFill>
                          <a:latin typeface="Calibri"/>
                        </a:rPr>
                        <a:t>=0.9384(666.44−0.84514</a:t>
                      </a:r>
                      <a:r>
                        <a:rPr lang="el-GR" sz="1800" b="0" i="0" u="none" strike="noStrike" dirty="0">
                          <a:solidFill>
                            <a:srgbClr val="000000"/>
                          </a:solidFill>
                          <a:latin typeface="Calibri"/>
                        </a:rPr>
                        <a:t>θ+2.1019×10</a:t>
                      </a:r>
                      <a:r>
                        <a:rPr lang="el-GR" sz="1800" b="0" i="0" u="none" strike="noStrike" baseline="30000" dirty="0">
                          <a:solidFill>
                            <a:srgbClr val="000000"/>
                          </a:solidFill>
                          <a:latin typeface="Calibri"/>
                        </a:rPr>
                        <a:t>−3</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2</a:t>
                      </a:r>
                      <a:r>
                        <a:rPr lang="el-GR" sz="1800" b="0" i="0" u="none" strike="noStrike" dirty="0">
                          <a:solidFill>
                            <a:srgbClr val="000000"/>
                          </a:solidFill>
                          <a:latin typeface="Calibri"/>
                        </a:rPr>
                        <a:t>−2.617×10</a:t>
                      </a:r>
                      <a:r>
                        <a:rPr lang="el-GR" sz="1800" b="0" i="0" u="none" strike="noStrike" baseline="30000" dirty="0">
                          <a:solidFill>
                            <a:srgbClr val="000000"/>
                          </a:solidFill>
                          <a:latin typeface="Calibri"/>
                        </a:rPr>
                        <a:t>−6</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3</a:t>
                      </a:r>
                      <a:r>
                        <a:rPr lang="el-GR" sz="1800" b="0" i="0" u="none" strike="noStrike" dirty="0">
                          <a:solidFill>
                            <a:srgbClr val="000000"/>
                          </a:solidFill>
                          <a:latin typeface="Calibri"/>
                        </a:rPr>
                        <a:t>)</a:t>
                      </a:r>
                      <a:endParaRPr lang="el-GR" sz="1800" b="0" i="1" u="none" strike="noStrike" dirty="0">
                        <a:solidFill>
                          <a:srgbClr val="000000"/>
                        </a:solidFill>
                        <a:latin typeface="Calibri"/>
                      </a:endParaRPr>
                    </a:p>
                  </a:txBody>
                  <a:tcPr marL="0" marR="0" marT="0" marB="0" anchor="b">
                    <a:lnL>
                      <a:noFill/>
                    </a:lnL>
                    <a:lnR>
                      <a:noFill/>
                    </a:lnR>
                    <a:lnT>
                      <a:noFill/>
                    </a:lnT>
                    <a:lnB>
                      <a:noFill/>
                    </a:lnB>
                  </a:tcPr>
                </a:tc>
              </a:tr>
              <a:tr h="544286">
                <a:tc>
                  <a:txBody>
                    <a:bodyPr/>
                    <a:lstStyle/>
                    <a:p>
                      <a:pPr algn="l" fontAlgn="b"/>
                      <a:r>
                        <a:rPr lang="en-US" sz="1800" b="0" i="1" u="none" strike="noStrike" dirty="0" err="1">
                          <a:solidFill>
                            <a:srgbClr val="000000"/>
                          </a:solidFill>
                          <a:latin typeface="Calibri"/>
                        </a:rPr>
                        <a:t>S</a:t>
                      </a:r>
                      <a:r>
                        <a:rPr lang="en-US" sz="1800" b="0" i="0" u="none" strike="noStrike" baseline="-25000" dirty="0" err="1">
                          <a:solidFill>
                            <a:srgbClr val="000000"/>
                          </a:solidFill>
                          <a:latin typeface="Calibri"/>
                        </a:rPr>
                        <a:t>y</a:t>
                      </a:r>
                      <a:r>
                        <a:rPr lang="en-US" sz="1800" b="0" i="0" u="none" strike="noStrike" baseline="-25000" dirty="0">
                          <a:solidFill>
                            <a:srgbClr val="000000"/>
                          </a:solidFill>
                          <a:latin typeface="Calibri"/>
                        </a:rPr>
                        <a:t>(</a:t>
                      </a:r>
                      <a:r>
                        <a:rPr lang="en-US" sz="1800" b="0" i="0" u="none" strike="noStrike" baseline="-25000" dirty="0" err="1">
                          <a:solidFill>
                            <a:srgbClr val="000000"/>
                          </a:solidFill>
                          <a:latin typeface="Calibri"/>
                        </a:rPr>
                        <a:t>irr</a:t>
                      </a:r>
                      <a:r>
                        <a:rPr lang="en-US" sz="1800" b="0" i="0" u="none" strike="noStrike" baseline="-25000" dirty="0">
                          <a:solidFill>
                            <a:srgbClr val="000000"/>
                          </a:solidFill>
                          <a:latin typeface="Calibri"/>
                        </a:rPr>
                        <a:t>)</a:t>
                      </a:r>
                      <a:r>
                        <a:rPr lang="en-US" sz="1800" b="0" i="0" u="none" strike="noStrike" dirty="0">
                          <a:solidFill>
                            <a:srgbClr val="000000"/>
                          </a:solidFill>
                          <a:latin typeface="Calibri"/>
                        </a:rPr>
                        <a:t>=</a:t>
                      </a:r>
                      <a:r>
                        <a:rPr lang="en-US" sz="1800" b="0" i="1" u="none" strike="noStrike" dirty="0" err="1">
                          <a:solidFill>
                            <a:srgbClr val="000000"/>
                          </a:solidFill>
                          <a:latin typeface="Calibri"/>
                        </a:rPr>
                        <a:t>S</a:t>
                      </a:r>
                      <a:r>
                        <a:rPr lang="en-US" sz="1800" b="0" i="0" u="none" strike="noStrike" baseline="-25000" dirty="0" err="1">
                          <a:solidFill>
                            <a:srgbClr val="000000"/>
                          </a:solidFill>
                          <a:latin typeface="Calibri"/>
                        </a:rPr>
                        <a:t>y</a:t>
                      </a:r>
                      <a:r>
                        <a:rPr lang="en-US" sz="1800" b="0" i="0" u="none" strike="noStrike" baseline="-25000" dirty="0">
                          <a:solidFill>
                            <a:srgbClr val="000000"/>
                          </a:solidFill>
                          <a:latin typeface="Calibri"/>
                        </a:rPr>
                        <a:t>(</a:t>
                      </a:r>
                      <a:r>
                        <a:rPr lang="en-US" sz="1800" b="0" i="0" u="none" strike="noStrike" baseline="-25000" dirty="0" err="1">
                          <a:solidFill>
                            <a:srgbClr val="000000"/>
                          </a:solidFill>
                          <a:latin typeface="Calibri"/>
                        </a:rPr>
                        <a:t>av,unirr</a:t>
                      </a:r>
                      <a:r>
                        <a:rPr lang="en-US" sz="1800" b="0" i="0" u="none" strike="noStrike" baseline="-25000" dirty="0">
                          <a:solidFill>
                            <a:srgbClr val="000000"/>
                          </a:solidFill>
                          <a:latin typeface="Calibri"/>
                        </a:rPr>
                        <a:t>)</a:t>
                      </a:r>
                      <a:r>
                        <a:rPr lang="en-US" sz="1800" b="0" i="0" u="none" strike="noStrike" dirty="0">
                          <a:solidFill>
                            <a:srgbClr val="000000"/>
                          </a:solidFill>
                          <a:latin typeface="Calibri"/>
                        </a:rPr>
                        <a:t>(1+0.56628</a:t>
                      </a:r>
                      <a:r>
                        <a:rPr lang="el-GR" sz="1800" b="0" i="0" u="none" strike="noStrike" dirty="0">
                          <a:solidFill>
                            <a:srgbClr val="000000"/>
                          </a:solidFill>
                          <a:latin typeface="Calibri"/>
                        </a:rPr>
                        <a:t>φ+0.44327φ</a:t>
                      </a:r>
                      <a:r>
                        <a:rPr lang="el-GR" sz="1800" b="0" i="0" u="none" strike="noStrike" baseline="30000" dirty="0">
                          <a:solidFill>
                            <a:srgbClr val="000000"/>
                          </a:solidFill>
                          <a:latin typeface="Calibri"/>
                        </a:rPr>
                        <a:t>1.0673</a:t>
                      </a:r>
                      <a:r>
                        <a:rPr lang="el-GR" sz="1800" b="0" i="0" u="none" strike="noStrike" dirty="0">
                          <a:solidFill>
                            <a:srgbClr val="000000"/>
                          </a:solidFill>
                          <a:latin typeface="Calibri"/>
                        </a:rPr>
                        <a:t>)</a:t>
                      </a:r>
                      <a:endParaRPr lang="el-GR" sz="1800" b="0" i="1" u="none" strike="noStrike" dirty="0">
                        <a:solidFill>
                          <a:srgbClr val="000000"/>
                        </a:solidFill>
                        <a:latin typeface="Calibri"/>
                      </a:endParaRPr>
                    </a:p>
                  </a:txBody>
                  <a:tcPr marL="0" marR="0" marT="0" marB="0" anchor="b">
                    <a:lnL>
                      <a:noFill/>
                    </a:lnL>
                    <a:lnR>
                      <a:noFill/>
                    </a:lnR>
                    <a:lnT>
                      <a:noFill/>
                    </a:lnT>
                    <a:lnB>
                      <a:noFill/>
                    </a:lnB>
                  </a:tcPr>
                </a:tc>
              </a:tr>
              <a:tr h="544286">
                <a:tc>
                  <a:txBody>
                    <a:bodyPr/>
                    <a:lstStyle/>
                    <a:p>
                      <a:pPr algn="l" fontAlgn="b"/>
                      <a:r>
                        <a:rPr lang="en-US" sz="1800" b="0" i="1" u="none" strike="noStrike" dirty="0">
                          <a:solidFill>
                            <a:srgbClr val="000000"/>
                          </a:solidFill>
                          <a:latin typeface="Calibri"/>
                        </a:rPr>
                        <a:t>S</a:t>
                      </a:r>
                      <a:r>
                        <a:rPr lang="en-US" sz="1800" b="0" i="0" u="none" strike="noStrike" baseline="-25000" dirty="0">
                          <a:solidFill>
                            <a:srgbClr val="000000"/>
                          </a:solidFill>
                          <a:latin typeface="Calibri"/>
                        </a:rPr>
                        <a:t>u(</a:t>
                      </a:r>
                      <a:r>
                        <a:rPr lang="en-US" sz="1800" b="0" i="0" u="none" strike="noStrike" baseline="-25000" dirty="0" err="1">
                          <a:solidFill>
                            <a:srgbClr val="000000"/>
                          </a:solidFill>
                          <a:latin typeface="Calibri"/>
                        </a:rPr>
                        <a:t>irr</a:t>
                      </a:r>
                      <a:r>
                        <a:rPr lang="en-US" sz="1800" b="0" i="0" u="none" strike="noStrike" baseline="-25000" dirty="0">
                          <a:solidFill>
                            <a:srgbClr val="000000"/>
                          </a:solidFill>
                          <a:latin typeface="Calibri"/>
                        </a:rPr>
                        <a:t>)</a:t>
                      </a:r>
                      <a:r>
                        <a:rPr lang="en-US" sz="1800" b="0" i="0" u="none" strike="noStrike" dirty="0">
                          <a:solidFill>
                            <a:srgbClr val="000000"/>
                          </a:solidFill>
                          <a:latin typeface="Calibri"/>
                        </a:rPr>
                        <a:t>=S</a:t>
                      </a:r>
                      <a:r>
                        <a:rPr lang="en-US" sz="1800" b="0" i="0" u="none" strike="noStrike" baseline="-25000" dirty="0">
                          <a:solidFill>
                            <a:srgbClr val="000000"/>
                          </a:solidFill>
                          <a:latin typeface="Calibri"/>
                        </a:rPr>
                        <a:t>u(</a:t>
                      </a:r>
                      <a:r>
                        <a:rPr lang="en-US" sz="1800" b="0" i="0" u="none" strike="noStrike" baseline="-25000" dirty="0" err="1">
                          <a:solidFill>
                            <a:srgbClr val="000000"/>
                          </a:solidFill>
                          <a:latin typeface="Calibri"/>
                        </a:rPr>
                        <a:t>av,unirr</a:t>
                      </a:r>
                      <a:r>
                        <a:rPr lang="en-US" sz="1800" b="0" i="0" u="none" strike="noStrike" baseline="-25000" dirty="0">
                          <a:solidFill>
                            <a:srgbClr val="000000"/>
                          </a:solidFill>
                          <a:latin typeface="Calibri"/>
                        </a:rPr>
                        <a:t>)</a:t>
                      </a:r>
                      <a:r>
                        <a:rPr lang="en-US" sz="1800" b="0" i="0" u="none" strike="noStrike" dirty="0">
                          <a:solidFill>
                            <a:srgbClr val="000000"/>
                          </a:solidFill>
                          <a:latin typeface="Calibri"/>
                        </a:rPr>
                        <a:t>(1+0.56628</a:t>
                      </a:r>
                      <a:r>
                        <a:rPr lang="el-GR" sz="1800" b="0" i="0" u="none" strike="noStrike" dirty="0">
                          <a:solidFill>
                            <a:srgbClr val="000000"/>
                          </a:solidFill>
                          <a:latin typeface="Calibri"/>
                        </a:rPr>
                        <a:t>φ+0.44327φ</a:t>
                      </a:r>
                      <a:r>
                        <a:rPr lang="el-GR" sz="1800" b="0" i="0" u="none" strike="noStrike" baseline="30000" dirty="0">
                          <a:solidFill>
                            <a:srgbClr val="000000"/>
                          </a:solidFill>
                          <a:latin typeface="Calibri"/>
                        </a:rPr>
                        <a:t>1.0673</a:t>
                      </a:r>
                      <a:r>
                        <a:rPr lang="el-GR" sz="1800" b="0" i="0" u="none" strike="noStrike" dirty="0">
                          <a:solidFill>
                            <a:srgbClr val="000000"/>
                          </a:solidFill>
                          <a:latin typeface="Calibri"/>
                        </a:rPr>
                        <a:t>)</a:t>
                      </a:r>
                      <a:endParaRPr lang="el-GR" sz="1800" b="0" i="1" u="none" strike="noStrike" dirty="0">
                        <a:solidFill>
                          <a:srgbClr val="000000"/>
                        </a:solidFill>
                        <a:latin typeface="Calibri"/>
                      </a:endParaRPr>
                    </a:p>
                  </a:txBody>
                  <a:tcPr marL="0" marR="0" marT="0" marB="0" anchor="b">
                    <a:lnL>
                      <a:noFill/>
                    </a:lnL>
                    <a:lnR>
                      <a:noFill/>
                    </a:lnR>
                    <a:lnT>
                      <a:noFill/>
                    </a:lnT>
                    <a:lnB>
                      <a:noFill/>
                    </a:lnB>
                  </a:tcPr>
                </a:tc>
              </a:tr>
              <a:tr h="544286">
                <a:tc>
                  <a:txBody>
                    <a:bodyPr/>
                    <a:lstStyle/>
                    <a:p>
                      <a:pPr algn="l" fontAlgn="b"/>
                      <a:r>
                        <a:rPr lang="en-US" sz="1800" b="0" i="1" u="none" strike="noStrike" dirty="0" err="1">
                          <a:solidFill>
                            <a:srgbClr val="000000"/>
                          </a:solidFill>
                          <a:latin typeface="Calibri"/>
                        </a:rPr>
                        <a:t>S</a:t>
                      </a:r>
                      <a:r>
                        <a:rPr lang="en-US" sz="1800" b="0" i="0" u="none" strike="noStrike" baseline="-25000" dirty="0" err="1">
                          <a:solidFill>
                            <a:srgbClr val="000000"/>
                          </a:solidFill>
                          <a:latin typeface="Calibri"/>
                        </a:rPr>
                        <a:t>m</a:t>
                      </a:r>
                      <a:r>
                        <a:rPr lang="en-US" sz="1800" b="0" i="0" u="none" strike="noStrike" dirty="0">
                          <a:solidFill>
                            <a:srgbClr val="000000"/>
                          </a:solidFill>
                          <a:latin typeface="Calibri"/>
                        </a:rPr>
                        <a:t>=0.3128(666.44−0.84514</a:t>
                      </a:r>
                      <a:r>
                        <a:rPr lang="el-GR" sz="1800" b="0" i="0" u="none" strike="noStrike" dirty="0">
                          <a:solidFill>
                            <a:srgbClr val="000000"/>
                          </a:solidFill>
                          <a:latin typeface="Calibri"/>
                        </a:rPr>
                        <a:t>θ+2.1019×10</a:t>
                      </a:r>
                      <a:r>
                        <a:rPr lang="el-GR" sz="1800" b="0" i="0" u="none" strike="noStrike" baseline="30000" dirty="0">
                          <a:solidFill>
                            <a:srgbClr val="000000"/>
                          </a:solidFill>
                          <a:latin typeface="Calibri"/>
                        </a:rPr>
                        <a:t>−3</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2</a:t>
                      </a:r>
                      <a:r>
                        <a:rPr lang="el-GR" sz="1800" b="0" i="0" u="none" strike="noStrike" dirty="0">
                          <a:solidFill>
                            <a:srgbClr val="000000"/>
                          </a:solidFill>
                          <a:latin typeface="Calibri"/>
                        </a:rPr>
                        <a:t>−2.617×10</a:t>
                      </a:r>
                      <a:r>
                        <a:rPr lang="el-GR" sz="1800" b="0" i="0" u="none" strike="noStrike" baseline="30000" dirty="0">
                          <a:solidFill>
                            <a:srgbClr val="000000"/>
                          </a:solidFill>
                          <a:latin typeface="Calibri"/>
                        </a:rPr>
                        <a:t>−6</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3</a:t>
                      </a:r>
                      <a:r>
                        <a:rPr lang="el-GR" sz="1800" b="0" i="0" u="none" strike="noStrike" dirty="0">
                          <a:solidFill>
                            <a:srgbClr val="000000"/>
                          </a:solidFill>
                          <a:latin typeface="Calibri"/>
                        </a:rPr>
                        <a:t>)</a:t>
                      </a:r>
                      <a:endParaRPr lang="el-GR" sz="1800" b="0" i="1"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
        <p:nvSpPr>
          <p:cNvPr id="4" name="TextBox 3"/>
          <p:cNvSpPr txBox="1"/>
          <p:nvPr/>
        </p:nvSpPr>
        <p:spPr>
          <a:xfrm>
            <a:off x="5638800" y="5943600"/>
            <a:ext cx="2041136" cy="338554"/>
          </a:xfrm>
          <a:prstGeom prst="rect">
            <a:avLst/>
          </a:prstGeom>
          <a:noFill/>
        </p:spPr>
        <p:txBody>
          <a:bodyPr wrap="none" rtlCol="0">
            <a:spAutoFit/>
          </a:bodyPr>
          <a:lstStyle/>
          <a:p>
            <a:r>
              <a:rPr lang="en-US" sz="1600" dirty="0" smtClean="0">
                <a:latin typeface="Symbol" pitchFamily="18" charset="2"/>
              </a:rPr>
              <a:t>q</a:t>
            </a:r>
            <a:r>
              <a:rPr lang="en-US" sz="1600" dirty="0" smtClean="0"/>
              <a:t>  is temperature in </a:t>
            </a:r>
            <a:r>
              <a:rPr lang="en-US" sz="1600" baseline="30000" dirty="0" err="1" smtClean="0"/>
              <a:t>o</a:t>
            </a:r>
            <a:r>
              <a:rPr lang="en-US" sz="1600" dirty="0" err="1" smtClean="0"/>
              <a:t>C</a:t>
            </a:r>
            <a:endParaRPr lang="en-US" sz="1600" dirty="0"/>
          </a:p>
        </p:txBody>
      </p:sp>
      <p:sp>
        <p:nvSpPr>
          <p:cNvPr id="5" name="Rectangle 4"/>
          <p:cNvSpPr/>
          <p:nvPr/>
        </p:nvSpPr>
        <p:spPr>
          <a:xfrm>
            <a:off x="1981200" y="1219200"/>
            <a:ext cx="4851393" cy="369332"/>
          </a:xfrm>
          <a:prstGeom prst="rect">
            <a:avLst/>
          </a:prstGeom>
        </p:spPr>
        <p:txBody>
          <a:bodyPr wrap="none">
            <a:spAutoFit/>
          </a:bodyPr>
          <a:lstStyle/>
          <a:p>
            <a:r>
              <a:rPr lang="en-US" dirty="0" smtClean="0"/>
              <a:t>(Temperature and irradiation damage dependent)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04747" y="1745165"/>
          <a:ext cx="8815065"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bwMode="auto">
          <a:xfrm>
            <a:off x="0" y="0"/>
            <a:ext cx="914400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7030A0"/>
                </a:solidFill>
              </a:rPr>
              <a:t>Example:   Average Yield Stress (S</a:t>
            </a:r>
            <a:r>
              <a:rPr lang="en-US" sz="2800" b="1" baseline="-25000" dirty="0" smtClean="0">
                <a:solidFill>
                  <a:srgbClr val="7030A0"/>
                </a:solidFill>
              </a:rPr>
              <a:t>Y(</a:t>
            </a:r>
            <a:r>
              <a:rPr lang="en-US" sz="2800" b="1" baseline="-25000" dirty="0" err="1" smtClean="0">
                <a:solidFill>
                  <a:srgbClr val="7030A0"/>
                </a:solidFill>
              </a:rPr>
              <a:t>av</a:t>
            </a:r>
            <a:r>
              <a:rPr lang="en-US" sz="2800" b="1" baseline="-25000" dirty="0" smtClean="0">
                <a:solidFill>
                  <a:srgbClr val="7030A0"/>
                </a:solidFill>
              </a:rPr>
              <a:t>)</a:t>
            </a:r>
            <a:r>
              <a:rPr lang="en-US" sz="2800" b="1" dirty="0" smtClean="0">
                <a:solidFill>
                  <a:srgbClr val="7030A0"/>
                </a:solidFill>
              </a:rPr>
              <a:t>)</a:t>
            </a:r>
            <a:endParaRPr lang="en-US" sz="2800" b="1" dirty="0">
              <a:solidFill>
                <a:srgbClr val="7030A0"/>
              </a:solidFill>
            </a:endParaRPr>
          </a:p>
        </p:txBody>
      </p:sp>
      <p:graphicFrame>
        <p:nvGraphicFramePr>
          <p:cNvPr id="4" name="Table 3"/>
          <p:cNvGraphicFramePr>
            <a:graphicFrameLocks noGrp="1"/>
          </p:cNvGraphicFramePr>
          <p:nvPr/>
        </p:nvGraphicFramePr>
        <p:xfrm>
          <a:off x="1828800" y="457200"/>
          <a:ext cx="5334000" cy="504825"/>
        </p:xfrm>
        <a:graphic>
          <a:graphicData uri="http://schemas.openxmlformats.org/drawingml/2006/table">
            <a:tbl>
              <a:tblPr/>
              <a:tblGrid>
                <a:gridCol w="5334000"/>
              </a:tblGrid>
              <a:tr h="504825">
                <a:tc>
                  <a:txBody>
                    <a:bodyPr/>
                    <a:lstStyle/>
                    <a:p>
                      <a:pPr algn="l" fontAlgn="b"/>
                      <a:r>
                        <a:rPr lang="en-US" sz="1800" b="0" i="1" u="none" strike="noStrike" dirty="0" err="1">
                          <a:solidFill>
                            <a:srgbClr val="000000"/>
                          </a:solidFill>
                          <a:latin typeface="Calibri"/>
                        </a:rPr>
                        <a:t>S</a:t>
                      </a:r>
                      <a:r>
                        <a:rPr lang="en-US" sz="1800" b="0" i="0" u="none" strike="noStrike" baseline="-25000" dirty="0" err="1">
                          <a:solidFill>
                            <a:srgbClr val="000000"/>
                          </a:solidFill>
                          <a:latin typeface="Calibri"/>
                        </a:rPr>
                        <a:t>y</a:t>
                      </a:r>
                      <a:r>
                        <a:rPr lang="en-US" sz="1800" b="0" i="0" u="none" strike="noStrike" baseline="-25000" dirty="0">
                          <a:solidFill>
                            <a:srgbClr val="000000"/>
                          </a:solidFill>
                          <a:latin typeface="Calibri"/>
                        </a:rPr>
                        <a:t>(</a:t>
                      </a:r>
                      <a:r>
                        <a:rPr lang="en-US" sz="1800" b="0" i="0" u="none" strike="noStrike" baseline="-25000" dirty="0" err="1">
                          <a:solidFill>
                            <a:srgbClr val="000000"/>
                          </a:solidFill>
                          <a:latin typeface="Calibri"/>
                        </a:rPr>
                        <a:t>av</a:t>
                      </a:r>
                      <a:r>
                        <a:rPr lang="en-US" sz="1800" b="0" i="0" u="none" strike="noStrike" baseline="-25000" dirty="0">
                          <a:solidFill>
                            <a:srgbClr val="000000"/>
                          </a:solidFill>
                          <a:latin typeface="Calibri"/>
                        </a:rPr>
                        <a:t>)</a:t>
                      </a:r>
                      <a:r>
                        <a:rPr lang="en-US" sz="1800" b="0" i="0" u="none" strike="noStrike" dirty="0">
                          <a:solidFill>
                            <a:srgbClr val="000000"/>
                          </a:solidFill>
                          <a:latin typeface="Calibri"/>
                        </a:rPr>
                        <a:t>=558.76−0.81574</a:t>
                      </a:r>
                      <a:r>
                        <a:rPr lang="el-GR" sz="1800" b="0" i="0" u="none" strike="noStrike" dirty="0">
                          <a:solidFill>
                            <a:srgbClr val="000000"/>
                          </a:solidFill>
                          <a:latin typeface="Calibri"/>
                        </a:rPr>
                        <a:t>θ+2.7621×10</a:t>
                      </a:r>
                      <a:r>
                        <a:rPr lang="el-GR" sz="1800" b="0" i="0" u="none" strike="noStrike" baseline="30000" dirty="0">
                          <a:solidFill>
                            <a:srgbClr val="000000"/>
                          </a:solidFill>
                          <a:latin typeface="Calibri"/>
                        </a:rPr>
                        <a:t>−3</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2</a:t>
                      </a:r>
                      <a:r>
                        <a:rPr lang="el-GR" sz="1800" b="0" i="0" u="none" strike="noStrike" dirty="0">
                          <a:solidFill>
                            <a:srgbClr val="000000"/>
                          </a:solidFill>
                          <a:latin typeface="Calibri"/>
                        </a:rPr>
                        <a:t>−3.476×10</a:t>
                      </a:r>
                      <a:r>
                        <a:rPr lang="el-GR" sz="1800" b="0" i="0" u="none" strike="noStrike" baseline="30000" dirty="0">
                          <a:solidFill>
                            <a:srgbClr val="000000"/>
                          </a:solidFill>
                          <a:latin typeface="Calibri"/>
                        </a:rPr>
                        <a:t>−6</a:t>
                      </a:r>
                      <a:r>
                        <a:rPr lang="el-GR" sz="1800" b="0" i="0" u="none" strike="noStrike" dirty="0">
                          <a:solidFill>
                            <a:srgbClr val="000000"/>
                          </a:solidFill>
                          <a:latin typeface="Calibri"/>
                        </a:rPr>
                        <a:t>θ</a:t>
                      </a:r>
                      <a:r>
                        <a:rPr lang="el-GR" sz="1800" b="0" i="0" u="none" strike="noStrike" baseline="30000" dirty="0">
                          <a:solidFill>
                            <a:srgbClr val="000000"/>
                          </a:solidFill>
                          <a:latin typeface="Calibri"/>
                        </a:rPr>
                        <a:t>3</a:t>
                      </a:r>
                      <a:endParaRPr lang="el-GR" sz="1800" b="0" i="1"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2286000" y="1066800"/>
          <a:ext cx="5105400" cy="381000"/>
        </p:xfrm>
        <a:graphic>
          <a:graphicData uri="http://schemas.openxmlformats.org/drawingml/2006/table">
            <a:tbl>
              <a:tblPr/>
              <a:tblGrid>
                <a:gridCol w="5105400"/>
              </a:tblGrid>
              <a:tr h="381000">
                <a:tc>
                  <a:txBody>
                    <a:bodyPr/>
                    <a:lstStyle/>
                    <a:p>
                      <a:pPr algn="l" fontAlgn="b"/>
                      <a:r>
                        <a:rPr lang="en-US" sz="1800" b="0" i="1" u="none" strike="noStrike" dirty="0" err="1">
                          <a:solidFill>
                            <a:srgbClr val="000000"/>
                          </a:solidFill>
                          <a:latin typeface="Calibri"/>
                        </a:rPr>
                        <a:t>S</a:t>
                      </a:r>
                      <a:r>
                        <a:rPr lang="en-US" sz="1800" b="0" i="0" u="none" strike="noStrike" baseline="-25000" dirty="0" err="1">
                          <a:solidFill>
                            <a:srgbClr val="000000"/>
                          </a:solidFill>
                          <a:latin typeface="Calibri"/>
                        </a:rPr>
                        <a:t>y</a:t>
                      </a:r>
                      <a:r>
                        <a:rPr lang="en-US" sz="1800" b="0" i="0" u="none" strike="noStrike" baseline="-25000" dirty="0">
                          <a:solidFill>
                            <a:srgbClr val="000000"/>
                          </a:solidFill>
                          <a:latin typeface="Calibri"/>
                        </a:rPr>
                        <a:t>(</a:t>
                      </a:r>
                      <a:r>
                        <a:rPr lang="en-US" sz="1800" b="0" i="0" u="none" strike="noStrike" baseline="-25000" dirty="0" err="1">
                          <a:solidFill>
                            <a:srgbClr val="000000"/>
                          </a:solidFill>
                          <a:latin typeface="Calibri"/>
                        </a:rPr>
                        <a:t>irr</a:t>
                      </a:r>
                      <a:r>
                        <a:rPr lang="en-US" sz="1800" b="0" i="0" u="none" strike="noStrike" baseline="-25000" dirty="0">
                          <a:solidFill>
                            <a:srgbClr val="000000"/>
                          </a:solidFill>
                          <a:latin typeface="Calibri"/>
                        </a:rPr>
                        <a:t>)</a:t>
                      </a:r>
                      <a:r>
                        <a:rPr lang="en-US" sz="1800" b="0" i="0" u="none" strike="noStrike" dirty="0">
                          <a:solidFill>
                            <a:srgbClr val="000000"/>
                          </a:solidFill>
                          <a:latin typeface="Calibri"/>
                        </a:rPr>
                        <a:t>=</a:t>
                      </a:r>
                      <a:r>
                        <a:rPr lang="en-US" sz="1800" b="0" i="1" u="none" strike="noStrike" dirty="0" err="1">
                          <a:solidFill>
                            <a:srgbClr val="000000"/>
                          </a:solidFill>
                          <a:latin typeface="Calibri"/>
                        </a:rPr>
                        <a:t>S</a:t>
                      </a:r>
                      <a:r>
                        <a:rPr lang="en-US" sz="1800" b="0" i="0" u="none" strike="noStrike" baseline="-25000" dirty="0" err="1">
                          <a:solidFill>
                            <a:srgbClr val="000000"/>
                          </a:solidFill>
                          <a:latin typeface="Calibri"/>
                        </a:rPr>
                        <a:t>y</a:t>
                      </a:r>
                      <a:r>
                        <a:rPr lang="en-US" sz="1800" b="0" i="0" u="none" strike="noStrike" baseline="-25000" dirty="0">
                          <a:solidFill>
                            <a:srgbClr val="000000"/>
                          </a:solidFill>
                          <a:latin typeface="Calibri"/>
                        </a:rPr>
                        <a:t>(</a:t>
                      </a:r>
                      <a:r>
                        <a:rPr lang="en-US" sz="1800" b="0" i="0" u="none" strike="noStrike" baseline="-25000" dirty="0" err="1">
                          <a:solidFill>
                            <a:srgbClr val="000000"/>
                          </a:solidFill>
                          <a:latin typeface="Calibri"/>
                        </a:rPr>
                        <a:t>av,unirr</a:t>
                      </a:r>
                      <a:r>
                        <a:rPr lang="en-US" sz="1800" b="0" i="0" u="none" strike="noStrike" baseline="-25000" dirty="0">
                          <a:solidFill>
                            <a:srgbClr val="000000"/>
                          </a:solidFill>
                          <a:latin typeface="Calibri"/>
                        </a:rPr>
                        <a:t>)</a:t>
                      </a:r>
                      <a:r>
                        <a:rPr lang="en-US" sz="1800" b="0" i="0" u="none" strike="noStrike" dirty="0">
                          <a:solidFill>
                            <a:srgbClr val="000000"/>
                          </a:solidFill>
                          <a:latin typeface="Calibri"/>
                        </a:rPr>
                        <a:t>(1+0.56628</a:t>
                      </a:r>
                      <a:r>
                        <a:rPr lang="el-GR" sz="1800" b="0" i="0" u="none" strike="noStrike" dirty="0">
                          <a:solidFill>
                            <a:srgbClr val="000000"/>
                          </a:solidFill>
                          <a:latin typeface="Calibri"/>
                        </a:rPr>
                        <a:t>φ+0.44327φ</a:t>
                      </a:r>
                      <a:r>
                        <a:rPr lang="el-GR" sz="1800" b="0" i="0" u="none" strike="noStrike" baseline="30000" dirty="0">
                          <a:solidFill>
                            <a:srgbClr val="000000"/>
                          </a:solidFill>
                          <a:latin typeface="Calibri"/>
                        </a:rPr>
                        <a:t>1.0673</a:t>
                      </a:r>
                      <a:r>
                        <a:rPr lang="el-GR" sz="1800" b="0" i="0" u="none" strike="noStrike" dirty="0">
                          <a:solidFill>
                            <a:srgbClr val="000000"/>
                          </a:solidFill>
                          <a:latin typeface="Calibri"/>
                        </a:rPr>
                        <a:t>)</a:t>
                      </a:r>
                      <a:endParaRPr lang="el-GR" sz="1800" b="0" i="1"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62400"/>
            <a:ext cx="7772400" cy="1362075"/>
          </a:xfrm>
        </p:spPr>
        <p:txBody>
          <a:bodyPr>
            <a:normAutofit/>
          </a:bodyPr>
          <a:lstStyle/>
          <a:p>
            <a:r>
              <a:rPr lang="en-US" dirty="0" smtClean="0"/>
              <a:t>PATH averaged temperatures and stresses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915400" cy="5309146"/>
          </a:xfrm>
          <a:prstGeom prst="rect">
            <a:avLst/>
          </a:prstGeom>
        </p:spPr>
        <p:txBody>
          <a:bodyPr wrap="square">
            <a:spAutoFit/>
          </a:bodyPr>
          <a:lstStyle/>
          <a:p>
            <a:pPr marL="233363" indent="-233363">
              <a:spcAft>
                <a:spcPts val="1800"/>
              </a:spcAft>
              <a:buFont typeface="Wingdings" pitchFamily="2" charset="2"/>
              <a:buChar char="§"/>
            </a:pPr>
            <a:r>
              <a:rPr lang="en-US" sz="1900" dirty="0" smtClean="0"/>
              <a:t>The DCLL TBM is a </a:t>
            </a:r>
            <a:r>
              <a:rPr lang="en-US" sz="1900" u="sng" dirty="0" smtClean="0"/>
              <a:t>safety-critical structure</a:t>
            </a:r>
            <a:r>
              <a:rPr lang="en-US" sz="1900" dirty="0" smtClean="0"/>
              <a:t>, which operates under low- and heavy loading conditions (normal- and off-normal).</a:t>
            </a:r>
          </a:p>
          <a:p>
            <a:pPr marL="233363" indent="-233363">
              <a:spcAft>
                <a:spcPts val="1800"/>
              </a:spcAft>
              <a:buFont typeface="Wingdings" pitchFamily="2" charset="2"/>
              <a:buChar char="§"/>
            </a:pPr>
            <a:r>
              <a:rPr lang="en-US" sz="1900" dirty="0" smtClean="0"/>
              <a:t>Under normal operating conditions plastic deformation (shake down) will occur, furthermore the TBM structure will undergo loss of ductility (  ̴3.7 </a:t>
            </a:r>
            <a:r>
              <a:rPr lang="en-US" sz="1900" dirty="0" err="1" smtClean="0"/>
              <a:t>dpa</a:t>
            </a:r>
            <a:r>
              <a:rPr lang="en-US" sz="1900" dirty="0" smtClean="0"/>
              <a:t> EOL)…</a:t>
            </a:r>
          </a:p>
          <a:p>
            <a:pPr marL="233363" indent="-233363">
              <a:spcAft>
                <a:spcPts val="1800"/>
              </a:spcAft>
              <a:buFont typeface="Wingdings" pitchFamily="2" charset="2"/>
              <a:buChar char="§"/>
            </a:pPr>
            <a:r>
              <a:rPr lang="en-US" sz="1900" b="1" dirty="0" smtClean="0"/>
              <a:t>Stress analysis alone cannot predict failures* by buckling, global and/or local </a:t>
            </a:r>
            <a:br>
              <a:rPr lang="en-US" sz="1900" b="1" dirty="0" smtClean="0"/>
            </a:br>
            <a:r>
              <a:rPr lang="en-US" sz="1900" b="1" dirty="0" smtClean="0"/>
              <a:t>collapse, incremental collapse (ratcheting), creep-fatigue, etc.</a:t>
            </a:r>
          </a:p>
          <a:p>
            <a:pPr marL="233363" indent="-233363">
              <a:spcAft>
                <a:spcPts val="1800"/>
              </a:spcAft>
              <a:buFont typeface="Wingdings" pitchFamily="2" charset="2"/>
              <a:buChar char="§"/>
            </a:pPr>
            <a:r>
              <a:rPr lang="en-US" sz="1900" dirty="0" smtClean="0">
                <a:solidFill>
                  <a:srgbClr val="002060"/>
                </a:solidFill>
              </a:rPr>
              <a:t>Fortunately, general purpose FEM codes can be used to evaluate performance of </a:t>
            </a:r>
            <a:br>
              <a:rPr lang="en-US" sz="1900" dirty="0" smtClean="0">
                <a:solidFill>
                  <a:srgbClr val="002060"/>
                </a:solidFill>
              </a:rPr>
            </a:br>
            <a:r>
              <a:rPr lang="en-US" sz="1900" dirty="0" smtClean="0">
                <a:solidFill>
                  <a:srgbClr val="002060"/>
                </a:solidFill>
              </a:rPr>
              <a:t>loaded structures in compliance with “Design Criteria” rules.</a:t>
            </a:r>
          </a:p>
          <a:p>
            <a:pPr marL="233363" indent="-233363">
              <a:spcAft>
                <a:spcPts val="1800"/>
              </a:spcAft>
              <a:buFont typeface="Wingdings" pitchFamily="2" charset="2"/>
              <a:buChar char="§"/>
            </a:pPr>
            <a:r>
              <a:rPr lang="en-US" sz="1900" u="sng" dirty="0" smtClean="0">
                <a:solidFill>
                  <a:srgbClr val="002060"/>
                </a:solidFill>
              </a:rPr>
              <a:t>Design Criteria</a:t>
            </a:r>
            <a:r>
              <a:rPr lang="en-US" sz="1900" dirty="0" smtClean="0">
                <a:solidFill>
                  <a:srgbClr val="002060"/>
                </a:solidFill>
              </a:rPr>
              <a:t> rules offer tools for assessing the performance of loaded structures by means of limit and shakedown analysis methods of “</a:t>
            </a:r>
            <a:r>
              <a:rPr lang="en-US" sz="1900" u="sng" dirty="0" smtClean="0">
                <a:solidFill>
                  <a:srgbClr val="002060"/>
                </a:solidFill>
              </a:rPr>
              <a:t>Design By Analysis</a:t>
            </a:r>
            <a:r>
              <a:rPr lang="en-US" sz="1900" dirty="0" smtClean="0">
                <a:solidFill>
                  <a:srgbClr val="002060"/>
                </a:solidFill>
              </a:rPr>
              <a:t>” (DBA).</a:t>
            </a:r>
          </a:p>
          <a:p>
            <a:pPr marL="233363" indent="-233363">
              <a:buFont typeface="Wingdings" pitchFamily="2" charset="2"/>
              <a:buChar char="§"/>
            </a:pPr>
            <a:r>
              <a:rPr lang="en-US" sz="1900" b="1" dirty="0" smtClean="0">
                <a:solidFill>
                  <a:srgbClr val="002060"/>
                </a:solidFill>
              </a:rPr>
              <a:t>Ultimately, design of robust and reliable TBM structures requires sensitivity studies that:</a:t>
            </a:r>
            <a:endParaRPr lang="en-US" b="1" dirty="0" smtClean="0">
              <a:solidFill>
                <a:srgbClr val="002060"/>
              </a:solidFill>
            </a:endParaRPr>
          </a:p>
          <a:p>
            <a:pPr marL="690563" lvl="1" indent="-233363">
              <a:buFont typeface="Calibri" pitchFamily="34" charset="0"/>
              <a:buChar char="—"/>
            </a:pPr>
            <a:r>
              <a:rPr lang="en-US" b="1" dirty="0" smtClean="0">
                <a:solidFill>
                  <a:srgbClr val="002060"/>
                </a:solidFill>
              </a:rPr>
              <a:t> combine DBA analyses with </a:t>
            </a:r>
            <a:r>
              <a:rPr lang="en-US" b="1" u="sng" dirty="0">
                <a:solidFill>
                  <a:srgbClr val="002060"/>
                </a:solidFill>
              </a:rPr>
              <a:t>probabilistic </a:t>
            </a:r>
            <a:r>
              <a:rPr lang="en-US" b="1" u="sng" dirty="0" smtClean="0">
                <a:solidFill>
                  <a:srgbClr val="002060"/>
                </a:solidFill>
              </a:rPr>
              <a:t>methods</a:t>
            </a:r>
            <a:r>
              <a:rPr lang="en-US" b="1" dirty="0" smtClean="0">
                <a:solidFill>
                  <a:srgbClr val="002060"/>
                </a:solidFill>
              </a:rPr>
              <a:t>, and </a:t>
            </a:r>
          </a:p>
          <a:p>
            <a:pPr marL="690563" lvl="1" indent="-233363">
              <a:buFont typeface="Calibri" pitchFamily="34" charset="0"/>
              <a:buChar char="—"/>
            </a:pPr>
            <a:r>
              <a:rPr lang="en-US" b="1" dirty="0" smtClean="0">
                <a:solidFill>
                  <a:srgbClr val="002060"/>
                </a:solidFill>
              </a:rPr>
              <a:t> perform large-scale </a:t>
            </a:r>
            <a:r>
              <a:rPr lang="en-US" b="1" dirty="0">
                <a:solidFill>
                  <a:srgbClr val="002060"/>
                </a:solidFill>
              </a:rPr>
              <a:t>FEM </a:t>
            </a:r>
            <a:r>
              <a:rPr lang="en-US" b="1" dirty="0" smtClean="0">
                <a:solidFill>
                  <a:srgbClr val="002060"/>
                </a:solidFill>
              </a:rPr>
              <a:t>analyses with the </a:t>
            </a:r>
            <a:r>
              <a:rPr lang="en-US" b="1" u="sng" dirty="0">
                <a:solidFill>
                  <a:srgbClr val="002060"/>
                </a:solidFill>
              </a:rPr>
              <a:t>inclusion of hardening and </a:t>
            </a:r>
            <a:r>
              <a:rPr lang="en-US" b="1" u="sng" dirty="0" smtClean="0">
                <a:solidFill>
                  <a:srgbClr val="002060"/>
                </a:solidFill>
              </a:rPr>
              <a:t>damage</a:t>
            </a:r>
            <a:r>
              <a:rPr lang="en-US" b="1" dirty="0" smtClean="0">
                <a:solidFill>
                  <a:srgbClr val="002060"/>
                </a:solidFill>
              </a:rPr>
              <a:t>.</a:t>
            </a:r>
            <a:endParaRPr lang="en-US" b="1" dirty="0">
              <a:solidFill>
                <a:srgbClr val="002060"/>
              </a:solidFill>
            </a:endParaRPr>
          </a:p>
        </p:txBody>
      </p:sp>
      <p:sp>
        <p:nvSpPr>
          <p:cNvPr id="3" name="TextBox 2"/>
          <p:cNvSpPr txBox="1"/>
          <p:nvPr/>
        </p:nvSpPr>
        <p:spPr>
          <a:xfrm>
            <a:off x="3300755" y="152400"/>
            <a:ext cx="2542491" cy="523220"/>
          </a:xfrm>
          <a:prstGeom prst="rect">
            <a:avLst/>
          </a:prstGeom>
          <a:noFill/>
        </p:spPr>
        <p:txBody>
          <a:bodyPr wrap="none" rtlCol="0">
            <a:spAutoFit/>
          </a:bodyPr>
          <a:lstStyle/>
          <a:p>
            <a:r>
              <a:rPr lang="en-US" sz="2800" b="1" dirty="0" smtClean="0">
                <a:solidFill>
                  <a:srgbClr val="7030A0"/>
                </a:solidFill>
              </a:rPr>
              <a:t>INTRODUCTION</a:t>
            </a:r>
            <a:endParaRPr lang="en-US" sz="2800" b="1" dirty="0">
              <a:solidFill>
                <a:srgbClr val="7030A0"/>
              </a:solidFill>
            </a:endParaRPr>
          </a:p>
        </p:txBody>
      </p:sp>
      <p:sp>
        <p:nvSpPr>
          <p:cNvPr id="4" name="TextBox 3"/>
          <p:cNvSpPr txBox="1"/>
          <p:nvPr/>
        </p:nvSpPr>
        <p:spPr>
          <a:xfrm>
            <a:off x="609600" y="6443990"/>
            <a:ext cx="1244251" cy="261610"/>
          </a:xfrm>
          <a:prstGeom prst="rect">
            <a:avLst/>
          </a:prstGeom>
          <a:noFill/>
        </p:spPr>
        <p:txBody>
          <a:bodyPr wrap="none" rtlCol="0">
            <a:spAutoFit/>
          </a:bodyPr>
          <a:lstStyle/>
          <a:p>
            <a:r>
              <a:rPr lang="en-US" sz="1100" dirty="0" smtClean="0"/>
              <a:t>*see backup slides</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
                                            <p:txEl>
                                              <p:pRg st="0" end="0"/>
                                            </p:txEl>
                                          </p:spTgt>
                                        </p:tgtEl>
                                        <p:attrNameLst>
                                          <p:attrName>style.opacity</p:attrName>
                                        </p:attrNameLst>
                                      </p:cBhvr>
                                      <p:to>
                                        <p:strVal val="0.5"/>
                                      </p:to>
                                    </p:set>
                                    <p:animEffect filter="image" prLst="opacity: 0.5">
                                      <p:cBhvr rctx="IE">
                                        <p:cTn id="7" dur="indefinite"/>
                                        <p:tgtEl>
                                          <p:spTgt spid="2">
                                            <p:txEl>
                                              <p:pRg st="0" end="0"/>
                                            </p:txEl>
                                          </p:spTgt>
                                        </p:tgtEl>
                                      </p:cBhvr>
                                    </p:animEffect>
                                  </p:childTnLst>
                                </p:cTn>
                              </p:par>
                              <p:par>
                                <p:cTn id="8" presetID="9" presetClass="emph" presetSubtype="0" nodeType="withEffect">
                                  <p:stCondLst>
                                    <p:cond delay="0"/>
                                  </p:stCondLst>
                                  <p:childTnLst>
                                    <p:set>
                                      <p:cBhvr rctx="PPT">
                                        <p:cTn id="9" dur="indefinite"/>
                                        <p:tgtEl>
                                          <p:spTgt spid="2">
                                            <p:txEl>
                                              <p:pRg st="1" end="1"/>
                                            </p:txEl>
                                          </p:spTgt>
                                        </p:tgtEl>
                                        <p:attrNameLst>
                                          <p:attrName>style.opacity</p:attrName>
                                        </p:attrNameLst>
                                      </p:cBhvr>
                                      <p:to>
                                        <p:strVal val="0.5"/>
                                      </p:to>
                                    </p:set>
                                    <p:animEffect filter="image" prLst="opacity: 0.5">
                                      <p:cBhvr rctx="IE">
                                        <p:cTn id="10" dur="indefinite"/>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linds(horizontal)">
                                      <p:cBhvr>
                                        <p:cTn id="23" dur="500"/>
                                        <p:tgtEl>
                                          <p:spTgt spid="2">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linds(horizontal)">
                                      <p:cBhvr>
                                        <p:cTn id="26" dur="500"/>
                                        <p:tgtEl>
                                          <p:spTgt spid="2">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linds(horizontal)">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76200"/>
            <a:ext cx="5128392" cy="523220"/>
          </a:xfrm>
          <a:prstGeom prst="rect">
            <a:avLst/>
          </a:prstGeom>
          <a:noFill/>
        </p:spPr>
        <p:txBody>
          <a:bodyPr wrap="none" rtlCol="0">
            <a:spAutoFit/>
          </a:bodyPr>
          <a:lstStyle/>
          <a:p>
            <a:r>
              <a:rPr lang="en-US" sz="2800" b="1" dirty="0" smtClean="0">
                <a:solidFill>
                  <a:srgbClr val="7030A0"/>
                </a:solidFill>
              </a:rPr>
              <a:t>SDC-IC Design Criteria Procedure </a:t>
            </a:r>
            <a:endParaRPr lang="en-US" sz="2800" b="1" u="sng" dirty="0">
              <a:solidFill>
                <a:srgbClr val="7030A0"/>
              </a:solidFill>
            </a:endParaRPr>
          </a:p>
        </p:txBody>
      </p:sp>
      <p:graphicFrame>
        <p:nvGraphicFramePr>
          <p:cNvPr id="5" name="Diagram 4"/>
          <p:cNvGraphicFramePr/>
          <p:nvPr/>
        </p:nvGraphicFramePr>
        <p:xfrm>
          <a:off x="609600" y="762000"/>
          <a:ext cx="792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2514600" y="3505200"/>
            <a:ext cx="4267200" cy="12192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362075"/>
          </a:xfrm>
        </p:spPr>
        <p:txBody>
          <a:bodyPr>
            <a:normAutofit/>
          </a:bodyPr>
          <a:lstStyle/>
          <a:p>
            <a:pPr marL="290513" indent="-290513" algn="ctr">
              <a:spcAft>
                <a:spcPts val="1800"/>
              </a:spcAft>
            </a:pPr>
            <a:r>
              <a:rPr lang="en-US" dirty="0" err="1" smtClean="0"/>
              <a:t>Linearizing</a:t>
            </a:r>
            <a:r>
              <a:rPr lang="en-US" dirty="0" smtClean="0"/>
              <a:t> Stress along </a:t>
            </a:r>
            <a:br>
              <a:rPr lang="en-US" dirty="0" smtClean="0"/>
            </a:br>
            <a:r>
              <a:rPr lang="en-US" dirty="0" smtClean="0"/>
              <a:t>the paths.</a:t>
            </a:r>
            <a:endParaRPr lang="en-US" dirty="0"/>
          </a:p>
        </p:txBody>
      </p:sp>
      <p:sp>
        <p:nvSpPr>
          <p:cNvPr id="3" name="Rectangle 2"/>
          <p:cNvSpPr>
            <a:spLocks noChangeArrowheads="1"/>
          </p:cNvSpPr>
          <p:nvPr/>
        </p:nvSpPr>
        <p:spPr bwMode="auto">
          <a:xfrm>
            <a:off x="304800" y="1524000"/>
            <a:ext cx="8229600" cy="1200232"/>
          </a:xfrm>
          <a:prstGeom prst="rect">
            <a:avLst/>
          </a:prstGeom>
          <a:noFill/>
          <a:ln w="9525">
            <a:noFill/>
            <a:miter lim="800000"/>
            <a:headEnd/>
            <a:tailEnd/>
          </a:ln>
          <a:effectLst/>
        </p:spPr>
        <p:txBody>
          <a:bodyPr vert="horz" wrap="square" lIns="0" tIns="30470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Image Set 1: Linearization 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1"/>
          <p:cNvPicPr>
            <a:picLocks noChangeAspect="1" noChangeArrowheads="1"/>
          </p:cNvPicPr>
          <p:nvPr/>
        </p:nvPicPr>
        <p:blipFill>
          <a:blip r:embed="rId2" cstate="print"/>
          <a:srcRect/>
          <a:stretch>
            <a:fillRect/>
          </a:stretch>
        </p:blipFill>
        <p:spPr bwMode="auto">
          <a:xfrm>
            <a:off x="1219200" y="2286000"/>
            <a:ext cx="7086600" cy="400490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ess Linearization Example - 4 - Everything.png"/>
          <p:cNvPicPr/>
          <p:nvPr/>
        </p:nvPicPr>
        <p:blipFill>
          <a:blip r:embed="rId2" cstate="print"/>
          <a:stretch>
            <a:fillRect/>
          </a:stretch>
        </p:blipFill>
        <p:spPr>
          <a:xfrm>
            <a:off x="533400" y="1295400"/>
            <a:ext cx="8458200" cy="5181600"/>
          </a:xfrm>
          <a:prstGeom prst="rect">
            <a:avLst/>
          </a:prstGeom>
        </p:spPr>
      </p:pic>
      <p:sp>
        <p:nvSpPr>
          <p:cNvPr id="10242" name="Rectangle 2"/>
          <p:cNvSpPr>
            <a:spLocks noChangeArrowheads="1"/>
          </p:cNvSpPr>
          <p:nvPr/>
        </p:nvSpPr>
        <p:spPr bwMode="auto">
          <a:xfrm>
            <a:off x="762000" y="0"/>
            <a:ext cx="7543800" cy="1785007"/>
          </a:xfrm>
          <a:prstGeom prst="rect">
            <a:avLst/>
          </a:prstGeom>
          <a:noFill/>
          <a:ln w="9525">
            <a:noFill/>
            <a:miter lim="800000"/>
            <a:headEnd/>
            <a:tailEnd/>
          </a:ln>
          <a:effectLst/>
        </p:spPr>
        <p:txBody>
          <a:bodyPr vert="horz" wrap="square" lIns="0" tIns="304704"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dirty="0" smtClean="0">
                <a:ln>
                  <a:noFill/>
                </a:ln>
                <a:solidFill>
                  <a:srgbClr val="365F91"/>
                </a:solidFill>
                <a:effectLst/>
                <a:latin typeface="Cambria" pitchFamily="18" charset="0"/>
                <a:ea typeface="Times New Roman" pitchFamily="18" charset="0"/>
                <a:cs typeface="Times New Roman" pitchFamily="18" charset="0"/>
              </a:rPr>
              <a:t>Stress along path near top of TBM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Membrane plus Bending plus Non-linear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398" y="1905000"/>
          <a:ext cx="8001002" cy="4326636"/>
        </p:xfrm>
        <a:graphic>
          <a:graphicData uri="http://schemas.openxmlformats.org/drawingml/2006/table">
            <a:tbl>
              <a:tblPr>
                <a:tableStyleId>{ED083AE6-46FA-4A59-8FB0-9F97EB10719F}</a:tableStyleId>
              </a:tblPr>
              <a:tblGrid>
                <a:gridCol w="522888"/>
                <a:gridCol w="1229715"/>
                <a:gridCol w="734383"/>
                <a:gridCol w="787600"/>
                <a:gridCol w="787600"/>
                <a:gridCol w="787600"/>
                <a:gridCol w="787600"/>
                <a:gridCol w="787600"/>
                <a:gridCol w="787600"/>
                <a:gridCol w="788416"/>
              </a:tblGrid>
              <a:tr h="537972">
                <a:tc>
                  <a:txBody>
                    <a:bodyPr/>
                    <a:lstStyle/>
                    <a:p>
                      <a:pPr marL="0" marR="0" algn="ctr">
                        <a:lnSpc>
                          <a:spcPct val="115000"/>
                        </a:lnSpc>
                        <a:spcBef>
                          <a:spcPts val="0"/>
                        </a:spcBef>
                        <a:spcAft>
                          <a:spcPts val="0"/>
                        </a:spcAft>
                      </a:pPr>
                      <a:r>
                        <a:rPr lang="en-US" sz="1600" b="1" dirty="0"/>
                        <a:t>Path</a:t>
                      </a:r>
                      <a:endParaRPr lang="en-US" sz="1600" b="1" dirty="0">
                        <a:latin typeface="Calibri"/>
                        <a:ea typeface="Calibri"/>
                        <a:cs typeface="Times New Roman"/>
                      </a:endParaRPr>
                    </a:p>
                  </a:txBody>
                  <a:tcPr marL="67215" marR="672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a:t>Average Temperature</a:t>
                      </a:r>
                      <a:endParaRPr lang="en-US" sz="1600" b="1" dirty="0">
                        <a:latin typeface="Calibri"/>
                        <a:ea typeface="Calibri"/>
                        <a:cs typeface="Times New Roman"/>
                      </a:endParaRPr>
                    </a:p>
                  </a:txBody>
                  <a:tcPr marL="67215" marR="672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err="1"/>
                        <a:t>S</a:t>
                      </a:r>
                      <a:r>
                        <a:rPr lang="en-US" sz="1600" b="1" baseline="-25000" dirty="0" err="1"/>
                        <a:t>y</a:t>
                      </a:r>
                      <a:r>
                        <a:rPr lang="en-US" sz="1600" b="1" baseline="-25000" dirty="0"/>
                        <a:t>(</a:t>
                      </a:r>
                      <a:r>
                        <a:rPr lang="en-US" sz="1600" b="1" baseline="-25000" dirty="0" err="1"/>
                        <a:t>av</a:t>
                      </a:r>
                      <a:r>
                        <a:rPr lang="en-US" sz="1600" b="1" baseline="-25000" dirty="0"/>
                        <a:t>)</a:t>
                      </a:r>
                      <a:endParaRPr lang="en-US" sz="1600" b="1" dirty="0">
                        <a:latin typeface="Calibri"/>
                        <a:ea typeface="Calibri"/>
                        <a:cs typeface="Times New Roman"/>
                      </a:endParaRPr>
                    </a:p>
                  </a:txBody>
                  <a:tcPr marL="67215" marR="672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err="1"/>
                        <a:t>S</a:t>
                      </a:r>
                      <a:r>
                        <a:rPr lang="en-US" sz="1600" b="1" baseline="-25000" dirty="0" err="1"/>
                        <a:t>y</a:t>
                      </a:r>
                      <a:r>
                        <a:rPr lang="en-US" sz="1600" b="1" baseline="-25000" dirty="0"/>
                        <a:t>(min)</a:t>
                      </a:r>
                      <a:endParaRPr lang="en-US" sz="1600" b="1" dirty="0">
                        <a:latin typeface="Calibri"/>
                        <a:ea typeface="Calibri"/>
                        <a:cs typeface="Times New Roman"/>
                      </a:endParaRPr>
                    </a:p>
                  </a:txBody>
                  <a:tcPr marL="67215" marR="672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a:t>S</a:t>
                      </a:r>
                      <a:r>
                        <a:rPr lang="en-US" sz="1600" b="1" baseline="-25000" dirty="0"/>
                        <a:t>u(</a:t>
                      </a:r>
                      <a:r>
                        <a:rPr lang="en-US" sz="1600" b="1" baseline="-25000" dirty="0" err="1"/>
                        <a:t>av</a:t>
                      </a:r>
                      <a:r>
                        <a:rPr lang="en-US" sz="1600" b="1" baseline="-25000" dirty="0"/>
                        <a:t>)</a:t>
                      </a:r>
                      <a:endParaRPr lang="en-US" sz="1600" b="1" dirty="0">
                        <a:latin typeface="Calibri"/>
                        <a:ea typeface="Calibri"/>
                        <a:cs typeface="Times New Roman"/>
                      </a:endParaRPr>
                    </a:p>
                  </a:txBody>
                  <a:tcPr marL="67215" marR="672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a:t>S</a:t>
                      </a:r>
                      <a:r>
                        <a:rPr lang="en-US" sz="1600" b="1" baseline="-25000" dirty="0"/>
                        <a:t>u(min)</a:t>
                      </a:r>
                      <a:endParaRPr lang="en-US" sz="1600" b="1" dirty="0">
                        <a:latin typeface="Calibri"/>
                        <a:ea typeface="Calibri"/>
                        <a:cs typeface="Times New Roman"/>
                      </a:endParaRPr>
                    </a:p>
                  </a:txBody>
                  <a:tcPr marL="67215" marR="672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err="1"/>
                        <a:t>S</a:t>
                      </a:r>
                      <a:r>
                        <a:rPr lang="en-US" sz="1600" b="1" baseline="-25000" dirty="0" err="1"/>
                        <a:t>y</a:t>
                      </a:r>
                      <a:r>
                        <a:rPr lang="en-US" sz="1600" b="1" baseline="-25000" dirty="0"/>
                        <a:t>(</a:t>
                      </a:r>
                      <a:r>
                        <a:rPr lang="en-US" sz="1600" b="1" baseline="-25000" dirty="0" err="1"/>
                        <a:t>irr</a:t>
                      </a:r>
                      <a:r>
                        <a:rPr lang="en-US" sz="1600" b="1" baseline="-25000" dirty="0"/>
                        <a:t>)</a:t>
                      </a:r>
                      <a:endParaRPr lang="en-US" sz="1600" b="1" dirty="0">
                        <a:latin typeface="Calibri"/>
                        <a:ea typeface="Calibri"/>
                        <a:cs typeface="Times New Roman"/>
                      </a:endParaRPr>
                    </a:p>
                  </a:txBody>
                  <a:tcPr marL="67215" marR="672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a:t>S</a:t>
                      </a:r>
                      <a:r>
                        <a:rPr lang="en-US" sz="1600" b="1" baseline="-25000" dirty="0"/>
                        <a:t>u(</a:t>
                      </a:r>
                      <a:r>
                        <a:rPr lang="en-US" sz="1600" b="1" baseline="-25000" dirty="0" err="1"/>
                        <a:t>irr</a:t>
                      </a:r>
                      <a:r>
                        <a:rPr lang="en-US" sz="1600" b="1" baseline="-25000" dirty="0"/>
                        <a:t>)</a:t>
                      </a:r>
                      <a:endParaRPr lang="en-US" sz="1600" b="1" dirty="0">
                        <a:latin typeface="Calibri"/>
                        <a:ea typeface="Calibri"/>
                        <a:cs typeface="Times New Roman"/>
                      </a:endParaRPr>
                    </a:p>
                  </a:txBody>
                  <a:tcPr marL="67215" marR="672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smtClean="0"/>
                        <a:t>S</a:t>
                      </a:r>
                      <a:r>
                        <a:rPr lang="en-US" sz="1600" b="1" baseline="-25000" dirty="0" smtClean="0"/>
                        <a:t>e</a:t>
                      </a:r>
                      <a:r>
                        <a:rPr lang="en-US" sz="1600" b="1" dirty="0" smtClean="0"/>
                        <a:t> </a:t>
                      </a:r>
                      <a:r>
                        <a:rPr lang="en-US" sz="1600" b="0" dirty="0" smtClean="0"/>
                        <a:t>(=</a:t>
                      </a:r>
                      <a:r>
                        <a:rPr lang="en-US" sz="1600" b="0" dirty="0" err="1" smtClean="0"/>
                        <a:t>S</a:t>
                      </a:r>
                      <a:r>
                        <a:rPr lang="en-US" sz="1600" b="0" baseline="-25000" dirty="0" err="1" smtClean="0"/>
                        <a:t>m</a:t>
                      </a:r>
                      <a:r>
                        <a:rPr lang="en-US" sz="1600" b="0" dirty="0" smtClean="0"/>
                        <a:t>)</a:t>
                      </a:r>
                      <a:endParaRPr lang="en-US" sz="1600" b="0" baseline="30000" dirty="0">
                        <a:latin typeface="Calibri"/>
                        <a:ea typeface="Calibri"/>
                        <a:cs typeface="Times New Roman"/>
                      </a:endParaRPr>
                    </a:p>
                  </a:txBody>
                  <a:tcPr marL="67215" marR="672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err="1"/>
                        <a:t>S</a:t>
                      </a:r>
                      <a:r>
                        <a:rPr lang="en-US" sz="1600" b="1" baseline="-25000" dirty="0" err="1"/>
                        <a:t>d</a:t>
                      </a:r>
                      <a:endParaRPr lang="en-US" sz="1600" b="1" dirty="0">
                        <a:latin typeface="Calibri"/>
                        <a:ea typeface="Calibri"/>
                        <a:cs typeface="Times New Roman"/>
                      </a:endParaRPr>
                    </a:p>
                  </a:txBody>
                  <a:tcPr marL="67215" marR="67215" marT="0" marB="0" anchor="ctr">
                    <a:solidFill>
                      <a:schemeClr val="accent5">
                        <a:lumMod val="20000"/>
                        <a:lumOff val="80000"/>
                      </a:schemeClr>
                    </a:solidFill>
                  </a:tcPr>
                </a:tc>
              </a:tr>
              <a:tr h="268986">
                <a:tc>
                  <a:txBody>
                    <a:bodyPr/>
                    <a:lstStyle/>
                    <a:p>
                      <a:pPr marL="0" marR="0" algn="ctr">
                        <a:lnSpc>
                          <a:spcPct val="115000"/>
                        </a:lnSpc>
                        <a:spcBef>
                          <a:spcPts val="0"/>
                        </a:spcBef>
                        <a:spcAft>
                          <a:spcPts val="0"/>
                        </a:spcAft>
                      </a:pPr>
                      <a:r>
                        <a:rPr lang="en-US" sz="1400" dirty="0"/>
                        <a:t> </a:t>
                      </a:r>
                      <a:endParaRPr lang="en-US" sz="1400" dirty="0">
                        <a:latin typeface="Calibri"/>
                        <a:ea typeface="Calibri"/>
                        <a:cs typeface="Times New Roman"/>
                      </a:endParaRPr>
                    </a:p>
                  </a:txBody>
                  <a:tcPr marL="67215" marR="67215" marT="0" marB="0" anchor="b">
                    <a:noFill/>
                  </a:tcPr>
                </a:tc>
                <a:tc>
                  <a:txBody>
                    <a:bodyPr/>
                    <a:lstStyle/>
                    <a:p>
                      <a:pPr marL="0" marR="0" algn="ctr">
                        <a:lnSpc>
                          <a:spcPct val="115000"/>
                        </a:lnSpc>
                        <a:spcBef>
                          <a:spcPts val="0"/>
                        </a:spcBef>
                        <a:spcAft>
                          <a:spcPts val="0"/>
                        </a:spcAft>
                      </a:pPr>
                      <a:r>
                        <a:rPr lang="en-US" sz="1400" dirty="0"/>
                        <a:t>[C]</a:t>
                      </a:r>
                      <a:endParaRPr lang="en-US" sz="1400" dirty="0">
                        <a:latin typeface="Calibri"/>
                        <a:ea typeface="Calibri"/>
                        <a:cs typeface="Times New Roman"/>
                      </a:endParaRPr>
                    </a:p>
                  </a:txBody>
                  <a:tcPr marL="67215" marR="67215" marT="0" marB="0" anchor="b">
                    <a:noFill/>
                  </a:tcPr>
                </a:tc>
                <a:tc>
                  <a:txBody>
                    <a:bodyPr/>
                    <a:lstStyle/>
                    <a:p>
                      <a:pPr marL="0" marR="0" algn="ctr">
                        <a:lnSpc>
                          <a:spcPct val="115000"/>
                        </a:lnSpc>
                        <a:spcBef>
                          <a:spcPts val="0"/>
                        </a:spcBef>
                        <a:spcAft>
                          <a:spcPts val="0"/>
                        </a:spcAft>
                      </a:pPr>
                      <a:r>
                        <a:rPr lang="en-US" sz="1400" dirty="0"/>
                        <a:t>[</a:t>
                      </a:r>
                      <a:r>
                        <a:rPr lang="en-US" sz="1400" dirty="0" err="1"/>
                        <a:t>MPa</a:t>
                      </a:r>
                      <a:r>
                        <a:rPr lang="en-US" sz="1400" dirty="0"/>
                        <a:t>] </a:t>
                      </a:r>
                      <a:endParaRPr lang="en-US" sz="1400" dirty="0">
                        <a:latin typeface="Calibri"/>
                        <a:ea typeface="Calibri"/>
                        <a:cs typeface="Times New Roman"/>
                      </a:endParaRPr>
                    </a:p>
                  </a:txBody>
                  <a:tcPr marL="67215" marR="67215" marT="0" marB="0" anchor="b">
                    <a:noFill/>
                  </a:tcPr>
                </a:tc>
                <a:tc>
                  <a:txBody>
                    <a:bodyPr/>
                    <a:lstStyle/>
                    <a:p>
                      <a:pPr marL="0" marR="0" algn="ctr">
                        <a:lnSpc>
                          <a:spcPct val="115000"/>
                        </a:lnSpc>
                        <a:spcBef>
                          <a:spcPts val="0"/>
                        </a:spcBef>
                        <a:spcAft>
                          <a:spcPts val="0"/>
                        </a:spcAft>
                      </a:pPr>
                      <a:r>
                        <a:rPr lang="en-US" sz="1400" dirty="0"/>
                        <a:t>[</a:t>
                      </a:r>
                      <a:r>
                        <a:rPr lang="en-US" sz="1400" dirty="0" err="1"/>
                        <a:t>MPa</a:t>
                      </a:r>
                      <a:r>
                        <a:rPr lang="en-US" sz="1400" dirty="0"/>
                        <a:t>]  </a:t>
                      </a:r>
                      <a:endParaRPr lang="en-US" sz="1400" dirty="0">
                        <a:latin typeface="Calibri"/>
                        <a:ea typeface="Calibri"/>
                        <a:cs typeface="Times New Roman"/>
                      </a:endParaRPr>
                    </a:p>
                  </a:txBody>
                  <a:tcPr marL="67215" marR="67215" marT="0" marB="0" anchor="b">
                    <a:noFill/>
                  </a:tcPr>
                </a:tc>
                <a:tc>
                  <a:txBody>
                    <a:bodyPr/>
                    <a:lstStyle/>
                    <a:p>
                      <a:pPr marL="0" marR="0" algn="ctr">
                        <a:lnSpc>
                          <a:spcPct val="115000"/>
                        </a:lnSpc>
                        <a:spcBef>
                          <a:spcPts val="0"/>
                        </a:spcBef>
                        <a:spcAft>
                          <a:spcPts val="0"/>
                        </a:spcAft>
                      </a:pPr>
                      <a:r>
                        <a:rPr lang="en-US" sz="1400" dirty="0"/>
                        <a:t>[</a:t>
                      </a:r>
                      <a:r>
                        <a:rPr lang="en-US" sz="1400" dirty="0" err="1"/>
                        <a:t>MPa</a:t>
                      </a:r>
                      <a:r>
                        <a:rPr lang="en-US" sz="1400" dirty="0"/>
                        <a:t>]  </a:t>
                      </a:r>
                      <a:endParaRPr lang="en-US" sz="1400" dirty="0">
                        <a:latin typeface="Calibri"/>
                        <a:ea typeface="Calibri"/>
                        <a:cs typeface="Times New Roman"/>
                      </a:endParaRPr>
                    </a:p>
                  </a:txBody>
                  <a:tcPr marL="67215" marR="67215" marT="0" marB="0" anchor="b">
                    <a:noFill/>
                  </a:tcPr>
                </a:tc>
                <a:tc>
                  <a:txBody>
                    <a:bodyPr/>
                    <a:lstStyle/>
                    <a:p>
                      <a:pPr marL="0" marR="0" algn="ctr">
                        <a:lnSpc>
                          <a:spcPct val="115000"/>
                        </a:lnSpc>
                        <a:spcBef>
                          <a:spcPts val="0"/>
                        </a:spcBef>
                        <a:spcAft>
                          <a:spcPts val="0"/>
                        </a:spcAft>
                      </a:pPr>
                      <a:r>
                        <a:rPr lang="en-US" sz="1400" dirty="0"/>
                        <a:t>[</a:t>
                      </a:r>
                      <a:r>
                        <a:rPr lang="en-US" sz="1400" dirty="0" err="1"/>
                        <a:t>MPa</a:t>
                      </a:r>
                      <a:r>
                        <a:rPr lang="en-US" sz="1400" dirty="0"/>
                        <a:t>]  </a:t>
                      </a:r>
                      <a:endParaRPr lang="en-US" sz="1400" dirty="0">
                        <a:latin typeface="Calibri"/>
                        <a:ea typeface="Calibri"/>
                        <a:cs typeface="Times New Roman"/>
                      </a:endParaRPr>
                    </a:p>
                  </a:txBody>
                  <a:tcPr marL="67215" marR="67215" marT="0" marB="0" anchor="b">
                    <a:noFill/>
                  </a:tcPr>
                </a:tc>
                <a:tc>
                  <a:txBody>
                    <a:bodyPr/>
                    <a:lstStyle/>
                    <a:p>
                      <a:pPr marL="0" marR="0" algn="ctr">
                        <a:lnSpc>
                          <a:spcPct val="115000"/>
                        </a:lnSpc>
                        <a:spcBef>
                          <a:spcPts val="0"/>
                        </a:spcBef>
                        <a:spcAft>
                          <a:spcPts val="0"/>
                        </a:spcAft>
                      </a:pPr>
                      <a:r>
                        <a:rPr lang="en-US" sz="1400"/>
                        <a:t> [MPa] </a:t>
                      </a:r>
                      <a:endParaRPr lang="en-US" sz="1400">
                        <a:latin typeface="Calibri"/>
                        <a:ea typeface="Calibri"/>
                        <a:cs typeface="Times New Roman"/>
                      </a:endParaRPr>
                    </a:p>
                  </a:txBody>
                  <a:tcPr marL="67215" marR="67215" marT="0" marB="0" anchor="b">
                    <a:noFill/>
                  </a:tcPr>
                </a:tc>
                <a:tc>
                  <a:txBody>
                    <a:bodyPr/>
                    <a:lstStyle/>
                    <a:p>
                      <a:pPr marL="0" marR="0" algn="ctr">
                        <a:lnSpc>
                          <a:spcPct val="115000"/>
                        </a:lnSpc>
                        <a:spcBef>
                          <a:spcPts val="0"/>
                        </a:spcBef>
                        <a:spcAft>
                          <a:spcPts val="0"/>
                        </a:spcAft>
                      </a:pPr>
                      <a:r>
                        <a:rPr lang="en-US" sz="1400" dirty="0"/>
                        <a:t>[</a:t>
                      </a:r>
                      <a:r>
                        <a:rPr lang="en-US" sz="1400" dirty="0" err="1"/>
                        <a:t>MPa</a:t>
                      </a:r>
                      <a:r>
                        <a:rPr lang="en-US" sz="1400" dirty="0"/>
                        <a:t>]  </a:t>
                      </a:r>
                      <a:endParaRPr lang="en-US" sz="1400" dirty="0">
                        <a:latin typeface="Calibri"/>
                        <a:ea typeface="Calibri"/>
                        <a:cs typeface="Times New Roman"/>
                      </a:endParaRPr>
                    </a:p>
                  </a:txBody>
                  <a:tcPr marL="67215" marR="67215" marT="0" marB="0" anchor="b">
                    <a:noFill/>
                  </a:tcPr>
                </a:tc>
                <a:tc>
                  <a:txBody>
                    <a:bodyPr/>
                    <a:lstStyle/>
                    <a:p>
                      <a:pPr marL="0" marR="0" algn="ctr">
                        <a:lnSpc>
                          <a:spcPct val="115000"/>
                        </a:lnSpc>
                        <a:spcBef>
                          <a:spcPts val="0"/>
                        </a:spcBef>
                        <a:spcAft>
                          <a:spcPts val="0"/>
                        </a:spcAft>
                      </a:pPr>
                      <a:r>
                        <a:rPr lang="en-US" sz="1400" dirty="0"/>
                        <a:t>[</a:t>
                      </a:r>
                      <a:r>
                        <a:rPr lang="en-US" sz="1400" dirty="0" err="1"/>
                        <a:t>MPa</a:t>
                      </a:r>
                      <a:r>
                        <a:rPr lang="en-US" sz="1400" dirty="0"/>
                        <a:t>]  </a:t>
                      </a:r>
                      <a:endParaRPr lang="en-US" sz="1400" dirty="0">
                        <a:latin typeface="Calibri"/>
                        <a:ea typeface="Calibri"/>
                        <a:cs typeface="Times New Roman"/>
                      </a:endParaRPr>
                    </a:p>
                  </a:txBody>
                  <a:tcPr marL="67215" marR="67215" marT="0" marB="0" anchor="b">
                    <a:noFill/>
                  </a:tcPr>
                </a:tc>
                <a:tc>
                  <a:txBody>
                    <a:bodyPr/>
                    <a:lstStyle/>
                    <a:p>
                      <a:pPr marL="0" marR="0" algn="ctr">
                        <a:lnSpc>
                          <a:spcPct val="115000"/>
                        </a:lnSpc>
                        <a:spcBef>
                          <a:spcPts val="0"/>
                        </a:spcBef>
                        <a:spcAft>
                          <a:spcPts val="0"/>
                        </a:spcAft>
                      </a:pPr>
                      <a:r>
                        <a:rPr lang="en-US" sz="1400" dirty="0"/>
                        <a:t>[</a:t>
                      </a:r>
                      <a:r>
                        <a:rPr lang="en-US" sz="1400" dirty="0" err="1"/>
                        <a:t>MPa</a:t>
                      </a:r>
                      <a:r>
                        <a:rPr lang="en-US" sz="1400" dirty="0"/>
                        <a:t>]  </a:t>
                      </a:r>
                      <a:endParaRPr lang="en-US" sz="1400" dirty="0">
                        <a:latin typeface="Calibri"/>
                        <a:ea typeface="Calibri"/>
                        <a:cs typeface="Times New Roman"/>
                      </a:endParaRPr>
                    </a:p>
                  </a:txBody>
                  <a:tcPr marL="67215" marR="67215" marT="0" marB="0" anchor="b">
                    <a:noFill/>
                  </a:tcPr>
                </a:tc>
              </a:tr>
              <a:tr h="268986">
                <a:tc>
                  <a:txBody>
                    <a:bodyPr/>
                    <a:lstStyle/>
                    <a:p>
                      <a:pPr marL="0" marR="0" algn="ctr">
                        <a:lnSpc>
                          <a:spcPct val="115000"/>
                        </a:lnSpc>
                        <a:spcBef>
                          <a:spcPts val="0"/>
                        </a:spcBef>
                        <a:spcAft>
                          <a:spcPts val="0"/>
                        </a:spcAft>
                      </a:pPr>
                      <a:r>
                        <a:rPr lang="en-US" sz="1400" dirty="0"/>
                        <a:t>1</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452.62</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433.08</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390.86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458.36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dirty="0"/>
                        <a:t>430.12</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dirty="0"/>
                        <a:t>582.07</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dirty="0"/>
                        <a:t>616.05</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dirty="0"/>
                        <a:t>205.35</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dirty="0"/>
                        <a:t>410.70</a:t>
                      </a:r>
                      <a:endParaRPr lang="en-US" sz="1400" dirty="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2</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456.62</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431.24</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389.20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455.77</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427.70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579.60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612.57</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204.19</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408.38</a:t>
                      </a:r>
                      <a:endParaRPr lang="en-US" sz="140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3</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461.60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428.87</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387.05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452.48</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424.61</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576.41</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608.15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202.72</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405.43</a:t>
                      </a:r>
                      <a:endParaRPr lang="en-US" sz="140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4</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522.25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390.96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352.84</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404.87</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379.93</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525.47</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544.16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181.39</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362.77</a:t>
                      </a:r>
                      <a:endParaRPr lang="en-US" sz="140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5</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447.42</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435.38</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392.93</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461.65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433.21</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585.16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620.47</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206.82</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413.64</a:t>
                      </a:r>
                      <a:endParaRPr lang="en-US" sz="140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6</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430.63</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442.10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399.00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471.66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442.61</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594.20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633.93</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211.31</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422.62</a:t>
                      </a:r>
                      <a:endParaRPr lang="en-US" sz="140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7</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439.40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438.72</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395.94</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466.54</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437.80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589.65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dirty="0"/>
                        <a:t>627.04</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209.01</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418.03</a:t>
                      </a:r>
                      <a:endParaRPr lang="en-US" sz="140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8</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413.18</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448.06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404.38</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481.20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451.56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602.21</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646.75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215.58</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431.17</a:t>
                      </a:r>
                      <a:endParaRPr lang="en-US" sz="140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9</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413.22</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448.05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404.37</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481.19</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451.55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602.20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646.73</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215.58</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431.15</a:t>
                      </a:r>
                      <a:endParaRPr lang="en-US" sz="140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10</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451.50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433.59</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391.31</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459.08</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430.80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582.75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617.01</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205.67</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411.34</a:t>
                      </a:r>
                      <a:endParaRPr lang="en-US" sz="140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11</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392.14</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454.01</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409.74</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491.65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461.36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610.20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660.79</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220.26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440.53</a:t>
                      </a:r>
                      <a:endParaRPr lang="en-US" sz="140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12</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391.30</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454.22</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409.93</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492.04</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461.73</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610.49</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661.32</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220.44</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dirty="0"/>
                        <a:t>440.88</a:t>
                      </a:r>
                      <a:endParaRPr lang="en-US" sz="1400" dirty="0">
                        <a:latin typeface="Calibri"/>
                        <a:ea typeface="Calibri"/>
                        <a:cs typeface="Times New Roman"/>
                      </a:endParaRPr>
                    </a:p>
                  </a:txBody>
                  <a:tcPr marL="67215" marR="67215" marT="0" marB="0" anchor="b"/>
                </a:tc>
              </a:tr>
              <a:tr h="268986">
                <a:tc>
                  <a:txBody>
                    <a:bodyPr/>
                    <a:lstStyle/>
                    <a:p>
                      <a:pPr marL="0" marR="0" algn="ctr">
                        <a:lnSpc>
                          <a:spcPct val="115000"/>
                        </a:lnSpc>
                        <a:spcBef>
                          <a:spcPts val="0"/>
                        </a:spcBef>
                        <a:spcAft>
                          <a:spcPts val="0"/>
                        </a:spcAft>
                      </a:pPr>
                      <a:r>
                        <a:rPr lang="en-US" sz="1400" dirty="0"/>
                        <a:t>13</a:t>
                      </a:r>
                      <a:endParaRPr lang="en-US" sz="1400" dirty="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374.45</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458.09</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413.43</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499.63</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468.86</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615.69</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671.52</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a:t>223.84</a:t>
                      </a:r>
                      <a:endParaRPr lang="en-US" sz="1400">
                        <a:latin typeface="Calibri"/>
                        <a:ea typeface="Calibri"/>
                        <a:cs typeface="Times New Roman"/>
                      </a:endParaRPr>
                    </a:p>
                  </a:txBody>
                  <a:tcPr marL="67215" marR="67215" marT="0" marB="0" anchor="b"/>
                </a:tc>
                <a:tc>
                  <a:txBody>
                    <a:bodyPr/>
                    <a:lstStyle/>
                    <a:p>
                      <a:pPr marL="0" marR="0" algn="ctr">
                        <a:lnSpc>
                          <a:spcPct val="115000"/>
                        </a:lnSpc>
                        <a:spcBef>
                          <a:spcPts val="0"/>
                        </a:spcBef>
                        <a:spcAft>
                          <a:spcPts val="0"/>
                        </a:spcAft>
                      </a:pPr>
                      <a:r>
                        <a:rPr lang="en-US" sz="1400" dirty="0"/>
                        <a:t>447.68</a:t>
                      </a:r>
                      <a:endParaRPr lang="en-US" sz="1400" dirty="0">
                        <a:latin typeface="Calibri"/>
                        <a:ea typeface="Calibri"/>
                        <a:cs typeface="Times New Roman"/>
                      </a:endParaRPr>
                    </a:p>
                  </a:txBody>
                  <a:tcPr marL="67215" marR="67215" marT="0" marB="0" anchor="b"/>
                </a:tc>
              </a:tr>
            </a:tbl>
          </a:graphicData>
        </a:graphic>
      </p:graphicFrame>
      <p:sp>
        <p:nvSpPr>
          <p:cNvPr id="8193" name="Rectangle 1"/>
          <p:cNvSpPr>
            <a:spLocks noChangeArrowheads="1"/>
          </p:cNvSpPr>
          <p:nvPr/>
        </p:nvSpPr>
        <p:spPr bwMode="auto">
          <a:xfrm>
            <a:off x="152400" y="205532"/>
            <a:ext cx="8839200" cy="221599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17365D"/>
                </a:solidFill>
                <a:effectLst/>
                <a:latin typeface="Cambria" pitchFamily="18" charset="0"/>
                <a:ea typeface="Times New Roman" pitchFamily="18" charset="0"/>
                <a:cs typeface="Times New Roman" pitchFamily="18" charset="0"/>
              </a:rPr>
              <a:t>TBM Design Criteria Stress Results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Path Average Temperatures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order to properly determine the material properties to compare our stress results to, temperature data was collected along each of the 13 paths. Average temperatures along each path were determined, and using the correlations, material property data was calculated accordingly.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28600" y="6488668"/>
            <a:ext cx="8382000" cy="338554"/>
          </a:xfrm>
          <a:prstGeom prst="rect">
            <a:avLst/>
          </a:prstGeom>
        </p:spPr>
        <p:txBody>
          <a:bodyPr wrap="square">
            <a:spAutoFit/>
          </a:bodyPr>
          <a:lstStyle/>
          <a:p>
            <a:r>
              <a:rPr lang="en-US" sz="1600" dirty="0" smtClean="0"/>
              <a:t>S</a:t>
            </a:r>
            <a:r>
              <a:rPr lang="en-US" sz="1600" baseline="-25000" dirty="0" smtClean="0"/>
              <a:t>e</a:t>
            </a:r>
            <a:r>
              <a:rPr lang="en-US" sz="1600" dirty="0" smtClean="0"/>
              <a:t>: allowable</a:t>
            </a:r>
            <a:r>
              <a:rPr lang="en-US" sz="1600" baseline="0" dirty="0" smtClean="0"/>
              <a:t> total stress intensity;  </a:t>
            </a:r>
            <a:r>
              <a:rPr lang="en-US" sz="1600" dirty="0" smtClean="0"/>
              <a:t> </a:t>
            </a:r>
            <a:r>
              <a:rPr lang="en-US" sz="1600" dirty="0" err="1" smtClean="0"/>
              <a:t>S</a:t>
            </a:r>
            <a:r>
              <a:rPr lang="en-US" sz="1600" baseline="-25000" dirty="0" err="1" smtClean="0"/>
              <a:t>d</a:t>
            </a:r>
            <a:r>
              <a:rPr lang="en-US" sz="1600" dirty="0" smtClean="0"/>
              <a:t>: allowable</a:t>
            </a:r>
            <a:r>
              <a:rPr lang="en-US" sz="1600" baseline="0" dirty="0" smtClean="0"/>
              <a:t> total membran</a:t>
            </a:r>
            <a:r>
              <a:rPr lang="en-US" sz="1600" dirty="0" smtClean="0"/>
              <a:t>e plus bending </a:t>
            </a:r>
            <a:r>
              <a:rPr lang="en-US" sz="1600" baseline="0" dirty="0" smtClean="0"/>
              <a:t>stress intensity</a:t>
            </a:r>
            <a:endParaRPr 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62400"/>
            <a:ext cx="7772400" cy="1362075"/>
          </a:xfrm>
        </p:spPr>
        <p:txBody>
          <a:bodyPr>
            <a:normAutofit/>
          </a:bodyPr>
          <a:lstStyle/>
          <a:p>
            <a:r>
              <a:rPr lang="en-US" dirty="0" smtClean="0"/>
              <a:t>Applying SDC-IC Design criteria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76200"/>
            <a:ext cx="5128392" cy="523220"/>
          </a:xfrm>
          <a:prstGeom prst="rect">
            <a:avLst/>
          </a:prstGeom>
          <a:noFill/>
        </p:spPr>
        <p:txBody>
          <a:bodyPr wrap="none" rtlCol="0">
            <a:spAutoFit/>
          </a:bodyPr>
          <a:lstStyle/>
          <a:p>
            <a:r>
              <a:rPr lang="en-US" sz="2800" b="1" dirty="0" smtClean="0">
                <a:solidFill>
                  <a:srgbClr val="7030A0"/>
                </a:solidFill>
              </a:rPr>
              <a:t>SDC-IC Design Criteria Procedure </a:t>
            </a:r>
            <a:endParaRPr lang="en-US" sz="2800" b="1" u="sng" dirty="0">
              <a:solidFill>
                <a:srgbClr val="7030A0"/>
              </a:solidFill>
            </a:endParaRPr>
          </a:p>
        </p:txBody>
      </p:sp>
      <p:graphicFrame>
        <p:nvGraphicFramePr>
          <p:cNvPr id="5" name="Diagram 4"/>
          <p:cNvGraphicFramePr/>
          <p:nvPr/>
        </p:nvGraphicFramePr>
        <p:xfrm>
          <a:off x="609600" y="762000"/>
          <a:ext cx="792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2514600" y="4572000"/>
            <a:ext cx="4267200" cy="12192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cstate="print"/>
          <a:srcRect/>
          <a:stretch>
            <a:fillRect/>
          </a:stretch>
        </p:blipFill>
        <p:spPr bwMode="auto">
          <a:xfrm>
            <a:off x="1219200" y="631825"/>
            <a:ext cx="6654800" cy="6454775"/>
          </a:xfrm>
          <a:prstGeom prst="rect">
            <a:avLst/>
          </a:prstGeom>
          <a:noFill/>
          <a:ln w="9525">
            <a:noFill/>
            <a:miter lim="800000"/>
            <a:headEnd/>
            <a:tailEnd/>
          </a:ln>
          <a:effectLst/>
        </p:spPr>
      </p:pic>
      <p:sp>
        <p:nvSpPr>
          <p:cNvPr id="4" name="Rectangle 1"/>
          <p:cNvSpPr>
            <a:spLocks noChangeArrowheads="1"/>
          </p:cNvSpPr>
          <p:nvPr/>
        </p:nvSpPr>
        <p:spPr bwMode="auto">
          <a:xfrm>
            <a:off x="152400" y="0"/>
            <a:ext cx="8839200" cy="49244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17365D"/>
                </a:solidFill>
                <a:effectLst/>
                <a:latin typeface="Cambria" pitchFamily="18" charset="0"/>
                <a:ea typeface="Times New Roman" pitchFamily="18" charset="0"/>
                <a:cs typeface="Times New Roman" pitchFamily="18" charset="0"/>
              </a:rPr>
              <a:t>TBM Design Criteria Stress Results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ounded Rectangle 4"/>
          <p:cNvSpPr/>
          <p:nvPr/>
        </p:nvSpPr>
        <p:spPr>
          <a:xfrm>
            <a:off x="1828800" y="3276600"/>
            <a:ext cx="5791200" cy="381000"/>
          </a:xfrm>
          <a:prstGeom prst="round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990600" y="403302"/>
            <a:ext cx="7011987" cy="6619779"/>
            <a:chOff x="990600" y="593802"/>
            <a:chExt cx="7011987" cy="6619779"/>
          </a:xfrm>
        </p:grpSpPr>
        <p:pic>
          <p:nvPicPr>
            <p:cNvPr id="2061" name="Picture 13"/>
            <p:cNvPicPr>
              <a:picLocks noChangeAspect="1" noChangeArrowheads="1"/>
            </p:cNvPicPr>
            <p:nvPr/>
          </p:nvPicPr>
          <p:blipFill>
            <a:blip r:embed="rId2" cstate="print"/>
            <a:srcRect t="9934"/>
            <a:stretch>
              <a:fillRect/>
            </a:stretch>
          </p:blipFill>
          <p:spPr bwMode="auto">
            <a:xfrm>
              <a:off x="990600" y="593802"/>
              <a:ext cx="7011987" cy="4002011"/>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a:stretch>
              <a:fillRect/>
            </a:stretch>
          </p:blipFill>
          <p:spPr bwMode="auto">
            <a:xfrm>
              <a:off x="990600" y="4572000"/>
              <a:ext cx="7011987" cy="2641581"/>
            </a:xfrm>
            <a:prstGeom prst="rect">
              <a:avLst/>
            </a:prstGeom>
            <a:noFill/>
            <a:ln w="9525">
              <a:noFill/>
              <a:miter lim="800000"/>
              <a:headEnd/>
              <a:tailEnd/>
            </a:ln>
            <a:effectLst/>
          </p:spPr>
        </p:pic>
      </p:grpSp>
      <p:sp>
        <p:nvSpPr>
          <p:cNvPr id="18" name="Rectangle 2"/>
          <p:cNvSpPr txBox="1">
            <a:spLocks noChangeArrowheads="1"/>
          </p:cNvSpPr>
          <p:nvPr/>
        </p:nvSpPr>
        <p:spPr bwMode="auto">
          <a:xfrm>
            <a:off x="0" y="0"/>
            <a:ext cx="914400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smtClean="0">
                <a:solidFill>
                  <a:srgbClr val="7030A0"/>
                </a:solidFill>
              </a:rPr>
              <a:t>Definition of Design SDC-IC Criteria</a:t>
            </a:r>
            <a:endParaRPr lang="en-US" sz="2400" b="1" dirty="0">
              <a:solidFill>
                <a:srgbClr val="7030A0"/>
              </a:solidFill>
            </a:endParaRPr>
          </a:p>
        </p:txBody>
      </p:sp>
      <p:sp>
        <p:nvSpPr>
          <p:cNvPr id="6" name="Rounded Rectangle 5"/>
          <p:cNvSpPr/>
          <p:nvPr/>
        </p:nvSpPr>
        <p:spPr>
          <a:xfrm>
            <a:off x="1131848" y="2819400"/>
            <a:ext cx="6716751" cy="479502"/>
          </a:xfrm>
          <a:prstGeom prst="round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Documents and Settings\Robert Shaefer\Desktop\Slides for FSNT\TBM Mesh 2009-8-15\TBM Mesh 2009-8-15\10-step22004.jpg"/>
          <p:cNvPicPr>
            <a:picLocks noChangeAspect="1" noChangeArrowheads="1"/>
          </p:cNvPicPr>
          <p:nvPr/>
        </p:nvPicPr>
        <p:blipFill>
          <a:blip r:embed="rId2" cstate="print"/>
          <a:srcRect l="36363" t="13503" r="40268" b="38694"/>
          <a:stretch>
            <a:fillRect/>
          </a:stretch>
        </p:blipFill>
        <p:spPr bwMode="auto">
          <a:xfrm>
            <a:off x="6781800" y="3581400"/>
            <a:ext cx="1984794" cy="3048000"/>
          </a:xfrm>
          <a:prstGeom prst="rect">
            <a:avLst/>
          </a:prstGeom>
          <a:noFill/>
          <a:ln>
            <a:solidFill>
              <a:schemeClr val="tx1"/>
            </a:solidFill>
          </a:ln>
        </p:spPr>
      </p:pic>
      <p:pic>
        <p:nvPicPr>
          <p:cNvPr id="3" name="Picture 3"/>
          <p:cNvPicPr>
            <a:picLocks noChangeAspect="1" noChangeArrowheads="1"/>
          </p:cNvPicPr>
          <p:nvPr/>
        </p:nvPicPr>
        <p:blipFill>
          <a:blip r:embed="rId3" cstate="print"/>
          <a:srcRect/>
          <a:stretch>
            <a:fillRect/>
          </a:stretch>
        </p:blipFill>
        <p:spPr bwMode="auto">
          <a:xfrm>
            <a:off x="0" y="403225"/>
            <a:ext cx="6654800" cy="6454775"/>
          </a:xfrm>
          <a:prstGeom prst="rect">
            <a:avLst/>
          </a:prstGeom>
          <a:solidFill>
            <a:schemeClr val="bg1"/>
          </a:solidFill>
          <a:ln w="9525">
            <a:noFill/>
            <a:miter lim="800000"/>
            <a:headEnd/>
            <a:tailEnd/>
          </a:ln>
          <a:effectLst/>
        </p:spPr>
      </p:pic>
      <p:pic>
        <p:nvPicPr>
          <p:cNvPr id="2" name="Picture 1" descr="TBM - Top of FW - 6 - Labeled Paths.jpg"/>
          <p:cNvPicPr/>
          <p:nvPr/>
        </p:nvPicPr>
        <p:blipFill>
          <a:blip r:embed="rId4" cstate="print"/>
          <a:srcRect l="37146" b="9114"/>
          <a:stretch>
            <a:fillRect/>
          </a:stretch>
        </p:blipFill>
        <p:spPr>
          <a:xfrm>
            <a:off x="6553200" y="228600"/>
            <a:ext cx="2438400" cy="2631688"/>
          </a:xfrm>
          <a:prstGeom prst="rect">
            <a:avLst/>
          </a:prstGeom>
          <a:ln>
            <a:solidFill>
              <a:schemeClr val="tx1"/>
            </a:solidFill>
          </a:ln>
        </p:spPr>
      </p:pic>
      <p:sp>
        <p:nvSpPr>
          <p:cNvPr id="4" name="Rounded Rectangle 3"/>
          <p:cNvSpPr/>
          <p:nvPr/>
        </p:nvSpPr>
        <p:spPr>
          <a:xfrm>
            <a:off x="609600" y="3048000"/>
            <a:ext cx="5791200" cy="381000"/>
          </a:xfrm>
          <a:prstGeom prst="round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562600" y="3429000"/>
            <a:ext cx="1676400" cy="812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486400" y="2286000"/>
            <a:ext cx="17526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Flowchart: Process 13"/>
          <p:cNvSpPr/>
          <p:nvPr/>
        </p:nvSpPr>
        <p:spPr>
          <a:xfrm>
            <a:off x="5105400" y="3048000"/>
            <a:ext cx="457200" cy="3810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3708402" y="3048000"/>
            <a:ext cx="457200" cy="381000"/>
          </a:xfrm>
          <a:prstGeom prst="flowChart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57791"/>
            <a:ext cx="8382000" cy="6093976"/>
          </a:xfrm>
          <a:prstGeom prst="rect">
            <a:avLst/>
          </a:prstGeom>
        </p:spPr>
        <p:txBody>
          <a:bodyPr wrap="square">
            <a:spAutoFit/>
          </a:bodyPr>
          <a:lstStyle/>
          <a:p>
            <a:pPr marL="290513" indent="-290513">
              <a:spcAft>
                <a:spcPts val="1800"/>
              </a:spcAft>
              <a:buSzPct val="75000"/>
              <a:buBlip>
                <a:blip r:embed="rId2"/>
              </a:buBlip>
            </a:pPr>
            <a:r>
              <a:rPr lang="en-US" sz="2000" dirty="0" smtClean="0"/>
              <a:t>SDC-IC  Design Rules were reviewed and F82H </a:t>
            </a:r>
            <a:r>
              <a:rPr lang="en-US" sz="2000" dirty="0"/>
              <a:t>material </a:t>
            </a:r>
            <a:r>
              <a:rPr lang="en-US" sz="2000" dirty="0" smtClean="0"/>
              <a:t>properties were collected and extrapolated for SDC-IC (including K</a:t>
            </a:r>
            <a:r>
              <a:rPr lang="en-US" sz="2000" baseline="-25000" dirty="0" smtClean="0"/>
              <a:t>IC</a:t>
            </a:r>
            <a:r>
              <a:rPr lang="en-US" sz="2000" dirty="0" smtClean="0"/>
              <a:t>)</a:t>
            </a:r>
          </a:p>
          <a:p>
            <a:pPr marL="290513" indent="-290513">
              <a:spcAft>
                <a:spcPts val="1800"/>
              </a:spcAft>
              <a:buSzPct val="75000"/>
              <a:buBlip>
                <a:blip r:embed="rId2"/>
              </a:buBlip>
            </a:pPr>
            <a:r>
              <a:rPr lang="en-US" sz="2000" dirty="0" smtClean="0"/>
              <a:t>Large-scale </a:t>
            </a:r>
            <a:r>
              <a:rPr lang="en-US" sz="2000" dirty="0"/>
              <a:t>FEM analysis of the DCLL </a:t>
            </a:r>
            <a:r>
              <a:rPr lang="en-US" sz="2000" dirty="0" smtClean="0"/>
              <a:t>TBM stress results were broken down into membrane, bending, and total stress along 13 different paths through the TBM structure.</a:t>
            </a:r>
          </a:p>
          <a:p>
            <a:pPr marL="290513" indent="-290513">
              <a:spcAft>
                <a:spcPts val="1800"/>
              </a:spcAft>
              <a:buSzPct val="75000"/>
              <a:buBlip>
                <a:blip r:embed="rId2"/>
              </a:buBlip>
            </a:pPr>
            <a:r>
              <a:rPr lang="en-US" sz="2000" dirty="0" smtClean="0"/>
              <a:t>Low- </a:t>
            </a:r>
            <a:r>
              <a:rPr lang="en-US" sz="2000" dirty="0"/>
              <a:t>and high temperature SDC-IC rules </a:t>
            </a:r>
            <a:r>
              <a:rPr lang="en-US" sz="2000" dirty="0" smtClean="0"/>
              <a:t>were applied to the paths. </a:t>
            </a:r>
          </a:p>
          <a:p>
            <a:pPr marL="290513" indent="-290513">
              <a:spcAft>
                <a:spcPts val="1800"/>
              </a:spcAft>
              <a:buSzPct val="75000"/>
              <a:buBlip>
                <a:blip r:embed="rId2"/>
              </a:buBlip>
            </a:pPr>
            <a:r>
              <a:rPr lang="en-US" sz="2000" dirty="0" smtClean="0"/>
              <a:t>Normal operating loading based Factor-of-Safety </a:t>
            </a:r>
            <a:r>
              <a:rPr lang="en-US" sz="2000" dirty="0"/>
              <a:t>(</a:t>
            </a:r>
            <a:r>
              <a:rPr lang="en-US" sz="2000" dirty="0" err="1"/>
              <a:t>FoS</a:t>
            </a:r>
            <a:r>
              <a:rPr lang="en-US" sz="2000" dirty="0"/>
              <a:t>) </a:t>
            </a:r>
            <a:r>
              <a:rPr lang="en-US" sz="2000" dirty="0" smtClean="0"/>
              <a:t>for </a:t>
            </a:r>
            <a:r>
              <a:rPr lang="en-US" sz="2000" dirty="0"/>
              <a:t>both un-irradiated and irradiated </a:t>
            </a:r>
            <a:r>
              <a:rPr lang="en-US" sz="2000" dirty="0" smtClean="0"/>
              <a:t>materials show that :</a:t>
            </a:r>
          </a:p>
          <a:p>
            <a:pPr marL="747713" lvl="1" indent="-290513">
              <a:spcAft>
                <a:spcPts val="1800"/>
              </a:spcAft>
              <a:buSzPct val="75000"/>
              <a:buFont typeface="Courier New" pitchFamily="49" charset="0"/>
              <a:buChar char="o"/>
            </a:pPr>
            <a:r>
              <a:rPr lang="en-US" sz="2000" dirty="0" smtClean="0"/>
              <a:t>DCLL structural design satisfies </a:t>
            </a:r>
            <a:r>
              <a:rPr lang="en-US" sz="2000" u="sng" dirty="0" smtClean="0"/>
              <a:t>all</a:t>
            </a:r>
            <a:r>
              <a:rPr lang="en-US" sz="2000" dirty="0" smtClean="0"/>
              <a:t> SDC-IC design criteria for normal operation for irradiated (3.7 </a:t>
            </a:r>
            <a:r>
              <a:rPr lang="en-US" sz="2000" dirty="0" err="1" smtClean="0"/>
              <a:t>dpa</a:t>
            </a:r>
            <a:r>
              <a:rPr lang="en-US" sz="2000" dirty="0" smtClean="0"/>
              <a:t>) material properties</a:t>
            </a:r>
          </a:p>
          <a:p>
            <a:pPr marL="747713" lvl="1" indent="-290513">
              <a:spcAft>
                <a:spcPts val="1800"/>
              </a:spcAft>
              <a:buSzPct val="75000"/>
              <a:buFont typeface="Courier New" pitchFamily="49" charset="0"/>
              <a:buChar char="o"/>
            </a:pPr>
            <a:r>
              <a:rPr lang="en-US" sz="2000" dirty="0" smtClean="0"/>
              <a:t>The </a:t>
            </a:r>
            <a:r>
              <a:rPr lang="en-US" sz="2000" dirty="0" err="1" smtClean="0"/>
              <a:t>FoS</a:t>
            </a:r>
            <a:r>
              <a:rPr lang="en-US" sz="2000" dirty="0" smtClean="0"/>
              <a:t> for “Plastic Flow Localization Limit” is less then 1 for at the FW near the top of the TBM (Path 1).</a:t>
            </a:r>
          </a:p>
          <a:p>
            <a:pPr marL="747713" lvl="1" indent="-290513">
              <a:spcAft>
                <a:spcPts val="1800"/>
              </a:spcAft>
              <a:buSzPct val="75000"/>
              <a:buFont typeface="Courier New" pitchFamily="49" charset="0"/>
              <a:buChar char="o"/>
            </a:pPr>
            <a:r>
              <a:rPr lang="en-US" sz="2000" dirty="0" smtClean="0"/>
              <a:t>An inelastic analysis would have to be performed to demonstrate that stress relaxation due to local deformation reduces the membrane plus bending stress along Path 1 to acceptable levels.</a:t>
            </a:r>
            <a:endParaRPr lang="en-US" sz="2000" dirty="0"/>
          </a:p>
        </p:txBody>
      </p:sp>
      <p:sp>
        <p:nvSpPr>
          <p:cNvPr id="4" name="TextBox 3"/>
          <p:cNvSpPr txBox="1"/>
          <p:nvPr/>
        </p:nvSpPr>
        <p:spPr>
          <a:xfrm>
            <a:off x="3482898" y="44604"/>
            <a:ext cx="1816266" cy="523220"/>
          </a:xfrm>
          <a:prstGeom prst="rect">
            <a:avLst/>
          </a:prstGeom>
          <a:noFill/>
        </p:spPr>
        <p:txBody>
          <a:bodyPr wrap="none" rtlCol="0">
            <a:spAutoFit/>
          </a:bodyPr>
          <a:lstStyle/>
          <a:p>
            <a:r>
              <a:rPr lang="en-US" sz="2800" b="1" dirty="0" smtClean="0">
                <a:solidFill>
                  <a:srgbClr val="7030A0"/>
                </a:solidFill>
              </a:rPr>
              <a:t>SUMMARY</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382000" cy="5170646"/>
          </a:xfrm>
          <a:prstGeom prst="rect">
            <a:avLst/>
          </a:prstGeom>
        </p:spPr>
        <p:txBody>
          <a:bodyPr wrap="square">
            <a:spAutoFit/>
          </a:bodyPr>
          <a:lstStyle/>
          <a:p>
            <a:pPr marL="290513" indent="-290513">
              <a:spcAft>
                <a:spcPts val="1800"/>
              </a:spcAft>
              <a:buSzPct val="75000"/>
              <a:buBlip>
                <a:blip r:embed="rId3"/>
              </a:buBlip>
            </a:pPr>
            <a:r>
              <a:rPr lang="en-US" sz="2400" dirty="0" smtClean="0"/>
              <a:t>Structural Evaluation Plan (SEP) – Flow of Design Analysis</a:t>
            </a:r>
          </a:p>
          <a:p>
            <a:pPr marL="290513" indent="-290513">
              <a:spcAft>
                <a:spcPts val="1800"/>
              </a:spcAft>
              <a:buSzPct val="75000"/>
              <a:buBlip>
                <a:blip r:embed="rId3"/>
              </a:buBlip>
            </a:pPr>
            <a:r>
              <a:rPr lang="en-US" sz="2400" dirty="0" smtClean="0"/>
              <a:t>Definition of SDC-IC Design Criteria</a:t>
            </a:r>
          </a:p>
          <a:p>
            <a:pPr marL="290513" indent="-290513">
              <a:spcAft>
                <a:spcPts val="1800"/>
              </a:spcAft>
              <a:buSzPct val="75000"/>
              <a:buBlip>
                <a:blip r:embed="rId3"/>
              </a:buBlip>
            </a:pPr>
            <a:r>
              <a:rPr lang="en-US" sz="2400" dirty="0" smtClean="0"/>
              <a:t>F82H </a:t>
            </a:r>
            <a:r>
              <a:rPr lang="en-US" sz="2400" dirty="0"/>
              <a:t>material property data for </a:t>
            </a:r>
            <a:r>
              <a:rPr lang="en-US" sz="2400" dirty="0" smtClean="0"/>
              <a:t>SDC-IC</a:t>
            </a:r>
          </a:p>
          <a:p>
            <a:pPr marL="290513" indent="-290513">
              <a:spcAft>
                <a:spcPts val="1800"/>
              </a:spcAft>
              <a:buSzPct val="75000"/>
              <a:buBlip>
                <a:blip r:embed="rId3"/>
              </a:buBlip>
            </a:pPr>
            <a:r>
              <a:rPr lang="en-US" sz="2400" dirty="0" smtClean="0"/>
              <a:t>Large-scale </a:t>
            </a:r>
            <a:r>
              <a:rPr lang="en-US" sz="2400" dirty="0"/>
              <a:t>FEM analysis of the DCLL </a:t>
            </a:r>
            <a:r>
              <a:rPr lang="en-US" sz="2400" dirty="0" smtClean="0"/>
              <a:t>TBM</a:t>
            </a:r>
          </a:p>
          <a:p>
            <a:pPr marL="290513" indent="-290513">
              <a:spcAft>
                <a:spcPts val="1800"/>
              </a:spcAft>
              <a:buSzPct val="75000"/>
              <a:buBlip>
                <a:blip r:embed="rId3"/>
              </a:buBlip>
            </a:pPr>
            <a:r>
              <a:rPr lang="en-US" sz="2400" dirty="0" smtClean="0"/>
              <a:t>Selecting paths (total of 13) through critical locations of the DCLL TBM structure</a:t>
            </a:r>
          </a:p>
          <a:p>
            <a:pPr marL="290513" indent="-290513">
              <a:spcAft>
                <a:spcPts val="1800"/>
              </a:spcAft>
              <a:buSzPct val="75000"/>
              <a:buBlip>
                <a:blip r:embed="rId3"/>
              </a:buBlip>
            </a:pPr>
            <a:r>
              <a:rPr lang="en-US" sz="2400" dirty="0" smtClean="0"/>
              <a:t>Application of low- </a:t>
            </a:r>
            <a:r>
              <a:rPr lang="en-US" sz="2400" dirty="0"/>
              <a:t>and high temperature SDC-IC rules </a:t>
            </a:r>
            <a:r>
              <a:rPr lang="en-US" sz="2400" dirty="0" smtClean="0"/>
              <a:t>to the 13 paths. </a:t>
            </a:r>
          </a:p>
          <a:p>
            <a:pPr marL="290513" indent="-290513">
              <a:spcAft>
                <a:spcPts val="1800"/>
              </a:spcAft>
              <a:buSzPct val="75000"/>
              <a:buBlip>
                <a:blip r:embed="rId3"/>
              </a:buBlip>
            </a:pPr>
            <a:r>
              <a:rPr lang="en-US" sz="2400" dirty="0" smtClean="0"/>
              <a:t>Tabulated Factor-of-Safety </a:t>
            </a:r>
            <a:r>
              <a:rPr lang="en-US" sz="2400" dirty="0"/>
              <a:t>(</a:t>
            </a:r>
            <a:r>
              <a:rPr lang="en-US" sz="2400" dirty="0" err="1"/>
              <a:t>FoS</a:t>
            </a:r>
            <a:r>
              <a:rPr lang="en-US" sz="2400" dirty="0"/>
              <a:t>) </a:t>
            </a:r>
            <a:r>
              <a:rPr lang="en-US" sz="2400" dirty="0" smtClean="0"/>
              <a:t>of all 13 paths for both </a:t>
            </a:r>
            <a:r>
              <a:rPr lang="en-US" sz="2400" dirty="0"/>
              <a:t>un-irradiated and irradiated operating conditions.</a:t>
            </a:r>
          </a:p>
        </p:txBody>
      </p:sp>
      <p:sp>
        <p:nvSpPr>
          <p:cNvPr id="4" name="TextBox 3"/>
          <p:cNvSpPr txBox="1"/>
          <p:nvPr/>
        </p:nvSpPr>
        <p:spPr>
          <a:xfrm>
            <a:off x="3300755" y="152400"/>
            <a:ext cx="2298065" cy="523220"/>
          </a:xfrm>
          <a:prstGeom prst="rect">
            <a:avLst/>
          </a:prstGeom>
          <a:noFill/>
        </p:spPr>
        <p:txBody>
          <a:bodyPr wrap="none" rtlCol="0">
            <a:spAutoFit/>
          </a:bodyPr>
          <a:lstStyle/>
          <a:p>
            <a:r>
              <a:rPr lang="en-US" sz="2800" b="1" dirty="0" smtClean="0">
                <a:solidFill>
                  <a:srgbClr val="7030A0"/>
                </a:solidFill>
              </a:rPr>
              <a:t>TALK OUTLINE</a:t>
            </a:r>
            <a:endParaRPr lang="en-US"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9" presetClass="emph" presetSubtype="0" nodeType="withEffect">
                                  <p:stCondLst>
                                    <p:cond delay="0"/>
                                  </p:stCondLst>
                                  <p:childTnLst>
                                    <p:set>
                                      <p:cBhvr rctx="PPT">
                                        <p:cTn id="12" dur="indefinite"/>
                                        <p:tgtEl>
                                          <p:spTgt spid="2">
                                            <p:txEl>
                                              <p:pRg st="0" end="0"/>
                                            </p:txEl>
                                          </p:spTgt>
                                        </p:tgtEl>
                                        <p:attrNameLst>
                                          <p:attrName>style.opacity</p:attrName>
                                        </p:attrNameLst>
                                      </p:cBhvr>
                                      <p:to>
                                        <p:strVal val="0.5"/>
                                      </p:to>
                                    </p:set>
                                    <p:animEffect filter="image" prLst="opacity: 0.5">
                                      <p:cBhvr rctx="IE">
                                        <p:cTn id="13" dur="indefinite"/>
                                        <p:tgtEl>
                                          <p:spTgt spid="2">
                                            <p:txEl>
                                              <p:pRg st="0" end="0"/>
                                            </p:txEl>
                                          </p:spTgt>
                                        </p:tgtEl>
                                      </p:cBhvr>
                                    </p:animEffect>
                                  </p:childTnLst>
                                </p:cTn>
                              </p:par>
                              <p:par>
                                <p:cTn id="14" presetID="9" presetClass="emph" presetSubtype="0" nodeType="withEffect">
                                  <p:stCondLst>
                                    <p:cond delay="0"/>
                                  </p:stCondLst>
                                  <p:childTnLst>
                                    <p:set>
                                      <p:cBhvr rctx="PPT">
                                        <p:cTn id="15" dur="indefinite"/>
                                        <p:tgtEl>
                                          <p:spTgt spid="2">
                                            <p:txEl>
                                              <p:pRg st="1" end="1"/>
                                            </p:txEl>
                                          </p:spTgt>
                                        </p:tgtEl>
                                        <p:attrNameLst>
                                          <p:attrName>style.opacity</p:attrName>
                                        </p:attrNameLst>
                                      </p:cBhvr>
                                      <p:to>
                                        <p:strVal val="0.5"/>
                                      </p:to>
                                    </p:set>
                                    <p:animEffect filter="image" prLst="opacity: 0.5">
                                      <p:cBhvr rctx="IE">
                                        <p:cTn id="16" dur="indefinite"/>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linds(horizontal)">
                                      <p:cBhvr>
                                        <p:cTn id="24" dur="500"/>
                                        <p:tgtEl>
                                          <p:spTgt spid="2">
                                            <p:txEl>
                                              <p:pRg st="5" end="5"/>
                                            </p:txEl>
                                          </p:spTgt>
                                        </p:tgtEl>
                                      </p:cBhvr>
                                    </p:animEffect>
                                  </p:childTnLst>
                                </p:cTn>
                              </p:par>
                              <p:par>
                                <p:cTn id="25" presetID="9" presetClass="emph" presetSubtype="0" nodeType="withEffect">
                                  <p:stCondLst>
                                    <p:cond delay="0"/>
                                  </p:stCondLst>
                                  <p:childTnLst>
                                    <p:set>
                                      <p:cBhvr rctx="PPT">
                                        <p:cTn id="26" dur="indefinite"/>
                                        <p:tgtEl>
                                          <p:spTgt spid="2">
                                            <p:txEl>
                                              <p:pRg st="2" end="2"/>
                                            </p:txEl>
                                          </p:spTgt>
                                        </p:tgtEl>
                                        <p:attrNameLst>
                                          <p:attrName>style.opacity</p:attrName>
                                        </p:attrNameLst>
                                      </p:cBhvr>
                                      <p:to>
                                        <p:strVal val="0.5"/>
                                      </p:to>
                                    </p:set>
                                    <p:animEffect filter="image" prLst="opacity: 0.5">
                                      <p:cBhvr rctx="IE">
                                        <p:cTn id="27" dur="indefinite"/>
                                        <p:tgtEl>
                                          <p:spTgt spid="2">
                                            <p:txEl>
                                              <p:pRg st="2" end="2"/>
                                            </p:txEl>
                                          </p:spTgt>
                                        </p:tgtEl>
                                      </p:cBhvr>
                                    </p:animEffect>
                                  </p:childTnLst>
                                </p:cTn>
                              </p:par>
                              <p:par>
                                <p:cTn id="28" presetID="9" presetClass="emph" presetSubtype="0" nodeType="withEffect">
                                  <p:stCondLst>
                                    <p:cond delay="0"/>
                                  </p:stCondLst>
                                  <p:childTnLst>
                                    <p:set>
                                      <p:cBhvr rctx="PPT">
                                        <p:cTn id="29" dur="indefinite"/>
                                        <p:tgtEl>
                                          <p:spTgt spid="2">
                                            <p:txEl>
                                              <p:pRg st="3" end="3"/>
                                            </p:txEl>
                                          </p:spTgt>
                                        </p:tgtEl>
                                        <p:attrNameLst>
                                          <p:attrName>style.opacity</p:attrName>
                                        </p:attrNameLst>
                                      </p:cBhvr>
                                      <p:to>
                                        <p:strVal val="0.5"/>
                                      </p:to>
                                    </p:set>
                                    <p:animEffect filter="image" prLst="opacity: 0.5">
                                      <p:cBhvr rctx="IE">
                                        <p:cTn id="30" dur="indefinite"/>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blinds(horizontal)">
                                      <p:cBhvr>
                                        <p:cTn id="35" dur="500"/>
                                        <p:tgtEl>
                                          <p:spTgt spid="2">
                                            <p:txEl>
                                              <p:pRg st="6" end="6"/>
                                            </p:txEl>
                                          </p:spTgt>
                                        </p:tgtEl>
                                      </p:cBhvr>
                                    </p:animEffect>
                                  </p:childTnLst>
                                </p:cTn>
                              </p:par>
                              <p:par>
                                <p:cTn id="36" presetID="9" presetClass="emph" presetSubtype="0" nodeType="withEffect">
                                  <p:stCondLst>
                                    <p:cond delay="0"/>
                                  </p:stCondLst>
                                  <p:childTnLst>
                                    <p:set>
                                      <p:cBhvr rctx="PPT">
                                        <p:cTn id="37" dur="indefinite"/>
                                        <p:tgtEl>
                                          <p:spTgt spid="2">
                                            <p:txEl>
                                              <p:pRg st="4" end="4"/>
                                            </p:txEl>
                                          </p:spTgt>
                                        </p:tgtEl>
                                        <p:attrNameLst>
                                          <p:attrName>style.opacity</p:attrName>
                                        </p:attrNameLst>
                                      </p:cBhvr>
                                      <p:to>
                                        <p:strVal val="0.5"/>
                                      </p:to>
                                    </p:set>
                                    <p:animEffect filter="image" prLst="opacity: 0.5">
                                      <p:cBhvr rctx="IE">
                                        <p:cTn id="38" dur="indefinite"/>
                                        <p:tgtEl>
                                          <p:spTgt spid="2">
                                            <p:txEl>
                                              <p:pRg st="4" end="4"/>
                                            </p:txEl>
                                          </p:spTgt>
                                        </p:tgtEl>
                                      </p:cBhvr>
                                    </p:animEffect>
                                  </p:childTnLst>
                                </p:cTn>
                              </p:par>
                              <p:par>
                                <p:cTn id="39" presetID="9" presetClass="emph" presetSubtype="0" nodeType="withEffect">
                                  <p:stCondLst>
                                    <p:cond delay="0"/>
                                  </p:stCondLst>
                                  <p:childTnLst>
                                    <p:set>
                                      <p:cBhvr rctx="PPT">
                                        <p:cTn id="40" dur="indefinite"/>
                                        <p:tgtEl>
                                          <p:spTgt spid="2">
                                            <p:txEl>
                                              <p:pRg st="5" end="5"/>
                                            </p:txEl>
                                          </p:spTgt>
                                        </p:tgtEl>
                                        <p:attrNameLst>
                                          <p:attrName>style.opacity</p:attrName>
                                        </p:attrNameLst>
                                      </p:cBhvr>
                                      <p:to>
                                        <p:strVal val="0.5"/>
                                      </p:to>
                                    </p:set>
                                    <p:animEffect filter="image" prLst="opacity: 0.5">
                                      <p:cBhvr rctx="IE">
                                        <p:cTn id="41" dur="indefinite"/>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533400"/>
            <a:ext cx="8143844"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7801" y="1143000"/>
          <a:ext cx="6019798" cy="4267200"/>
        </p:xfrm>
        <a:graphic>
          <a:graphicData uri="http://schemas.openxmlformats.org/drawingml/2006/table">
            <a:tbl>
              <a:tblPr/>
              <a:tblGrid>
                <a:gridCol w="800971"/>
                <a:gridCol w="1051274"/>
                <a:gridCol w="1051274"/>
                <a:gridCol w="1051274"/>
                <a:gridCol w="988699"/>
                <a:gridCol w="1076306"/>
              </a:tblGrid>
              <a:tr h="284480">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800" b="0" i="0" u="none" strike="noStrike">
                          <a:solidFill>
                            <a:srgbClr val="000000"/>
                          </a:solidFill>
                          <a:latin typeface="Calibri"/>
                        </a:rPr>
                        <a:t>PL+QL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0" i="0" u="none" strike="noStrike">
                          <a:solidFill>
                            <a:srgbClr val="000000"/>
                          </a:solidFill>
                          <a:latin typeface="Calibri"/>
                        </a:rPr>
                        <a:t>PL+Pb+Q+F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4480">
                <a:tc>
                  <a:txBody>
                    <a:bodyPr/>
                    <a:lstStyle/>
                    <a:p>
                      <a:pPr algn="ctr" fontAlgn="b"/>
                      <a:r>
                        <a:rPr lang="en-US" sz="1800" b="0" i="0" u="none" strike="noStrike">
                          <a:solidFill>
                            <a:srgbClr val="000000"/>
                          </a:solidFill>
                          <a:latin typeface="Calibri"/>
                        </a:rPr>
                        <a:t>Path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Stress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KI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Stress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KI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26.40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8.48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119.98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17.51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65.57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80">
                <a:tc>
                  <a:txBody>
                    <a:bodyPr/>
                    <a:lstStyle/>
                    <a:p>
                      <a:pPr algn="ctr" fontAlgn="b"/>
                      <a:r>
                        <a:rPr lang="en-US" sz="18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905000" y="304800"/>
            <a:ext cx="5233997" cy="523220"/>
          </a:xfrm>
          <a:prstGeom prst="rect">
            <a:avLst/>
          </a:prstGeom>
          <a:noFill/>
        </p:spPr>
        <p:txBody>
          <a:bodyPr wrap="none" rtlCol="0">
            <a:spAutoFit/>
          </a:bodyPr>
          <a:lstStyle/>
          <a:p>
            <a:r>
              <a:rPr lang="en-US" sz="2800" b="1" dirty="0" smtClean="0">
                <a:solidFill>
                  <a:srgbClr val="7030A0"/>
                </a:solidFill>
              </a:rPr>
              <a:t>Brittle Fracture Limit Design Rules</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57400" y="1143000"/>
          <a:ext cx="4953000" cy="5013144"/>
        </p:xfrm>
        <a:graphic>
          <a:graphicData uri="http://schemas.openxmlformats.org/drawingml/2006/table">
            <a:tbl>
              <a:tblPr/>
              <a:tblGrid>
                <a:gridCol w="1003140"/>
                <a:gridCol w="1316620"/>
                <a:gridCol w="1316620"/>
                <a:gridCol w="1316620"/>
              </a:tblGrid>
              <a:tr h="614178">
                <a:tc>
                  <a:txBody>
                    <a:bodyPr/>
                    <a:lstStyle/>
                    <a:p>
                      <a:pPr algn="ctr" fontAlgn="b"/>
                      <a:r>
                        <a:rPr lang="en-US" sz="1800" b="0" i="0" u="none" strike="noStrike">
                          <a:solidFill>
                            <a:srgbClr val="000000"/>
                          </a:solidFill>
                          <a:latin typeface="Calibri"/>
                        </a:rPr>
                        <a:t>Path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Maximum KI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KIC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FoS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213.38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215.06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216.66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220.90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8.48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210.56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194.68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156.59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204.41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223.89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204.96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212.84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138.16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137.34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139.50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82">
                <a:tc>
                  <a:txBody>
                    <a:bodyPr/>
                    <a:lstStyle/>
                    <a:p>
                      <a:pPr algn="ctr" fontAlgn="b"/>
                      <a:r>
                        <a:rPr lang="en-US" sz="18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116.43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667000" y="381000"/>
            <a:ext cx="3868688" cy="523220"/>
          </a:xfrm>
          <a:prstGeom prst="rect">
            <a:avLst/>
          </a:prstGeom>
          <a:noFill/>
        </p:spPr>
        <p:txBody>
          <a:bodyPr wrap="none" rtlCol="0">
            <a:spAutoFit/>
          </a:bodyPr>
          <a:lstStyle/>
          <a:p>
            <a:r>
              <a:rPr lang="en-US" sz="2800" b="1" dirty="0" smtClean="0">
                <a:solidFill>
                  <a:srgbClr val="7030A0"/>
                </a:solidFill>
              </a:rPr>
              <a:t>Brittle Fracture Limit </a:t>
            </a:r>
            <a:r>
              <a:rPr lang="en-US" sz="2800" b="1" dirty="0" err="1" smtClean="0">
                <a:solidFill>
                  <a:srgbClr val="7030A0"/>
                </a:solidFill>
              </a:rPr>
              <a:t>FoS</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609600" y="1295400"/>
          <a:ext cx="8153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txBox="1">
            <a:spLocks noChangeArrowheads="1"/>
          </p:cNvSpPr>
          <p:nvPr/>
        </p:nvSpPr>
        <p:spPr bwMode="auto">
          <a:xfrm>
            <a:off x="0" y="152400"/>
            <a:ext cx="914400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7030A0"/>
                </a:solidFill>
              </a:rPr>
              <a:t>Ultimate Stress</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12896" y="1231743"/>
          <a:ext cx="7718208" cy="439451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981200" y="6096000"/>
            <a:ext cx="4191000" cy="369332"/>
          </a:xfrm>
          <a:prstGeom prst="rect">
            <a:avLst/>
          </a:prstGeom>
        </p:spPr>
        <p:txBody>
          <a:bodyPr wrap="square">
            <a:spAutoFit/>
          </a:bodyPr>
          <a:lstStyle/>
          <a:p>
            <a:pPr algn="ctr"/>
            <a:r>
              <a:rPr lang="en-US" dirty="0" err="1" smtClean="0"/>
              <a:t>S_m</a:t>
            </a:r>
            <a:r>
              <a:rPr lang="en-US" dirty="0" smtClean="0"/>
              <a:t> = 1/3 </a:t>
            </a:r>
            <a:r>
              <a:rPr lang="en-US" dirty="0" err="1" smtClean="0"/>
              <a:t>S_u</a:t>
            </a:r>
            <a:r>
              <a:rPr lang="en-US" dirty="0" smtClean="0"/>
              <a:t>(</a:t>
            </a:r>
            <a:r>
              <a:rPr lang="en-US" dirty="0" err="1" smtClean="0"/>
              <a:t>min,T,dpa</a:t>
            </a:r>
            <a:r>
              <a:rPr lang="en-US" dirty="0" smtClean="0"/>
              <a:t>)</a:t>
            </a:r>
            <a:endParaRPr lang="en-US" dirty="0"/>
          </a:p>
        </p:txBody>
      </p:sp>
      <p:sp>
        <p:nvSpPr>
          <p:cNvPr id="4" name="Rectangle 2"/>
          <p:cNvSpPr txBox="1">
            <a:spLocks noChangeArrowheads="1"/>
          </p:cNvSpPr>
          <p:nvPr/>
        </p:nvSpPr>
        <p:spPr bwMode="auto">
          <a:xfrm>
            <a:off x="0" y="152400"/>
            <a:ext cx="914400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7030A0"/>
                </a:solidFill>
              </a:rPr>
              <a:t>Membran</a:t>
            </a:r>
            <a:r>
              <a:rPr lang="en-US" sz="2800" b="1" dirty="0">
                <a:solidFill>
                  <a:srgbClr val="7030A0"/>
                </a:solidFill>
              </a:rPr>
              <a:t>e</a:t>
            </a:r>
            <a:r>
              <a:rPr lang="en-US" sz="2800" b="1" dirty="0" smtClean="0">
                <a:solidFill>
                  <a:srgbClr val="7030A0"/>
                </a:solidFill>
              </a:rPr>
              <a:t> Stress</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8035" y="911679"/>
          <a:ext cx="9007929" cy="503464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bwMode="auto">
          <a:xfrm>
            <a:off x="0" y="152400"/>
            <a:ext cx="914400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7030A0"/>
                </a:solidFill>
              </a:rPr>
              <a:t>Creep Rupture Stress</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12896" y="1231742"/>
          <a:ext cx="7897704" cy="463565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txBox="1">
            <a:spLocks noChangeArrowheads="1"/>
          </p:cNvSpPr>
          <p:nvPr/>
        </p:nvSpPr>
        <p:spPr bwMode="auto">
          <a:xfrm>
            <a:off x="0" y="152400"/>
            <a:ext cx="914400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7030A0"/>
                </a:solidFill>
              </a:rPr>
              <a:t>Membrane Rupture Stress</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1219200"/>
          <a:ext cx="5791200" cy="398825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txBox="1">
            <a:spLocks noChangeArrowheads="1"/>
          </p:cNvSpPr>
          <p:nvPr/>
        </p:nvSpPr>
        <p:spPr bwMode="auto">
          <a:xfrm>
            <a:off x="0" y="152400"/>
            <a:ext cx="914400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7030A0"/>
                </a:solidFill>
              </a:rPr>
              <a:t>Uniform Elongation</a:t>
            </a:r>
            <a:endParaRPr lang="en-US" sz="2800" b="1" dirty="0">
              <a:solidFill>
                <a:srgbClr val="7030A0"/>
              </a:solidFill>
            </a:endParaRPr>
          </a:p>
        </p:txBody>
      </p:sp>
      <p:pic>
        <p:nvPicPr>
          <p:cNvPr id="4" name="Picture 3"/>
          <p:cNvPicPr>
            <a:picLocks noChangeAspect="1" noChangeArrowheads="1"/>
          </p:cNvPicPr>
          <p:nvPr/>
        </p:nvPicPr>
        <p:blipFill>
          <a:blip r:embed="rId4" cstate="print"/>
          <a:srcRect l="12734" t="6942" r="25313" b="28773"/>
          <a:stretch>
            <a:fillRect/>
          </a:stretch>
        </p:blipFill>
        <p:spPr bwMode="auto">
          <a:xfrm>
            <a:off x="4631187" y="1066800"/>
            <a:ext cx="4589013" cy="4043300"/>
          </a:xfrm>
          <a:prstGeom prst="rect">
            <a:avLst/>
          </a:prstGeom>
          <a:noFill/>
          <a:ln w="1">
            <a:noFill/>
            <a:miter lim="800000"/>
            <a:headEnd/>
            <a:tailEnd type="none" w="med" len="med"/>
          </a:ln>
          <a:effectLst/>
        </p:spPr>
      </p:pic>
      <p:grpSp>
        <p:nvGrpSpPr>
          <p:cNvPr id="9" name="Group 8"/>
          <p:cNvGrpSpPr/>
          <p:nvPr/>
        </p:nvGrpSpPr>
        <p:grpSpPr>
          <a:xfrm>
            <a:off x="228600" y="5486400"/>
            <a:ext cx="8686800" cy="1260252"/>
            <a:chOff x="228600" y="5486400"/>
            <a:chExt cx="8686800" cy="1260252"/>
          </a:xfrm>
        </p:grpSpPr>
        <p:pic>
          <p:nvPicPr>
            <p:cNvPr id="5" name="Picture 4"/>
            <p:cNvPicPr>
              <a:picLocks noChangeAspect="1" noChangeArrowheads="1"/>
            </p:cNvPicPr>
            <p:nvPr/>
          </p:nvPicPr>
          <p:blipFill>
            <a:blip r:embed="rId5" cstate="print"/>
            <a:srcRect/>
            <a:stretch>
              <a:fillRect/>
            </a:stretch>
          </p:blipFill>
          <p:spPr bwMode="auto">
            <a:xfrm>
              <a:off x="287788" y="6019800"/>
              <a:ext cx="4512812" cy="726852"/>
            </a:xfrm>
            <a:prstGeom prst="rect">
              <a:avLst/>
            </a:prstGeom>
            <a:noFill/>
            <a:ln>
              <a:solidFill>
                <a:schemeClr val="tx1"/>
              </a:solidFill>
            </a:ln>
          </p:spPr>
        </p:pic>
        <p:pic>
          <p:nvPicPr>
            <p:cNvPr id="50178" name="Picture 2"/>
            <p:cNvPicPr>
              <a:picLocks noChangeAspect="1" noChangeArrowheads="1"/>
            </p:cNvPicPr>
            <p:nvPr/>
          </p:nvPicPr>
          <p:blipFill>
            <a:blip r:embed="rId6" cstate="print"/>
            <a:srcRect/>
            <a:stretch>
              <a:fillRect/>
            </a:stretch>
          </p:blipFill>
          <p:spPr bwMode="auto">
            <a:xfrm>
              <a:off x="4991100" y="6048375"/>
              <a:ext cx="3924300" cy="685800"/>
            </a:xfrm>
            <a:prstGeom prst="rect">
              <a:avLst/>
            </a:prstGeom>
            <a:noFill/>
            <a:ln w="9525">
              <a:solidFill>
                <a:schemeClr val="tx1"/>
              </a:solidFill>
              <a:miter lim="800000"/>
              <a:headEnd/>
              <a:tailEnd/>
            </a:ln>
          </p:spPr>
        </p:pic>
        <p:sp>
          <p:nvSpPr>
            <p:cNvPr id="7" name="Rectangle 6"/>
            <p:cNvSpPr/>
            <p:nvPr/>
          </p:nvSpPr>
          <p:spPr>
            <a:xfrm>
              <a:off x="228600" y="5638800"/>
              <a:ext cx="8382000" cy="369332"/>
            </a:xfrm>
            <a:prstGeom prst="rect">
              <a:avLst/>
            </a:prstGeom>
          </p:spPr>
          <p:txBody>
            <a:bodyPr wrap="square">
              <a:spAutoFit/>
            </a:bodyPr>
            <a:lstStyle/>
            <a:p>
              <a:r>
                <a:rPr lang="en-US" dirty="0" smtClean="0"/>
                <a:t>Allowable</a:t>
              </a:r>
              <a:r>
                <a:rPr lang="en-US" baseline="0" dirty="0" smtClean="0"/>
                <a:t> total stress intensity:</a:t>
              </a:r>
              <a:endParaRPr lang="en-US" dirty="0"/>
            </a:p>
          </p:txBody>
        </p:sp>
        <p:sp>
          <p:nvSpPr>
            <p:cNvPr id="8" name="Rectangle 7"/>
            <p:cNvSpPr/>
            <p:nvPr/>
          </p:nvSpPr>
          <p:spPr>
            <a:xfrm>
              <a:off x="5029200" y="5486400"/>
              <a:ext cx="3505200" cy="646331"/>
            </a:xfrm>
            <a:prstGeom prst="rect">
              <a:avLst/>
            </a:prstGeom>
          </p:spPr>
          <p:txBody>
            <a:bodyPr wrap="square">
              <a:spAutoFit/>
            </a:bodyPr>
            <a:lstStyle/>
            <a:p>
              <a:r>
                <a:rPr lang="en-US" baseline="0" dirty="0" smtClean="0"/>
                <a:t>Allowable primary plus secondary </a:t>
              </a:r>
              <a:br>
                <a:rPr lang="en-US" baseline="0" dirty="0" smtClean="0"/>
              </a:br>
              <a:r>
                <a:rPr lang="en-US" baseline="0" dirty="0" smtClean="0"/>
                <a:t>membrane stress intensity:</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97778"/>
            <a:ext cx="8534400" cy="5755422"/>
          </a:xfrm>
          <a:prstGeom prst="rect">
            <a:avLst/>
          </a:prstGeom>
        </p:spPr>
        <p:txBody>
          <a:bodyPr wrap="square">
            <a:spAutoFit/>
          </a:bodyPr>
          <a:lstStyle/>
          <a:p>
            <a:r>
              <a:rPr lang="en-US" sz="1600" b="1" u="sng" dirty="0" smtClean="0"/>
              <a:t>LOW TEMPERATURE:</a:t>
            </a:r>
          </a:p>
          <a:p>
            <a:endParaRPr lang="en-US" sz="600" b="1" u="sng" dirty="0" smtClean="0"/>
          </a:p>
          <a:p>
            <a:pPr marL="400050" indent="-400050">
              <a:buFont typeface="+mj-lt"/>
              <a:buAutoNum type="romanUcPeriod"/>
            </a:pPr>
            <a:r>
              <a:rPr lang="en-US" sz="1400" b="1" dirty="0" smtClean="0"/>
              <a:t>Limit </a:t>
            </a:r>
            <a:r>
              <a:rPr lang="en-US" sz="1400" b="1" dirty="0"/>
              <a:t>Load </a:t>
            </a:r>
            <a:r>
              <a:rPr lang="en-US" sz="1400" dirty="0"/>
              <a:t>– A minimum requirement of </a:t>
            </a:r>
            <a:r>
              <a:rPr lang="en-US" sz="1400" dirty="0" smtClean="0"/>
              <a:t>a component to support </a:t>
            </a:r>
            <a:r>
              <a:rPr lang="en-US" sz="1400" dirty="0"/>
              <a:t>a single application of the worst combination of all the </a:t>
            </a:r>
            <a:r>
              <a:rPr lang="en-US" sz="1400" dirty="0" smtClean="0"/>
              <a:t>static loads:  ensuring </a:t>
            </a:r>
            <a:r>
              <a:rPr lang="en-US" sz="1400" dirty="0"/>
              <a:t>that the </a:t>
            </a:r>
            <a:r>
              <a:rPr lang="en-US" sz="1400" u="sng" dirty="0"/>
              <a:t>collapse load exceeds the maximum </a:t>
            </a:r>
            <a:r>
              <a:rPr lang="en-US" sz="1400" u="sng" dirty="0" smtClean="0"/>
              <a:t>service load </a:t>
            </a:r>
            <a:r>
              <a:rPr lang="en-US" sz="1400" dirty="0"/>
              <a:t>by a suitable factor. </a:t>
            </a:r>
            <a:endParaRPr lang="en-US" sz="1400" dirty="0" smtClean="0"/>
          </a:p>
          <a:p>
            <a:pPr marL="400050" indent="-400050">
              <a:buFont typeface="+mj-lt"/>
              <a:buAutoNum type="romanUcPeriod"/>
            </a:pPr>
            <a:endParaRPr lang="en-US" sz="1400" dirty="0" smtClean="0"/>
          </a:p>
          <a:p>
            <a:pPr marL="400050" indent="-400050">
              <a:buFont typeface="+mj-lt"/>
              <a:buAutoNum type="romanUcPeriod"/>
            </a:pPr>
            <a:r>
              <a:rPr lang="en-US" sz="1400" b="1" dirty="0" smtClean="0"/>
              <a:t>Limiting excessive deformation </a:t>
            </a:r>
            <a:r>
              <a:rPr lang="en-US" sz="1400" dirty="0" smtClean="0"/>
              <a:t>– Limit placed on displacement </a:t>
            </a:r>
            <a:r>
              <a:rPr lang="en-US" sz="1400" dirty="0"/>
              <a:t>and/or deformation, even when the deformations </a:t>
            </a:r>
            <a:r>
              <a:rPr lang="en-US" sz="1400" dirty="0" smtClean="0"/>
              <a:t>are “</a:t>
            </a:r>
            <a:r>
              <a:rPr lang="en-US" sz="1400" dirty="0"/>
              <a:t>small”, i.e. insufficient to affect structural </a:t>
            </a:r>
            <a:r>
              <a:rPr lang="en-US" sz="1400" dirty="0" smtClean="0"/>
              <a:t>integrity; limit </a:t>
            </a:r>
            <a:r>
              <a:rPr lang="en-US" sz="1400" dirty="0"/>
              <a:t>may </a:t>
            </a:r>
            <a:r>
              <a:rPr lang="en-US" sz="1400" dirty="0" smtClean="0"/>
              <a:t>be defined </a:t>
            </a:r>
            <a:r>
              <a:rPr lang="en-US" sz="1400" dirty="0"/>
              <a:t>in the Code as a fixed % of a characteristic </a:t>
            </a:r>
            <a:r>
              <a:rPr lang="en-US" sz="1400" dirty="0" smtClean="0"/>
              <a:t>dimension (note that displacement may </a:t>
            </a:r>
            <a:r>
              <a:rPr lang="en-US" sz="1400" dirty="0"/>
              <a:t>be elastic, while deformation is caused by </a:t>
            </a:r>
            <a:r>
              <a:rPr lang="en-US" sz="1400" dirty="0" smtClean="0"/>
              <a:t>inelasticity).</a:t>
            </a:r>
          </a:p>
          <a:p>
            <a:pPr marL="400050" indent="-400050">
              <a:buFont typeface="+mj-lt"/>
              <a:buAutoNum type="romanUcPeriod"/>
            </a:pPr>
            <a:endParaRPr lang="en-US" sz="1400" dirty="0"/>
          </a:p>
          <a:p>
            <a:pPr marL="400050" indent="-400050">
              <a:buFont typeface="+mj-lt"/>
              <a:buAutoNum type="romanUcPeriod"/>
            </a:pPr>
            <a:r>
              <a:rPr lang="en-US" sz="1400" b="1" dirty="0"/>
              <a:t>Buckling</a:t>
            </a:r>
            <a:r>
              <a:rPr lang="en-US" sz="1400" dirty="0"/>
              <a:t> </a:t>
            </a:r>
            <a:r>
              <a:rPr lang="en-US" sz="1400" dirty="0" smtClean="0"/>
              <a:t>–Load </a:t>
            </a:r>
            <a:r>
              <a:rPr lang="en-US" sz="1400" dirty="0"/>
              <a:t>induced </a:t>
            </a:r>
            <a:r>
              <a:rPr lang="en-US" sz="1400" dirty="0" smtClean="0"/>
              <a:t>geometric imperfections that may </a:t>
            </a:r>
            <a:r>
              <a:rPr lang="en-US" sz="1400" dirty="0"/>
              <a:t>lead to premature local or gross structural </a:t>
            </a:r>
            <a:r>
              <a:rPr lang="en-US" sz="1400" dirty="0" smtClean="0"/>
              <a:t>collapse (bows, bulges, or wrinkles). </a:t>
            </a:r>
          </a:p>
          <a:p>
            <a:pPr marL="400050" indent="-400050">
              <a:buFont typeface="+mj-lt"/>
              <a:buAutoNum type="romanUcPeriod"/>
            </a:pPr>
            <a:endParaRPr lang="en-US" sz="1400" dirty="0"/>
          </a:p>
          <a:p>
            <a:pPr marL="400050" indent="-400050">
              <a:buFont typeface="+mj-lt"/>
              <a:buAutoNum type="romanUcPeriod"/>
            </a:pPr>
            <a:r>
              <a:rPr lang="en-US" sz="1400" b="1" dirty="0"/>
              <a:t>Ratcheting</a:t>
            </a:r>
            <a:r>
              <a:rPr lang="en-US" sz="1400" u="sng" dirty="0"/>
              <a:t> </a:t>
            </a:r>
            <a:r>
              <a:rPr lang="en-US" sz="1400" dirty="0"/>
              <a:t>– Incremental collapse under a cyclic sequence of loads needs to be avoided. Avoidance of ratcheting can be assured by demonstrating shakedown to a stable cyclic elastic state using a conservative approximate method.</a:t>
            </a:r>
          </a:p>
          <a:p>
            <a:pPr marL="400050" indent="-400050">
              <a:buFont typeface="+mj-lt"/>
              <a:buAutoNum type="romanUcPeriod"/>
            </a:pPr>
            <a:endParaRPr lang="en-US" sz="1400" dirty="0"/>
          </a:p>
          <a:p>
            <a:pPr marL="400050" indent="-400050">
              <a:buFont typeface="+mj-lt"/>
              <a:buAutoNum type="romanUcPeriod"/>
            </a:pPr>
            <a:r>
              <a:rPr lang="en-US" sz="1400" b="1" dirty="0"/>
              <a:t>Fast Fracture </a:t>
            </a:r>
            <a:r>
              <a:rPr lang="en-US" sz="1400" dirty="0"/>
              <a:t>– Failure by cracking rather than gross plastic deformation </a:t>
            </a:r>
            <a:r>
              <a:rPr lang="en-US" sz="1400" dirty="0" smtClean="0"/>
              <a:t>(depends </a:t>
            </a:r>
            <a:r>
              <a:rPr lang="en-US" sz="1400" dirty="0"/>
              <a:t>on local conditions rather </a:t>
            </a:r>
            <a:r>
              <a:rPr lang="en-US" sz="1400" dirty="0" smtClean="0"/>
              <a:t>than gross </a:t>
            </a:r>
            <a:r>
              <a:rPr lang="en-US" sz="1400" dirty="0"/>
              <a:t>structural behavior and is often </a:t>
            </a:r>
            <a:r>
              <a:rPr lang="en-US" sz="1400" dirty="0" smtClean="0"/>
              <a:t>catastrophic). First </a:t>
            </a:r>
            <a:r>
              <a:rPr lang="en-US" sz="1400" dirty="0"/>
              <a:t>line of defense is </a:t>
            </a:r>
            <a:r>
              <a:rPr lang="en-US" sz="1400" dirty="0" smtClean="0"/>
              <a:t>based </a:t>
            </a:r>
            <a:r>
              <a:rPr lang="en-US" sz="1400" dirty="0"/>
              <a:t>on measures </a:t>
            </a:r>
            <a:r>
              <a:rPr lang="en-US" sz="1400" dirty="0" smtClean="0"/>
              <a:t>of fracture resistance. - </a:t>
            </a:r>
            <a:r>
              <a:rPr lang="en-US" sz="1400" dirty="0">
                <a:solidFill>
                  <a:srgbClr val="0070C0"/>
                </a:solidFill>
              </a:rPr>
              <a:t>A “</a:t>
            </a:r>
            <a:r>
              <a:rPr lang="en-US" sz="1400" dirty="0" smtClean="0">
                <a:solidFill>
                  <a:srgbClr val="0070C0"/>
                </a:solidFill>
              </a:rPr>
              <a:t>postulated crack</a:t>
            </a:r>
            <a:r>
              <a:rPr lang="en-US" sz="1400" dirty="0">
                <a:solidFill>
                  <a:srgbClr val="0070C0"/>
                </a:solidFill>
              </a:rPr>
              <a:t>” is used in some post construction evaluations such as that </a:t>
            </a:r>
            <a:r>
              <a:rPr lang="en-US" sz="1400" dirty="0" smtClean="0">
                <a:solidFill>
                  <a:srgbClr val="0070C0"/>
                </a:solidFill>
              </a:rPr>
              <a:t>provided</a:t>
            </a:r>
          </a:p>
          <a:p>
            <a:pPr marL="400050" indent="-400050">
              <a:buFont typeface="+mj-lt"/>
              <a:buAutoNum type="romanUcPeriod"/>
            </a:pPr>
            <a:endParaRPr lang="en-US" sz="1400" dirty="0" smtClean="0">
              <a:solidFill>
                <a:srgbClr val="0070C0"/>
              </a:solidFill>
            </a:endParaRPr>
          </a:p>
          <a:p>
            <a:pPr marL="400050" indent="-400050">
              <a:buFont typeface="+mj-lt"/>
              <a:buAutoNum type="romanUcPeriod"/>
            </a:pPr>
            <a:r>
              <a:rPr lang="en-US" sz="1400" b="1" dirty="0"/>
              <a:t>Fatigue</a:t>
            </a:r>
            <a:r>
              <a:rPr lang="en-US" sz="1400" u="sng" dirty="0"/>
              <a:t> </a:t>
            </a:r>
            <a:r>
              <a:rPr lang="en-US" sz="1400" dirty="0"/>
              <a:t>– Crack initiation and propagation, which is a function of local stress/strain state rather than gross structural behavior. Evaluation of fatigue life uses either stress/life or strain/life data as the design criterion</a:t>
            </a:r>
            <a:r>
              <a:rPr lang="en-US" sz="1400" dirty="0" smtClean="0"/>
              <a:t>.</a:t>
            </a:r>
          </a:p>
          <a:p>
            <a:pPr marL="400050" indent="-400050">
              <a:buFont typeface="+mj-lt"/>
              <a:buAutoNum type="romanUcPeriod"/>
            </a:pPr>
            <a:endParaRPr lang="en-US" sz="1400" dirty="0"/>
          </a:p>
          <a:p>
            <a:pPr marL="400050" indent="-400050">
              <a:buFont typeface="+mj-lt"/>
              <a:buAutoNum type="romanUcPeriod"/>
            </a:pPr>
            <a:r>
              <a:rPr lang="en-US" sz="1400" b="1" dirty="0"/>
              <a:t>Corrosion</a:t>
            </a:r>
            <a:r>
              <a:rPr lang="en-US" sz="1400" u="sng" dirty="0"/>
              <a:t> </a:t>
            </a:r>
            <a:r>
              <a:rPr lang="en-US" sz="1400" dirty="0"/>
              <a:t>– Corrosion alone is invariably considered as a material selection process preceding design</a:t>
            </a:r>
            <a:r>
              <a:rPr lang="en-US" sz="1400" dirty="0" smtClean="0"/>
              <a:t>.</a:t>
            </a:r>
            <a:endParaRPr lang="en-US" sz="1400" dirty="0"/>
          </a:p>
        </p:txBody>
      </p:sp>
      <p:sp>
        <p:nvSpPr>
          <p:cNvPr id="4" name="TextBox 3"/>
          <p:cNvSpPr txBox="1"/>
          <p:nvPr/>
        </p:nvSpPr>
        <p:spPr>
          <a:xfrm>
            <a:off x="1303059" y="210978"/>
            <a:ext cx="6774142" cy="523220"/>
          </a:xfrm>
          <a:prstGeom prst="rect">
            <a:avLst/>
          </a:prstGeom>
          <a:noFill/>
        </p:spPr>
        <p:txBody>
          <a:bodyPr wrap="square" rtlCol="0">
            <a:spAutoFit/>
          </a:bodyPr>
          <a:lstStyle/>
          <a:p>
            <a:pPr algn="ctr"/>
            <a:r>
              <a:rPr lang="en-US" sz="2800" b="1" dirty="0" smtClean="0">
                <a:solidFill>
                  <a:srgbClr val="7030A0"/>
                </a:solidFill>
              </a:rPr>
              <a:t>SDC-IC  Low Temperature </a:t>
            </a:r>
            <a:r>
              <a:rPr lang="en-US" sz="2800" b="1" u="sng" dirty="0" smtClean="0">
                <a:solidFill>
                  <a:srgbClr val="7030A0"/>
                </a:solidFill>
              </a:rPr>
              <a:t>Design Criteria</a:t>
            </a:r>
            <a:endParaRPr lang="en-US" sz="2800" b="1" u="sng"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62400"/>
            <a:ext cx="8421688" cy="1362075"/>
          </a:xfrm>
        </p:spPr>
        <p:txBody>
          <a:bodyPr>
            <a:normAutofit/>
          </a:bodyPr>
          <a:lstStyle/>
          <a:p>
            <a:pPr algn="ctr">
              <a:spcAft>
                <a:spcPts val="1800"/>
              </a:spcAft>
            </a:pPr>
            <a:r>
              <a:rPr lang="en-US" dirty="0" smtClean="0"/>
              <a:t>Structural Evaluation Plan (SEP)</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001000" cy="4970591"/>
          </a:xfrm>
          <a:prstGeom prst="rect">
            <a:avLst/>
          </a:prstGeom>
        </p:spPr>
        <p:txBody>
          <a:bodyPr wrap="square">
            <a:spAutoFit/>
          </a:bodyPr>
          <a:lstStyle/>
          <a:p>
            <a:r>
              <a:rPr lang="en-US" sz="1600" b="1" u="sng" dirty="0" smtClean="0"/>
              <a:t>HIGH TEMPERATURE:</a:t>
            </a:r>
          </a:p>
          <a:p>
            <a:endParaRPr lang="en-US" sz="900" b="1" u="sng" dirty="0" smtClean="0"/>
          </a:p>
          <a:p>
            <a:r>
              <a:rPr lang="en-US" sz="1600" i="1" dirty="0" smtClean="0"/>
              <a:t>Elevated temperature operation </a:t>
            </a:r>
            <a:r>
              <a:rPr lang="en-US" sz="1600" dirty="0" smtClean="0"/>
              <a:t>introduces thermally activated, time dependent processes. Creep is the foremost of these, causing both time dependent deformation and changes to the material.</a:t>
            </a:r>
            <a:endParaRPr lang="en-US" sz="1600" dirty="0"/>
          </a:p>
          <a:p>
            <a:endParaRPr lang="en-US" sz="1600" dirty="0"/>
          </a:p>
          <a:p>
            <a:pPr marL="400050" indent="-400050">
              <a:spcAft>
                <a:spcPts val="600"/>
              </a:spcAft>
              <a:buFont typeface="+mj-lt"/>
              <a:buAutoNum type="romanUcPeriod" startAt="8"/>
            </a:pPr>
            <a:r>
              <a:rPr lang="en-US" sz="1400" b="1" dirty="0"/>
              <a:t>Creep rupture </a:t>
            </a:r>
            <a:r>
              <a:rPr lang="en-US" sz="1400" dirty="0"/>
              <a:t>– Creep rupture failure is the time dependent equivalent of limit load collapse at low temperature where material strength is replaced by the creep strength of a standard specimen for some specified finite life, such as the 2/3rds stress for rupture in </a:t>
            </a:r>
            <a:r>
              <a:rPr lang="en-US" sz="1400" dirty="0" smtClean="0"/>
              <a:t>100,000 hours </a:t>
            </a:r>
            <a:r>
              <a:rPr lang="en-US" sz="1400" dirty="0"/>
              <a:t>adopted by Sections I and VIII of the ASME Code.</a:t>
            </a:r>
          </a:p>
          <a:p>
            <a:pPr marL="400050" indent="-400050">
              <a:spcAft>
                <a:spcPts val="600"/>
              </a:spcAft>
              <a:buFont typeface="+mj-lt"/>
              <a:buAutoNum type="romanUcPeriod" startAt="8"/>
            </a:pPr>
            <a:r>
              <a:rPr lang="en-US" sz="1400" b="1" dirty="0"/>
              <a:t>Creep ratcheting </a:t>
            </a:r>
            <a:r>
              <a:rPr lang="en-US" sz="1400" dirty="0"/>
              <a:t>(cyclically enhanced creep deformation) – Demonstration that reversed plastic straining due to cyclic loads does not lead to an accelerated general creep deformation rate at a structural level.</a:t>
            </a:r>
          </a:p>
          <a:p>
            <a:pPr marL="400050" indent="-400050">
              <a:spcAft>
                <a:spcPts val="600"/>
              </a:spcAft>
              <a:buFont typeface="+mj-lt"/>
              <a:buAutoNum type="romanUcPeriod" startAt="8"/>
            </a:pPr>
            <a:r>
              <a:rPr lang="en-US" sz="1400" b="1" dirty="0"/>
              <a:t>Accelerated creep rupture </a:t>
            </a:r>
            <a:r>
              <a:rPr lang="en-US" sz="1400" dirty="0"/>
              <a:t>- Demonstration that accelerated creep damage due to periodic resetting of stresses due to cyclic plasticity, does not exceed Code design criteria for cumulative damage.</a:t>
            </a:r>
          </a:p>
          <a:p>
            <a:pPr marL="400050" indent="-400050">
              <a:spcAft>
                <a:spcPts val="600"/>
              </a:spcAft>
              <a:buFont typeface="+mj-lt"/>
              <a:buAutoNum type="romanUcPeriod" startAt="8"/>
            </a:pPr>
            <a:r>
              <a:rPr lang="en-US" sz="1400" b="1" dirty="0"/>
              <a:t>Creep/Fatigue interaction </a:t>
            </a:r>
            <a:r>
              <a:rPr lang="en-US" sz="1400" dirty="0"/>
              <a:t>– Demonstration that material damage due to the combined effects of cyclic loading and sustained hold periods at elevated temperature do not exceed allowable limits.</a:t>
            </a:r>
          </a:p>
          <a:p>
            <a:pPr marL="400050" indent="-400050">
              <a:spcAft>
                <a:spcPts val="600"/>
              </a:spcAft>
              <a:buFont typeface="+mj-lt"/>
              <a:buAutoNum type="romanUcPeriod" startAt="8"/>
            </a:pPr>
            <a:r>
              <a:rPr lang="en-US" sz="1400" b="1" dirty="0"/>
              <a:t>Corrosion, oxidation</a:t>
            </a:r>
            <a:r>
              <a:rPr lang="en-US" sz="1400" dirty="0"/>
              <a:t>, and mass transport phenomena – demonstrations of how these effects take into account effective section size, and possible material interaction or </a:t>
            </a:r>
            <a:r>
              <a:rPr lang="en-US" sz="1400" dirty="0" smtClean="0"/>
              <a:t>degradation.</a:t>
            </a:r>
            <a:endParaRPr lang="en-US" sz="1400" dirty="0"/>
          </a:p>
          <a:p>
            <a:pPr marL="400050" indent="-400050">
              <a:spcAft>
                <a:spcPts val="600"/>
              </a:spcAft>
              <a:buFont typeface="+mj-lt"/>
              <a:buAutoNum type="romanUcPeriod" startAt="8"/>
            </a:pPr>
            <a:endParaRPr lang="en-US" sz="1400" dirty="0"/>
          </a:p>
        </p:txBody>
      </p:sp>
      <p:sp>
        <p:nvSpPr>
          <p:cNvPr id="6" name="TextBox 5"/>
          <p:cNvSpPr txBox="1"/>
          <p:nvPr/>
        </p:nvSpPr>
        <p:spPr>
          <a:xfrm>
            <a:off x="1447801" y="228600"/>
            <a:ext cx="6179858" cy="523220"/>
          </a:xfrm>
          <a:prstGeom prst="rect">
            <a:avLst/>
          </a:prstGeom>
          <a:noFill/>
        </p:spPr>
        <p:txBody>
          <a:bodyPr wrap="square" rtlCol="0">
            <a:spAutoFit/>
          </a:bodyPr>
          <a:lstStyle/>
          <a:p>
            <a:pPr algn="ctr"/>
            <a:r>
              <a:rPr lang="en-US" sz="2800" b="1" dirty="0" smtClean="0">
                <a:solidFill>
                  <a:srgbClr val="7030A0"/>
                </a:solidFill>
              </a:rPr>
              <a:t>SDC-IC High Temperature </a:t>
            </a:r>
            <a:r>
              <a:rPr lang="en-US" sz="2800" b="1" u="sng" dirty="0" smtClean="0">
                <a:solidFill>
                  <a:srgbClr val="7030A0"/>
                </a:solidFill>
              </a:rPr>
              <a:t>Design Criteria</a:t>
            </a:r>
            <a:endParaRPr lang="en-US" sz="2800" b="1" u="sng" dirty="0">
              <a:solidFill>
                <a:srgbClr val="7030A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02591"/>
            <a:ext cx="8001000" cy="3770263"/>
          </a:xfrm>
          <a:prstGeom prst="rect">
            <a:avLst/>
          </a:prstGeom>
        </p:spPr>
        <p:txBody>
          <a:bodyPr wrap="square">
            <a:spAutoFit/>
          </a:bodyPr>
          <a:lstStyle/>
          <a:p>
            <a:pPr marL="400050" indent="-400050">
              <a:spcBef>
                <a:spcPts val="1200"/>
              </a:spcBef>
              <a:spcAft>
                <a:spcPts val="600"/>
              </a:spcAft>
            </a:pPr>
            <a:r>
              <a:rPr lang="en-US" sz="1600" b="1" u="sng" dirty="0" smtClean="0"/>
              <a:t>ALL TEMPERATURES:</a:t>
            </a:r>
          </a:p>
          <a:p>
            <a:pPr marL="400050" indent="-400050">
              <a:spcBef>
                <a:spcPts val="1200"/>
              </a:spcBef>
              <a:spcAft>
                <a:spcPts val="600"/>
              </a:spcAft>
            </a:pPr>
            <a:endParaRPr lang="en-US" sz="100" b="1" u="sng" dirty="0" smtClean="0"/>
          </a:p>
          <a:p>
            <a:pPr marL="400050" indent="-400050">
              <a:buFont typeface="+mj-lt"/>
              <a:buAutoNum type="romanUcPeriod" startAt="15"/>
            </a:pPr>
            <a:r>
              <a:rPr lang="en-US" sz="1600" b="1" dirty="0" smtClean="0"/>
              <a:t>Radiation </a:t>
            </a:r>
            <a:r>
              <a:rPr lang="en-US" sz="1600" b="1" dirty="0"/>
              <a:t>effects </a:t>
            </a:r>
            <a:r>
              <a:rPr lang="en-US" sz="1600" dirty="0"/>
              <a:t>– demonstration and incorporation of material degradation or changes, including possibly drastic changes in applicability of failure criteria, e.g. ductile vs. brittle failure criteria. Some examples of radiation effects include but are not limited to</a:t>
            </a:r>
            <a:r>
              <a:rPr lang="en-US" sz="1600" dirty="0" smtClean="0"/>
              <a:t>:</a:t>
            </a:r>
            <a:br>
              <a:rPr lang="en-US" sz="1600" dirty="0" smtClean="0"/>
            </a:br>
            <a:endParaRPr lang="en-US" sz="500" dirty="0"/>
          </a:p>
          <a:p>
            <a:pPr marL="1314450" lvl="3" indent="-400050"/>
            <a:r>
              <a:rPr lang="en-US" sz="1600" dirty="0"/>
              <a:t>• Irradiation induced swelling</a:t>
            </a:r>
          </a:p>
          <a:p>
            <a:pPr marL="1314450" lvl="3" indent="-400050"/>
            <a:r>
              <a:rPr lang="en-US" sz="1600" dirty="0"/>
              <a:t>• Irradiation induced creep</a:t>
            </a:r>
          </a:p>
          <a:p>
            <a:pPr marL="1314450" lvl="3" indent="-400050"/>
            <a:r>
              <a:rPr lang="en-US" sz="1600" dirty="0"/>
              <a:t>• Plastic Flow localization due to irradiation (dislocation tunneling)</a:t>
            </a:r>
          </a:p>
          <a:p>
            <a:pPr marL="1314450" lvl="3" indent="-400050"/>
            <a:r>
              <a:rPr lang="en-US" sz="1600" dirty="0"/>
              <a:t>• Ductility exhaustion due to irradiation exposure</a:t>
            </a:r>
          </a:p>
          <a:p>
            <a:pPr marL="1314450" lvl="3" indent="-400050"/>
            <a:r>
              <a:rPr lang="en-US" sz="1600" dirty="0"/>
              <a:t>• Irradiation induced effects on fatigue, and on K_IC</a:t>
            </a:r>
          </a:p>
          <a:p>
            <a:pPr marL="400050" indent="-400050">
              <a:buFont typeface="+mj-lt"/>
              <a:buAutoNum type="romanUcPeriod" startAt="15"/>
            </a:pPr>
            <a:endParaRPr lang="en-US" sz="1600" dirty="0" smtClean="0"/>
          </a:p>
          <a:p>
            <a:pPr marL="400050" indent="-400050">
              <a:buFont typeface="+mj-lt"/>
              <a:buAutoNum type="romanUcPeriod" startAt="15"/>
            </a:pPr>
            <a:r>
              <a:rPr lang="en-US" sz="1600" b="1" dirty="0" smtClean="0"/>
              <a:t>Seismic </a:t>
            </a:r>
            <a:r>
              <a:rPr lang="en-US" sz="1600" b="1" dirty="0"/>
              <a:t>loads </a:t>
            </a:r>
            <a:r>
              <a:rPr lang="en-US" sz="1600" dirty="0"/>
              <a:t>– demonstration and assurance that such severe and infrequent loading, or more frequent depending upon location, does not pose as a safety risk to the public, and criteria to define permissible operation after such an event, or not.</a:t>
            </a:r>
          </a:p>
        </p:txBody>
      </p:sp>
      <p:sp>
        <p:nvSpPr>
          <p:cNvPr id="6" name="TextBox 5"/>
          <p:cNvSpPr txBox="1"/>
          <p:nvPr/>
        </p:nvSpPr>
        <p:spPr>
          <a:xfrm>
            <a:off x="1379259" y="228600"/>
            <a:ext cx="6621742" cy="523220"/>
          </a:xfrm>
          <a:prstGeom prst="rect">
            <a:avLst/>
          </a:prstGeom>
          <a:noFill/>
        </p:spPr>
        <p:txBody>
          <a:bodyPr wrap="square" rtlCol="0">
            <a:spAutoFit/>
          </a:bodyPr>
          <a:lstStyle/>
          <a:p>
            <a:pPr algn="ctr"/>
            <a:r>
              <a:rPr lang="en-US" sz="2800" b="1" dirty="0" smtClean="0">
                <a:solidFill>
                  <a:srgbClr val="7030A0"/>
                </a:solidFill>
              </a:rPr>
              <a:t>SDC-IC All Temperature </a:t>
            </a:r>
            <a:r>
              <a:rPr lang="en-US" sz="2800" b="1" u="sng" dirty="0" smtClean="0">
                <a:solidFill>
                  <a:srgbClr val="7030A0"/>
                </a:solidFill>
              </a:rPr>
              <a:t>Design Criteria</a:t>
            </a:r>
            <a:endParaRPr lang="en-US" sz="2800" b="1" u="sng" dirty="0">
              <a:solidFill>
                <a:srgbClr val="7030A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l="3711" t="18088" r="15399" b="4625"/>
          <a:stretch>
            <a:fillRect/>
          </a:stretch>
        </p:blipFill>
        <p:spPr bwMode="auto">
          <a:xfrm>
            <a:off x="990600" y="304800"/>
            <a:ext cx="7315200" cy="63085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126158"/>
            <a:ext cx="7543800" cy="2308227"/>
          </a:xfrm>
          <a:prstGeom prst="rect">
            <a:avLst/>
          </a:prstGeom>
          <a:noFill/>
          <a:ln w="9525">
            <a:noFill/>
            <a:miter lim="800000"/>
            <a:headEnd/>
            <a:tailEnd/>
          </a:ln>
          <a:effectLst/>
        </p:spPr>
        <p:txBody>
          <a:bodyPr vert="horz" wrap="square" lIns="0" tIns="304704" rIns="0" bIns="0" numCol="1" anchor="ctr" anchorCtr="0" compatLnSpc="1">
            <a:prstTxWarp prst="textNoShape">
              <a:avLst/>
            </a:prstTxWarp>
            <a:spAutoFit/>
          </a:bodyPr>
          <a:lstStyle/>
          <a:p>
            <a:pPr fontAlgn="base">
              <a:spcBef>
                <a:spcPct val="0"/>
              </a:spcBef>
              <a:spcAft>
                <a:spcPct val="0"/>
              </a:spcAf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Images depicting linearization of stress</a:t>
            </a:r>
            <a:r>
              <a:rPr lang="en-US" sz="3200" dirty="0" smtClean="0">
                <a:latin typeface="Calibri" pitchFamily="34" charset="0"/>
                <a:ea typeface="Calibri" pitchFamily="34" charset="0"/>
                <a:cs typeface="Times New Roman" pitchFamily="18" charset="0"/>
              </a:rPr>
              <a:t>es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 an example path  - TOP of the TBM FW</a:t>
            </a:r>
            <a:endParaRPr kumimoji="0" lang="en-US" sz="3200" b="0" i="0" u="none" strike="noStrike" cap="none" normalizeH="0" baseline="0" dirty="0" smtClean="0">
              <a:ln>
                <a:noFill/>
              </a:ln>
              <a:solidFill>
                <a:srgbClr val="17365D"/>
              </a:solidFill>
              <a:effectLst/>
              <a:latin typeface="Cambr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Path – Through</a:t>
            </a:r>
            <a:r>
              <a:rPr kumimoji="0" lang="en-US" b="1" i="0" u="none" strike="noStrike" cap="none" normalizeH="0" dirty="0" smtClean="0">
                <a:ln>
                  <a:noFill/>
                </a:ln>
                <a:solidFill>
                  <a:srgbClr val="365F91"/>
                </a:solidFill>
                <a:effectLst/>
                <a:latin typeface="Cambria" pitchFamily="18" charset="0"/>
                <a:ea typeface="Times New Roman" pitchFamily="18" charset="0"/>
                <a:cs typeface="Times New Roman" pitchFamily="18" charset="0"/>
              </a:rPr>
              <a:t> the FW at the Top of TBM</a:t>
            </a:r>
            <a:endParaRPr kumimoji="0" lang="en-US"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Stress Linearization Example - 1 - Total Only.png"/>
          <p:cNvPicPr/>
          <p:nvPr/>
        </p:nvPicPr>
        <p:blipFill>
          <a:blip r:embed="rId2" cstate="print"/>
          <a:srcRect r="8089"/>
          <a:stretch>
            <a:fillRect/>
          </a:stretch>
        </p:blipFill>
        <p:spPr>
          <a:xfrm>
            <a:off x="1066800" y="2590800"/>
            <a:ext cx="7315200" cy="3810000"/>
          </a:xfrm>
          <a:prstGeom prst="rect">
            <a:avLst/>
          </a:prstGeom>
        </p:spPr>
      </p:pic>
      <p:sp>
        <p:nvSpPr>
          <p:cNvPr id="6" name="Rectangle 2"/>
          <p:cNvSpPr>
            <a:spLocks noChangeArrowheads="1"/>
          </p:cNvSpPr>
          <p:nvPr/>
        </p:nvSpPr>
        <p:spPr bwMode="auto">
          <a:xfrm>
            <a:off x="685800" y="1752600"/>
            <a:ext cx="7543800" cy="1292565"/>
          </a:xfrm>
          <a:prstGeom prst="rect">
            <a:avLst/>
          </a:prstGeom>
          <a:noFill/>
          <a:ln w="9525">
            <a:noFill/>
            <a:miter lim="800000"/>
            <a:headEnd/>
            <a:tailEnd/>
          </a:ln>
          <a:effectLst/>
        </p:spPr>
        <p:txBody>
          <a:bodyPr vert="horz" wrap="square" lIns="0" tIns="304704"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Total</a:t>
            </a:r>
            <a:r>
              <a:rPr kumimoji="0" lang="en-US" sz="3200" b="1" i="0" u="sng" strike="noStrike" cap="none" normalizeH="0" dirty="0" smtClean="0">
                <a:ln>
                  <a:noFill/>
                </a:ln>
                <a:solidFill>
                  <a:srgbClr val="365F91"/>
                </a:solidFill>
                <a:effectLst/>
                <a:latin typeface="Cambria" pitchFamily="18" charset="0"/>
                <a:ea typeface="Times New Roman" pitchFamily="18" charset="0"/>
                <a:cs typeface="Times New Roman" pitchFamily="18" charset="0"/>
              </a:rPr>
              <a:t> </a:t>
            </a:r>
            <a:r>
              <a:rPr kumimoji="0" lang="en-US" sz="32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Stress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266132"/>
            <a:ext cx="7543800" cy="1292565"/>
          </a:xfrm>
          <a:prstGeom prst="rect">
            <a:avLst/>
          </a:prstGeom>
          <a:noFill/>
          <a:ln w="9525">
            <a:noFill/>
            <a:miter lim="800000"/>
            <a:headEnd/>
            <a:tailEnd/>
          </a:ln>
          <a:effectLst/>
        </p:spPr>
        <p:txBody>
          <a:bodyPr vert="horz" wrap="square" lIns="0" tIns="304704"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Membrane Stress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Stress Linearization Example - 2 - Membrane Only.png"/>
          <p:cNvPicPr/>
          <p:nvPr/>
        </p:nvPicPr>
        <p:blipFill>
          <a:blip r:embed="rId2" cstate="print"/>
          <a:srcRect r="5012"/>
          <a:stretch>
            <a:fillRect/>
          </a:stretch>
        </p:blipFill>
        <p:spPr>
          <a:xfrm>
            <a:off x="533400" y="1371600"/>
            <a:ext cx="8382000" cy="50292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304232"/>
            <a:ext cx="7543800" cy="1292565"/>
          </a:xfrm>
          <a:prstGeom prst="rect">
            <a:avLst/>
          </a:prstGeom>
          <a:noFill/>
          <a:ln w="9525">
            <a:noFill/>
            <a:miter lim="800000"/>
            <a:headEnd/>
            <a:tailEnd/>
          </a:ln>
          <a:effectLst/>
        </p:spPr>
        <p:txBody>
          <a:bodyPr vert="horz" wrap="square" lIns="0" tIns="304704"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Membrane plus Bending Stress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Stress Linearization Example - 3 - Membrane with Bending.png"/>
          <p:cNvPicPr/>
          <p:nvPr/>
        </p:nvPicPr>
        <p:blipFill>
          <a:blip r:embed="rId2" cstate="print"/>
          <a:stretch>
            <a:fillRect/>
          </a:stretch>
        </p:blipFill>
        <p:spPr>
          <a:xfrm>
            <a:off x="457200" y="1295400"/>
            <a:ext cx="8686800" cy="52578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BM - Top of FW - 5 - Zoom 3.jpg"/>
          <p:cNvPicPr/>
          <p:nvPr/>
        </p:nvPicPr>
        <p:blipFill>
          <a:blip r:embed="rId2" cstate="print"/>
          <a:stretch>
            <a:fillRect/>
          </a:stretch>
        </p:blipFill>
        <p:spPr>
          <a:xfrm>
            <a:off x="616267" y="762000"/>
            <a:ext cx="7911465" cy="5943600"/>
          </a:xfrm>
          <a:prstGeom prst="rect">
            <a:avLst/>
          </a:prstGeom>
        </p:spPr>
      </p:pic>
      <p:sp>
        <p:nvSpPr>
          <p:cNvPr id="2" name="Rectangle 2"/>
          <p:cNvSpPr>
            <a:spLocks noChangeArrowheads="1"/>
          </p:cNvSpPr>
          <p:nvPr/>
        </p:nvSpPr>
        <p:spPr bwMode="auto">
          <a:xfrm>
            <a:off x="609600" y="152400"/>
            <a:ext cx="8001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Cross </a:t>
            </a:r>
            <a:r>
              <a:rPr lang="en-US" sz="2800" b="1" u="sng" dirty="0" smtClean="0">
                <a:solidFill>
                  <a:srgbClr val="365F91"/>
                </a:solidFill>
                <a:latin typeface="Cambria" pitchFamily="18" charset="0"/>
                <a:ea typeface="Times New Roman" pitchFamily="18" charset="0"/>
                <a:cs typeface="Times New Roman" pitchFamily="18" charset="0"/>
              </a:rPr>
              <a:t>Section Cut through the TBM Mid-plane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
          <p:cNvSpPr>
            <a:spLocks noChangeArrowheads="1"/>
          </p:cNvSpPr>
          <p:nvPr/>
        </p:nvSpPr>
        <p:spPr bwMode="auto">
          <a:xfrm>
            <a:off x="609600" y="1828800"/>
            <a:ext cx="2667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Top of TBM</a:t>
            </a:r>
            <a:endParaRPr lang="en-US" sz="2800" dirty="0" smtClean="0">
              <a:solidFill>
                <a:srgbClr val="365F91"/>
              </a:solidFill>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6" name="Straight Arrow Connector 25"/>
          <p:cNvCxnSpPr/>
          <p:nvPr/>
        </p:nvCxnSpPr>
        <p:spPr>
          <a:xfrm>
            <a:off x="2819400" y="2057400"/>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2"/>
          <p:cNvSpPr>
            <a:spLocks noChangeArrowheads="1"/>
          </p:cNvSpPr>
          <p:nvPr/>
        </p:nvSpPr>
        <p:spPr bwMode="auto">
          <a:xfrm>
            <a:off x="838200" y="5029200"/>
            <a:ext cx="3886200" cy="1169454"/>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Max Stres</a:t>
            </a:r>
            <a:r>
              <a:rPr lang="en-US" sz="2000" dirty="0" smtClean="0">
                <a:solidFill>
                  <a:srgbClr val="365F91"/>
                </a:solidFill>
                <a:latin typeface="Cambria" pitchFamily="18" charset="0"/>
                <a:ea typeface="Times New Roman" pitchFamily="18" charset="0"/>
                <a:cs typeface="Times New Roman" pitchFamily="18" charset="0"/>
              </a:rPr>
              <a:t>s Concentration </a:t>
            </a:r>
            <a:br>
              <a:rPr lang="en-US" sz="2000" dirty="0" smtClean="0">
                <a:solidFill>
                  <a:srgbClr val="365F91"/>
                </a:solidFill>
                <a:latin typeface="Cambria" pitchFamily="18" charset="0"/>
                <a:ea typeface="Times New Roman" pitchFamily="18" charset="0"/>
                <a:cs typeface="Times New Roman" pitchFamily="18" charset="0"/>
              </a:rPr>
            </a:br>
            <a:r>
              <a:rPr lang="en-US" sz="2000" dirty="0" smtClean="0">
                <a:solidFill>
                  <a:srgbClr val="365F91"/>
                </a:solidFill>
                <a:latin typeface="Cambria" pitchFamily="18" charset="0"/>
                <a:ea typeface="Times New Roman" pitchFamily="18" charset="0"/>
                <a:cs typeface="Times New Roman" pitchFamily="18" charset="0"/>
              </a:rPr>
              <a:t>inside </a:t>
            </a:r>
            <a:r>
              <a:rPr kumimoji="0" lang="en-US" sz="20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TBM (330 </a:t>
            </a:r>
            <a:r>
              <a:rPr kumimoji="0" lang="en-US" sz="2000" i="0" strike="noStrike" cap="none" normalizeH="0" baseline="0" dirty="0" err="1" smtClean="0">
                <a:ln>
                  <a:noFill/>
                </a:ln>
                <a:solidFill>
                  <a:srgbClr val="365F91"/>
                </a:solidFill>
                <a:effectLst/>
                <a:latin typeface="Cambria" pitchFamily="18" charset="0"/>
                <a:ea typeface="Times New Roman" pitchFamily="18" charset="0"/>
                <a:cs typeface="Times New Roman" pitchFamily="18" charset="0"/>
              </a:rPr>
              <a:t>Mpa</a:t>
            </a:r>
            <a:r>
              <a:rPr kumimoji="0" lang="en-US" sz="20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a:t>
            </a:r>
            <a:endParaRPr lang="en-US" sz="2000" dirty="0" smtClean="0">
              <a:solidFill>
                <a:srgbClr val="365F91"/>
              </a:solidFill>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Straight Arrow Connector 8"/>
          <p:cNvCxnSpPr/>
          <p:nvPr/>
        </p:nvCxnSpPr>
        <p:spPr>
          <a:xfrm rot="5400000" flipH="1" flipV="1">
            <a:off x="3810000" y="4800600"/>
            <a:ext cx="7620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2"/>
          <p:cNvSpPr>
            <a:spLocks noChangeArrowheads="1"/>
          </p:cNvSpPr>
          <p:nvPr/>
        </p:nvSpPr>
        <p:spPr bwMode="auto">
          <a:xfrm>
            <a:off x="228600" y="2286000"/>
            <a:ext cx="3886200" cy="1046343"/>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Mid-Plane</a:t>
            </a:r>
            <a:endParaRPr lang="en-US" sz="2800" dirty="0" smtClean="0">
              <a:solidFill>
                <a:srgbClr val="365F91"/>
              </a:solidFill>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 name="Straight Arrow Connector 12"/>
          <p:cNvCxnSpPr/>
          <p:nvPr/>
        </p:nvCxnSpPr>
        <p:spPr>
          <a:xfrm flipV="1">
            <a:off x="2971800" y="2438400"/>
            <a:ext cx="2514600" cy="38100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2" name="Rectangle 2"/>
          <p:cNvSpPr>
            <a:spLocks noChangeArrowheads="1"/>
          </p:cNvSpPr>
          <p:nvPr/>
        </p:nvSpPr>
        <p:spPr bwMode="auto">
          <a:xfrm>
            <a:off x="5638800" y="5638800"/>
            <a:ext cx="2667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FW (Plasma</a:t>
            </a:r>
            <a:r>
              <a:rPr lang="en-US" sz="2800" dirty="0">
                <a:solidFill>
                  <a:srgbClr val="365F91"/>
                </a:solidFill>
                <a:latin typeface="Cambria" pitchFamily="18" charset="0"/>
                <a:ea typeface="Times New Roman" pitchFamily="18" charset="0"/>
                <a:cs typeface="Times New Roman" pitchFamily="18" charset="0"/>
              </a:rPr>
              <a:t>)</a:t>
            </a:r>
            <a:endParaRPr lang="en-US" sz="2800" dirty="0" smtClean="0">
              <a:solidFill>
                <a:srgbClr val="365F91"/>
              </a:solidFill>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Straight Arrow Connector 22"/>
          <p:cNvCxnSpPr/>
          <p:nvPr/>
        </p:nvCxnSpPr>
        <p:spPr>
          <a:xfrm rot="5400000" flipH="1" flipV="1">
            <a:off x="6172200" y="5334000"/>
            <a:ext cx="5334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BM - Middle of FW Paths - 2 - Clean.png"/>
          <p:cNvPicPr/>
          <p:nvPr/>
        </p:nvPicPr>
        <p:blipFill>
          <a:blip r:embed="rId2" cstate="print"/>
          <a:stretch>
            <a:fillRect/>
          </a:stretch>
        </p:blipFill>
        <p:spPr>
          <a:xfrm>
            <a:off x="616267" y="685800"/>
            <a:ext cx="7911465" cy="5943600"/>
          </a:xfrm>
          <a:prstGeom prst="rect">
            <a:avLst/>
          </a:prstGeom>
        </p:spPr>
      </p:pic>
      <p:sp>
        <p:nvSpPr>
          <p:cNvPr id="2" name="Rectangle 2"/>
          <p:cNvSpPr>
            <a:spLocks noChangeArrowheads="1"/>
          </p:cNvSpPr>
          <p:nvPr/>
        </p:nvSpPr>
        <p:spPr bwMode="auto">
          <a:xfrm>
            <a:off x="609600" y="99536"/>
            <a:ext cx="8001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Cross </a:t>
            </a:r>
            <a:r>
              <a:rPr lang="en-US" sz="2800" b="1" u="sng" dirty="0" smtClean="0">
                <a:solidFill>
                  <a:srgbClr val="365F91"/>
                </a:solidFill>
                <a:latin typeface="Cambria" pitchFamily="18" charset="0"/>
                <a:ea typeface="Times New Roman" pitchFamily="18" charset="0"/>
                <a:cs typeface="Times New Roman" pitchFamily="18" charset="0"/>
              </a:rPr>
              <a:t>Section Cut through the TBM Mid-plane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
          <p:cNvSpPr>
            <a:spLocks noChangeArrowheads="1"/>
          </p:cNvSpPr>
          <p:nvPr/>
        </p:nvSpPr>
        <p:spPr bwMode="auto">
          <a:xfrm>
            <a:off x="381000" y="4953000"/>
            <a:ext cx="2667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Top of TBM</a:t>
            </a:r>
            <a:endParaRPr lang="en-US" sz="2800" dirty="0" smtClean="0">
              <a:solidFill>
                <a:srgbClr val="365F91"/>
              </a:solidFill>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6" name="Straight Arrow Connector 25"/>
          <p:cNvCxnSpPr/>
          <p:nvPr/>
        </p:nvCxnSpPr>
        <p:spPr>
          <a:xfrm rot="10800000">
            <a:off x="228600" y="5181600"/>
            <a:ext cx="609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2"/>
          <p:cNvSpPr>
            <a:spLocks noChangeArrowheads="1"/>
          </p:cNvSpPr>
          <p:nvPr/>
        </p:nvSpPr>
        <p:spPr bwMode="auto">
          <a:xfrm>
            <a:off x="2362200" y="5029200"/>
            <a:ext cx="3886200" cy="1169454"/>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Max. Temperature</a:t>
            </a:r>
            <a:r>
              <a:rPr lang="en-US" sz="2000" dirty="0" smtClean="0">
                <a:solidFill>
                  <a:srgbClr val="365F91"/>
                </a:solidFill>
                <a:latin typeface="Cambria" pitchFamily="18" charset="0"/>
                <a:ea typeface="Times New Roman" pitchFamily="18" charset="0"/>
                <a:cs typeface="Times New Roman" pitchFamily="18" charset="0"/>
              </a:rPr>
              <a:t/>
            </a:r>
            <a:br>
              <a:rPr lang="en-US" sz="2000" dirty="0" smtClean="0">
                <a:solidFill>
                  <a:srgbClr val="365F91"/>
                </a:solidFill>
                <a:latin typeface="Cambria" pitchFamily="18" charset="0"/>
                <a:ea typeface="Times New Roman" pitchFamily="18" charset="0"/>
                <a:cs typeface="Times New Roman" pitchFamily="18" charset="0"/>
              </a:rPr>
            </a:br>
            <a:r>
              <a:rPr lang="en-US" sz="2000" dirty="0" smtClean="0">
                <a:solidFill>
                  <a:srgbClr val="365F91"/>
                </a:solidFill>
                <a:latin typeface="Cambria" pitchFamily="18" charset="0"/>
                <a:ea typeface="Times New Roman" pitchFamily="18" charset="0"/>
                <a:cs typeface="Times New Roman" pitchFamily="18" charset="0"/>
              </a:rPr>
              <a:t>534 </a:t>
            </a:r>
            <a:r>
              <a:rPr lang="en-US" sz="2000" baseline="30000" dirty="0" err="1" smtClean="0">
                <a:solidFill>
                  <a:srgbClr val="365F91"/>
                </a:solidFill>
                <a:latin typeface="Cambria" pitchFamily="18" charset="0"/>
                <a:ea typeface="Times New Roman" pitchFamily="18" charset="0"/>
                <a:cs typeface="Times New Roman" pitchFamily="18" charset="0"/>
              </a:rPr>
              <a:t>o</a:t>
            </a:r>
            <a:r>
              <a:rPr lang="en-US" sz="2000" dirty="0" err="1" smtClean="0">
                <a:solidFill>
                  <a:srgbClr val="365F91"/>
                </a:solidFill>
                <a:latin typeface="Cambria" pitchFamily="18" charset="0"/>
                <a:ea typeface="Times New Roman" pitchFamily="18" charset="0"/>
                <a:cs typeface="Times New Roman" pitchFamily="18" charset="0"/>
              </a:rPr>
              <a:t>C</a:t>
            </a:r>
            <a:endParaRPr lang="en-US" sz="2000" dirty="0" smtClean="0">
              <a:solidFill>
                <a:srgbClr val="365F91"/>
              </a:solidFill>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2819400" y="457200"/>
            <a:ext cx="3886200" cy="738567"/>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800" dirty="0" err="1" smtClean="0">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PbLi</a:t>
            </a:r>
            <a:r>
              <a:rPr lang="en-US" sz="2800" dirty="0" smtClean="0">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Channel</a:t>
            </a:r>
            <a:endParaRPr lang="en-US" sz="2800" dirty="0">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22" name="Rectangle 2"/>
          <p:cNvSpPr>
            <a:spLocks noChangeArrowheads="1"/>
          </p:cNvSpPr>
          <p:nvPr/>
        </p:nvSpPr>
        <p:spPr bwMode="auto">
          <a:xfrm>
            <a:off x="5867400" y="5410200"/>
            <a:ext cx="2667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FW (Plasma side</a:t>
            </a:r>
            <a:r>
              <a:rPr lang="en-US" sz="2800" dirty="0" smtClean="0">
                <a:solidFill>
                  <a:srgbClr val="365F91"/>
                </a:solidFill>
                <a:latin typeface="Cambria" pitchFamily="18" charset="0"/>
                <a:ea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Straight Arrow Connector 22"/>
          <p:cNvCxnSpPr/>
          <p:nvPr/>
        </p:nvCxnSpPr>
        <p:spPr>
          <a:xfrm rot="5400000" flipH="1" flipV="1">
            <a:off x="6172200" y="5105400"/>
            <a:ext cx="5334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4152900" y="5067300"/>
            <a:ext cx="533400" cy="1588"/>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Rectangle 2"/>
          <p:cNvSpPr>
            <a:spLocks noChangeArrowheads="1"/>
          </p:cNvSpPr>
          <p:nvPr/>
        </p:nvSpPr>
        <p:spPr bwMode="auto">
          <a:xfrm>
            <a:off x="1142999" y="2819400"/>
            <a:ext cx="3886200" cy="738567"/>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800" dirty="0" smtClean="0">
                <a:solidFill>
                  <a:srgbClr val="FFC000"/>
                </a:solidFill>
                <a:ea typeface="Times New Roman" pitchFamily="18" charset="0"/>
                <a:cs typeface="Times New Roman" pitchFamily="18" charset="0"/>
              </a:rPr>
              <a:t>He </a:t>
            </a:r>
            <a:endParaRPr lang="en-US" sz="2800" dirty="0">
              <a:solidFill>
                <a:srgbClr val="FFC000"/>
              </a:solidFill>
              <a:ea typeface="Times New Roman" pitchFamily="18" charset="0"/>
              <a:cs typeface="Times New Roman" pitchFamily="18" charset="0"/>
            </a:endParaRPr>
          </a:p>
        </p:txBody>
      </p:sp>
      <p:sp>
        <p:nvSpPr>
          <p:cNvPr id="21" name="Right Arrow 20"/>
          <p:cNvSpPr/>
          <p:nvPr/>
        </p:nvSpPr>
        <p:spPr>
          <a:xfrm rot="20062243">
            <a:off x="3275950" y="3036394"/>
            <a:ext cx="685800" cy="1529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Robert\Desktop\SDC-IC iter_Design Rules_222rhc_\RESULTS SDC-IC TBM  2010-07-31\Image Set 5 - Back Plate Cold Spot - Temperature Contours\Image Set 5 - Back Plate Cold Spot - Temperature Contours\TBM - Back Plate Cold Spot Path 3 - Zoomed .png"/>
          <p:cNvPicPr>
            <a:picLocks noChangeAspect="1" noChangeArrowheads="1"/>
          </p:cNvPicPr>
          <p:nvPr/>
        </p:nvPicPr>
        <p:blipFill>
          <a:blip r:embed="rId2" cstate="print"/>
          <a:srcRect/>
          <a:stretch>
            <a:fillRect/>
          </a:stretch>
        </p:blipFill>
        <p:spPr bwMode="auto">
          <a:xfrm>
            <a:off x="1066800" y="914400"/>
            <a:ext cx="7010400" cy="5263488"/>
          </a:xfrm>
          <a:prstGeom prst="rect">
            <a:avLst/>
          </a:prstGeom>
          <a:noFill/>
        </p:spPr>
      </p:pic>
      <p:sp>
        <p:nvSpPr>
          <p:cNvPr id="2" name="Rectangle 2"/>
          <p:cNvSpPr>
            <a:spLocks noChangeArrowheads="1"/>
          </p:cNvSpPr>
          <p:nvPr/>
        </p:nvSpPr>
        <p:spPr bwMode="auto">
          <a:xfrm>
            <a:off x="609600" y="152400"/>
            <a:ext cx="8001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Cross </a:t>
            </a:r>
            <a:r>
              <a:rPr lang="en-US" sz="2800" b="1" u="sng" dirty="0" smtClean="0">
                <a:solidFill>
                  <a:srgbClr val="365F91"/>
                </a:solidFill>
                <a:latin typeface="Cambria" pitchFamily="18" charset="0"/>
                <a:ea typeface="Times New Roman" pitchFamily="18" charset="0"/>
                <a:cs typeface="Times New Roman" pitchFamily="18" charset="0"/>
              </a:rPr>
              <a:t>Section Cut through the TBM Mid-plane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5257800" y="1600200"/>
            <a:ext cx="2667000"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Cambria" pitchFamily="18" charset="0"/>
                <a:ea typeface="Times New Roman" pitchFamily="18" charset="0"/>
                <a:cs typeface="Times New Roman" pitchFamily="18" charset="0"/>
              </a:rPr>
              <a:t>He-Inlet Duct</a:t>
            </a:r>
            <a:endParaRPr kumimoji="0" lang="en-US" sz="2400" i="0" strike="noStrike" cap="none" normalizeH="0" baseline="0" dirty="0" smtClean="0">
              <a:ln>
                <a:noFill/>
              </a:ln>
              <a:solidFill>
                <a:schemeClr val="bg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Rectangle 2"/>
          <p:cNvSpPr>
            <a:spLocks noChangeArrowheads="1"/>
          </p:cNvSpPr>
          <p:nvPr/>
        </p:nvSpPr>
        <p:spPr bwMode="auto">
          <a:xfrm>
            <a:off x="6019800" y="6440269"/>
            <a:ext cx="2667000"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FW (Plasma side</a:t>
            </a:r>
            <a:r>
              <a:rPr lang="en-US" sz="2400" dirty="0" smtClean="0">
                <a:solidFill>
                  <a:srgbClr val="365F91"/>
                </a:solidFill>
                <a:latin typeface="Cambria" pitchFamily="18" charset="0"/>
                <a:ea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Straight Arrow Connector 11"/>
          <p:cNvCxnSpPr/>
          <p:nvPr/>
        </p:nvCxnSpPr>
        <p:spPr>
          <a:xfrm rot="5400000">
            <a:off x="5753894" y="6438106"/>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2"/>
          <p:cNvSpPr>
            <a:spLocks noChangeArrowheads="1"/>
          </p:cNvSpPr>
          <p:nvPr/>
        </p:nvSpPr>
        <p:spPr bwMode="auto">
          <a:xfrm>
            <a:off x="381000" y="6347936"/>
            <a:ext cx="2667000"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Top of TBM</a:t>
            </a:r>
            <a:endParaRPr lang="en-US" sz="2800" dirty="0" smtClean="0">
              <a:solidFill>
                <a:srgbClr val="365F91"/>
              </a:solidFill>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 name="Straight Arrow Connector 17"/>
          <p:cNvCxnSpPr/>
          <p:nvPr/>
        </p:nvCxnSpPr>
        <p:spPr>
          <a:xfrm rot="10800000">
            <a:off x="228600" y="6576536"/>
            <a:ext cx="609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2"/>
          <p:cNvSpPr>
            <a:spLocks noChangeArrowheads="1"/>
          </p:cNvSpPr>
          <p:nvPr/>
        </p:nvSpPr>
        <p:spPr bwMode="auto">
          <a:xfrm>
            <a:off x="1295400" y="609600"/>
            <a:ext cx="2667000"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400" dirty="0" smtClean="0">
                <a:solidFill>
                  <a:srgbClr val="365F91"/>
                </a:solidFill>
                <a:latin typeface="Cambria" pitchFamily="18" charset="0"/>
                <a:ea typeface="Times New Roman" pitchFamily="18" charset="0"/>
                <a:cs typeface="Times New Roman" pitchFamily="18" charset="0"/>
              </a:rPr>
              <a:t>Back of TBM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Straight Arrow Connector 20"/>
          <p:cNvCxnSpPr/>
          <p:nvPr/>
        </p:nvCxnSpPr>
        <p:spPr>
          <a:xfrm rot="5400000">
            <a:off x="2096294" y="1408906"/>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
          <p:cNvSpPr>
            <a:spLocks noChangeArrowheads="1"/>
          </p:cNvSpPr>
          <p:nvPr/>
        </p:nvSpPr>
        <p:spPr bwMode="auto">
          <a:xfrm rot="709877">
            <a:off x="751785" y="2216079"/>
            <a:ext cx="3886200" cy="1046343"/>
          </a:xfrm>
          <a:prstGeom prst="rect">
            <a:avLst/>
          </a:prstGeom>
          <a:noFill/>
          <a:ln w="9525">
            <a:noFill/>
            <a:miter lim="800000"/>
            <a:headEnd/>
            <a:tailEnd/>
          </a:ln>
          <a:effectLst/>
        </p:spPr>
        <p:txBody>
          <a:bodyPr vert="horz" wrap="square" lIns="0" tIns="304704"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chemeClr val="bg1"/>
                </a:solidFill>
                <a:effectLst/>
                <a:latin typeface="Cambria" pitchFamily="18" charset="0"/>
                <a:ea typeface="Times New Roman" pitchFamily="18" charset="0"/>
                <a:cs typeface="Times New Roman" pitchFamily="18" charset="0"/>
              </a:rPr>
              <a:t>Mid-Plane Cut</a:t>
            </a:r>
            <a:endParaRPr lang="en-US" sz="2800" dirty="0" smtClean="0">
              <a:solidFill>
                <a:schemeClr val="bg1"/>
              </a:solidFill>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
          <p:cNvSpPr>
            <a:spLocks noChangeArrowheads="1"/>
          </p:cNvSpPr>
          <p:nvPr/>
        </p:nvSpPr>
        <p:spPr bwMode="auto">
          <a:xfrm>
            <a:off x="3276600" y="3657600"/>
            <a:ext cx="2667000"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400" dirty="0">
                <a:solidFill>
                  <a:schemeClr val="bg1"/>
                </a:solidFill>
                <a:latin typeface="Cambria" pitchFamily="18" charset="0"/>
                <a:ea typeface="Times New Roman" pitchFamily="18" charset="0"/>
                <a:cs typeface="Times New Roman" pitchFamily="18" charset="0"/>
              </a:rPr>
              <a:t>3</a:t>
            </a:r>
            <a:r>
              <a:rPr lang="en-US" sz="2400" dirty="0" smtClean="0">
                <a:solidFill>
                  <a:schemeClr val="bg1"/>
                </a:solidFill>
                <a:latin typeface="Cambria" pitchFamily="18" charset="0"/>
                <a:ea typeface="Times New Roman" pitchFamily="18" charset="0"/>
                <a:cs typeface="Times New Roman" pitchFamily="18" charset="0"/>
              </a:rPr>
              <a:t>50 </a:t>
            </a:r>
            <a:r>
              <a:rPr lang="en-US" sz="2400" baseline="30000" dirty="0" err="1" smtClean="0">
                <a:solidFill>
                  <a:schemeClr val="bg1"/>
                </a:solidFill>
                <a:latin typeface="Cambria" pitchFamily="18" charset="0"/>
                <a:ea typeface="Times New Roman" pitchFamily="18" charset="0"/>
                <a:cs typeface="Times New Roman" pitchFamily="18" charset="0"/>
              </a:rPr>
              <a:t>o</a:t>
            </a:r>
            <a:r>
              <a:rPr lang="en-US" sz="2400" dirty="0" err="1" smtClean="0">
                <a:solidFill>
                  <a:schemeClr val="bg1"/>
                </a:solidFill>
                <a:latin typeface="Cambria" pitchFamily="18" charset="0"/>
                <a:ea typeface="Times New Roman" pitchFamily="18" charset="0"/>
                <a:cs typeface="Times New Roman" pitchFamily="18" charset="0"/>
              </a:rPr>
              <a:t>C</a:t>
            </a:r>
            <a:endParaRPr kumimoji="0" lang="en-US" sz="2400" i="0" strike="noStrike" cap="none" normalizeH="0" baseline="0" dirty="0" smtClean="0">
              <a:ln>
                <a:noFill/>
              </a:ln>
              <a:solidFill>
                <a:schemeClr val="bg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01000" cy="5632311"/>
          </a:xfrm>
          <a:prstGeom prst="rect">
            <a:avLst/>
          </a:prstGeom>
        </p:spPr>
        <p:txBody>
          <a:bodyPr wrap="square">
            <a:spAutoFit/>
          </a:bodyPr>
          <a:lstStyle/>
          <a:p>
            <a:r>
              <a:rPr lang="en-US" sz="2000" b="1" i="1" dirty="0"/>
              <a:t>DEFINITION OF “HIGH TEMPERATURE”</a:t>
            </a:r>
          </a:p>
          <a:p>
            <a:endParaRPr lang="en-US" sz="2000" dirty="0" smtClean="0"/>
          </a:p>
          <a:p>
            <a:r>
              <a:rPr lang="en-US" sz="2000" dirty="0"/>
              <a:t>“High temperature” is taken to refer here to the operating range of temperature within which time dependent, thermally activated deformation and damage processes, even under nominally steady loads below yield, become a significant factor in the behavior of load bearing components.</a:t>
            </a:r>
          </a:p>
          <a:p>
            <a:endParaRPr lang="en-US" sz="2000" dirty="0"/>
          </a:p>
          <a:p>
            <a:r>
              <a:rPr lang="en-US" sz="2000" dirty="0"/>
              <a:t>“Elevated temperature” is, for the most part synonymous with “in the creep range</a:t>
            </a:r>
            <a:r>
              <a:rPr lang="en-US" sz="2000" dirty="0" smtClean="0"/>
              <a:t>”, but </a:t>
            </a:r>
            <a:r>
              <a:rPr lang="en-US" sz="2000" dirty="0"/>
              <a:t>others, such as thermal ageing and oxidation/corrosion are also important.</a:t>
            </a:r>
          </a:p>
          <a:p>
            <a:endParaRPr lang="en-US" sz="2000" dirty="0"/>
          </a:p>
          <a:p>
            <a:r>
              <a:rPr lang="en-US" sz="2000" dirty="0"/>
              <a:t>The threshold temperature is not unique. It is strictly a function of the mode of failure being considered, as well as the design lifetime. For instance, the threshold temperature for constant loading conditions, where stresses are expected to relax to a relatively low steady state, will be higher than one based on cyclic conditions which cause stresses to be repeatedly reset to the yield stress by cyclic plastic deformation.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53100"/>
            <a:ext cx="8686800" cy="5555367"/>
          </a:xfrm>
          <a:prstGeom prst="rect">
            <a:avLst/>
          </a:prstGeom>
        </p:spPr>
        <p:txBody>
          <a:bodyPr wrap="square">
            <a:spAutoFit/>
          </a:bodyPr>
          <a:lstStyle/>
          <a:p>
            <a:pPr marL="290513" indent="-290513">
              <a:spcAft>
                <a:spcPts val="1800"/>
              </a:spcAft>
              <a:buSzPct val="75000"/>
              <a:buBlip>
                <a:blip r:embed="rId2"/>
              </a:buBlip>
            </a:pPr>
            <a:r>
              <a:rPr lang="en-US" u="sng" dirty="0" smtClean="0">
                <a:solidFill>
                  <a:schemeClr val="bg1">
                    <a:lumMod val="50000"/>
                  </a:schemeClr>
                </a:solidFill>
              </a:rPr>
              <a:t>Basic Design Configuration</a:t>
            </a:r>
            <a:r>
              <a:rPr lang="en-US" dirty="0" smtClean="0">
                <a:solidFill>
                  <a:schemeClr val="bg1">
                    <a:lumMod val="50000"/>
                  </a:schemeClr>
                </a:solidFill>
              </a:rPr>
              <a:t>: Sufficient analysis to establish basic shapes and sizes for interfacing with other components.</a:t>
            </a:r>
            <a:r>
              <a:rPr lang="en-US" u="sng" dirty="0" smtClean="0">
                <a:solidFill>
                  <a:schemeClr val="bg1">
                    <a:lumMod val="50000"/>
                  </a:schemeClr>
                </a:solidFill>
              </a:rPr>
              <a:t> </a:t>
            </a:r>
          </a:p>
          <a:p>
            <a:pPr marL="290513" indent="-290513">
              <a:spcAft>
                <a:spcPts val="1800"/>
              </a:spcAft>
              <a:buSzPct val="75000"/>
              <a:buBlip>
                <a:blip r:embed="rId2"/>
              </a:buBlip>
            </a:pPr>
            <a:r>
              <a:rPr lang="en-US" u="sng" dirty="0" smtClean="0">
                <a:solidFill>
                  <a:schemeClr val="bg1">
                    <a:lumMod val="50000"/>
                  </a:schemeClr>
                </a:solidFill>
              </a:rPr>
              <a:t>Deformation Limits &amp; Functional Requirements</a:t>
            </a:r>
            <a:r>
              <a:rPr lang="en-US" dirty="0" smtClean="0">
                <a:solidFill>
                  <a:schemeClr val="bg1">
                    <a:lumMod val="50000"/>
                  </a:schemeClr>
                </a:solidFill>
              </a:rPr>
              <a:t>: Identify deformation limits and functional requirements established by the manufacturer for proper performance.</a:t>
            </a:r>
          </a:p>
          <a:p>
            <a:pPr marL="290513" indent="-290513">
              <a:spcAft>
                <a:spcPts val="600"/>
              </a:spcAft>
              <a:buSzPct val="75000"/>
              <a:buBlip>
                <a:blip r:embed="rId2"/>
              </a:buBlip>
            </a:pPr>
            <a:r>
              <a:rPr lang="en-US" u="sng" dirty="0" smtClean="0">
                <a:solidFill>
                  <a:schemeClr val="bg1">
                    <a:lumMod val="50000"/>
                  </a:schemeClr>
                </a:solidFill>
              </a:rPr>
              <a:t>Structural Evaluation:</a:t>
            </a:r>
          </a:p>
          <a:p>
            <a:pPr marL="747713" lvl="1" indent="-290513">
              <a:spcAft>
                <a:spcPts val="1800"/>
              </a:spcAft>
              <a:buSzPct val="75000"/>
              <a:buFont typeface="Courier New" pitchFamily="49" charset="0"/>
              <a:buChar char="o"/>
            </a:pPr>
            <a:r>
              <a:rPr lang="en-US" u="sng" dirty="0" smtClean="0">
                <a:solidFill>
                  <a:schemeClr val="bg1">
                    <a:lumMod val="50000"/>
                  </a:schemeClr>
                </a:solidFill>
              </a:rPr>
              <a:t>Failure Modes:</a:t>
            </a:r>
            <a:r>
              <a:rPr lang="en-US" dirty="0" smtClean="0">
                <a:solidFill>
                  <a:schemeClr val="bg1">
                    <a:lumMod val="50000"/>
                  </a:schemeClr>
                </a:solidFill>
              </a:rPr>
              <a:t> Identify location of dominant failure modes and load conditions (pressure, thermal, seismic, etc.).</a:t>
            </a:r>
          </a:p>
          <a:p>
            <a:pPr marL="747713" lvl="1" indent="-290513">
              <a:spcAft>
                <a:spcPts val="600"/>
              </a:spcAft>
              <a:buSzPct val="75000"/>
              <a:buFont typeface="Courier New" pitchFamily="49" charset="0"/>
              <a:buChar char="o"/>
            </a:pPr>
            <a:r>
              <a:rPr lang="en-US" b="1" u="sng" dirty="0" smtClean="0"/>
              <a:t>Screening Analysis</a:t>
            </a:r>
            <a:r>
              <a:rPr lang="en-US" b="1" dirty="0" smtClean="0"/>
              <a:t>: </a:t>
            </a:r>
            <a:br>
              <a:rPr lang="en-US" b="1" dirty="0" smtClean="0"/>
            </a:br>
            <a:r>
              <a:rPr lang="en-US" b="1" dirty="0" smtClean="0"/>
              <a:t>Make a preliminary evaluation of the adequacy of the design.</a:t>
            </a:r>
          </a:p>
          <a:p>
            <a:pPr marL="914400" lvl="3" indent="-114300">
              <a:spcAft>
                <a:spcPts val="1800"/>
              </a:spcAft>
              <a:buSzPct val="75000"/>
              <a:buFont typeface="Arial" pitchFamily="34" charset="0"/>
              <a:buChar char="•"/>
            </a:pPr>
            <a:r>
              <a:rPr lang="en-US" dirty="0" smtClean="0"/>
              <a:t>Typical screening analysis consist of an initial linear elastic analysis, </a:t>
            </a:r>
            <a:br>
              <a:rPr lang="en-US" dirty="0" smtClean="0"/>
            </a:br>
            <a:r>
              <a:rPr lang="en-US" dirty="0" smtClean="0"/>
              <a:t>comparison with design limits adjusted to account for significant </a:t>
            </a:r>
            <a:br>
              <a:rPr lang="en-US" dirty="0" smtClean="0"/>
            </a:br>
            <a:r>
              <a:rPr lang="en-US" dirty="0" smtClean="0"/>
              <a:t>fabrication and environmental effects.</a:t>
            </a:r>
          </a:p>
          <a:p>
            <a:pPr marL="747713" lvl="1" indent="-290513">
              <a:spcAft>
                <a:spcPts val="1800"/>
              </a:spcAft>
              <a:buSzPct val="75000"/>
              <a:buFont typeface="Courier New" pitchFamily="49" charset="0"/>
              <a:buChar char="o"/>
            </a:pPr>
            <a:r>
              <a:rPr lang="en-US" u="sng" dirty="0" smtClean="0">
                <a:solidFill>
                  <a:schemeClr val="bg1">
                    <a:lumMod val="50000"/>
                  </a:schemeClr>
                </a:solidFill>
              </a:rPr>
              <a:t>Detailed Inelastic Analysis</a:t>
            </a:r>
            <a:r>
              <a:rPr lang="en-US" dirty="0" smtClean="0">
                <a:solidFill>
                  <a:schemeClr val="bg1">
                    <a:lumMod val="50000"/>
                  </a:schemeClr>
                </a:solidFill>
              </a:rPr>
              <a:t>: After Screening Analysis is complete.</a:t>
            </a:r>
          </a:p>
          <a:p>
            <a:pPr marL="747713" lvl="1" indent="-290513">
              <a:spcAft>
                <a:spcPts val="1800"/>
              </a:spcAft>
              <a:buSzPct val="75000"/>
              <a:buFont typeface="Courier New" pitchFamily="49" charset="0"/>
              <a:buChar char="o"/>
            </a:pPr>
            <a:r>
              <a:rPr lang="en-US" dirty="0" smtClean="0">
                <a:solidFill>
                  <a:schemeClr val="bg1">
                    <a:lumMod val="50000"/>
                  </a:schemeClr>
                </a:solidFill>
              </a:rPr>
              <a:t>Support Test Program for Component Design Analysis: Manufacturer should identify structural tests required in support of design analysis. </a:t>
            </a:r>
          </a:p>
        </p:txBody>
      </p:sp>
      <p:sp>
        <p:nvSpPr>
          <p:cNvPr id="4" name="TextBox 3"/>
          <p:cNvSpPr txBox="1"/>
          <p:nvPr/>
        </p:nvSpPr>
        <p:spPr>
          <a:xfrm>
            <a:off x="2514600" y="152400"/>
            <a:ext cx="4870116" cy="523220"/>
          </a:xfrm>
          <a:prstGeom prst="rect">
            <a:avLst/>
          </a:prstGeom>
          <a:noFill/>
        </p:spPr>
        <p:txBody>
          <a:bodyPr wrap="none" rtlCol="0">
            <a:spAutoFit/>
          </a:bodyPr>
          <a:lstStyle/>
          <a:p>
            <a:r>
              <a:rPr lang="en-US" sz="2800" b="1" dirty="0" smtClean="0">
                <a:solidFill>
                  <a:srgbClr val="7030A0"/>
                </a:solidFill>
              </a:rPr>
              <a:t>Structural Evaluation Plan (SEP)</a:t>
            </a:r>
            <a:endParaRPr lang="en-US" sz="2800" b="1" dirty="0">
              <a:solidFill>
                <a:srgbClr val="7030A0"/>
              </a:solidFill>
            </a:endParaRPr>
          </a:p>
        </p:txBody>
      </p:sp>
      <p:sp>
        <p:nvSpPr>
          <p:cNvPr id="5" name="Rounded Rectangle 4"/>
          <p:cNvSpPr/>
          <p:nvPr/>
        </p:nvSpPr>
        <p:spPr>
          <a:xfrm>
            <a:off x="742950" y="3386022"/>
            <a:ext cx="7105650" cy="1676400"/>
          </a:xfrm>
          <a:prstGeom prst="roundRect">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848600" y="4267200"/>
            <a:ext cx="1066800"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610600" cy="5016758"/>
          </a:xfrm>
          <a:prstGeom prst="rect">
            <a:avLst/>
          </a:prstGeom>
        </p:spPr>
        <p:txBody>
          <a:bodyPr wrap="square">
            <a:spAutoFit/>
          </a:bodyPr>
          <a:lstStyle/>
          <a:p>
            <a:r>
              <a:rPr lang="en-US" sz="2000" dirty="0"/>
              <a:t>The implication is that NH assumes failure by creep to occur on a section </a:t>
            </a:r>
            <a:r>
              <a:rPr lang="en-US" sz="2000" dirty="0" smtClean="0"/>
              <a:t>when the </a:t>
            </a:r>
            <a:r>
              <a:rPr lang="en-US" sz="2000" dirty="0"/>
              <a:t>extreme fiber reaches a critical damage equivalent to a tensile test at </a:t>
            </a:r>
            <a:r>
              <a:rPr lang="en-US" sz="2000" dirty="0" smtClean="0"/>
              <a:t>the maximum steady </a:t>
            </a:r>
            <a:r>
              <a:rPr lang="en-US" sz="2000" dirty="0"/>
              <a:t>state stress. This assumption means that local stress relaxation from high </a:t>
            </a:r>
            <a:r>
              <a:rPr lang="en-US" sz="2000" dirty="0" smtClean="0"/>
              <a:t>local stresses </a:t>
            </a:r>
            <a:r>
              <a:rPr lang="en-US" sz="2000" dirty="0"/>
              <a:t>(“F” stresses) is being ignored in the process of evaluating creep </a:t>
            </a:r>
            <a:r>
              <a:rPr lang="en-US" sz="2000" dirty="0" smtClean="0"/>
              <a:t>life.</a:t>
            </a:r>
          </a:p>
          <a:p>
            <a:endParaRPr lang="en-US" sz="2000" dirty="0"/>
          </a:p>
          <a:p>
            <a:r>
              <a:rPr lang="en-US" sz="2000" dirty="0"/>
              <a:t>The common wisdom is that “rupture” is the result of </a:t>
            </a:r>
            <a:r>
              <a:rPr lang="en-US" sz="2000" dirty="0" smtClean="0"/>
              <a:t>void initiation </a:t>
            </a:r>
            <a:r>
              <a:rPr lang="en-US" sz="2000" dirty="0"/>
              <a:t>and growth, which is observed at the macroscopic level as “tertiary” creep</a:t>
            </a:r>
            <a:r>
              <a:rPr lang="en-US" sz="2000" dirty="0" smtClean="0"/>
              <a:t>.</a:t>
            </a:r>
          </a:p>
          <a:p>
            <a:endParaRPr lang="en-US" sz="2000" dirty="0"/>
          </a:p>
          <a:p>
            <a:r>
              <a:rPr lang="en-US" sz="2000" dirty="0"/>
              <a:t>Tertiary creep, since it is presumed to be a sign of void formation, is perceived to be </a:t>
            </a:r>
            <a:r>
              <a:rPr lang="en-US" sz="2000" dirty="0" smtClean="0"/>
              <a:t>a “</a:t>
            </a:r>
            <a:r>
              <a:rPr lang="en-US" sz="2000" dirty="0"/>
              <a:t>bad thing”. On the contrary, tertiary creep, whether caused by voids or any </a:t>
            </a:r>
            <a:r>
              <a:rPr lang="en-US" sz="2000" dirty="0" smtClean="0"/>
              <a:t>other mechanism</a:t>
            </a:r>
            <a:r>
              <a:rPr lang="en-US" sz="2000" dirty="0"/>
              <a:t>, is a </a:t>
            </a:r>
            <a:r>
              <a:rPr lang="en-US" sz="2000" i="1" dirty="0"/>
              <a:t>desirable phenomenon from the point of view of a redundant structure</a:t>
            </a:r>
            <a:r>
              <a:rPr lang="en-US" sz="2000" i="1" dirty="0" smtClean="0"/>
              <a:t>, </a:t>
            </a:r>
            <a:r>
              <a:rPr lang="en-US" sz="2000" dirty="0" smtClean="0"/>
              <a:t>because </a:t>
            </a:r>
            <a:r>
              <a:rPr lang="en-US" sz="2000" dirty="0"/>
              <a:t>it allows the stress at the highest stressed location to relax, so reducing </a:t>
            </a:r>
            <a:r>
              <a:rPr lang="en-US" sz="2000" dirty="0" smtClean="0"/>
              <a:t>the damage </a:t>
            </a:r>
            <a:r>
              <a:rPr lang="en-US" sz="2000" dirty="0"/>
              <a:t>rate locally, and prolonging the life of the component, sometimes by orders </a:t>
            </a:r>
            <a:r>
              <a:rPr lang="en-US" sz="2000" dirty="0" smtClean="0"/>
              <a:t>of magnitude</a:t>
            </a:r>
            <a:r>
              <a:rPr lang="en-US" sz="2000" dirty="0"/>
              <a:t>.</a:t>
            </a:r>
          </a:p>
          <a:p>
            <a:endParaRPr lang="en-US" sz="20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1"/>
            <a:ext cx="8305800" cy="3785652"/>
          </a:xfrm>
          <a:prstGeom prst="rect">
            <a:avLst/>
          </a:prstGeom>
        </p:spPr>
        <p:txBody>
          <a:bodyPr wrap="square">
            <a:spAutoFit/>
          </a:bodyPr>
          <a:lstStyle/>
          <a:p>
            <a:r>
              <a:rPr lang="en-US" sz="2400" dirty="0" smtClean="0"/>
              <a:t>Most </a:t>
            </a:r>
            <a:r>
              <a:rPr lang="en-US" sz="2400" dirty="0"/>
              <a:t>pressure vessel </a:t>
            </a:r>
            <a:r>
              <a:rPr lang="en-US" sz="2400" dirty="0" smtClean="0"/>
              <a:t>applications have </a:t>
            </a:r>
            <a:r>
              <a:rPr lang="en-US" sz="2400" dirty="0"/>
              <a:t>hovered around, or </a:t>
            </a:r>
            <a:r>
              <a:rPr lang="en-US" sz="2400" dirty="0" smtClean="0"/>
              <a:t> slightly </a:t>
            </a:r>
            <a:r>
              <a:rPr lang="en-US" sz="2400" dirty="0"/>
              <a:t>below the “cliff top” </a:t>
            </a:r>
            <a:r>
              <a:rPr lang="en-US" sz="2400" dirty="0" smtClean="0"/>
              <a:t>(figure next slide), where temperature </a:t>
            </a:r>
            <a:r>
              <a:rPr lang="en-US" sz="2400" dirty="0"/>
              <a:t>dependencies are significant but contained in a range of 10 to 50% </a:t>
            </a:r>
            <a:r>
              <a:rPr lang="en-US" sz="2400" dirty="0" smtClean="0"/>
              <a:t>or so </a:t>
            </a:r>
            <a:r>
              <a:rPr lang="en-US" sz="2400" dirty="0"/>
              <a:t>of some nominal value. </a:t>
            </a:r>
            <a:endParaRPr lang="en-US" sz="2400" dirty="0" smtClean="0"/>
          </a:p>
          <a:p>
            <a:endParaRPr lang="en-US" sz="2400" dirty="0"/>
          </a:p>
          <a:p>
            <a:r>
              <a:rPr lang="en-US" sz="2400" dirty="0" smtClean="0"/>
              <a:t>The </a:t>
            </a:r>
            <a:r>
              <a:rPr lang="en-US" sz="2400" dirty="0"/>
              <a:t>much higher temperatures envisioned for </a:t>
            </a:r>
            <a:r>
              <a:rPr lang="en-US" sz="2400" dirty="0" smtClean="0"/>
              <a:t>the future </a:t>
            </a:r>
            <a:r>
              <a:rPr lang="en-US" sz="2400" dirty="0"/>
              <a:t>push the application point down to the foot of the “cliff”, where </a:t>
            </a:r>
            <a:r>
              <a:rPr lang="en-US" sz="2400" dirty="0" smtClean="0"/>
              <a:t>even moderate </a:t>
            </a:r>
            <a:r>
              <a:rPr lang="en-US" sz="2400" dirty="0"/>
              <a:t>temperature differences can represent very large property variations</a:t>
            </a:r>
            <a:r>
              <a:rPr lang="en-US" sz="2400" dirty="0" smtClean="0"/>
              <a:t>, which </a:t>
            </a:r>
            <a:r>
              <a:rPr lang="en-US" sz="2400" dirty="0"/>
              <a:t>may be higher than current approximate methods can </a:t>
            </a:r>
            <a:r>
              <a:rPr lang="en-US" sz="2400" dirty="0" smtClean="0"/>
              <a:t>cope with.</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162800" cy="5447645"/>
          </a:xfrm>
          <a:prstGeom prst="rect">
            <a:avLst/>
          </a:prstGeom>
        </p:spPr>
        <p:txBody>
          <a:bodyPr wrap="square">
            <a:spAutoFit/>
          </a:bodyPr>
          <a:lstStyle/>
          <a:p>
            <a:r>
              <a:rPr lang="en-US" b="1" u="sng" dirty="0" smtClean="0"/>
              <a:t>RDT  F  9-5T: </a:t>
            </a:r>
          </a:p>
          <a:p>
            <a:pPr lvl="3"/>
            <a:r>
              <a:rPr lang="en-US" dirty="0" smtClean="0"/>
              <a:t>Guidelines </a:t>
            </a:r>
            <a:r>
              <a:rPr lang="en-US" dirty="0"/>
              <a:t>and Procedures </a:t>
            </a:r>
            <a:r>
              <a:rPr lang="en-US" dirty="0" smtClean="0"/>
              <a:t>for </a:t>
            </a:r>
            <a:r>
              <a:rPr lang="en-US" dirty="0"/>
              <a:t>Design</a:t>
            </a:r>
          </a:p>
          <a:p>
            <a:pPr lvl="3"/>
            <a:r>
              <a:rPr lang="en-US" dirty="0"/>
              <a:t>of Nuclear System Components </a:t>
            </a:r>
            <a:r>
              <a:rPr lang="en-US" dirty="0" smtClean="0"/>
              <a:t>at</a:t>
            </a:r>
            <a:endParaRPr lang="en-US" dirty="0"/>
          </a:p>
          <a:p>
            <a:pPr lvl="3"/>
            <a:r>
              <a:rPr lang="en-US" dirty="0"/>
              <a:t>Elevated Temperature, September </a:t>
            </a:r>
            <a:r>
              <a:rPr lang="en-US" dirty="0" smtClean="0"/>
              <a:t>1974  (pp 271)</a:t>
            </a:r>
            <a:br>
              <a:rPr lang="en-US" dirty="0" smtClean="0"/>
            </a:br>
            <a:endParaRPr lang="en-US" dirty="0" smtClean="0"/>
          </a:p>
          <a:p>
            <a:pPr lvl="3"/>
            <a:r>
              <a:rPr lang="en-US" dirty="0" smtClean="0"/>
              <a:t>Westinghouse Electric Corporation, </a:t>
            </a:r>
          </a:p>
          <a:p>
            <a:pPr lvl="3"/>
            <a:r>
              <a:rPr lang="en-US" dirty="0" smtClean="0"/>
              <a:t>Advanced Reactor Division</a:t>
            </a:r>
          </a:p>
          <a:p>
            <a:pPr lvl="3"/>
            <a:r>
              <a:rPr lang="en-US" dirty="0" smtClean="0"/>
              <a:t>Madison, Pennsylvania, 15663</a:t>
            </a:r>
          </a:p>
          <a:p>
            <a:pPr lvl="3"/>
            <a:endParaRPr lang="en-US" dirty="0" smtClean="0"/>
          </a:p>
          <a:p>
            <a:r>
              <a:rPr lang="en-US" b="1" u="sng" dirty="0" smtClean="0"/>
              <a:t>NE     F  9-5T: </a:t>
            </a:r>
          </a:p>
          <a:p>
            <a:pPr lvl="3"/>
            <a:r>
              <a:rPr lang="en-US" dirty="0" smtClean="0"/>
              <a:t>Guidelines and Procedures for Design</a:t>
            </a:r>
          </a:p>
          <a:p>
            <a:pPr lvl="3"/>
            <a:r>
              <a:rPr lang="en-US" dirty="0" smtClean="0"/>
              <a:t>of Class 1 Elevated Temperature</a:t>
            </a:r>
            <a:br>
              <a:rPr lang="en-US" dirty="0" smtClean="0"/>
            </a:br>
            <a:r>
              <a:rPr lang="en-US" dirty="0" smtClean="0"/>
              <a:t>Nuclear System Components, October 1986  (pp 361)</a:t>
            </a:r>
            <a:br>
              <a:rPr lang="en-US" dirty="0" smtClean="0"/>
            </a:br>
            <a:endParaRPr lang="en-US" dirty="0" smtClean="0"/>
          </a:p>
          <a:p>
            <a:pPr lvl="3"/>
            <a:r>
              <a:rPr lang="en-US" dirty="0" smtClean="0"/>
              <a:t>Report: DE93  011215 </a:t>
            </a:r>
          </a:p>
          <a:p>
            <a:pPr>
              <a:tabLst>
                <a:tab pos="1316038" algn="l"/>
              </a:tabLst>
            </a:pPr>
            <a:r>
              <a:rPr lang="en-US" dirty="0" smtClean="0"/>
              <a:t>	 Oak Ridge National Laboratory</a:t>
            </a:r>
          </a:p>
          <a:p>
            <a:pPr>
              <a:tabLst>
                <a:tab pos="1316038" algn="l"/>
              </a:tabLst>
            </a:pPr>
            <a:r>
              <a:rPr lang="en-US" dirty="0"/>
              <a:t>	</a:t>
            </a:r>
            <a:r>
              <a:rPr lang="en-US" dirty="0" smtClean="0"/>
              <a:t> Oak Ridge, TN</a:t>
            </a:r>
          </a:p>
          <a:p>
            <a:pPr>
              <a:tabLst>
                <a:tab pos="1316038" algn="l"/>
              </a:tabLst>
            </a:pPr>
            <a:r>
              <a:rPr lang="en-US" sz="800" dirty="0" smtClean="0"/>
              <a:t>	</a:t>
            </a:r>
            <a:endParaRPr lang="en-US" dirty="0" smtClean="0"/>
          </a:p>
          <a:p>
            <a:pPr lvl="3"/>
            <a:endParaRPr lang="en-US" dirty="0"/>
          </a:p>
          <a:p>
            <a:pPr marL="457200" lvl="2" indent="-346075">
              <a:spcAft>
                <a:spcPts val="1800"/>
              </a:spcAft>
              <a:buSzPct val="75000"/>
            </a:pPr>
            <a:endParaRPr lang="en-US" sz="1600" dirty="0" smtClean="0"/>
          </a:p>
        </p:txBody>
      </p:sp>
      <p:sp>
        <p:nvSpPr>
          <p:cNvPr id="4" name="TextBox 3"/>
          <p:cNvSpPr txBox="1"/>
          <p:nvPr/>
        </p:nvSpPr>
        <p:spPr>
          <a:xfrm>
            <a:off x="1603108" y="152400"/>
            <a:ext cx="6245492" cy="523220"/>
          </a:xfrm>
          <a:prstGeom prst="rect">
            <a:avLst/>
          </a:prstGeom>
          <a:noFill/>
        </p:spPr>
        <p:txBody>
          <a:bodyPr wrap="none" rtlCol="0">
            <a:spAutoFit/>
          </a:bodyPr>
          <a:lstStyle/>
          <a:p>
            <a:r>
              <a:rPr lang="en-US" sz="2800" b="1" dirty="0" smtClean="0">
                <a:solidFill>
                  <a:srgbClr val="7030A0"/>
                </a:solidFill>
              </a:rPr>
              <a:t>CLASS-1 Nuclear Components Guidelines</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59108"/>
            <a:ext cx="7848600" cy="4832092"/>
          </a:xfrm>
          <a:prstGeom prst="rect">
            <a:avLst/>
          </a:prstGeom>
        </p:spPr>
        <p:txBody>
          <a:bodyPr wrap="square">
            <a:spAutoFit/>
          </a:bodyPr>
          <a:lstStyle/>
          <a:p>
            <a:pPr marL="342900" indent="-342900">
              <a:buFont typeface="Courier New" pitchFamily="49" charset="0"/>
              <a:buChar char="o"/>
            </a:pPr>
            <a:r>
              <a:rPr lang="en-US" sz="2800" dirty="0" smtClean="0"/>
              <a:t>A major feature of all mechanical design Codes is a recognition that “stress” is not a sufficient basis for a failure criterion. </a:t>
            </a:r>
          </a:p>
          <a:p>
            <a:pPr marL="342900" indent="-342900">
              <a:buFont typeface="Courier New" pitchFamily="49" charset="0"/>
              <a:buChar char="o"/>
            </a:pPr>
            <a:endParaRPr lang="en-US" sz="2800" dirty="0"/>
          </a:p>
          <a:p>
            <a:pPr marL="342900" indent="-342900">
              <a:buFont typeface="Courier New" pitchFamily="49" charset="0"/>
              <a:buChar char="o"/>
            </a:pPr>
            <a:r>
              <a:rPr lang="en-US" sz="2800" dirty="0" smtClean="0"/>
              <a:t>Depending on the nature of the failure mechanism involved, the appropriate criterion may be only part of the total stress, or a function of the multi-axial stress state. </a:t>
            </a:r>
          </a:p>
          <a:p>
            <a:pPr marL="342900" indent="-342900">
              <a:buFont typeface="Courier New" pitchFamily="49" charset="0"/>
              <a:buChar char="o"/>
            </a:pPr>
            <a:endParaRPr lang="en-US" sz="2800" dirty="0"/>
          </a:p>
          <a:p>
            <a:pPr marL="342900" indent="-342900">
              <a:buFont typeface="Courier New" pitchFamily="49" charset="0"/>
              <a:buChar char="o"/>
            </a:pPr>
            <a:r>
              <a:rPr lang="en-US" sz="2800" dirty="0" smtClean="0"/>
              <a:t>Methods of stress classification are therefore an element which is present in all reputable Codes.</a:t>
            </a:r>
          </a:p>
        </p:txBody>
      </p:sp>
      <p:sp>
        <p:nvSpPr>
          <p:cNvPr id="3" name="Rectangle 2"/>
          <p:cNvSpPr/>
          <p:nvPr/>
        </p:nvSpPr>
        <p:spPr>
          <a:xfrm>
            <a:off x="812762" y="152400"/>
            <a:ext cx="7888827" cy="584775"/>
          </a:xfrm>
          <a:prstGeom prst="rect">
            <a:avLst/>
          </a:prstGeom>
        </p:spPr>
        <p:txBody>
          <a:bodyPr wrap="none">
            <a:spAutoFit/>
          </a:bodyPr>
          <a:lstStyle/>
          <a:p>
            <a:pPr algn="ctr"/>
            <a:r>
              <a:rPr lang="en-US" sz="3200" b="1" dirty="0" smtClean="0">
                <a:solidFill>
                  <a:srgbClr val="7030A0"/>
                </a:solidFill>
              </a:rPr>
              <a:t>Stress analysis alone cannot predict failures* </a:t>
            </a:r>
            <a:endParaRPr lang="en-US" sz="3200" b="1"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381000" y="609600"/>
            <a:ext cx="8534400" cy="6019800"/>
            <a:chOff x="381000" y="228600"/>
            <a:chExt cx="8534400" cy="6019800"/>
          </a:xfrm>
        </p:grpSpPr>
        <p:sp>
          <p:nvSpPr>
            <p:cNvPr id="3" name="Flowchart: Process 2"/>
            <p:cNvSpPr/>
            <p:nvPr/>
          </p:nvSpPr>
          <p:spPr>
            <a:xfrm>
              <a:off x="3314700" y="2286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Specifications</a:t>
              </a:r>
              <a:endParaRPr lang="en-US" dirty="0"/>
            </a:p>
          </p:txBody>
        </p:sp>
        <p:sp>
          <p:nvSpPr>
            <p:cNvPr id="4" name="Flowchart: Process 3"/>
            <p:cNvSpPr/>
            <p:nvPr/>
          </p:nvSpPr>
          <p:spPr>
            <a:xfrm>
              <a:off x="3314700" y="9906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Initial Design</a:t>
              </a:r>
              <a:endParaRPr lang="en-US" dirty="0"/>
            </a:p>
          </p:txBody>
        </p:sp>
        <p:sp>
          <p:nvSpPr>
            <p:cNvPr id="5" name="Flowchart: Process 4"/>
            <p:cNvSpPr/>
            <p:nvPr/>
          </p:nvSpPr>
          <p:spPr>
            <a:xfrm>
              <a:off x="3314700" y="17526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Elastic Analysis</a:t>
              </a:r>
              <a:endParaRPr lang="en-US" dirty="0"/>
            </a:p>
          </p:txBody>
        </p:sp>
        <p:sp>
          <p:nvSpPr>
            <p:cNvPr id="6" name="Flowchart: Process 5"/>
            <p:cNvSpPr/>
            <p:nvPr/>
          </p:nvSpPr>
          <p:spPr>
            <a:xfrm>
              <a:off x="381000" y="17526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Iteration</a:t>
              </a:r>
              <a:endParaRPr lang="en-US" dirty="0"/>
            </a:p>
          </p:txBody>
        </p:sp>
        <p:sp>
          <p:nvSpPr>
            <p:cNvPr id="7" name="Flowchart: Decision 6"/>
            <p:cNvSpPr/>
            <p:nvPr/>
          </p:nvSpPr>
          <p:spPr>
            <a:xfrm>
              <a:off x="3276600" y="2590800"/>
              <a:ext cx="2743200" cy="685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Criteria Met</a:t>
              </a:r>
              <a:endParaRPr lang="en-US" dirty="0"/>
            </a:p>
          </p:txBody>
        </p:sp>
        <p:sp>
          <p:nvSpPr>
            <p:cNvPr id="8" name="Flowchart: Process 7"/>
            <p:cNvSpPr/>
            <p:nvPr/>
          </p:nvSpPr>
          <p:spPr>
            <a:xfrm>
              <a:off x="6248400" y="26670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to Owner</a:t>
              </a:r>
              <a:endParaRPr lang="en-US" dirty="0"/>
            </a:p>
          </p:txBody>
        </p:sp>
        <p:sp>
          <p:nvSpPr>
            <p:cNvPr id="9" name="Flowchart: Process 8"/>
            <p:cNvSpPr/>
            <p:nvPr/>
          </p:nvSpPr>
          <p:spPr>
            <a:xfrm>
              <a:off x="3314700" y="35052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Simplified Inelastic Anal.</a:t>
              </a:r>
              <a:endParaRPr lang="en-US" dirty="0"/>
            </a:p>
          </p:txBody>
        </p:sp>
        <p:sp>
          <p:nvSpPr>
            <p:cNvPr id="10" name="Flowchart: Process 9"/>
            <p:cNvSpPr/>
            <p:nvPr/>
          </p:nvSpPr>
          <p:spPr>
            <a:xfrm>
              <a:off x="381000" y="35052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Iterations</a:t>
              </a:r>
              <a:endParaRPr lang="en-US" dirty="0"/>
            </a:p>
          </p:txBody>
        </p:sp>
        <p:sp>
          <p:nvSpPr>
            <p:cNvPr id="11" name="Flowchart: Decision 10"/>
            <p:cNvSpPr/>
            <p:nvPr/>
          </p:nvSpPr>
          <p:spPr>
            <a:xfrm>
              <a:off x="3276600" y="4343400"/>
              <a:ext cx="2743200" cy="685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Criteria Met</a:t>
              </a:r>
              <a:endParaRPr lang="en-US" dirty="0"/>
            </a:p>
          </p:txBody>
        </p:sp>
        <p:sp>
          <p:nvSpPr>
            <p:cNvPr id="12" name="Flowchart: Process 11"/>
            <p:cNvSpPr/>
            <p:nvPr/>
          </p:nvSpPr>
          <p:spPr>
            <a:xfrm>
              <a:off x="6248400" y="44196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to Owner</a:t>
              </a:r>
              <a:endParaRPr lang="en-US" dirty="0"/>
            </a:p>
          </p:txBody>
        </p:sp>
        <p:sp>
          <p:nvSpPr>
            <p:cNvPr id="13" name="Flowchart: Process 12"/>
            <p:cNvSpPr/>
            <p:nvPr/>
          </p:nvSpPr>
          <p:spPr>
            <a:xfrm>
              <a:off x="381000" y="57150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Proposal for Detailed Inelastic Analysis</a:t>
              </a:r>
              <a:endParaRPr lang="en-US" dirty="0"/>
            </a:p>
          </p:txBody>
        </p:sp>
        <p:sp>
          <p:nvSpPr>
            <p:cNvPr id="16" name="Flowchart: Process 15"/>
            <p:cNvSpPr/>
            <p:nvPr/>
          </p:nvSpPr>
          <p:spPr>
            <a:xfrm>
              <a:off x="6248400" y="56388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Proposal for Supporting Test Program</a:t>
              </a:r>
              <a:endParaRPr lang="en-US" dirty="0"/>
            </a:p>
          </p:txBody>
        </p:sp>
        <p:cxnSp>
          <p:nvCxnSpPr>
            <p:cNvPr id="21" name="Shape 20"/>
            <p:cNvCxnSpPr>
              <a:stCxn id="11" idx="1"/>
              <a:endCxn id="10" idx="2"/>
            </p:cNvCxnSpPr>
            <p:nvPr/>
          </p:nvCxnSpPr>
          <p:spPr>
            <a:xfrm rot="10800000">
              <a:off x="1714500" y="4038600"/>
              <a:ext cx="1562100" cy="6477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hape 22"/>
            <p:cNvCxnSpPr>
              <a:stCxn id="7" idx="1"/>
              <a:endCxn id="6" idx="2"/>
            </p:cNvCxnSpPr>
            <p:nvPr/>
          </p:nvCxnSpPr>
          <p:spPr>
            <a:xfrm rot="10800000">
              <a:off x="1714500" y="2286000"/>
              <a:ext cx="1562100" cy="6477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2"/>
              <a:endCxn id="13" idx="0"/>
            </p:cNvCxnSpPr>
            <p:nvPr/>
          </p:nvCxnSpPr>
          <p:spPr>
            <a:xfrm rot="5400000">
              <a:off x="2838450" y="3905250"/>
              <a:ext cx="685800" cy="29337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2"/>
              <a:endCxn id="16" idx="0"/>
            </p:cNvCxnSpPr>
            <p:nvPr/>
          </p:nvCxnSpPr>
          <p:spPr>
            <a:xfrm rot="16200000" flipH="1">
              <a:off x="5810250" y="3867150"/>
              <a:ext cx="609600" cy="2933700"/>
            </a:xfrm>
            <a:prstGeom prst="bentConnector3">
              <a:avLst>
                <a:gd name="adj1" fmla="val 5625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a:endCxn id="4" idx="0"/>
            </p:cNvCxnSpPr>
            <p:nvPr/>
          </p:nvCxnSpPr>
          <p:spPr>
            <a:xfrm rot="5400000">
              <a:off x="4533900" y="8763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2"/>
              <a:endCxn id="5" idx="0"/>
            </p:cNvCxnSpPr>
            <p:nvPr/>
          </p:nvCxnSpPr>
          <p:spPr>
            <a:xfrm rot="5400000">
              <a:off x="4533900" y="16383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2"/>
              <a:endCxn id="7" idx="0"/>
            </p:cNvCxnSpPr>
            <p:nvPr/>
          </p:nvCxnSpPr>
          <p:spPr>
            <a:xfrm rot="5400000">
              <a:off x="4495800" y="2438400"/>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2"/>
              <a:endCxn id="9" idx="0"/>
            </p:cNvCxnSpPr>
            <p:nvPr/>
          </p:nvCxnSpPr>
          <p:spPr>
            <a:xfrm rot="5400000">
              <a:off x="4533900" y="33909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3"/>
              <a:endCxn id="8" idx="1"/>
            </p:cNvCxnSpPr>
            <p:nvPr/>
          </p:nvCxnSpPr>
          <p:spPr>
            <a:xfrm>
              <a:off x="6019800" y="29337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3"/>
              <a:endCxn id="9" idx="1"/>
            </p:cNvCxnSpPr>
            <p:nvPr/>
          </p:nvCxnSpPr>
          <p:spPr>
            <a:xfrm>
              <a:off x="3048000" y="3771900"/>
              <a:ext cx="2667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9" idx="2"/>
              <a:endCxn id="11" idx="0"/>
            </p:cNvCxnSpPr>
            <p:nvPr/>
          </p:nvCxnSpPr>
          <p:spPr>
            <a:xfrm rot="5400000">
              <a:off x="4495800" y="4191000"/>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 idx="3"/>
              <a:endCxn id="12" idx="1"/>
            </p:cNvCxnSpPr>
            <p:nvPr/>
          </p:nvCxnSpPr>
          <p:spPr>
            <a:xfrm>
              <a:off x="6019800" y="46863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 idx="3"/>
              <a:endCxn id="5" idx="1"/>
            </p:cNvCxnSpPr>
            <p:nvPr/>
          </p:nvCxnSpPr>
          <p:spPr>
            <a:xfrm>
              <a:off x="3048000" y="2019300"/>
              <a:ext cx="2667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2362200" y="0"/>
            <a:ext cx="4116896" cy="523220"/>
          </a:xfrm>
          <a:prstGeom prst="rect">
            <a:avLst/>
          </a:prstGeom>
          <a:noFill/>
        </p:spPr>
        <p:txBody>
          <a:bodyPr wrap="none" rtlCol="0">
            <a:spAutoFit/>
          </a:bodyPr>
          <a:lstStyle/>
          <a:p>
            <a:r>
              <a:rPr lang="en-US" sz="2800" b="1" dirty="0" smtClean="0">
                <a:solidFill>
                  <a:srgbClr val="7030A0"/>
                </a:solidFill>
              </a:rPr>
              <a:t>Sample Screening Analysis</a:t>
            </a:r>
            <a:endParaRPr lang="en-US" sz="2800" b="1" dirty="0">
              <a:solidFill>
                <a:srgbClr val="7030A0"/>
              </a:solidFill>
            </a:endParaRPr>
          </a:p>
        </p:txBody>
      </p:sp>
      <p:sp>
        <p:nvSpPr>
          <p:cNvPr id="52" name="TextBox 51"/>
          <p:cNvSpPr txBox="1"/>
          <p:nvPr/>
        </p:nvSpPr>
        <p:spPr>
          <a:xfrm>
            <a:off x="5808660" y="3000419"/>
            <a:ext cx="449034" cy="307777"/>
          </a:xfrm>
          <a:prstGeom prst="rect">
            <a:avLst/>
          </a:prstGeom>
          <a:noFill/>
        </p:spPr>
        <p:txBody>
          <a:bodyPr wrap="none" rtlCol="0">
            <a:spAutoFit/>
          </a:bodyPr>
          <a:lstStyle/>
          <a:p>
            <a:r>
              <a:rPr lang="en-US" sz="1400" b="1" dirty="0" smtClean="0"/>
              <a:t>YES</a:t>
            </a:r>
            <a:endParaRPr lang="en-US" b="1" dirty="0"/>
          </a:p>
        </p:txBody>
      </p:sp>
      <p:sp>
        <p:nvSpPr>
          <p:cNvPr id="53" name="TextBox 52"/>
          <p:cNvSpPr txBox="1"/>
          <p:nvPr/>
        </p:nvSpPr>
        <p:spPr>
          <a:xfrm>
            <a:off x="2958792" y="3061008"/>
            <a:ext cx="425116" cy="307777"/>
          </a:xfrm>
          <a:prstGeom prst="rect">
            <a:avLst/>
          </a:prstGeom>
          <a:noFill/>
        </p:spPr>
        <p:txBody>
          <a:bodyPr wrap="none" rtlCol="0">
            <a:spAutoFit/>
          </a:bodyPr>
          <a:lstStyle/>
          <a:p>
            <a:r>
              <a:rPr lang="en-US" sz="1400" b="1" dirty="0" smtClean="0"/>
              <a:t>NO</a:t>
            </a:r>
            <a:endParaRPr lang="en-US" b="1" dirty="0"/>
          </a:p>
        </p:txBody>
      </p:sp>
      <p:sp>
        <p:nvSpPr>
          <p:cNvPr id="54" name="TextBox 53"/>
          <p:cNvSpPr txBox="1"/>
          <p:nvPr/>
        </p:nvSpPr>
        <p:spPr>
          <a:xfrm>
            <a:off x="2958792" y="4813608"/>
            <a:ext cx="425116" cy="307777"/>
          </a:xfrm>
          <a:prstGeom prst="rect">
            <a:avLst/>
          </a:prstGeom>
          <a:noFill/>
        </p:spPr>
        <p:txBody>
          <a:bodyPr wrap="none" rtlCol="0">
            <a:spAutoFit/>
          </a:bodyPr>
          <a:lstStyle/>
          <a:p>
            <a:r>
              <a:rPr lang="en-US" sz="1400" b="1" dirty="0" smtClean="0"/>
              <a:t>NO</a:t>
            </a:r>
            <a:endParaRPr lang="en-US" b="1" dirty="0"/>
          </a:p>
        </p:txBody>
      </p:sp>
      <p:sp>
        <p:nvSpPr>
          <p:cNvPr id="55" name="TextBox 54"/>
          <p:cNvSpPr txBox="1"/>
          <p:nvPr/>
        </p:nvSpPr>
        <p:spPr>
          <a:xfrm>
            <a:off x="5824653" y="4753019"/>
            <a:ext cx="449034" cy="307777"/>
          </a:xfrm>
          <a:prstGeom prst="rect">
            <a:avLst/>
          </a:prstGeom>
          <a:noFill/>
        </p:spPr>
        <p:txBody>
          <a:bodyPr wrap="none" rtlCol="0">
            <a:spAutoFit/>
          </a:bodyPr>
          <a:lstStyle/>
          <a:p>
            <a:r>
              <a:rPr lang="en-US" sz="1400" b="1" dirty="0" smtClean="0"/>
              <a:t>YES</a:t>
            </a:r>
            <a:endParaRPr lang="en-US" b="1" dirty="0"/>
          </a:p>
        </p:txBody>
      </p:sp>
      <p:sp>
        <p:nvSpPr>
          <p:cNvPr id="56" name="TextBox 55"/>
          <p:cNvSpPr txBox="1"/>
          <p:nvPr/>
        </p:nvSpPr>
        <p:spPr>
          <a:xfrm>
            <a:off x="4614747" y="5421351"/>
            <a:ext cx="425116" cy="307777"/>
          </a:xfrm>
          <a:prstGeom prst="rect">
            <a:avLst/>
          </a:prstGeom>
          <a:noFill/>
        </p:spPr>
        <p:txBody>
          <a:bodyPr wrap="none" rtlCol="0">
            <a:spAutoFit/>
          </a:bodyPr>
          <a:lstStyle/>
          <a:p>
            <a:r>
              <a:rPr lang="en-US" sz="1400" b="1" dirty="0" smtClean="0"/>
              <a:t>NO</a:t>
            </a:r>
            <a:endParaRPr lang="en-US" b="1" dirty="0"/>
          </a:p>
        </p:txBody>
      </p:sp>
      <p:sp>
        <p:nvSpPr>
          <p:cNvPr id="60" name="TextBox 59"/>
          <p:cNvSpPr txBox="1"/>
          <p:nvPr/>
        </p:nvSpPr>
        <p:spPr>
          <a:xfrm>
            <a:off x="4670502" y="3581400"/>
            <a:ext cx="425116" cy="307777"/>
          </a:xfrm>
          <a:prstGeom prst="rect">
            <a:avLst/>
          </a:prstGeom>
          <a:noFill/>
        </p:spPr>
        <p:txBody>
          <a:bodyPr wrap="none" rtlCol="0">
            <a:spAutoFit/>
          </a:bodyPr>
          <a:lstStyle/>
          <a:p>
            <a:r>
              <a:rPr lang="en-US" sz="1400" b="1" dirty="0" smtClean="0"/>
              <a:t>NO</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81000" y="609600"/>
            <a:ext cx="8534400" cy="6019800"/>
            <a:chOff x="381000" y="228600"/>
            <a:chExt cx="8534400" cy="6019800"/>
          </a:xfrm>
        </p:grpSpPr>
        <p:sp>
          <p:nvSpPr>
            <p:cNvPr id="3" name="Flowchart: Process 2"/>
            <p:cNvSpPr/>
            <p:nvPr/>
          </p:nvSpPr>
          <p:spPr>
            <a:xfrm>
              <a:off x="3314700" y="228600"/>
              <a:ext cx="2667000" cy="533400"/>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Design Specifications</a:t>
              </a:r>
              <a:endParaRPr lang="en-US" dirty="0">
                <a:solidFill>
                  <a:schemeClr val="tx1"/>
                </a:solidFill>
              </a:endParaRPr>
            </a:p>
          </p:txBody>
        </p:sp>
        <p:sp>
          <p:nvSpPr>
            <p:cNvPr id="4" name="Flowchart: Process 3"/>
            <p:cNvSpPr/>
            <p:nvPr/>
          </p:nvSpPr>
          <p:spPr>
            <a:xfrm>
              <a:off x="3314700" y="990600"/>
              <a:ext cx="2667000" cy="533400"/>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Initial Design</a:t>
              </a:r>
              <a:endParaRPr lang="en-US" dirty="0">
                <a:solidFill>
                  <a:schemeClr val="tx1"/>
                </a:solidFill>
              </a:endParaRPr>
            </a:p>
          </p:txBody>
        </p:sp>
        <p:sp>
          <p:nvSpPr>
            <p:cNvPr id="5" name="Flowchart: Process 4"/>
            <p:cNvSpPr/>
            <p:nvPr/>
          </p:nvSpPr>
          <p:spPr>
            <a:xfrm>
              <a:off x="3314700" y="1752600"/>
              <a:ext cx="2667000" cy="533400"/>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Elastic Analysis</a:t>
              </a:r>
              <a:endParaRPr lang="en-US" dirty="0">
                <a:solidFill>
                  <a:schemeClr val="tx1"/>
                </a:solidFill>
              </a:endParaRPr>
            </a:p>
          </p:txBody>
        </p:sp>
        <p:sp>
          <p:nvSpPr>
            <p:cNvPr id="6" name="Flowchart: Process 5"/>
            <p:cNvSpPr/>
            <p:nvPr/>
          </p:nvSpPr>
          <p:spPr>
            <a:xfrm>
              <a:off x="381000" y="17526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Iteration</a:t>
              </a:r>
              <a:endParaRPr lang="en-US" dirty="0"/>
            </a:p>
          </p:txBody>
        </p:sp>
        <p:sp>
          <p:nvSpPr>
            <p:cNvPr id="7" name="Flowchart: Decision 6"/>
            <p:cNvSpPr/>
            <p:nvPr/>
          </p:nvSpPr>
          <p:spPr>
            <a:xfrm>
              <a:off x="3276600" y="2590800"/>
              <a:ext cx="2743200" cy="68580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Design Criteria Met</a:t>
              </a:r>
              <a:endParaRPr lang="en-US" dirty="0">
                <a:solidFill>
                  <a:schemeClr val="tx1"/>
                </a:solidFill>
              </a:endParaRPr>
            </a:p>
          </p:txBody>
        </p:sp>
        <p:sp>
          <p:nvSpPr>
            <p:cNvPr id="8" name="Flowchart: Process 7"/>
            <p:cNvSpPr/>
            <p:nvPr/>
          </p:nvSpPr>
          <p:spPr>
            <a:xfrm>
              <a:off x="6248400" y="2667000"/>
              <a:ext cx="2667000" cy="533400"/>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Report to Owner</a:t>
              </a:r>
              <a:endParaRPr lang="en-US" dirty="0">
                <a:solidFill>
                  <a:schemeClr val="tx1"/>
                </a:solidFill>
              </a:endParaRPr>
            </a:p>
          </p:txBody>
        </p:sp>
        <p:sp>
          <p:nvSpPr>
            <p:cNvPr id="9" name="Flowchart: Process 8"/>
            <p:cNvSpPr/>
            <p:nvPr/>
          </p:nvSpPr>
          <p:spPr>
            <a:xfrm>
              <a:off x="3314700" y="35052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Simplified Inelastic Anal.</a:t>
              </a:r>
              <a:endParaRPr lang="en-US" dirty="0"/>
            </a:p>
          </p:txBody>
        </p:sp>
        <p:sp>
          <p:nvSpPr>
            <p:cNvPr id="10" name="Flowchart: Process 9"/>
            <p:cNvSpPr/>
            <p:nvPr/>
          </p:nvSpPr>
          <p:spPr>
            <a:xfrm>
              <a:off x="381000" y="35052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Iterations</a:t>
              </a:r>
              <a:endParaRPr lang="en-US" dirty="0"/>
            </a:p>
          </p:txBody>
        </p:sp>
        <p:sp>
          <p:nvSpPr>
            <p:cNvPr id="11" name="Flowchart: Decision 10"/>
            <p:cNvSpPr/>
            <p:nvPr/>
          </p:nvSpPr>
          <p:spPr>
            <a:xfrm>
              <a:off x="3276600" y="4343400"/>
              <a:ext cx="2743200" cy="685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Criteria Met</a:t>
              </a:r>
              <a:endParaRPr lang="en-US" dirty="0"/>
            </a:p>
          </p:txBody>
        </p:sp>
        <p:sp>
          <p:nvSpPr>
            <p:cNvPr id="12" name="Flowchart: Process 11"/>
            <p:cNvSpPr/>
            <p:nvPr/>
          </p:nvSpPr>
          <p:spPr>
            <a:xfrm>
              <a:off x="6248400" y="44196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to Owner</a:t>
              </a:r>
              <a:endParaRPr lang="en-US" dirty="0"/>
            </a:p>
          </p:txBody>
        </p:sp>
        <p:sp>
          <p:nvSpPr>
            <p:cNvPr id="13" name="Flowchart: Process 12"/>
            <p:cNvSpPr/>
            <p:nvPr/>
          </p:nvSpPr>
          <p:spPr>
            <a:xfrm>
              <a:off x="381000" y="57150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Proposal for Detailed Inelastic Analysis</a:t>
              </a:r>
              <a:endParaRPr lang="en-US" dirty="0"/>
            </a:p>
          </p:txBody>
        </p:sp>
        <p:sp>
          <p:nvSpPr>
            <p:cNvPr id="16" name="Flowchart: Process 15"/>
            <p:cNvSpPr/>
            <p:nvPr/>
          </p:nvSpPr>
          <p:spPr>
            <a:xfrm>
              <a:off x="6248400" y="5638800"/>
              <a:ext cx="26670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Proposal for Supporting Test Program</a:t>
              </a:r>
              <a:endParaRPr lang="en-US" dirty="0"/>
            </a:p>
          </p:txBody>
        </p:sp>
        <p:cxnSp>
          <p:nvCxnSpPr>
            <p:cNvPr id="21" name="Shape 20"/>
            <p:cNvCxnSpPr>
              <a:stCxn id="11" idx="1"/>
              <a:endCxn id="10" idx="2"/>
            </p:cNvCxnSpPr>
            <p:nvPr/>
          </p:nvCxnSpPr>
          <p:spPr>
            <a:xfrm rot="10800000">
              <a:off x="1714500" y="4038600"/>
              <a:ext cx="1562100" cy="6477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hape 22"/>
            <p:cNvCxnSpPr>
              <a:stCxn id="7" idx="1"/>
              <a:endCxn id="6" idx="2"/>
            </p:cNvCxnSpPr>
            <p:nvPr/>
          </p:nvCxnSpPr>
          <p:spPr>
            <a:xfrm rot="10800000">
              <a:off x="1714500" y="2286000"/>
              <a:ext cx="1562100" cy="6477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2"/>
              <a:endCxn id="13" idx="0"/>
            </p:cNvCxnSpPr>
            <p:nvPr/>
          </p:nvCxnSpPr>
          <p:spPr>
            <a:xfrm rot="5400000">
              <a:off x="2838450" y="3905250"/>
              <a:ext cx="685800" cy="29337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2"/>
              <a:endCxn id="16" idx="0"/>
            </p:cNvCxnSpPr>
            <p:nvPr/>
          </p:nvCxnSpPr>
          <p:spPr>
            <a:xfrm rot="16200000" flipH="1">
              <a:off x="5810250" y="3867150"/>
              <a:ext cx="609600" cy="2933700"/>
            </a:xfrm>
            <a:prstGeom prst="bentConnector3">
              <a:avLst>
                <a:gd name="adj1" fmla="val 5625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a:endCxn id="4" idx="0"/>
            </p:cNvCxnSpPr>
            <p:nvPr/>
          </p:nvCxnSpPr>
          <p:spPr>
            <a:xfrm rot="5400000">
              <a:off x="4533900" y="8763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2"/>
              <a:endCxn id="5" idx="0"/>
            </p:cNvCxnSpPr>
            <p:nvPr/>
          </p:nvCxnSpPr>
          <p:spPr>
            <a:xfrm rot="5400000">
              <a:off x="4533900" y="16383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2"/>
              <a:endCxn id="7" idx="0"/>
            </p:cNvCxnSpPr>
            <p:nvPr/>
          </p:nvCxnSpPr>
          <p:spPr>
            <a:xfrm rot="5400000">
              <a:off x="4495800" y="2438400"/>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2"/>
              <a:endCxn id="9" idx="0"/>
            </p:cNvCxnSpPr>
            <p:nvPr/>
          </p:nvCxnSpPr>
          <p:spPr>
            <a:xfrm rot="5400000">
              <a:off x="4533900" y="33909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3"/>
              <a:endCxn id="8" idx="1"/>
            </p:cNvCxnSpPr>
            <p:nvPr/>
          </p:nvCxnSpPr>
          <p:spPr>
            <a:xfrm>
              <a:off x="6019800" y="29337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3"/>
              <a:endCxn id="9" idx="1"/>
            </p:cNvCxnSpPr>
            <p:nvPr/>
          </p:nvCxnSpPr>
          <p:spPr>
            <a:xfrm>
              <a:off x="3048000" y="3771900"/>
              <a:ext cx="2667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9" idx="2"/>
              <a:endCxn id="11" idx="0"/>
            </p:cNvCxnSpPr>
            <p:nvPr/>
          </p:nvCxnSpPr>
          <p:spPr>
            <a:xfrm rot="5400000">
              <a:off x="4495800" y="4191000"/>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 idx="3"/>
              <a:endCxn id="12" idx="1"/>
            </p:cNvCxnSpPr>
            <p:nvPr/>
          </p:nvCxnSpPr>
          <p:spPr>
            <a:xfrm>
              <a:off x="6019800" y="46863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 idx="3"/>
              <a:endCxn id="5" idx="1"/>
            </p:cNvCxnSpPr>
            <p:nvPr/>
          </p:nvCxnSpPr>
          <p:spPr>
            <a:xfrm>
              <a:off x="3048000" y="2019300"/>
              <a:ext cx="2667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808660" y="3000419"/>
            <a:ext cx="449034" cy="307777"/>
          </a:xfrm>
          <a:prstGeom prst="rect">
            <a:avLst/>
          </a:prstGeom>
          <a:noFill/>
        </p:spPr>
        <p:txBody>
          <a:bodyPr wrap="none" rtlCol="0">
            <a:spAutoFit/>
          </a:bodyPr>
          <a:lstStyle/>
          <a:p>
            <a:r>
              <a:rPr lang="en-US" sz="1400" b="1" dirty="0" smtClean="0"/>
              <a:t>YES</a:t>
            </a:r>
            <a:endParaRPr lang="en-US" b="1" dirty="0"/>
          </a:p>
        </p:txBody>
      </p:sp>
      <p:sp>
        <p:nvSpPr>
          <p:cNvPr id="53" name="TextBox 52"/>
          <p:cNvSpPr txBox="1"/>
          <p:nvPr/>
        </p:nvSpPr>
        <p:spPr>
          <a:xfrm>
            <a:off x="2958792" y="3061008"/>
            <a:ext cx="425116" cy="307777"/>
          </a:xfrm>
          <a:prstGeom prst="rect">
            <a:avLst/>
          </a:prstGeom>
          <a:noFill/>
        </p:spPr>
        <p:txBody>
          <a:bodyPr wrap="none" rtlCol="0">
            <a:spAutoFit/>
          </a:bodyPr>
          <a:lstStyle/>
          <a:p>
            <a:r>
              <a:rPr lang="en-US" sz="1400" b="1" dirty="0" smtClean="0"/>
              <a:t>NO</a:t>
            </a:r>
            <a:endParaRPr lang="en-US" b="1" dirty="0"/>
          </a:p>
        </p:txBody>
      </p:sp>
      <p:sp>
        <p:nvSpPr>
          <p:cNvPr id="54" name="TextBox 53"/>
          <p:cNvSpPr txBox="1"/>
          <p:nvPr/>
        </p:nvSpPr>
        <p:spPr>
          <a:xfrm>
            <a:off x="2958792" y="4813608"/>
            <a:ext cx="425116" cy="307777"/>
          </a:xfrm>
          <a:prstGeom prst="rect">
            <a:avLst/>
          </a:prstGeom>
          <a:noFill/>
        </p:spPr>
        <p:txBody>
          <a:bodyPr wrap="none" rtlCol="0">
            <a:spAutoFit/>
          </a:bodyPr>
          <a:lstStyle/>
          <a:p>
            <a:r>
              <a:rPr lang="en-US" sz="1400" b="1" dirty="0" smtClean="0"/>
              <a:t>NO</a:t>
            </a:r>
            <a:endParaRPr lang="en-US" b="1" dirty="0"/>
          </a:p>
        </p:txBody>
      </p:sp>
      <p:sp>
        <p:nvSpPr>
          <p:cNvPr id="55" name="TextBox 54"/>
          <p:cNvSpPr txBox="1"/>
          <p:nvPr/>
        </p:nvSpPr>
        <p:spPr>
          <a:xfrm>
            <a:off x="5824653" y="4753019"/>
            <a:ext cx="449034" cy="307777"/>
          </a:xfrm>
          <a:prstGeom prst="rect">
            <a:avLst/>
          </a:prstGeom>
          <a:noFill/>
        </p:spPr>
        <p:txBody>
          <a:bodyPr wrap="none" rtlCol="0">
            <a:spAutoFit/>
          </a:bodyPr>
          <a:lstStyle/>
          <a:p>
            <a:r>
              <a:rPr lang="en-US" sz="1400" b="1" dirty="0" smtClean="0"/>
              <a:t>YES</a:t>
            </a:r>
            <a:endParaRPr lang="en-US" b="1" dirty="0"/>
          </a:p>
        </p:txBody>
      </p:sp>
      <p:sp>
        <p:nvSpPr>
          <p:cNvPr id="56" name="TextBox 55"/>
          <p:cNvSpPr txBox="1"/>
          <p:nvPr/>
        </p:nvSpPr>
        <p:spPr>
          <a:xfrm>
            <a:off x="4614747" y="5421351"/>
            <a:ext cx="425116" cy="307777"/>
          </a:xfrm>
          <a:prstGeom prst="rect">
            <a:avLst/>
          </a:prstGeom>
          <a:noFill/>
        </p:spPr>
        <p:txBody>
          <a:bodyPr wrap="none" rtlCol="0">
            <a:spAutoFit/>
          </a:bodyPr>
          <a:lstStyle/>
          <a:p>
            <a:r>
              <a:rPr lang="en-US" sz="1400" b="1" dirty="0" smtClean="0"/>
              <a:t>NO</a:t>
            </a:r>
            <a:endParaRPr lang="en-US" b="1" dirty="0"/>
          </a:p>
        </p:txBody>
      </p:sp>
      <p:sp>
        <p:nvSpPr>
          <p:cNvPr id="60" name="TextBox 59"/>
          <p:cNvSpPr txBox="1"/>
          <p:nvPr/>
        </p:nvSpPr>
        <p:spPr>
          <a:xfrm>
            <a:off x="4670502" y="3581400"/>
            <a:ext cx="425116" cy="307777"/>
          </a:xfrm>
          <a:prstGeom prst="rect">
            <a:avLst/>
          </a:prstGeom>
          <a:noFill/>
        </p:spPr>
        <p:txBody>
          <a:bodyPr wrap="none" rtlCol="0">
            <a:spAutoFit/>
          </a:bodyPr>
          <a:lstStyle/>
          <a:p>
            <a:r>
              <a:rPr lang="en-US" sz="1400" b="1" dirty="0" smtClean="0"/>
              <a:t>NO</a:t>
            </a:r>
            <a:endParaRPr lang="en-US" b="1" dirty="0"/>
          </a:p>
        </p:txBody>
      </p:sp>
      <p:sp>
        <p:nvSpPr>
          <p:cNvPr id="35" name="TextBox 34"/>
          <p:cNvSpPr txBox="1"/>
          <p:nvPr/>
        </p:nvSpPr>
        <p:spPr>
          <a:xfrm>
            <a:off x="2025066" y="0"/>
            <a:ext cx="5194884" cy="523220"/>
          </a:xfrm>
          <a:prstGeom prst="rect">
            <a:avLst/>
          </a:prstGeom>
          <a:noFill/>
        </p:spPr>
        <p:txBody>
          <a:bodyPr wrap="none" rtlCol="0">
            <a:spAutoFit/>
          </a:bodyPr>
          <a:lstStyle/>
          <a:p>
            <a:r>
              <a:rPr lang="en-US" sz="2800" b="1" dirty="0" smtClean="0">
                <a:solidFill>
                  <a:srgbClr val="7030A0"/>
                </a:solidFill>
              </a:rPr>
              <a:t>Screening Analysis </a:t>
            </a:r>
            <a:r>
              <a:rPr lang="en-US" sz="2800" b="1" dirty="0" smtClean="0">
                <a:solidFill>
                  <a:schemeClr val="accent6">
                    <a:lumMod val="75000"/>
                  </a:schemeClr>
                </a:solidFill>
                <a:effectLst>
                  <a:outerShdw blurRad="38100" dist="38100" dir="2700000" algn="tl">
                    <a:srgbClr val="000000">
                      <a:alpha val="43137"/>
                    </a:srgbClr>
                  </a:outerShdw>
                </a:effectLst>
              </a:rPr>
              <a:t>Reported Here</a:t>
            </a:r>
            <a:endParaRPr lang="en-US" sz="2800" b="1" dirty="0">
              <a:solidFill>
                <a:schemeClr val="accent6">
                  <a:lumMod val="75000"/>
                </a:schemeClr>
              </a:solidFill>
              <a:effectLst>
                <a:outerShdw blurRad="38100" dist="38100" dir="2700000" algn="tl">
                  <a:srgbClr val="000000">
                    <a:alpha val="43137"/>
                  </a:srgbClr>
                </a:outerShdw>
              </a:effectLst>
            </a:endParaRPr>
          </a:p>
        </p:txBody>
      </p:sp>
      <p:grpSp>
        <p:nvGrpSpPr>
          <p:cNvPr id="59" name="Group 58"/>
          <p:cNvGrpSpPr/>
          <p:nvPr/>
        </p:nvGrpSpPr>
        <p:grpSpPr>
          <a:xfrm>
            <a:off x="3200400" y="1981200"/>
            <a:ext cx="5410200" cy="838200"/>
            <a:chOff x="3200400" y="1981200"/>
            <a:chExt cx="5410200" cy="838200"/>
          </a:xfrm>
        </p:grpSpPr>
        <p:sp>
          <p:nvSpPr>
            <p:cNvPr id="37" name="Rounded Rectangle 36"/>
            <p:cNvSpPr/>
            <p:nvPr/>
          </p:nvSpPr>
          <p:spPr>
            <a:xfrm>
              <a:off x="3200400" y="1981200"/>
              <a:ext cx="2895600" cy="8382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stCxn id="37" idx="3"/>
            </p:cNvCxnSpPr>
            <p:nvPr/>
          </p:nvCxnSpPr>
          <p:spPr>
            <a:xfrm flipV="1">
              <a:off x="6096000" y="2386012"/>
              <a:ext cx="685800" cy="14288"/>
            </a:xfrm>
            <a:prstGeom prst="straightConnector1">
              <a:avLst/>
            </a:prstGeom>
            <a:ln w="190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781800" y="2209800"/>
              <a:ext cx="1195264" cy="415755"/>
            </a:xfrm>
            <a:prstGeom prst="rect">
              <a:avLst/>
            </a:prstGeom>
          </p:spPr>
          <p:txBody>
            <a:bodyPr wrap="none">
              <a:spAutoFit/>
            </a:bodyPr>
            <a:lstStyle/>
            <a:p>
              <a:pPr algn="ctr">
                <a:lnSpc>
                  <a:spcPts val="1200"/>
                </a:lnSpc>
              </a:pPr>
              <a:r>
                <a:rPr lang="en-US" dirty="0" smtClean="0">
                  <a:solidFill>
                    <a:srgbClr val="7030A0"/>
                  </a:solidFill>
                </a:rPr>
                <a:t>Flow Chart</a:t>
              </a:r>
              <a:br>
                <a:rPr lang="en-US" dirty="0" smtClean="0">
                  <a:solidFill>
                    <a:srgbClr val="7030A0"/>
                  </a:solidFill>
                </a:rPr>
              </a:br>
              <a:r>
                <a:rPr lang="en-US" sz="1600" dirty="0" smtClean="0">
                  <a:solidFill>
                    <a:srgbClr val="7030A0"/>
                  </a:solidFill>
                </a:rPr>
                <a:t>(next slide)</a:t>
              </a:r>
              <a:endParaRPr lang="en-US" sz="1600" dirty="0"/>
            </a:p>
          </p:txBody>
        </p:sp>
        <p:cxnSp>
          <p:nvCxnSpPr>
            <p:cNvPr id="58" name="Straight Arrow Connector 57"/>
            <p:cNvCxnSpPr/>
            <p:nvPr/>
          </p:nvCxnSpPr>
          <p:spPr>
            <a:xfrm flipV="1">
              <a:off x="7924800" y="2386012"/>
              <a:ext cx="685800" cy="142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873</TotalTime>
  <Words>3239</Words>
  <Application>Microsoft Office PowerPoint</Application>
  <PresentationFormat>On-screen Show (4:3)</PresentationFormat>
  <Paragraphs>721</Paragraphs>
  <Slides>73</Slides>
  <Notes>6</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Assessment of the DCLL TBM Failure Modes based on ITER Design Criteria</vt:lpstr>
      <vt:lpstr>Slide 2</vt:lpstr>
      <vt:lpstr>Slide 3</vt:lpstr>
      <vt:lpstr>Slide 4</vt:lpstr>
      <vt:lpstr>Slide 5</vt:lpstr>
      <vt:lpstr>Structural Evaluation Plan (SEP)</vt:lpstr>
      <vt:lpstr>Slide 7</vt:lpstr>
      <vt:lpstr>Slide 8</vt:lpstr>
      <vt:lpstr>Slide 9</vt:lpstr>
      <vt:lpstr>Slide 10</vt:lpstr>
      <vt:lpstr>Slide 11</vt:lpstr>
      <vt:lpstr>SDC-IC design criteria</vt:lpstr>
      <vt:lpstr>Slide 13</vt:lpstr>
      <vt:lpstr>Slide 14</vt:lpstr>
      <vt:lpstr>Slide 15</vt:lpstr>
      <vt:lpstr>Slide 16</vt:lpstr>
      <vt:lpstr>Slide 17</vt:lpstr>
      <vt:lpstr>large-scale FEM analysis of  DCLL TBM</vt:lpstr>
      <vt:lpstr>Thermo-mechanical Modeling of TBM</vt:lpstr>
      <vt:lpstr>Thermal Analysis: Temperatures</vt:lpstr>
      <vt:lpstr>Structural Analysis: Stress</vt:lpstr>
      <vt:lpstr>Applying low- and high temperature SDC-IC rules to DCLL</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F82h   material  property  Data:</vt:lpstr>
      <vt:lpstr>Slide 38</vt:lpstr>
      <vt:lpstr>PATH averaged temperatures and stresses</vt:lpstr>
      <vt:lpstr>Slide 40</vt:lpstr>
      <vt:lpstr>Linearizing Stress along  the paths.</vt:lpstr>
      <vt:lpstr>Slide 42</vt:lpstr>
      <vt:lpstr>Slide 43</vt:lpstr>
      <vt:lpstr>Applying SDC-IC Design criteria</vt:lpstr>
      <vt:lpstr>Slide 45</vt:lpstr>
      <vt:lpstr>Slide 46</vt:lpstr>
      <vt:lpstr>Slide 47</vt:lpstr>
      <vt:lpstr>Slide 48</vt:lpstr>
      <vt:lpstr>Slide 49</vt:lpstr>
      <vt:lpstr>BACKUP Slides</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dc:creator>
  <cp:lastModifiedBy>Shahram</cp:lastModifiedBy>
  <cp:revision>104</cp:revision>
  <dcterms:created xsi:type="dcterms:W3CDTF">2010-08-01T17:45:03Z</dcterms:created>
  <dcterms:modified xsi:type="dcterms:W3CDTF">2010-08-02T19:38:33Z</dcterms:modified>
</cp:coreProperties>
</file>