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2"/>
  </p:notesMasterIdLst>
  <p:handoutMasterIdLst>
    <p:handoutMasterId r:id="rId23"/>
  </p:handoutMasterIdLst>
  <p:sldIdLst>
    <p:sldId id="257" r:id="rId4"/>
    <p:sldId id="319" r:id="rId5"/>
    <p:sldId id="306" r:id="rId6"/>
    <p:sldId id="307" r:id="rId7"/>
    <p:sldId id="321" r:id="rId8"/>
    <p:sldId id="305" r:id="rId9"/>
    <p:sldId id="308" r:id="rId10"/>
    <p:sldId id="310" r:id="rId11"/>
    <p:sldId id="311" r:id="rId12"/>
    <p:sldId id="312" r:id="rId13"/>
    <p:sldId id="313" r:id="rId14"/>
    <p:sldId id="314" r:id="rId15"/>
    <p:sldId id="315" r:id="rId16"/>
    <p:sldId id="316" r:id="rId17"/>
    <p:sldId id="317" r:id="rId18"/>
    <p:sldId id="318" r:id="rId19"/>
    <p:sldId id="322" r:id="rId20"/>
    <p:sldId id="32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predeterminada" id="{7C49B8DD-1C22-0746-ABEA-9759BE8FD6DB}">
          <p14:sldIdLst>
            <p14:sldId id="257"/>
            <p14:sldId id="303"/>
            <p14:sldId id="304"/>
            <p14:sldId id="305"/>
            <p14:sldId id="306"/>
            <p14:sldId id="307"/>
            <p14:sldId id="309"/>
            <p14:sldId id="308"/>
            <p14:sldId id="310"/>
            <p14:sldId id="311"/>
            <p14:sldId id="312"/>
            <p14:sldId id="313"/>
            <p14:sldId id="314"/>
            <p14:sldId id="315"/>
            <p14:sldId id="316"/>
            <p14:sldId id="317"/>
            <p14:sldId id="3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45790"/>
    <a:srgbClr val="2861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55" autoAdjust="0"/>
    <p:restoredTop sz="95360" autoAdjust="0"/>
  </p:normalViewPr>
  <p:slideViewPr>
    <p:cSldViewPr>
      <p:cViewPr varScale="1">
        <p:scale>
          <a:sx n="61" d="100"/>
          <a:sy n="61" d="100"/>
        </p:scale>
        <p:origin x="-1764" y="-90"/>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97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9E584E-4FD6-43D9-B803-72C5023034E0}" type="datetimeFigureOut">
              <a:rPr lang="es-ES" smtClean="0"/>
              <a:pPr/>
              <a:t>13/11/2014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CBD74B-C724-42F3-A92B-9BF2AEDB0037}" type="slidenum">
              <a:rPr lang="es-ES" smtClean="0"/>
              <a:pPr/>
              <a:t>‹Nº›</a:t>
            </a:fld>
            <a:endParaRPr lang="es-ES"/>
          </a:p>
        </p:txBody>
      </p:sp>
    </p:spTree>
    <p:extLst>
      <p:ext uri="{BB962C8B-B14F-4D97-AF65-F5344CB8AC3E}">
        <p14:creationId xmlns:p14="http://schemas.microsoft.com/office/powerpoint/2010/main" xmlns="" val="2954883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‹Nº›</a:t>
            </a:fld>
            <a:endParaRPr lang="en-US"/>
          </a:p>
        </p:txBody>
      </p:sp>
    </p:spTree>
    <p:extLst>
      <p:ext uri="{BB962C8B-B14F-4D97-AF65-F5344CB8AC3E}">
        <p14:creationId xmlns:p14="http://schemas.microsoft.com/office/powerpoint/2010/main" xmlns="" val="367976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11/13/2014 11:15 PM</a:t>
            </a:fld>
            <a:endParaRPr lang="en-US" sz="1200" b="0" i="0" dirty="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dirty="0">
                <a:solidFill>
                  <a:srgbClr val="000000"/>
                </a:solidFill>
                <a:latin typeface="Calibri"/>
                <a:ea typeface="+mn-ea"/>
                <a:cs typeface="+mn-cs"/>
              </a:rPr>
              <a:t>© 2007 Microsoft Corporation. </a:t>
            </a:r>
            <a:r>
              <a:rPr lang="en-US" sz="500" b="0" i="0" dirty="0" err="1">
                <a:solidFill>
                  <a:srgbClr val="000000"/>
                </a:solidFill>
                <a:latin typeface="Calibri"/>
                <a:ea typeface="+mn-ea"/>
                <a:cs typeface="+mn-cs"/>
              </a:rPr>
              <a:t>Todos</a:t>
            </a:r>
            <a:r>
              <a:rPr lang="en-US" sz="500" b="0" i="0">
                <a:solidFill>
                  <a:srgbClr val="000000"/>
                </a:solidFill>
                <a:latin typeface="Calibri"/>
                <a:ea typeface="+mn-ea"/>
                <a:cs typeface="+mn-cs"/>
              </a:rPr>
              <a:t>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11/13/2014 11:15 PM</a:t>
            </a:fld>
            <a:endParaRPr lang="en-US" sz="1200" b="0" i="0" dirty="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dirty="0">
                <a:solidFill>
                  <a:srgbClr val="000000"/>
                </a:solidFill>
                <a:latin typeface="Calibri"/>
                <a:ea typeface="+mn-ea"/>
                <a:cs typeface="+mn-cs"/>
              </a:rPr>
              <a:t>© 2007 Microsoft Corporation. </a:t>
            </a:r>
            <a:r>
              <a:rPr lang="en-US" sz="500" b="0" i="0" dirty="0" err="1">
                <a:solidFill>
                  <a:srgbClr val="000000"/>
                </a:solidFill>
                <a:latin typeface="Calibri"/>
                <a:ea typeface="+mn-ea"/>
                <a:cs typeface="+mn-cs"/>
              </a:rPr>
              <a:t>Todos</a:t>
            </a:r>
            <a:r>
              <a:rPr lang="en-US" sz="500" b="0" i="0">
                <a:solidFill>
                  <a:srgbClr val="000000"/>
                </a:solidFill>
                <a:latin typeface="Calibri"/>
                <a:ea typeface="+mn-ea"/>
                <a:cs typeface="+mn-cs"/>
              </a:rPr>
              <a:t>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18</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382000" cy="664797"/>
          </a:xfrm>
        </p:spPr>
        <p:txBody>
          <a:bodyPr/>
          <a:lstStyle/>
          <a:p>
            <a:r>
              <a:rPr lang="es-ES" dirty="0" smtClean="0"/>
              <a:t>Haga clic para modificar el estilo de título del patrón</a:t>
            </a:r>
            <a:endParaRPr lang="en-US" dirty="0"/>
          </a:p>
        </p:txBody>
      </p:sp>
      <p:sp>
        <p:nvSpPr>
          <p:cNvPr id="6" name="Text Placeholder 5"/>
          <p:cNvSpPr>
            <a:spLocks noGrp="1"/>
          </p:cNvSpPr>
          <p:nvPr>
            <p:ph type="body" sz="quarter" idx="10"/>
          </p:nvPr>
        </p:nvSpPr>
        <p:spPr>
          <a:xfrm>
            <a:off x="381000" y="18020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7 CuadroTexto"/>
          <p:cNvSpPr txBox="1"/>
          <p:nvPr userDrawn="1"/>
        </p:nvSpPr>
        <p:spPr>
          <a:xfrm>
            <a:off x="8172400" y="6516052"/>
            <a:ext cx="912429" cy="369332"/>
          </a:xfrm>
          <a:prstGeom prst="rect">
            <a:avLst/>
          </a:prstGeom>
          <a:noFill/>
        </p:spPr>
        <p:txBody>
          <a:bodyPr wrap="none" rtlCol="0">
            <a:spAutoFit/>
          </a:bodyPr>
          <a:lstStyle/>
          <a:p>
            <a:fld id="{6CF1A936-DFE1-4091-B118-B3C885953949}" type="slidenum">
              <a:rPr lang="es-ES" smtClean="0"/>
              <a:pPr/>
              <a:t>‹Nº›</a:t>
            </a:fld>
            <a:r>
              <a:rPr lang="es-ES" dirty="0" smtClean="0"/>
              <a:t>/16</a:t>
            </a:r>
            <a:endParaRPr lang="es-ES" dirty="0"/>
          </a:p>
        </p:txBody>
      </p:sp>
      <p:sp>
        <p:nvSpPr>
          <p:cNvPr id="7" name="Line 8"/>
          <p:cNvSpPr>
            <a:spLocks noChangeShapeType="1"/>
          </p:cNvSpPr>
          <p:nvPr userDrawn="1"/>
        </p:nvSpPr>
        <p:spPr bwMode="auto">
          <a:xfrm>
            <a:off x="1619672" y="404813"/>
            <a:ext cx="5688000" cy="0"/>
          </a:xfrm>
          <a:prstGeom prst="line">
            <a:avLst/>
          </a:prstGeom>
          <a:ln>
            <a:solidFill>
              <a:schemeClr val="tx2">
                <a:lumMod val="60000"/>
                <a:lumOff val="40000"/>
              </a:schemeClr>
            </a:solidFill>
            <a:headEnd/>
            <a:tailEnd/>
          </a:ln>
        </p:spPr>
        <p:style>
          <a:lnRef idx="3">
            <a:schemeClr val="accent2"/>
          </a:lnRef>
          <a:fillRef idx="0">
            <a:schemeClr val="accent2"/>
          </a:fillRef>
          <a:effectRef idx="2">
            <a:schemeClr val="accent2"/>
          </a:effectRef>
          <a:fontRef idx="minor">
            <a:schemeClr val="tx1"/>
          </a:fontRef>
        </p:style>
        <p:txBody>
          <a:bodyPr/>
          <a:lstStyle/>
          <a:p>
            <a:pPr>
              <a:defRPr/>
            </a:pPr>
            <a:endParaRPr lang="es-ES">
              <a:cs typeface="+mn-cs"/>
            </a:endParaRPr>
          </a:p>
        </p:txBody>
      </p:sp>
      <p:pic>
        <p:nvPicPr>
          <p:cNvPr id="9" name="Picture 14"/>
          <p:cNvPicPr>
            <a:picLocks noChangeAspect="1" noChangeArrowheads="1"/>
          </p:cNvPicPr>
          <p:nvPr userDrawn="1"/>
        </p:nvPicPr>
        <p:blipFill>
          <a:blip r:embed="rId2" cstate="print"/>
          <a:srcRect/>
          <a:stretch>
            <a:fillRect/>
          </a:stretch>
        </p:blipFill>
        <p:spPr bwMode="auto">
          <a:xfrm>
            <a:off x="117170" y="44624"/>
            <a:ext cx="1476375" cy="569913"/>
          </a:xfrm>
          <a:prstGeom prst="rect">
            <a:avLst/>
          </a:prstGeom>
          <a:noFill/>
          <a:ln w="9525">
            <a:noFill/>
            <a:miter lim="800000"/>
            <a:headEnd/>
            <a:tailEnd/>
          </a:ln>
        </p:spPr>
      </p:pic>
      <p:pic>
        <p:nvPicPr>
          <p:cNvPr id="10" name="Picture 9" descr="C:\Users\franket\Desktop\EUROfusion_PPPT_Logo_small.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54185" y="44624"/>
            <a:ext cx="1673947" cy="576000"/>
          </a:xfrm>
          <a:prstGeom prst="rect">
            <a:avLst/>
          </a:prstGeom>
          <a:noFill/>
          <a:ln>
            <a:noFill/>
          </a:ln>
        </p:spPr>
      </p:pic>
      <p:sp>
        <p:nvSpPr>
          <p:cNvPr id="11" name="Marcador de pie de página 4"/>
          <p:cNvSpPr txBox="1">
            <a:spLocks/>
          </p:cNvSpPr>
          <p:nvPr userDrawn="1"/>
        </p:nvSpPr>
        <p:spPr>
          <a:xfrm>
            <a:off x="323528" y="6482159"/>
            <a:ext cx="7982248" cy="365125"/>
          </a:xfrm>
          <a:prstGeom prst="rect">
            <a:avLst/>
          </a:prstGeom>
          <a:ln w="19050">
            <a:noFill/>
          </a:ln>
        </p:spPr>
        <p:txBody>
          <a:bodyPr vert="horz" lIns="91440" tIns="45720" rIns="91440" bIns="45720" rtlCol="0" anchor="ctr"/>
          <a:lstStyle>
            <a:defPPr>
              <a:defRPr lang="es-ES"/>
            </a:defPPr>
            <a:lvl1pPr marL="0" algn="ctr" defTabSz="457200" rtl="0" eaLnBrk="1" latinLnBrk="0" hangingPunct="1">
              <a:defRPr sz="1200" kern="1200">
                <a:solidFill>
                  <a:schemeClr val="tx1">
                    <a:lumMod val="75000"/>
                    <a:lumOff val="25000"/>
                  </a:schemeClr>
                </a:solidFill>
                <a:latin typeface="Chalkduster"/>
                <a:ea typeface="+mn-ea"/>
                <a:cs typeface="Chalkduste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1100" b="1" dirty="0" smtClean="0">
                <a:solidFill>
                  <a:schemeClr val="tx2">
                    <a:lumMod val="20000"/>
                    <a:lumOff val="80000"/>
                  </a:schemeClr>
                </a:solidFill>
                <a:latin typeface="Calibri"/>
                <a:cs typeface="Calibri"/>
              </a:rPr>
              <a:t>D. Rapisarda – </a:t>
            </a:r>
            <a:r>
              <a:rPr lang="en-GB" sz="1100" dirty="0" smtClean="0">
                <a:solidFill>
                  <a:schemeClr val="tx2">
                    <a:lumMod val="20000"/>
                    <a:lumOff val="80000"/>
                  </a:schemeClr>
                </a:solidFill>
                <a:latin typeface="Calibri"/>
                <a:cs typeface="Calibri"/>
              </a:rPr>
              <a:t>“</a:t>
            </a:r>
            <a:r>
              <a:rPr lang="en-US" sz="1100" b="1" dirty="0" smtClean="0">
                <a:solidFill>
                  <a:schemeClr val="tx2">
                    <a:lumMod val="20000"/>
                    <a:lumOff val="80000"/>
                  </a:schemeClr>
                </a:solidFill>
                <a:latin typeface="Calibri"/>
                <a:cs typeface="Calibri"/>
              </a:rPr>
              <a:t>EU DCLL conceptual design for the EU DEMO</a:t>
            </a:r>
            <a:r>
              <a:rPr lang="en-GB" sz="1100" dirty="0" smtClean="0">
                <a:solidFill>
                  <a:schemeClr val="tx2">
                    <a:lumMod val="20000"/>
                    <a:lumOff val="80000"/>
                  </a:schemeClr>
                </a:solidFill>
                <a:latin typeface="Calibri"/>
                <a:cs typeface="Calibri"/>
              </a:rPr>
              <a:t>”</a:t>
            </a:r>
          </a:p>
          <a:p>
            <a:pPr algn="l"/>
            <a:r>
              <a:rPr lang="en-GB" sz="1100" dirty="0" smtClean="0">
                <a:solidFill>
                  <a:schemeClr val="tx2">
                    <a:lumMod val="75000"/>
                  </a:schemeClr>
                </a:solidFill>
                <a:latin typeface="Calibri"/>
                <a:cs typeface="Calibri"/>
              </a:rPr>
              <a:t>2</a:t>
            </a:r>
            <a:r>
              <a:rPr lang="en-GB" sz="1100" baseline="30000" dirty="0" smtClean="0">
                <a:solidFill>
                  <a:schemeClr val="tx2">
                    <a:lumMod val="75000"/>
                  </a:schemeClr>
                </a:solidFill>
                <a:latin typeface="Calibri"/>
                <a:cs typeface="Calibri"/>
              </a:rPr>
              <a:t>nd</a:t>
            </a:r>
            <a:r>
              <a:rPr lang="en-GB" sz="1100" dirty="0" smtClean="0">
                <a:solidFill>
                  <a:schemeClr val="tx2">
                    <a:lumMod val="75000"/>
                  </a:schemeClr>
                </a:solidFill>
                <a:latin typeface="Calibri"/>
                <a:cs typeface="Calibri"/>
              </a:rPr>
              <a:t> EU-US DCLL Workshop. 14-15 Nov 2014. Los Angeles (CA), USA. </a:t>
            </a:r>
            <a:endParaRPr lang="en-GB" sz="1100" dirty="0">
              <a:solidFill>
                <a:schemeClr val="tx2">
                  <a:lumMod val="75000"/>
                </a:schemeClr>
              </a:solidFill>
              <a:latin typeface="Calibri"/>
              <a:cs typeface="Calibri"/>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a:off x="-15876" y="6309320"/>
            <a:ext cx="9180000" cy="570569"/>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cid:image013.jpg@01CF49AF.3A79D0C0" TargetMode="External"/><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04864"/>
            <a:ext cx="7416824" cy="1872208"/>
          </a:xfrm>
        </p:spPr>
        <p:txBody>
          <a:bodyPr/>
          <a:lstStyle/>
          <a:p>
            <a:pPr algn="ctr" defTabSz="914400">
              <a:spcBef>
                <a:spcPts val="0"/>
              </a:spcBef>
            </a:pPr>
            <a:r>
              <a:rPr lang="en-US" sz="4500" b="1" i="1" noProof="1">
                <a:effectLst>
                  <a:outerShdw blurRad="50800" dist="38100" dir="2700000" algn="tl">
                    <a:prstClr val="black">
                      <a:alpha val="40000"/>
                    </a:prstClr>
                  </a:outerShdw>
                </a:effectLst>
                <a:cs typeface="Arial"/>
              </a:rPr>
              <a:t>EU DCLL conceptual design for the EU DEMO</a:t>
            </a:r>
            <a:endParaRPr lang="es-ES_tradnl" sz="1600" b="1" i="1" spc="0" noProof="1">
              <a:effectLst>
                <a:outerShdw blurRad="50800" dist="38100" dir="2700000" algn="tl">
                  <a:prstClr val="black">
                    <a:alpha val="40000"/>
                  </a:prstClr>
                </a:outerShdw>
              </a:effectLst>
              <a:latin typeface="Arial" pitchFamily="34" charset="0"/>
              <a:cs typeface="Arial" pitchFamily="34" charset="0"/>
            </a:endParaRPr>
          </a:p>
        </p:txBody>
      </p:sp>
      <p:sp>
        <p:nvSpPr>
          <p:cNvPr id="3" name="Subtitle 2"/>
          <p:cNvSpPr>
            <a:spLocks noGrp="1"/>
          </p:cNvSpPr>
          <p:nvPr>
            <p:ph type="subTitle" idx="1"/>
          </p:nvPr>
        </p:nvSpPr>
        <p:spPr>
          <a:xfrm>
            <a:off x="179512" y="5373216"/>
            <a:ext cx="8064896" cy="648072"/>
          </a:xfrm>
        </p:spPr>
        <p:txBody>
          <a:bodyPr>
            <a:noAutofit/>
          </a:bodyPr>
          <a:lstStyle/>
          <a:p>
            <a:pPr marL="0" indent="0" algn="l">
              <a:lnSpc>
                <a:spcPct val="90000"/>
              </a:lnSpc>
              <a:spcBef>
                <a:spcPts val="0"/>
              </a:spcBef>
              <a:buNone/>
            </a:pPr>
            <a:r>
              <a:rPr lang="es-ES_tradnl" sz="2600" b="1" i="1" noProof="1" smtClean="0">
                <a:solidFill>
                  <a:srgbClr val="002060"/>
                </a:solidFill>
              </a:rPr>
              <a:t>David Rapisarda</a:t>
            </a:r>
          </a:p>
          <a:p>
            <a:pPr marL="0" indent="0" algn="l">
              <a:lnSpc>
                <a:spcPct val="90000"/>
              </a:lnSpc>
              <a:spcBef>
                <a:spcPts val="0"/>
              </a:spcBef>
              <a:buNone/>
            </a:pPr>
            <a:r>
              <a:rPr lang="es-ES_tradnl" sz="2600" b="1" i="1" noProof="1" smtClean="0">
                <a:solidFill>
                  <a:srgbClr val="002060"/>
                </a:solidFill>
              </a:rPr>
              <a:t>CIEMAT</a:t>
            </a:r>
          </a:p>
        </p:txBody>
      </p:sp>
      <p:pic>
        <p:nvPicPr>
          <p:cNvPr id="4" name="Bild 1" descr="BBP Logo.jpg"/>
          <p:cNvPicPr/>
          <p:nvPr/>
        </p:nvPicPr>
        <p:blipFill>
          <a:blip r:embed="rId3" cstate="print"/>
          <a:srcRect/>
          <a:stretch>
            <a:fillRect/>
          </a:stretch>
        </p:blipFill>
        <p:spPr bwMode="auto">
          <a:xfrm>
            <a:off x="211711" y="44624"/>
            <a:ext cx="4792337" cy="346459"/>
          </a:xfrm>
          <a:prstGeom prst="rect">
            <a:avLst/>
          </a:prstGeom>
          <a:noFill/>
          <a:ln w="9525">
            <a:noFill/>
            <a:miter lim="800000"/>
            <a:headEnd/>
            <a:tailEnd/>
          </a:ln>
        </p:spPr>
      </p:pic>
      <p:pic>
        <p:nvPicPr>
          <p:cNvPr id="5" name="Picture 9" descr="C:\Users\franket\Desktop\EUROfusion_PPPT_Logo_small.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44624"/>
            <a:ext cx="2197055" cy="756000"/>
          </a:xfrm>
          <a:prstGeom prst="rect">
            <a:avLst/>
          </a:prstGeom>
          <a:noFill/>
          <a:ln>
            <a:noFill/>
          </a:ln>
        </p:spPr>
      </p:pic>
      <p:pic>
        <p:nvPicPr>
          <p:cNvPr id="6" name="Picture 18" descr="MINECO"/>
          <p:cNvPicPr>
            <a:picLocks noChangeAspect="1" noChangeArrowheads="1"/>
          </p:cNvPicPr>
          <p:nvPr/>
        </p:nvPicPr>
        <p:blipFill>
          <a:blip r:embed="rId5" cstate="print"/>
          <a:srcRect/>
          <a:stretch>
            <a:fillRect/>
          </a:stretch>
        </p:blipFill>
        <p:spPr bwMode="auto">
          <a:xfrm>
            <a:off x="7531100" y="5877272"/>
            <a:ext cx="1612900" cy="431800"/>
          </a:xfrm>
          <a:prstGeom prst="rect">
            <a:avLst/>
          </a:prstGeom>
          <a:noFill/>
          <a:ln w="9525">
            <a:noFill/>
            <a:miter lim="800000"/>
            <a:headEnd/>
            <a:tailEnd/>
          </a:ln>
        </p:spPr>
      </p:pic>
      <p:pic>
        <p:nvPicPr>
          <p:cNvPr id="7" name="Picture 19"/>
          <p:cNvPicPr>
            <a:picLocks noChangeAspect="1" noChangeArrowheads="1"/>
          </p:cNvPicPr>
          <p:nvPr/>
        </p:nvPicPr>
        <p:blipFill>
          <a:blip r:embed="rId6" cstate="print"/>
          <a:srcRect/>
          <a:stretch>
            <a:fillRect/>
          </a:stretch>
        </p:blipFill>
        <p:spPr bwMode="auto">
          <a:xfrm>
            <a:off x="6401965" y="5877520"/>
            <a:ext cx="1122363" cy="431800"/>
          </a:xfrm>
          <a:prstGeom prst="rect">
            <a:avLst/>
          </a:prstGeom>
          <a:noFill/>
          <a:ln w="9525" algn="ctr">
            <a:noFill/>
            <a:miter lim="800000"/>
            <a:headEnd/>
            <a:tailEnd/>
          </a:ln>
          <a:effectLst/>
        </p:spPr>
      </p:pic>
      <p:sp>
        <p:nvSpPr>
          <p:cNvPr id="8" name="7 Rectángulo"/>
          <p:cNvSpPr/>
          <p:nvPr/>
        </p:nvSpPr>
        <p:spPr>
          <a:xfrm>
            <a:off x="1709936" y="6536377"/>
            <a:ext cx="6678488" cy="276999"/>
          </a:xfrm>
          <a:prstGeom prst="rect">
            <a:avLst/>
          </a:prstGeom>
        </p:spPr>
        <p:txBody>
          <a:bodyPr wrap="square">
            <a:spAutoFit/>
          </a:bodyPr>
          <a:lstStyle/>
          <a:p>
            <a:r>
              <a:rPr lang="en-US" sz="1200" dirty="0" smtClean="0">
                <a:solidFill>
                  <a:schemeClr val="tx2">
                    <a:lumMod val="50000"/>
                  </a:schemeClr>
                </a:solidFill>
                <a:latin typeface="Arial" pitchFamily="34" charset="0"/>
                <a:cs typeface="Arial" pitchFamily="34" charset="0"/>
              </a:rPr>
              <a:t>2</a:t>
            </a:r>
            <a:r>
              <a:rPr lang="en-US" sz="1200" baseline="30000" dirty="0" smtClean="0">
                <a:solidFill>
                  <a:schemeClr val="tx2">
                    <a:lumMod val="50000"/>
                  </a:schemeClr>
                </a:solidFill>
                <a:latin typeface="Arial" pitchFamily="34" charset="0"/>
                <a:cs typeface="Arial" pitchFamily="34" charset="0"/>
              </a:rPr>
              <a:t>nd</a:t>
            </a:r>
            <a:r>
              <a:rPr lang="en-US" sz="1200" dirty="0" smtClean="0">
                <a:solidFill>
                  <a:schemeClr val="tx2">
                    <a:lumMod val="50000"/>
                  </a:schemeClr>
                </a:solidFill>
                <a:latin typeface="Arial" pitchFamily="34" charset="0"/>
                <a:cs typeface="Arial" pitchFamily="34" charset="0"/>
              </a:rPr>
              <a:t> EU-US DCLL Workshop University of California, Los Angeles, Nov. 14-15</a:t>
            </a:r>
            <a:r>
              <a:rPr lang="en-US" sz="1200" baseline="30000" dirty="0" smtClean="0">
                <a:solidFill>
                  <a:schemeClr val="tx2">
                    <a:lumMod val="50000"/>
                  </a:schemeClr>
                </a:solidFill>
                <a:latin typeface="Arial" pitchFamily="34" charset="0"/>
                <a:cs typeface="Arial" pitchFamily="34" charset="0"/>
              </a:rPr>
              <a:t>th</a:t>
            </a:r>
            <a:r>
              <a:rPr lang="en-US" sz="1200" dirty="0" smtClean="0">
                <a:solidFill>
                  <a:schemeClr val="tx2">
                    <a:lumMod val="50000"/>
                  </a:schemeClr>
                </a:solidFill>
                <a:latin typeface="Arial" pitchFamily="34" charset="0"/>
                <a:cs typeface="Arial" pitchFamily="34" charset="0"/>
              </a:rPr>
              <a:t>, 2014</a:t>
            </a:r>
            <a:endParaRPr lang="es-ES" sz="1200" dirty="0">
              <a:solidFill>
                <a:schemeClr val="tx2">
                  <a:lumMod val="5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8640960" cy="894604"/>
          </a:xfrm>
        </p:spPr>
        <p:txBody>
          <a:bodyPr/>
          <a:lstStyle/>
          <a:p>
            <a:r>
              <a:rPr lang="es-ES" sz="3200" dirty="0" err="1" smtClean="0"/>
              <a:t>EURO</a:t>
            </a:r>
            <a:r>
              <a:rPr lang="es-ES" sz="3200" i="1" dirty="0" err="1" smtClean="0"/>
              <a:t>fusion</a:t>
            </a:r>
            <a:r>
              <a:rPr lang="es-ES" sz="3200" dirty="0" smtClean="0"/>
              <a:t> DCLL: </a:t>
            </a:r>
            <a:r>
              <a:rPr lang="es-ES_tradnl" sz="3200" noProof="1">
                <a:effectLst>
                  <a:outerShdw blurRad="50800" dist="38100" dir="2700000" algn="tl">
                    <a:prstClr val="black">
                      <a:alpha val="40000"/>
                    </a:prstClr>
                  </a:outerShdw>
                </a:effectLst>
                <a:cs typeface="Arial"/>
              </a:rPr>
              <a:t>Distribution of </a:t>
            </a:r>
            <a:r>
              <a:rPr lang="es-ES_tradnl" sz="3200" noProof="1" smtClean="0">
                <a:effectLst>
                  <a:outerShdw blurRad="50800" dist="38100" dir="2700000" algn="tl">
                    <a:prstClr val="black">
                      <a:alpha val="40000"/>
                    </a:prstClr>
                  </a:outerShdw>
                </a:effectLst>
                <a:cs typeface="Arial"/>
              </a:rPr>
              <a:t>OB segments </a:t>
            </a:r>
            <a:r>
              <a:rPr lang="es-ES_tradnl" sz="3200" noProof="1">
                <a:effectLst>
                  <a:outerShdw blurRad="50800" dist="38100" dir="2700000" algn="tl">
                    <a:prstClr val="black">
                      <a:alpha val="40000"/>
                    </a:prstClr>
                  </a:outerShdw>
                </a:effectLst>
                <a:cs typeface="Arial"/>
              </a:rPr>
              <a:t>modules</a:t>
            </a:r>
            <a:endParaRPr lang="en-US" sz="3200" dirty="0">
              <a:solidFill>
                <a:srgbClr val="002060"/>
              </a:solidFill>
              <a:latin typeface="Calibri" pitchFamily="34" charset="0"/>
            </a:endParaRPr>
          </a:p>
        </p:txBody>
      </p:sp>
      <p:sp>
        <p:nvSpPr>
          <p:cNvPr id="3" name="Marcador de texto 2"/>
          <p:cNvSpPr>
            <a:spLocks noGrp="1"/>
          </p:cNvSpPr>
          <p:nvPr>
            <p:ph type="body" sz="quarter" idx="10"/>
          </p:nvPr>
        </p:nvSpPr>
        <p:spPr>
          <a:xfrm>
            <a:off x="525016" y="1340768"/>
            <a:ext cx="8439472" cy="246221"/>
          </a:xfrm>
        </p:spPr>
        <p:txBody>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Calibri"/>
                <a:cs typeface="Calibri"/>
                <a:sym typeface="Wingdings" panose="05000000000000000000" pitchFamily="2" charset="2"/>
              </a:rPr>
              <a:t>OB segment is composed by 8 </a:t>
            </a:r>
            <a:r>
              <a:rPr lang="en-US" sz="1600" dirty="0">
                <a:solidFill>
                  <a:srgbClr val="000000"/>
                </a:solidFill>
                <a:latin typeface="Calibri"/>
                <a:cs typeface="Calibri"/>
                <a:sym typeface="Wingdings" panose="05000000000000000000" pitchFamily="2" charset="2"/>
              </a:rPr>
              <a:t>modules</a:t>
            </a:r>
            <a:r>
              <a:rPr lang="en-US" sz="1600" dirty="0" smtClean="0">
                <a:solidFill>
                  <a:srgbClr val="000000"/>
                </a:solidFill>
                <a:latin typeface="Calibri"/>
                <a:cs typeface="Calibri"/>
                <a:sym typeface="Wingdings" panose="05000000000000000000" pitchFamily="2" charset="2"/>
              </a:rPr>
              <a:t>.</a:t>
            </a:r>
            <a:endParaRPr lang="en-US" sz="1600" dirty="0">
              <a:solidFill>
                <a:srgbClr val="000000"/>
              </a:solidFill>
              <a:latin typeface="Calibri"/>
              <a:cs typeface="Calibri"/>
              <a:sym typeface="Wingdings" panose="05000000000000000000" pitchFamily="2" charset="2"/>
            </a:endParaRPr>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l="17567" r="25614"/>
          <a:stretch/>
        </p:blipFill>
        <p:spPr>
          <a:xfrm>
            <a:off x="827584" y="2060848"/>
            <a:ext cx="1590907" cy="3960000"/>
          </a:xfrm>
          <a:prstGeom prst="rect">
            <a:avLst/>
          </a:prstGeom>
        </p:spPr>
      </p:pic>
      <p:pic>
        <p:nvPicPr>
          <p:cNvPr id="5"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1067" y="2060848"/>
            <a:ext cx="2227500" cy="3960000"/>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5364088" y="2899970"/>
            <a:ext cx="3600400" cy="2546851"/>
          </a:xfrm>
          <a:prstGeom prst="rect">
            <a:avLst/>
          </a:prstGeom>
        </p:spPr>
        <p:txBody>
          <a:bodyPr vert="horz" wrap="square" lIns="0" tIns="0" rIns="0" bIns="0" rtlCol="0">
            <a:spAutoFit/>
          </a:bodyPr>
          <a:lstStyle/>
          <a:p>
            <a:pPr marL="268288" indent="-268288" algn="just">
              <a:spcBef>
                <a:spcPts val="300"/>
              </a:spcBef>
              <a:spcAft>
                <a:spcPts val="600"/>
              </a:spcAft>
              <a:buClr>
                <a:srgbClr val="000000"/>
              </a:buClr>
              <a:buFontTx/>
              <a:buBlip>
                <a:blip r:embed="rId4"/>
              </a:buBlip>
            </a:pPr>
            <a:r>
              <a:rPr lang="en-US" sz="1600" dirty="0">
                <a:solidFill>
                  <a:srgbClr val="000000"/>
                </a:solidFill>
                <a:latin typeface="Calibri"/>
                <a:cs typeface="Calibri"/>
                <a:sym typeface="Wingdings" panose="05000000000000000000" pitchFamily="2" charset="2"/>
              </a:rPr>
              <a:t>Main design criteria: </a:t>
            </a:r>
          </a:p>
          <a:p>
            <a:pPr marL="803275" lvl="1" indent="-392113" algn="just">
              <a:spcBef>
                <a:spcPts val="300"/>
              </a:spcBef>
              <a:spcAft>
                <a:spcPts val="600"/>
              </a:spcAft>
              <a:buClr>
                <a:srgbClr val="000000"/>
              </a:buClr>
              <a:buFont typeface="+mj-lt"/>
              <a:buAutoNum type="arabicPeriod"/>
            </a:pPr>
            <a:r>
              <a:rPr lang="en-US" sz="1600" dirty="0">
                <a:solidFill>
                  <a:srgbClr val="000000"/>
                </a:solidFill>
                <a:latin typeface="Calibri"/>
                <a:cs typeface="Calibri"/>
                <a:sym typeface="Wingdings" panose="05000000000000000000" pitchFamily="2" charset="2"/>
              </a:rPr>
              <a:t>Minimize the modules-plasma </a:t>
            </a:r>
            <a:r>
              <a:rPr lang="en-US" sz="1600" dirty="0" smtClean="0">
                <a:solidFill>
                  <a:srgbClr val="000000"/>
                </a:solidFill>
                <a:latin typeface="Calibri"/>
                <a:cs typeface="Calibri"/>
                <a:sym typeface="Wingdings" panose="05000000000000000000" pitchFamily="2" charset="2"/>
              </a:rPr>
              <a:t>distance</a:t>
            </a:r>
            <a:endParaRPr lang="en-US" sz="1600" dirty="0">
              <a:solidFill>
                <a:srgbClr val="000000"/>
              </a:solidFill>
              <a:latin typeface="Calibri"/>
              <a:cs typeface="Calibri"/>
              <a:sym typeface="Wingdings" panose="05000000000000000000" pitchFamily="2" charset="2"/>
            </a:endParaRPr>
          </a:p>
          <a:p>
            <a:pPr marL="803275" lvl="1" indent="-392113" algn="just">
              <a:spcBef>
                <a:spcPts val="300"/>
              </a:spcBef>
              <a:spcAft>
                <a:spcPts val="600"/>
              </a:spcAft>
              <a:buClr>
                <a:srgbClr val="000000"/>
              </a:buClr>
              <a:buFont typeface="+mj-lt"/>
              <a:buAutoNum type="arabicPeriod"/>
            </a:pPr>
            <a:r>
              <a:rPr lang="en-US" sz="1600" dirty="0">
                <a:solidFill>
                  <a:srgbClr val="000000"/>
                </a:solidFill>
                <a:latin typeface="Calibri"/>
                <a:cs typeface="Calibri"/>
                <a:sym typeface="Wingdings" panose="05000000000000000000" pitchFamily="2" charset="2"/>
              </a:rPr>
              <a:t>20 mm gap between modules.</a:t>
            </a:r>
          </a:p>
          <a:p>
            <a:pPr marL="803275" lvl="1" indent="-392113" algn="just">
              <a:spcBef>
                <a:spcPts val="300"/>
              </a:spcBef>
              <a:spcAft>
                <a:spcPts val="600"/>
              </a:spcAft>
              <a:buClr>
                <a:srgbClr val="000000"/>
              </a:buClr>
              <a:buFont typeface="+mj-lt"/>
              <a:buAutoNum type="arabicPeriod"/>
            </a:pPr>
            <a:r>
              <a:rPr lang="en-US" sz="1600" dirty="0" smtClean="0">
                <a:solidFill>
                  <a:srgbClr val="000000"/>
                </a:solidFill>
                <a:latin typeface="Calibri"/>
                <a:cs typeface="Calibri"/>
                <a:sym typeface="Wingdings" panose="05000000000000000000" pitchFamily="2" charset="2"/>
              </a:rPr>
              <a:t>The </a:t>
            </a:r>
            <a:r>
              <a:rPr lang="en-US" sz="1600" dirty="0">
                <a:solidFill>
                  <a:srgbClr val="000000"/>
                </a:solidFill>
                <a:latin typeface="Calibri"/>
                <a:cs typeface="Calibri"/>
                <a:sym typeface="Wingdings" panose="05000000000000000000" pitchFamily="2" charset="2"/>
              </a:rPr>
              <a:t>first wall and the rear wall are parallel</a:t>
            </a:r>
            <a:r>
              <a:rPr lang="en-US" sz="1600" dirty="0" smtClean="0">
                <a:solidFill>
                  <a:srgbClr val="000000"/>
                </a:solidFill>
                <a:latin typeface="Calibri"/>
                <a:cs typeface="Calibri"/>
                <a:sym typeface="Wingdings" panose="05000000000000000000" pitchFamily="2" charset="2"/>
              </a:rPr>
              <a:t>.</a:t>
            </a:r>
          </a:p>
          <a:p>
            <a:pPr marL="803275" lvl="1" indent="-392113" algn="just">
              <a:spcBef>
                <a:spcPts val="300"/>
              </a:spcBef>
              <a:spcAft>
                <a:spcPts val="600"/>
              </a:spcAft>
              <a:buClr>
                <a:srgbClr val="000000"/>
              </a:buClr>
              <a:buFont typeface="+mj-lt"/>
              <a:buAutoNum type="arabicPeriod"/>
            </a:pPr>
            <a:r>
              <a:rPr lang="en-US" sz="1600" dirty="0" smtClean="0">
                <a:solidFill>
                  <a:srgbClr val="000000"/>
                </a:solidFill>
                <a:cs typeface="Calibri"/>
                <a:sym typeface="Wingdings" panose="05000000000000000000" pitchFamily="2" charset="2"/>
              </a:rPr>
              <a:t>910 mm radial built.</a:t>
            </a:r>
          </a:p>
          <a:p>
            <a:pPr marL="803275" lvl="1" indent="-392113" algn="just">
              <a:spcBef>
                <a:spcPts val="300"/>
              </a:spcBef>
              <a:spcAft>
                <a:spcPts val="600"/>
              </a:spcAft>
              <a:buClr>
                <a:srgbClr val="000000"/>
              </a:buClr>
              <a:buFont typeface="+mj-lt"/>
              <a:buAutoNum type="arabicPeriod"/>
            </a:pPr>
            <a:endParaRPr lang="en-US" sz="1600" dirty="0">
              <a:solidFill>
                <a:srgbClr val="000000"/>
              </a:solidFill>
              <a:latin typeface="Calibri"/>
              <a:cs typeface="Calibri"/>
              <a:sym typeface="Wingdings" panose="05000000000000000000" pitchFamily="2" charset="2"/>
            </a:endParaRPr>
          </a:p>
        </p:txBody>
      </p:sp>
    </p:spTree>
    <p:extLst>
      <p:ext uri="{BB962C8B-B14F-4D97-AF65-F5344CB8AC3E}">
        <p14:creationId xmlns:p14="http://schemas.microsoft.com/office/powerpoint/2010/main" xmlns="" val="27759169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6984776" cy="451406"/>
          </a:xfrm>
        </p:spPr>
        <p:txBody>
          <a:bodyPr/>
          <a:lstStyle/>
          <a:p>
            <a:r>
              <a:rPr lang="es-ES" sz="3200" dirty="0" err="1" smtClean="0"/>
              <a:t>EURO</a:t>
            </a:r>
            <a:r>
              <a:rPr lang="es-ES" sz="3200" i="1" dirty="0" err="1" smtClean="0"/>
              <a:t>fusion</a:t>
            </a:r>
            <a:r>
              <a:rPr lang="es-ES" sz="3200" dirty="0" smtClean="0"/>
              <a:t> DCLL: OB </a:t>
            </a:r>
            <a:r>
              <a:rPr lang="es-ES" sz="3200" dirty="0" err="1" smtClean="0"/>
              <a:t>equatorial</a:t>
            </a:r>
            <a:r>
              <a:rPr lang="es-ES" sz="3200" dirty="0" smtClean="0"/>
              <a:t> module</a:t>
            </a:r>
            <a:endParaRPr lang="en-US" sz="3200" dirty="0">
              <a:solidFill>
                <a:srgbClr val="002060"/>
              </a:solidFill>
              <a:latin typeface="Calibri" pitchFamily="34" charset="0"/>
            </a:endParaRPr>
          </a:p>
        </p:txBody>
      </p:sp>
      <p:sp>
        <p:nvSpPr>
          <p:cNvPr id="3" name="Marcador de texto 2"/>
          <p:cNvSpPr>
            <a:spLocks noGrp="1"/>
          </p:cNvSpPr>
          <p:nvPr>
            <p:ph type="body" sz="quarter" idx="10"/>
          </p:nvPr>
        </p:nvSpPr>
        <p:spPr>
          <a:xfrm>
            <a:off x="525016" y="1268760"/>
            <a:ext cx="8439472" cy="1384995"/>
          </a:xfrm>
        </p:spPr>
        <p:txBody>
          <a:bodyPr/>
          <a:lstStyle/>
          <a:p>
            <a:pPr marL="393192" indent="-393192" algn="just" defTabSz="914400">
              <a:lnSpc>
                <a:spcPct val="100000"/>
              </a:lnSpc>
              <a:spcBef>
                <a:spcPts val="300"/>
              </a:spcBef>
              <a:buClr>
                <a:srgbClr val="000000"/>
              </a:buClr>
            </a:pPr>
            <a:r>
              <a:rPr lang="en-US" sz="1600" dirty="0" smtClean="0">
                <a:solidFill>
                  <a:srgbClr val="000000"/>
                </a:solidFill>
                <a:latin typeface="Calibri"/>
                <a:cs typeface="Calibri"/>
                <a:sym typeface="Wingdings" panose="05000000000000000000" pitchFamily="2" charset="2"/>
              </a:rPr>
              <a:t>Full </a:t>
            </a:r>
            <a:r>
              <a:rPr lang="en-US" sz="1600" dirty="0">
                <a:solidFill>
                  <a:srgbClr val="000000"/>
                </a:solidFill>
                <a:latin typeface="Calibri"/>
                <a:cs typeface="Calibri"/>
                <a:sym typeface="Wingdings" panose="05000000000000000000" pitchFamily="2" charset="2"/>
              </a:rPr>
              <a:t>parametric </a:t>
            </a:r>
            <a:r>
              <a:rPr lang="en-US" sz="1600" dirty="0" err="1">
                <a:solidFill>
                  <a:srgbClr val="000000"/>
                </a:solidFill>
                <a:latin typeface="Calibri"/>
                <a:cs typeface="Calibri"/>
                <a:sym typeface="Wingdings" panose="05000000000000000000" pitchFamily="2" charset="2"/>
              </a:rPr>
              <a:t>Catia</a:t>
            </a:r>
            <a:r>
              <a:rPr lang="en-US" sz="1600" dirty="0">
                <a:solidFill>
                  <a:srgbClr val="000000"/>
                </a:solidFill>
                <a:latin typeface="Calibri"/>
                <a:cs typeface="Calibri"/>
                <a:sym typeface="Wingdings" panose="05000000000000000000" pitchFamily="2" charset="2"/>
              </a:rPr>
              <a:t> model  easy and fast modifications.</a:t>
            </a:r>
          </a:p>
          <a:p>
            <a:pPr marL="393192" indent="-393192" algn="just" defTabSz="914400">
              <a:lnSpc>
                <a:spcPct val="100000"/>
              </a:lnSpc>
              <a:spcBef>
                <a:spcPts val="300"/>
              </a:spcBef>
              <a:buClr>
                <a:srgbClr val="000000"/>
              </a:buClr>
            </a:pPr>
            <a:r>
              <a:rPr lang="en-US" sz="1600" dirty="0" err="1">
                <a:solidFill>
                  <a:srgbClr val="000000"/>
                </a:solidFill>
                <a:latin typeface="Calibri"/>
                <a:cs typeface="Calibri"/>
                <a:sym typeface="Wingdings" panose="05000000000000000000" pitchFamily="2" charset="2"/>
              </a:rPr>
              <a:t>Poloidal</a:t>
            </a:r>
            <a:r>
              <a:rPr lang="en-US" sz="1600" dirty="0">
                <a:solidFill>
                  <a:srgbClr val="000000"/>
                </a:solidFill>
                <a:latin typeface="Calibri"/>
                <a:cs typeface="Calibri"/>
                <a:sym typeface="Wingdings" panose="05000000000000000000" pitchFamily="2" charset="2"/>
              </a:rPr>
              <a:t> ducts with rectangular cross section.</a:t>
            </a:r>
          </a:p>
          <a:p>
            <a:pPr marL="393192" indent="-393192" algn="just" defTabSz="914400">
              <a:lnSpc>
                <a:spcPct val="100000"/>
              </a:lnSpc>
              <a:spcBef>
                <a:spcPts val="300"/>
              </a:spcBef>
              <a:buClr>
                <a:srgbClr val="000000"/>
              </a:buClr>
            </a:pPr>
            <a:r>
              <a:rPr lang="en-US" sz="1600" dirty="0">
                <a:solidFill>
                  <a:srgbClr val="000000"/>
                </a:solidFill>
                <a:latin typeface="Calibri"/>
                <a:cs typeface="Calibri"/>
                <a:sym typeface="Wingdings" panose="05000000000000000000" pitchFamily="2" charset="2"/>
              </a:rPr>
              <a:t>Turns in planes perpendicular to the </a:t>
            </a:r>
            <a:r>
              <a:rPr lang="en-US" sz="1600" dirty="0" err="1">
                <a:solidFill>
                  <a:srgbClr val="000000"/>
                </a:solidFill>
                <a:latin typeface="Calibri"/>
                <a:cs typeface="Calibri"/>
                <a:sym typeface="Wingdings" panose="05000000000000000000" pitchFamily="2" charset="2"/>
              </a:rPr>
              <a:t>toroidal</a:t>
            </a:r>
            <a:r>
              <a:rPr lang="en-US" sz="1600" dirty="0">
                <a:solidFill>
                  <a:srgbClr val="000000"/>
                </a:solidFill>
                <a:latin typeface="Calibri"/>
                <a:cs typeface="Calibri"/>
                <a:sym typeface="Wingdings" panose="05000000000000000000" pitchFamily="2" charset="2"/>
              </a:rPr>
              <a:t> magnetic field.</a:t>
            </a:r>
          </a:p>
          <a:p>
            <a:pPr marL="393192" indent="-393192" algn="just" defTabSz="914400">
              <a:lnSpc>
                <a:spcPct val="100000"/>
              </a:lnSpc>
              <a:spcBef>
                <a:spcPts val="300"/>
              </a:spcBef>
              <a:buClr>
                <a:srgbClr val="000000"/>
              </a:buClr>
            </a:pPr>
            <a:r>
              <a:rPr lang="en-US" sz="1600" dirty="0">
                <a:solidFill>
                  <a:srgbClr val="000000"/>
                </a:solidFill>
                <a:latin typeface="Calibri"/>
                <a:cs typeface="Calibri"/>
                <a:sym typeface="Wingdings" panose="05000000000000000000" pitchFamily="2" charset="2"/>
              </a:rPr>
              <a:t>The module is </a:t>
            </a:r>
            <a:r>
              <a:rPr lang="en-US" sz="1600" dirty="0" err="1">
                <a:solidFill>
                  <a:srgbClr val="000000"/>
                </a:solidFill>
                <a:latin typeface="Calibri"/>
                <a:cs typeface="Calibri"/>
                <a:sym typeface="Wingdings" panose="05000000000000000000" pitchFamily="2" charset="2"/>
              </a:rPr>
              <a:t>toroidally</a:t>
            </a:r>
            <a:r>
              <a:rPr lang="en-US" sz="1600" dirty="0">
                <a:solidFill>
                  <a:srgbClr val="000000"/>
                </a:solidFill>
                <a:latin typeface="Calibri"/>
                <a:cs typeface="Calibri"/>
                <a:sym typeface="Wingdings" panose="05000000000000000000" pitchFamily="2" charset="2"/>
              </a:rPr>
              <a:t> divided into 4 parallel PbLi circuits. Stiffening grid radial walls.</a:t>
            </a:r>
          </a:p>
          <a:p>
            <a:pPr marL="393192" indent="-393192" algn="just" defTabSz="914400">
              <a:lnSpc>
                <a:spcPct val="100000"/>
              </a:lnSpc>
              <a:spcBef>
                <a:spcPts val="300"/>
              </a:spcBef>
              <a:buClr>
                <a:srgbClr val="000000"/>
              </a:buClr>
            </a:pPr>
            <a:r>
              <a:rPr lang="en-US" sz="1600" dirty="0">
                <a:solidFill>
                  <a:srgbClr val="000000"/>
                </a:solidFill>
                <a:latin typeface="Calibri"/>
                <a:cs typeface="Calibri"/>
                <a:sym typeface="Wingdings" panose="05000000000000000000" pitchFamily="2" charset="2"/>
              </a:rPr>
              <a:t>Internal helium manifolds </a:t>
            </a:r>
          </a:p>
        </p:txBody>
      </p:sp>
      <p:pic>
        <p:nvPicPr>
          <p:cNvPr id="4"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t="3125" b="3432"/>
          <a:stretch/>
        </p:blipFill>
        <p:spPr>
          <a:xfrm>
            <a:off x="1115616" y="2780928"/>
            <a:ext cx="2451535" cy="3240360"/>
          </a:xfrm>
          <a:prstGeom prst="rect">
            <a:avLst/>
          </a:prstGeom>
        </p:spPr>
      </p:pic>
      <p:pic>
        <p:nvPicPr>
          <p:cNvPr id="5"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36096" y="2692389"/>
            <a:ext cx="2977220" cy="2104763"/>
          </a:xfrm>
          <a:prstGeom prst="rect">
            <a:avLst/>
          </a:prstGeom>
        </p:spPr>
      </p:pic>
      <p:sp>
        <p:nvSpPr>
          <p:cNvPr id="6" name="Rectángulo 5"/>
          <p:cNvSpPr/>
          <p:nvPr/>
        </p:nvSpPr>
        <p:spPr>
          <a:xfrm>
            <a:off x="4499992" y="5157192"/>
            <a:ext cx="4608512" cy="977191"/>
          </a:xfrm>
          <a:prstGeom prst="rect">
            <a:avLst/>
          </a:prstGeom>
        </p:spPr>
        <p:txBody>
          <a:bodyPr vert="horz" wrap="square" lIns="0" tIns="0" rIns="0" bIns="0" rtlCol="0">
            <a:spAutoFit/>
          </a:bodyPr>
          <a:lstStyle/>
          <a:p>
            <a:pPr marL="393192" indent="-393192" algn="just">
              <a:spcBef>
                <a:spcPts val="300"/>
              </a:spcBef>
              <a:buClr>
                <a:srgbClr val="000000"/>
              </a:buClr>
            </a:pPr>
            <a:r>
              <a:rPr lang="en-US" sz="1400" dirty="0" smtClean="0">
                <a:solidFill>
                  <a:srgbClr val="000000"/>
                </a:solidFill>
                <a:latin typeface="Calibri"/>
                <a:cs typeface="Calibri"/>
                <a:sym typeface="Wingdings" panose="05000000000000000000" pitchFamily="2" charset="2"/>
              </a:rPr>
              <a:t>Back Supporting Structure:</a:t>
            </a:r>
          </a:p>
          <a:p>
            <a:pPr marL="393192" indent="-393192" algn="just">
              <a:spcBef>
                <a:spcPts val="300"/>
              </a:spcBef>
              <a:buClr>
                <a:srgbClr val="000000"/>
              </a:buClr>
              <a:buFont typeface="Wingdings" charset="2"/>
              <a:buChar char="Ø"/>
            </a:pPr>
            <a:r>
              <a:rPr lang="en-US" sz="1400" dirty="0" smtClean="0">
                <a:solidFill>
                  <a:srgbClr val="000000"/>
                </a:solidFill>
                <a:latin typeface="Calibri"/>
                <a:cs typeface="Calibri"/>
                <a:sym typeface="Wingdings" panose="05000000000000000000" pitchFamily="2" charset="2"/>
              </a:rPr>
              <a:t>Integration </a:t>
            </a:r>
            <a:r>
              <a:rPr lang="en-US" sz="1400" dirty="0">
                <a:solidFill>
                  <a:srgbClr val="000000"/>
                </a:solidFill>
                <a:latin typeface="Calibri"/>
                <a:cs typeface="Calibri"/>
                <a:sym typeface="Wingdings" panose="05000000000000000000" pitchFamily="2" charset="2"/>
              </a:rPr>
              <a:t>of service connections for every modules.</a:t>
            </a:r>
          </a:p>
          <a:p>
            <a:pPr marL="393192" indent="-393192" algn="just">
              <a:spcBef>
                <a:spcPts val="300"/>
              </a:spcBef>
              <a:buClr>
                <a:srgbClr val="000000"/>
              </a:buClr>
              <a:buFont typeface="Wingdings" charset="2"/>
              <a:buChar char="Ø"/>
            </a:pPr>
            <a:r>
              <a:rPr lang="en-US" sz="1400" dirty="0">
                <a:solidFill>
                  <a:srgbClr val="000000"/>
                </a:solidFill>
                <a:latin typeface="Calibri"/>
                <a:cs typeface="Calibri"/>
                <a:sym typeface="Wingdings" panose="05000000000000000000" pitchFamily="2" charset="2"/>
              </a:rPr>
              <a:t>Shielding &amp; supporting functions.</a:t>
            </a:r>
          </a:p>
          <a:p>
            <a:pPr marL="393192" indent="-393192" algn="just">
              <a:spcBef>
                <a:spcPts val="300"/>
              </a:spcBef>
              <a:buClr>
                <a:srgbClr val="000000"/>
              </a:buClr>
              <a:buFont typeface="Wingdings" charset="2"/>
              <a:buChar char="Ø"/>
            </a:pPr>
            <a:r>
              <a:rPr lang="en-US" sz="1400" dirty="0">
                <a:solidFill>
                  <a:srgbClr val="000000"/>
                </a:solidFill>
                <a:latin typeface="Calibri"/>
                <a:cs typeface="Calibri"/>
                <a:sym typeface="Wingdings" panose="05000000000000000000" pitchFamily="2" charset="2"/>
              </a:rPr>
              <a:t>Helium  feeding to internal manifolds for distribution.</a:t>
            </a:r>
          </a:p>
        </p:txBody>
      </p:sp>
      <p:cxnSp>
        <p:nvCxnSpPr>
          <p:cNvPr id="8" name="7 Conector recto de flecha"/>
          <p:cNvCxnSpPr/>
          <p:nvPr/>
        </p:nvCxnSpPr>
        <p:spPr>
          <a:xfrm flipH="1" flipV="1">
            <a:off x="1858544" y="5815096"/>
            <a:ext cx="720080" cy="2160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3382297" y="3356992"/>
            <a:ext cx="201255" cy="171645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flipV="1">
            <a:off x="1259632" y="4427280"/>
            <a:ext cx="1368152" cy="50405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rot="5801889">
            <a:off x="3209769" y="4005064"/>
            <a:ext cx="780983" cy="276999"/>
          </a:xfrm>
          <a:prstGeom prst="rect">
            <a:avLst/>
          </a:prstGeom>
          <a:noFill/>
        </p:spPr>
        <p:txBody>
          <a:bodyPr wrap="none" rtlCol="0">
            <a:spAutoFit/>
          </a:bodyPr>
          <a:lstStyle/>
          <a:p>
            <a:r>
              <a:rPr lang="es-ES_tradnl" sz="1200" dirty="0" smtClean="0"/>
              <a:t>1800 mm</a:t>
            </a:r>
            <a:endParaRPr lang="es-ES" sz="1200" dirty="0"/>
          </a:p>
        </p:txBody>
      </p:sp>
      <p:sp>
        <p:nvSpPr>
          <p:cNvPr id="24" name="23 CuadroTexto"/>
          <p:cNvSpPr txBox="1"/>
          <p:nvPr/>
        </p:nvSpPr>
        <p:spPr>
          <a:xfrm rot="1052331">
            <a:off x="1686691" y="5888305"/>
            <a:ext cx="891719" cy="276999"/>
          </a:xfrm>
          <a:prstGeom prst="rect">
            <a:avLst/>
          </a:prstGeom>
          <a:noFill/>
        </p:spPr>
        <p:txBody>
          <a:bodyPr wrap="none" rtlCol="0">
            <a:spAutoFit/>
          </a:bodyPr>
          <a:lstStyle/>
          <a:p>
            <a:r>
              <a:rPr lang="es-ES_tradnl" sz="1200" dirty="0" smtClean="0"/>
              <a:t>BZ 680 mm</a:t>
            </a:r>
            <a:endParaRPr lang="es-ES" sz="1200" dirty="0"/>
          </a:p>
        </p:txBody>
      </p:sp>
      <p:cxnSp>
        <p:nvCxnSpPr>
          <p:cNvPr id="25" name="24 Conector recto de flecha"/>
          <p:cNvCxnSpPr/>
          <p:nvPr/>
        </p:nvCxnSpPr>
        <p:spPr>
          <a:xfrm flipH="1" flipV="1">
            <a:off x="1100847" y="3284985"/>
            <a:ext cx="230793" cy="230425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rot="15894188">
            <a:off x="696497" y="4257400"/>
            <a:ext cx="780983" cy="276999"/>
          </a:xfrm>
          <a:prstGeom prst="rect">
            <a:avLst/>
          </a:prstGeom>
          <a:noFill/>
        </p:spPr>
        <p:txBody>
          <a:bodyPr wrap="none" rtlCol="0">
            <a:spAutoFit/>
          </a:bodyPr>
          <a:lstStyle/>
          <a:p>
            <a:r>
              <a:rPr lang="es-ES_tradnl" sz="1200" dirty="0" smtClean="0"/>
              <a:t>2140 mm</a:t>
            </a:r>
            <a:endParaRPr lang="es-ES" sz="1200" dirty="0"/>
          </a:p>
        </p:txBody>
      </p:sp>
      <p:sp>
        <p:nvSpPr>
          <p:cNvPr id="28" name="27 CuadroTexto"/>
          <p:cNvSpPr txBox="1"/>
          <p:nvPr/>
        </p:nvSpPr>
        <p:spPr>
          <a:xfrm rot="1205540">
            <a:off x="1643487" y="4466442"/>
            <a:ext cx="780983" cy="276999"/>
          </a:xfrm>
          <a:prstGeom prst="rect">
            <a:avLst/>
          </a:prstGeom>
          <a:noFill/>
        </p:spPr>
        <p:txBody>
          <a:bodyPr wrap="none" rtlCol="0">
            <a:spAutoFit/>
          </a:bodyPr>
          <a:lstStyle/>
          <a:p>
            <a:r>
              <a:rPr lang="es-ES_tradnl" sz="1200" dirty="0" smtClean="0"/>
              <a:t>1300 mm</a:t>
            </a:r>
            <a:endParaRPr lang="es-ES" sz="1200" dirty="0"/>
          </a:p>
        </p:txBody>
      </p:sp>
      <p:cxnSp>
        <p:nvCxnSpPr>
          <p:cNvPr id="29" name="28 Conector recto de flecha"/>
          <p:cNvCxnSpPr/>
          <p:nvPr/>
        </p:nvCxnSpPr>
        <p:spPr>
          <a:xfrm flipH="1" flipV="1">
            <a:off x="6961239" y="4601497"/>
            <a:ext cx="337233" cy="18582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H="1">
            <a:off x="7447852" y="4443422"/>
            <a:ext cx="194664" cy="3167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rot="1551245">
            <a:off x="6724641" y="4668888"/>
            <a:ext cx="702436" cy="276999"/>
          </a:xfrm>
          <a:prstGeom prst="rect">
            <a:avLst/>
          </a:prstGeom>
          <a:noFill/>
        </p:spPr>
        <p:txBody>
          <a:bodyPr wrap="none" rtlCol="0">
            <a:spAutoFit/>
          </a:bodyPr>
          <a:lstStyle/>
          <a:p>
            <a:r>
              <a:rPr lang="es-ES_tradnl" sz="1200" dirty="0" smtClean="0"/>
              <a:t>300 mm</a:t>
            </a:r>
            <a:endParaRPr lang="es-ES" sz="1200" dirty="0"/>
          </a:p>
        </p:txBody>
      </p:sp>
      <p:sp>
        <p:nvSpPr>
          <p:cNvPr id="37" name="36 CuadroTexto"/>
          <p:cNvSpPr txBox="1"/>
          <p:nvPr/>
        </p:nvSpPr>
        <p:spPr>
          <a:xfrm>
            <a:off x="7498500" y="4529389"/>
            <a:ext cx="702436" cy="276999"/>
          </a:xfrm>
          <a:prstGeom prst="rect">
            <a:avLst/>
          </a:prstGeom>
          <a:noFill/>
        </p:spPr>
        <p:txBody>
          <a:bodyPr wrap="none" rtlCol="0">
            <a:spAutoFit/>
          </a:bodyPr>
          <a:lstStyle/>
          <a:p>
            <a:r>
              <a:rPr lang="es-ES_tradnl" sz="1200" dirty="0" smtClean="0"/>
              <a:t>300 mm</a:t>
            </a:r>
            <a:endParaRPr lang="es-ES" sz="1200" dirty="0"/>
          </a:p>
        </p:txBody>
      </p:sp>
      <p:cxnSp>
        <p:nvCxnSpPr>
          <p:cNvPr id="38" name="37 Conector recto de flecha"/>
          <p:cNvCxnSpPr/>
          <p:nvPr/>
        </p:nvCxnSpPr>
        <p:spPr>
          <a:xfrm flipH="1" flipV="1">
            <a:off x="7227060" y="2843700"/>
            <a:ext cx="1008112" cy="50405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rot="1602154">
            <a:off x="7445184" y="2874168"/>
            <a:ext cx="702436" cy="276999"/>
          </a:xfrm>
          <a:prstGeom prst="rect">
            <a:avLst/>
          </a:prstGeom>
          <a:noFill/>
        </p:spPr>
        <p:txBody>
          <a:bodyPr wrap="none" rtlCol="0">
            <a:spAutoFit/>
          </a:bodyPr>
          <a:lstStyle/>
          <a:p>
            <a:r>
              <a:rPr lang="es-ES_tradnl" sz="1200" dirty="0" smtClean="0"/>
              <a:t>910 mm</a:t>
            </a:r>
            <a:endParaRPr lang="es-ES" sz="1200" dirty="0"/>
          </a:p>
        </p:txBody>
      </p:sp>
      <p:sp>
        <p:nvSpPr>
          <p:cNvPr id="22" name="21 CuadroTexto"/>
          <p:cNvSpPr txBox="1"/>
          <p:nvPr/>
        </p:nvSpPr>
        <p:spPr>
          <a:xfrm rot="18331221">
            <a:off x="6505563" y="3604734"/>
            <a:ext cx="1387752" cy="338554"/>
          </a:xfrm>
          <a:prstGeom prst="rect">
            <a:avLst/>
          </a:prstGeom>
          <a:noFill/>
        </p:spPr>
        <p:txBody>
          <a:bodyPr wrap="none" rtlCol="0">
            <a:spAutoFit/>
          </a:bodyPr>
          <a:lstStyle/>
          <a:p>
            <a:r>
              <a:rPr lang="en-US" sz="1600" dirty="0" smtClean="0"/>
              <a:t>Breeding Zone</a:t>
            </a:r>
            <a:endParaRPr lang="en-US" sz="1600" dirty="0"/>
          </a:p>
        </p:txBody>
      </p:sp>
      <p:sp>
        <p:nvSpPr>
          <p:cNvPr id="26" name="25 CuadroTexto"/>
          <p:cNvSpPr txBox="1"/>
          <p:nvPr/>
        </p:nvSpPr>
        <p:spPr>
          <a:xfrm rot="16021731">
            <a:off x="1085323" y="3591631"/>
            <a:ext cx="561372" cy="400110"/>
          </a:xfrm>
          <a:prstGeom prst="rect">
            <a:avLst/>
          </a:prstGeom>
          <a:noFill/>
        </p:spPr>
        <p:txBody>
          <a:bodyPr wrap="none" rtlCol="0">
            <a:spAutoFit/>
          </a:bodyPr>
          <a:lstStyle/>
          <a:p>
            <a:r>
              <a:rPr lang="en-US" sz="2000" dirty="0" smtClean="0"/>
              <a:t>BSS</a:t>
            </a:r>
            <a:endParaRPr lang="en-US" sz="2000" dirty="0"/>
          </a:p>
        </p:txBody>
      </p:sp>
      <p:cxnSp>
        <p:nvCxnSpPr>
          <p:cNvPr id="30" name="29 Conector recto de flecha"/>
          <p:cNvCxnSpPr/>
          <p:nvPr/>
        </p:nvCxnSpPr>
        <p:spPr>
          <a:xfrm flipV="1">
            <a:off x="7268976" y="4171928"/>
            <a:ext cx="0"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0" name="39 Conector recto de flecha"/>
          <p:cNvCxnSpPr/>
          <p:nvPr/>
        </p:nvCxnSpPr>
        <p:spPr>
          <a:xfrm flipV="1">
            <a:off x="7494832" y="3861048"/>
            <a:ext cx="0"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1" name="40 Conector recto de flecha"/>
          <p:cNvCxnSpPr/>
          <p:nvPr/>
        </p:nvCxnSpPr>
        <p:spPr>
          <a:xfrm flipV="1">
            <a:off x="7716056" y="3566368"/>
            <a:ext cx="0"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2" name="41 Conector recto de flecha"/>
          <p:cNvCxnSpPr/>
          <p:nvPr/>
        </p:nvCxnSpPr>
        <p:spPr>
          <a:xfrm flipV="1">
            <a:off x="7943360" y="3284984"/>
            <a:ext cx="0"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3" name="42 Conector recto de flecha"/>
          <p:cNvCxnSpPr/>
          <p:nvPr/>
        </p:nvCxnSpPr>
        <p:spPr>
          <a:xfrm flipV="1">
            <a:off x="7000608" y="2689280"/>
            <a:ext cx="0" cy="216000"/>
          </a:xfrm>
          <a:prstGeom prst="straightConnector1">
            <a:avLst/>
          </a:prstGeom>
          <a:ln w="22225">
            <a:solidFill>
              <a:srgbClr val="00B0F0"/>
            </a:solidFill>
            <a:tailEnd type="arrow" w="sm" len="sm"/>
          </a:ln>
        </p:spPr>
        <p:style>
          <a:lnRef idx="2">
            <a:schemeClr val="accent5"/>
          </a:lnRef>
          <a:fillRef idx="0">
            <a:schemeClr val="accent5"/>
          </a:fillRef>
          <a:effectRef idx="1">
            <a:schemeClr val="accent5"/>
          </a:effectRef>
          <a:fontRef idx="minor">
            <a:schemeClr val="tx1"/>
          </a:fontRef>
        </p:style>
      </p:cxnSp>
      <p:cxnSp>
        <p:nvCxnSpPr>
          <p:cNvPr id="44" name="43 Conector recto de flecha"/>
          <p:cNvCxnSpPr/>
          <p:nvPr/>
        </p:nvCxnSpPr>
        <p:spPr>
          <a:xfrm flipV="1">
            <a:off x="6103832" y="3779232"/>
            <a:ext cx="0" cy="216000"/>
          </a:xfrm>
          <a:prstGeom prst="straightConnector1">
            <a:avLst/>
          </a:prstGeom>
          <a:ln w="22225">
            <a:solidFill>
              <a:srgbClr val="00B0F0"/>
            </a:solidFill>
            <a:tailEnd type="arrow" w="sm" len="sm"/>
          </a:ln>
        </p:spPr>
        <p:style>
          <a:lnRef idx="2">
            <a:schemeClr val="accent5"/>
          </a:lnRef>
          <a:fillRef idx="0">
            <a:schemeClr val="accent5"/>
          </a:fillRef>
          <a:effectRef idx="1">
            <a:schemeClr val="accent5"/>
          </a:effectRef>
          <a:fontRef idx="minor">
            <a:schemeClr val="tx1"/>
          </a:fontRef>
        </p:style>
      </p:cxnSp>
      <p:cxnSp>
        <p:nvCxnSpPr>
          <p:cNvPr id="45" name="44 Conector recto de flecha"/>
          <p:cNvCxnSpPr/>
          <p:nvPr/>
        </p:nvCxnSpPr>
        <p:spPr>
          <a:xfrm>
            <a:off x="6833744" y="2607440"/>
            <a:ext cx="0" cy="216000"/>
          </a:xfrm>
          <a:prstGeom prst="straightConnector1">
            <a:avLst/>
          </a:prstGeom>
          <a:ln w="22225">
            <a:solidFill>
              <a:srgbClr val="00B0F0"/>
            </a:solidFill>
            <a:tailEnd type="arrow" w="sm" len="sm"/>
          </a:ln>
        </p:spPr>
        <p:style>
          <a:lnRef idx="2">
            <a:schemeClr val="accent5"/>
          </a:lnRef>
          <a:fillRef idx="0">
            <a:schemeClr val="accent5"/>
          </a:fillRef>
          <a:effectRef idx="1">
            <a:schemeClr val="accent5"/>
          </a:effectRef>
          <a:fontRef idx="minor">
            <a:schemeClr val="tx1"/>
          </a:fontRef>
        </p:style>
      </p:cxnSp>
      <p:cxnSp>
        <p:nvCxnSpPr>
          <p:cNvPr id="46" name="45 Conector recto de flecha"/>
          <p:cNvCxnSpPr/>
          <p:nvPr/>
        </p:nvCxnSpPr>
        <p:spPr>
          <a:xfrm>
            <a:off x="5943336" y="3674544"/>
            <a:ext cx="0" cy="216000"/>
          </a:xfrm>
          <a:prstGeom prst="straightConnector1">
            <a:avLst/>
          </a:prstGeom>
          <a:ln w="22225">
            <a:solidFill>
              <a:srgbClr val="00B0F0"/>
            </a:solidFill>
            <a:tailEnd type="arrow" w="sm" len="sm"/>
          </a:ln>
        </p:spPr>
        <p:style>
          <a:lnRef idx="2">
            <a:schemeClr val="accent5"/>
          </a:lnRef>
          <a:fillRef idx="0">
            <a:schemeClr val="accent5"/>
          </a:fillRef>
          <a:effectRef idx="1">
            <a:schemeClr val="accent5"/>
          </a:effectRef>
          <a:fontRef idx="minor">
            <a:schemeClr val="tx1"/>
          </a:fontRef>
        </p:style>
      </p:cxnSp>
      <p:sp>
        <p:nvSpPr>
          <p:cNvPr id="47" name="46 CuadroTexto"/>
          <p:cNvSpPr txBox="1"/>
          <p:nvPr/>
        </p:nvSpPr>
        <p:spPr>
          <a:xfrm>
            <a:off x="6761736" y="2420888"/>
            <a:ext cx="415498" cy="338554"/>
          </a:xfrm>
          <a:prstGeom prst="rect">
            <a:avLst/>
          </a:prstGeom>
          <a:noFill/>
        </p:spPr>
        <p:txBody>
          <a:bodyPr wrap="none" rtlCol="0">
            <a:spAutoFit/>
          </a:bodyPr>
          <a:lstStyle/>
          <a:p>
            <a:r>
              <a:rPr lang="en-US" sz="1600" dirty="0" smtClean="0"/>
              <a:t>He</a:t>
            </a:r>
            <a:endParaRPr lang="en-US" sz="1600" dirty="0"/>
          </a:p>
        </p:txBody>
      </p:sp>
      <p:cxnSp>
        <p:nvCxnSpPr>
          <p:cNvPr id="48" name="47 Conector recto de flecha"/>
          <p:cNvCxnSpPr/>
          <p:nvPr/>
        </p:nvCxnSpPr>
        <p:spPr>
          <a:xfrm flipV="1">
            <a:off x="6378848" y="3039464"/>
            <a:ext cx="0"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9" name="48 Conector recto de flecha"/>
          <p:cNvCxnSpPr/>
          <p:nvPr/>
        </p:nvCxnSpPr>
        <p:spPr>
          <a:xfrm>
            <a:off x="6541080" y="3170464"/>
            <a:ext cx="0"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0" name="49 CuadroTexto"/>
          <p:cNvSpPr txBox="1"/>
          <p:nvPr/>
        </p:nvSpPr>
        <p:spPr>
          <a:xfrm>
            <a:off x="5841285" y="2924944"/>
            <a:ext cx="530915" cy="338554"/>
          </a:xfrm>
          <a:prstGeom prst="rect">
            <a:avLst/>
          </a:prstGeom>
          <a:noFill/>
        </p:spPr>
        <p:txBody>
          <a:bodyPr wrap="none" rtlCol="0">
            <a:spAutoFit/>
          </a:bodyPr>
          <a:lstStyle/>
          <a:p>
            <a:r>
              <a:rPr lang="en-US" sz="1600" dirty="0" smtClean="0">
                <a:solidFill>
                  <a:schemeClr val="accent5">
                    <a:lumMod val="75000"/>
                  </a:schemeClr>
                </a:solidFill>
              </a:rPr>
              <a:t>PbLi</a:t>
            </a:r>
            <a:endParaRPr lang="en-US" sz="1600" dirty="0">
              <a:solidFill>
                <a:schemeClr val="accent5">
                  <a:lumMod val="75000"/>
                </a:schemeClr>
              </a:solidFill>
            </a:endParaRPr>
          </a:p>
        </p:txBody>
      </p:sp>
      <p:sp>
        <p:nvSpPr>
          <p:cNvPr id="51" name="50 CuadroTexto"/>
          <p:cNvSpPr txBox="1"/>
          <p:nvPr/>
        </p:nvSpPr>
        <p:spPr>
          <a:xfrm rot="21285024">
            <a:off x="2811640" y="4097051"/>
            <a:ext cx="530915" cy="400110"/>
          </a:xfrm>
          <a:prstGeom prst="rect">
            <a:avLst/>
          </a:prstGeom>
          <a:noFill/>
        </p:spPr>
        <p:txBody>
          <a:bodyPr wrap="none" rtlCol="0">
            <a:spAutoFit/>
          </a:bodyPr>
          <a:lstStyle/>
          <a:p>
            <a:r>
              <a:rPr lang="en-US" sz="2000" dirty="0" smtClean="0"/>
              <a:t>FW</a:t>
            </a:r>
            <a:endParaRPr lang="en-US" sz="2000" dirty="0"/>
          </a:p>
        </p:txBody>
      </p:sp>
    </p:spTree>
    <p:extLst>
      <p:ext uri="{BB962C8B-B14F-4D97-AF65-F5344CB8AC3E}">
        <p14:creationId xmlns:p14="http://schemas.microsoft.com/office/powerpoint/2010/main" xmlns="" val="23072177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6984776" cy="451406"/>
          </a:xfrm>
        </p:spPr>
        <p:txBody>
          <a:bodyPr/>
          <a:lstStyle/>
          <a:p>
            <a:r>
              <a:rPr lang="es-ES" sz="3200" dirty="0" err="1" smtClean="0"/>
              <a:t>EURO</a:t>
            </a:r>
            <a:r>
              <a:rPr lang="es-ES" sz="3200" i="1" dirty="0" err="1" smtClean="0"/>
              <a:t>fusion</a:t>
            </a:r>
            <a:r>
              <a:rPr lang="es-ES" sz="3200" dirty="0" smtClean="0"/>
              <a:t> DCLL: </a:t>
            </a:r>
            <a:r>
              <a:rPr lang="es-ES_tradnl" sz="3200" noProof="1">
                <a:effectLst>
                  <a:outerShdw blurRad="50800" dist="38100" dir="2700000" algn="tl">
                    <a:prstClr val="black">
                      <a:alpha val="40000"/>
                    </a:prstClr>
                  </a:outerShdw>
                </a:effectLst>
                <a:cs typeface="Arial"/>
              </a:rPr>
              <a:t>model for neutronic analysis</a:t>
            </a:r>
            <a:endParaRPr lang="en-US" sz="3200" dirty="0">
              <a:solidFill>
                <a:srgbClr val="002060"/>
              </a:solidFill>
              <a:latin typeface="Calibri" pitchFamily="34" charset="0"/>
            </a:endParaRPr>
          </a:p>
        </p:txBody>
      </p:sp>
      <p:sp>
        <p:nvSpPr>
          <p:cNvPr id="3" name="Marcador de texto 2"/>
          <p:cNvSpPr>
            <a:spLocks noGrp="1"/>
          </p:cNvSpPr>
          <p:nvPr>
            <p:ph type="body" sz="quarter" idx="10"/>
          </p:nvPr>
        </p:nvSpPr>
        <p:spPr>
          <a:xfrm>
            <a:off x="525016" y="1268760"/>
            <a:ext cx="8439472" cy="1215717"/>
          </a:xfrm>
        </p:spPr>
        <p:txBody>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cs typeface="Calibri"/>
                <a:sym typeface="Wingdings" panose="05000000000000000000" pitchFamily="2" charset="2"/>
              </a:rPr>
              <a:t>Both </a:t>
            </a:r>
            <a:r>
              <a:rPr lang="en-US" sz="1600" dirty="0">
                <a:solidFill>
                  <a:srgbClr val="000000"/>
                </a:solidFill>
                <a:cs typeface="Calibri"/>
                <a:sym typeface="Wingdings" panose="05000000000000000000" pitchFamily="2" charset="2"/>
              </a:rPr>
              <a:t>outboard </a:t>
            </a:r>
            <a:r>
              <a:rPr lang="en-US" sz="1600" dirty="0" smtClean="0">
                <a:solidFill>
                  <a:srgbClr val="000000"/>
                </a:solidFill>
                <a:cs typeface="Calibri"/>
                <a:sym typeface="Wingdings" panose="05000000000000000000" pitchFamily="2" charset="2"/>
              </a:rPr>
              <a:t>(8 modules) and </a:t>
            </a:r>
            <a:r>
              <a:rPr lang="en-US" sz="1600" dirty="0">
                <a:solidFill>
                  <a:srgbClr val="000000"/>
                </a:solidFill>
                <a:cs typeface="Calibri"/>
                <a:sym typeface="Wingdings" panose="05000000000000000000" pitchFamily="2" charset="2"/>
              </a:rPr>
              <a:t>inboard (7 modules) segments have been designed and adapted to MCNP </a:t>
            </a:r>
            <a:r>
              <a:rPr lang="en-US" sz="1600" dirty="0" smtClean="0">
                <a:solidFill>
                  <a:srgbClr val="000000"/>
                </a:solidFill>
                <a:cs typeface="Calibri"/>
                <a:sym typeface="Wingdings" panose="05000000000000000000" pitchFamily="2" charset="2"/>
              </a:rPr>
              <a:t>requirements and to the present DEMO model</a:t>
            </a:r>
            <a:endParaRPr lang="en-US" sz="1600" dirty="0">
              <a:solidFill>
                <a:srgbClr val="000000"/>
              </a:solidFill>
              <a:cs typeface="Calibri"/>
              <a:sym typeface="Wingdings" panose="05000000000000000000" pitchFamily="2" charset="2"/>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cs typeface="Calibri"/>
                <a:sym typeface="Wingdings" panose="05000000000000000000" pitchFamily="2" charset="2"/>
              </a:rPr>
              <a:t>Optimize the TBR: thicker breeder zone</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cs typeface="Calibri"/>
                <a:sym typeface="Wingdings" panose="05000000000000000000" pitchFamily="2" charset="2"/>
              </a:rPr>
              <a:t>IB </a:t>
            </a:r>
            <a:r>
              <a:rPr lang="en-US" sz="1600" dirty="0">
                <a:solidFill>
                  <a:srgbClr val="000000"/>
                </a:solidFill>
                <a:cs typeface="Calibri"/>
                <a:sym typeface="Wingdings" panose="05000000000000000000" pitchFamily="2" charset="2"/>
              </a:rPr>
              <a:t>segment modules radial built: 500 mm</a:t>
            </a:r>
            <a:r>
              <a:rPr lang="en-US" sz="1600" dirty="0" smtClean="0">
                <a:solidFill>
                  <a:srgbClr val="000000"/>
                </a:solidFill>
                <a:cs typeface="Calibri"/>
                <a:sym typeface="Wingdings" panose="05000000000000000000" pitchFamily="2" charset="2"/>
              </a:rPr>
              <a:t>.</a:t>
            </a:r>
            <a:endParaRPr lang="en-US" sz="1600" dirty="0">
              <a:solidFill>
                <a:srgbClr val="000000"/>
              </a:solidFill>
              <a:cs typeface="Calibri"/>
              <a:sym typeface="Wingdings" panose="05000000000000000000" pitchFamily="2" charset="2"/>
            </a:endParaRPr>
          </a:p>
        </p:txBody>
      </p:sp>
      <p:pic>
        <p:nvPicPr>
          <p:cNvPr id="7"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39905" y="1988840"/>
            <a:ext cx="2952575" cy="4176464"/>
          </a:xfrm>
          <a:prstGeom prst="rect">
            <a:avLst/>
          </a:prstGeom>
        </p:spPr>
      </p:pic>
      <p:pic>
        <p:nvPicPr>
          <p:cNvPr id="8" name="5 Imagen"/>
          <p:cNvPicPr>
            <a:picLocks noChangeAspect="1"/>
          </p:cNvPicPr>
          <p:nvPr/>
        </p:nvPicPr>
        <p:blipFill rotWithShape="1">
          <a:blip r:embed="rId3" cstate="print"/>
          <a:srcRect l="11514" t="9090" r="27628" b="14593"/>
          <a:stretch/>
        </p:blipFill>
        <p:spPr bwMode="auto">
          <a:xfrm>
            <a:off x="1055709" y="3045742"/>
            <a:ext cx="3588299" cy="28121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sp>
        <p:nvSpPr>
          <p:cNvPr id="6" name="5 CuadroTexto"/>
          <p:cNvSpPr txBox="1"/>
          <p:nvPr/>
        </p:nvSpPr>
        <p:spPr>
          <a:xfrm>
            <a:off x="2786050" y="4071942"/>
            <a:ext cx="652743" cy="369332"/>
          </a:xfrm>
          <a:prstGeom prst="rect">
            <a:avLst/>
          </a:prstGeom>
          <a:noFill/>
        </p:spPr>
        <p:txBody>
          <a:bodyPr wrap="none" rtlCol="0">
            <a:spAutoFit/>
          </a:bodyPr>
          <a:lstStyle/>
          <a:p>
            <a:r>
              <a:rPr lang="en-US" dirty="0" smtClean="0"/>
              <a:t>2013</a:t>
            </a:r>
            <a:endParaRPr lang="en-US" dirty="0"/>
          </a:p>
        </p:txBody>
      </p:sp>
      <p:sp>
        <p:nvSpPr>
          <p:cNvPr id="9" name="8 CuadroTexto"/>
          <p:cNvSpPr txBox="1"/>
          <p:nvPr/>
        </p:nvSpPr>
        <p:spPr>
          <a:xfrm>
            <a:off x="285720" y="5214950"/>
            <a:ext cx="652743" cy="369332"/>
          </a:xfrm>
          <a:prstGeom prst="rect">
            <a:avLst/>
          </a:prstGeom>
          <a:noFill/>
        </p:spPr>
        <p:txBody>
          <a:bodyPr wrap="none" rtlCol="0">
            <a:spAutoFit/>
          </a:bodyPr>
          <a:lstStyle/>
          <a:p>
            <a:r>
              <a:rPr lang="en-US" dirty="0" smtClean="0"/>
              <a:t>2014</a:t>
            </a:r>
            <a:endParaRPr lang="en-US" dirty="0"/>
          </a:p>
        </p:txBody>
      </p:sp>
      <p:cxnSp>
        <p:nvCxnSpPr>
          <p:cNvPr id="11" name="10 Conector recto de flecha"/>
          <p:cNvCxnSpPr>
            <a:stCxn id="9" idx="3"/>
          </p:cNvCxnSpPr>
          <p:nvPr/>
        </p:nvCxnSpPr>
        <p:spPr>
          <a:xfrm flipV="1">
            <a:off x="938463" y="4929198"/>
            <a:ext cx="1204645" cy="47041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a:off x="2750331" y="4464851"/>
            <a:ext cx="357190" cy="14287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571472" y="5929330"/>
            <a:ext cx="4597156" cy="369332"/>
          </a:xfrm>
          <a:prstGeom prst="rect">
            <a:avLst/>
          </a:prstGeom>
          <a:noFill/>
        </p:spPr>
        <p:txBody>
          <a:bodyPr wrap="none" rtlCol="0">
            <a:spAutoFit/>
          </a:bodyPr>
          <a:lstStyle/>
          <a:p>
            <a:r>
              <a:rPr lang="en-US" dirty="0" smtClean="0"/>
              <a:t>Comparison between 2013 and 2014 segments</a:t>
            </a:r>
            <a:endParaRPr lang="en-US" dirty="0"/>
          </a:p>
        </p:txBody>
      </p:sp>
    </p:spTree>
    <p:extLst>
      <p:ext uri="{BB962C8B-B14F-4D97-AF65-F5344CB8AC3E}">
        <p14:creationId xmlns:p14="http://schemas.microsoft.com/office/powerpoint/2010/main" xmlns="" val="21203868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6984776" cy="451406"/>
          </a:xfrm>
        </p:spPr>
        <p:txBody>
          <a:bodyPr/>
          <a:lstStyle/>
          <a:p>
            <a:r>
              <a:rPr lang="es-ES" sz="3200" dirty="0" err="1" smtClean="0"/>
              <a:t>EURO</a:t>
            </a:r>
            <a:r>
              <a:rPr lang="es-ES" sz="3200" i="1" dirty="0" err="1" smtClean="0"/>
              <a:t>fusion</a:t>
            </a:r>
            <a:r>
              <a:rPr lang="es-ES" sz="3200" dirty="0" smtClean="0"/>
              <a:t> DCLL: </a:t>
            </a:r>
            <a:r>
              <a:rPr lang="es-ES_tradnl" sz="3200" noProof="1" smtClean="0">
                <a:effectLst>
                  <a:outerShdw blurRad="50800" dist="38100" dir="2700000" algn="tl">
                    <a:prstClr val="black">
                      <a:alpha val="40000"/>
                    </a:prstClr>
                  </a:outerShdw>
                </a:effectLst>
                <a:cs typeface="Arial"/>
              </a:rPr>
              <a:t>neutronic </a:t>
            </a:r>
            <a:r>
              <a:rPr lang="es-ES_tradnl" sz="3200" noProof="1">
                <a:effectLst>
                  <a:outerShdw blurRad="50800" dist="38100" dir="2700000" algn="tl">
                    <a:prstClr val="black">
                      <a:alpha val="40000"/>
                    </a:prstClr>
                  </a:outerShdw>
                </a:effectLst>
                <a:cs typeface="Arial"/>
              </a:rPr>
              <a:t>analysis</a:t>
            </a:r>
            <a:endParaRPr lang="en-US" sz="3200" dirty="0">
              <a:solidFill>
                <a:srgbClr val="002060"/>
              </a:solidFill>
              <a:latin typeface="Calibri" pitchFamily="34" charset="0"/>
            </a:endParaRPr>
          </a:p>
        </p:txBody>
      </p:sp>
      <p:pic>
        <p:nvPicPr>
          <p:cNvPr id="5" name="3 Imagen"/>
          <p:cNvPicPr>
            <a:picLocks noChangeAspect="1"/>
          </p:cNvPicPr>
          <p:nvPr/>
        </p:nvPicPr>
        <p:blipFill rotWithShape="1">
          <a:blip r:embed="rId2" cstate="print"/>
          <a:srcRect l="17916" t="10766" r="51530" b="14354"/>
          <a:stretch/>
        </p:blipFill>
        <p:spPr bwMode="auto">
          <a:xfrm>
            <a:off x="5739996" y="1412776"/>
            <a:ext cx="3008468" cy="4608583"/>
          </a:xfrm>
          <a:prstGeom prst="rect">
            <a:avLst/>
          </a:prstGeom>
          <a:ln>
            <a:noFill/>
          </a:ln>
          <a:extLst>
            <a:ext uri="{53640926-AAD7-44d8-BBD7-CCE9431645EC}">
              <a14:shadowObscured xmlns:a14="http://schemas.microsoft.com/office/drawing/2010/main" xmlns=""/>
            </a:ext>
          </a:extLst>
        </p:spPr>
      </p:pic>
      <p:graphicFrame>
        <p:nvGraphicFramePr>
          <p:cNvPr id="8" name="7 Tabla"/>
          <p:cNvGraphicFramePr>
            <a:graphicFrameLocks noGrp="1"/>
          </p:cNvGraphicFramePr>
          <p:nvPr>
            <p:extLst>
              <p:ext uri="{D42A27DB-BD31-4B8C-83A1-F6EECF244321}">
                <p14:modId xmlns:p14="http://schemas.microsoft.com/office/powerpoint/2010/main" xmlns="" val="1036633830"/>
              </p:ext>
            </p:extLst>
          </p:nvPr>
        </p:nvGraphicFramePr>
        <p:xfrm>
          <a:off x="476437" y="1305178"/>
          <a:ext cx="4887651" cy="1026886"/>
        </p:xfrm>
        <a:graphic>
          <a:graphicData uri="http://schemas.openxmlformats.org/drawingml/2006/table">
            <a:tbl>
              <a:tblPr firstRow="1">
                <a:tableStyleId>{284E427A-3D55-4303-BF80-6455036E1DE7}</a:tableStyleId>
              </a:tblPr>
              <a:tblGrid>
                <a:gridCol w="3423211"/>
                <a:gridCol w="1464440"/>
              </a:tblGrid>
              <a:tr h="322688">
                <a:tc gridSpan="2">
                  <a:txBody>
                    <a:bodyPr/>
                    <a:lstStyle/>
                    <a:p>
                      <a:pPr algn="ctr" eaLnBrk="0" fontAlgn="base" hangingPunct="0">
                        <a:lnSpc>
                          <a:spcPct val="115000"/>
                        </a:lnSpc>
                        <a:spcAft>
                          <a:spcPts val="0"/>
                        </a:spcAft>
                      </a:pPr>
                      <a:r>
                        <a:rPr lang="en-US" sz="1200" noProof="0" smtClean="0">
                          <a:effectLst/>
                        </a:rPr>
                        <a:t>BB </a:t>
                      </a:r>
                      <a:r>
                        <a:rPr lang="en-US" sz="1200" baseline="0" noProof="0" smtClean="0">
                          <a:effectLst/>
                        </a:rPr>
                        <a:t>DESIGN REQUIREMENTS</a:t>
                      </a:r>
                      <a:endParaRPr lang="en-US" sz="1200" b="1" noProof="0">
                        <a:solidFill>
                          <a:schemeClr val="bg1"/>
                        </a:solidFill>
                        <a:effectLst/>
                        <a:latin typeface="Times New Roman"/>
                        <a:ea typeface="MS Mincho"/>
                      </a:endParaRPr>
                    </a:p>
                  </a:txBody>
                  <a:tcPr marL="85733" marR="85733" marT="42866" marB="42866" anchor="ctr"/>
                </a:tc>
                <a:tc hMerge="1">
                  <a:txBody>
                    <a:bodyPr/>
                    <a:lstStyle/>
                    <a:p>
                      <a:endParaRPr lang="es-ES"/>
                    </a:p>
                  </a:txBody>
                  <a:tcPr/>
                </a:tc>
              </a:tr>
              <a:tr h="381510">
                <a:tc>
                  <a:txBody>
                    <a:bodyPr/>
                    <a:lstStyle/>
                    <a:p>
                      <a:pPr algn="ctr">
                        <a:lnSpc>
                          <a:spcPct val="115000"/>
                        </a:lnSpc>
                        <a:spcAft>
                          <a:spcPts val="0"/>
                        </a:spcAft>
                      </a:pPr>
                      <a:r>
                        <a:rPr lang="en-US" sz="1200" noProof="0" smtClean="0">
                          <a:effectLst/>
                        </a:rPr>
                        <a:t>Tritium Breeding Ratio (TBR)</a:t>
                      </a:r>
                      <a:endParaRPr lang="en-US" sz="1200" noProof="0">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US" sz="1200" kern="1200" noProof="0" dirty="0" smtClean="0">
                          <a:effectLst/>
                        </a:rPr>
                        <a:t>≥ 1.1</a:t>
                      </a:r>
                      <a:endParaRPr lang="en-US" sz="1200" b="1" noProof="0" dirty="0">
                        <a:effectLst/>
                        <a:latin typeface="Times New Roman"/>
                        <a:ea typeface="MS Mincho"/>
                      </a:endParaRPr>
                    </a:p>
                  </a:txBody>
                  <a:tcPr marL="85733" marR="85733" marT="42866" marB="42866" anchor="ctr"/>
                </a:tc>
              </a:tr>
              <a:tr h="322688">
                <a:tc>
                  <a:txBody>
                    <a:bodyPr/>
                    <a:lstStyle/>
                    <a:p>
                      <a:pPr algn="ctr">
                        <a:lnSpc>
                          <a:spcPct val="115000"/>
                        </a:lnSpc>
                        <a:spcAft>
                          <a:spcPts val="0"/>
                        </a:spcAft>
                      </a:pPr>
                      <a:r>
                        <a:rPr lang="en-US" sz="1300" noProof="0" smtClean="0">
                          <a:effectLst/>
                        </a:rPr>
                        <a:t>Energy amplification factor</a:t>
                      </a:r>
                      <a:endParaRPr lang="en-US" sz="1300" noProof="0">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US" sz="1300" kern="1200" noProof="0" dirty="0" smtClean="0">
                          <a:effectLst/>
                        </a:rPr>
                        <a:t>&gt;1</a:t>
                      </a:r>
                      <a:endParaRPr lang="en-US" sz="1300" b="1" noProof="0" dirty="0">
                        <a:effectLst/>
                        <a:latin typeface="Times New Roman"/>
                        <a:ea typeface="MS Mincho"/>
                      </a:endParaRPr>
                    </a:p>
                  </a:txBody>
                  <a:tcPr marL="85733" marR="85733" marT="42866" marB="42866" anchor="ctr"/>
                </a:tc>
              </a:tr>
            </a:tbl>
          </a:graphicData>
        </a:graphic>
      </p:graphicFrame>
      <p:graphicFrame>
        <p:nvGraphicFramePr>
          <p:cNvPr id="9" name="1 Tabla"/>
          <p:cNvGraphicFramePr>
            <a:graphicFrameLocks noGrp="1"/>
          </p:cNvGraphicFramePr>
          <p:nvPr>
            <p:extLst>
              <p:ext uri="{D42A27DB-BD31-4B8C-83A1-F6EECF244321}">
                <p14:modId xmlns:p14="http://schemas.microsoft.com/office/powerpoint/2010/main" xmlns="" val="824127451"/>
              </p:ext>
            </p:extLst>
          </p:nvPr>
        </p:nvGraphicFramePr>
        <p:xfrm>
          <a:off x="470757" y="2454422"/>
          <a:ext cx="4893331" cy="852086"/>
        </p:xfrm>
        <a:graphic>
          <a:graphicData uri="http://schemas.openxmlformats.org/drawingml/2006/table">
            <a:tbl>
              <a:tblPr firstRow="1">
                <a:tableStyleId>{284E427A-3D55-4303-BF80-6455036E1DE7}</a:tableStyleId>
              </a:tblPr>
              <a:tblGrid>
                <a:gridCol w="3427188"/>
                <a:gridCol w="1466143"/>
              </a:tblGrid>
              <a:tr h="322688">
                <a:tc gridSpan="2">
                  <a:txBody>
                    <a:bodyPr/>
                    <a:lstStyle/>
                    <a:p>
                      <a:pPr algn="ctr" eaLnBrk="0" fontAlgn="base" hangingPunct="0">
                        <a:lnSpc>
                          <a:spcPct val="115000"/>
                        </a:lnSpc>
                        <a:spcAft>
                          <a:spcPts val="0"/>
                        </a:spcAft>
                      </a:pPr>
                      <a:r>
                        <a:rPr lang="en-GB" sz="1200" noProof="0" smtClean="0">
                          <a:effectLst/>
                        </a:rPr>
                        <a:t>STRUCTURAL LIMITS</a:t>
                      </a:r>
                      <a:endParaRPr lang="en-GB" sz="1200" b="1" noProof="0">
                        <a:solidFill>
                          <a:schemeClr val="bg1"/>
                        </a:solidFill>
                        <a:effectLst/>
                        <a:latin typeface="Times New Roman"/>
                        <a:ea typeface="MS Mincho"/>
                      </a:endParaRPr>
                    </a:p>
                  </a:txBody>
                  <a:tcPr marL="85733" marR="85733" marT="42866" marB="42866" anchor="ctr"/>
                </a:tc>
                <a:tc hMerge="1">
                  <a:txBody>
                    <a:bodyPr/>
                    <a:lstStyle/>
                    <a:p>
                      <a:endParaRPr lang="es-ES"/>
                    </a:p>
                  </a:txBody>
                  <a:tcPr/>
                </a:tc>
              </a:tr>
              <a:tr h="529398">
                <a:tc>
                  <a:txBody>
                    <a:bodyPr/>
                    <a:lstStyle/>
                    <a:p>
                      <a:pPr algn="just">
                        <a:lnSpc>
                          <a:spcPct val="115000"/>
                        </a:lnSpc>
                        <a:spcAft>
                          <a:spcPts val="0"/>
                        </a:spcAft>
                      </a:pPr>
                      <a:r>
                        <a:rPr lang="en-GB" sz="1200" noProof="0" dirty="0" smtClean="0">
                          <a:effectLst/>
                        </a:rPr>
                        <a:t>Helium production- </a:t>
                      </a:r>
                      <a:r>
                        <a:rPr lang="en-GB" sz="1200" noProof="0" dirty="0" err="1" smtClean="0">
                          <a:effectLst/>
                        </a:rPr>
                        <a:t>reweldability</a:t>
                      </a:r>
                      <a:r>
                        <a:rPr lang="en-GB" sz="1200" noProof="0" dirty="0" smtClean="0">
                          <a:effectLst/>
                        </a:rPr>
                        <a:t> limit – for steel (Shield and Vacuum Vessel)</a:t>
                      </a:r>
                      <a:endParaRPr lang="en-GB" sz="1200" noProof="0" dirty="0">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GB" sz="1200" noProof="0" dirty="0" smtClean="0">
                          <a:effectLst/>
                        </a:rPr>
                        <a:t>≤1 </a:t>
                      </a:r>
                      <a:r>
                        <a:rPr lang="en-GB" sz="1200" noProof="0" dirty="0" err="1" smtClean="0">
                          <a:effectLst/>
                        </a:rPr>
                        <a:t>appm</a:t>
                      </a:r>
                      <a:r>
                        <a:rPr lang="en-GB" sz="1200" noProof="0" dirty="0" smtClean="0">
                          <a:effectLst/>
                        </a:rPr>
                        <a:t> He</a:t>
                      </a:r>
                      <a:endParaRPr lang="en-GB" sz="1200" b="1" noProof="0" dirty="0">
                        <a:effectLst/>
                        <a:latin typeface="Times New Roman"/>
                        <a:ea typeface="MS Mincho"/>
                      </a:endParaRPr>
                    </a:p>
                  </a:txBody>
                  <a:tcPr marL="85733" marR="85733" marT="42866" marB="42866" anchor="ctr"/>
                </a:tc>
              </a:tr>
            </a:tbl>
          </a:graphicData>
        </a:graphic>
      </p:graphicFrame>
      <p:graphicFrame>
        <p:nvGraphicFramePr>
          <p:cNvPr id="10" name="2 Tabla"/>
          <p:cNvGraphicFramePr>
            <a:graphicFrameLocks noGrp="1"/>
          </p:cNvGraphicFramePr>
          <p:nvPr>
            <p:extLst>
              <p:ext uri="{D42A27DB-BD31-4B8C-83A1-F6EECF244321}">
                <p14:modId xmlns:p14="http://schemas.microsoft.com/office/powerpoint/2010/main" xmlns="" val="477965048"/>
              </p:ext>
            </p:extLst>
          </p:nvPr>
        </p:nvGraphicFramePr>
        <p:xfrm>
          <a:off x="467544" y="3436351"/>
          <a:ext cx="4896544" cy="2771838"/>
        </p:xfrm>
        <a:graphic>
          <a:graphicData uri="http://schemas.openxmlformats.org/drawingml/2006/table">
            <a:tbl>
              <a:tblPr firstRow="1">
                <a:tableStyleId>{284E427A-3D55-4303-BF80-6455036E1DE7}</a:tableStyleId>
              </a:tblPr>
              <a:tblGrid>
                <a:gridCol w="3240360"/>
                <a:gridCol w="792088"/>
                <a:gridCol w="864096"/>
              </a:tblGrid>
              <a:tr h="381510">
                <a:tc>
                  <a:txBody>
                    <a:bodyPr/>
                    <a:lstStyle/>
                    <a:p>
                      <a:pPr algn="ctr">
                        <a:lnSpc>
                          <a:spcPct val="115000"/>
                        </a:lnSpc>
                        <a:spcAft>
                          <a:spcPts val="0"/>
                        </a:spcAft>
                      </a:pPr>
                      <a:r>
                        <a:rPr lang="en-US" sz="1200" noProof="0" smtClean="0">
                          <a:effectLst/>
                        </a:rPr>
                        <a:t>Radiation design limits for the superconducting TF-COILS</a:t>
                      </a:r>
                      <a:endParaRPr lang="en-US" sz="1200" b="1" noProof="0">
                        <a:solidFill>
                          <a:schemeClr val="bg1"/>
                        </a:solidFill>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US" sz="1200" kern="1200" noProof="0" smtClean="0">
                          <a:effectLst/>
                        </a:rPr>
                        <a:t>Inicial</a:t>
                      </a:r>
                      <a:endParaRPr lang="en-US" sz="1200" b="1" noProof="0">
                        <a:solidFill>
                          <a:schemeClr val="bg1"/>
                        </a:solidFill>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US" sz="1200" kern="1200" noProof="0" smtClean="0">
                          <a:effectLst/>
                        </a:rPr>
                        <a:t>New</a:t>
                      </a:r>
                      <a:endParaRPr lang="en-US" sz="1200" b="1" noProof="0">
                        <a:solidFill>
                          <a:schemeClr val="bg1"/>
                        </a:solidFill>
                        <a:effectLst/>
                        <a:latin typeface="Times New Roman"/>
                        <a:ea typeface="MS Mincho"/>
                      </a:endParaRPr>
                    </a:p>
                  </a:txBody>
                  <a:tcPr marL="85733" marR="85733" marT="42866" marB="42866" anchor="ctr"/>
                </a:tc>
              </a:tr>
              <a:tr h="381510">
                <a:tc>
                  <a:txBody>
                    <a:bodyPr/>
                    <a:lstStyle/>
                    <a:p>
                      <a:pPr algn="just" eaLnBrk="0" fontAlgn="base" hangingPunct="0">
                        <a:lnSpc>
                          <a:spcPct val="115000"/>
                        </a:lnSpc>
                        <a:spcAft>
                          <a:spcPts val="0"/>
                        </a:spcAft>
                      </a:pPr>
                      <a:r>
                        <a:rPr lang="en-US" sz="1200" kern="1200" noProof="0" smtClean="0">
                          <a:effectLst/>
                        </a:rPr>
                        <a:t>Integral neutron fluence for</a:t>
                      </a:r>
                      <a:r>
                        <a:rPr lang="en-US" sz="1200" kern="1200" baseline="0" noProof="0" smtClean="0">
                          <a:effectLst/>
                        </a:rPr>
                        <a:t> </a:t>
                      </a:r>
                      <a:r>
                        <a:rPr lang="en-US" sz="1200" kern="1200" noProof="0" smtClean="0">
                          <a:effectLst/>
                        </a:rPr>
                        <a:t>epoxy</a:t>
                      </a:r>
                      <a:r>
                        <a:rPr lang="en-US" sz="1200" kern="1200" baseline="0" noProof="0" smtClean="0">
                          <a:effectLst/>
                        </a:rPr>
                        <a:t> insulator</a:t>
                      </a:r>
                      <a:r>
                        <a:rPr lang="en-US" sz="1200" kern="1200" noProof="0" smtClean="0">
                          <a:effectLst/>
                        </a:rPr>
                        <a:t> [m</a:t>
                      </a:r>
                      <a:r>
                        <a:rPr lang="en-US" sz="1200" kern="1200" baseline="30000" noProof="0" smtClean="0">
                          <a:effectLst/>
                        </a:rPr>
                        <a:t>-2</a:t>
                      </a:r>
                      <a:r>
                        <a:rPr lang="en-US" sz="1200" kern="1200" noProof="0" smtClean="0">
                          <a:effectLst/>
                        </a:rPr>
                        <a:t>]</a:t>
                      </a:r>
                      <a:endParaRPr lang="en-US" sz="1200" noProof="0">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US" sz="1200" noProof="0" smtClean="0">
                          <a:effectLst/>
                        </a:rPr>
                        <a:t>≤</a:t>
                      </a:r>
                      <a:r>
                        <a:rPr lang="en-US" sz="1200" kern="1200" noProof="0" smtClean="0">
                          <a:effectLst/>
                        </a:rPr>
                        <a:t>2-3</a:t>
                      </a:r>
                      <a:r>
                        <a:rPr lang="en-US" sz="1200" kern="1200" noProof="0" smtClean="0">
                          <a:effectLst/>
                          <a:sym typeface="Symbol"/>
                        </a:rPr>
                        <a:t></a:t>
                      </a:r>
                      <a:r>
                        <a:rPr lang="en-US" sz="1200" kern="1200" noProof="0" smtClean="0">
                          <a:effectLst/>
                        </a:rPr>
                        <a:t>10</a:t>
                      </a:r>
                      <a:r>
                        <a:rPr lang="en-US" sz="1200" kern="1200" baseline="30000" noProof="0" smtClean="0">
                          <a:effectLst/>
                        </a:rPr>
                        <a:t>22</a:t>
                      </a:r>
                      <a:endParaRPr lang="en-US" sz="1200" noProof="0">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US" sz="1200" noProof="0" smtClean="0">
                          <a:effectLst/>
                        </a:rPr>
                        <a:t>≤</a:t>
                      </a:r>
                      <a:r>
                        <a:rPr lang="en-US" sz="1200" kern="1200" noProof="0" smtClean="0">
                          <a:effectLst/>
                        </a:rPr>
                        <a:t>1</a:t>
                      </a:r>
                      <a:r>
                        <a:rPr lang="en-US" sz="1200" kern="1200" noProof="0" smtClean="0">
                          <a:effectLst/>
                          <a:sym typeface="Symbol"/>
                        </a:rPr>
                        <a:t></a:t>
                      </a:r>
                      <a:r>
                        <a:rPr lang="en-US" sz="1200" kern="1200" noProof="0" smtClean="0">
                          <a:effectLst/>
                        </a:rPr>
                        <a:t>10</a:t>
                      </a:r>
                      <a:r>
                        <a:rPr lang="en-US" sz="1200" kern="1200" baseline="30000" noProof="0" smtClean="0">
                          <a:effectLst/>
                        </a:rPr>
                        <a:t>22</a:t>
                      </a:r>
                      <a:endParaRPr lang="en-US" sz="1200" noProof="0">
                        <a:effectLst/>
                        <a:latin typeface="Times New Roman"/>
                        <a:ea typeface="MS Mincho"/>
                      </a:endParaRPr>
                    </a:p>
                  </a:txBody>
                  <a:tcPr marL="85733" marR="85733" marT="42866" marB="42866" anchor="ctr"/>
                </a:tc>
              </a:tr>
              <a:tr h="529398">
                <a:tc>
                  <a:txBody>
                    <a:bodyPr/>
                    <a:lstStyle/>
                    <a:p>
                      <a:pPr algn="just" eaLnBrk="0" fontAlgn="base" hangingPunct="0">
                        <a:lnSpc>
                          <a:spcPct val="115000"/>
                        </a:lnSpc>
                        <a:spcAft>
                          <a:spcPts val="0"/>
                        </a:spcAft>
                      </a:pPr>
                      <a:r>
                        <a:rPr lang="en-US" sz="1200" kern="1200" noProof="0" dirty="0" smtClean="0">
                          <a:effectLst/>
                        </a:rPr>
                        <a:t>Peak fast neutron </a:t>
                      </a:r>
                      <a:r>
                        <a:rPr lang="en-US" sz="1200" kern="1200" noProof="0" dirty="0" err="1" smtClean="0">
                          <a:effectLst/>
                        </a:rPr>
                        <a:t>fluence</a:t>
                      </a:r>
                      <a:r>
                        <a:rPr lang="en-US" sz="1200" kern="1200" noProof="0" dirty="0" smtClean="0">
                          <a:effectLst/>
                        </a:rPr>
                        <a:t> (E&gt;0.1 MeV) to the Nb</a:t>
                      </a:r>
                      <a:r>
                        <a:rPr lang="en-US" sz="1200" kern="1200" baseline="-25000" noProof="0" dirty="0" smtClean="0">
                          <a:effectLst/>
                        </a:rPr>
                        <a:t>3</a:t>
                      </a:r>
                      <a:r>
                        <a:rPr lang="en-US" sz="1200" kern="1200" noProof="0" dirty="0" smtClean="0">
                          <a:effectLst/>
                        </a:rPr>
                        <a:t>Sn superconductor [m</a:t>
                      </a:r>
                      <a:r>
                        <a:rPr lang="en-US" sz="1200" kern="1200" baseline="30000" noProof="0" dirty="0" smtClean="0">
                          <a:effectLst/>
                        </a:rPr>
                        <a:t>-2</a:t>
                      </a:r>
                      <a:r>
                        <a:rPr lang="en-US" sz="1200" kern="1200" noProof="0" dirty="0" smtClean="0">
                          <a:effectLst/>
                        </a:rPr>
                        <a:t>]  </a:t>
                      </a:r>
                      <a:endParaRPr lang="en-US" sz="1200" noProof="0" dirty="0">
                        <a:effectLst/>
                        <a:latin typeface="Times New Roman"/>
                        <a:ea typeface="MS Mincho"/>
                      </a:endParaRPr>
                    </a:p>
                  </a:txBody>
                  <a:tcPr marL="85733" marR="85733" marT="42866" marB="42866" anchor="ctr"/>
                </a:tc>
                <a:tc gridSpan="2">
                  <a:txBody>
                    <a:bodyPr/>
                    <a:lstStyle/>
                    <a:p>
                      <a:pPr algn="ctr" eaLnBrk="0" fontAlgn="base" hangingPunct="0">
                        <a:lnSpc>
                          <a:spcPct val="115000"/>
                        </a:lnSpc>
                        <a:spcAft>
                          <a:spcPts val="0"/>
                        </a:spcAft>
                      </a:pPr>
                      <a:r>
                        <a:rPr lang="en-US" sz="1200" noProof="0" dirty="0" smtClean="0">
                          <a:effectLst/>
                        </a:rPr>
                        <a:t>≤</a:t>
                      </a:r>
                      <a:r>
                        <a:rPr lang="en-US" sz="1200" kern="1200" noProof="0" dirty="0" smtClean="0">
                          <a:effectLst/>
                        </a:rPr>
                        <a:t>1</a:t>
                      </a:r>
                      <a:r>
                        <a:rPr lang="en-US" sz="1200" kern="1200" noProof="0" dirty="0" smtClean="0">
                          <a:effectLst/>
                          <a:sym typeface="Symbol"/>
                        </a:rPr>
                        <a:t></a:t>
                      </a:r>
                      <a:r>
                        <a:rPr lang="en-US" sz="1200" kern="1200" noProof="0" dirty="0" smtClean="0">
                          <a:effectLst/>
                        </a:rPr>
                        <a:t>10</a:t>
                      </a:r>
                      <a:r>
                        <a:rPr lang="en-US" sz="1200" kern="1200" baseline="30000" noProof="0" dirty="0" smtClean="0">
                          <a:effectLst/>
                        </a:rPr>
                        <a:t>22</a:t>
                      </a:r>
                      <a:endParaRPr lang="en-US" sz="1200" noProof="0" dirty="0">
                        <a:effectLst/>
                        <a:latin typeface="Times New Roman"/>
                        <a:ea typeface="MS Mincho"/>
                      </a:endParaRPr>
                    </a:p>
                  </a:txBody>
                  <a:tcPr marL="85733" marR="85733" marT="42866" marB="42866" anchor="ctr"/>
                </a:tc>
                <a:tc hMerge="1">
                  <a:txBody>
                    <a:bodyPr/>
                    <a:lstStyle/>
                    <a:p>
                      <a:endParaRPr lang="en-US"/>
                    </a:p>
                  </a:txBody>
                  <a:tcPr/>
                </a:tc>
              </a:tr>
              <a:tr h="825176">
                <a:tc>
                  <a:txBody>
                    <a:bodyPr/>
                    <a:lstStyle/>
                    <a:p>
                      <a:pPr algn="just" eaLnBrk="0" fontAlgn="base" hangingPunct="0">
                        <a:lnSpc>
                          <a:spcPct val="115000"/>
                        </a:lnSpc>
                        <a:spcAft>
                          <a:spcPts val="0"/>
                        </a:spcAft>
                      </a:pPr>
                      <a:r>
                        <a:rPr lang="en-US" sz="1200" kern="1200" noProof="0" smtClean="0">
                          <a:effectLst/>
                        </a:rPr>
                        <a:t>Peak displacement damage to copper stabiliser, or maximum neutron fluence, between TFC warm-ups [m</a:t>
                      </a:r>
                      <a:r>
                        <a:rPr lang="en-US" sz="1200" kern="1200" baseline="30000" noProof="0" smtClean="0">
                          <a:effectLst/>
                        </a:rPr>
                        <a:t>-2</a:t>
                      </a:r>
                      <a:r>
                        <a:rPr lang="en-US" sz="1200" kern="1200" noProof="0" smtClean="0">
                          <a:effectLst/>
                        </a:rPr>
                        <a:t>] </a:t>
                      </a:r>
                      <a:endParaRPr lang="en-US" sz="1200" noProof="0">
                        <a:effectLst/>
                        <a:latin typeface="Times New Roman"/>
                        <a:ea typeface="MS Mincho"/>
                      </a:endParaRPr>
                    </a:p>
                  </a:txBody>
                  <a:tcPr marL="85733" marR="85733" marT="42866" marB="42866" anchor="ctr"/>
                </a:tc>
                <a:tc gridSpan="2">
                  <a:txBody>
                    <a:bodyPr/>
                    <a:lstStyle/>
                    <a:p>
                      <a:pPr algn="ctr" eaLnBrk="0" fontAlgn="base" hangingPunct="0">
                        <a:lnSpc>
                          <a:spcPct val="115000"/>
                        </a:lnSpc>
                        <a:spcAft>
                          <a:spcPts val="0"/>
                        </a:spcAft>
                      </a:pPr>
                      <a:r>
                        <a:rPr lang="en-US" sz="1200" noProof="0" dirty="0" smtClean="0">
                          <a:effectLst/>
                        </a:rPr>
                        <a:t>≤</a:t>
                      </a:r>
                      <a:r>
                        <a:rPr lang="en-US" sz="1200" kern="1200" noProof="0" dirty="0" smtClean="0">
                          <a:effectLst/>
                        </a:rPr>
                        <a:t>1</a:t>
                      </a:r>
                      <a:r>
                        <a:rPr lang="en-US" sz="1200" kern="1200" noProof="0" dirty="0" smtClean="0">
                          <a:effectLst/>
                          <a:sym typeface="Symbol"/>
                        </a:rPr>
                        <a:t></a:t>
                      </a:r>
                      <a:r>
                        <a:rPr lang="en-US" sz="1200" kern="1200" noProof="0" dirty="0" smtClean="0">
                          <a:effectLst/>
                        </a:rPr>
                        <a:t>2</a:t>
                      </a:r>
                      <a:r>
                        <a:rPr lang="en-US" sz="1200" kern="1200" noProof="0" dirty="0" smtClean="0">
                          <a:effectLst/>
                          <a:sym typeface="Symbol"/>
                        </a:rPr>
                        <a:t></a:t>
                      </a:r>
                      <a:r>
                        <a:rPr lang="en-US" sz="1200" kern="1200" noProof="0" dirty="0" smtClean="0">
                          <a:effectLst/>
                        </a:rPr>
                        <a:t>10</a:t>
                      </a:r>
                      <a:r>
                        <a:rPr lang="en-US" sz="1200" kern="1200" baseline="30000" noProof="0" dirty="0" smtClean="0">
                          <a:effectLst/>
                        </a:rPr>
                        <a:t>21</a:t>
                      </a:r>
                      <a:endParaRPr lang="en-US" sz="1200" noProof="0" dirty="0" smtClean="0">
                        <a:effectLst/>
                      </a:endParaRPr>
                    </a:p>
                    <a:p>
                      <a:pPr algn="ctr" eaLnBrk="0" fontAlgn="base" hangingPunct="0">
                        <a:lnSpc>
                          <a:spcPct val="115000"/>
                        </a:lnSpc>
                        <a:spcAft>
                          <a:spcPts val="0"/>
                        </a:spcAft>
                      </a:pPr>
                      <a:r>
                        <a:rPr lang="en-US" sz="1200" kern="1200" noProof="0" dirty="0" smtClean="0">
                          <a:effectLst/>
                        </a:rPr>
                        <a:t>Equivalent to 0.5</a:t>
                      </a:r>
                      <a:r>
                        <a:rPr lang="en-US" sz="1200" kern="1200" noProof="0" dirty="0" smtClean="0">
                          <a:effectLst/>
                          <a:sym typeface="Symbol"/>
                        </a:rPr>
                        <a:t></a:t>
                      </a:r>
                      <a:r>
                        <a:rPr lang="en-US" sz="1200" kern="1200" noProof="0" dirty="0" smtClean="0">
                          <a:effectLst/>
                        </a:rPr>
                        <a:t>1</a:t>
                      </a:r>
                      <a:r>
                        <a:rPr lang="en-US" sz="1200" kern="1200" noProof="0" dirty="0" smtClean="0">
                          <a:effectLst/>
                          <a:sym typeface="Symbol"/>
                        </a:rPr>
                        <a:t></a:t>
                      </a:r>
                      <a:r>
                        <a:rPr lang="en-US" sz="1200" kern="1200" noProof="0" dirty="0" smtClean="0">
                          <a:effectLst/>
                        </a:rPr>
                        <a:t>10</a:t>
                      </a:r>
                      <a:r>
                        <a:rPr lang="en-US" sz="1200" kern="1200" baseline="30000" noProof="0" dirty="0" smtClean="0">
                          <a:effectLst/>
                        </a:rPr>
                        <a:t>-4</a:t>
                      </a:r>
                      <a:r>
                        <a:rPr lang="en-US" sz="1200" kern="1200" noProof="0" dirty="0" smtClean="0">
                          <a:effectLst/>
                        </a:rPr>
                        <a:t> </a:t>
                      </a:r>
                      <a:r>
                        <a:rPr lang="en-US" sz="1200" kern="1200" noProof="0" dirty="0" err="1" smtClean="0">
                          <a:effectLst/>
                        </a:rPr>
                        <a:t>dpa</a:t>
                      </a:r>
                      <a:endParaRPr lang="en-US" sz="1200" noProof="0" dirty="0">
                        <a:effectLst/>
                        <a:latin typeface="Times New Roman"/>
                        <a:ea typeface="MS Mincho"/>
                      </a:endParaRPr>
                    </a:p>
                  </a:txBody>
                  <a:tcPr marL="85733" marR="85733" marT="42866" marB="42866" anchor="ctr"/>
                </a:tc>
                <a:tc hMerge="1">
                  <a:txBody>
                    <a:bodyPr/>
                    <a:lstStyle/>
                    <a:p>
                      <a:endParaRPr lang="en-US"/>
                    </a:p>
                  </a:txBody>
                  <a:tcPr/>
                </a:tc>
              </a:tr>
              <a:tr h="529398">
                <a:tc>
                  <a:txBody>
                    <a:bodyPr/>
                    <a:lstStyle/>
                    <a:p>
                      <a:pPr algn="just" eaLnBrk="0" fontAlgn="base" hangingPunct="0">
                        <a:lnSpc>
                          <a:spcPct val="115000"/>
                        </a:lnSpc>
                        <a:spcAft>
                          <a:spcPts val="0"/>
                        </a:spcAft>
                      </a:pPr>
                      <a:r>
                        <a:rPr lang="en-US" sz="1200" kern="1200" noProof="0" smtClean="0">
                          <a:effectLst/>
                        </a:rPr>
                        <a:t>Peak nuclear heating in winding pack [W/m</a:t>
                      </a:r>
                      <a:r>
                        <a:rPr lang="en-US" sz="1200" kern="1200" baseline="30000" noProof="0" smtClean="0">
                          <a:effectLst/>
                        </a:rPr>
                        <a:t>3</a:t>
                      </a:r>
                      <a:r>
                        <a:rPr lang="en-US" sz="1200" kern="1200" noProof="0" smtClean="0">
                          <a:effectLst/>
                        </a:rPr>
                        <a:t>]</a:t>
                      </a:r>
                      <a:endParaRPr lang="en-US" sz="1200" noProof="0">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US" sz="1200" noProof="0" smtClean="0">
                          <a:effectLst/>
                        </a:rPr>
                        <a:t>≤</a:t>
                      </a:r>
                      <a:r>
                        <a:rPr lang="en-US" sz="1200" kern="1200" noProof="0" smtClean="0">
                          <a:effectLst/>
                        </a:rPr>
                        <a:t>5</a:t>
                      </a:r>
                      <a:r>
                        <a:rPr lang="en-US" sz="1200" kern="1200" noProof="0" smtClean="0">
                          <a:effectLst/>
                          <a:sym typeface="Symbol"/>
                        </a:rPr>
                        <a:t></a:t>
                      </a:r>
                      <a:r>
                        <a:rPr lang="en-US" sz="1200" kern="1200" noProof="0" smtClean="0">
                          <a:effectLst/>
                        </a:rPr>
                        <a:t>10</a:t>
                      </a:r>
                      <a:r>
                        <a:rPr lang="en-US" sz="1200" kern="1200" baseline="30000" noProof="0" smtClean="0">
                          <a:effectLst/>
                        </a:rPr>
                        <a:t>3</a:t>
                      </a:r>
                      <a:endParaRPr lang="en-US" sz="1200" b="1" noProof="0">
                        <a:effectLst/>
                        <a:latin typeface="Times New Roman"/>
                        <a:ea typeface="MS Mincho"/>
                      </a:endParaRPr>
                    </a:p>
                  </a:txBody>
                  <a:tcPr marL="85733" marR="85733" marT="42866" marB="42866" anchor="ctr"/>
                </a:tc>
                <a:tc>
                  <a:txBody>
                    <a:bodyPr/>
                    <a:lstStyle/>
                    <a:p>
                      <a:pPr algn="ctr" eaLnBrk="0" fontAlgn="base" hangingPunct="0">
                        <a:lnSpc>
                          <a:spcPct val="115000"/>
                        </a:lnSpc>
                        <a:spcAft>
                          <a:spcPts val="0"/>
                        </a:spcAft>
                      </a:pPr>
                      <a:r>
                        <a:rPr lang="en-US" sz="1200" noProof="0" dirty="0" smtClean="0">
                          <a:effectLst/>
                        </a:rPr>
                        <a:t>≤</a:t>
                      </a:r>
                      <a:r>
                        <a:rPr lang="en-US" sz="1200" kern="1200" noProof="0" dirty="0" smtClean="0">
                          <a:effectLst/>
                        </a:rPr>
                        <a:t>0.05</a:t>
                      </a:r>
                      <a:r>
                        <a:rPr lang="en-US" sz="1200" kern="1200" noProof="0" dirty="0" smtClean="0">
                          <a:effectLst/>
                          <a:sym typeface="Symbol"/>
                        </a:rPr>
                        <a:t></a:t>
                      </a:r>
                      <a:r>
                        <a:rPr lang="en-US" sz="1200" kern="1200" noProof="0" dirty="0" smtClean="0">
                          <a:effectLst/>
                        </a:rPr>
                        <a:t>10</a:t>
                      </a:r>
                      <a:r>
                        <a:rPr lang="en-US" sz="1200" kern="1200" baseline="30000" noProof="0" dirty="0" smtClean="0">
                          <a:effectLst/>
                        </a:rPr>
                        <a:t>3</a:t>
                      </a:r>
                      <a:endParaRPr lang="en-US" sz="1200" b="1" noProof="0" dirty="0">
                        <a:solidFill>
                          <a:srgbClr val="FF0000"/>
                        </a:solidFill>
                        <a:effectLst/>
                        <a:latin typeface="Times New Roman"/>
                        <a:ea typeface="MS Mincho"/>
                      </a:endParaRPr>
                    </a:p>
                  </a:txBody>
                  <a:tcPr marL="85733" marR="85733" marT="42866" marB="42866" anchor="ctr"/>
                </a:tc>
              </a:tr>
            </a:tbl>
          </a:graphicData>
        </a:graphic>
      </p:graphicFrame>
    </p:spTree>
    <p:extLst>
      <p:ext uri="{BB962C8B-B14F-4D97-AF65-F5344CB8AC3E}">
        <p14:creationId xmlns:p14="http://schemas.microsoft.com/office/powerpoint/2010/main" xmlns="" val="1605156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6984776" cy="451406"/>
          </a:xfrm>
        </p:spPr>
        <p:txBody>
          <a:bodyPr/>
          <a:lstStyle/>
          <a:p>
            <a:r>
              <a:rPr lang="en-US" sz="3200" dirty="0" err="1" smtClean="0"/>
              <a:t>EURO</a:t>
            </a:r>
            <a:r>
              <a:rPr lang="en-US" sz="3200" i="1" dirty="0" err="1" smtClean="0"/>
              <a:t>fusion</a:t>
            </a:r>
            <a:r>
              <a:rPr lang="en-US" sz="3200" dirty="0" smtClean="0"/>
              <a:t> DCLL auxiliaries: </a:t>
            </a:r>
            <a:r>
              <a:rPr lang="en-US" sz="3200" noProof="1" smtClean="0">
                <a:effectLst>
                  <a:outerShdw blurRad="50800" dist="38100" dir="2700000" algn="tl">
                    <a:prstClr val="black">
                      <a:alpha val="40000"/>
                    </a:prstClr>
                  </a:outerShdw>
                </a:effectLst>
                <a:cs typeface="Arial"/>
              </a:rPr>
              <a:t>Tritium Extraction</a:t>
            </a:r>
            <a:endParaRPr lang="en-US" sz="3200" dirty="0">
              <a:solidFill>
                <a:srgbClr val="002060"/>
              </a:solidFill>
              <a:latin typeface="Calibri" pitchFamily="34" charset="0"/>
            </a:endParaRPr>
          </a:p>
        </p:txBody>
      </p:sp>
      <p:sp>
        <p:nvSpPr>
          <p:cNvPr id="7" name="7 CuadroTexto"/>
          <p:cNvSpPr txBox="1"/>
          <p:nvPr/>
        </p:nvSpPr>
        <p:spPr>
          <a:xfrm>
            <a:off x="539552" y="1340768"/>
            <a:ext cx="8208912" cy="2662267"/>
          </a:xfrm>
          <a:prstGeom prst="rect">
            <a:avLst/>
          </a:prstGeom>
        </p:spPr>
        <p:txBody>
          <a:bodyPr vert="horz" wrap="square" lIns="0" tIns="0" rIns="0" bIns="0" rtlCol="0">
            <a:spAutoFit/>
          </a:bodyPr>
          <a:lstStyle>
            <a:lvl1pPr marL="393192" indent="-393192" algn="just">
              <a:lnSpc>
                <a:spcPct val="100000"/>
              </a:lnSpc>
              <a:spcBef>
                <a:spcPts val="300"/>
              </a:spcBef>
              <a:spcAft>
                <a:spcPts val="600"/>
              </a:spcAft>
              <a:buClr>
                <a:srgbClr val="000000"/>
              </a:buClr>
              <a:buFontTx/>
              <a:buBlip>
                <a:blip r:embed="rId2"/>
              </a:buBlip>
              <a:defRPr sz="1600">
                <a:solidFill>
                  <a:srgbClr val="000000"/>
                </a:solidFill>
                <a:cs typeface="Calibri"/>
              </a:defRPr>
            </a:lvl1pPr>
            <a:lvl2pPr marL="914400" indent="-396875" defTabSz="914363">
              <a:lnSpc>
                <a:spcPct val="90000"/>
              </a:lnSpc>
              <a:spcBef>
                <a:spcPct val="20000"/>
              </a:spcBef>
              <a:buFontTx/>
              <a:buBlip>
                <a:blip r:embed="rId3"/>
              </a:buBlip>
              <a:defRPr sz="2800"/>
            </a:lvl2pPr>
            <a:lvl3pPr marL="1258888" indent="-344488" defTabSz="914363">
              <a:lnSpc>
                <a:spcPct val="90000"/>
              </a:lnSpc>
              <a:spcBef>
                <a:spcPct val="20000"/>
              </a:spcBef>
              <a:buFontTx/>
              <a:buBlip>
                <a:blip r:embed="rId3"/>
              </a:buBlip>
              <a:defRPr sz="2400"/>
            </a:lvl3pPr>
            <a:lvl4pPr marL="1604963" indent="-346075" defTabSz="914363">
              <a:lnSpc>
                <a:spcPct val="90000"/>
              </a:lnSpc>
              <a:spcBef>
                <a:spcPct val="20000"/>
              </a:spcBef>
              <a:buFontTx/>
              <a:buBlip>
                <a:blip r:embed="rId3"/>
              </a:buBlip>
              <a:defRPr sz="2400"/>
            </a:lvl4pPr>
            <a:lvl5pPr marL="1941513" indent="-336550" defTabSz="914363">
              <a:lnSpc>
                <a:spcPct val="90000"/>
              </a:lnSpc>
              <a:spcBef>
                <a:spcPct val="20000"/>
              </a:spcBef>
              <a:buFontTx/>
              <a:buBlip>
                <a:blip r:embed="rId3"/>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dirty="0"/>
              <a:t>Dual Coolant Lithium Lead (DCLL) blanket </a:t>
            </a:r>
            <a:r>
              <a:rPr lang="en-US" dirty="0">
                <a:sym typeface="Wingdings" pitchFamily="2" charset="2"/>
              </a:rPr>
              <a:t></a:t>
            </a:r>
            <a:r>
              <a:rPr lang="en-US" dirty="0"/>
              <a:t> high PbLi flow rates </a:t>
            </a:r>
            <a:r>
              <a:rPr lang="en-US" dirty="0">
                <a:sym typeface="Wingdings" pitchFamily="2" charset="2"/>
              </a:rPr>
              <a:t></a:t>
            </a:r>
            <a:r>
              <a:rPr lang="en-US" dirty="0"/>
              <a:t> low tritium partial pressure </a:t>
            </a:r>
            <a:r>
              <a:rPr lang="en-US" dirty="0">
                <a:sym typeface="Wingdings" pitchFamily="2" charset="2"/>
              </a:rPr>
              <a:t></a:t>
            </a:r>
            <a:r>
              <a:rPr lang="en-US" dirty="0"/>
              <a:t> favorable for control of tritium permeation</a:t>
            </a:r>
            <a:r>
              <a:rPr lang="en-US" dirty="0" smtClean="0"/>
              <a:t>.</a:t>
            </a:r>
          </a:p>
          <a:p>
            <a:endParaRPr lang="en-US" dirty="0" smtClean="0"/>
          </a:p>
          <a:p>
            <a:r>
              <a:rPr lang="en-US" dirty="0" smtClean="0"/>
              <a:t>PAV is the baseline technique</a:t>
            </a:r>
            <a:endParaRPr lang="en-US" dirty="0"/>
          </a:p>
          <a:p>
            <a:pPr>
              <a:buNone/>
            </a:pPr>
            <a:endParaRPr lang="en-US" dirty="0"/>
          </a:p>
          <a:p>
            <a:endParaRPr lang="en-US" dirty="0"/>
          </a:p>
          <a:p>
            <a:endParaRPr lang="en-US" dirty="0"/>
          </a:p>
          <a:p>
            <a:endParaRPr lang="en-US" dirty="0"/>
          </a:p>
        </p:txBody>
      </p:sp>
      <p:sp>
        <p:nvSpPr>
          <p:cNvPr id="8" name="Rectangle 8"/>
          <p:cNvSpPr txBox="1">
            <a:spLocks noChangeArrowheads="1"/>
          </p:cNvSpPr>
          <p:nvPr/>
        </p:nvSpPr>
        <p:spPr bwMode="auto">
          <a:xfrm>
            <a:off x="642910" y="2949454"/>
            <a:ext cx="7929618" cy="3071834"/>
          </a:xfrm>
          <a:prstGeom prst="rect">
            <a:avLst/>
          </a:prstGeom>
          <a:ln/>
        </p:spPr>
        <p:style>
          <a:lnRef idx="1">
            <a:schemeClr val="accent2"/>
          </a:lnRef>
          <a:fillRef idx="3">
            <a:schemeClr val="accent2"/>
          </a:fillRef>
          <a:effectRef idx="2">
            <a:schemeClr val="accent2"/>
          </a:effectRef>
          <a:fontRef idx="minor">
            <a:schemeClr val="lt1"/>
          </a:fontRef>
        </p:style>
        <p:txBody>
          <a:bodyPr tIns="140400" bIns="140400"/>
          <a:lstStyle>
            <a:defPPr>
              <a:defRPr lang="en-US"/>
            </a:defPPr>
            <a:lvl1pPr marL="0" indent="0" eaLnBrk="1" hangingPunct="1">
              <a:lnSpc>
                <a:spcPct val="80000"/>
              </a:lnSpc>
              <a:spcBef>
                <a:spcPct val="20000"/>
              </a:spcBef>
              <a:buFontTx/>
              <a:buNone/>
              <a:defRPr sz="1800" u="sng">
                <a:solidFill>
                  <a:schemeClr val="tx1"/>
                </a:solidFill>
              </a:defRPr>
            </a:lvl1pPr>
            <a:lvl2pPr marL="742950" lvl="1" indent="-285750" eaLnBrk="1" hangingPunct="1">
              <a:lnSpc>
                <a:spcPct val="80000"/>
              </a:lnSpc>
              <a:spcBef>
                <a:spcPts val="600"/>
              </a:spcBef>
              <a:buChar char="–"/>
              <a:defRPr sz="1200">
                <a:solidFill>
                  <a:schemeClr val="tx1"/>
                </a:solidFill>
              </a:defRPr>
            </a:lvl2pPr>
            <a:lvl3pPr marL="1143000" indent="-228600" eaLnBrk="0" hangingPunct="0">
              <a:spcBef>
                <a:spcPct val="20000"/>
              </a:spcBef>
              <a:buChar char="•"/>
              <a:defRPr sz="2400">
                <a:solidFill>
                  <a:schemeClr val="tx1"/>
                </a:solidFill>
              </a:defRPr>
            </a:lvl3pPr>
            <a:lvl4pPr marL="1600200" indent="-228600" eaLnBrk="0" hangingPunct="0">
              <a:spcBef>
                <a:spcPct val="20000"/>
              </a:spcBef>
              <a:buChar char="–"/>
              <a:defRPr sz="2000">
                <a:solidFill>
                  <a:schemeClr val="tx1"/>
                </a:solidFill>
              </a:defRPr>
            </a:lvl4pPr>
            <a:lvl5pPr marL="2057400" indent="-228600" eaLnBrk="0" hangingPunct="0">
              <a:spcBef>
                <a:spcPct val="20000"/>
              </a:spcBef>
              <a:buChar char="»"/>
              <a:defRPr sz="2000">
                <a:solidFill>
                  <a:schemeClr val="tx1"/>
                </a:solidFill>
              </a:defRPr>
            </a:lvl5pPr>
            <a:lvl6pPr marL="2514600" indent="-228600" fontAlgn="base">
              <a:spcBef>
                <a:spcPct val="20000"/>
              </a:spcBef>
              <a:spcAft>
                <a:spcPct val="0"/>
              </a:spcAft>
              <a:buChar char="»"/>
              <a:defRPr sz="2000">
                <a:solidFill>
                  <a:schemeClr val="tx1"/>
                </a:solidFill>
              </a:defRPr>
            </a:lvl6pPr>
            <a:lvl7pPr marL="2971800" indent="-228600" fontAlgn="base">
              <a:spcBef>
                <a:spcPct val="20000"/>
              </a:spcBef>
              <a:spcAft>
                <a:spcPct val="0"/>
              </a:spcAft>
              <a:buChar char="»"/>
              <a:defRPr sz="2000">
                <a:solidFill>
                  <a:schemeClr val="tx1"/>
                </a:solidFill>
              </a:defRPr>
            </a:lvl7pPr>
            <a:lvl8pPr marL="3429000" indent="-228600" fontAlgn="base">
              <a:spcBef>
                <a:spcPct val="20000"/>
              </a:spcBef>
              <a:spcAft>
                <a:spcPct val="0"/>
              </a:spcAft>
              <a:buChar char="»"/>
              <a:defRPr sz="2000">
                <a:solidFill>
                  <a:schemeClr val="tx1"/>
                </a:solidFill>
              </a:defRPr>
            </a:lvl8pPr>
            <a:lvl9pPr marL="3886200" indent="-228600" fontAlgn="base">
              <a:spcBef>
                <a:spcPct val="20000"/>
              </a:spcBef>
              <a:spcAft>
                <a:spcPct val="0"/>
              </a:spcAft>
              <a:buChar char="»"/>
              <a:defRPr sz="2000">
                <a:solidFill>
                  <a:schemeClr val="tx1"/>
                </a:solidFill>
              </a:defRPr>
            </a:lvl9pPr>
          </a:lstStyle>
          <a:p>
            <a:pPr marL="265113" indent="-265113">
              <a:buFont typeface="Arial" pitchFamily="34" charset="0"/>
              <a:buChar char="•"/>
            </a:pPr>
            <a:r>
              <a:rPr lang="en-US" sz="1600" u="none" dirty="0" smtClean="0">
                <a:solidFill>
                  <a:schemeClr val="bg1"/>
                </a:solidFill>
              </a:rPr>
              <a:t>Permeator against vacuum (PAV): tritium diffuses through a permeable membrane in contact with the liquid metal and is then extracted by a vacuum pump.</a:t>
            </a:r>
          </a:p>
          <a:p>
            <a:pPr marL="265113" indent="-265113">
              <a:buFont typeface="Arial" pitchFamily="34" charset="0"/>
              <a:buChar char="•"/>
            </a:pPr>
            <a:endParaRPr lang="en-US" sz="1600" dirty="0" smtClean="0">
              <a:solidFill>
                <a:schemeClr val="bg1"/>
              </a:solidFill>
            </a:endParaRPr>
          </a:p>
          <a:p>
            <a:pPr marL="265113" indent="-265113">
              <a:buFont typeface="Arial" pitchFamily="34" charset="0"/>
              <a:buChar char="•"/>
            </a:pPr>
            <a:r>
              <a:rPr lang="en-US" sz="1600" dirty="0" smtClean="0">
                <a:solidFill>
                  <a:schemeClr val="bg1"/>
                </a:solidFill>
              </a:rPr>
              <a:t>Advantages:</a:t>
            </a:r>
          </a:p>
          <a:p>
            <a:pPr marL="722313" lvl="1" indent="-265113">
              <a:buFont typeface="Arial" pitchFamily="34" charset="0"/>
              <a:buChar char="–"/>
            </a:pPr>
            <a:r>
              <a:rPr lang="en-US" sz="1400" dirty="0" smtClean="0">
                <a:solidFill>
                  <a:schemeClr val="bg1"/>
                </a:solidFill>
              </a:rPr>
              <a:t>Low residence time of T in </a:t>
            </a:r>
            <a:r>
              <a:rPr lang="en-US" sz="1400" dirty="0" err="1" smtClean="0">
                <a:solidFill>
                  <a:schemeClr val="bg1"/>
                </a:solidFill>
              </a:rPr>
              <a:t>PbLi</a:t>
            </a:r>
            <a:r>
              <a:rPr lang="en-US" sz="1400" dirty="0" smtClean="0">
                <a:solidFill>
                  <a:schemeClr val="bg1"/>
                </a:solidFill>
              </a:rPr>
              <a:t> loop (seconds, minutes?)</a:t>
            </a:r>
          </a:p>
          <a:p>
            <a:pPr marL="722313" lvl="1" indent="-265113">
              <a:buFont typeface="Arial" pitchFamily="34" charset="0"/>
              <a:buChar char="–"/>
            </a:pPr>
            <a:r>
              <a:rPr lang="en-US" sz="1400" dirty="0" smtClean="0">
                <a:solidFill>
                  <a:schemeClr val="bg1"/>
                </a:solidFill>
              </a:rPr>
              <a:t>Single-step process</a:t>
            </a:r>
          </a:p>
          <a:p>
            <a:pPr marL="722313" lvl="1" indent="-265113">
              <a:buFont typeface="Arial" pitchFamily="34" charset="0"/>
              <a:buChar char="–"/>
            </a:pPr>
            <a:r>
              <a:rPr lang="en-US" sz="1400" dirty="0" smtClean="0">
                <a:solidFill>
                  <a:schemeClr val="bg1"/>
                </a:solidFill>
              </a:rPr>
              <a:t>Passive system</a:t>
            </a:r>
          </a:p>
          <a:p>
            <a:pPr marL="722313" lvl="1" indent="-265113">
              <a:buFont typeface="Arial" pitchFamily="34" charset="0"/>
              <a:buChar char="–"/>
            </a:pPr>
            <a:r>
              <a:rPr lang="en-US" sz="1400" dirty="0" smtClean="0">
                <a:solidFill>
                  <a:schemeClr val="bg1"/>
                </a:solidFill>
              </a:rPr>
              <a:t>It can be thermally governed</a:t>
            </a:r>
          </a:p>
          <a:p>
            <a:pPr marL="722313" lvl="1" indent="-265113">
              <a:buFont typeface="Arial" pitchFamily="34" charset="0"/>
              <a:buChar char="–"/>
            </a:pPr>
            <a:r>
              <a:rPr lang="en-US" sz="1400" dirty="0" smtClean="0">
                <a:solidFill>
                  <a:schemeClr val="bg1"/>
                </a:solidFill>
              </a:rPr>
              <a:t>Compact and easy to integrate on-line</a:t>
            </a:r>
          </a:p>
          <a:p>
            <a:pPr marL="722313" lvl="1" indent="-265113">
              <a:buFont typeface="Arial" pitchFamily="34" charset="0"/>
              <a:buChar char="–"/>
            </a:pPr>
            <a:r>
              <a:rPr lang="en-US" sz="1400" dirty="0" smtClean="0">
                <a:solidFill>
                  <a:schemeClr val="bg1"/>
                </a:solidFill>
              </a:rPr>
              <a:t>Easy to manufacture</a:t>
            </a:r>
          </a:p>
          <a:p>
            <a:pPr marL="722313" lvl="1" indent="-265113">
              <a:buFont typeface="Arial" pitchFamily="34" charset="0"/>
              <a:buChar char="•"/>
            </a:pPr>
            <a:endParaRPr lang="en-US" dirty="0">
              <a:solidFill>
                <a:schemeClr val="bg1"/>
              </a:solidFill>
            </a:endParaRPr>
          </a:p>
        </p:txBody>
      </p:sp>
      <p:grpSp>
        <p:nvGrpSpPr>
          <p:cNvPr id="9" name="18 Grupo"/>
          <p:cNvGrpSpPr/>
          <p:nvPr/>
        </p:nvGrpSpPr>
        <p:grpSpPr>
          <a:xfrm>
            <a:off x="4862019" y="4348512"/>
            <a:ext cx="3710509" cy="1528760"/>
            <a:chOff x="4862019" y="4572008"/>
            <a:chExt cx="3710509" cy="1528760"/>
          </a:xfrm>
        </p:grpSpPr>
        <p:pic>
          <p:nvPicPr>
            <p:cNvPr id="10" name="Picture 3"/>
            <p:cNvPicPr>
              <a:picLocks noChangeAspect="1" noChangeArrowheads="1"/>
            </p:cNvPicPr>
            <p:nvPr/>
          </p:nvPicPr>
          <p:blipFill>
            <a:blip r:embed="rId4" cstate="print"/>
            <a:srcRect/>
            <a:stretch>
              <a:fillRect/>
            </a:stretch>
          </p:blipFill>
          <p:spPr bwMode="auto">
            <a:xfrm>
              <a:off x="5318852" y="4572008"/>
              <a:ext cx="3196498" cy="1528760"/>
            </a:xfrm>
            <a:prstGeom prst="rect">
              <a:avLst/>
            </a:prstGeom>
            <a:noFill/>
            <a:ln w="9525">
              <a:noFill/>
              <a:miter lim="800000"/>
              <a:headEnd/>
              <a:tailEnd/>
            </a:ln>
            <a:effectLst/>
          </p:spPr>
        </p:pic>
        <p:sp>
          <p:nvSpPr>
            <p:cNvPr id="11" name="12 CuadroTexto"/>
            <p:cNvSpPr txBox="1"/>
            <p:nvPr/>
          </p:nvSpPr>
          <p:spPr>
            <a:xfrm>
              <a:off x="4862019" y="5100210"/>
              <a:ext cx="652743" cy="276999"/>
            </a:xfrm>
            <a:prstGeom prst="rect">
              <a:avLst/>
            </a:prstGeom>
            <a:noFill/>
          </p:spPr>
          <p:txBody>
            <a:bodyPr wrap="none" rtlCol="0">
              <a:spAutoFit/>
            </a:bodyPr>
            <a:lstStyle/>
            <a:p>
              <a:r>
                <a:rPr lang="en-US" sz="1200" dirty="0" err="1" smtClean="0">
                  <a:solidFill>
                    <a:schemeClr val="bg1"/>
                  </a:solidFill>
                </a:rPr>
                <a:t>PbLi</a:t>
              </a:r>
              <a:r>
                <a:rPr lang="en-US" sz="1200" dirty="0" smtClean="0">
                  <a:solidFill>
                    <a:schemeClr val="bg1"/>
                  </a:solidFill>
                </a:rPr>
                <a:t> in</a:t>
              </a:r>
              <a:endParaRPr lang="en-US" sz="1200" dirty="0">
                <a:solidFill>
                  <a:schemeClr val="bg1"/>
                </a:solidFill>
              </a:endParaRPr>
            </a:p>
          </p:txBody>
        </p:sp>
        <p:sp>
          <p:nvSpPr>
            <p:cNvPr id="12" name="14 CuadroTexto"/>
            <p:cNvSpPr txBox="1"/>
            <p:nvPr/>
          </p:nvSpPr>
          <p:spPr>
            <a:xfrm>
              <a:off x="7825208" y="5509455"/>
              <a:ext cx="747320" cy="276999"/>
            </a:xfrm>
            <a:prstGeom prst="rect">
              <a:avLst/>
            </a:prstGeom>
            <a:noFill/>
          </p:spPr>
          <p:txBody>
            <a:bodyPr wrap="none" rtlCol="0">
              <a:spAutoFit/>
            </a:bodyPr>
            <a:lstStyle/>
            <a:p>
              <a:r>
                <a:rPr lang="en-US" sz="1200" dirty="0" err="1" smtClean="0">
                  <a:solidFill>
                    <a:schemeClr val="bg1"/>
                  </a:solidFill>
                </a:rPr>
                <a:t>PbLi</a:t>
              </a:r>
              <a:r>
                <a:rPr lang="en-US" sz="1200" dirty="0" smtClean="0">
                  <a:solidFill>
                    <a:schemeClr val="bg1"/>
                  </a:solidFill>
                </a:rPr>
                <a:t> out</a:t>
              </a:r>
              <a:endParaRPr lang="en-US" sz="1200" dirty="0">
                <a:solidFill>
                  <a:schemeClr val="bg1"/>
                </a:solidFill>
              </a:endParaRPr>
            </a:p>
          </p:txBody>
        </p:sp>
        <p:sp>
          <p:nvSpPr>
            <p:cNvPr id="13" name="16 CuadroTexto"/>
            <p:cNvSpPr txBox="1"/>
            <p:nvPr/>
          </p:nvSpPr>
          <p:spPr>
            <a:xfrm>
              <a:off x="5143965" y="5326666"/>
              <a:ext cx="319318" cy="276999"/>
            </a:xfrm>
            <a:prstGeom prst="rect">
              <a:avLst/>
            </a:prstGeom>
            <a:noFill/>
          </p:spPr>
          <p:txBody>
            <a:bodyPr wrap="none" rtlCol="0">
              <a:spAutoFit/>
            </a:bodyPr>
            <a:lstStyle/>
            <a:p>
              <a:r>
                <a:rPr lang="en-US" sz="1200" dirty="0" smtClean="0">
                  <a:solidFill>
                    <a:schemeClr val="bg1"/>
                  </a:solidFill>
                </a:rPr>
                <a:t>c</a:t>
              </a:r>
              <a:r>
                <a:rPr lang="en-US" sz="1200" baseline="-25000" dirty="0" smtClean="0">
                  <a:solidFill>
                    <a:schemeClr val="bg1"/>
                  </a:solidFill>
                </a:rPr>
                <a:t>1</a:t>
              </a:r>
              <a:endParaRPr lang="en-US" sz="1200" baseline="-25000" dirty="0">
                <a:solidFill>
                  <a:schemeClr val="bg1"/>
                </a:solidFill>
              </a:endParaRPr>
            </a:p>
          </p:txBody>
        </p:sp>
        <p:sp>
          <p:nvSpPr>
            <p:cNvPr id="14" name="17 CuadroTexto"/>
            <p:cNvSpPr txBox="1"/>
            <p:nvPr/>
          </p:nvSpPr>
          <p:spPr>
            <a:xfrm>
              <a:off x="8072462" y="5652331"/>
              <a:ext cx="319318" cy="276999"/>
            </a:xfrm>
            <a:prstGeom prst="rect">
              <a:avLst/>
            </a:prstGeom>
            <a:noFill/>
          </p:spPr>
          <p:txBody>
            <a:bodyPr wrap="none" rtlCol="0">
              <a:spAutoFit/>
            </a:bodyPr>
            <a:lstStyle/>
            <a:p>
              <a:r>
                <a:rPr lang="en-US" sz="1200" dirty="0" smtClean="0">
                  <a:solidFill>
                    <a:schemeClr val="bg1"/>
                  </a:solidFill>
                </a:rPr>
                <a:t>c</a:t>
              </a:r>
              <a:r>
                <a:rPr lang="en-US" sz="1200" baseline="-25000" dirty="0" smtClean="0">
                  <a:solidFill>
                    <a:schemeClr val="bg1"/>
                  </a:solidFill>
                </a:rPr>
                <a:t>2</a:t>
              </a:r>
              <a:endParaRPr lang="en-US" sz="1200" baseline="-25000" dirty="0">
                <a:solidFill>
                  <a:schemeClr val="bg1"/>
                </a:solidFill>
              </a:endParaRPr>
            </a:p>
          </p:txBody>
        </p:sp>
      </p:grpSp>
    </p:spTree>
    <p:extLst>
      <p:ext uri="{BB962C8B-B14F-4D97-AF65-F5344CB8AC3E}">
        <p14:creationId xmlns:p14="http://schemas.microsoft.com/office/powerpoint/2010/main" xmlns="" val="3793067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6984776" cy="451406"/>
          </a:xfrm>
        </p:spPr>
        <p:txBody>
          <a:bodyPr/>
          <a:lstStyle/>
          <a:p>
            <a:r>
              <a:rPr lang="en-US" sz="3200" dirty="0" smtClean="0"/>
              <a:t>DCLL auxiliaries: </a:t>
            </a:r>
            <a:r>
              <a:rPr lang="en-US" sz="3200" noProof="1" smtClean="0">
                <a:effectLst>
                  <a:outerShdw blurRad="50800" dist="38100" dir="2700000" algn="tl">
                    <a:prstClr val="black">
                      <a:alpha val="40000"/>
                    </a:prstClr>
                  </a:outerShdw>
                </a:effectLst>
                <a:cs typeface="Arial"/>
              </a:rPr>
              <a:t>BoP</a:t>
            </a:r>
            <a:endParaRPr lang="en-US" sz="3200" dirty="0">
              <a:solidFill>
                <a:srgbClr val="002060"/>
              </a:solidFill>
              <a:latin typeface="Calibri" pitchFamily="34" charset="0"/>
            </a:endParaRPr>
          </a:p>
        </p:txBody>
      </p:sp>
      <p:sp>
        <p:nvSpPr>
          <p:cNvPr id="3" name="1 CuadroTexto"/>
          <p:cNvSpPr txBox="1"/>
          <p:nvPr/>
        </p:nvSpPr>
        <p:spPr>
          <a:xfrm>
            <a:off x="225300" y="1340768"/>
            <a:ext cx="8704418" cy="3354765"/>
          </a:xfrm>
          <a:prstGeom prst="rect">
            <a:avLst/>
          </a:prstGeom>
        </p:spPr>
        <p:txBody>
          <a:bodyPr vert="horz" lIns="0" tIns="0" rIns="0" bIns="0" rtlCol="0">
            <a:spAutoFit/>
          </a:bodyPr>
          <a:lstStyle>
            <a:lvl1pPr marL="396875" indent="-396875" defTabSz="914363">
              <a:lnSpc>
                <a:spcPct val="90000"/>
              </a:lnSpc>
              <a:spcBef>
                <a:spcPts val="0"/>
              </a:spcBef>
              <a:spcAft>
                <a:spcPts val="1800"/>
              </a:spcAft>
              <a:buFontTx/>
              <a:buBlip>
                <a:blip r:embed="rId2"/>
              </a:buBlip>
              <a:defRPr sz="1600" kern="0"/>
            </a:lvl1pPr>
            <a:lvl2pPr marL="914400" lvl="1" indent="-396875" defTabSz="914363">
              <a:lnSpc>
                <a:spcPct val="90000"/>
              </a:lnSpc>
              <a:spcBef>
                <a:spcPts val="0"/>
              </a:spcBef>
              <a:spcAft>
                <a:spcPts val="1800"/>
              </a:spcAft>
              <a:buFontTx/>
              <a:buBlip>
                <a:blip r:embed="rId3"/>
              </a:buBlip>
              <a:defRPr sz="1200" kern="0"/>
            </a:lvl2pPr>
            <a:lvl3pPr marL="1258888" indent="-344488" defTabSz="914363">
              <a:lnSpc>
                <a:spcPct val="90000"/>
              </a:lnSpc>
              <a:spcBef>
                <a:spcPct val="20000"/>
              </a:spcBef>
              <a:buFontTx/>
              <a:buBlip>
                <a:blip r:embed="rId3"/>
              </a:buBlip>
              <a:defRPr sz="2400"/>
            </a:lvl3pPr>
            <a:lvl4pPr marL="1604963" indent="-346075" defTabSz="914363">
              <a:lnSpc>
                <a:spcPct val="90000"/>
              </a:lnSpc>
              <a:spcBef>
                <a:spcPct val="20000"/>
              </a:spcBef>
              <a:buFontTx/>
              <a:buBlip>
                <a:blip r:embed="rId3"/>
              </a:buBlip>
              <a:defRPr sz="2400"/>
            </a:lvl4pPr>
            <a:lvl5pPr marL="1941513" indent="-336550" defTabSz="914363">
              <a:lnSpc>
                <a:spcPct val="90000"/>
              </a:lnSpc>
              <a:spcBef>
                <a:spcPct val="20000"/>
              </a:spcBef>
              <a:buFontTx/>
              <a:buBlip>
                <a:blip r:embed="rId3"/>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dirty="0" smtClean="0"/>
              <a:t>Strong </a:t>
            </a:r>
            <a:r>
              <a:rPr lang="en-US" dirty="0"/>
              <a:t>points of DCLL </a:t>
            </a:r>
            <a:r>
              <a:rPr lang="en-US" dirty="0" err="1"/>
              <a:t>BoP</a:t>
            </a:r>
            <a:r>
              <a:rPr lang="en-US" dirty="0"/>
              <a:t>:</a:t>
            </a:r>
          </a:p>
          <a:p>
            <a:pPr lvl="1"/>
            <a:r>
              <a:rPr lang="en-US" sz="1400" dirty="0" smtClean="0"/>
              <a:t>Most of </a:t>
            </a:r>
            <a:r>
              <a:rPr lang="en-US" sz="1400" dirty="0"/>
              <a:t>the blanket heat is removed by the liquid metal</a:t>
            </a:r>
          </a:p>
          <a:p>
            <a:pPr lvl="1"/>
            <a:r>
              <a:rPr lang="en-US" sz="1400" dirty="0"/>
              <a:t>As the mass flow of helium involved in the DCLL is less than other helium concepts some benefit is expected in the total pumping </a:t>
            </a:r>
            <a:r>
              <a:rPr lang="en-US" sz="1400" dirty="0" smtClean="0"/>
              <a:t>power</a:t>
            </a:r>
            <a:endParaRPr lang="en-US" sz="1400" dirty="0"/>
          </a:p>
          <a:p>
            <a:r>
              <a:rPr lang="en-US" dirty="0"/>
              <a:t>However:    </a:t>
            </a:r>
          </a:p>
          <a:p>
            <a:pPr lvl="1"/>
            <a:r>
              <a:rPr lang="en-US" sz="1400" dirty="0"/>
              <a:t>The low He inlet temperature to the blanket (</a:t>
            </a:r>
            <a:r>
              <a:rPr lang="en-US" sz="1400" dirty="0" smtClean="0"/>
              <a:t>250ºC/300ºC</a:t>
            </a:r>
            <a:r>
              <a:rPr lang="en-US" sz="1400" dirty="0"/>
              <a:t>) is a constraint to take advantage from high temperatures of cooling medium leaving </a:t>
            </a:r>
            <a:r>
              <a:rPr lang="en-US" sz="1400" dirty="0" err="1"/>
              <a:t>divertor</a:t>
            </a:r>
            <a:r>
              <a:rPr lang="en-US" sz="1400" dirty="0"/>
              <a:t> and/or liquid metal leaving the blanket</a:t>
            </a:r>
          </a:p>
          <a:p>
            <a:pPr lvl="1"/>
            <a:r>
              <a:rPr lang="en-US" sz="1400" dirty="0"/>
              <a:t>Different thermal sources (DIV, LM, He) with different temperatures and power ranges difficult the matching, being necessary to test different layouts </a:t>
            </a:r>
          </a:p>
          <a:p>
            <a:pPr lvl="1"/>
            <a:endParaRPr lang="en-US" dirty="0"/>
          </a:p>
        </p:txBody>
      </p:sp>
      <p:sp>
        <p:nvSpPr>
          <p:cNvPr id="4" name="4 CuadroTexto"/>
          <p:cNvSpPr txBox="1"/>
          <p:nvPr/>
        </p:nvSpPr>
        <p:spPr>
          <a:xfrm>
            <a:off x="214282" y="4786322"/>
            <a:ext cx="864399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US" sz="1600" dirty="0" smtClean="0">
                <a:latin typeface="+mn-lt"/>
                <a:cs typeface="Arial" charset="0"/>
              </a:rPr>
              <a:t>Solution</a:t>
            </a:r>
            <a:r>
              <a:rPr lang="en-US" sz="1600" dirty="0">
                <a:latin typeface="+mn-lt"/>
                <a:cs typeface="Arial" charset="0"/>
              </a:rPr>
              <a:t>:</a:t>
            </a:r>
          </a:p>
          <a:p>
            <a:pPr marL="742950" lvl="1" indent="-285750" fontAlgn="base">
              <a:spcBef>
                <a:spcPct val="0"/>
              </a:spcBef>
              <a:spcAft>
                <a:spcPct val="0"/>
              </a:spcAft>
              <a:buFont typeface="Arial" pitchFamily="34" charset="0"/>
              <a:buChar char="•"/>
            </a:pPr>
            <a:r>
              <a:rPr lang="en-US" sz="1600" b="1" dirty="0">
                <a:latin typeface="+mn-lt"/>
                <a:cs typeface="Arial" charset="0"/>
              </a:rPr>
              <a:t>Supercritical CO2 (S-CO2) </a:t>
            </a:r>
            <a:r>
              <a:rPr lang="en-US" sz="1600" b="1" dirty="0" err="1">
                <a:latin typeface="+mn-lt"/>
                <a:cs typeface="Arial" charset="0"/>
              </a:rPr>
              <a:t>Brayton</a:t>
            </a:r>
            <a:r>
              <a:rPr lang="en-US" sz="1600" b="1" dirty="0">
                <a:latin typeface="+mn-lt"/>
                <a:cs typeface="Arial" charset="0"/>
              </a:rPr>
              <a:t> power cycles </a:t>
            </a:r>
            <a:r>
              <a:rPr lang="en-US" sz="1600" dirty="0">
                <a:latin typeface="+mn-lt"/>
                <a:cs typeface="Arial" charset="0"/>
              </a:rPr>
              <a:t>are proposed due to their good adaptation to medium/high temperature sources</a:t>
            </a:r>
          </a:p>
          <a:p>
            <a:pPr marL="742950" lvl="1" indent="-285750" fontAlgn="base">
              <a:spcBef>
                <a:spcPct val="0"/>
              </a:spcBef>
              <a:spcAft>
                <a:spcPct val="0"/>
              </a:spcAft>
              <a:buFont typeface="Arial" pitchFamily="34" charset="0"/>
              <a:buChar char="•"/>
            </a:pPr>
            <a:r>
              <a:rPr lang="en-US" sz="1600" dirty="0">
                <a:latin typeface="+mn-lt"/>
                <a:cs typeface="Arial" charset="0"/>
              </a:rPr>
              <a:t>Some strong points of S-CO2 are: low volume of </a:t>
            </a:r>
            <a:r>
              <a:rPr lang="en-US" sz="1600" dirty="0" err="1">
                <a:latin typeface="+mn-lt"/>
                <a:cs typeface="Arial" charset="0"/>
              </a:rPr>
              <a:t>turbomachinery</a:t>
            </a:r>
            <a:r>
              <a:rPr lang="en-US" sz="1600" dirty="0">
                <a:latin typeface="+mn-lt"/>
                <a:cs typeface="Arial" charset="0"/>
              </a:rPr>
              <a:t>, low thermal inertia, easy </a:t>
            </a:r>
            <a:r>
              <a:rPr lang="en-US" sz="1600" dirty="0" err="1">
                <a:latin typeface="+mn-lt"/>
                <a:cs typeface="Arial" charset="0"/>
              </a:rPr>
              <a:t>detritiation</a:t>
            </a:r>
            <a:r>
              <a:rPr lang="en-US" sz="1600" dirty="0">
                <a:latin typeface="+mn-lt"/>
                <a:cs typeface="Arial" charset="0"/>
              </a:rPr>
              <a:t> of CO2 </a:t>
            </a:r>
          </a:p>
        </p:txBody>
      </p:sp>
      <p:sp>
        <p:nvSpPr>
          <p:cNvPr id="5" name="2 Flecha abajo"/>
          <p:cNvSpPr/>
          <p:nvPr/>
        </p:nvSpPr>
        <p:spPr>
          <a:xfrm>
            <a:off x="3896925" y="4429132"/>
            <a:ext cx="675075" cy="5400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9660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381000" y="1441766"/>
            <a:ext cx="8382000" cy="4592026"/>
          </a:xfrm>
        </p:spPr>
        <p:txBody>
          <a:bodyPr/>
          <a:lstStyle/>
          <a:p>
            <a:r>
              <a:rPr lang="en-US" sz="1600" b="1" dirty="0">
                <a:solidFill>
                  <a:schemeClr val="tx2">
                    <a:lumMod val="60000"/>
                    <a:lumOff val="40000"/>
                  </a:schemeClr>
                </a:solidFill>
                <a:latin typeface="Calibri"/>
                <a:cs typeface="Calibri"/>
              </a:rPr>
              <a:t>MHD effects </a:t>
            </a:r>
            <a:r>
              <a:rPr lang="en-US" sz="1600" dirty="0">
                <a:latin typeface="Calibri"/>
                <a:cs typeface="Calibri"/>
              </a:rPr>
              <a:t>on all relevant </a:t>
            </a:r>
            <a:r>
              <a:rPr lang="en-US" sz="1600" dirty="0" smtClean="0">
                <a:latin typeface="Calibri"/>
                <a:cs typeface="Calibri"/>
              </a:rPr>
              <a:t>geometries</a:t>
            </a:r>
          </a:p>
          <a:p>
            <a:pPr lvl="1">
              <a:buFont typeface="Wingdings" charset="2"/>
              <a:buChar char="Ø"/>
            </a:pPr>
            <a:r>
              <a:rPr lang="en-US" sz="1200" dirty="0" err="1" smtClean="0">
                <a:solidFill>
                  <a:srgbClr val="7F7F7F"/>
                </a:solidFill>
                <a:latin typeface="Calibri"/>
                <a:cs typeface="Calibri"/>
              </a:rPr>
              <a:t>Elisabet</a:t>
            </a:r>
            <a:r>
              <a:rPr lang="en-US" sz="1200" dirty="0" smtClean="0">
                <a:solidFill>
                  <a:srgbClr val="7F7F7F"/>
                </a:solidFill>
                <a:latin typeface="Calibri"/>
                <a:cs typeface="Calibri"/>
              </a:rPr>
              <a:t> Mas de les </a:t>
            </a:r>
            <a:r>
              <a:rPr lang="en-US" sz="1200" dirty="0" err="1" smtClean="0">
                <a:solidFill>
                  <a:srgbClr val="7F7F7F"/>
                </a:solidFill>
                <a:latin typeface="Calibri"/>
                <a:cs typeface="Calibri"/>
              </a:rPr>
              <a:t>Valls</a:t>
            </a:r>
            <a:endParaRPr lang="en-US" sz="1200" dirty="0" smtClean="0">
              <a:solidFill>
                <a:srgbClr val="7F7F7F"/>
              </a:solidFill>
              <a:latin typeface="Calibri"/>
              <a:cs typeface="Calibri"/>
            </a:endParaRPr>
          </a:p>
          <a:p>
            <a:pPr lvl="1">
              <a:buFont typeface="Wingdings" charset="2"/>
              <a:buChar char="Ø"/>
            </a:pPr>
            <a:r>
              <a:rPr lang="en-US" sz="1200" dirty="0" smtClean="0">
                <a:solidFill>
                  <a:srgbClr val="7F7F7F"/>
                </a:solidFill>
                <a:latin typeface="Calibri"/>
                <a:cs typeface="Calibri"/>
              </a:rPr>
              <a:t>Sergei </a:t>
            </a:r>
            <a:r>
              <a:rPr lang="en-US" sz="1200" dirty="0" err="1" smtClean="0">
                <a:solidFill>
                  <a:srgbClr val="7F7F7F"/>
                </a:solidFill>
                <a:latin typeface="Calibri"/>
                <a:cs typeface="Calibri"/>
              </a:rPr>
              <a:t>Smolentsev</a:t>
            </a:r>
            <a:endParaRPr lang="en-US" sz="1200" dirty="0" smtClean="0">
              <a:solidFill>
                <a:srgbClr val="7F7F7F"/>
              </a:solidFill>
              <a:latin typeface="Calibri"/>
              <a:cs typeface="Calibri"/>
            </a:endParaRPr>
          </a:p>
          <a:p>
            <a:pPr lvl="1">
              <a:buFont typeface="Wingdings" charset="2"/>
              <a:buChar char="Ø"/>
            </a:pPr>
            <a:r>
              <a:rPr lang="en-US" sz="1200" dirty="0" err="1" smtClean="0">
                <a:solidFill>
                  <a:srgbClr val="7F7F7F"/>
                </a:solidFill>
                <a:latin typeface="Calibri"/>
                <a:cs typeface="Calibri"/>
              </a:rPr>
              <a:t>Ramakanth</a:t>
            </a:r>
            <a:r>
              <a:rPr lang="en-US" sz="1200" dirty="0" smtClean="0">
                <a:solidFill>
                  <a:srgbClr val="7F7F7F"/>
                </a:solidFill>
                <a:latin typeface="Calibri"/>
                <a:cs typeface="Calibri"/>
              </a:rPr>
              <a:t> </a:t>
            </a:r>
            <a:r>
              <a:rPr lang="en-US" sz="1200" dirty="0" err="1" smtClean="0">
                <a:solidFill>
                  <a:srgbClr val="7F7F7F"/>
                </a:solidFill>
                <a:latin typeface="Calibri"/>
                <a:cs typeface="Calibri"/>
              </a:rPr>
              <a:t>Munipalli</a:t>
            </a:r>
            <a:endParaRPr lang="en-US" sz="1200" dirty="0" smtClean="0">
              <a:solidFill>
                <a:srgbClr val="7F7F7F"/>
              </a:solidFill>
              <a:latin typeface="Calibri"/>
              <a:cs typeface="Calibri"/>
            </a:endParaRPr>
          </a:p>
          <a:p>
            <a:pPr marL="396875" lvl="2" indent="-396875">
              <a:buBlip>
                <a:blip r:embed="rId2"/>
              </a:buBlip>
            </a:pPr>
            <a:r>
              <a:rPr lang="en-US" sz="1600" dirty="0">
                <a:solidFill>
                  <a:srgbClr val="000000"/>
                </a:solidFill>
                <a:latin typeface="Calibri"/>
                <a:cs typeface="Calibri"/>
              </a:rPr>
              <a:t>Mitigation through </a:t>
            </a:r>
            <a:r>
              <a:rPr lang="en-US" sz="1600" b="1" dirty="0">
                <a:solidFill>
                  <a:schemeClr val="tx2">
                    <a:lumMod val="60000"/>
                    <a:lumOff val="40000"/>
                  </a:schemeClr>
                </a:solidFill>
                <a:latin typeface="Calibri"/>
                <a:cs typeface="Calibri"/>
              </a:rPr>
              <a:t>Flow Channel Inserts</a:t>
            </a:r>
            <a:r>
              <a:rPr lang="en-US" sz="1600" b="1" dirty="0">
                <a:solidFill>
                  <a:srgbClr val="000000"/>
                </a:solidFill>
                <a:latin typeface="Calibri"/>
                <a:cs typeface="Calibri"/>
              </a:rPr>
              <a:t>: </a:t>
            </a:r>
            <a:r>
              <a:rPr lang="en-US" sz="1600" dirty="0">
                <a:solidFill>
                  <a:srgbClr val="000000"/>
                </a:solidFill>
                <a:latin typeface="Calibri"/>
                <a:cs typeface="Calibri"/>
              </a:rPr>
              <a:t>design and fabrication, </a:t>
            </a:r>
            <a:r>
              <a:rPr lang="es-ES" sz="1600" dirty="0">
                <a:solidFill>
                  <a:srgbClr val="000000"/>
                </a:solidFill>
                <a:latin typeface="Calibri"/>
                <a:cs typeface="Calibri"/>
              </a:rPr>
              <a:t>i</a:t>
            </a:r>
            <a:r>
              <a:rPr lang="en-US" sz="1600" dirty="0" err="1">
                <a:solidFill>
                  <a:srgbClr val="000000"/>
                </a:solidFill>
                <a:latin typeface="Calibri"/>
                <a:cs typeface="Calibri"/>
              </a:rPr>
              <a:t>rradiation</a:t>
            </a:r>
            <a:r>
              <a:rPr lang="en-US" sz="1600" dirty="0">
                <a:solidFill>
                  <a:srgbClr val="000000"/>
                </a:solidFill>
                <a:latin typeface="Calibri"/>
                <a:cs typeface="Calibri"/>
              </a:rPr>
              <a:t> </a:t>
            </a:r>
            <a:r>
              <a:rPr lang="en-US" sz="1600" dirty="0" smtClean="0">
                <a:solidFill>
                  <a:srgbClr val="000000"/>
                </a:solidFill>
                <a:latin typeface="Calibri"/>
                <a:cs typeface="Calibri"/>
              </a:rPr>
              <a:t>effects</a:t>
            </a:r>
          </a:p>
          <a:p>
            <a:pPr lvl="1">
              <a:buFont typeface="Wingdings" charset="2"/>
              <a:buChar char="Ø"/>
            </a:pPr>
            <a:r>
              <a:rPr lang="en-US" sz="1200" dirty="0" err="1" smtClean="0">
                <a:solidFill>
                  <a:srgbClr val="7F7F7F"/>
                </a:solidFill>
                <a:cs typeface="Calibri"/>
              </a:rPr>
              <a:t>Prachai</a:t>
            </a:r>
            <a:r>
              <a:rPr lang="en-US" sz="1200" dirty="0" smtClean="0">
                <a:solidFill>
                  <a:srgbClr val="7F7F7F"/>
                </a:solidFill>
                <a:cs typeface="Calibri"/>
              </a:rPr>
              <a:t> </a:t>
            </a:r>
            <a:r>
              <a:rPr lang="en-US" sz="1200" dirty="0" err="1" smtClean="0">
                <a:solidFill>
                  <a:srgbClr val="7F7F7F"/>
                </a:solidFill>
                <a:cs typeface="Calibri"/>
              </a:rPr>
              <a:t>Norajitra</a:t>
            </a:r>
            <a:endParaRPr lang="en-US" sz="1200" dirty="0">
              <a:solidFill>
                <a:srgbClr val="7F7F7F"/>
              </a:solidFill>
              <a:cs typeface="Calibri"/>
            </a:endParaRPr>
          </a:p>
          <a:p>
            <a:pPr lvl="1">
              <a:buFont typeface="Wingdings" charset="2"/>
              <a:buChar char="Ø"/>
            </a:pPr>
            <a:r>
              <a:rPr lang="en-US" sz="1200" dirty="0" smtClean="0">
                <a:solidFill>
                  <a:srgbClr val="7F7F7F"/>
                </a:solidFill>
                <a:cs typeface="Calibri"/>
              </a:rPr>
              <a:t>Maria Gonzalez</a:t>
            </a:r>
          </a:p>
          <a:p>
            <a:pPr lvl="1">
              <a:buFont typeface="Wingdings" charset="2"/>
              <a:buChar char="Ø"/>
            </a:pPr>
            <a:r>
              <a:rPr lang="en-US" sz="1200" dirty="0" err="1" smtClean="0">
                <a:solidFill>
                  <a:srgbClr val="7F7F7F"/>
                </a:solidFill>
                <a:latin typeface="Calibri"/>
                <a:cs typeface="Calibri"/>
              </a:rPr>
              <a:t>Yutai</a:t>
            </a:r>
            <a:r>
              <a:rPr lang="en-US" sz="1200" dirty="0" smtClean="0">
                <a:solidFill>
                  <a:srgbClr val="7F7F7F"/>
                </a:solidFill>
                <a:latin typeface="Calibri"/>
                <a:cs typeface="Calibri"/>
              </a:rPr>
              <a:t> </a:t>
            </a:r>
            <a:r>
              <a:rPr lang="en-US" sz="1200" dirty="0" err="1" smtClean="0">
                <a:solidFill>
                  <a:srgbClr val="7F7F7F"/>
                </a:solidFill>
                <a:latin typeface="Calibri"/>
                <a:cs typeface="Calibri"/>
              </a:rPr>
              <a:t>Katoh</a:t>
            </a:r>
            <a:endParaRPr lang="en-US" sz="1600" dirty="0" smtClean="0">
              <a:solidFill>
                <a:srgbClr val="7F7F7F"/>
              </a:solidFill>
              <a:latin typeface="Calibri"/>
              <a:cs typeface="Calibri"/>
            </a:endParaRPr>
          </a:p>
          <a:p>
            <a:pPr marL="396875" lvl="2" indent="-396875">
              <a:buBlip>
                <a:blip r:embed="rId2"/>
              </a:buBlip>
            </a:pPr>
            <a:r>
              <a:rPr lang="en-US" sz="1600" b="1" dirty="0" smtClean="0">
                <a:solidFill>
                  <a:schemeClr val="tx2">
                    <a:lumMod val="60000"/>
                    <a:lumOff val="40000"/>
                  </a:schemeClr>
                </a:solidFill>
                <a:cs typeface="Calibri"/>
              </a:rPr>
              <a:t>FW</a:t>
            </a:r>
            <a:r>
              <a:rPr lang="en-US" sz="1600" dirty="0" smtClean="0">
                <a:solidFill>
                  <a:srgbClr val="000000"/>
                </a:solidFill>
                <a:cs typeface="Calibri"/>
              </a:rPr>
              <a:t>: fabrication of ODS plated FW, irradiation effects</a:t>
            </a:r>
            <a:endParaRPr lang="en-US" sz="1600" dirty="0" smtClean="0">
              <a:cs typeface="Calibri"/>
            </a:endParaRPr>
          </a:p>
          <a:p>
            <a:pPr marL="396875" lvl="2" indent="-396875">
              <a:buBlip>
                <a:blip r:embed="rId2"/>
              </a:buBlip>
            </a:pPr>
            <a:r>
              <a:rPr lang="en-US" sz="1600" b="1" dirty="0" smtClean="0">
                <a:solidFill>
                  <a:schemeClr val="tx2">
                    <a:lumMod val="60000"/>
                    <a:lumOff val="40000"/>
                  </a:schemeClr>
                </a:solidFill>
                <a:latin typeface="Calibri"/>
                <a:cs typeface="Calibri"/>
              </a:rPr>
              <a:t>Corrosion</a:t>
            </a:r>
            <a:r>
              <a:rPr lang="en-US" sz="1600" b="1" dirty="0">
                <a:solidFill>
                  <a:srgbClr val="000000"/>
                </a:solidFill>
                <a:latin typeface="Calibri"/>
                <a:cs typeface="Calibri"/>
              </a:rPr>
              <a:t>: </a:t>
            </a:r>
            <a:r>
              <a:rPr lang="en-US" sz="1600" dirty="0">
                <a:solidFill>
                  <a:srgbClr val="000000"/>
                </a:solidFill>
                <a:latin typeface="Calibri"/>
                <a:cs typeface="Calibri"/>
              </a:rPr>
              <a:t>corrosion of the pipes and blanket structures by circulating PbLi at high temperature </a:t>
            </a:r>
            <a:r>
              <a:rPr lang="en-US" sz="1600" dirty="0" smtClean="0">
                <a:solidFill>
                  <a:srgbClr val="000000"/>
                </a:solidFill>
                <a:latin typeface="Calibri"/>
                <a:cs typeface="Calibri"/>
              </a:rPr>
              <a:t>and velocity</a:t>
            </a:r>
          </a:p>
          <a:p>
            <a:pPr marL="396875" lvl="2" indent="-396875">
              <a:buBlip>
                <a:blip r:embed="rId2"/>
              </a:buBlip>
            </a:pPr>
            <a:r>
              <a:rPr lang="en-US" sz="1600" dirty="0" smtClean="0">
                <a:solidFill>
                  <a:srgbClr val="000000"/>
                </a:solidFill>
                <a:latin typeface="Calibri"/>
                <a:cs typeface="Calibri"/>
              </a:rPr>
              <a:t>Tritium </a:t>
            </a:r>
            <a:r>
              <a:rPr lang="en-US" sz="1600" b="1" dirty="0">
                <a:solidFill>
                  <a:schemeClr val="tx2">
                    <a:lumMod val="60000"/>
                    <a:lumOff val="40000"/>
                  </a:schemeClr>
                </a:solidFill>
                <a:latin typeface="Calibri"/>
                <a:cs typeface="Calibri"/>
              </a:rPr>
              <a:t>permeation</a:t>
            </a:r>
            <a:r>
              <a:rPr lang="en-US" sz="1600" dirty="0">
                <a:solidFill>
                  <a:srgbClr val="000000"/>
                </a:solidFill>
                <a:latin typeface="Calibri"/>
                <a:cs typeface="Calibri"/>
              </a:rPr>
              <a:t> into He </a:t>
            </a:r>
            <a:r>
              <a:rPr lang="en-US" sz="1600" dirty="0" smtClean="0">
                <a:solidFill>
                  <a:srgbClr val="000000"/>
                </a:solidFill>
                <a:latin typeface="Calibri"/>
                <a:cs typeface="Calibri"/>
              </a:rPr>
              <a:t>circuit</a:t>
            </a:r>
          </a:p>
          <a:p>
            <a:pPr lvl="1">
              <a:buFont typeface="Wingdings" charset="2"/>
              <a:buChar char="Ø"/>
            </a:pPr>
            <a:r>
              <a:rPr lang="en-US" sz="1200" dirty="0" smtClean="0">
                <a:solidFill>
                  <a:srgbClr val="7F7F7F"/>
                </a:solidFill>
                <a:cs typeface="Calibri"/>
              </a:rPr>
              <a:t>Carlos Moreno</a:t>
            </a:r>
            <a:endParaRPr lang="en-US" sz="1600" dirty="0" smtClean="0">
              <a:solidFill>
                <a:srgbClr val="7F7F7F"/>
              </a:solidFill>
              <a:latin typeface="Calibri"/>
              <a:cs typeface="Calibri"/>
            </a:endParaRPr>
          </a:p>
          <a:p>
            <a:pPr marL="396875" lvl="2" indent="-396875">
              <a:buBlip>
                <a:blip r:embed="rId2"/>
              </a:buBlip>
            </a:pPr>
            <a:r>
              <a:rPr lang="en-US" sz="1600" b="1" dirty="0" smtClean="0">
                <a:solidFill>
                  <a:schemeClr val="tx2">
                    <a:lumMod val="60000"/>
                    <a:lumOff val="40000"/>
                  </a:schemeClr>
                </a:solidFill>
                <a:latin typeface="Calibri"/>
                <a:cs typeface="Calibri"/>
              </a:rPr>
              <a:t>Tritium </a:t>
            </a:r>
            <a:r>
              <a:rPr lang="en-US" sz="1600" b="1" dirty="0">
                <a:solidFill>
                  <a:schemeClr val="tx2">
                    <a:lumMod val="60000"/>
                    <a:lumOff val="40000"/>
                  </a:schemeClr>
                </a:solidFill>
                <a:latin typeface="Calibri"/>
                <a:cs typeface="Calibri"/>
              </a:rPr>
              <a:t>recovery/extraction</a:t>
            </a:r>
            <a:r>
              <a:rPr lang="en-US" sz="1600" b="1" dirty="0">
                <a:solidFill>
                  <a:srgbClr val="000000"/>
                </a:solidFill>
                <a:latin typeface="Calibri"/>
                <a:cs typeface="Calibri"/>
              </a:rPr>
              <a:t>: </a:t>
            </a:r>
            <a:r>
              <a:rPr lang="en-US" sz="1600" dirty="0">
                <a:solidFill>
                  <a:srgbClr val="000000"/>
                </a:solidFill>
                <a:latin typeface="Calibri"/>
                <a:cs typeface="Calibri"/>
              </a:rPr>
              <a:t>efficient extraction of tritium from PbLi flowing at a much higher velocity than HCLL and WCLL</a:t>
            </a:r>
            <a:r>
              <a:rPr lang="en-US" sz="1600" dirty="0" smtClean="0">
                <a:solidFill>
                  <a:srgbClr val="000000"/>
                </a:solidFill>
                <a:latin typeface="Calibri"/>
                <a:cs typeface="Calibri"/>
              </a:rPr>
              <a:t>.</a:t>
            </a:r>
          </a:p>
          <a:p>
            <a:pPr lvl="1">
              <a:buFont typeface="Wingdings" charset="2"/>
              <a:buChar char="Ø"/>
            </a:pPr>
            <a:r>
              <a:rPr lang="en-US" sz="1200" dirty="0" smtClean="0">
                <a:solidFill>
                  <a:schemeClr val="bg1">
                    <a:lumMod val="50000"/>
                  </a:schemeClr>
                </a:solidFill>
                <a:cs typeface="Calibri"/>
              </a:rPr>
              <a:t>Ivan Fernandez</a:t>
            </a:r>
          </a:p>
          <a:p>
            <a:pPr lvl="1">
              <a:buFont typeface="Wingdings" charset="2"/>
              <a:buChar char="Ø"/>
            </a:pPr>
            <a:r>
              <a:rPr lang="en-US" sz="1200" dirty="0" smtClean="0">
                <a:solidFill>
                  <a:schemeClr val="bg1">
                    <a:lumMod val="50000"/>
                  </a:schemeClr>
                </a:solidFill>
                <a:cs typeface="Calibri"/>
              </a:rPr>
              <a:t>Marco </a:t>
            </a:r>
            <a:r>
              <a:rPr lang="en-US" sz="1200" dirty="0" err="1" smtClean="0">
                <a:solidFill>
                  <a:schemeClr val="bg1">
                    <a:lumMod val="50000"/>
                  </a:schemeClr>
                </a:solidFill>
                <a:cs typeface="Calibri"/>
              </a:rPr>
              <a:t>Utili</a:t>
            </a:r>
            <a:endParaRPr lang="en-US" sz="1200" dirty="0" smtClean="0">
              <a:solidFill>
                <a:schemeClr val="bg1">
                  <a:lumMod val="50000"/>
                </a:schemeClr>
              </a:solidFill>
              <a:cs typeface="Calibri"/>
            </a:endParaRPr>
          </a:p>
          <a:p>
            <a:pPr lvl="1">
              <a:buFont typeface="Wingdings" charset="2"/>
              <a:buChar char="Ø"/>
            </a:pPr>
            <a:r>
              <a:rPr lang="en-US" sz="1200" dirty="0" smtClean="0">
                <a:solidFill>
                  <a:schemeClr val="bg1">
                    <a:lumMod val="50000"/>
                  </a:schemeClr>
                </a:solidFill>
                <a:cs typeface="Calibri"/>
              </a:rPr>
              <a:t>Paul </a:t>
            </a:r>
            <a:r>
              <a:rPr lang="en-US" sz="1200" dirty="0" err="1" smtClean="0">
                <a:solidFill>
                  <a:schemeClr val="bg1">
                    <a:lumMod val="50000"/>
                  </a:schemeClr>
                </a:solidFill>
                <a:cs typeface="Calibri"/>
              </a:rPr>
              <a:t>Humrickhouse</a:t>
            </a:r>
            <a:endParaRPr lang="en-US" sz="1200" dirty="0">
              <a:solidFill>
                <a:schemeClr val="bg1">
                  <a:lumMod val="50000"/>
                </a:schemeClr>
              </a:solidFill>
              <a:cs typeface="Calibri"/>
            </a:endParaRPr>
          </a:p>
          <a:p>
            <a:pPr marL="396875" lvl="1">
              <a:buBlip>
                <a:blip r:embed="rId2"/>
              </a:buBlip>
            </a:pPr>
            <a:r>
              <a:rPr lang="en-US" sz="1600" dirty="0" smtClean="0">
                <a:solidFill>
                  <a:srgbClr val="000000"/>
                </a:solidFill>
                <a:latin typeface="Calibri"/>
                <a:cs typeface="Calibri"/>
              </a:rPr>
              <a:t>PbLi </a:t>
            </a:r>
            <a:r>
              <a:rPr lang="en-US" sz="1600" b="1" dirty="0">
                <a:solidFill>
                  <a:schemeClr val="tx2">
                    <a:lumMod val="60000"/>
                    <a:lumOff val="40000"/>
                  </a:schemeClr>
                </a:solidFill>
                <a:latin typeface="Calibri"/>
                <a:cs typeface="Calibri"/>
              </a:rPr>
              <a:t>purification</a:t>
            </a:r>
          </a:p>
          <a:p>
            <a:endParaRPr lang="en-US" sz="1600" dirty="0">
              <a:latin typeface="Calibri"/>
              <a:cs typeface="Calibri"/>
            </a:endParaRPr>
          </a:p>
        </p:txBody>
      </p:sp>
      <p:sp>
        <p:nvSpPr>
          <p:cNvPr id="4" name="Título 1"/>
          <p:cNvSpPr txBox="1">
            <a:spLocks/>
          </p:cNvSpPr>
          <p:nvPr/>
        </p:nvSpPr>
        <p:spPr>
          <a:xfrm>
            <a:off x="395536" y="692696"/>
            <a:ext cx="6984776"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GB" sz="3200" dirty="0" smtClean="0"/>
              <a:t>Main issues to be assessed </a:t>
            </a:r>
            <a:r>
              <a:rPr lang="en-GB" sz="1800" dirty="0" smtClean="0">
                <a:solidFill>
                  <a:schemeClr val="bg1">
                    <a:lumMod val="75000"/>
                  </a:schemeClr>
                </a:solidFill>
                <a:effectLst/>
              </a:rPr>
              <a:t>(some related presentations in this WS)</a:t>
            </a:r>
            <a:endParaRPr lang="en-GB" sz="1800" dirty="0">
              <a:solidFill>
                <a:schemeClr val="bg1">
                  <a:lumMod val="75000"/>
                </a:schemeClr>
              </a:solidFill>
              <a:effectLst/>
              <a:latin typeface="Calibri" pitchFamily="34" charset="0"/>
            </a:endParaRPr>
          </a:p>
        </p:txBody>
      </p:sp>
    </p:spTree>
    <p:extLst>
      <p:ext uri="{BB962C8B-B14F-4D97-AF65-F5344CB8AC3E}">
        <p14:creationId xmlns:p14="http://schemas.microsoft.com/office/powerpoint/2010/main" xmlns="" val="164444443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381000" y="1428736"/>
            <a:ext cx="8382000" cy="4438138"/>
          </a:xfrm>
        </p:spPr>
        <p:txBody>
          <a:bodyPr/>
          <a:lstStyle/>
          <a:p>
            <a:pPr>
              <a:buNone/>
            </a:pPr>
            <a:r>
              <a:rPr lang="en-US" dirty="0" smtClean="0"/>
              <a:t>2014</a:t>
            </a:r>
          </a:p>
          <a:p>
            <a:r>
              <a:rPr lang="en-US" sz="1800" dirty="0" smtClean="0"/>
              <a:t>Preliminary design of the equatorial OB module:</a:t>
            </a:r>
          </a:p>
          <a:p>
            <a:pPr lvl="1"/>
            <a:r>
              <a:rPr lang="en-US" sz="1600" dirty="0" smtClean="0"/>
              <a:t>Adapted to the new DEMO model</a:t>
            </a:r>
          </a:p>
          <a:p>
            <a:pPr lvl="1"/>
            <a:r>
              <a:rPr lang="en-US" sz="1600" dirty="0" smtClean="0"/>
              <a:t>Parallel walls</a:t>
            </a:r>
          </a:p>
          <a:p>
            <a:pPr lvl="1"/>
            <a:r>
              <a:rPr lang="en-US" sz="1600" dirty="0" smtClean="0"/>
              <a:t>PbLi bulk velocity </a:t>
            </a:r>
            <a:r>
              <a:rPr lang="en-US" sz="1600" dirty="0" smtClean="0">
                <a:sym typeface="Symbol"/>
              </a:rPr>
              <a:t></a:t>
            </a:r>
            <a:r>
              <a:rPr lang="en-US" sz="1600" dirty="0" smtClean="0"/>
              <a:t>10 cm/s (much lower than expected! TBC)</a:t>
            </a:r>
          </a:p>
          <a:p>
            <a:pPr lvl="1"/>
            <a:r>
              <a:rPr lang="en-US" sz="1600" dirty="0" smtClean="0"/>
              <a:t>PbLi outlet temperature: </a:t>
            </a:r>
            <a:r>
              <a:rPr lang="en-US" sz="1600" dirty="0" smtClean="0">
                <a:sym typeface="Symbol"/>
              </a:rPr>
              <a:t> </a:t>
            </a:r>
            <a:r>
              <a:rPr lang="en-US" sz="1600" dirty="0" smtClean="0"/>
              <a:t>500 ºC</a:t>
            </a:r>
          </a:p>
          <a:p>
            <a:r>
              <a:rPr lang="en-US" sz="1800" dirty="0" smtClean="0"/>
              <a:t>Preliminary design of the BSS: common manifold to all blanket modules</a:t>
            </a:r>
          </a:p>
          <a:p>
            <a:r>
              <a:rPr lang="en-US" sz="1800" dirty="0" smtClean="0"/>
              <a:t>Neutronics </a:t>
            </a:r>
          </a:p>
          <a:p>
            <a:pPr lvl="1"/>
            <a:r>
              <a:rPr lang="en-US" sz="1600" dirty="0" smtClean="0"/>
              <a:t>Adapted model OB + IB</a:t>
            </a:r>
          </a:p>
          <a:p>
            <a:pPr lvl="1"/>
            <a:r>
              <a:rPr lang="en-US" sz="1600" dirty="0" smtClean="0"/>
              <a:t>Preliminary estimations TBR </a:t>
            </a:r>
            <a:r>
              <a:rPr lang="en-US" sz="1600" dirty="0" smtClean="0">
                <a:sym typeface="Symbol"/>
              </a:rPr>
              <a:t> </a:t>
            </a:r>
            <a:r>
              <a:rPr lang="en-US" sz="1600" dirty="0" smtClean="0"/>
              <a:t>1.041 </a:t>
            </a:r>
            <a:r>
              <a:rPr lang="en-US" sz="1600" dirty="0" smtClean="0">
                <a:sym typeface="Wingdings" pitchFamily="2" charset="2"/>
              </a:rPr>
              <a:t> o</a:t>
            </a:r>
            <a:r>
              <a:rPr lang="en-US" sz="1600" dirty="0" smtClean="0"/>
              <a:t>ptimization of the BZ is needed</a:t>
            </a:r>
          </a:p>
          <a:p>
            <a:pPr>
              <a:buNone/>
            </a:pPr>
            <a:r>
              <a:rPr lang="en-US" dirty="0" smtClean="0"/>
              <a:t>2015</a:t>
            </a:r>
          </a:p>
          <a:p>
            <a:r>
              <a:rPr lang="en-US" sz="1800" dirty="0" smtClean="0"/>
              <a:t>Adaptation of the 2014 work to new DEMO specifications</a:t>
            </a:r>
          </a:p>
          <a:p>
            <a:r>
              <a:rPr lang="en-US" sz="1800" dirty="0" smtClean="0"/>
              <a:t>Preliminary design of the equatorial IB module</a:t>
            </a:r>
          </a:p>
          <a:p>
            <a:r>
              <a:rPr lang="en-US" sz="1800" dirty="0" smtClean="0"/>
              <a:t>BSS: detailed study on shielding and supporting functions</a:t>
            </a:r>
          </a:p>
        </p:txBody>
      </p:sp>
      <p:sp>
        <p:nvSpPr>
          <p:cNvPr id="4" name="Título 1"/>
          <p:cNvSpPr txBox="1">
            <a:spLocks/>
          </p:cNvSpPr>
          <p:nvPr/>
        </p:nvSpPr>
        <p:spPr>
          <a:xfrm>
            <a:off x="395536" y="692696"/>
            <a:ext cx="6984776"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GB" sz="3200" dirty="0" smtClean="0"/>
              <a:t>Conclusions &amp; future work</a:t>
            </a:r>
            <a:endParaRPr lang="en-GB" sz="1800" dirty="0">
              <a:solidFill>
                <a:schemeClr val="bg1">
                  <a:lumMod val="75000"/>
                </a:schemeClr>
              </a:solidFill>
              <a:effectLst/>
              <a:latin typeface="Calibri"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914114"/>
            <a:ext cx="7416824" cy="1872208"/>
          </a:xfrm>
        </p:spPr>
        <p:txBody>
          <a:bodyPr/>
          <a:lstStyle/>
          <a:p>
            <a:pPr algn="ctr" defTabSz="914400">
              <a:spcBef>
                <a:spcPts val="0"/>
              </a:spcBef>
            </a:pPr>
            <a:r>
              <a:rPr lang="en-US" sz="4500" b="1" i="1" noProof="1" smtClean="0">
                <a:effectLst>
                  <a:outerShdw blurRad="50800" dist="38100" dir="2700000" algn="tl">
                    <a:prstClr val="black">
                      <a:alpha val="40000"/>
                    </a:prstClr>
                  </a:outerShdw>
                </a:effectLst>
                <a:cs typeface="Arial"/>
              </a:rPr>
              <a:t>Thanks for </a:t>
            </a:r>
            <a:r>
              <a:rPr lang="en-US" sz="4500" b="1" i="1" noProof="1" smtClean="0">
                <a:effectLst>
                  <a:outerShdw blurRad="50800" dist="38100" dir="2700000" algn="tl">
                    <a:prstClr val="black">
                      <a:alpha val="40000"/>
                    </a:prstClr>
                  </a:outerShdw>
                </a:effectLst>
                <a:cs typeface="Arial"/>
              </a:rPr>
              <a:t>your attention</a:t>
            </a:r>
            <a:endParaRPr lang="es-ES_tradnl" sz="1600" b="1" i="1" spc="0" noProof="1">
              <a:effectLst>
                <a:outerShdw blurRad="50800" dist="38100" dir="2700000" algn="tl">
                  <a:prstClr val="black">
                    <a:alpha val="40000"/>
                  </a:prstClr>
                </a:outerShdw>
              </a:effectLst>
              <a:latin typeface="Arial" pitchFamily="34" charset="0"/>
              <a:cs typeface="Arial" pitchFamily="34" charset="0"/>
            </a:endParaRPr>
          </a:p>
        </p:txBody>
      </p:sp>
      <p:pic>
        <p:nvPicPr>
          <p:cNvPr id="4" name="Bild 1" descr="BBP Logo.jpg"/>
          <p:cNvPicPr/>
          <p:nvPr/>
        </p:nvPicPr>
        <p:blipFill>
          <a:blip r:embed="rId3" cstate="print"/>
          <a:srcRect/>
          <a:stretch>
            <a:fillRect/>
          </a:stretch>
        </p:blipFill>
        <p:spPr bwMode="auto">
          <a:xfrm>
            <a:off x="211711" y="44624"/>
            <a:ext cx="4792337" cy="346459"/>
          </a:xfrm>
          <a:prstGeom prst="rect">
            <a:avLst/>
          </a:prstGeom>
          <a:noFill/>
          <a:ln w="9525">
            <a:noFill/>
            <a:miter lim="800000"/>
            <a:headEnd/>
            <a:tailEnd/>
          </a:ln>
        </p:spPr>
      </p:pic>
      <p:pic>
        <p:nvPicPr>
          <p:cNvPr id="5" name="Picture 9" descr="C:\Users\franket\Desktop\EUROfusion_PPPT_Logo_small.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44624"/>
            <a:ext cx="2197055" cy="756000"/>
          </a:xfrm>
          <a:prstGeom prst="rect">
            <a:avLst/>
          </a:prstGeom>
          <a:noFill/>
          <a:ln>
            <a:noFill/>
          </a:ln>
        </p:spPr>
      </p:pic>
      <p:pic>
        <p:nvPicPr>
          <p:cNvPr id="6" name="Picture 18" descr="MINECO"/>
          <p:cNvPicPr>
            <a:picLocks noChangeAspect="1" noChangeArrowheads="1"/>
          </p:cNvPicPr>
          <p:nvPr/>
        </p:nvPicPr>
        <p:blipFill>
          <a:blip r:embed="rId5" cstate="print"/>
          <a:srcRect/>
          <a:stretch>
            <a:fillRect/>
          </a:stretch>
        </p:blipFill>
        <p:spPr bwMode="auto">
          <a:xfrm>
            <a:off x="7531100" y="5877272"/>
            <a:ext cx="1612900" cy="431800"/>
          </a:xfrm>
          <a:prstGeom prst="rect">
            <a:avLst/>
          </a:prstGeom>
          <a:noFill/>
          <a:ln w="9525">
            <a:noFill/>
            <a:miter lim="800000"/>
            <a:headEnd/>
            <a:tailEnd/>
          </a:ln>
        </p:spPr>
      </p:pic>
      <p:pic>
        <p:nvPicPr>
          <p:cNvPr id="7" name="Picture 19"/>
          <p:cNvPicPr>
            <a:picLocks noChangeAspect="1" noChangeArrowheads="1"/>
          </p:cNvPicPr>
          <p:nvPr/>
        </p:nvPicPr>
        <p:blipFill>
          <a:blip r:embed="rId6" cstate="print"/>
          <a:srcRect/>
          <a:stretch>
            <a:fillRect/>
          </a:stretch>
        </p:blipFill>
        <p:spPr bwMode="auto">
          <a:xfrm>
            <a:off x="6401965" y="5877520"/>
            <a:ext cx="1122363" cy="431800"/>
          </a:xfrm>
          <a:prstGeom prst="rect">
            <a:avLst/>
          </a:prstGeom>
          <a:noFill/>
          <a:ln w="9525" algn="ctr">
            <a:noFill/>
            <a:miter lim="800000"/>
            <a:headEnd/>
            <a:tailEnd/>
          </a:ln>
          <a:effectLst/>
        </p:spPr>
      </p:pic>
      <p:sp>
        <p:nvSpPr>
          <p:cNvPr id="8" name="7 Rectángulo"/>
          <p:cNvSpPr/>
          <p:nvPr/>
        </p:nvSpPr>
        <p:spPr>
          <a:xfrm>
            <a:off x="1709936" y="6536377"/>
            <a:ext cx="6678488" cy="276999"/>
          </a:xfrm>
          <a:prstGeom prst="rect">
            <a:avLst/>
          </a:prstGeom>
        </p:spPr>
        <p:txBody>
          <a:bodyPr wrap="square">
            <a:spAutoFit/>
          </a:bodyPr>
          <a:lstStyle/>
          <a:p>
            <a:r>
              <a:rPr lang="en-US" sz="1200" dirty="0" smtClean="0">
                <a:solidFill>
                  <a:schemeClr val="tx2">
                    <a:lumMod val="50000"/>
                  </a:schemeClr>
                </a:solidFill>
                <a:latin typeface="Arial" pitchFamily="34" charset="0"/>
                <a:cs typeface="Arial" pitchFamily="34" charset="0"/>
              </a:rPr>
              <a:t>2</a:t>
            </a:r>
            <a:r>
              <a:rPr lang="en-US" sz="1200" baseline="30000" dirty="0" smtClean="0">
                <a:solidFill>
                  <a:schemeClr val="tx2">
                    <a:lumMod val="50000"/>
                  </a:schemeClr>
                </a:solidFill>
                <a:latin typeface="Arial" pitchFamily="34" charset="0"/>
                <a:cs typeface="Arial" pitchFamily="34" charset="0"/>
              </a:rPr>
              <a:t>nd</a:t>
            </a:r>
            <a:r>
              <a:rPr lang="en-US" sz="1200" dirty="0" smtClean="0">
                <a:solidFill>
                  <a:schemeClr val="tx2">
                    <a:lumMod val="50000"/>
                  </a:schemeClr>
                </a:solidFill>
                <a:latin typeface="Arial" pitchFamily="34" charset="0"/>
                <a:cs typeface="Arial" pitchFamily="34" charset="0"/>
              </a:rPr>
              <a:t> EU-US DCLL Workshop University of California, Los Angeles, Nov. 14-15</a:t>
            </a:r>
            <a:r>
              <a:rPr lang="en-US" sz="1200" baseline="30000" dirty="0" smtClean="0">
                <a:solidFill>
                  <a:schemeClr val="tx2">
                    <a:lumMod val="50000"/>
                  </a:schemeClr>
                </a:solidFill>
                <a:latin typeface="Arial" pitchFamily="34" charset="0"/>
                <a:cs typeface="Arial" pitchFamily="34" charset="0"/>
              </a:rPr>
              <a:t>th</a:t>
            </a:r>
            <a:r>
              <a:rPr lang="en-US" sz="1200" dirty="0" smtClean="0">
                <a:solidFill>
                  <a:schemeClr val="tx2">
                    <a:lumMod val="50000"/>
                  </a:schemeClr>
                </a:solidFill>
                <a:latin typeface="Arial" pitchFamily="34" charset="0"/>
                <a:cs typeface="Arial" pitchFamily="34" charset="0"/>
              </a:rPr>
              <a:t>, 2014</a:t>
            </a:r>
            <a:endParaRPr lang="es-ES" sz="1200" dirty="0">
              <a:solidFill>
                <a:schemeClr val="tx2">
                  <a:lumMod val="50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873780"/>
            <a:ext cx="5487144" cy="451406"/>
          </a:xfrm>
        </p:spPr>
        <p:txBody>
          <a:bodyPr/>
          <a:lstStyle/>
          <a:p>
            <a:r>
              <a:rPr lang="en-US" sz="3200" dirty="0" smtClean="0">
                <a:solidFill>
                  <a:srgbClr val="002060"/>
                </a:solidFill>
                <a:latin typeface="Calibri" pitchFamily="34" charset="0"/>
              </a:rPr>
              <a:t>Dual Coolant Lithium Lead (DCLL)</a:t>
            </a:r>
            <a:endParaRPr lang="en-US" sz="3200" dirty="0"/>
          </a:p>
        </p:txBody>
      </p:sp>
      <p:sp>
        <p:nvSpPr>
          <p:cNvPr id="6" name="17 CuadroTexto"/>
          <p:cNvSpPr txBox="1"/>
          <p:nvPr/>
        </p:nvSpPr>
        <p:spPr>
          <a:xfrm>
            <a:off x="7637517" y="548680"/>
            <a:ext cx="889987" cy="276999"/>
          </a:xfrm>
          <a:prstGeom prst="rect">
            <a:avLst/>
          </a:prstGeom>
          <a:noFill/>
        </p:spPr>
        <p:txBody>
          <a:bodyPr wrap="none" rtlCol="0">
            <a:spAutoFit/>
          </a:bodyPr>
          <a:lstStyle/>
          <a:p>
            <a:r>
              <a:rPr lang="es-ES_tradnl" sz="1200" dirty="0" smtClean="0"/>
              <a:t>Malang’94</a:t>
            </a:r>
            <a:endParaRPr lang="es-ES" sz="1200" dirty="0"/>
          </a:p>
        </p:txBody>
      </p:sp>
      <p:sp>
        <p:nvSpPr>
          <p:cNvPr id="13" name="Espace réservé du contenu 18"/>
          <p:cNvSpPr txBox="1">
            <a:spLocks/>
          </p:cNvSpPr>
          <p:nvPr/>
        </p:nvSpPr>
        <p:spPr>
          <a:xfrm>
            <a:off x="683568" y="1556792"/>
            <a:ext cx="7416824" cy="3384375"/>
          </a:xfrm>
          <a:prstGeom prst="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a:lst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sz="1600">
                <a:solidFill>
                  <a:srgbClr val="000066"/>
                </a:solidFill>
                <a:latin typeface="+mn-lt"/>
              </a:defRPr>
            </a:lvl5pPr>
            <a:lvl6pPr marL="2514600" indent="-228600" algn="l" rtl="0" fontAlgn="base">
              <a:spcBef>
                <a:spcPct val="20000"/>
              </a:spcBef>
              <a:spcAft>
                <a:spcPct val="0"/>
              </a:spcAft>
              <a:buChar char="»"/>
              <a:defRPr sz="1600">
                <a:solidFill>
                  <a:srgbClr val="000066"/>
                </a:solidFill>
                <a:latin typeface="+mn-lt"/>
              </a:defRPr>
            </a:lvl6pPr>
            <a:lvl7pPr marL="2971800" indent="-228600" algn="l" rtl="0" fontAlgn="base">
              <a:spcBef>
                <a:spcPct val="20000"/>
              </a:spcBef>
              <a:spcAft>
                <a:spcPct val="0"/>
              </a:spcAft>
              <a:buChar char="»"/>
              <a:defRPr sz="1600">
                <a:solidFill>
                  <a:srgbClr val="000066"/>
                </a:solidFill>
                <a:latin typeface="+mn-lt"/>
              </a:defRPr>
            </a:lvl7pPr>
            <a:lvl8pPr marL="3429000" indent="-228600" algn="l" rtl="0" fontAlgn="base">
              <a:spcBef>
                <a:spcPct val="20000"/>
              </a:spcBef>
              <a:spcAft>
                <a:spcPct val="0"/>
              </a:spcAft>
              <a:buChar char="»"/>
              <a:defRPr sz="1600">
                <a:solidFill>
                  <a:srgbClr val="000066"/>
                </a:solidFill>
                <a:latin typeface="+mn-lt"/>
              </a:defRPr>
            </a:lvl8pPr>
            <a:lvl9pPr marL="3886200" indent="-228600" algn="l" rtl="0" fontAlgn="base">
              <a:spcBef>
                <a:spcPct val="20000"/>
              </a:spcBef>
              <a:spcAft>
                <a:spcPct val="0"/>
              </a:spcAft>
              <a:buChar char="»"/>
              <a:defRPr sz="1600">
                <a:solidFill>
                  <a:srgbClr val="000066"/>
                </a:solidFill>
                <a:latin typeface="+mn-lt"/>
              </a:defRPr>
            </a:lvl9pPr>
          </a:lstStyle>
          <a:p>
            <a:pPr>
              <a:spcBef>
                <a:spcPts val="0"/>
              </a:spcBef>
              <a:spcAft>
                <a:spcPts val="0"/>
              </a:spcAft>
              <a:buNone/>
              <a:defRPr/>
            </a:pPr>
            <a:r>
              <a:rPr lang="en-US" sz="2000" kern="0" dirty="0" smtClean="0">
                <a:solidFill>
                  <a:schemeClr val="tx1"/>
                </a:solidFill>
              </a:rPr>
              <a:t>Main characteristics</a:t>
            </a:r>
          </a:p>
          <a:p>
            <a:pPr>
              <a:spcBef>
                <a:spcPts val="0"/>
              </a:spcBef>
              <a:spcAft>
                <a:spcPts val="0"/>
              </a:spcAft>
              <a:defRPr/>
            </a:pPr>
            <a:r>
              <a:rPr lang="en-US" sz="1600" b="1" kern="0" dirty="0" smtClean="0">
                <a:solidFill>
                  <a:schemeClr val="tx1"/>
                </a:solidFill>
              </a:rPr>
              <a:t>Breeder and neutron multiplier:</a:t>
            </a:r>
          </a:p>
          <a:p>
            <a:pPr lvl="1">
              <a:lnSpc>
                <a:spcPct val="80000"/>
              </a:lnSpc>
              <a:spcBef>
                <a:spcPts val="0"/>
              </a:spcBef>
              <a:spcAft>
                <a:spcPts val="1800"/>
              </a:spcAft>
              <a:defRPr/>
            </a:pPr>
            <a:r>
              <a:rPr lang="en-US" sz="1400" kern="0" dirty="0" smtClean="0">
                <a:solidFill>
                  <a:schemeClr val="tx1"/>
                </a:solidFill>
              </a:rPr>
              <a:t>PbLi eutectic as breeder, neutron multiplier and tritium carrier </a:t>
            </a:r>
            <a:br>
              <a:rPr lang="en-US" sz="1400" kern="0" dirty="0" smtClean="0">
                <a:solidFill>
                  <a:schemeClr val="tx1"/>
                </a:solidFill>
              </a:rPr>
            </a:br>
            <a:r>
              <a:rPr lang="en-US" sz="1400" kern="0" dirty="0" smtClean="0">
                <a:solidFill>
                  <a:schemeClr val="tx1"/>
                </a:solidFill>
              </a:rPr>
              <a:t>(</a:t>
            </a:r>
            <a:r>
              <a:rPr lang="en-GB" sz="1400" kern="0" dirty="0" smtClean="0">
                <a:solidFill>
                  <a:schemeClr val="tx1"/>
                </a:solidFill>
              </a:rPr>
              <a:t>Li</a:t>
            </a:r>
            <a:r>
              <a:rPr lang="en-GB" sz="1400" kern="0" baseline="30000" dirty="0" smtClean="0">
                <a:solidFill>
                  <a:schemeClr val="tx1"/>
                </a:solidFill>
              </a:rPr>
              <a:t>6</a:t>
            </a:r>
            <a:r>
              <a:rPr lang="en-GB" sz="1400" kern="0" dirty="0" smtClean="0">
                <a:solidFill>
                  <a:schemeClr val="tx1"/>
                </a:solidFill>
              </a:rPr>
              <a:t> enrichment 90%</a:t>
            </a:r>
            <a:r>
              <a:rPr lang="en-US" sz="1400" kern="0" dirty="0" smtClean="0">
                <a:solidFill>
                  <a:schemeClr val="tx1"/>
                </a:solidFill>
              </a:rPr>
              <a:t>)</a:t>
            </a:r>
            <a:endParaRPr lang="en-US" sz="1600" b="1" kern="0" dirty="0" smtClean="0">
              <a:solidFill>
                <a:schemeClr val="tx1"/>
              </a:solidFill>
            </a:endParaRPr>
          </a:p>
          <a:p>
            <a:pPr>
              <a:spcBef>
                <a:spcPts val="0"/>
              </a:spcBef>
              <a:spcAft>
                <a:spcPts val="0"/>
              </a:spcAft>
              <a:defRPr/>
            </a:pPr>
            <a:r>
              <a:rPr lang="en-US" sz="1600" b="1" kern="0" dirty="0" smtClean="0">
                <a:solidFill>
                  <a:schemeClr val="tx1"/>
                </a:solidFill>
              </a:rPr>
              <a:t>Coolant: </a:t>
            </a:r>
          </a:p>
          <a:p>
            <a:pPr lvl="1">
              <a:lnSpc>
                <a:spcPct val="80000"/>
              </a:lnSpc>
              <a:spcBef>
                <a:spcPts val="0"/>
              </a:spcBef>
              <a:spcAft>
                <a:spcPts val="1800"/>
              </a:spcAft>
              <a:defRPr/>
            </a:pPr>
            <a:r>
              <a:rPr lang="en-US" sz="1400" kern="0" dirty="0">
                <a:solidFill>
                  <a:schemeClr val="tx1"/>
                </a:solidFill>
              </a:rPr>
              <a:t>Pb-15.7Li</a:t>
            </a:r>
            <a:endParaRPr lang="en-US" sz="1600" b="1" kern="0" dirty="0">
              <a:solidFill>
                <a:srgbClr val="FF0000"/>
              </a:solidFill>
            </a:endParaRPr>
          </a:p>
          <a:p>
            <a:pPr lvl="1">
              <a:lnSpc>
                <a:spcPct val="0"/>
              </a:lnSpc>
              <a:spcBef>
                <a:spcPts val="0"/>
              </a:spcBef>
              <a:spcAft>
                <a:spcPts val="1800"/>
              </a:spcAft>
              <a:defRPr/>
            </a:pPr>
            <a:r>
              <a:rPr lang="en-US" sz="1400" kern="0" dirty="0" smtClean="0">
                <a:solidFill>
                  <a:schemeClr val="tx1"/>
                </a:solidFill>
              </a:rPr>
              <a:t>Helium for FW and stiffening grid</a:t>
            </a:r>
            <a:endParaRPr lang="en-US" sz="1400" kern="0" dirty="0" smtClean="0">
              <a:solidFill>
                <a:srgbClr val="FF0000"/>
              </a:solidFill>
            </a:endParaRPr>
          </a:p>
          <a:p>
            <a:pPr>
              <a:spcBef>
                <a:spcPts val="0"/>
              </a:spcBef>
              <a:spcAft>
                <a:spcPts val="1800"/>
              </a:spcAft>
              <a:defRPr/>
            </a:pPr>
            <a:r>
              <a:rPr lang="en-US" sz="1600" kern="0" dirty="0" smtClean="0">
                <a:solidFill>
                  <a:schemeClr val="tx1"/>
                </a:solidFill>
              </a:rPr>
              <a:t>LM </a:t>
            </a:r>
            <a:r>
              <a:rPr lang="en-US" sz="1600" kern="0" dirty="0">
                <a:solidFill>
                  <a:schemeClr val="tx1"/>
                </a:solidFill>
              </a:rPr>
              <a:t>flows at </a:t>
            </a:r>
            <a:r>
              <a:rPr lang="en-US" sz="1600" b="1" kern="0" dirty="0">
                <a:solidFill>
                  <a:schemeClr val="tx1"/>
                </a:solidFill>
              </a:rPr>
              <a:t>high velocity </a:t>
            </a:r>
            <a:r>
              <a:rPr lang="en-US" sz="1600" kern="0" dirty="0">
                <a:solidFill>
                  <a:schemeClr val="tx1"/>
                </a:solidFill>
              </a:rPr>
              <a:t>to extract </a:t>
            </a:r>
            <a:r>
              <a:rPr lang="en-US" sz="1600" kern="0" dirty="0" smtClean="0">
                <a:solidFill>
                  <a:schemeClr val="tx1"/>
                </a:solidFill>
              </a:rPr>
              <a:t>most </a:t>
            </a:r>
            <a:r>
              <a:rPr lang="en-US" sz="1600" kern="0" dirty="0">
                <a:solidFill>
                  <a:schemeClr val="tx1"/>
                </a:solidFill>
              </a:rPr>
              <a:t>of the reactor power</a:t>
            </a:r>
            <a:r>
              <a:rPr lang="es-ES_tradnl" sz="1600" kern="0" dirty="0">
                <a:solidFill>
                  <a:schemeClr val="tx1"/>
                </a:solidFill>
              </a:rPr>
              <a:t> </a:t>
            </a:r>
            <a:endParaRPr lang="en-US" sz="1600" b="1" kern="0" dirty="0" smtClean="0">
              <a:solidFill>
                <a:srgbClr val="FF0000"/>
              </a:solidFill>
            </a:endParaRPr>
          </a:p>
          <a:p>
            <a:pPr>
              <a:spcBef>
                <a:spcPts val="0"/>
              </a:spcBef>
              <a:spcAft>
                <a:spcPts val="1800"/>
              </a:spcAft>
              <a:defRPr/>
            </a:pPr>
            <a:r>
              <a:rPr lang="en-GB" sz="1600" kern="0" dirty="0" smtClean="0">
                <a:solidFill>
                  <a:schemeClr val="tx1"/>
                </a:solidFill>
              </a:rPr>
              <a:t>High LM velocity + strong magnetic field </a:t>
            </a:r>
            <a:r>
              <a:rPr lang="en-GB" sz="1600" kern="0" dirty="0" smtClean="0">
                <a:solidFill>
                  <a:schemeClr val="tx1"/>
                </a:solidFill>
                <a:sym typeface="Wingdings" pitchFamily="2" charset="2"/>
              </a:rPr>
              <a:t> </a:t>
            </a:r>
            <a:r>
              <a:rPr lang="en-GB" sz="1600" kern="0" dirty="0" smtClean="0">
                <a:solidFill>
                  <a:schemeClr val="tx1"/>
                </a:solidFill>
              </a:rPr>
              <a:t>huge MHD effect (pressure drop) takes place </a:t>
            </a:r>
            <a:r>
              <a:rPr lang="en-GB" sz="1600" kern="0" dirty="0" smtClean="0">
                <a:solidFill>
                  <a:schemeClr val="tx1"/>
                </a:solidFill>
                <a:sym typeface="Wingdings" pitchFamily="2" charset="2"/>
              </a:rPr>
              <a:t> can be corrected through a special component  </a:t>
            </a:r>
            <a:r>
              <a:rPr lang="en-GB" sz="1600" b="1" kern="0" dirty="0" smtClean="0">
                <a:solidFill>
                  <a:schemeClr val="tx1"/>
                </a:solidFill>
              </a:rPr>
              <a:t>Flow Channel Insert</a:t>
            </a:r>
            <a:endParaRPr lang="en-GB" sz="1600" kern="0" dirty="0" smtClean="0">
              <a:solidFill>
                <a:schemeClr val="tx1"/>
              </a:solidFill>
            </a:endParaRPr>
          </a:p>
        </p:txBody>
      </p:sp>
      <p:pic>
        <p:nvPicPr>
          <p:cNvPr id="17" name="Picture 2"/>
          <p:cNvPicPr>
            <a:picLocks noChangeAspect="1" noChangeArrowheads="1"/>
          </p:cNvPicPr>
          <p:nvPr/>
        </p:nvPicPr>
        <p:blipFill>
          <a:blip r:embed="rId2" cstate="print"/>
          <a:srcRect l="7129" r="7326"/>
          <a:stretch>
            <a:fillRect/>
          </a:stretch>
        </p:blipFill>
        <p:spPr bwMode="auto">
          <a:xfrm>
            <a:off x="1331640" y="5122248"/>
            <a:ext cx="1015646" cy="1080000"/>
          </a:xfrm>
          <a:prstGeom prst="rect">
            <a:avLst/>
          </a:prstGeom>
          <a:ln>
            <a:noFill/>
          </a:ln>
          <a:effectLst>
            <a:outerShdw blurRad="190500" algn="tl" rotWithShape="0">
              <a:srgbClr val="000000">
                <a:alpha val="70000"/>
              </a:srgbClr>
            </a:outerShdw>
          </a:effectLst>
        </p:spPr>
      </p:pic>
      <p:pic>
        <p:nvPicPr>
          <p:cNvPr id="18" name="Picture 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436"/>
          <a:stretch/>
        </p:blipFill>
        <p:spPr bwMode="auto">
          <a:xfrm>
            <a:off x="2920098" y="5122248"/>
            <a:ext cx="1330251" cy="108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
          <p:cNvPicPr>
            <a:picLocks noChangeAspect="1" noChangeArrowheads="1"/>
          </p:cNvPicPr>
          <p:nvPr/>
        </p:nvPicPr>
        <p:blipFill>
          <a:blip r:embed="rId4" cstate="print"/>
          <a:srcRect/>
          <a:stretch>
            <a:fillRect/>
          </a:stretch>
        </p:blipFill>
        <p:spPr bwMode="auto">
          <a:xfrm>
            <a:off x="4823161" y="5122248"/>
            <a:ext cx="1048235" cy="1080000"/>
          </a:xfrm>
          <a:prstGeom prst="rect">
            <a:avLst/>
          </a:prstGeom>
          <a:ln>
            <a:noFill/>
          </a:ln>
          <a:effectLst>
            <a:outerShdw blurRad="190500" algn="tl" rotWithShape="0">
              <a:srgbClr val="000000">
                <a:alpha val="70000"/>
              </a:srgbClr>
            </a:outerShdw>
          </a:effectLst>
        </p:spPr>
      </p:pic>
      <p:pic>
        <p:nvPicPr>
          <p:cNvPr id="20" name="Picture 2" descr="C:\Documents and Settings\David\Mis documentos\Downloads\p5.png"/>
          <p:cNvPicPr>
            <a:picLocks noChangeAspect="1" noChangeArrowheads="1"/>
          </p:cNvPicPr>
          <p:nvPr/>
        </p:nvPicPr>
        <p:blipFill>
          <a:blip r:embed="rId5" cstate="print"/>
          <a:srcRect l="7938" t="3969" r="8718"/>
          <a:stretch>
            <a:fillRect/>
          </a:stretch>
        </p:blipFill>
        <p:spPr bwMode="auto">
          <a:xfrm>
            <a:off x="6444208" y="5122248"/>
            <a:ext cx="937319" cy="1080000"/>
          </a:xfrm>
          <a:prstGeom prst="rect">
            <a:avLst/>
          </a:prstGeom>
          <a:ln>
            <a:noFill/>
          </a:ln>
          <a:effectLst>
            <a:outerShdw blurRad="190500" algn="tl" rotWithShape="0">
              <a:srgbClr val="000000">
                <a:alpha val="70000"/>
              </a:srgbClr>
            </a:outerShdw>
          </a:effectLst>
        </p:spPr>
      </p:pic>
      <p:sp>
        <p:nvSpPr>
          <p:cNvPr id="21" name="Flecha derecha 2"/>
          <p:cNvSpPr/>
          <p:nvPr/>
        </p:nvSpPr>
        <p:spPr>
          <a:xfrm>
            <a:off x="2384052" y="5543060"/>
            <a:ext cx="504056" cy="288032"/>
          </a:xfrm>
          <a:prstGeom prst="rightArrow">
            <a:avLst>
              <a:gd name="adj1" fmla="val 53176"/>
              <a:gd name="adj2" fmla="val 64252"/>
            </a:avLst>
          </a:prstGeom>
          <a:solidFill>
            <a:srgbClr val="245790"/>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echa derecha 2"/>
          <p:cNvSpPr/>
          <p:nvPr/>
        </p:nvSpPr>
        <p:spPr>
          <a:xfrm>
            <a:off x="4283968" y="5535704"/>
            <a:ext cx="504056" cy="288032"/>
          </a:xfrm>
          <a:prstGeom prst="rightArrow">
            <a:avLst>
              <a:gd name="adj1" fmla="val 53176"/>
              <a:gd name="adj2" fmla="val 64252"/>
            </a:avLst>
          </a:prstGeom>
          <a:solidFill>
            <a:srgbClr val="245790"/>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lecha derecha 2"/>
          <p:cNvSpPr/>
          <p:nvPr/>
        </p:nvSpPr>
        <p:spPr>
          <a:xfrm>
            <a:off x="5921680" y="5543060"/>
            <a:ext cx="504056" cy="288032"/>
          </a:xfrm>
          <a:prstGeom prst="rightArrow">
            <a:avLst>
              <a:gd name="adj1" fmla="val 53176"/>
              <a:gd name="adj2" fmla="val 64252"/>
            </a:avLst>
          </a:prstGeom>
          <a:solidFill>
            <a:srgbClr val="245790"/>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23 CuadroTexto"/>
          <p:cNvSpPr txBox="1"/>
          <p:nvPr/>
        </p:nvSpPr>
        <p:spPr>
          <a:xfrm>
            <a:off x="1894433" y="5988021"/>
            <a:ext cx="498855" cy="276999"/>
          </a:xfrm>
          <a:prstGeom prst="rect">
            <a:avLst/>
          </a:prstGeom>
          <a:noFill/>
        </p:spPr>
        <p:txBody>
          <a:bodyPr wrap="none" rtlCol="0">
            <a:spAutoFit/>
          </a:bodyPr>
          <a:lstStyle/>
          <a:p>
            <a:r>
              <a:rPr lang="es-ES_tradnl" sz="1200" dirty="0" smtClean="0"/>
              <a:t>1994</a:t>
            </a:r>
            <a:endParaRPr lang="es-ES" sz="1200" dirty="0"/>
          </a:p>
        </p:txBody>
      </p:sp>
      <p:sp>
        <p:nvSpPr>
          <p:cNvPr id="25" name="24 CuadroTexto"/>
          <p:cNvSpPr txBox="1"/>
          <p:nvPr/>
        </p:nvSpPr>
        <p:spPr>
          <a:xfrm>
            <a:off x="3785113" y="5986224"/>
            <a:ext cx="498855" cy="276999"/>
          </a:xfrm>
          <a:prstGeom prst="rect">
            <a:avLst/>
          </a:prstGeom>
          <a:noFill/>
        </p:spPr>
        <p:txBody>
          <a:bodyPr wrap="none" rtlCol="0">
            <a:spAutoFit/>
          </a:bodyPr>
          <a:lstStyle/>
          <a:p>
            <a:r>
              <a:rPr lang="es-ES_tradnl" sz="1200" dirty="0" smtClean="0"/>
              <a:t>1997</a:t>
            </a:r>
            <a:endParaRPr lang="es-ES" sz="1200" dirty="0"/>
          </a:p>
        </p:txBody>
      </p:sp>
      <p:sp>
        <p:nvSpPr>
          <p:cNvPr id="26" name="25 CuadroTexto"/>
          <p:cNvSpPr txBox="1"/>
          <p:nvPr/>
        </p:nvSpPr>
        <p:spPr>
          <a:xfrm>
            <a:off x="5415469" y="5988021"/>
            <a:ext cx="498855" cy="276999"/>
          </a:xfrm>
          <a:prstGeom prst="rect">
            <a:avLst/>
          </a:prstGeom>
          <a:noFill/>
        </p:spPr>
        <p:txBody>
          <a:bodyPr wrap="none" rtlCol="0">
            <a:spAutoFit/>
          </a:bodyPr>
          <a:lstStyle/>
          <a:p>
            <a:r>
              <a:rPr lang="es-ES_tradnl" sz="1200" dirty="0" smtClean="0"/>
              <a:t>2003</a:t>
            </a:r>
            <a:endParaRPr lang="es-ES" sz="1200" dirty="0"/>
          </a:p>
        </p:txBody>
      </p:sp>
      <p:sp>
        <p:nvSpPr>
          <p:cNvPr id="27" name="26 CuadroTexto"/>
          <p:cNvSpPr txBox="1"/>
          <p:nvPr/>
        </p:nvSpPr>
        <p:spPr>
          <a:xfrm>
            <a:off x="6925757" y="5986141"/>
            <a:ext cx="498855" cy="276999"/>
          </a:xfrm>
          <a:prstGeom prst="rect">
            <a:avLst/>
          </a:prstGeom>
          <a:noFill/>
        </p:spPr>
        <p:txBody>
          <a:bodyPr wrap="none" rtlCol="0">
            <a:spAutoFit/>
          </a:bodyPr>
          <a:lstStyle/>
          <a:p>
            <a:r>
              <a:rPr lang="es-ES_tradnl" sz="1200" dirty="0" smtClean="0"/>
              <a:t>2014</a:t>
            </a:r>
            <a:endParaRPr lang="es-ES" sz="1200" dirty="0"/>
          </a:p>
        </p:txBody>
      </p:sp>
      <p:sp>
        <p:nvSpPr>
          <p:cNvPr id="28" name="27 Rectángulo"/>
          <p:cNvSpPr/>
          <p:nvPr/>
        </p:nvSpPr>
        <p:spPr bwMode="auto">
          <a:xfrm>
            <a:off x="357158" y="1357298"/>
            <a:ext cx="8143932" cy="4929222"/>
          </a:xfrm>
          <a:prstGeom prst="rect">
            <a:avLst/>
          </a:prstGeom>
          <a:solidFill>
            <a:schemeClr val="bg1">
              <a:lumMod val="95000"/>
              <a:alpha val="75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4" name="Rectangle 8"/>
          <p:cNvSpPr txBox="1">
            <a:spLocks noChangeArrowheads="1"/>
          </p:cNvSpPr>
          <p:nvPr/>
        </p:nvSpPr>
        <p:spPr bwMode="auto">
          <a:xfrm>
            <a:off x="4283968" y="1484784"/>
            <a:ext cx="3888432" cy="1584176"/>
          </a:xfrm>
          <a:prstGeom prst="rect">
            <a:avLst/>
          </a:prstGeom>
          <a:ln/>
          <a:extLst/>
        </p:spPr>
        <p:style>
          <a:lnRef idx="0">
            <a:schemeClr val="accent2"/>
          </a:lnRef>
          <a:fillRef idx="3">
            <a:schemeClr val="accent2"/>
          </a:fillRef>
          <a:effectRef idx="3">
            <a:schemeClr val="accent2"/>
          </a:effectRef>
          <a:fontRef idx="minor">
            <a:schemeClr val="lt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US" sz="1600" u="sng" dirty="0" smtClean="0"/>
              <a:t>Concerns:</a:t>
            </a:r>
          </a:p>
          <a:p>
            <a:pPr eaLnBrk="1" hangingPunct="1">
              <a:lnSpc>
                <a:spcPct val="80000"/>
              </a:lnSpc>
              <a:spcBef>
                <a:spcPts val="600"/>
              </a:spcBef>
              <a:defRPr/>
            </a:pPr>
            <a:r>
              <a:rPr lang="en-US" sz="1300" dirty="0" smtClean="0"/>
              <a:t>Not tested in ITER (TBM)</a:t>
            </a:r>
          </a:p>
          <a:p>
            <a:pPr eaLnBrk="1" hangingPunct="1">
              <a:lnSpc>
                <a:spcPct val="80000"/>
              </a:lnSpc>
              <a:spcBef>
                <a:spcPts val="600"/>
              </a:spcBef>
              <a:defRPr/>
            </a:pPr>
            <a:r>
              <a:rPr lang="en-US" sz="1300" dirty="0" smtClean="0"/>
              <a:t>Design state lower than HCLL, HCPB, WCLL</a:t>
            </a:r>
          </a:p>
          <a:p>
            <a:pPr eaLnBrk="1" hangingPunct="1">
              <a:lnSpc>
                <a:spcPct val="80000"/>
              </a:lnSpc>
              <a:spcBef>
                <a:spcPts val="600"/>
              </a:spcBef>
              <a:defRPr/>
            </a:pPr>
            <a:r>
              <a:rPr lang="en-US" sz="1300" dirty="0" smtClean="0"/>
              <a:t>Design </a:t>
            </a:r>
            <a:r>
              <a:rPr lang="en-US" sz="1300" dirty="0"/>
              <a:t>difficulties linked to </a:t>
            </a:r>
            <a:r>
              <a:rPr lang="en-US" sz="1300" dirty="0" smtClean="0"/>
              <a:t>relatively high </a:t>
            </a:r>
            <a:r>
              <a:rPr lang="en-US" sz="1300" dirty="0"/>
              <a:t>PbLi velocity </a:t>
            </a:r>
            <a:endParaRPr lang="en-US" sz="1300" dirty="0" smtClean="0"/>
          </a:p>
          <a:p>
            <a:pPr lvl="1" eaLnBrk="1" hangingPunct="1">
              <a:lnSpc>
                <a:spcPct val="80000"/>
              </a:lnSpc>
              <a:spcBef>
                <a:spcPts val="600"/>
              </a:spcBef>
              <a:defRPr/>
            </a:pPr>
            <a:r>
              <a:rPr lang="en-US" sz="1200" dirty="0" smtClean="0"/>
              <a:t>MHD</a:t>
            </a:r>
          </a:p>
          <a:p>
            <a:pPr lvl="1" eaLnBrk="1" hangingPunct="1">
              <a:lnSpc>
                <a:spcPct val="80000"/>
              </a:lnSpc>
              <a:spcBef>
                <a:spcPts val="600"/>
              </a:spcBef>
              <a:defRPr/>
            </a:pPr>
            <a:r>
              <a:rPr lang="en-US" sz="1200" dirty="0" smtClean="0"/>
              <a:t>corrosion</a:t>
            </a:r>
            <a:endParaRPr lang="en-US" sz="1400" dirty="0" smtClean="0"/>
          </a:p>
          <a:p>
            <a:pPr eaLnBrk="1" hangingPunct="1">
              <a:lnSpc>
                <a:spcPct val="80000"/>
              </a:lnSpc>
              <a:spcBef>
                <a:spcPts val="600"/>
              </a:spcBef>
              <a:defRPr/>
            </a:pPr>
            <a:endParaRPr lang="en-US" sz="1400" dirty="0" smtClean="0"/>
          </a:p>
          <a:p>
            <a:pPr eaLnBrk="1" hangingPunct="1">
              <a:lnSpc>
                <a:spcPct val="80000"/>
              </a:lnSpc>
              <a:spcBef>
                <a:spcPts val="600"/>
              </a:spcBef>
              <a:defRPr/>
            </a:pPr>
            <a:endParaRPr lang="en-US" sz="1400" dirty="0" smtClean="0"/>
          </a:p>
          <a:p>
            <a:pPr eaLnBrk="1" hangingPunct="1">
              <a:lnSpc>
                <a:spcPct val="80000"/>
              </a:lnSpc>
              <a:defRPr/>
            </a:pPr>
            <a:endParaRPr lang="en-US" sz="1400" dirty="0" smtClean="0"/>
          </a:p>
          <a:p>
            <a:pPr eaLnBrk="1" hangingPunct="1">
              <a:lnSpc>
                <a:spcPct val="80000"/>
              </a:lnSpc>
              <a:defRPr/>
            </a:pPr>
            <a:endParaRPr lang="en-GB" sz="1400" dirty="0" smtClean="0"/>
          </a:p>
        </p:txBody>
      </p:sp>
      <p:sp>
        <p:nvSpPr>
          <p:cNvPr id="16" name="Rectangle 8"/>
          <p:cNvSpPr txBox="1">
            <a:spLocks noChangeArrowheads="1"/>
          </p:cNvSpPr>
          <p:nvPr/>
        </p:nvSpPr>
        <p:spPr bwMode="auto">
          <a:xfrm>
            <a:off x="1043608" y="3212976"/>
            <a:ext cx="7128792" cy="720080"/>
          </a:xfrm>
          <a:prstGeom prst="rect">
            <a:avLst/>
          </a:prstGeom>
          <a:solidFill>
            <a:schemeClr val="tx1">
              <a:lumMod val="75000"/>
              <a:lumOff val="25000"/>
            </a:schemeClr>
          </a:solidFill>
          <a:ln>
            <a:solidFill>
              <a:schemeClr val="bg1">
                <a:lumMod val="65000"/>
              </a:schemeClr>
            </a:solidFill>
          </a:ln>
          <a:extLst/>
        </p:spPr>
        <p:style>
          <a:lnRef idx="2">
            <a:schemeClr val="accent1"/>
          </a:lnRef>
          <a:fillRef idx="1">
            <a:schemeClr val="lt1"/>
          </a:fillRef>
          <a:effectRef idx="0">
            <a:schemeClr val="accent1"/>
          </a:effectRef>
          <a:fontRef idx="minor">
            <a:schemeClr val="dk1"/>
          </a:fontRef>
        </p:style>
        <p:txBody>
          <a:bodyPr tIns="140400" bIns="140400"/>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80000"/>
              </a:lnSpc>
              <a:spcBef>
                <a:spcPct val="20000"/>
              </a:spcBef>
            </a:pPr>
            <a:r>
              <a:rPr lang="en-US" b="1" dirty="0">
                <a:solidFill>
                  <a:schemeClr val="bg2">
                    <a:lumMod val="75000"/>
                  </a:schemeClr>
                </a:solidFill>
              </a:rPr>
              <a:t>Probably </a:t>
            </a:r>
            <a:r>
              <a:rPr lang="en-US" b="1" dirty="0" smtClean="0">
                <a:solidFill>
                  <a:schemeClr val="bg2">
                    <a:lumMod val="75000"/>
                  </a:schemeClr>
                </a:solidFill>
              </a:rPr>
              <a:t>one of the BB concepts </a:t>
            </a:r>
            <a:r>
              <a:rPr lang="en-US" b="1" dirty="0">
                <a:solidFill>
                  <a:schemeClr val="bg2">
                    <a:lumMod val="75000"/>
                  </a:schemeClr>
                </a:solidFill>
              </a:rPr>
              <a:t>with highest long term potential of improvement</a:t>
            </a:r>
          </a:p>
        </p:txBody>
      </p:sp>
      <p:sp>
        <p:nvSpPr>
          <p:cNvPr id="15" name="Rectangle 8"/>
          <p:cNvSpPr txBox="1">
            <a:spLocks noChangeArrowheads="1"/>
          </p:cNvSpPr>
          <p:nvPr/>
        </p:nvSpPr>
        <p:spPr bwMode="auto">
          <a:xfrm>
            <a:off x="4283968" y="4077072"/>
            <a:ext cx="4680520" cy="1584176"/>
          </a:xfrm>
          <a:prstGeom prst="rect">
            <a:avLst/>
          </a:prstGeom>
          <a:ln/>
        </p:spPr>
        <p:style>
          <a:lnRef idx="0">
            <a:schemeClr val="accent2"/>
          </a:lnRef>
          <a:fillRef idx="3">
            <a:schemeClr val="accent2"/>
          </a:fillRef>
          <a:effectRef idx="3">
            <a:schemeClr val="accent2"/>
          </a:effectRef>
          <a:fontRef idx="minor">
            <a:schemeClr val="lt1"/>
          </a:fontRef>
        </p:style>
        <p:txBody>
          <a:bodyPr/>
          <a:lstStyle>
            <a:defPPr>
              <a:defRPr lang="en-US"/>
            </a:defPPr>
            <a:lvl1pPr marL="0" indent="0" eaLnBrk="1" hangingPunct="1">
              <a:lnSpc>
                <a:spcPct val="80000"/>
              </a:lnSpc>
              <a:spcBef>
                <a:spcPct val="20000"/>
              </a:spcBef>
              <a:buFontTx/>
              <a:buNone/>
              <a:defRPr sz="1800" u="sng">
                <a:solidFill>
                  <a:schemeClr val="tx1"/>
                </a:solidFill>
              </a:defRPr>
            </a:lvl1pPr>
            <a:lvl2pPr marL="742950" lvl="1" indent="-285750" eaLnBrk="1" hangingPunct="1">
              <a:lnSpc>
                <a:spcPct val="80000"/>
              </a:lnSpc>
              <a:spcBef>
                <a:spcPts val="600"/>
              </a:spcBef>
              <a:buChar char="–"/>
              <a:defRPr sz="1200">
                <a:solidFill>
                  <a:schemeClr val="tx1"/>
                </a:solidFill>
              </a:defRPr>
            </a:lvl2pPr>
            <a:lvl3pPr marL="1143000" indent="-228600" eaLnBrk="0" hangingPunct="0">
              <a:spcBef>
                <a:spcPct val="20000"/>
              </a:spcBef>
              <a:buChar char="•"/>
              <a:defRPr sz="2400">
                <a:solidFill>
                  <a:schemeClr val="tx1"/>
                </a:solidFill>
              </a:defRPr>
            </a:lvl3pPr>
            <a:lvl4pPr marL="1600200" indent="-228600" eaLnBrk="0" hangingPunct="0">
              <a:spcBef>
                <a:spcPct val="20000"/>
              </a:spcBef>
              <a:buChar char="–"/>
              <a:defRPr sz="2000">
                <a:solidFill>
                  <a:schemeClr val="tx1"/>
                </a:solidFill>
              </a:defRPr>
            </a:lvl4pPr>
            <a:lvl5pPr marL="2057400" indent="-228600" eaLnBrk="0" hangingPunct="0">
              <a:spcBef>
                <a:spcPct val="20000"/>
              </a:spcBef>
              <a:buChar char="»"/>
              <a:defRPr sz="2000">
                <a:solidFill>
                  <a:schemeClr val="tx1"/>
                </a:solidFill>
              </a:defRPr>
            </a:lvl5pPr>
            <a:lvl6pPr marL="2514600" indent="-228600" fontAlgn="base">
              <a:spcBef>
                <a:spcPct val="20000"/>
              </a:spcBef>
              <a:spcAft>
                <a:spcPct val="0"/>
              </a:spcAft>
              <a:buChar char="»"/>
              <a:defRPr sz="2000">
                <a:solidFill>
                  <a:schemeClr val="tx1"/>
                </a:solidFill>
              </a:defRPr>
            </a:lvl6pPr>
            <a:lvl7pPr marL="2971800" indent="-228600" fontAlgn="base">
              <a:spcBef>
                <a:spcPct val="20000"/>
              </a:spcBef>
              <a:spcAft>
                <a:spcPct val="0"/>
              </a:spcAft>
              <a:buChar char="»"/>
              <a:defRPr sz="2000">
                <a:solidFill>
                  <a:schemeClr val="tx1"/>
                </a:solidFill>
              </a:defRPr>
            </a:lvl7pPr>
            <a:lvl8pPr marL="3429000" indent="-228600" fontAlgn="base">
              <a:spcBef>
                <a:spcPct val="20000"/>
              </a:spcBef>
              <a:spcAft>
                <a:spcPct val="0"/>
              </a:spcAft>
              <a:buChar char="»"/>
              <a:defRPr sz="2000">
                <a:solidFill>
                  <a:schemeClr val="tx1"/>
                </a:solidFill>
              </a:defRPr>
            </a:lvl8pPr>
            <a:lvl9pPr marL="3886200" indent="-228600" fontAlgn="base">
              <a:spcBef>
                <a:spcPct val="20000"/>
              </a:spcBef>
              <a:spcAft>
                <a:spcPct val="0"/>
              </a:spcAft>
              <a:buChar char="»"/>
              <a:defRPr sz="2000">
                <a:solidFill>
                  <a:schemeClr val="tx1"/>
                </a:solidFill>
              </a:defRPr>
            </a:lvl9pPr>
          </a:lstStyle>
          <a:p>
            <a:pPr>
              <a:spcBef>
                <a:spcPts val="400"/>
              </a:spcBef>
            </a:pPr>
            <a:r>
              <a:rPr lang="en-US" sz="1600" dirty="0" smtClean="0"/>
              <a:t>Advantages:</a:t>
            </a:r>
          </a:p>
          <a:p>
            <a:pPr marL="285750" indent="-285750">
              <a:spcBef>
                <a:spcPts val="400"/>
              </a:spcBef>
              <a:buFont typeface="Arial"/>
              <a:buChar char="•"/>
            </a:pPr>
            <a:r>
              <a:rPr lang="en-US" sz="1300" u="none" dirty="0" smtClean="0"/>
              <a:t>Wider design margins due to the double cooling system</a:t>
            </a:r>
          </a:p>
          <a:p>
            <a:pPr marL="285750" indent="-285750">
              <a:spcBef>
                <a:spcPts val="400"/>
              </a:spcBef>
              <a:buFont typeface="Arial"/>
              <a:buChar char="•"/>
            </a:pPr>
            <a:r>
              <a:rPr lang="en-US" sz="1300" u="none" dirty="0" smtClean="0"/>
              <a:t>Lower tritium inventory (and can avoid HTO)</a:t>
            </a:r>
          </a:p>
          <a:p>
            <a:pPr marL="285750" indent="-285750">
              <a:spcBef>
                <a:spcPts val="400"/>
              </a:spcBef>
              <a:buFont typeface="Arial"/>
              <a:buChar char="•"/>
            </a:pPr>
            <a:r>
              <a:rPr lang="en-US" sz="1300" u="none" dirty="0" smtClean="0"/>
              <a:t>No safety issue related to water</a:t>
            </a:r>
          </a:p>
          <a:p>
            <a:pPr marL="285750" indent="-285750">
              <a:spcBef>
                <a:spcPts val="400"/>
              </a:spcBef>
              <a:buFont typeface="Arial"/>
              <a:buChar char="•"/>
            </a:pPr>
            <a:r>
              <a:rPr lang="en-US" sz="1300" u="none" dirty="0" smtClean="0"/>
              <a:t>Well suited for presently available nuclear materials</a:t>
            </a:r>
          </a:p>
          <a:p>
            <a:pPr marL="285750" indent="-285750">
              <a:spcBef>
                <a:spcPts val="400"/>
              </a:spcBef>
              <a:buFont typeface="Arial"/>
              <a:buChar char="•"/>
            </a:pPr>
            <a:r>
              <a:rPr lang="en-US" sz="1300" u="none" dirty="0" smtClean="0"/>
              <a:t>Well suited for </a:t>
            </a:r>
            <a:r>
              <a:rPr lang="en-US" sz="1300" u="none" dirty="0" err="1" smtClean="0"/>
              <a:t>Eurofer</a:t>
            </a:r>
            <a:r>
              <a:rPr lang="en-US" sz="1300" u="none" dirty="0" smtClean="0"/>
              <a:t> (upper temp. limited)</a:t>
            </a:r>
          </a:p>
          <a:p>
            <a:pPr marL="285750" indent="-285750">
              <a:spcBef>
                <a:spcPts val="400"/>
              </a:spcBef>
              <a:buFont typeface="Arial"/>
              <a:buChar char="•"/>
            </a:pPr>
            <a:r>
              <a:rPr lang="en-US" sz="1300" u="none" dirty="0" smtClean="0"/>
              <a:t>Potential for high-temperature </a:t>
            </a:r>
            <a:r>
              <a:rPr lang="en-US" sz="1300" u="none" dirty="0" smtClean="0">
                <a:sym typeface="Wingdings"/>
              </a:rPr>
              <a:t> higher plant efficiency</a:t>
            </a:r>
            <a:endParaRPr lang="en-US" sz="1300" u="none" dirty="0" smtClean="0"/>
          </a:p>
        </p:txBody>
      </p:sp>
    </p:spTree>
    <p:extLst>
      <p:ext uri="{BB962C8B-B14F-4D97-AF65-F5344CB8AC3E}">
        <p14:creationId xmlns:p14="http://schemas.microsoft.com/office/powerpoint/2010/main" xmlns="" val="904711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
                                        </p:tgtEl>
                                        <p:attrNameLst>
                                          <p:attrName>ppt_x</p:attrName>
                                          <p:attrName>ppt_y</p:attrName>
                                        </p:attrNameLst>
                                      </p:cBhvr>
                                    </p:animMotion>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6"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5487144" cy="451406"/>
          </a:xfrm>
        </p:spPr>
        <p:txBody>
          <a:bodyPr/>
          <a:lstStyle/>
          <a:p>
            <a:r>
              <a:rPr lang="es-ES" sz="3200" dirty="0" err="1" smtClean="0"/>
              <a:t>EURO</a:t>
            </a:r>
            <a:r>
              <a:rPr lang="es-ES" sz="3200" i="1" dirty="0" err="1" smtClean="0"/>
              <a:t>fusion</a:t>
            </a:r>
            <a:r>
              <a:rPr lang="es-ES" sz="3200" dirty="0" smtClean="0"/>
              <a:t> </a:t>
            </a:r>
            <a:r>
              <a:rPr lang="es-ES" sz="3200" dirty="0"/>
              <a:t>DCLL (2014-18)</a:t>
            </a:r>
            <a:endParaRPr lang="en-US" sz="3200" dirty="0">
              <a:solidFill>
                <a:srgbClr val="002060"/>
              </a:solidFill>
              <a:latin typeface="Calibri" pitchFamily="34" charset="0"/>
            </a:endParaRPr>
          </a:p>
        </p:txBody>
      </p:sp>
      <p:pic>
        <p:nvPicPr>
          <p:cNvPr id="24" name="Picture 3" descr="C:\Documents and Settings\David\Mis documentos\Downloads\tokamak.png"/>
          <p:cNvPicPr>
            <a:picLocks noChangeAspect="1" noChangeArrowheads="1"/>
          </p:cNvPicPr>
          <p:nvPr/>
        </p:nvPicPr>
        <p:blipFill>
          <a:blip r:embed="rId2" cstate="print">
            <a:lum contrast="-60000"/>
          </a:blip>
          <a:srcRect/>
          <a:stretch>
            <a:fillRect/>
          </a:stretch>
        </p:blipFill>
        <p:spPr bwMode="auto">
          <a:xfrm>
            <a:off x="6359683" y="1340768"/>
            <a:ext cx="2794811" cy="4968552"/>
          </a:xfrm>
          <a:prstGeom prst="rect">
            <a:avLst/>
          </a:prstGeom>
          <a:noFill/>
        </p:spPr>
      </p:pic>
      <p:sp>
        <p:nvSpPr>
          <p:cNvPr id="3" name="Marcador de texto 2"/>
          <p:cNvSpPr>
            <a:spLocks noGrp="1"/>
          </p:cNvSpPr>
          <p:nvPr>
            <p:ph type="body" sz="quarter" idx="10"/>
          </p:nvPr>
        </p:nvSpPr>
        <p:spPr>
          <a:xfrm>
            <a:off x="381000" y="1311417"/>
            <a:ext cx="8439472" cy="668901"/>
          </a:xfrm>
        </p:spPr>
        <p:txBody>
          <a:bodyPr/>
          <a:lstStyle/>
          <a:p>
            <a:pPr>
              <a:spcBef>
                <a:spcPts val="0"/>
              </a:spcBef>
              <a:spcAft>
                <a:spcPts val="1800"/>
              </a:spcAft>
              <a:defRPr/>
            </a:pPr>
            <a:r>
              <a:rPr lang="en-US" sz="1600" dirty="0" smtClean="0">
                <a:latin typeface="Calibri"/>
                <a:cs typeface="Calibri"/>
              </a:rPr>
              <a:t>The program </a:t>
            </a:r>
            <a:r>
              <a:rPr lang="en-US" sz="1600" dirty="0">
                <a:latin typeface="Calibri"/>
                <a:cs typeface="Calibri"/>
              </a:rPr>
              <a:t>proposed </a:t>
            </a:r>
            <a:r>
              <a:rPr lang="en-US" sz="1600" dirty="0" smtClean="0">
                <a:latin typeface="Calibri"/>
                <a:cs typeface="Calibri"/>
              </a:rPr>
              <a:t>for </a:t>
            </a:r>
            <a:r>
              <a:rPr lang="en-US" sz="1600" dirty="0">
                <a:latin typeface="Calibri"/>
                <a:cs typeface="Calibri"/>
              </a:rPr>
              <a:t>the next years (conceptual phase) will consider a “low temperature” version of DCLL as possible blanket for the EU DEMO 2050 </a:t>
            </a:r>
            <a:r>
              <a:rPr lang="en-US" sz="1600" dirty="0">
                <a:latin typeface="Calibri"/>
                <a:cs typeface="Calibri"/>
                <a:sym typeface="Wingdings" pitchFamily="2" charset="2"/>
              </a:rPr>
              <a:t> </a:t>
            </a:r>
            <a:r>
              <a:rPr lang="en-US" sz="1600" dirty="0">
                <a:latin typeface="Calibri"/>
                <a:cs typeface="Calibri"/>
              </a:rPr>
              <a:t>to allow the use of conventional materials and technologies (to cope with issues: high temperature, corrosion, compatibility, etc.). </a:t>
            </a:r>
          </a:p>
        </p:txBody>
      </p:sp>
      <p:pic>
        <p:nvPicPr>
          <p:cNvPr id="25" name="Picture 2" descr="C:\Documents and Settings\David\Mis documentos\Downloads\p5.png"/>
          <p:cNvPicPr>
            <a:picLocks noChangeAspect="1" noChangeArrowheads="1"/>
          </p:cNvPicPr>
          <p:nvPr/>
        </p:nvPicPr>
        <p:blipFill>
          <a:blip r:embed="rId3" cstate="print"/>
          <a:srcRect l="7938" t="3969" r="8718"/>
          <a:stretch>
            <a:fillRect/>
          </a:stretch>
        </p:blipFill>
        <p:spPr bwMode="auto">
          <a:xfrm>
            <a:off x="251520" y="3789040"/>
            <a:ext cx="1928826" cy="2222437"/>
          </a:xfrm>
          <a:prstGeom prst="rect">
            <a:avLst/>
          </a:prstGeom>
          <a:ln>
            <a:solidFill>
              <a:schemeClr val="bg1"/>
            </a:solidFill>
          </a:ln>
          <a:effectLst>
            <a:outerShdw blurRad="292100" dist="139700" dir="2700000" algn="tl" rotWithShape="0">
              <a:srgbClr val="333333">
                <a:alpha val="65000"/>
              </a:srgbClr>
            </a:outerShdw>
          </a:effectLst>
        </p:spPr>
      </p:pic>
      <p:sp>
        <p:nvSpPr>
          <p:cNvPr id="26" name="12 CuadroTexto"/>
          <p:cNvSpPr txBox="1"/>
          <p:nvPr/>
        </p:nvSpPr>
        <p:spPr>
          <a:xfrm>
            <a:off x="395536" y="2204864"/>
            <a:ext cx="2088232" cy="1112099"/>
          </a:xfrm>
          <a:prstGeom prst="rect">
            <a:avLst/>
          </a:prstGeom>
        </p:spPr>
        <p:txBody>
          <a:bodyPr vert="horz" lIns="0" tIns="0" rIns="0" bIns="0" rtlCol="0">
            <a:spAutoFit/>
          </a:bodyPr>
          <a:lstStyle>
            <a:lvl1pPr marL="396875" indent="-396875" defTabSz="914363">
              <a:lnSpc>
                <a:spcPct val="90000"/>
              </a:lnSpc>
              <a:spcBef>
                <a:spcPts val="0"/>
              </a:spcBef>
              <a:spcAft>
                <a:spcPts val="1800"/>
              </a:spcAft>
              <a:buFontTx/>
              <a:buBlip>
                <a:blip r:embed="rId4"/>
              </a:buBlip>
              <a:defRPr sz="1600">
                <a:latin typeface="Book Antiqua"/>
                <a:cs typeface="Book Antiqua"/>
              </a:defRPr>
            </a:lvl1pPr>
            <a:lvl2pPr marL="914400" indent="-396875" defTabSz="914363">
              <a:lnSpc>
                <a:spcPct val="90000"/>
              </a:lnSpc>
              <a:spcBef>
                <a:spcPct val="20000"/>
              </a:spcBef>
              <a:buFontTx/>
              <a:buBlip>
                <a:blip r:embed="rId5"/>
              </a:buBlip>
              <a:defRPr sz="2800"/>
            </a:lvl2pPr>
            <a:lvl3pPr marL="1258888" indent="-344488" defTabSz="914363">
              <a:lnSpc>
                <a:spcPct val="90000"/>
              </a:lnSpc>
              <a:spcBef>
                <a:spcPct val="20000"/>
              </a:spcBef>
              <a:buFontTx/>
              <a:buBlip>
                <a:blip r:embed="rId5"/>
              </a:buBlip>
              <a:defRPr sz="2400"/>
            </a:lvl3pPr>
            <a:lvl4pPr marL="1604963" indent="-346075" defTabSz="914363">
              <a:lnSpc>
                <a:spcPct val="90000"/>
              </a:lnSpc>
              <a:spcBef>
                <a:spcPct val="20000"/>
              </a:spcBef>
              <a:buFontTx/>
              <a:buBlip>
                <a:blip r:embed="rId5"/>
              </a:buBlip>
              <a:defRPr sz="2400"/>
            </a:lvl4pPr>
            <a:lvl5pPr marL="1941513" indent="-336550" defTabSz="914363">
              <a:lnSpc>
                <a:spcPct val="90000"/>
              </a:lnSpc>
              <a:spcBef>
                <a:spcPct val="20000"/>
              </a:spcBef>
              <a:buFontTx/>
              <a:buBlip>
                <a:blip r:embed="rId5"/>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dirty="0">
                <a:latin typeface="Calibri"/>
                <a:cs typeface="Calibri"/>
              </a:rPr>
              <a:t>As m</a:t>
            </a:r>
            <a:r>
              <a:rPr lang="en-US" b="1" dirty="0">
                <a:latin typeface="Calibri"/>
                <a:cs typeface="Calibri"/>
              </a:rPr>
              <a:t>ain starting points</a:t>
            </a:r>
            <a:r>
              <a:rPr lang="en-US" dirty="0">
                <a:latin typeface="Calibri"/>
                <a:cs typeface="Calibri"/>
              </a:rPr>
              <a:t>, the new DCLL will have the following characteristics:</a:t>
            </a:r>
          </a:p>
        </p:txBody>
      </p:sp>
      <p:sp>
        <p:nvSpPr>
          <p:cNvPr id="27" name="Rectangle 8"/>
          <p:cNvSpPr txBox="1">
            <a:spLocks noChangeArrowheads="1"/>
          </p:cNvSpPr>
          <p:nvPr/>
        </p:nvSpPr>
        <p:spPr bwMode="auto">
          <a:xfrm>
            <a:off x="2627784" y="2132856"/>
            <a:ext cx="4680520" cy="3960440"/>
          </a:xfrm>
          <a:prstGeom prst="rect">
            <a:avLst/>
          </a:prstGeom>
          <a:solidFill>
            <a:schemeClr val="tx2">
              <a:lumMod val="75000"/>
            </a:schemeClr>
          </a:solidFill>
          <a:ln/>
        </p:spPr>
        <p:style>
          <a:lnRef idx="0">
            <a:schemeClr val="accent2"/>
          </a:lnRef>
          <a:fillRef idx="3">
            <a:schemeClr val="accent2"/>
          </a:fillRef>
          <a:effectRef idx="3">
            <a:schemeClr val="accent2"/>
          </a:effectRef>
          <a:fontRef idx="minor">
            <a:schemeClr val="lt1"/>
          </a:fontRef>
        </p:style>
        <p:txBody>
          <a:bodyPr/>
          <a:lstStyle>
            <a:defPPr>
              <a:defRPr lang="en-US"/>
            </a:defPPr>
            <a:lvl1pPr marL="0" indent="0" eaLnBrk="1" hangingPunct="1">
              <a:lnSpc>
                <a:spcPct val="80000"/>
              </a:lnSpc>
              <a:spcBef>
                <a:spcPct val="20000"/>
              </a:spcBef>
              <a:buFontTx/>
              <a:buNone/>
              <a:defRPr sz="1800" u="sng">
                <a:solidFill>
                  <a:schemeClr val="tx1"/>
                </a:solidFill>
              </a:defRPr>
            </a:lvl1pPr>
            <a:lvl2pPr marL="742950" lvl="1" indent="-285750" eaLnBrk="1" hangingPunct="1">
              <a:lnSpc>
                <a:spcPct val="80000"/>
              </a:lnSpc>
              <a:spcBef>
                <a:spcPts val="600"/>
              </a:spcBef>
              <a:buChar char="–"/>
              <a:defRPr sz="1200">
                <a:solidFill>
                  <a:schemeClr val="tx1"/>
                </a:solidFill>
              </a:defRPr>
            </a:lvl2pPr>
            <a:lvl3pPr marL="1143000" indent="-228600" eaLnBrk="0" hangingPunct="0">
              <a:spcBef>
                <a:spcPct val="20000"/>
              </a:spcBef>
              <a:buChar char="•"/>
              <a:defRPr sz="2400">
                <a:solidFill>
                  <a:schemeClr val="tx1"/>
                </a:solidFill>
              </a:defRPr>
            </a:lvl3pPr>
            <a:lvl4pPr marL="1600200" indent="-228600" eaLnBrk="0" hangingPunct="0">
              <a:spcBef>
                <a:spcPct val="20000"/>
              </a:spcBef>
              <a:buChar char="–"/>
              <a:defRPr sz="2000">
                <a:solidFill>
                  <a:schemeClr val="tx1"/>
                </a:solidFill>
              </a:defRPr>
            </a:lvl4pPr>
            <a:lvl5pPr marL="2057400" indent="-228600" eaLnBrk="0" hangingPunct="0">
              <a:spcBef>
                <a:spcPct val="20000"/>
              </a:spcBef>
              <a:buChar char="»"/>
              <a:defRPr sz="2000">
                <a:solidFill>
                  <a:schemeClr val="tx1"/>
                </a:solidFill>
              </a:defRPr>
            </a:lvl5pPr>
            <a:lvl6pPr marL="2514600" indent="-228600" fontAlgn="base">
              <a:spcBef>
                <a:spcPct val="20000"/>
              </a:spcBef>
              <a:spcAft>
                <a:spcPct val="0"/>
              </a:spcAft>
              <a:buChar char="»"/>
              <a:defRPr sz="2000">
                <a:solidFill>
                  <a:schemeClr val="tx1"/>
                </a:solidFill>
              </a:defRPr>
            </a:lvl6pPr>
            <a:lvl7pPr marL="2971800" indent="-228600" fontAlgn="base">
              <a:spcBef>
                <a:spcPct val="20000"/>
              </a:spcBef>
              <a:spcAft>
                <a:spcPct val="0"/>
              </a:spcAft>
              <a:buChar char="»"/>
              <a:defRPr sz="2000">
                <a:solidFill>
                  <a:schemeClr val="tx1"/>
                </a:solidFill>
              </a:defRPr>
            </a:lvl7pPr>
            <a:lvl8pPr marL="3429000" indent="-228600" fontAlgn="base">
              <a:spcBef>
                <a:spcPct val="20000"/>
              </a:spcBef>
              <a:spcAft>
                <a:spcPct val="0"/>
              </a:spcAft>
              <a:buChar char="»"/>
              <a:defRPr sz="2000">
                <a:solidFill>
                  <a:schemeClr val="tx1"/>
                </a:solidFill>
              </a:defRPr>
            </a:lvl8pPr>
            <a:lvl9pPr marL="3886200" indent="-228600" fontAlgn="base">
              <a:spcBef>
                <a:spcPct val="20000"/>
              </a:spcBef>
              <a:spcAft>
                <a:spcPct val="0"/>
              </a:spcAft>
              <a:buChar char="»"/>
              <a:defRPr sz="2000">
                <a:solidFill>
                  <a:schemeClr val="tx1"/>
                </a:solidFill>
              </a:defRPr>
            </a:lvl9pPr>
          </a:lstStyle>
          <a:p>
            <a:pPr marL="285750" indent="-285750">
              <a:spcBef>
                <a:spcPts val="400"/>
              </a:spcBef>
              <a:buFont typeface="Arial"/>
              <a:buChar char="•"/>
            </a:pPr>
            <a:endParaRPr lang="en-US" sz="1300" u="none" dirty="0">
              <a:solidFill>
                <a:schemeClr val="bg1">
                  <a:lumMod val="95000"/>
                  <a:lumOff val="5000"/>
                </a:schemeClr>
              </a:solidFill>
            </a:endParaRPr>
          </a:p>
          <a:p>
            <a:pPr marL="285750" indent="-285750">
              <a:spcBef>
                <a:spcPts val="400"/>
              </a:spcBef>
              <a:buFont typeface="Arial"/>
              <a:buChar char="•"/>
            </a:pPr>
            <a:r>
              <a:rPr lang="en-US" sz="1300" u="none" dirty="0">
                <a:solidFill>
                  <a:schemeClr val="bg1">
                    <a:lumMod val="95000"/>
                    <a:lumOff val="5000"/>
                  </a:schemeClr>
                </a:solidFill>
              </a:rPr>
              <a:t>EUROFER structure will be used for the blanket </a:t>
            </a:r>
            <a:r>
              <a:rPr lang="es-ES" sz="1300" u="none" dirty="0" smtClean="0">
                <a:solidFill>
                  <a:schemeClr val="bg1">
                    <a:lumMod val="95000"/>
                    <a:lumOff val="5000"/>
                  </a:schemeClr>
                </a:solidFill>
                <a:sym typeface="Wingdings"/>
              </a:rPr>
              <a:t> </a:t>
            </a:r>
            <a:r>
              <a:rPr lang="en-US" sz="1300" u="none" dirty="0" smtClean="0">
                <a:solidFill>
                  <a:schemeClr val="bg1">
                    <a:lumMod val="95000"/>
                    <a:lumOff val="5000"/>
                  </a:schemeClr>
                </a:solidFill>
              </a:rPr>
              <a:t>PbLi </a:t>
            </a:r>
            <a:r>
              <a:rPr lang="en-US" sz="1300" u="none" dirty="0">
                <a:solidFill>
                  <a:schemeClr val="bg1">
                    <a:lumMod val="95000"/>
                    <a:lumOff val="5000"/>
                  </a:schemeClr>
                </a:solidFill>
              </a:rPr>
              <a:t>temperature limitation to 550°C </a:t>
            </a:r>
          </a:p>
          <a:p>
            <a:pPr marL="285750" indent="-285750">
              <a:spcBef>
                <a:spcPts val="400"/>
              </a:spcBef>
              <a:buFont typeface="Arial"/>
              <a:buChar char="•"/>
            </a:pPr>
            <a:endParaRPr lang="en-US" sz="1300" u="none" dirty="0">
              <a:solidFill>
                <a:schemeClr val="bg1">
                  <a:lumMod val="95000"/>
                  <a:lumOff val="5000"/>
                </a:schemeClr>
              </a:solidFill>
            </a:endParaRPr>
          </a:p>
          <a:p>
            <a:pPr marL="285750" indent="-285750">
              <a:spcBef>
                <a:spcPts val="400"/>
              </a:spcBef>
              <a:buFont typeface="Arial"/>
              <a:buChar char="•"/>
            </a:pPr>
            <a:r>
              <a:rPr lang="en-US" sz="1300" u="none" dirty="0">
                <a:solidFill>
                  <a:schemeClr val="bg1">
                    <a:lumMod val="95000"/>
                    <a:lumOff val="5000"/>
                  </a:schemeClr>
                </a:solidFill>
              </a:rPr>
              <a:t>A new design of the blanket module is necessary, integrating neutronics, thermo-hydraulic, stress and MHD analyses.</a:t>
            </a:r>
          </a:p>
          <a:p>
            <a:pPr marL="285750" indent="-285750">
              <a:spcBef>
                <a:spcPts val="400"/>
              </a:spcBef>
              <a:buFont typeface="Arial"/>
              <a:buChar char="•"/>
            </a:pPr>
            <a:endParaRPr lang="en-US" sz="1300" u="none" dirty="0">
              <a:solidFill>
                <a:schemeClr val="bg1">
                  <a:lumMod val="95000"/>
                  <a:lumOff val="5000"/>
                </a:schemeClr>
              </a:solidFill>
            </a:endParaRPr>
          </a:p>
          <a:p>
            <a:pPr marL="285750" indent="-285750">
              <a:spcBef>
                <a:spcPts val="400"/>
              </a:spcBef>
              <a:buFont typeface="Arial"/>
              <a:buChar char="•"/>
            </a:pPr>
            <a:r>
              <a:rPr lang="en-US" sz="1300" u="none" dirty="0">
                <a:solidFill>
                  <a:schemeClr val="bg1">
                    <a:lumMod val="95000"/>
                    <a:lumOff val="5000"/>
                  </a:schemeClr>
                </a:solidFill>
              </a:rPr>
              <a:t>MMS (Multi-Module Segment): separate modules connected to a manifold/back plate, permanent self-supporting shield and manifold connected by bolts. Modular blanket design, no exchangeable part. </a:t>
            </a:r>
          </a:p>
          <a:p>
            <a:pPr marL="285750" indent="-285750">
              <a:spcBef>
                <a:spcPts val="400"/>
              </a:spcBef>
              <a:buFont typeface="Arial"/>
              <a:buChar char="•"/>
            </a:pPr>
            <a:endParaRPr lang="en-US" sz="1300" u="none" dirty="0">
              <a:solidFill>
                <a:schemeClr val="bg1">
                  <a:lumMod val="95000"/>
                  <a:lumOff val="5000"/>
                </a:schemeClr>
              </a:solidFill>
            </a:endParaRPr>
          </a:p>
          <a:p>
            <a:pPr marL="285750" indent="-285750">
              <a:spcBef>
                <a:spcPts val="400"/>
              </a:spcBef>
              <a:buFont typeface="Arial"/>
              <a:buChar char="•"/>
            </a:pPr>
            <a:r>
              <a:rPr lang="en-US" sz="1300" u="none" dirty="0">
                <a:solidFill>
                  <a:schemeClr val="bg1">
                    <a:lumMod val="95000"/>
                    <a:lumOff val="5000"/>
                  </a:schemeClr>
                </a:solidFill>
              </a:rPr>
              <a:t>PbLi flows at high velocity (to be studied) in the Breeder Zone to optimize the power extraction.</a:t>
            </a:r>
          </a:p>
          <a:p>
            <a:pPr marL="285750" indent="-285750">
              <a:spcBef>
                <a:spcPts val="400"/>
              </a:spcBef>
              <a:buFont typeface="Arial"/>
              <a:buChar char="•"/>
            </a:pPr>
            <a:endParaRPr lang="en-US" sz="1300" u="none" dirty="0">
              <a:solidFill>
                <a:schemeClr val="bg1">
                  <a:lumMod val="95000"/>
                  <a:lumOff val="5000"/>
                </a:schemeClr>
              </a:solidFill>
            </a:endParaRPr>
          </a:p>
          <a:p>
            <a:pPr marL="285750" indent="-285750">
              <a:spcBef>
                <a:spcPts val="400"/>
              </a:spcBef>
              <a:buFont typeface="Arial"/>
              <a:buChar char="•"/>
            </a:pPr>
            <a:r>
              <a:rPr lang="en-US" sz="1300" u="none" dirty="0">
                <a:solidFill>
                  <a:schemeClr val="bg1">
                    <a:lumMod val="95000"/>
                    <a:lumOff val="5000"/>
                  </a:schemeClr>
                </a:solidFill>
              </a:rPr>
              <a:t>FW and stiffening grid will be cooled by He </a:t>
            </a:r>
          </a:p>
          <a:p>
            <a:pPr marL="285750" indent="-285750">
              <a:spcBef>
                <a:spcPts val="400"/>
              </a:spcBef>
              <a:buFont typeface="Arial"/>
              <a:buChar char="•"/>
            </a:pPr>
            <a:endParaRPr lang="en-US" sz="1300" u="none" dirty="0">
              <a:solidFill>
                <a:schemeClr val="bg1">
                  <a:lumMod val="95000"/>
                  <a:lumOff val="5000"/>
                </a:schemeClr>
              </a:solidFill>
            </a:endParaRPr>
          </a:p>
          <a:p>
            <a:pPr marL="285750" indent="-285750">
              <a:spcBef>
                <a:spcPts val="400"/>
              </a:spcBef>
              <a:buFont typeface="Arial"/>
              <a:buChar char="•"/>
            </a:pPr>
            <a:r>
              <a:rPr lang="en-US" sz="1300" u="none" dirty="0">
                <a:solidFill>
                  <a:schemeClr val="bg1">
                    <a:lumMod val="95000"/>
                    <a:lumOff val="5000"/>
                  </a:schemeClr>
                </a:solidFill>
              </a:rPr>
              <a:t>FCI: sandwich of alumina as primary option. Other alternatives will be explored. </a:t>
            </a:r>
          </a:p>
        </p:txBody>
      </p:sp>
    </p:spTree>
    <p:extLst>
      <p:ext uri="{BB962C8B-B14F-4D97-AF65-F5344CB8AC3E}">
        <p14:creationId xmlns:p14="http://schemas.microsoft.com/office/powerpoint/2010/main" xmlns="" val="1799890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Scale>
                                      <p:cBhvr>
                                        <p:cTn id="1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7"/>
                                        </p:tgtEl>
                                        <p:attrNameLst>
                                          <p:attrName>ppt_x</p:attrName>
                                          <p:attrName>ppt_y</p:attrName>
                                        </p:attrNameLst>
                                      </p:cBhvr>
                                    </p:animMotion>
                                    <p:animEffect transition="in" filter="fade">
                                      <p:cBhvr>
                                        <p:cTn id="1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5487144" cy="451406"/>
          </a:xfrm>
        </p:spPr>
        <p:txBody>
          <a:bodyPr/>
          <a:lstStyle/>
          <a:p>
            <a:r>
              <a:rPr lang="es-ES" sz="3200" dirty="0" err="1" smtClean="0"/>
              <a:t>EURO</a:t>
            </a:r>
            <a:r>
              <a:rPr lang="es-ES" sz="3200" i="1" dirty="0" err="1" smtClean="0"/>
              <a:t>fusion</a:t>
            </a:r>
            <a:r>
              <a:rPr lang="es-ES" sz="3200" dirty="0" smtClean="0"/>
              <a:t> </a:t>
            </a:r>
            <a:r>
              <a:rPr lang="es-ES" sz="3200" dirty="0"/>
              <a:t>DCLL (2014-18)</a:t>
            </a:r>
            <a:endParaRPr lang="en-US" sz="3200" dirty="0">
              <a:solidFill>
                <a:srgbClr val="002060"/>
              </a:solidFill>
              <a:latin typeface="Calibri" pitchFamily="34" charset="0"/>
            </a:endParaRPr>
          </a:p>
        </p:txBody>
      </p:sp>
      <p:pic>
        <p:nvPicPr>
          <p:cNvPr id="9" name="Picture 2" descr="C:\Data\WORK\EFDA PPPT\§§WPBB\Project Organisation\Organisation Chart v1_3.jpg"/>
          <p:cNvPicPr>
            <a:picLocks noChangeAspect="1" noChangeArrowheads="1"/>
          </p:cNvPicPr>
          <p:nvPr/>
        </p:nvPicPr>
        <p:blipFill>
          <a:blip r:embed="rId3" cstate="print"/>
          <a:srcRect/>
          <a:stretch>
            <a:fillRect/>
          </a:stretch>
        </p:blipFill>
        <p:spPr bwMode="auto">
          <a:xfrm>
            <a:off x="97746" y="1340768"/>
            <a:ext cx="6634494" cy="4615046"/>
          </a:xfrm>
          <a:prstGeom prst="rect">
            <a:avLst/>
          </a:prstGeom>
          <a:noFill/>
          <a:ln w="9525">
            <a:noFill/>
            <a:miter lim="800000"/>
            <a:headEnd/>
            <a:tailEnd/>
          </a:ln>
        </p:spPr>
      </p:pic>
      <p:sp>
        <p:nvSpPr>
          <p:cNvPr id="10" name="2 Rectángulo"/>
          <p:cNvSpPr/>
          <p:nvPr/>
        </p:nvSpPr>
        <p:spPr>
          <a:xfrm>
            <a:off x="3059832" y="2852936"/>
            <a:ext cx="936104" cy="3024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bwMode="auto">
          <a:xfrm>
            <a:off x="6876256" y="4077072"/>
            <a:ext cx="1944216" cy="187220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chemeClr val="tx1"/>
              </a:solidFill>
              <a:latin typeface="Segoe" pitchFamily="34" charset="0"/>
            </a:endParaRPr>
          </a:p>
        </p:txBody>
      </p:sp>
      <p:grpSp>
        <p:nvGrpSpPr>
          <p:cNvPr id="14" name="13 Grupo"/>
          <p:cNvGrpSpPr/>
          <p:nvPr/>
        </p:nvGrpSpPr>
        <p:grpSpPr>
          <a:xfrm>
            <a:off x="7092280" y="4427876"/>
            <a:ext cx="1008112" cy="432048"/>
            <a:chOff x="7452320" y="2060848"/>
            <a:chExt cx="1008112" cy="432048"/>
          </a:xfrm>
        </p:grpSpPr>
        <p:sp>
          <p:nvSpPr>
            <p:cNvPr id="13" name="12 Rectángulo"/>
            <p:cNvSpPr/>
            <p:nvPr/>
          </p:nvSpPr>
          <p:spPr bwMode="auto">
            <a:xfrm>
              <a:off x="7452320" y="2060848"/>
              <a:ext cx="1008112" cy="432048"/>
            </a:xfrm>
            <a:prstGeom prst="rect">
              <a:avLst/>
            </a:prstGeom>
            <a:solidFill>
              <a:schemeClr val="bg1"/>
            </a:solidFill>
            <a:ln>
              <a:no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chemeClr val="tx1"/>
                </a:solidFill>
                <a:latin typeface="Segoe" pitchFamily="34" charset="0"/>
              </a:endParaRPr>
            </a:p>
          </p:txBody>
        </p:sp>
        <p:grpSp>
          <p:nvGrpSpPr>
            <p:cNvPr id="6" name="5 Grupo"/>
            <p:cNvGrpSpPr>
              <a:grpSpLocks noChangeAspect="1"/>
            </p:cNvGrpSpPr>
            <p:nvPr/>
          </p:nvGrpSpPr>
          <p:grpSpPr>
            <a:xfrm>
              <a:off x="7456033" y="2078872"/>
              <a:ext cx="1000686" cy="396000"/>
              <a:chOff x="4355976" y="2204864"/>
              <a:chExt cx="1440160" cy="569913"/>
            </a:xfrm>
            <a:solidFill>
              <a:schemeClr val="bg1"/>
            </a:solidFill>
          </p:grpSpPr>
          <p:pic>
            <p:nvPicPr>
              <p:cNvPr id="7" name="6 Imagen" descr="logo2.jpg"/>
              <p:cNvPicPr>
                <a:picLocks noChangeAspect="1"/>
              </p:cNvPicPr>
              <p:nvPr/>
            </p:nvPicPr>
            <p:blipFill>
              <a:blip r:embed="rId4" cstate="print"/>
              <a:srcRect r="37693"/>
              <a:stretch>
                <a:fillRect/>
              </a:stretch>
            </p:blipFill>
            <p:spPr>
              <a:xfrm>
                <a:off x="4355976" y="2239604"/>
                <a:ext cx="936539" cy="468000"/>
              </a:xfrm>
              <a:prstGeom prst="rect">
                <a:avLst/>
              </a:prstGeom>
              <a:grpFill/>
            </p:spPr>
          </p:pic>
          <p:pic>
            <p:nvPicPr>
              <p:cNvPr id="8" name="Picture 14"/>
              <p:cNvPicPr>
                <a:picLocks noChangeAspect="1" noChangeArrowheads="1"/>
              </p:cNvPicPr>
              <p:nvPr/>
            </p:nvPicPr>
            <p:blipFill>
              <a:blip r:embed="rId5" cstate="print"/>
              <a:srcRect r="60981"/>
              <a:stretch>
                <a:fillRect/>
              </a:stretch>
            </p:blipFill>
            <p:spPr bwMode="auto">
              <a:xfrm>
                <a:off x="5220072" y="2204864"/>
                <a:ext cx="576064" cy="569913"/>
              </a:xfrm>
              <a:prstGeom prst="rect">
                <a:avLst/>
              </a:prstGeom>
              <a:grpFill/>
              <a:ln w="9525">
                <a:noFill/>
                <a:miter lim="800000"/>
                <a:headEnd/>
                <a:tailEnd/>
              </a:ln>
            </p:spPr>
          </p:pic>
        </p:grpSp>
      </p:grpSp>
      <p:pic>
        <p:nvPicPr>
          <p:cNvPr id="11" name="10 Imagen" descr="CVR_symbol_CMYK.jpg"/>
          <p:cNvPicPr>
            <a:picLocks noChangeAspect="1"/>
          </p:cNvPicPr>
          <p:nvPr/>
        </p:nvPicPr>
        <p:blipFill>
          <a:blip r:embed="rId6" cstate="print"/>
          <a:stretch>
            <a:fillRect/>
          </a:stretch>
        </p:blipFill>
        <p:spPr>
          <a:xfrm>
            <a:off x="7407046" y="4959640"/>
            <a:ext cx="378580" cy="396000"/>
          </a:xfrm>
          <a:prstGeom prst="rect">
            <a:avLst/>
          </a:prstGeom>
        </p:spPr>
      </p:pic>
      <p:pic>
        <p:nvPicPr>
          <p:cNvPr id="5" name="Picture 45" descr="II_PPT_KIT_template_uni"/>
          <p:cNvPicPr>
            <a:picLocks noChangeAspect="1" noChangeArrowheads="1"/>
          </p:cNvPicPr>
          <p:nvPr>
            <p:custDataLst>
              <p:tags r:id="rId1"/>
            </p:custDataLst>
          </p:nvPr>
        </p:nvPicPr>
        <p:blipFill>
          <a:blip r:embed="rId7" cstate="print"/>
          <a:srcRect l="83282" t="2222" r="2499" b="86343"/>
          <a:stretch>
            <a:fillRect/>
          </a:stretch>
        </p:blipFill>
        <p:spPr bwMode="auto">
          <a:xfrm>
            <a:off x="7238230" y="5445272"/>
            <a:ext cx="716213" cy="432000"/>
          </a:xfrm>
          <a:prstGeom prst="rect">
            <a:avLst/>
          </a:prstGeom>
          <a:noFill/>
          <a:ln w="9525">
            <a:noFill/>
            <a:miter lim="800000"/>
            <a:headEnd/>
            <a:tailEnd/>
          </a:ln>
        </p:spPr>
      </p:pic>
      <p:sp>
        <p:nvSpPr>
          <p:cNvPr id="15" name="14 CuadroTexto"/>
          <p:cNvSpPr txBox="1"/>
          <p:nvPr/>
        </p:nvSpPr>
        <p:spPr>
          <a:xfrm>
            <a:off x="6876256" y="4088105"/>
            <a:ext cx="1957844" cy="276999"/>
          </a:xfrm>
          <a:prstGeom prst="rect">
            <a:avLst/>
          </a:prstGeom>
          <a:noFill/>
        </p:spPr>
        <p:txBody>
          <a:bodyPr wrap="none" rtlCol="0">
            <a:spAutoFit/>
          </a:bodyPr>
          <a:lstStyle/>
          <a:p>
            <a:r>
              <a:rPr lang="en-US" sz="1200" dirty="0" smtClean="0"/>
              <a:t>DCLL BB Design and FCI R&amp;D</a:t>
            </a:r>
            <a:endParaRPr lang="es-ES" sz="1200" dirty="0"/>
          </a:p>
        </p:txBody>
      </p:sp>
      <p:sp>
        <p:nvSpPr>
          <p:cNvPr id="16" name="15 CuadroTexto"/>
          <p:cNvSpPr txBox="1"/>
          <p:nvPr/>
        </p:nvSpPr>
        <p:spPr>
          <a:xfrm>
            <a:off x="8118163" y="5031648"/>
            <a:ext cx="630301" cy="276999"/>
          </a:xfrm>
          <a:prstGeom prst="rect">
            <a:avLst/>
          </a:prstGeom>
          <a:noFill/>
        </p:spPr>
        <p:txBody>
          <a:bodyPr wrap="none" rtlCol="0">
            <a:spAutoFit/>
          </a:bodyPr>
          <a:lstStyle/>
          <a:p>
            <a:r>
              <a:rPr lang="en-US" sz="1200" dirty="0" smtClean="0"/>
              <a:t>IPP-CR </a:t>
            </a:r>
            <a:endParaRPr lang="es-ES" sz="1200" dirty="0"/>
          </a:p>
        </p:txBody>
      </p:sp>
      <p:sp>
        <p:nvSpPr>
          <p:cNvPr id="17" name="16 CuadroTexto"/>
          <p:cNvSpPr txBox="1"/>
          <p:nvPr/>
        </p:nvSpPr>
        <p:spPr>
          <a:xfrm>
            <a:off x="8316416" y="5600273"/>
            <a:ext cx="378630" cy="276999"/>
          </a:xfrm>
          <a:prstGeom prst="rect">
            <a:avLst/>
          </a:prstGeom>
          <a:noFill/>
        </p:spPr>
        <p:txBody>
          <a:bodyPr wrap="none" rtlCol="0">
            <a:spAutoFit/>
          </a:bodyPr>
          <a:lstStyle/>
          <a:p>
            <a:r>
              <a:rPr lang="en-US" sz="1200" dirty="0" smtClean="0"/>
              <a:t>KIT</a:t>
            </a:r>
            <a:endParaRPr lang="es-ES" sz="1200" dirty="0"/>
          </a:p>
        </p:txBody>
      </p:sp>
      <p:sp>
        <p:nvSpPr>
          <p:cNvPr id="18" name="17 CuadroTexto"/>
          <p:cNvSpPr txBox="1"/>
          <p:nvPr/>
        </p:nvSpPr>
        <p:spPr>
          <a:xfrm>
            <a:off x="8100392" y="4499884"/>
            <a:ext cx="664734" cy="276999"/>
          </a:xfrm>
          <a:prstGeom prst="rect">
            <a:avLst/>
          </a:prstGeom>
          <a:noFill/>
        </p:spPr>
        <p:txBody>
          <a:bodyPr wrap="none" rtlCol="0">
            <a:spAutoFit/>
          </a:bodyPr>
          <a:lstStyle/>
          <a:p>
            <a:r>
              <a:rPr lang="en-US" sz="1200" dirty="0" smtClean="0"/>
              <a:t>CIEMAT</a:t>
            </a:r>
            <a:endParaRPr lang="es-ES" sz="1200" dirty="0"/>
          </a:p>
        </p:txBody>
      </p:sp>
      <p:cxnSp>
        <p:nvCxnSpPr>
          <p:cNvPr id="20" name="19 Conector recto"/>
          <p:cNvCxnSpPr/>
          <p:nvPr/>
        </p:nvCxnSpPr>
        <p:spPr>
          <a:xfrm flipH="1">
            <a:off x="6876472" y="4330040"/>
            <a:ext cx="19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0939213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5487144" cy="451406"/>
          </a:xfrm>
        </p:spPr>
        <p:txBody>
          <a:bodyPr/>
          <a:lstStyle/>
          <a:p>
            <a:r>
              <a:rPr lang="en-US" sz="3200" dirty="0">
                <a:solidFill>
                  <a:srgbClr val="002060"/>
                </a:solidFill>
                <a:latin typeface="Calibri" pitchFamily="34" charset="0"/>
              </a:rPr>
              <a:t>Review of Previous Studies</a:t>
            </a:r>
          </a:p>
        </p:txBody>
      </p:sp>
      <p:sp>
        <p:nvSpPr>
          <p:cNvPr id="22" name="Marcador de texto 2"/>
          <p:cNvSpPr>
            <a:spLocks noGrp="1"/>
          </p:cNvSpPr>
          <p:nvPr>
            <p:ph type="body" sz="quarter" idx="10"/>
          </p:nvPr>
        </p:nvSpPr>
        <p:spPr>
          <a:xfrm>
            <a:off x="381000" y="1375720"/>
            <a:ext cx="8295456" cy="2160591"/>
          </a:xfrm>
        </p:spPr>
        <p:txBody>
          <a:bodyPr/>
          <a:lstStyle/>
          <a:p>
            <a:pPr>
              <a:spcBef>
                <a:spcPts val="0"/>
              </a:spcBef>
              <a:spcAft>
                <a:spcPts val="600"/>
              </a:spcAft>
              <a:defRPr/>
            </a:pPr>
            <a:r>
              <a:rPr lang="en-US" sz="1600" kern="0" dirty="0" smtClean="0"/>
              <a:t>A review of other studied concepts was performed</a:t>
            </a:r>
          </a:p>
          <a:p>
            <a:pPr lvl="1">
              <a:spcBef>
                <a:spcPts val="0"/>
              </a:spcBef>
              <a:spcAft>
                <a:spcPts val="600"/>
              </a:spcAft>
              <a:defRPr/>
            </a:pPr>
            <a:r>
              <a:rPr lang="en-US" sz="1200" dirty="0" smtClean="0"/>
              <a:t>SCLL concept (John, </a:t>
            </a:r>
            <a:r>
              <a:rPr lang="en-US" sz="1200" dirty="0" err="1" smtClean="0"/>
              <a:t>KfK</a:t>
            </a:r>
            <a:r>
              <a:rPr lang="en-US" sz="1200" dirty="0" smtClean="0"/>
              <a:t> 4908, 1991).</a:t>
            </a:r>
          </a:p>
          <a:p>
            <a:pPr lvl="1">
              <a:spcBef>
                <a:spcPts val="0"/>
              </a:spcBef>
              <a:spcAft>
                <a:spcPts val="600"/>
              </a:spcAft>
              <a:defRPr/>
            </a:pPr>
            <a:r>
              <a:rPr lang="en-US" sz="1200" dirty="0" smtClean="0"/>
              <a:t>Malang’94</a:t>
            </a:r>
          </a:p>
          <a:p>
            <a:pPr lvl="1">
              <a:spcBef>
                <a:spcPts val="0"/>
              </a:spcBef>
              <a:spcAft>
                <a:spcPts val="600"/>
              </a:spcAft>
              <a:defRPr/>
            </a:pPr>
            <a:r>
              <a:rPr lang="en-US" sz="1200" dirty="0" smtClean="0"/>
              <a:t>Aries-ST’97</a:t>
            </a:r>
          </a:p>
          <a:p>
            <a:pPr lvl="1">
              <a:spcBef>
                <a:spcPts val="0"/>
              </a:spcBef>
              <a:spcAft>
                <a:spcPts val="600"/>
              </a:spcAft>
              <a:defRPr/>
            </a:pPr>
            <a:r>
              <a:rPr lang="en-US" sz="1200" dirty="0" smtClean="0"/>
              <a:t>Norajitra’03</a:t>
            </a:r>
          </a:p>
          <a:p>
            <a:pPr lvl="1">
              <a:spcBef>
                <a:spcPts val="0"/>
              </a:spcBef>
              <a:spcAft>
                <a:spcPts val="600"/>
              </a:spcAft>
              <a:defRPr/>
            </a:pPr>
            <a:r>
              <a:rPr lang="en-US" sz="1200" dirty="0" smtClean="0"/>
              <a:t>Radial design: TW5-TRP-005 (2006, T. </a:t>
            </a:r>
            <a:r>
              <a:rPr lang="en-US" sz="1200" dirty="0" err="1" smtClean="0"/>
              <a:t>Ihli</a:t>
            </a:r>
            <a:r>
              <a:rPr lang="en-US" sz="1200" dirty="0" smtClean="0"/>
              <a:t>).</a:t>
            </a:r>
          </a:p>
          <a:p>
            <a:pPr lvl="1">
              <a:spcBef>
                <a:spcPts val="0"/>
              </a:spcBef>
              <a:spcAft>
                <a:spcPts val="1800"/>
              </a:spcAft>
              <a:defRPr/>
            </a:pPr>
            <a:endParaRPr lang="en-US" sz="1200" kern="0" dirty="0" smtClean="0"/>
          </a:p>
          <a:p>
            <a:pPr>
              <a:spcBef>
                <a:spcPts val="0"/>
              </a:spcBef>
              <a:spcAft>
                <a:spcPts val="1800"/>
              </a:spcAft>
              <a:defRPr/>
            </a:pPr>
            <a:r>
              <a:rPr lang="en-US" sz="1600" kern="0" dirty="0" smtClean="0"/>
              <a:t>Better understand main advantages/problems </a:t>
            </a:r>
          </a:p>
        </p:txBody>
      </p:sp>
      <p:grpSp>
        <p:nvGrpSpPr>
          <p:cNvPr id="33" name="32 Grupo"/>
          <p:cNvGrpSpPr/>
          <p:nvPr/>
        </p:nvGrpSpPr>
        <p:grpSpPr>
          <a:xfrm>
            <a:off x="395536" y="3656057"/>
            <a:ext cx="2784581" cy="2365231"/>
            <a:chOff x="395536" y="3656057"/>
            <a:chExt cx="2784581" cy="2365231"/>
          </a:xfrm>
        </p:grpSpPr>
        <p:grpSp>
          <p:nvGrpSpPr>
            <p:cNvPr id="32" name="31 Grupo"/>
            <p:cNvGrpSpPr/>
            <p:nvPr/>
          </p:nvGrpSpPr>
          <p:grpSpPr>
            <a:xfrm>
              <a:off x="395536" y="3929325"/>
              <a:ext cx="2784581" cy="2091963"/>
              <a:chOff x="395536" y="3929325"/>
              <a:chExt cx="2784581" cy="2091963"/>
            </a:xfrm>
          </p:grpSpPr>
          <p:pic>
            <p:nvPicPr>
              <p:cNvPr id="23" name="22 Imagen" descr="cid:image013.jpg@01CF49AF.3A79D0C0"/>
              <p:cNvPicPr>
                <a:picLocks noChangeAspect="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395536" y="3929325"/>
                <a:ext cx="2065212" cy="2091963"/>
              </a:xfrm>
              <a:prstGeom prst="rect">
                <a:avLst/>
              </a:prstGeom>
              <a:noFill/>
              <a:ln>
                <a:noFill/>
              </a:ln>
            </p:spPr>
          </p:pic>
          <p:pic>
            <p:nvPicPr>
              <p:cNvPr id="24" name="2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28700" y="4001333"/>
                <a:ext cx="1151417" cy="1257377"/>
              </a:xfrm>
              <a:prstGeom prst="rect">
                <a:avLst/>
              </a:prstGeom>
              <a:ln>
                <a:noFill/>
              </a:ln>
              <a:effectLst>
                <a:outerShdw blurRad="292100" dist="139700" dir="2700000" algn="tl" rotWithShape="0">
                  <a:srgbClr val="333333">
                    <a:alpha val="65000"/>
                  </a:srgbClr>
                </a:outerShdw>
              </a:effectLst>
            </p:spPr>
          </p:pic>
        </p:grpSp>
        <p:sp>
          <p:nvSpPr>
            <p:cNvPr id="28" name="27 CuadroTexto"/>
            <p:cNvSpPr txBox="1"/>
            <p:nvPr/>
          </p:nvSpPr>
          <p:spPr>
            <a:xfrm>
              <a:off x="1332745" y="3656057"/>
              <a:ext cx="1007007" cy="276999"/>
            </a:xfrm>
            <a:prstGeom prst="rect">
              <a:avLst/>
            </a:prstGeom>
            <a:noFill/>
          </p:spPr>
          <p:txBody>
            <a:bodyPr wrap="none" rtlCol="0">
              <a:spAutoFit/>
            </a:bodyPr>
            <a:lstStyle/>
            <a:p>
              <a:r>
                <a:rPr lang="en-US" sz="1200" smtClean="0"/>
                <a:t>Radial design</a:t>
              </a:r>
              <a:endParaRPr lang="en-US" sz="1200"/>
            </a:p>
          </p:txBody>
        </p:sp>
      </p:grpSp>
      <p:grpSp>
        <p:nvGrpSpPr>
          <p:cNvPr id="36" name="35 Grupo"/>
          <p:cNvGrpSpPr/>
          <p:nvPr/>
        </p:nvGrpSpPr>
        <p:grpSpPr>
          <a:xfrm>
            <a:off x="4067944" y="3573016"/>
            <a:ext cx="1991646" cy="2304256"/>
            <a:chOff x="4067944" y="3573016"/>
            <a:chExt cx="1991646" cy="2304256"/>
          </a:xfrm>
        </p:grpSpPr>
        <p:pic>
          <p:nvPicPr>
            <p:cNvPr id="26" name="Picture 3"/>
            <p:cNvPicPr>
              <a:picLocks noChangeAspect="1" noChangeArrowheads="1"/>
            </p:cNvPicPr>
            <p:nvPr/>
          </p:nvPicPr>
          <p:blipFill>
            <a:blip r:embed="rId5" cstate="print"/>
            <a:srcRect/>
            <a:stretch>
              <a:fillRect/>
            </a:stretch>
          </p:blipFill>
          <p:spPr bwMode="auto">
            <a:xfrm>
              <a:off x="4067944" y="3825273"/>
              <a:ext cx="1991646" cy="2051999"/>
            </a:xfrm>
            <a:prstGeom prst="rect">
              <a:avLst/>
            </a:prstGeom>
            <a:ln>
              <a:noFill/>
            </a:ln>
            <a:effectLst>
              <a:outerShdw blurRad="190500" algn="tl" rotWithShape="0">
                <a:srgbClr val="000000">
                  <a:alpha val="70000"/>
                </a:srgbClr>
              </a:outerShdw>
            </a:effectLst>
          </p:spPr>
        </p:pic>
        <p:sp>
          <p:nvSpPr>
            <p:cNvPr id="29" name="28 CuadroTexto"/>
            <p:cNvSpPr txBox="1"/>
            <p:nvPr/>
          </p:nvSpPr>
          <p:spPr>
            <a:xfrm>
              <a:off x="4572000" y="3573016"/>
              <a:ext cx="736227" cy="276999"/>
            </a:xfrm>
            <a:prstGeom prst="rect">
              <a:avLst/>
            </a:prstGeom>
            <a:noFill/>
          </p:spPr>
          <p:txBody>
            <a:bodyPr wrap="none" rtlCol="0">
              <a:spAutoFit/>
            </a:bodyPr>
            <a:lstStyle/>
            <a:p>
              <a:r>
                <a:rPr lang="en-US" sz="1200" dirty="0" smtClean="0"/>
                <a:t>Norajitra</a:t>
              </a:r>
              <a:endParaRPr lang="en-US" sz="1200" dirty="0"/>
            </a:p>
          </p:txBody>
        </p:sp>
      </p:grpSp>
      <p:grpSp>
        <p:nvGrpSpPr>
          <p:cNvPr id="34" name="33 Grupo"/>
          <p:cNvGrpSpPr/>
          <p:nvPr/>
        </p:nvGrpSpPr>
        <p:grpSpPr>
          <a:xfrm>
            <a:off x="6588224" y="3429000"/>
            <a:ext cx="2393822" cy="2160240"/>
            <a:chOff x="6588224" y="3429000"/>
            <a:chExt cx="2393822" cy="2160240"/>
          </a:xfrm>
        </p:grpSpPr>
        <p:pic>
          <p:nvPicPr>
            <p:cNvPr id="25"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88224" y="3761333"/>
              <a:ext cx="2393822" cy="1827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29 CuadroTexto"/>
            <p:cNvSpPr txBox="1"/>
            <p:nvPr/>
          </p:nvSpPr>
          <p:spPr>
            <a:xfrm>
              <a:off x="7550955" y="3429000"/>
              <a:ext cx="1125501" cy="276999"/>
            </a:xfrm>
            <a:prstGeom prst="rect">
              <a:avLst/>
            </a:prstGeom>
            <a:noFill/>
          </p:spPr>
          <p:txBody>
            <a:bodyPr wrap="none" rtlCol="0">
              <a:spAutoFit/>
            </a:bodyPr>
            <a:lstStyle/>
            <a:p>
              <a:r>
                <a:rPr lang="en-US" sz="1200" dirty="0" err="1" smtClean="0"/>
                <a:t>Toroidal</a:t>
              </a:r>
              <a:r>
                <a:rPr lang="en-US" sz="1200" dirty="0" smtClean="0"/>
                <a:t> design</a:t>
              </a:r>
              <a:endParaRPr lang="en-US" sz="1200" dirty="0"/>
            </a:p>
          </p:txBody>
        </p:sp>
      </p:grpSp>
      <p:grpSp>
        <p:nvGrpSpPr>
          <p:cNvPr id="35" name="34 Grupo"/>
          <p:cNvGrpSpPr/>
          <p:nvPr/>
        </p:nvGrpSpPr>
        <p:grpSpPr>
          <a:xfrm>
            <a:off x="6359737" y="1052736"/>
            <a:ext cx="2172703" cy="2088232"/>
            <a:chOff x="6359737" y="1052736"/>
            <a:chExt cx="2172703" cy="2088232"/>
          </a:xfrm>
        </p:grpSpPr>
        <p:pic>
          <p:nvPicPr>
            <p:cNvPr id="27" name="Picture 1"/>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b="4436"/>
            <a:stretch/>
          </p:blipFill>
          <p:spPr bwMode="auto">
            <a:xfrm>
              <a:off x="6359737" y="1377001"/>
              <a:ext cx="2172703" cy="17639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30 CuadroTexto"/>
            <p:cNvSpPr txBox="1"/>
            <p:nvPr/>
          </p:nvSpPr>
          <p:spPr>
            <a:xfrm>
              <a:off x="7152373" y="1052736"/>
              <a:ext cx="731995" cy="276999"/>
            </a:xfrm>
            <a:prstGeom prst="rect">
              <a:avLst/>
            </a:prstGeom>
            <a:noFill/>
          </p:spPr>
          <p:txBody>
            <a:bodyPr wrap="none" rtlCol="0">
              <a:spAutoFit/>
            </a:bodyPr>
            <a:lstStyle/>
            <a:p>
              <a:r>
                <a:rPr lang="en-US" sz="1200" dirty="0" smtClean="0"/>
                <a:t>ARIES-ST</a:t>
              </a:r>
              <a:endParaRPr lang="en-US" sz="1200" dirty="0"/>
            </a:p>
          </p:txBody>
        </p:sp>
      </p:grpSp>
    </p:spTree>
    <p:extLst>
      <p:ext uri="{BB962C8B-B14F-4D97-AF65-F5344CB8AC3E}">
        <p14:creationId xmlns:p14="http://schemas.microsoft.com/office/powerpoint/2010/main" xmlns="" val="2944250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5487144" cy="451406"/>
          </a:xfrm>
        </p:spPr>
        <p:txBody>
          <a:bodyPr/>
          <a:lstStyle/>
          <a:p>
            <a:r>
              <a:rPr lang="en-US" sz="3200" dirty="0" smtClean="0">
                <a:solidFill>
                  <a:srgbClr val="002060"/>
                </a:solidFill>
                <a:latin typeface="Calibri" pitchFamily="34" charset="0"/>
              </a:rPr>
              <a:t>Reference Concept, Malang’94</a:t>
            </a:r>
            <a:endParaRPr lang="en-US" sz="3200" dirty="0">
              <a:solidFill>
                <a:srgbClr val="002060"/>
              </a:solidFill>
              <a:latin typeface="Calibri" pitchFamily="34" charset="0"/>
            </a:endParaRPr>
          </a:p>
        </p:txBody>
      </p:sp>
      <p:sp>
        <p:nvSpPr>
          <p:cNvPr id="3" name="Marcador de texto 2"/>
          <p:cNvSpPr>
            <a:spLocks noGrp="1"/>
          </p:cNvSpPr>
          <p:nvPr>
            <p:ph type="body" sz="quarter" idx="10"/>
          </p:nvPr>
        </p:nvSpPr>
        <p:spPr>
          <a:xfrm>
            <a:off x="381000" y="1375720"/>
            <a:ext cx="5343128" cy="4573560"/>
          </a:xfrm>
        </p:spPr>
        <p:txBody>
          <a:bodyPr/>
          <a:lstStyle/>
          <a:p>
            <a:pPr>
              <a:spcBef>
                <a:spcPts val="0"/>
              </a:spcBef>
              <a:spcAft>
                <a:spcPts val="1800"/>
              </a:spcAft>
              <a:defRPr/>
            </a:pPr>
            <a:r>
              <a:rPr lang="en-US" sz="1600" kern="0" dirty="0" smtClean="0"/>
              <a:t>A conceptual design of the DCLL including accompanying R&amp;D work were provided. </a:t>
            </a:r>
          </a:p>
          <a:p>
            <a:pPr>
              <a:spcBef>
                <a:spcPts val="0"/>
              </a:spcBef>
              <a:spcAft>
                <a:spcPts val="1800"/>
              </a:spcAft>
              <a:defRPr/>
            </a:pPr>
            <a:r>
              <a:rPr lang="en-US" sz="1600" kern="0" dirty="0" smtClean="0"/>
              <a:t>Main </a:t>
            </a:r>
            <a:r>
              <a:rPr lang="en-US" sz="1600" kern="0" dirty="0"/>
              <a:t>characteristics</a:t>
            </a:r>
            <a:r>
              <a:rPr lang="en-US" sz="1600" kern="0" dirty="0" smtClean="0"/>
              <a:t>:</a:t>
            </a:r>
            <a:endParaRPr lang="en-US" sz="1600" kern="0" dirty="0"/>
          </a:p>
          <a:p>
            <a:pPr lvl="1">
              <a:lnSpc>
                <a:spcPct val="100000"/>
              </a:lnSpc>
              <a:spcBef>
                <a:spcPts val="0"/>
              </a:spcBef>
              <a:spcAft>
                <a:spcPts val="1200"/>
              </a:spcAft>
              <a:defRPr/>
            </a:pPr>
            <a:r>
              <a:rPr lang="en-US" sz="1200" kern="0" dirty="0"/>
              <a:t>Banana design with U-shaped FW / box </a:t>
            </a:r>
            <a:endParaRPr lang="en-US" sz="1200" kern="0" dirty="0" smtClean="0"/>
          </a:p>
          <a:p>
            <a:pPr lvl="1">
              <a:lnSpc>
                <a:spcPct val="100000"/>
              </a:lnSpc>
              <a:spcBef>
                <a:spcPts val="0"/>
              </a:spcBef>
              <a:spcAft>
                <a:spcPts val="1200"/>
              </a:spcAft>
              <a:defRPr/>
            </a:pPr>
            <a:r>
              <a:rPr lang="en-US" sz="1200" dirty="0" smtClean="0">
                <a:latin typeface="+mj-lt"/>
                <a:cs typeface="Book Antiqua"/>
              </a:rPr>
              <a:t>Low temperature BB </a:t>
            </a:r>
            <a:r>
              <a:rPr lang="en-US" sz="1200" dirty="0" smtClean="0">
                <a:latin typeface="+mj-lt"/>
                <a:cs typeface="Book Antiqua"/>
                <a:sym typeface="Wingdings" pitchFamily="2" charset="2"/>
              </a:rPr>
              <a:t> </a:t>
            </a:r>
            <a:r>
              <a:rPr lang="en-US" sz="1200" dirty="0" smtClean="0">
                <a:latin typeface="+mj-lt"/>
                <a:cs typeface="Book Antiqua"/>
              </a:rPr>
              <a:t>PbLi temperatures: </a:t>
            </a:r>
            <a:r>
              <a:rPr lang="en-US" sz="1200" kern="0" dirty="0" smtClean="0">
                <a:latin typeface="+mj-lt"/>
                <a:cs typeface="Book Antiqua"/>
              </a:rPr>
              <a:t>275°C/425°C inlet/outlet </a:t>
            </a:r>
          </a:p>
          <a:p>
            <a:pPr lvl="1">
              <a:lnSpc>
                <a:spcPct val="100000"/>
              </a:lnSpc>
              <a:spcBef>
                <a:spcPts val="0"/>
              </a:spcBef>
              <a:spcAft>
                <a:spcPts val="1200"/>
              </a:spcAft>
              <a:buNone/>
              <a:defRPr/>
            </a:pPr>
            <a:r>
              <a:rPr lang="en-US" sz="1200" kern="0" dirty="0" smtClean="0">
                <a:latin typeface="+mj-lt"/>
                <a:cs typeface="Symbol" charset="2"/>
              </a:rPr>
              <a:t>	</a:t>
            </a:r>
            <a:r>
              <a:rPr lang="en-US" sz="1200" dirty="0" err="1" smtClean="0">
                <a:latin typeface="Symbol" charset="2"/>
                <a:cs typeface="Symbol" charset="2"/>
              </a:rPr>
              <a:t>h</a:t>
            </a:r>
            <a:r>
              <a:rPr lang="en-US" sz="1200" baseline="-25000" dirty="0" err="1" smtClean="0">
                <a:latin typeface="Book Antiqua"/>
                <a:cs typeface="Book Antiqua"/>
              </a:rPr>
              <a:t>th</a:t>
            </a:r>
            <a:r>
              <a:rPr lang="en-US" sz="1200" dirty="0" smtClean="0">
                <a:latin typeface="Book Antiqua"/>
                <a:cs typeface="Book Antiqua"/>
              </a:rPr>
              <a:t> ~ 34%</a:t>
            </a:r>
          </a:p>
          <a:p>
            <a:pPr lvl="1">
              <a:lnSpc>
                <a:spcPct val="100000"/>
              </a:lnSpc>
              <a:spcBef>
                <a:spcPts val="0"/>
              </a:spcBef>
              <a:spcAft>
                <a:spcPts val="1200"/>
              </a:spcAft>
              <a:defRPr/>
            </a:pPr>
            <a:r>
              <a:rPr lang="en-US" sz="1200" kern="0" dirty="0" smtClean="0"/>
              <a:t>PbLi </a:t>
            </a:r>
            <a:r>
              <a:rPr lang="en-US" sz="1200" kern="0" dirty="0"/>
              <a:t>mainly flows along the poloidal direction in the Breeder Zone at high velocity: ~1 m/s in outboard segment</a:t>
            </a:r>
            <a:r>
              <a:rPr lang="en-US" sz="1200" kern="0" dirty="0" smtClean="0"/>
              <a:t>.</a:t>
            </a:r>
            <a:endParaRPr lang="en-US" sz="1200" kern="0" dirty="0"/>
          </a:p>
          <a:p>
            <a:pPr lvl="1">
              <a:lnSpc>
                <a:spcPct val="100000"/>
              </a:lnSpc>
              <a:spcBef>
                <a:spcPts val="0"/>
              </a:spcBef>
              <a:spcAft>
                <a:spcPts val="1200"/>
              </a:spcAft>
              <a:defRPr/>
            </a:pPr>
            <a:r>
              <a:rPr lang="en-US" sz="1200" kern="0" dirty="0"/>
              <a:t>Strong flow direction changes: upper and lower caps; manifolds (MHD effects</a:t>
            </a:r>
            <a:r>
              <a:rPr lang="en-US" sz="1200" kern="0" dirty="0" smtClean="0"/>
              <a:t>)</a:t>
            </a:r>
            <a:endParaRPr lang="en-US" sz="1200" kern="0" dirty="0"/>
          </a:p>
          <a:p>
            <a:pPr lvl="1">
              <a:lnSpc>
                <a:spcPct val="100000"/>
              </a:lnSpc>
              <a:spcBef>
                <a:spcPts val="0"/>
              </a:spcBef>
              <a:spcAft>
                <a:spcPts val="600"/>
              </a:spcAft>
              <a:defRPr/>
            </a:pPr>
            <a:r>
              <a:rPr lang="en-US" sz="1200" kern="0" dirty="0" smtClean="0"/>
              <a:t>FCI </a:t>
            </a:r>
            <a:r>
              <a:rPr lang="en-US" sz="1200" kern="0" dirty="0"/>
              <a:t>conforms PbLi channels to limit </a:t>
            </a:r>
            <a:r>
              <a:rPr lang="en-US" sz="1200" kern="0" dirty="0" smtClean="0"/>
              <a:t>electrical (</a:t>
            </a:r>
            <a:r>
              <a:rPr lang="en-US" sz="1200" kern="0" dirty="0"/>
              <a:t>&amp; thermal) </a:t>
            </a:r>
            <a:r>
              <a:rPr lang="en-US" sz="1200" kern="0" dirty="0" smtClean="0"/>
              <a:t>interaction:</a:t>
            </a:r>
          </a:p>
          <a:p>
            <a:pPr marL="1200150" lvl="2" indent="-285750" algn="just">
              <a:lnSpc>
                <a:spcPct val="100000"/>
              </a:lnSpc>
              <a:spcBef>
                <a:spcPts val="0"/>
              </a:spcBef>
              <a:spcAft>
                <a:spcPts val="600"/>
              </a:spcAft>
              <a:buFont typeface="Lucida Grande"/>
              <a:buChar char="–"/>
            </a:pPr>
            <a:r>
              <a:rPr lang="en-US" sz="1200" kern="0" dirty="0" smtClean="0"/>
              <a:t>insulating coatings made of alumina</a:t>
            </a:r>
          </a:p>
          <a:p>
            <a:pPr marL="1200150" lvl="2" indent="-285750" algn="just">
              <a:lnSpc>
                <a:spcPct val="100000"/>
              </a:lnSpc>
              <a:spcBef>
                <a:spcPts val="0"/>
              </a:spcBef>
              <a:spcAft>
                <a:spcPts val="1200"/>
              </a:spcAft>
              <a:buFont typeface="Lucida Grande"/>
              <a:buChar char="–"/>
            </a:pPr>
            <a:r>
              <a:rPr lang="en-US" sz="1200" kern="0" dirty="0" smtClean="0"/>
              <a:t>FCI, sandwich of steel sheets with a ceramic in between</a:t>
            </a:r>
            <a:endParaRPr lang="en-US" sz="1200" kern="0" dirty="0"/>
          </a:p>
          <a:p>
            <a:pPr lvl="1">
              <a:lnSpc>
                <a:spcPct val="100000"/>
              </a:lnSpc>
              <a:spcBef>
                <a:spcPts val="0"/>
              </a:spcBef>
              <a:spcAft>
                <a:spcPts val="1200"/>
              </a:spcAft>
              <a:defRPr/>
            </a:pPr>
            <a:r>
              <a:rPr lang="en-US" sz="1200" kern="0" dirty="0" smtClean="0"/>
              <a:t>FW and stiffening grid are cooled by He.</a:t>
            </a:r>
          </a:p>
          <a:p>
            <a:pPr lvl="1">
              <a:lnSpc>
                <a:spcPct val="100000"/>
              </a:lnSpc>
              <a:spcBef>
                <a:spcPts val="0"/>
              </a:spcBef>
              <a:spcAft>
                <a:spcPts val="1200"/>
              </a:spcAft>
              <a:defRPr/>
            </a:pPr>
            <a:r>
              <a:rPr lang="en-US" sz="1200" kern="0" dirty="0" smtClean="0"/>
              <a:t>Two redundant He Cooling Systems with counter flow</a:t>
            </a:r>
          </a:p>
        </p:txBody>
      </p:sp>
      <p:pic>
        <p:nvPicPr>
          <p:cNvPr id="12" name="Picture 2"/>
          <p:cNvPicPr>
            <a:picLocks noChangeAspect="1" noChangeArrowheads="1"/>
          </p:cNvPicPr>
          <p:nvPr/>
        </p:nvPicPr>
        <p:blipFill>
          <a:blip r:embed="rId2" cstate="print"/>
          <a:srcRect l="7129" r="7326"/>
          <a:stretch>
            <a:fillRect/>
          </a:stretch>
        </p:blipFill>
        <p:spPr bwMode="auto">
          <a:xfrm>
            <a:off x="6444208" y="1197008"/>
            <a:ext cx="2166707" cy="2304000"/>
          </a:xfrm>
          <a:prstGeom prst="rect">
            <a:avLst/>
          </a:prstGeom>
          <a:ln>
            <a:noFill/>
          </a:ln>
          <a:effectLst>
            <a:outerShdw blurRad="190500" algn="tl" rotWithShape="0">
              <a:srgbClr val="000000">
                <a:alpha val="70000"/>
              </a:srgbClr>
            </a:outerShdw>
          </a:effectLst>
        </p:spPr>
      </p:pic>
      <p:grpSp>
        <p:nvGrpSpPr>
          <p:cNvPr id="13" name="Agrupar 12"/>
          <p:cNvGrpSpPr/>
          <p:nvPr/>
        </p:nvGrpSpPr>
        <p:grpSpPr>
          <a:xfrm>
            <a:off x="5724128" y="3933056"/>
            <a:ext cx="3090169" cy="2087488"/>
            <a:chOff x="5940152" y="3861792"/>
            <a:chExt cx="3090169" cy="2087488"/>
          </a:xfrm>
        </p:grpSpPr>
        <p:grpSp>
          <p:nvGrpSpPr>
            <p:cNvPr id="14" name="15 Grupo"/>
            <p:cNvGrpSpPr/>
            <p:nvPr/>
          </p:nvGrpSpPr>
          <p:grpSpPr>
            <a:xfrm>
              <a:off x="5940152" y="3861792"/>
              <a:ext cx="3090169" cy="2087488"/>
              <a:chOff x="5940152" y="3501008"/>
              <a:chExt cx="3090169" cy="2087488"/>
            </a:xfrm>
          </p:grpSpPr>
          <p:pic>
            <p:nvPicPr>
              <p:cNvPr id="16" name="Grafik 0" descr="OB Cross-section.jpg"/>
              <p:cNvPicPr>
                <a:picLocks noChangeAspect="1"/>
              </p:cNvPicPr>
              <p:nvPr/>
            </p:nvPicPr>
            <p:blipFill>
              <a:blip r:embed="rId3" cstate="print"/>
              <a:srcRect/>
              <a:stretch>
                <a:fillRect/>
              </a:stretch>
            </p:blipFill>
            <p:spPr bwMode="auto">
              <a:xfrm>
                <a:off x="5940152" y="3501008"/>
                <a:ext cx="3090169" cy="2087488"/>
              </a:xfrm>
              <a:prstGeom prst="rect">
                <a:avLst/>
              </a:prstGeom>
              <a:noFill/>
              <a:ln w="9525">
                <a:solidFill>
                  <a:schemeClr val="bg1"/>
                </a:solidFill>
                <a:miter lim="800000"/>
                <a:headEnd/>
                <a:tailEnd/>
              </a:ln>
            </p:spPr>
          </p:pic>
          <p:sp>
            <p:nvSpPr>
              <p:cNvPr id="17" name="10 Trapecio"/>
              <p:cNvSpPr/>
              <p:nvPr/>
            </p:nvSpPr>
            <p:spPr>
              <a:xfrm rot="16200000">
                <a:off x="6474337" y="3976523"/>
                <a:ext cx="1648087" cy="1085461"/>
              </a:xfrm>
              <a:prstGeom prst="trapezoid">
                <a:avLst>
                  <a:gd name="adj" fmla="val 6480"/>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Textfeld 20"/>
              <p:cNvSpPr txBox="1">
                <a:spLocks noChangeArrowheads="1"/>
              </p:cNvSpPr>
              <p:nvPr/>
            </p:nvSpPr>
            <p:spPr bwMode="auto">
              <a:xfrm>
                <a:off x="6976629" y="4005064"/>
                <a:ext cx="610376" cy="276999"/>
              </a:xfrm>
              <a:prstGeom prst="rect">
                <a:avLst/>
              </a:prstGeom>
              <a:noFill/>
              <a:ln w="9525">
                <a:noFill/>
                <a:miter lim="800000"/>
                <a:headEnd/>
                <a:tailEnd/>
              </a:ln>
            </p:spPr>
            <p:txBody>
              <a:bodyPr wrap="square">
                <a:spAutoFit/>
              </a:bodyPr>
              <a:lstStyle/>
              <a:p>
                <a:r>
                  <a:rPr lang="de-DE" sz="1200" b="1" dirty="0"/>
                  <a:t>PbLi</a:t>
                </a:r>
              </a:p>
            </p:txBody>
          </p:sp>
          <p:sp>
            <p:nvSpPr>
              <p:cNvPr id="19" name="14 Trapecio"/>
              <p:cNvSpPr/>
              <p:nvPr/>
            </p:nvSpPr>
            <p:spPr>
              <a:xfrm rot="16200000">
                <a:off x="7195676" y="4377199"/>
                <a:ext cx="1709074" cy="295275"/>
              </a:xfrm>
              <a:prstGeom prst="trapezoid">
                <a:avLst>
                  <a:gd name="adj" fmla="val 6480"/>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 name="13 Trapecio"/>
              <p:cNvSpPr/>
              <p:nvPr/>
            </p:nvSpPr>
            <p:spPr>
              <a:xfrm rot="16200000">
                <a:off x="7574161" y="4345949"/>
                <a:ext cx="1764000" cy="360000"/>
              </a:xfrm>
              <a:prstGeom prst="trapezoid">
                <a:avLst>
                  <a:gd name="adj" fmla="val 6480"/>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Textfeld 21"/>
              <p:cNvSpPr txBox="1">
                <a:spLocks noChangeArrowheads="1"/>
              </p:cNvSpPr>
              <p:nvPr/>
            </p:nvSpPr>
            <p:spPr bwMode="auto">
              <a:xfrm>
                <a:off x="7862094" y="3935983"/>
                <a:ext cx="419638" cy="276999"/>
              </a:xfrm>
              <a:prstGeom prst="rect">
                <a:avLst/>
              </a:prstGeom>
              <a:noFill/>
              <a:ln w="9525">
                <a:noFill/>
                <a:miter lim="800000"/>
                <a:headEnd/>
                <a:tailEnd/>
              </a:ln>
            </p:spPr>
            <p:txBody>
              <a:bodyPr wrap="square">
                <a:spAutoFit/>
              </a:bodyPr>
              <a:lstStyle/>
              <a:p>
                <a:r>
                  <a:rPr lang="de-DE" sz="1200" b="1" dirty="0"/>
                  <a:t>He</a:t>
                </a:r>
              </a:p>
            </p:txBody>
          </p:sp>
        </p:grpSp>
        <p:sp>
          <p:nvSpPr>
            <p:cNvPr id="15" name="Textfeld 21"/>
            <p:cNvSpPr txBox="1">
              <a:spLocks noChangeArrowheads="1"/>
            </p:cNvSpPr>
            <p:nvPr/>
          </p:nvSpPr>
          <p:spPr bwMode="auto">
            <a:xfrm rot="16200000">
              <a:off x="8022868" y="4658653"/>
              <a:ext cx="864096" cy="276999"/>
            </a:xfrm>
            <a:prstGeom prst="rect">
              <a:avLst/>
            </a:prstGeom>
            <a:noFill/>
            <a:ln w="9525">
              <a:noFill/>
              <a:miter lim="800000"/>
              <a:headEnd/>
              <a:tailEnd/>
            </a:ln>
          </p:spPr>
          <p:txBody>
            <a:bodyPr wrap="square">
              <a:spAutoFit/>
            </a:bodyPr>
            <a:lstStyle/>
            <a:p>
              <a:r>
                <a:rPr lang="en-US" sz="1200" b="1" smtClean="0"/>
                <a:t>shielding</a:t>
              </a:r>
              <a:endParaRPr lang="en-US" sz="1200" b="1"/>
            </a:p>
          </p:txBody>
        </p:sp>
      </p:grpSp>
    </p:spTree>
    <p:extLst>
      <p:ext uri="{BB962C8B-B14F-4D97-AF65-F5344CB8AC3E}">
        <p14:creationId xmlns:p14="http://schemas.microsoft.com/office/powerpoint/2010/main" xmlns="" val="294425048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5487144" cy="451406"/>
          </a:xfrm>
        </p:spPr>
        <p:txBody>
          <a:bodyPr/>
          <a:lstStyle/>
          <a:p>
            <a:r>
              <a:rPr lang="en-US" sz="3200" smtClean="0"/>
              <a:t>EURO</a:t>
            </a:r>
            <a:r>
              <a:rPr lang="en-US" sz="3200" i="1" smtClean="0"/>
              <a:t>fusion</a:t>
            </a:r>
            <a:r>
              <a:rPr lang="en-US" sz="3200" smtClean="0"/>
              <a:t> DCLL: related activities</a:t>
            </a:r>
            <a:endParaRPr lang="en-US" sz="3200">
              <a:solidFill>
                <a:srgbClr val="002060"/>
              </a:solidFill>
              <a:latin typeface="Calibri" pitchFamily="34" charset="0"/>
            </a:endParaRPr>
          </a:p>
        </p:txBody>
      </p:sp>
      <p:sp>
        <p:nvSpPr>
          <p:cNvPr id="3" name="Marcador de texto 2"/>
          <p:cNvSpPr>
            <a:spLocks noGrp="1"/>
          </p:cNvSpPr>
          <p:nvPr>
            <p:ph type="body" sz="quarter" idx="10"/>
          </p:nvPr>
        </p:nvSpPr>
        <p:spPr>
          <a:xfrm>
            <a:off x="381000" y="1585647"/>
            <a:ext cx="8439472" cy="4219617"/>
          </a:xfrm>
        </p:spPr>
        <p:txBody>
          <a:bodyPr/>
          <a:lstStyle/>
          <a:p>
            <a:pPr>
              <a:spcBef>
                <a:spcPts val="0"/>
              </a:spcBef>
              <a:spcAft>
                <a:spcPts val="600"/>
              </a:spcAft>
              <a:defRPr/>
            </a:pPr>
            <a:r>
              <a:rPr lang="en-US" sz="1600" dirty="0" smtClean="0">
                <a:solidFill>
                  <a:srgbClr val="002060"/>
                </a:solidFill>
                <a:latin typeface="Calibri" pitchFamily="34" charset="0"/>
                <a:cs typeface="Book Antiqua"/>
              </a:rPr>
              <a:t>PbLi technologies: </a:t>
            </a:r>
          </a:p>
          <a:p>
            <a:pPr lvl="1">
              <a:spcBef>
                <a:spcPts val="0"/>
              </a:spcBef>
              <a:spcAft>
                <a:spcPts val="600"/>
              </a:spcAft>
              <a:defRPr/>
            </a:pPr>
            <a:r>
              <a:rPr lang="en-US" sz="1200" dirty="0" smtClean="0">
                <a:solidFill>
                  <a:srgbClr val="002060"/>
                </a:solidFill>
                <a:latin typeface="Calibri" pitchFamily="34" charset="0"/>
                <a:cs typeface="Book Antiqua"/>
              </a:rPr>
              <a:t>PbLi loop, including auxiliaries and component development</a:t>
            </a:r>
          </a:p>
          <a:p>
            <a:pPr lvl="1">
              <a:spcBef>
                <a:spcPts val="0"/>
              </a:spcBef>
              <a:spcAft>
                <a:spcPts val="600"/>
              </a:spcAft>
              <a:defRPr/>
            </a:pPr>
            <a:r>
              <a:rPr lang="en-US" sz="1200" dirty="0" smtClean="0">
                <a:solidFill>
                  <a:srgbClr val="002060"/>
                </a:solidFill>
                <a:latin typeface="Calibri" pitchFamily="34" charset="0"/>
                <a:cs typeface="Book Antiqua"/>
              </a:rPr>
              <a:t>MHD including computations as well as experiments</a:t>
            </a:r>
          </a:p>
          <a:p>
            <a:pPr lvl="1">
              <a:spcBef>
                <a:spcPts val="0"/>
              </a:spcBef>
              <a:spcAft>
                <a:spcPts val="600"/>
              </a:spcAft>
              <a:defRPr/>
            </a:pPr>
            <a:r>
              <a:rPr lang="en-US" sz="1200" dirty="0" smtClean="0">
                <a:solidFill>
                  <a:srgbClr val="002060"/>
                </a:solidFill>
                <a:latin typeface="Calibri" pitchFamily="34" charset="0"/>
                <a:cs typeface="Book Antiqua"/>
              </a:rPr>
              <a:t>Corrosion experiments at high velocity, characterization of the process, coatings development</a:t>
            </a:r>
          </a:p>
          <a:p>
            <a:pPr lvl="1">
              <a:spcBef>
                <a:spcPts val="0"/>
              </a:spcBef>
              <a:spcAft>
                <a:spcPts val="1200"/>
              </a:spcAft>
              <a:defRPr/>
            </a:pPr>
            <a:r>
              <a:rPr lang="en-US" sz="1200" dirty="0" smtClean="0">
                <a:solidFill>
                  <a:srgbClr val="002060"/>
                </a:solidFill>
                <a:latin typeface="Calibri" pitchFamily="34" charset="0"/>
                <a:cs typeface="Book Antiqua"/>
              </a:rPr>
              <a:t>PbLi purification </a:t>
            </a:r>
          </a:p>
          <a:p>
            <a:pPr>
              <a:spcBef>
                <a:spcPts val="0"/>
              </a:spcBef>
              <a:spcAft>
                <a:spcPts val="600"/>
              </a:spcAft>
              <a:defRPr/>
            </a:pPr>
            <a:r>
              <a:rPr lang="en-US" sz="1600" dirty="0" smtClean="0">
                <a:solidFill>
                  <a:srgbClr val="002060"/>
                </a:solidFill>
                <a:latin typeface="Calibri" pitchFamily="34" charset="0"/>
                <a:cs typeface="Book Antiqua"/>
              </a:rPr>
              <a:t>Tritium technologies:</a:t>
            </a:r>
          </a:p>
          <a:p>
            <a:pPr lvl="1">
              <a:spcBef>
                <a:spcPts val="0"/>
              </a:spcBef>
              <a:spcAft>
                <a:spcPts val="600"/>
              </a:spcAft>
              <a:defRPr/>
            </a:pPr>
            <a:r>
              <a:rPr lang="en-US" sz="1200" dirty="0" smtClean="0">
                <a:solidFill>
                  <a:srgbClr val="002060"/>
                </a:solidFill>
                <a:latin typeface="Calibri" pitchFamily="34" charset="0"/>
                <a:cs typeface="Book Antiqua"/>
              </a:rPr>
              <a:t>TES design</a:t>
            </a:r>
          </a:p>
          <a:p>
            <a:pPr lvl="1">
              <a:spcBef>
                <a:spcPts val="0"/>
              </a:spcBef>
              <a:spcAft>
                <a:spcPts val="600"/>
              </a:spcAft>
              <a:defRPr/>
            </a:pPr>
            <a:r>
              <a:rPr lang="en-US" sz="1200" dirty="0" smtClean="0">
                <a:solidFill>
                  <a:srgbClr val="002060"/>
                </a:solidFill>
                <a:latin typeface="Calibri" pitchFamily="34" charset="0"/>
                <a:cs typeface="Book Antiqua"/>
              </a:rPr>
              <a:t>Tritium transport modeling , including BB and related loops</a:t>
            </a:r>
          </a:p>
          <a:p>
            <a:pPr lvl="1">
              <a:spcBef>
                <a:spcPts val="0"/>
              </a:spcBef>
              <a:spcAft>
                <a:spcPts val="600"/>
              </a:spcAft>
              <a:defRPr/>
            </a:pPr>
            <a:r>
              <a:rPr lang="en-US" sz="1200" dirty="0" smtClean="0">
                <a:solidFill>
                  <a:srgbClr val="002060"/>
                </a:solidFill>
                <a:latin typeface="Calibri" pitchFamily="34" charset="0"/>
                <a:cs typeface="Book Antiqua"/>
              </a:rPr>
              <a:t>Tritium extraction techniques in EU loops</a:t>
            </a:r>
          </a:p>
          <a:p>
            <a:pPr lvl="1">
              <a:spcBef>
                <a:spcPts val="0"/>
              </a:spcBef>
              <a:spcAft>
                <a:spcPts val="1200"/>
              </a:spcAft>
              <a:defRPr/>
            </a:pPr>
            <a:r>
              <a:rPr lang="en-US" sz="1200" dirty="0" smtClean="0">
                <a:solidFill>
                  <a:srgbClr val="002060"/>
                </a:solidFill>
                <a:latin typeface="Calibri" pitchFamily="34" charset="0"/>
                <a:cs typeface="Book Antiqua"/>
              </a:rPr>
              <a:t>Development of permeation coatings, characterization (including effect under irradiation)</a:t>
            </a:r>
          </a:p>
          <a:p>
            <a:pPr>
              <a:spcBef>
                <a:spcPts val="0"/>
              </a:spcBef>
              <a:spcAft>
                <a:spcPts val="1800"/>
              </a:spcAft>
              <a:defRPr/>
            </a:pPr>
            <a:r>
              <a:rPr lang="en-US" sz="1600" dirty="0" smtClean="0">
                <a:solidFill>
                  <a:srgbClr val="002060"/>
                </a:solidFill>
                <a:latin typeface="Calibri" pitchFamily="34" charset="0"/>
                <a:cs typeface="Book Antiqua"/>
              </a:rPr>
              <a:t>Balance of Plant</a:t>
            </a:r>
          </a:p>
          <a:p>
            <a:pPr>
              <a:spcBef>
                <a:spcPts val="0"/>
              </a:spcBef>
              <a:spcAft>
                <a:spcPts val="1800"/>
              </a:spcAft>
              <a:defRPr/>
            </a:pPr>
            <a:r>
              <a:rPr lang="en-US" sz="1600" dirty="0" smtClean="0">
                <a:solidFill>
                  <a:srgbClr val="002060"/>
                </a:solidFill>
                <a:latin typeface="Calibri" pitchFamily="34" charset="0"/>
                <a:cs typeface="Book Antiqua"/>
              </a:rPr>
              <a:t>Remote handling</a:t>
            </a:r>
          </a:p>
          <a:p>
            <a:pPr>
              <a:spcBef>
                <a:spcPts val="0"/>
              </a:spcBef>
              <a:spcAft>
                <a:spcPts val="1800"/>
              </a:spcAft>
              <a:defRPr/>
            </a:pPr>
            <a:r>
              <a:rPr lang="en-US" sz="1600" dirty="0" smtClean="0">
                <a:solidFill>
                  <a:srgbClr val="002060"/>
                </a:solidFill>
                <a:latin typeface="Calibri" pitchFamily="34" charset="0"/>
                <a:cs typeface="Book Antiqua"/>
              </a:rPr>
              <a:t>…</a:t>
            </a:r>
          </a:p>
          <a:p>
            <a:pPr lvl="1">
              <a:spcBef>
                <a:spcPts val="0"/>
              </a:spcBef>
              <a:spcAft>
                <a:spcPts val="1800"/>
              </a:spcAft>
              <a:defRPr/>
            </a:pPr>
            <a:endParaRPr lang="en-US" sz="1200" dirty="0">
              <a:latin typeface="Book Antiqua"/>
              <a:cs typeface="Book Antiqua"/>
            </a:endParaRPr>
          </a:p>
        </p:txBody>
      </p:sp>
    </p:spTree>
    <p:extLst>
      <p:ext uri="{BB962C8B-B14F-4D97-AF65-F5344CB8AC3E}">
        <p14:creationId xmlns:p14="http://schemas.microsoft.com/office/powerpoint/2010/main" xmlns="" val="21620776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5487144" cy="451406"/>
          </a:xfrm>
        </p:spPr>
        <p:txBody>
          <a:bodyPr/>
          <a:lstStyle/>
          <a:p>
            <a:r>
              <a:rPr lang="en-US" sz="3200" smtClean="0"/>
              <a:t>EURO</a:t>
            </a:r>
            <a:r>
              <a:rPr lang="en-US" sz="3200" i="1" smtClean="0"/>
              <a:t>fusion</a:t>
            </a:r>
            <a:r>
              <a:rPr lang="en-US" sz="3200" smtClean="0"/>
              <a:t> DCLL: starting geometry</a:t>
            </a:r>
            <a:endParaRPr lang="en-US" sz="3200">
              <a:solidFill>
                <a:srgbClr val="002060"/>
              </a:solidFill>
              <a:latin typeface="Calibri" pitchFamily="34" charset="0"/>
            </a:endParaRPr>
          </a:p>
        </p:txBody>
      </p:sp>
      <p:sp>
        <p:nvSpPr>
          <p:cNvPr id="3" name="Marcador de texto 2"/>
          <p:cNvSpPr>
            <a:spLocks noGrp="1"/>
          </p:cNvSpPr>
          <p:nvPr>
            <p:ph type="body" sz="quarter" idx="10"/>
          </p:nvPr>
        </p:nvSpPr>
        <p:spPr>
          <a:xfrm>
            <a:off x="381000" y="1311417"/>
            <a:ext cx="8439472" cy="1514261"/>
          </a:xfrm>
        </p:spPr>
        <p:txBody>
          <a:bodyPr/>
          <a:lstStyle/>
          <a:p>
            <a:pPr marL="393192" indent="-393192" algn="just" defTabSz="914400">
              <a:lnSpc>
                <a:spcPct val="100000"/>
              </a:lnSpc>
              <a:spcBef>
                <a:spcPts val="300"/>
              </a:spcBef>
              <a:spcAft>
                <a:spcPts val="600"/>
              </a:spcAft>
              <a:buClr>
                <a:srgbClr val="000000"/>
              </a:buClr>
            </a:pPr>
            <a:r>
              <a:rPr lang="en-US" sz="1600" dirty="0">
                <a:solidFill>
                  <a:srgbClr val="000000"/>
                </a:solidFill>
                <a:latin typeface="Calibri"/>
                <a:cs typeface="Calibri"/>
              </a:rPr>
              <a:t>Current </a:t>
            </a:r>
            <a:r>
              <a:rPr lang="en-US" sz="1600" dirty="0" err="1" smtClean="0">
                <a:solidFill>
                  <a:srgbClr val="000000"/>
                </a:solidFill>
                <a:latin typeface="Calibri"/>
                <a:cs typeface="Calibri"/>
              </a:rPr>
              <a:t>EUROfusion</a:t>
            </a:r>
            <a:r>
              <a:rPr lang="en-US" sz="1600" dirty="0" smtClean="0">
                <a:solidFill>
                  <a:srgbClr val="000000"/>
                </a:solidFill>
                <a:latin typeface="Calibri"/>
                <a:cs typeface="Calibri"/>
              </a:rPr>
              <a:t> </a:t>
            </a:r>
            <a:r>
              <a:rPr lang="en-US" sz="1600" dirty="0">
                <a:solidFill>
                  <a:srgbClr val="000000"/>
                </a:solidFill>
                <a:latin typeface="Calibri"/>
                <a:cs typeface="Calibri"/>
              </a:rPr>
              <a:t>CAD baseline (16 </a:t>
            </a:r>
            <a:r>
              <a:rPr lang="en-US" sz="1600" dirty="0" smtClean="0">
                <a:solidFill>
                  <a:srgbClr val="000000"/>
                </a:solidFill>
                <a:latin typeface="Calibri"/>
                <a:cs typeface="Calibri"/>
              </a:rPr>
              <a:t>sectors) </a:t>
            </a:r>
            <a:r>
              <a:rPr lang="en-US" sz="1600" dirty="0" smtClean="0">
                <a:solidFill>
                  <a:srgbClr val="000000"/>
                </a:solidFill>
                <a:latin typeface="Calibri"/>
                <a:cs typeface="Calibri"/>
                <a:sym typeface="Wingdings" pitchFamily="2" charset="2"/>
              </a:rPr>
              <a:t> we have the volumes for blanket </a:t>
            </a:r>
            <a:r>
              <a:rPr lang="en-US" sz="1600" dirty="0">
                <a:solidFill>
                  <a:srgbClr val="000000"/>
                </a:solidFill>
                <a:latin typeface="Calibri"/>
                <a:cs typeface="Calibri"/>
                <a:sym typeface="Wingdings" panose="05000000000000000000" pitchFamily="2" charset="2"/>
              </a:rPr>
              <a:t>segments </a:t>
            </a:r>
            <a:r>
              <a:rPr lang="en-US" sz="1600" dirty="0" smtClean="0">
                <a:solidFill>
                  <a:srgbClr val="000000"/>
                </a:solidFill>
                <a:latin typeface="Calibri"/>
                <a:cs typeface="Calibri"/>
                <a:sym typeface="Wingdings" panose="05000000000000000000" pitchFamily="2" charset="2"/>
              </a:rPr>
              <a:t>(OB + IB)</a:t>
            </a:r>
            <a:endParaRPr lang="en-US" sz="1600" dirty="0">
              <a:solidFill>
                <a:srgbClr val="000000"/>
              </a:solidFill>
              <a:latin typeface="Calibri"/>
              <a:cs typeface="Calibri"/>
              <a:sym typeface="Wingdings" panose="05000000000000000000" pitchFamily="2" charset="2"/>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Calibri"/>
                <a:cs typeface="Calibri"/>
                <a:sym typeface="Wingdings" panose="05000000000000000000" pitchFamily="2" charset="2"/>
              </a:rPr>
              <a:t>The volume available must include: </a:t>
            </a:r>
            <a:r>
              <a:rPr lang="en-US" sz="1600" dirty="0">
                <a:solidFill>
                  <a:srgbClr val="000000"/>
                </a:solidFill>
                <a:latin typeface="Calibri"/>
                <a:cs typeface="Calibri"/>
                <a:sym typeface="Wingdings" panose="05000000000000000000" pitchFamily="2" charset="2"/>
              </a:rPr>
              <a:t>modules + manifolds + shield.</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Calibri"/>
                <a:cs typeface="Calibri"/>
                <a:sym typeface="Wingdings" panose="05000000000000000000" pitchFamily="2" charset="2"/>
              </a:rPr>
              <a:t>Two </a:t>
            </a:r>
            <a:r>
              <a:rPr lang="en-US" sz="1600" dirty="0">
                <a:solidFill>
                  <a:srgbClr val="000000"/>
                </a:solidFill>
                <a:latin typeface="Calibri"/>
                <a:cs typeface="Calibri"/>
                <a:sym typeface="Wingdings" panose="05000000000000000000" pitchFamily="2" charset="2"/>
              </a:rPr>
              <a:t>approaches to define the toroidal built of outboard blanket segments:</a:t>
            </a:r>
          </a:p>
          <a:p>
            <a:pPr>
              <a:spcBef>
                <a:spcPts val="0"/>
              </a:spcBef>
              <a:spcAft>
                <a:spcPts val="1800"/>
              </a:spcAft>
              <a:defRPr/>
            </a:pPr>
            <a:endParaRPr lang="en-US" sz="1600" dirty="0">
              <a:latin typeface="Calibri"/>
              <a:cs typeface="Calibri"/>
            </a:endParaRPr>
          </a:p>
        </p:txBody>
      </p:sp>
      <p:sp>
        <p:nvSpPr>
          <p:cNvPr id="4" name="Rectángulo 3"/>
          <p:cNvSpPr/>
          <p:nvPr/>
        </p:nvSpPr>
        <p:spPr>
          <a:xfrm>
            <a:off x="1954632" y="2571744"/>
            <a:ext cx="5760640" cy="700192"/>
          </a:xfrm>
          <a:prstGeom prst="rect">
            <a:avLst/>
          </a:prstGeom>
        </p:spPr>
        <p:txBody>
          <a:bodyPr wrap="square">
            <a:spAutoFit/>
          </a:bodyPr>
          <a:lstStyle/>
          <a:p>
            <a:pPr marL="342900" indent="-342900" algn="just">
              <a:spcBef>
                <a:spcPts val="300"/>
              </a:spcBef>
              <a:spcAft>
                <a:spcPts val="600"/>
              </a:spcAft>
              <a:buClr>
                <a:srgbClr val="000000"/>
              </a:buClr>
              <a:buFont typeface="+mj-lt"/>
              <a:buAutoNum type="arabicPeriod"/>
            </a:pPr>
            <a:r>
              <a:rPr lang="en-US" sz="1600" dirty="0" smtClean="0">
                <a:solidFill>
                  <a:srgbClr val="000000"/>
                </a:solidFill>
                <a:latin typeface="Calibri"/>
                <a:cs typeface="Calibri"/>
                <a:sym typeface="Wingdings" panose="05000000000000000000" pitchFamily="2" charset="2"/>
              </a:rPr>
              <a:t>Sector-shaped </a:t>
            </a:r>
            <a:r>
              <a:rPr lang="en-US" sz="1600" dirty="0">
                <a:solidFill>
                  <a:srgbClr val="000000"/>
                </a:solidFill>
                <a:latin typeface="Calibri"/>
                <a:cs typeface="Calibri"/>
                <a:sym typeface="Wingdings" panose="05000000000000000000" pitchFamily="2" charset="2"/>
              </a:rPr>
              <a:t>segment: concentric walls (</a:t>
            </a:r>
            <a:r>
              <a:rPr lang="en-US" sz="1600" dirty="0" err="1">
                <a:solidFill>
                  <a:srgbClr val="000000"/>
                </a:solidFill>
                <a:latin typeface="Calibri"/>
                <a:cs typeface="Calibri"/>
                <a:sym typeface="Wingdings" panose="05000000000000000000" pitchFamily="2" charset="2"/>
              </a:rPr>
              <a:t>tokamak</a:t>
            </a:r>
            <a:r>
              <a:rPr lang="en-US" sz="1600" dirty="0">
                <a:solidFill>
                  <a:srgbClr val="000000"/>
                </a:solidFill>
                <a:latin typeface="Calibri"/>
                <a:cs typeface="Calibri"/>
                <a:sym typeface="Wingdings" panose="05000000000000000000" pitchFamily="2" charset="2"/>
              </a:rPr>
              <a:t> Z axis).</a:t>
            </a:r>
          </a:p>
          <a:p>
            <a:pPr marL="910717" lvl="1" indent="-393192" algn="just">
              <a:spcBef>
                <a:spcPts val="300"/>
              </a:spcBef>
              <a:spcAft>
                <a:spcPts val="600"/>
              </a:spcAft>
              <a:buClr>
                <a:srgbClr val="000000"/>
              </a:buClr>
            </a:pPr>
            <a:r>
              <a:rPr lang="en-US" sz="1600" dirty="0">
                <a:solidFill>
                  <a:srgbClr val="000000"/>
                </a:solidFill>
                <a:latin typeface="Calibri"/>
                <a:cs typeface="Calibri"/>
                <a:sym typeface="Wingdings" panose="05000000000000000000" pitchFamily="2" charset="2"/>
              </a:rPr>
              <a:t>7.5º </a:t>
            </a:r>
            <a:r>
              <a:rPr lang="en-US" sz="1600" dirty="0" smtClean="0">
                <a:solidFill>
                  <a:srgbClr val="000000"/>
                </a:solidFill>
                <a:latin typeface="Calibri"/>
                <a:cs typeface="Calibri"/>
                <a:sym typeface="Wingdings" panose="05000000000000000000" pitchFamily="2" charset="2"/>
              </a:rPr>
              <a:t>segment </a:t>
            </a:r>
            <a:r>
              <a:rPr lang="en-US" sz="1600" dirty="0">
                <a:solidFill>
                  <a:srgbClr val="000000"/>
                </a:solidFill>
                <a:latin typeface="Calibri"/>
                <a:cs typeface="Calibri"/>
                <a:sym typeface="Wingdings" panose="05000000000000000000" pitchFamily="2" charset="2"/>
              </a:rPr>
              <a:t>(7.3º + 0.2º gap).</a:t>
            </a:r>
          </a:p>
        </p:txBody>
      </p:sp>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t="9291"/>
          <a:stretch/>
        </p:blipFill>
        <p:spPr>
          <a:xfrm>
            <a:off x="3966434" y="3350266"/>
            <a:ext cx="4277974" cy="2743030"/>
          </a:xfrm>
          <a:prstGeom prst="rect">
            <a:avLst/>
          </a:prstGeom>
        </p:spPr>
      </p:pic>
      <p:pic>
        <p:nvPicPr>
          <p:cNvPr id="6" name="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9997" y="3213326"/>
            <a:ext cx="2137827" cy="3023986"/>
          </a:xfrm>
          <a:prstGeom prst="rect">
            <a:avLst/>
          </a:prstGeom>
        </p:spPr>
      </p:pic>
      <p:grpSp>
        <p:nvGrpSpPr>
          <p:cNvPr id="7" name="6 Grupo"/>
          <p:cNvGrpSpPr/>
          <p:nvPr/>
        </p:nvGrpSpPr>
        <p:grpSpPr>
          <a:xfrm>
            <a:off x="2786050" y="3412140"/>
            <a:ext cx="2160000" cy="2160000"/>
            <a:chOff x="3464203" y="1209940"/>
            <a:chExt cx="2160000" cy="2160000"/>
          </a:xfrm>
        </p:grpSpPr>
        <p:sp>
          <p:nvSpPr>
            <p:cNvPr id="8" name="7 Arco"/>
            <p:cNvSpPr/>
            <p:nvPr/>
          </p:nvSpPr>
          <p:spPr>
            <a:xfrm rot="18724753">
              <a:off x="3464203" y="1209940"/>
              <a:ext cx="2160000" cy="2160000"/>
            </a:xfrm>
            <a:prstGeom prst="arc">
              <a:avLst>
                <a:gd name="adj1" fmla="val 16252465"/>
                <a:gd name="adj2" fmla="val 10233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8 Arco"/>
            <p:cNvSpPr/>
            <p:nvPr/>
          </p:nvSpPr>
          <p:spPr>
            <a:xfrm rot="18724753">
              <a:off x="4004203" y="1579982"/>
              <a:ext cx="1080000" cy="1080000"/>
            </a:xfrm>
            <a:prstGeom prst="arc">
              <a:avLst>
                <a:gd name="adj1" fmla="val 16252465"/>
                <a:gd name="adj2" fmla="val 10233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9 Conector recto"/>
            <p:cNvCxnSpPr>
              <a:stCxn id="8" idx="2"/>
              <a:endCxn id="9" idx="2"/>
            </p:cNvCxnSpPr>
            <p:nvPr/>
          </p:nvCxnSpPr>
          <p:spPr>
            <a:xfrm flipH="1">
              <a:off x="4917857" y="1510240"/>
              <a:ext cx="373654" cy="219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a:stCxn id="8" idx="0"/>
              <a:endCxn id="9" idx="0"/>
            </p:cNvCxnSpPr>
            <p:nvPr/>
          </p:nvCxnSpPr>
          <p:spPr>
            <a:xfrm rot="16200000" flipH="1">
              <a:off x="3852359" y="1455407"/>
              <a:ext cx="198003" cy="395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flipH="1" flipV="1">
              <a:off x="4583201" y="1376096"/>
              <a:ext cx="350497" cy="11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16200000" flipV="1">
              <a:off x="4101839" y="1367306"/>
              <a:ext cx="373451" cy="1248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3186488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5487144" cy="451406"/>
          </a:xfrm>
        </p:spPr>
        <p:txBody>
          <a:bodyPr/>
          <a:lstStyle/>
          <a:p>
            <a:r>
              <a:rPr lang="en-US" sz="3200" smtClean="0"/>
              <a:t>EURO</a:t>
            </a:r>
            <a:r>
              <a:rPr lang="en-US" sz="3200" i="1" smtClean="0"/>
              <a:t>fusion</a:t>
            </a:r>
            <a:r>
              <a:rPr lang="en-US" sz="3200" smtClean="0"/>
              <a:t> DCLL: starting geometry</a:t>
            </a:r>
            <a:endParaRPr lang="en-US" sz="3200">
              <a:solidFill>
                <a:srgbClr val="002060"/>
              </a:solidFill>
              <a:latin typeface="Calibri" pitchFamily="34" charset="0"/>
            </a:endParaRPr>
          </a:p>
        </p:txBody>
      </p:sp>
      <p:sp>
        <p:nvSpPr>
          <p:cNvPr id="4" name="Rectángulo 3"/>
          <p:cNvSpPr/>
          <p:nvPr/>
        </p:nvSpPr>
        <p:spPr>
          <a:xfrm>
            <a:off x="395536" y="1326391"/>
            <a:ext cx="5832648" cy="3016210"/>
          </a:xfrm>
          <a:prstGeom prst="rect">
            <a:avLst/>
          </a:prstGeom>
        </p:spPr>
        <p:txBody>
          <a:bodyPr wrap="square">
            <a:spAutoFit/>
          </a:bodyPr>
          <a:lstStyle/>
          <a:p>
            <a:pPr marL="342900" indent="-342900" algn="just">
              <a:spcBef>
                <a:spcPts val="300"/>
              </a:spcBef>
              <a:spcAft>
                <a:spcPts val="600"/>
              </a:spcAft>
              <a:buClr>
                <a:srgbClr val="000000"/>
              </a:buClr>
              <a:buFont typeface="+mj-lt"/>
              <a:buAutoNum type="arabicPeriod" startAt="2"/>
            </a:pPr>
            <a:r>
              <a:rPr lang="en-US" sz="1600" dirty="0" smtClean="0">
                <a:solidFill>
                  <a:srgbClr val="000000"/>
                </a:solidFill>
                <a:latin typeface="Calibri"/>
                <a:cs typeface="Calibri"/>
                <a:sym typeface="Wingdings" panose="05000000000000000000" pitchFamily="2" charset="2"/>
              </a:rPr>
              <a:t>Following Remote </a:t>
            </a:r>
            <a:r>
              <a:rPr lang="en-US" sz="1600" dirty="0">
                <a:solidFill>
                  <a:srgbClr val="000000"/>
                </a:solidFill>
                <a:latin typeface="Calibri"/>
                <a:cs typeface="Calibri"/>
                <a:sym typeface="Wingdings" panose="05000000000000000000" pitchFamily="2" charset="2"/>
              </a:rPr>
              <a:t>Maintenance </a:t>
            </a:r>
            <a:r>
              <a:rPr lang="en-US" sz="1600" dirty="0" smtClean="0">
                <a:solidFill>
                  <a:srgbClr val="000000"/>
                </a:solidFill>
                <a:latin typeface="Calibri"/>
                <a:cs typeface="Calibri"/>
                <a:sym typeface="Wingdings" panose="05000000000000000000" pitchFamily="2" charset="2"/>
              </a:rPr>
              <a:t>requirement: c</a:t>
            </a:r>
            <a:r>
              <a:rPr lang="en-US" sz="1600" dirty="0" smtClean="0">
                <a:solidFill>
                  <a:srgbClr val="000000"/>
                </a:solidFill>
                <a:cs typeface="Calibri"/>
                <a:sym typeface="Wingdings" panose="05000000000000000000" pitchFamily="2" charset="2"/>
              </a:rPr>
              <a:t>entral segment with parallel walls  permit segment extraction through the upper port</a:t>
            </a:r>
            <a:endParaRPr lang="en-US" sz="1600" dirty="0" smtClean="0">
              <a:solidFill>
                <a:srgbClr val="000000"/>
              </a:solidFill>
              <a:latin typeface="Calibri"/>
              <a:cs typeface="Calibri"/>
              <a:sym typeface="Wingdings" panose="05000000000000000000" pitchFamily="2" charset="2"/>
            </a:endParaRPr>
          </a:p>
          <a:p>
            <a:pPr marL="910717" lvl="1" indent="-393192" algn="just">
              <a:spcBef>
                <a:spcPts val="300"/>
              </a:spcBef>
              <a:spcAft>
                <a:spcPts val="600"/>
              </a:spcAft>
              <a:buClr>
                <a:srgbClr val="000000"/>
              </a:buClr>
              <a:buFont typeface="Arial"/>
              <a:buChar char="•"/>
            </a:pPr>
            <a:r>
              <a:rPr lang="en-US" sz="1600" dirty="0">
                <a:solidFill>
                  <a:srgbClr val="000000"/>
                </a:solidFill>
                <a:latin typeface="Calibri"/>
                <a:cs typeface="Calibri"/>
                <a:sym typeface="Wingdings" panose="05000000000000000000" pitchFamily="2" charset="2"/>
              </a:rPr>
              <a:t>Solid of revolution + 2 cutting planes </a:t>
            </a:r>
            <a:r>
              <a:rPr lang="en-US" sz="1600" dirty="0" smtClean="0">
                <a:solidFill>
                  <a:srgbClr val="000000"/>
                </a:solidFill>
                <a:latin typeface="Calibri"/>
                <a:cs typeface="Calibri"/>
                <a:sym typeface="Wingdings" panose="05000000000000000000" pitchFamily="2" charset="2"/>
              </a:rPr>
              <a:t>(divides </a:t>
            </a:r>
            <a:r>
              <a:rPr lang="en-US" sz="1600" dirty="0">
                <a:solidFill>
                  <a:srgbClr val="000000"/>
                </a:solidFill>
                <a:latin typeface="Calibri"/>
                <a:cs typeface="Calibri"/>
                <a:sym typeface="Wingdings" panose="05000000000000000000" pitchFamily="2" charset="2"/>
              </a:rPr>
              <a:t>the 22.5º sector into two identical </a:t>
            </a:r>
            <a:r>
              <a:rPr lang="en-US" sz="1600" dirty="0" smtClean="0">
                <a:solidFill>
                  <a:srgbClr val="000000"/>
                </a:solidFill>
                <a:latin typeface="Calibri"/>
                <a:cs typeface="Calibri"/>
                <a:sym typeface="Wingdings" panose="05000000000000000000" pitchFamily="2" charset="2"/>
              </a:rPr>
              <a:t>parts).</a:t>
            </a:r>
            <a:endParaRPr lang="en-US" sz="1600" dirty="0">
              <a:solidFill>
                <a:srgbClr val="000000"/>
              </a:solidFill>
              <a:latin typeface="Calibri"/>
              <a:cs typeface="Calibri"/>
              <a:sym typeface="Wingdings" panose="05000000000000000000" pitchFamily="2" charset="2"/>
            </a:endParaRPr>
          </a:p>
          <a:p>
            <a:pPr marL="910717" lvl="1" indent="-393192" algn="just">
              <a:spcBef>
                <a:spcPts val="300"/>
              </a:spcBef>
              <a:spcAft>
                <a:spcPts val="600"/>
              </a:spcAft>
              <a:buClr>
                <a:srgbClr val="000000"/>
              </a:buClr>
              <a:buFont typeface="Arial"/>
              <a:buChar char="•"/>
            </a:pPr>
            <a:r>
              <a:rPr lang="en-US" sz="1600" dirty="0" smtClean="0">
                <a:solidFill>
                  <a:srgbClr val="000000"/>
                </a:solidFill>
                <a:cs typeface="Calibri"/>
                <a:sym typeface="Wingdings" panose="05000000000000000000" pitchFamily="2" charset="2"/>
              </a:rPr>
              <a:t>The distance between each cutting plane and the ZX plane has evolved in last months: 720 mm  715 mm  650 mm (current).</a:t>
            </a:r>
          </a:p>
          <a:p>
            <a:pPr marL="910717" lvl="1" indent="-393192" algn="just">
              <a:spcBef>
                <a:spcPts val="300"/>
              </a:spcBef>
              <a:spcAft>
                <a:spcPts val="600"/>
              </a:spcAft>
              <a:buClr>
                <a:srgbClr val="000000"/>
              </a:buClr>
              <a:buFont typeface="Arial"/>
              <a:buChar char="•"/>
            </a:pPr>
            <a:r>
              <a:rPr lang="en-US" sz="1600" dirty="0" smtClean="0">
                <a:solidFill>
                  <a:srgbClr val="000000"/>
                </a:solidFill>
                <a:cs typeface="Calibri"/>
                <a:sym typeface="Wingdings" panose="05000000000000000000" pitchFamily="2" charset="2"/>
              </a:rPr>
              <a:t>20 mm gap between segments is being considered</a:t>
            </a:r>
            <a:endParaRPr lang="en-US" sz="1600" dirty="0" smtClean="0">
              <a:solidFill>
                <a:srgbClr val="000000"/>
              </a:solidFill>
              <a:latin typeface="Calibri"/>
              <a:cs typeface="Calibri"/>
              <a:sym typeface="Wingdings" panose="05000000000000000000" pitchFamily="2" charset="2"/>
            </a:endParaRPr>
          </a:p>
          <a:p>
            <a:pPr marL="342900" indent="-342900" algn="just">
              <a:spcBef>
                <a:spcPts val="300"/>
              </a:spcBef>
              <a:spcAft>
                <a:spcPts val="600"/>
              </a:spcAft>
              <a:buClr>
                <a:srgbClr val="000000"/>
              </a:buClr>
              <a:buFont typeface="+mj-lt"/>
              <a:buAutoNum type="arabicPeriod" startAt="2"/>
            </a:pPr>
            <a:endParaRPr lang="en-US" sz="1600" dirty="0">
              <a:solidFill>
                <a:srgbClr val="000000"/>
              </a:solidFill>
              <a:latin typeface="Calibri"/>
              <a:cs typeface="Calibri"/>
              <a:sym typeface="Wingdings" panose="05000000000000000000" pitchFamily="2" charset="2"/>
            </a:endParaRPr>
          </a:p>
        </p:txBody>
      </p:sp>
      <p:pic>
        <p:nvPicPr>
          <p:cNvPr id="8"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4348" y="4221088"/>
            <a:ext cx="2750285" cy="1944216"/>
          </a:xfrm>
          <a:prstGeom prst="rect">
            <a:avLst/>
          </a:prstGeom>
        </p:spPr>
      </p:pic>
      <p:pic>
        <p:nvPicPr>
          <p:cNvPr id="9" name="2 Imagen"/>
          <p:cNvPicPr>
            <a:picLocks noChangeAspect="1"/>
          </p:cNvPicPr>
          <p:nvPr/>
        </p:nvPicPr>
        <p:blipFill rotWithShape="1">
          <a:blip r:embed="rId3" cstate="print">
            <a:extLst>
              <a:ext uri="{28A0092B-C50C-407E-A947-70E740481C1C}">
                <a14:useLocalDpi xmlns:a14="http://schemas.microsoft.com/office/drawing/2010/main" xmlns="" val="0"/>
              </a:ext>
            </a:extLst>
          </a:blip>
          <a:srcRect l="10785" r="7285"/>
          <a:stretch/>
        </p:blipFill>
        <p:spPr>
          <a:xfrm>
            <a:off x="6444208" y="1484784"/>
            <a:ext cx="2585298" cy="4464496"/>
          </a:xfrm>
          <a:prstGeom prst="rect">
            <a:avLst/>
          </a:prstGeom>
        </p:spPr>
      </p:pic>
      <p:grpSp>
        <p:nvGrpSpPr>
          <p:cNvPr id="26" name="25 Grupo"/>
          <p:cNvGrpSpPr/>
          <p:nvPr/>
        </p:nvGrpSpPr>
        <p:grpSpPr>
          <a:xfrm>
            <a:off x="4000496" y="4357694"/>
            <a:ext cx="2160000" cy="2160000"/>
            <a:chOff x="3445731" y="3038211"/>
            <a:chExt cx="2160000" cy="2160000"/>
          </a:xfrm>
        </p:grpSpPr>
        <p:sp>
          <p:nvSpPr>
            <p:cNvPr id="27" name="26 Arco"/>
            <p:cNvSpPr/>
            <p:nvPr/>
          </p:nvSpPr>
          <p:spPr>
            <a:xfrm rot="18724753">
              <a:off x="3445731" y="3038211"/>
              <a:ext cx="2160000" cy="2160000"/>
            </a:xfrm>
            <a:prstGeom prst="arc">
              <a:avLst>
                <a:gd name="adj1" fmla="val 16252465"/>
                <a:gd name="adj2" fmla="val 10233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27 Arco"/>
            <p:cNvSpPr/>
            <p:nvPr/>
          </p:nvSpPr>
          <p:spPr>
            <a:xfrm rot="18724753">
              <a:off x="3985731" y="3408253"/>
              <a:ext cx="1080000" cy="1080000"/>
            </a:xfrm>
            <a:prstGeom prst="arc">
              <a:avLst>
                <a:gd name="adj1" fmla="val 16252465"/>
                <a:gd name="adj2" fmla="val 10233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28 Conector recto"/>
            <p:cNvCxnSpPr>
              <a:stCxn id="27" idx="2"/>
              <a:endCxn id="28" idx="2"/>
            </p:cNvCxnSpPr>
            <p:nvPr/>
          </p:nvCxnSpPr>
          <p:spPr>
            <a:xfrm flipH="1">
              <a:off x="4899385" y="3338511"/>
              <a:ext cx="373654" cy="219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27" idx="0"/>
              <a:endCxn id="28" idx="0"/>
            </p:cNvCxnSpPr>
            <p:nvPr/>
          </p:nvCxnSpPr>
          <p:spPr>
            <a:xfrm rot="16200000" flipH="1">
              <a:off x="3833887" y="3283678"/>
              <a:ext cx="198003" cy="395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flipH="1" flipV="1">
              <a:off x="4522202" y="3243911"/>
              <a:ext cx="376814" cy="85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16200000" flipV="1">
              <a:off x="4126496" y="3255431"/>
              <a:ext cx="378149" cy="1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33 Conector recto de flecha"/>
          <p:cNvCxnSpPr/>
          <p:nvPr/>
        </p:nvCxnSpPr>
        <p:spPr>
          <a:xfrm rot="5400000" flipH="1" flipV="1">
            <a:off x="4949827" y="516672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5" name="34 Grupo"/>
          <p:cNvGrpSpPr/>
          <p:nvPr/>
        </p:nvGrpSpPr>
        <p:grpSpPr>
          <a:xfrm>
            <a:off x="4029072" y="5372112"/>
            <a:ext cx="2160000" cy="2160000"/>
            <a:chOff x="3464203" y="1209940"/>
            <a:chExt cx="2160000" cy="2160000"/>
          </a:xfrm>
        </p:grpSpPr>
        <p:sp>
          <p:nvSpPr>
            <p:cNvPr id="36" name="35 Arco"/>
            <p:cNvSpPr/>
            <p:nvPr/>
          </p:nvSpPr>
          <p:spPr>
            <a:xfrm rot="18724753">
              <a:off x="3464203" y="1209940"/>
              <a:ext cx="2160000" cy="2160000"/>
            </a:xfrm>
            <a:prstGeom prst="arc">
              <a:avLst>
                <a:gd name="adj1" fmla="val 16252465"/>
                <a:gd name="adj2" fmla="val 10233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36 Arco"/>
            <p:cNvSpPr/>
            <p:nvPr/>
          </p:nvSpPr>
          <p:spPr>
            <a:xfrm rot="18724753">
              <a:off x="4004203" y="1579982"/>
              <a:ext cx="1080000" cy="1080000"/>
            </a:xfrm>
            <a:prstGeom prst="arc">
              <a:avLst>
                <a:gd name="adj1" fmla="val 16252465"/>
                <a:gd name="adj2" fmla="val 10233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37 Conector recto"/>
            <p:cNvCxnSpPr>
              <a:stCxn id="36" idx="2"/>
              <a:endCxn id="37" idx="2"/>
            </p:cNvCxnSpPr>
            <p:nvPr/>
          </p:nvCxnSpPr>
          <p:spPr>
            <a:xfrm flipH="1">
              <a:off x="4917857" y="1510240"/>
              <a:ext cx="373654" cy="219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36" idx="0"/>
              <a:endCxn id="37" idx="0"/>
            </p:cNvCxnSpPr>
            <p:nvPr/>
          </p:nvCxnSpPr>
          <p:spPr>
            <a:xfrm rot="16200000" flipH="1">
              <a:off x="3852359" y="1455407"/>
              <a:ext cx="198003" cy="395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flipH="1" flipV="1">
              <a:off x="4583201" y="1376096"/>
              <a:ext cx="350497" cy="11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16200000" flipV="1">
              <a:off x="4101839" y="1367306"/>
              <a:ext cx="373451" cy="1248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41 Conector recto de flecha"/>
          <p:cNvCxnSpPr/>
          <p:nvPr/>
        </p:nvCxnSpPr>
        <p:spPr>
          <a:xfrm rot="5400000" flipH="1" flipV="1">
            <a:off x="4565649" y="518100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4643438" y="5929330"/>
            <a:ext cx="988412" cy="369332"/>
          </a:xfrm>
          <a:prstGeom prst="rect">
            <a:avLst/>
          </a:prstGeom>
          <a:noFill/>
        </p:spPr>
        <p:txBody>
          <a:bodyPr wrap="none" rtlCol="0">
            <a:spAutoFit/>
          </a:bodyPr>
          <a:lstStyle/>
          <a:p>
            <a:r>
              <a:rPr lang="en-US" dirty="0" smtClean="0"/>
              <a:t>previous</a:t>
            </a:r>
            <a:endParaRPr lang="en-US" dirty="0"/>
          </a:p>
        </p:txBody>
      </p:sp>
      <p:sp>
        <p:nvSpPr>
          <p:cNvPr id="44" name="43 CuadroTexto"/>
          <p:cNvSpPr txBox="1"/>
          <p:nvPr/>
        </p:nvSpPr>
        <p:spPr>
          <a:xfrm>
            <a:off x="4655158" y="4000504"/>
            <a:ext cx="900888" cy="369332"/>
          </a:xfrm>
          <a:prstGeom prst="rect">
            <a:avLst/>
          </a:prstGeom>
          <a:noFill/>
        </p:spPr>
        <p:txBody>
          <a:bodyPr wrap="none" rtlCol="0">
            <a:spAutoFit/>
          </a:bodyPr>
          <a:lstStyle/>
          <a:p>
            <a:r>
              <a:rPr lang="en-US" dirty="0" smtClean="0"/>
              <a:t>present</a:t>
            </a:r>
            <a:endParaRPr lang="en-US" dirty="0"/>
          </a:p>
        </p:txBody>
      </p:sp>
    </p:spTree>
    <p:extLst>
      <p:ext uri="{BB962C8B-B14F-4D97-AF65-F5344CB8AC3E}">
        <p14:creationId xmlns:p14="http://schemas.microsoft.com/office/powerpoint/2010/main" xmlns="" val="136201542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TYcEOX5oU2y9P.BK1tqfA"/>
</p:tagLst>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7960</TotalTime>
  <Words>1654</Words>
  <Application>Microsoft Office PowerPoint</Application>
  <PresentationFormat>Presentación en pantalla (4:3)</PresentationFormat>
  <Paragraphs>241</Paragraphs>
  <Slides>18</Slides>
  <Notes>2</Notes>
  <HiddenSlides>0</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1_White with Blue Bar Segoe Template</vt:lpstr>
      <vt:lpstr>White with Courier font for code slides</vt:lpstr>
      <vt:lpstr>EU DCLL conceptual design for the EU DEMO</vt:lpstr>
      <vt:lpstr>Dual Coolant Lithium Lead (DCLL)</vt:lpstr>
      <vt:lpstr>EUROfusion DCLL (2014-18)</vt:lpstr>
      <vt:lpstr>EUROfusion DCLL (2014-18)</vt:lpstr>
      <vt:lpstr>Review of Previous Studies</vt:lpstr>
      <vt:lpstr>Reference Concept, Malang’94</vt:lpstr>
      <vt:lpstr>EUROfusion DCLL: related activities</vt:lpstr>
      <vt:lpstr>EUROfusion DCLL: starting geometry</vt:lpstr>
      <vt:lpstr>EUROfusion DCLL: starting geometry</vt:lpstr>
      <vt:lpstr>EUROfusion DCLL: Distribution of OB segments modules</vt:lpstr>
      <vt:lpstr>EUROfusion DCLL: OB equatorial module</vt:lpstr>
      <vt:lpstr>EUROfusion DCLL: model for neutronic analysis</vt:lpstr>
      <vt:lpstr>EUROfusion DCLL: neutronic analysis</vt:lpstr>
      <vt:lpstr>EUROfusion DCLL auxiliaries: Tritium Extraction</vt:lpstr>
      <vt:lpstr>DCLL auxiliaries: BoP</vt:lpstr>
      <vt:lpstr>Diapositiva 16</vt:lpstr>
      <vt:lpstr>Diapositiva 17</vt:lpstr>
      <vt:lpstr>Thanks for your attention</vt:lpstr>
    </vt:vector>
  </TitlesOfParts>
  <Company>Ciemat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Brazed connector</dc:title>
  <dc:creator>Administrador</dc:creator>
  <cp:lastModifiedBy>David</cp:lastModifiedBy>
  <cp:revision>508</cp:revision>
  <dcterms:created xsi:type="dcterms:W3CDTF">2012-08-30T10:10:04Z</dcterms:created>
  <dcterms:modified xsi:type="dcterms:W3CDTF">2014-11-14T07:15:38Z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