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</p:sldIdLst>
  <p:sldSz cx="11315700" cy="8001000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86868"/>
    <a:srgbClr val="008000"/>
    <a:srgbClr val="FFFF00"/>
    <a:srgbClr val="FF6600"/>
    <a:srgbClr val="C2E49C"/>
    <a:srgbClr val="7D7D7D"/>
    <a:srgbClr val="9999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0" autoAdjust="0"/>
    <p:restoredTop sz="97311" autoAdjust="0"/>
  </p:normalViewPr>
  <p:slideViewPr>
    <p:cSldViewPr>
      <p:cViewPr varScale="1">
        <p:scale>
          <a:sx n="56" d="100"/>
          <a:sy n="56" d="100"/>
        </p:scale>
        <p:origin x="-282" y="-102"/>
      </p:cViewPr>
      <p:guideLst>
        <p:guide orient="horz" pos="2520"/>
        <p:guide pos="35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956C6-49A9-4C35-AF96-ABB9FCD0984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51AD7B0-BBBB-4B28-AA69-6A0A87ABBD7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2800" b="1" smtClean="0">
              <a:solidFill>
                <a:srgbClr val="3333FF"/>
              </a:solidFill>
            </a:rPr>
            <a:t>Thermal Diffusivity of Starting Materials</a:t>
          </a:r>
          <a:endParaRPr lang="de-DE" sz="2800" b="1" dirty="0">
            <a:solidFill>
              <a:srgbClr val="3333FF"/>
            </a:solidFill>
          </a:endParaRPr>
        </a:p>
      </dgm:t>
    </dgm:pt>
    <dgm:pt modelId="{EA8D5264-8A3C-4817-9FD8-7E598B76B352}" type="parTrans" cxnId="{3D014EA6-7E05-4DAD-ADBC-3BB540E89ACA}">
      <dgm:prSet/>
      <dgm:spPr/>
      <dgm:t>
        <a:bodyPr/>
        <a:lstStyle/>
        <a:p>
          <a:endParaRPr lang="de-DE"/>
        </a:p>
      </dgm:t>
    </dgm:pt>
    <dgm:pt modelId="{DAF03151-0C5E-4C13-B5B5-D0ED036DCAE1}" type="sibTrans" cxnId="{3D014EA6-7E05-4DAD-ADBC-3BB540E89ACA}">
      <dgm:prSet/>
      <dgm:spPr/>
      <dgm:t>
        <a:bodyPr/>
        <a:lstStyle/>
        <a:p>
          <a:endParaRPr lang="de-DE"/>
        </a:p>
      </dgm:t>
    </dgm:pt>
    <dgm:pt modelId="{B14434F8-6C44-4549-8740-238622C3F912}" type="pres">
      <dgm:prSet presAssocID="{866956C6-49A9-4C35-AF96-ABB9FCD098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DED7D12-5803-4756-B666-707B932919E5}" type="pres">
      <dgm:prSet presAssocID="{251AD7B0-BBBB-4B28-AA69-6A0A87ABBD74}" presName="parentText" presStyleLbl="node1" presStyleIdx="0" presStyleCnt="1" custScaleY="67048" custLinFactNeighborY="307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8E9EEA3-83C0-47DF-A690-4CA0C4507AC9}" type="presOf" srcId="{866956C6-49A9-4C35-AF96-ABB9FCD09846}" destId="{B14434F8-6C44-4549-8740-238622C3F912}" srcOrd="0" destOrd="0" presId="urn:microsoft.com/office/officeart/2005/8/layout/vList2"/>
    <dgm:cxn modelId="{3D014EA6-7E05-4DAD-ADBC-3BB540E89ACA}" srcId="{866956C6-49A9-4C35-AF96-ABB9FCD09846}" destId="{251AD7B0-BBBB-4B28-AA69-6A0A87ABBD74}" srcOrd="0" destOrd="0" parTransId="{EA8D5264-8A3C-4817-9FD8-7E598B76B352}" sibTransId="{DAF03151-0C5E-4C13-B5B5-D0ED036DCAE1}"/>
    <dgm:cxn modelId="{02D72F4D-3365-408B-9F3B-C65CF835C343}" type="presOf" srcId="{251AD7B0-BBBB-4B28-AA69-6A0A87ABBD74}" destId="{8DED7D12-5803-4756-B666-707B932919E5}" srcOrd="0" destOrd="0" presId="urn:microsoft.com/office/officeart/2005/8/layout/vList2"/>
    <dgm:cxn modelId="{B9CC9EBA-6AC7-460A-8B2B-AD764E0476B9}" type="presParOf" srcId="{B14434F8-6C44-4549-8740-238622C3F912}" destId="{8DED7D12-5803-4756-B666-707B932919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956C6-49A9-4C35-AF96-ABB9FCD0984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51AD7B0-BBBB-4B28-AA69-6A0A87ABBD7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n-US" sz="2800" b="1" dirty="0" smtClean="0">
              <a:solidFill>
                <a:srgbClr val="3333FF"/>
              </a:solidFill>
            </a:rPr>
            <a:t>Post-Examination of </a:t>
          </a:r>
          <a:r>
            <a:rPr lang="en-US" sz="2800" b="1" smtClean="0">
              <a:solidFill>
                <a:srgbClr val="3333FF"/>
              </a:solidFill>
            </a:rPr>
            <a:t>Produced Bent-Tube Mock-Ups (with Ceramic Spray)</a:t>
          </a:r>
          <a:endParaRPr lang="de-DE" sz="2800" b="1" dirty="0">
            <a:solidFill>
              <a:srgbClr val="3333FF"/>
            </a:solidFill>
          </a:endParaRPr>
        </a:p>
      </dgm:t>
    </dgm:pt>
    <dgm:pt modelId="{EA8D5264-8A3C-4817-9FD8-7E598B76B352}" type="parTrans" cxnId="{3D014EA6-7E05-4DAD-ADBC-3BB540E89ACA}">
      <dgm:prSet/>
      <dgm:spPr/>
      <dgm:t>
        <a:bodyPr/>
        <a:lstStyle/>
        <a:p>
          <a:endParaRPr lang="de-DE"/>
        </a:p>
      </dgm:t>
    </dgm:pt>
    <dgm:pt modelId="{DAF03151-0C5E-4C13-B5B5-D0ED036DCAE1}" type="sibTrans" cxnId="{3D014EA6-7E05-4DAD-ADBC-3BB540E89ACA}">
      <dgm:prSet/>
      <dgm:spPr/>
      <dgm:t>
        <a:bodyPr/>
        <a:lstStyle/>
        <a:p>
          <a:endParaRPr lang="de-DE"/>
        </a:p>
      </dgm:t>
    </dgm:pt>
    <dgm:pt modelId="{B14434F8-6C44-4549-8740-238622C3F912}" type="pres">
      <dgm:prSet presAssocID="{866956C6-49A9-4C35-AF96-ABB9FCD098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DED7D12-5803-4756-B666-707B932919E5}" type="pres">
      <dgm:prSet presAssocID="{251AD7B0-BBBB-4B28-AA69-6A0A87ABBD74}" presName="parentText" presStyleLbl="node1" presStyleIdx="0" presStyleCnt="1" custScaleY="67048" custLinFactNeighborY="307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D014EA6-7E05-4DAD-ADBC-3BB540E89ACA}" srcId="{866956C6-49A9-4C35-AF96-ABB9FCD09846}" destId="{251AD7B0-BBBB-4B28-AA69-6A0A87ABBD74}" srcOrd="0" destOrd="0" parTransId="{EA8D5264-8A3C-4817-9FD8-7E598B76B352}" sibTransId="{DAF03151-0C5E-4C13-B5B5-D0ED036DCAE1}"/>
    <dgm:cxn modelId="{5D1DF745-8C9D-40FE-8429-BE7FCAE63BA6}" type="presOf" srcId="{251AD7B0-BBBB-4B28-AA69-6A0A87ABBD74}" destId="{8DED7D12-5803-4756-B666-707B932919E5}" srcOrd="0" destOrd="0" presId="urn:microsoft.com/office/officeart/2005/8/layout/vList2"/>
    <dgm:cxn modelId="{461B518A-E59A-4CA2-92E5-4485F3063372}" type="presOf" srcId="{866956C6-49A9-4C35-AF96-ABB9FCD09846}" destId="{B14434F8-6C44-4549-8740-238622C3F912}" srcOrd="0" destOrd="0" presId="urn:microsoft.com/office/officeart/2005/8/layout/vList2"/>
    <dgm:cxn modelId="{F83761FB-10D9-470E-B617-0DF7242DC78C}" type="presParOf" srcId="{B14434F8-6C44-4549-8740-238622C3F912}" destId="{8DED7D12-5803-4756-B666-707B932919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6956C6-49A9-4C35-AF96-ABB9FCD0984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51AD7B0-BBBB-4B28-AA69-6A0A87ABBD7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n-US" sz="2800" b="1" smtClean="0">
              <a:solidFill>
                <a:srgbClr val="3333FF"/>
              </a:solidFill>
            </a:rPr>
            <a:t>Conclusions</a:t>
          </a:r>
          <a:endParaRPr lang="de-DE" sz="2800" b="1" dirty="0">
            <a:solidFill>
              <a:srgbClr val="3333FF"/>
            </a:solidFill>
          </a:endParaRPr>
        </a:p>
      </dgm:t>
    </dgm:pt>
    <dgm:pt modelId="{EA8D5264-8A3C-4817-9FD8-7E598B76B352}" type="parTrans" cxnId="{3D014EA6-7E05-4DAD-ADBC-3BB540E89ACA}">
      <dgm:prSet/>
      <dgm:spPr/>
      <dgm:t>
        <a:bodyPr/>
        <a:lstStyle/>
        <a:p>
          <a:endParaRPr lang="de-DE"/>
        </a:p>
      </dgm:t>
    </dgm:pt>
    <dgm:pt modelId="{DAF03151-0C5E-4C13-B5B5-D0ED036DCAE1}" type="sibTrans" cxnId="{3D014EA6-7E05-4DAD-ADBC-3BB540E89ACA}">
      <dgm:prSet/>
      <dgm:spPr/>
      <dgm:t>
        <a:bodyPr/>
        <a:lstStyle/>
        <a:p>
          <a:endParaRPr lang="de-DE"/>
        </a:p>
      </dgm:t>
    </dgm:pt>
    <dgm:pt modelId="{B14434F8-6C44-4549-8740-238622C3F912}" type="pres">
      <dgm:prSet presAssocID="{866956C6-49A9-4C35-AF96-ABB9FCD098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DED7D12-5803-4756-B666-707B932919E5}" type="pres">
      <dgm:prSet presAssocID="{251AD7B0-BBBB-4B28-AA69-6A0A87ABBD74}" presName="parentText" presStyleLbl="node1" presStyleIdx="0" presStyleCnt="1" custScaleY="67048" custLinFactNeighborY="307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D014EA6-7E05-4DAD-ADBC-3BB540E89ACA}" srcId="{866956C6-49A9-4C35-AF96-ABB9FCD09846}" destId="{251AD7B0-BBBB-4B28-AA69-6A0A87ABBD74}" srcOrd="0" destOrd="0" parTransId="{EA8D5264-8A3C-4817-9FD8-7E598B76B352}" sibTransId="{DAF03151-0C5E-4C13-B5B5-D0ED036DCAE1}"/>
    <dgm:cxn modelId="{A4024ECA-A8DB-4FFA-8D02-60CD9670E1E0}" type="presOf" srcId="{251AD7B0-BBBB-4B28-AA69-6A0A87ABBD74}" destId="{8DED7D12-5803-4756-B666-707B932919E5}" srcOrd="0" destOrd="0" presId="urn:microsoft.com/office/officeart/2005/8/layout/vList2"/>
    <dgm:cxn modelId="{772DC54F-B36F-4E2C-A74B-2091A0D25FCD}" type="presOf" srcId="{866956C6-49A9-4C35-AF96-ABB9FCD09846}" destId="{B14434F8-6C44-4549-8740-238622C3F912}" srcOrd="0" destOrd="0" presId="urn:microsoft.com/office/officeart/2005/8/layout/vList2"/>
    <dgm:cxn modelId="{38DFEE4F-8E23-491D-967E-1BDF0CCC4735}" type="presParOf" srcId="{B14434F8-6C44-4549-8740-238622C3F912}" destId="{8DED7D12-5803-4756-B666-707B932919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D7D12-5803-4756-B666-707B932919E5}">
      <dsp:nvSpPr>
        <dsp:cNvPr id="0" name=""/>
        <dsp:cNvSpPr/>
      </dsp:nvSpPr>
      <dsp:spPr>
        <a:xfrm>
          <a:off x="0" y="579"/>
          <a:ext cx="7274605" cy="80270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3333FF"/>
              </a:solidFill>
            </a:rPr>
            <a:t>Thermal Diffusivity of Starting Materials</a:t>
          </a:r>
          <a:endParaRPr lang="de-DE" sz="2800" b="1" kern="1200" dirty="0">
            <a:solidFill>
              <a:srgbClr val="3333FF"/>
            </a:solidFill>
          </a:endParaRPr>
        </a:p>
      </dsp:txBody>
      <dsp:txXfrm>
        <a:off x="39185" y="39764"/>
        <a:ext cx="7196235" cy="724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D7D12-5803-4756-B666-707B932919E5}">
      <dsp:nvSpPr>
        <dsp:cNvPr id="0" name=""/>
        <dsp:cNvSpPr/>
      </dsp:nvSpPr>
      <dsp:spPr>
        <a:xfrm>
          <a:off x="0" y="193"/>
          <a:ext cx="7382617" cy="803092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3333FF"/>
              </a:solidFill>
            </a:rPr>
            <a:t>Post-Examination of </a:t>
          </a:r>
          <a:r>
            <a:rPr lang="en-US" sz="2800" b="1" kern="1200" smtClean="0">
              <a:solidFill>
                <a:srgbClr val="3333FF"/>
              </a:solidFill>
            </a:rPr>
            <a:t>Produced Bent-Tube Mock-Ups (with Ceramic Spray)</a:t>
          </a:r>
          <a:endParaRPr lang="de-DE" sz="2800" b="1" kern="1200" dirty="0">
            <a:solidFill>
              <a:srgbClr val="3333FF"/>
            </a:solidFill>
          </a:endParaRPr>
        </a:p>
      </dsp:txBody>
      <dsp:txXfrm>
        <a:off x="39204" y="39397"/>
        <a:ext cx="7304209" cy="724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D7D12-5803-4756-B666-707B932919E5}">
      <dsp:nvSpPr>
        <dsp:cNvPr id="0" name=""/>
        <dsp:cNvSpPr/>
      </dsp:nvSpPr>
      <dsp:spPr>
        <a:xfrm>
          <a:off x="0" y="12548"/>
          <a:ext cx="9274302" cy="790737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3333FF"/>
              </a:solidFill>
            </a:rPr>
            <a:t>Conclusions</a:t>
          </a:r>
          <a:endParaRPr lang="de-DE" sz="2800" b="1" kern="1200" dirty="0">
            <a:solidFill>
              <a:srgbClr val="3333FF"/>
            </a:solidFill>
          </a:endParaRPr>
        </a:p>
      </dsp:txBody>
      <dsp:txXfrm>
        <a:off x="38601" y="51149"/>
        <a:ext cx="9197100" cy="713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95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5647" cy="51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797" tIns="0" rIns="19797" bIns="0" numCol="1" anchor="t" anchorCtr="0" compatLnSpc="1">
            <a:prstTxWarp prst="textNoShape">
              <a:avLst/>
            </a:prstTxWarp>
          </a:bodyPr>
          <a:lstStyle>
            <a:lvl1pPr defTabSz="949469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655" y="0"/>
            <a:ext cx="3075647" cy="51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797" tIns="0" rIns="19797" bIns="0" numCol="1" anchor="t" anchorCtr="0" compatLnSpc="1">
            <a:prstTxWarp prst="textNoShape">
              <a:avLst/>
            </a:prstTxWarp>
          </a:bodyPr>
          <a:lstStyle>
            <a:lvl1pPr algn="r" defTabSz="949469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1375" y="771525"/>
            <a:ext cx="5416550" cy="3829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354" y="4861564"/>
            <a:ext cx="5206595" cy="460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90" tIns="47845" rIns="95690" bIns="47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495"/>
            <a:ext cx="3075647" cy="51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797" tIns="0" rIns="19797" bIns="0" numCol="1" anchor="b" anchorCtr="0" compatLnSpc="1">
            <a:prstTxWarp prst="textNoShape">
              <a:avLst/>
            </a:prstTxWarp>
          </a:bodyPr>
          <a:lstStyle>
            <a:lvl1pPr defTabSz="949469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655" y="9721495"/>
            <a:ext cx="3075647" cy="51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797" tIns="0" rIns="19797" bIns="0" numCol="1" anchor="b" anchorCtr="0" compatLnSpc="1">
            <a:prstTxWarp prst="textNoShape">
              <a:avLst/>
            </a:prstTxWarp>
          </a:bodyPr>
          <a:lstStyle>
            <a:lvl1pPr algn="r" defTabSz="949469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EA42F030-399F-42E8-8A71-58ADE162E7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734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Hier ist eine Übersicht über meinen Vortrag zum Thema Divertor Entwicklung.</a:t>
            </a:r>
          </a:p>
          <a:p>
            <a:r>
              <a:rPr lang="de-DE" altLang="de-DE" smtClean="0"/>
              <a:t>Ich werde zur Erinnerung das modulare Design 1-Finger und 9-Finger Modul kurz aufzeigen,</a:t>
            </a:r>
          </a:p>
          <a:p>
            <a:r>
              <a:rPr lang="de-DE" altLang="de-DE" smtClean="0"/>
              <a:t>und dann zum Schwerpunkt Divertor Fertigung übergehen. </a:t>
            </a:r>
          </a:p>
          <a:p>
            <a:r>
              <a:rPr lang="de-DE" altLang="de-DE" smtClean="0"/>
              <a:t>Im Detail sind das die Fertigung von 9-Finger Modulen, sowie die Versuche über Ti-Lötung und W-Tiefziehen.</a:t>
            </a:r>
          </a:p>
          <a:p>
            <a:r>
              <a:rPr lang="de-DE" altLang="de-DE" smtClean="0"/>
              <a:t>Zum Schluß werde ich den Plan 2012 und den Budgetbedarf präsentieren.</a:t>
            </a: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083">
              <a:defRPr sz="2500">
                <a:solidFill>
                  <a:schemeClr val="tx1"/>
                </a:solidFill>
                <a:latin typeface="Arial" charset="0"/>
              </a:defRPr>
            </a:lvl1pPr>
            <a:lvl2pPr marL="768463" indent="-295562" defTabSz="949083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82249" indent="-236450" defTabSz="949083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55149" indent="-236450" defTabSz="949083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28048" indent="-236450" defTabSz="949083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00949" indent="-236450" defTabSz="94908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073848" indent="-236450" defTabSz="94908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546748" indent="-236450" defTabSz="94908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019648" indent="-236450" defTabSz="94908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6987493-D27D-4CD1-A20F-1A55228EBEFE}" type="slidenum">
              <a:rPr lang="de-DE" altLang="de-DE" sz="1000">
                <a:latin typeface="Times New Roman" pitchFamily="18" charset="0"/>
              </a:rPr>
              <a:pPr/>
              <a:t>1</a:t>
            </a:fld>
            <a:endParaRPr lang="de-DE" altLang="de-DE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35">
              <a:defRPr sz="2500">
                <a:solidFill>
                  <a:schemeClr val="tx1"/>
                </a:solidFill>
                <a:latin typeface="Arial" charset="0"/>
              </a:defRPr>
            </a:lvl1pPr>
            <a:lvl2pPr marL="768343" indent="-295516" defTabSz="948935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82065" indent="-236413" defTabSz="948935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54892" indent="-236413" defTabSz="948935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27716" indent="-236413" defTabSz="948935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00544" indent="-236413" defTabSz="94893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073369" indent="-236413" defTabSz="94893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546196" indent="-236413" defTabSz="94893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019022" indent="-236413" defTabSz="94893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6A31F41-7925-466C-A868-C58C477932E1}" type="slidenum">
              <a:rPr lang="de-DE" altLang="de-DE" sz="1000">
                <a:latin typeface="Times New Roman" pitchFamily="18" charset="0"/>
              </a:rPr>
              <a:pPr/>
              <a:t>2</a:t>
            </a:fld>
            <a:endParaRPr lang="de-DE" altLang="de-DE" sz="10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4020345" y="9721495"/>
            <a:ext cx="3077301" cy="5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2" tIns="45640" rIns="91282" bIns="45640" anchor="b"/>
          <a:lstStyle/>
          <a:p>
            <a:pPr algn="r" defTabSz="913495"/>
            <a:fld id="{ECA4354F-3D18-40CF-8536-CA2758776F38}" type="slidenum">
              <a:rPr lang="de-DE" sz="1100"/>
              <a:pPr algn="r" defTabSz="913495"/>
              <a:t>6</a:t>
            </a:fld>
            <a:endParaRPr lang="de-DE" sz="11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4020345" y="9721495"/>
            <a:ext cx="3077301" cy="5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2" tIns="45640" rIns="91282" bIns="45640" anchor="b"/>
          <a:lstStyle/>
          <a:p>
            <a:pPr algn="r" defTabSz="913495"/>
            <a:fld id="{ECA4354F-3D18-40CF-8536-CA2758776F38}" type="slidenum">
              <a:rPr lang="de-DE" sz="1100"/>
              <a:pPr algn="r" defTabSz="913495"/>
              <a:t>7</a:t>
            </a:fld>
            <a:endParaRPr lang="de-DE" sz="11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4020345" y="9721495"/>
            <a:ext cx="3077301" cy="5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2" tIns="45640" rIns="91282" bIns="45640" anchor="b"/>
          <a:lstStyle/>
          <a:p>
            <a:pPr algn="r" defTabSz="913495"/>
            <a:fld id="{ECA4354F-3D18-40CF-8536-CA2758776F38}" type="slidenum">
              <a:rPr lang="de-DE" sz="1100"/>
              <a:pPr algn="r" defTabSz="913495"/>
              <a:t>8</a:t>
            </a:fld>
            <a:endParaRPr lang="de-DE" sz="11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4020345" y="9721495"/>
            <a:ext cx="3077301" cy="5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2" tIns="45640" rIns="91282" bIns="45640" anchor="b"/>
          <a:lstStyle/>
          <a:p>
            <a:pPr algn="r" defTabSz="913495"/>
            <a:fld id="{ECA4354F-3D18-40CF-8536-CA2758776F38}" type="slidenum">
              <a:rPr lang="de-DE" sz="1100"/>
              <a:pPr algn="r" defTabSz="913495"/>
              <a:t>10</a:t>
            </a:fld>
            <a:endParaRPr lang="de-DE" sz="11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9313" y="2486025"/>
            <a:ext cx="9617075" cy="1714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97038" y="4533900"/>
            <a:ext cx="7921625" cy="20447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23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68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358188" y="112713"/>
            <a:ext cx="2700337" cy="71278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112713"/>
            <a:ext cx="7948613" cy="71278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369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57175" y="112713"/>
            <a:ext cx="10801350" cy="71278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291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175" y="112713"/>
            <a:ext cx="9361488" cy="8001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1047750"/>
            <a:ext cx="5324475" cy="61928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734050" y="1047750"/>
            <a:ext cx="5324475" cy="30194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734050" y="4219575"/>
            <a:ext cx="5324475" cy="30210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642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175" y="112713"/>
            <a:ext cx="9361488" cy="8001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7175" y="1047750"/>
            <a:ext cx="5324475" cy="61928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734050" y="1047750"/>
            <a:ext cx="5324475" cy="30194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734050" y="4219575"/>
            <a:ext cx="5324475" cy="30210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056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I_rahmen_neu_tit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5700" cy="801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490538" y="7554913"/>
            <a:ext cx="4541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0331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10331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10331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10331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10331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000" smtClean="0"/>
              <a:t>KIT – University of the State of Baden-Wuerttemberg and </a:t>
            </a:r>
            <a:br>
              <a:rPr lang="en-US" sz="1000" smtClean="0"/>
            </a:br>
            <a:r>
              <a:rPr lang="en-US" sz="1000" smtClean="0"/>
              <a:t>National Research Center of the Helmholtz Association</a:t>
            </a: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325438" y="3929063"/>
            <a:ext cx="106648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de-DE" sz="1200" smtClean="0">
                <a:solidFill>
                  <a:schemeClr val="bg1"/>
                </a:solidFill>
              </a:rPr>
              <a:t>KARLSRUHE INSTITUTE OF TECHNOLOGY (KIT)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9056688" y="7580313"/>
            <a:ext cx="21367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de-DE" sz="1900" b="1" smtClean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6" name="Picture 13" descr="KIT-Logo-rgb_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388938"/>
            <a:ext cx="20034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50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8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763" y="5141913"/>
            <a:ext cx="9618662" cy="15890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93763" y="3390900"/>
            <a:ext cx="9618662" cy="1751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436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1047750"/>
            <a:ext cx="5324475" cy="6192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34050" y="1047750"/>
            <a:ext cx="5324475" cy="6192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99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150" y="320675"/>
            <a:ext cx="10185400" cy="13335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5150" y="1790700"/>
            <a:ext cx="5000625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5150" y="2536825"/>
            <a:ext cx="5000625" cy="4610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748338" y="1790700"/>
            <a:ext cx="5002212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748338" y="2536825"/>
            <a:ext cx="5002212" cy="4610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88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0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01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150" y="319088"/>
            <a:ext cx="3722688" cy="1355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24363" y="319088"/>
            <a:ext cx="6326187" cy="6827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65150" y="1674813"/>
            <a:ext cx="3722688" cy="547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7404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17738" y="5600700"/>
            <a:ext cx="6789737" cy="661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17738" y="714375"/>
            <a:ext cx="6789737" cy="4800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217738" y="6262688"/>
            <a:ext cx="6789737" cy="938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9929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PPT_KIT_template_fz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1315700" cy="799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258763" y="112713"/>
            <a:ext cx="9359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8763" y="1047750"/>
            <a:ext cx="10798175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9" name="Rectangle 39"/>
          <p:cNvSpPr>
            <a:spLocks noChangeArrowheads="1"/>
          </p:cNvSpPr>
          <p:nvPr/>
        </p:nvSpPr>
        <p:spPr bwMode="auto">
          <a:xfrm>
            <a:off x="185738" y="7420880"/>
            <a:ext cx="493205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091C9D4E-F06A-4D50-91CD-2D803878E80E}" type="slidenum">
              <a:rPr lang="de-DE" altLang="de-DE" sz="1200" b="1" smtClean="0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de-DE" altLang="de-DE" sz="1200" b="1" smtClean="0">
                <a:solidFill>
                  <a:schemeClr val="bg2"/>
                </a:solidFill>
              </a:rPr>
              <a:t>  P. Norajitra, FCI Manufacturing, 2</a:t>
            </a:r>
            <a:r>
              <a:rPr lang="de-DE" altLang="de-DE" sz="1200" b="1" baseline="30000" smtClean="0">
                <a:solidFill>
                  <a:schemeClr val="bg2"/>
                </a:solidFill>
              </a:rPr>
              <a:t>nd</a:t>
            </a:r>
            <a:r>
              <a:rPr lang="de-DE" altLang="de-DE" sz="1200" b="1" smtClean="0">
                <a:solidFill>
                  <a:schemeClr val="bg2"/>
                </a:solidFill>
              </a:rPr>
              <a:t> EU-US DCLL WS, 2014</a:t>
            </a:r>
          </a:p>
        </p:txBody>
      </p:sp>
      <p:grpSp>
        <p:nvGrpSpPr>
          <p:cNvPr id="1030" name="Gruppieren 7"/>
          <p:cNvGrpSpPr>
            <a:grpSpLocks/>
          </p:cNvGrpSpPr>
          <p:nvPr userDrawn="1"/>
        </p:nvGrpSpPr>
        <p:grpSpPr bwMode="auto">
          <a:xfrm>
            <a:off x="8729663" y="7396163"/>
            <a:ext cx="2586037" cy="585787"/>
            <a:chOff x="8729684" y="7396487"/>
            <a:chExt cx="2586016" cy="584775"/>
          </a:xfrm>
        </p:grpSpPr>
        <p:sp>
          <p:nvSpPr>
            <p:cNvPr id="1035" name="Textfeld 10"/>
            <p:cNvSpPr txBox="1">
              <a:spLocks noChangeArrowheads="1"/>
            </p:cNvSpPr>
            <p:nvPr userDrawn="1"/>
          </p:nvSpPr>
          <p:spPr bwMode="auto">
            <a:xfrm>
              <a:off x="8729684" y="7396487"/>
              <a:ext cx="2586016" cy="58477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de-DE" sz="3200" smtClean="0"/>
            </a:p>
          </p:txBody>
        </p:sp>
        <p:pic>
          <p:nvPicPr>
            <p:cNvPr id="1036" name="Picture 27" descr="logo_helmholtz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3350" y="7450138"/>
              <a:ext cx="1093788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31" name="Object 3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74052129"/>
              </p:ext>
            </p:extLst>
          </p:nvPr>
        </p:nvGraphicFramePr>
        <p:xfrm>
          <a:off x="8368729" y="7469188"/>
          <a:ext cx="6032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" name="Photo Editor-Foto" r:id="rId20" imgW="952633" imgH="905001" progId="">
                  <p:embed/>
                </p:oleObj>
              </mc:Choice>
              <mc:Fallback>
                <p:oleObj name="Photo Editor-Foto" r:id="rId20" imgW="952633" imgH="905001" progId="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8729" y="7469188"/>
                        <a:ext cx="6032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38"/>
          <p:cNvSpPr txBox="1">
            <a:spLocks noChangeArrowheads="1"/>
          </p:cNvSpPr>
          <p:nvPr userDrawn="1"/>
        </p:nvSpPr>
        <p:spPr bwMode="auto">
          <a:xfrm>
            <a:off x="8971979" y="7469188"/>
            <a:ext cx="12223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9346" tIns="39674" rIns="79346" bIns="39674">
            <a:spAutoFit/>
          </a:bodyPr>
          <a:lstStyle>
            <a:lvl1pPr defTabSz="7937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93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937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937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937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800" b="1" smtClean="0"/>
              <a:t>FUSION</a:t>
            </a:r>
          </a:p>
          <a:p>
            <a:pPr>
              <a:defRPr/>
            </a:pPr>
            <a:r>
              <a:rPr lang="de-DE" sz="800" smtClean="0"/>
              <a:t>KIT - EURATOM ASSOCIATION</a:t>
            </a:r>
          </a:p>
        </p:txBody>
      </p:sp>
      <p:sp>
        <p:nvSpPr>
          <p:cNvPr id="1033" name="Text Box 14"/>
          <p:cNvSpPr txBox="1">
            <a:spLocks noChangeArrowheads="1"/>
          </p:cNvSpPr>
          <p:nvPr userDrawn="1"/>
        </p:nvSpPr>
        <p:spPr bwMode="auto">
          <a:xfrm>
            <a:off x="5263914" y="7551738"/>
            <a:ext cx="3670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smtClean="0"/>
              <a:t>KIT – University of the State of Baden-Wuerttemberg and </a:t>
            </a:r>
            <a:br>
              <a:rPr lang="en-US" sz="800" smtClean="0"/>
            </a:br>
            <a:r>
              <a:rPr lang="en-US" sz="800" smtClean="0"/>
              <a:t>National Research Center of the Helmholtz Association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</p:sldLayoutIdLst>
  <p:txStyles>
    <p:titleStyle>
      <a:lvl1pPr algn="l" defTabSz="140017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40017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defTabSz="140017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defTabSz="140017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defTabSz="140017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defTabSz="140017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defTabSz="140017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defTabSz="140017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defTabSz="140017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423863" indent="-423863" algn="l" defTabSz="1400175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4013" algn="l" defTabSz="1400175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414463" indent="-282575" algn="l" defTabSz="1400175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979613" indent="-282575" algn="l" defTabSz="1400175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546350" indent="-282575" algn="l" defTabSz="1400175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3003550" indent="-282575" algn="l" defTabSz="1400175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3460750" indent="-282575" algn="l" defTabSz="1400175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917950" indent="-282575" algn="l" defTabSz="1400175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4375150" indent="-282575" algn="l" defTabSz="1400175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0.jpeg"/><Relationship Id="rId10" Type="http://schemas.openxmlformats.org/officeDocument/2006/relationships/image" Target="../media/image25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wmf"/><Relationship Id="rId1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1888662" y="1300200"/>
            <a:ext cx="8341696" cy="19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defTabSz="1400175">
              <a:defRPr/>
            </a:pPr>
            <a:r>
              <a:rPr lang="en-US" altLang="ja-JP" sz="2000" b="1" kern="0" smtClean="0">
                <a:ea typeface="ＭＳ Ｐゴシック" charset="-128"/>
              </a:rPr>
              <a:t>Manufacturing </a:t>
            </a:r>
            <a:r>
              <a:rPr lang="en-US" altLang="ja-JP" sz="2000" b="1" kern="0">
                <a:ea typeface="ＭＳ Ｐゴシック" charset="-128"/>
              </a:rPr>
              <a:t>of Sandwich FCI for the EU DEMO DCLL </a:t>
            </a:r>
            <a:endParaRPr lang="en-US" altLang="ja-JP" sz="2000" b="1" kern="0" smtClean="0">
              <a:ea typeface="ＭＳ Ｐゴシック" charset="-128"/>
            </a:endParaRPr>
          </a:p>
          <a:p>
            <a:pPr algn="ctr" defTabSz="1400175">
              <a:defRPr/>
            </a:pPr>
            <a:endParaRPr lang="en-GB" altLang="ja-JP" sz="2000" b="1" kern="0" dirty="0">
              <a:ea typeface="ＭＳ Ｐゴシック" charset="-128"/>
            </a:endParaRPr>
          </a:p>
          <a:p>
            <a:pPr algn="ctr" defTabSz="1400175">
              <a:spcBef>
                <a:spcPts val="0"/>
              </a:spcBef>
              <a:defRPr/>
            </a:pPr>
            <a:r>
              <a:rPr lang="en-US" sz="1800"/>
              <a:t>Prachai Norajitra</a:t>
            </a:r>
            <a:r>
              <a:rPr lang="en-US" sz="1800" baseline="30000"/>
              <a:t>a</a:t>
            </a:r>
            <a:r>
              <a:rPr lang="en-US" sz="1800"/>
              <a:t>, </a:t>
            </a:r>
            <a:r>
              <a:rPr lang="en-US" sz="1800" smtClean="0"/>
              <a:t>Widodo </a:t>
            </a:r>
            <a:r>
              <a:rPr lang="en-US" sz="1800"/>
              <a:t>Widjaja </a:t>
            </a:r>
            <a:r>
              <a:rPr lang="en-US" sz="1800" smtClean="0"/>
              <a:t>Basuki</a:t>
            </a:r>
            <a:r>
              <a:rPr lang="en-US" sz="1800" baseline="30000" smtClean="0"/>
              <a:t>a</a:t>
            </a:r>
            <a:r>
              <a:rPr lang="en-US" sz="1800" smtClean="0"/>
              <a:t>, </a:t>
            </a:r>
            <a:r>
              <a:rPr lang="en-US" sz="1800"/>
              <a:t>Maria Gonzalez</a:t>
            </a:r>
            <a:r>
              <a:rPr lang="en-US" sz="1800" baseline="30000" smtClean="0"/>
              <a:t>b</a:t>
            </a:r>
            <a:r>
              <a:rPr lang="en-US" sz="1800" smtClean="0"/>
              <a:t>, </a:t>
            </a:r>
          </a:p>
          <a:p>
            <a:pPr algn="ctr" defTabSz="1400175">
              <a:spcBef>
                <a:spcPts val="0"/>
              </a:spcBef>
              <a:defRPr/>
            </a:pPr>
            <a:r>
              <a:rPr lang="en-US" sz="1800"/>
              <a:t>David Rapisarda</a:t>
            </a:r>
            <a:r>
              <a:rPr lang="en-US" sz="1800" baseline="30000" smtClean="0"/>
              <a:t>b</a:t>
            </a:r>
            <a:r>
              <a:rPr lang="en-US" sz="1800" smtClean="0"/>
              <a:t>, Magnus Rohde</a:t>
            </a:r>
            <a:r>
              <a:rPr lang="en-US" sz="1800" baseline="30000"/>
              <a:t>a</a:t>
            </a:r>
            <a:r>
              <a:rPr lang="en-US" sz="1800" smtClean="0"/>
              <a:t>, </a:t>
            </a:r>
            <a:r>
              <a:rPr lang="en-US" sz="1800"/>
              <a:t>Luigi </a:t>
            </a:r>
            <a:r>
              <a:rPr lang="en-US" sz="1800" smtClean="0"/>
              <a:t>Spatafora</a:t>
            </a:r>
            <a:r>
              <a:rPr lang="en-US" sz="1800" baseline="30000" smtClean="0"/>
              <a:t>a</a:t>
            </a:r>
          </a:p>
          <a:p>
            <a:pPr algn="ctr" defTabSz="1400175">
              <a:spcBef>
                <a:spcPts val="0"/>
              </a:spcBef>
              <a:defRPr/>
            </a:pPr>
            <a:endParaRPr lang="en-US" sz="1400" smtClean="0"/>
          </a:p>
          <a:p>
            <a:pPr algn="ctr"/>
            <a:r>
              <a:rPr lang="en-US" sz="1400" i="1" baseline="30000" smtClean="0"/>
              <a:t>a</a:t>
            </a:r>
            <a:r>
              <a:rPr lang="en-US" sz="1400" i="1" smtClean="0"/>
              <a:t>Karlsruhe </a:t>
            </a:r>
            <a:r>
              <a:rPr lang="en-US" sz="1400" i="1"/>
              <a:t>Institute of Technology, P.O. Box 3640, 76021 Karlsruhe, Germany</a:t>
            </a:r>
            <a:endParaRPr lang="de-DE" sz="1400"/>
          </a:p>
          <a:p>
            <a:pPr algn="ctr"/>
            <a:r>
              <a:rPr lang="en-US" sz="1400" i="1" baseline="30000" smtClean="0"/>
              <a:t>b</a:t>
            </a:r>
            <a:r>
              <a:rPr lang="fr-FR" sz="1400" i="1" smtClean="0"/>
              <a:t>CIEMAT</a:t>
            </a:r>
            <a:r>
              <a:rPr lang="fr-FR" sz="1400" i="1"/>
              <a:t>, Avda. Complutense, 40, 28040 Madrid, Spain</a:t>
            </a:r>
            <a:endParaRPr lang="de-DE" sz="1400"/>
          </a:p>
        </p:txBody>
      </p:sp>
      <p:sp>
        <p:nvSpPr>
          <p:cNvPr id="2" name="Rechteck 1"/>
          <p:cNvSpPr/>
          <p:nvPr/>
        </p:nvSpPr>
        <p:spPr>
          <a:xfrm>
            <a:off x="871602" y="7060840"/>
            <a:ext cx="13456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smtClean="0"/>
              <a:t>EU PPPT DEMO</a:t>
            </a:r>
            <a:endParaRPr lang="de-DE" sz="1200"/>
          </a:p>
        </p:txBody>
      </p:sp>
      <p:sp>
        <p:nvSpPr>
          <p:cNvPr id="3" name="Rechteck 2"/>
          <p:cNvSpPr/>
          <p:nvPr/>
        </p:nvSpPr>
        <p:spPr>
          <a:xfrm>
            <a:off x="2871549" y="514499"/>
            <a:ext cx="7225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2</a:t>
            </a:r>
            <a:r>
              <a:rPr lang="de-DE" baseline="30000"/>
              <a:t>nd</a:t>
            </a:r>
            <a:r>
              <a:rPr lang="de-DE"/>
              <a:t> EU-US DCLL Workshop </a:t>
            </a:r>
            <a:r>
              <a:rPr lang="de-DE" smtClean="0"/>
              <a:t>UCLA, November 2014</a:t>
            </a: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020564" y="7060840"/>
            <a:ext cx="953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smtClean="0"/>
              <a:t>DCLL 2014</a:t>
            </a:r>
            <a:endParaRPr lang="de-DE" sz="1200"/>
          </a:p>
        </p:txBody>
      </p:sp>
      <p:pic>
        <p:nvPicPr>
          <p:cNvPr id="14" name="Grafik 13" descr="D:\!!!_!!!_!!!\Disk_F\!_2014_HCPB ###\42_Deliverables_!\PN\Unterlagen IDM\DEMO_TOKAMAK_COMPLEX_31.03.2014_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6" t="2669" r="4845" b="2077"/>
          <a:stretch/>
        </p:blipFill>
        <p:spPr bwMode="auto">
          <a:xfrm>
            <a:off x="149238" y="4534818"/>
            <a:ext cx="2990593" cy="25260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2166" y="4468552"/>
            <a:ext cx="2193414" cy="236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hteck 17"/>
          <p:cNvSpPr/>
          <p:nvPr/>
        </p:nvSpPr>
        <p:spPr>
          <a:xfrm>
            <a:off x="9150238" y="7044073"/>
            <a:ext cx="9621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smtClean="0"/>
              <a:t>Nested FCI</a:t>
            </a:r>
            <a:endParaRPr lang="de-DE" sz="1200"/>
          </a:p>
        </p:txBody>
      </p:sp>
      <p:grpSp>
        <p:nvGrpSpPr>
          <p:cNvPr id="27" name="Gruppieren 26"/>
          <p:cNvGrpSpPr>
            <a:grpSpLocks noChangeAspect="1"/>
          </p:cNvGrpSpPr>
          <p:nvPr/>
        </p:nvGrpSpPr>
        <p:grpSpPr>
          <a:xfrm>
            <a:off x="3317590" y="4360540"/>
            <a:ext cx="2749858" cy="2260994"/>
            <a:chOff x="1187624" y="1772816"/>
            <a:chExt cx="3240360" cy="2664296"/>
          </a:xfrm>
        </p:grpSpPr>
        <p:pic>
          <p:nvPicPr>
            <p:cNvPr id="28" name="5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7" r="5732"/>
            <a:stretch>
              <a:fillRect/>
            </a:stretch>
          </p:blipFill>
          <p:spPr>
            <a:xfrm>
              <a:off x="1187624" y="1772816"/>
              <a:ext cx="3240360" cy="2664296"/>
            </a:xfrm>
            <a:prstGeom prst="rect">
              <a:avLst/>
            </a:prstGeom>
          </p:spPr>
        </p:pic>
        <p:sp>
          <p:nvSpPr>
            <p:cNvPr id="29" name="5 CuadroTexto"/>
            <p:cNvSpPr txBox="1"/>
            <p:nvPr/>
          </p:nvSpPr>
          <p:spPr>
            <a:xfrm rot="18331221">
              <a:off x="2326677" y="3042573"/>
              <a:ext cx="1600307" cy="362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Breeding Zone</a:t>
              </a:r>
              <a:endParaRPr 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6 CuadroTexto"/>
            <p:cNvSpPr txBox="1"/>
            <p:nvPr/>
          </p:nvSpPr>
          <p:spPr>
            <a:xfrm rot="18331221">
              <a:off x="1696275" y="2470929"/>
              <a:ext cx="642617" cy="362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BSS</a:t>
              </a:r>
              <a:endParaRPr 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10 Conector recto de flecha"/>
            <p:cNvCxnSpPr/>
            <p:nvPr/>
          </p:nvCxnSpPr>
          <p:spPr>
            <a:xfrm flipV="1">
              <a:off x="3203848" y="3717032"/>
              <a:ext cx="0" cy="28803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11 Conector recto de flecha"/>
            <p:cNvCxnSpPr/>
            <p:nvPr/>
          </p:nvCxnSpPr>
          <p:spPr>
            <a:xfrm flipV="1">
              <a:off x="3419872" y="3284984"/>
              <a:ext cx="0" cy="28803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12 Conector recto de flecha"/>
            <p:cNvCxnSpPr/>
            <p:nvPr/>
          </p:nvCxnSpPr>
          <p:spPr>
            <a:xfrm flipV="1">
              <a:off x="3751919" y="2924944"/>
              <a:ext cx="0" cy="28803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13 Conector recto de flecha"/>
            <p:cNvCxnSpPr/>
            <p:nvPr/>
          </p:nvCxnSpPr>
          <p:spPr>
            <a:xfrm flipV="1">
              <a:off x="4039951" y="2555573"/>
              <a:ext cx="0" cy="28803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14 CuadroTexto"/>
            <p:cNvSpPr txBox="1"/>
            <p:nvPr/>
          </p:nvSpPr>
          <p:spPr>
            <a:xfrm>
              <a:off x="3456892" y="3267008"/>
              <a:ext cx="699285" cy="398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PbLi</a:t>
              </a:r>
              <a:endPara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94" y="4540560"/>
            <a:ext cx="1333584" cy="2370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7 CuadroTexto"/>
          <p:cNvSpPr txBox="1"/>
          <p:nvPr/>
        </p:nvSpPr>
        <p:spPr>
          <a:xfrm>
            <a:off x="6002915" y="7071873"/>
            <a:ext cx="1959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in DEMO 2014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Disk_F\D i v e r t o r\Meetings\2013\20_1st DCLL Internatinal Workshop, April 2013\Presentations\FCI fabrication photos\IMG_76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91" y="1660240"/>
            <a:ext cx="5716691" cy="404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437270" y="5990377"/>
            <a:ext cx="5148572" cy="788564"/>
          </a:xfrm>
          <a:prstGeom prst="rect">
            <a:avLst/>
          </a:prstGeom>
        </p:spPr>
        <p:txBody>
          <a:bodyPr wrap="square" lIns="110377" tIns="55189" rIns="110377" bIns="55189">
            <a:spAutoFit/>
          </a:bodyPr>
          <a:lstStyle/>
          <a:p>
            <a:r>
              <a:rPr lang="en-US" sz="2200" smtClean="0"/>
              <a:t>Diffusion </a:t>
            </a:r>
            <a:r>
              <a:rPr lang="en-US" sz="2200"/>
              <a:t>bonding </a:t>
            </a:r>
            <a:r>
              <a:rPr lang="en-US" sz="2200" smtClean="0"/>
              <a:t> by axial </a:t>
            </a:r>
            <a:r>
              <a:rPr lang="en-US" sz="2200"/>
              <a:t>pressing </a:t>
            </a:r>
            <a:r>
              <a:rPr lang="en-US" sz="2200" smtClean="0"/>
              <a:t>in </a:t>
            </a:r>
            <a:r>
              <a:rPr lang="en-US" sz="2200" dirty="0"/>
              <a:t>vacuum </a:t>
            </a:r>
            <a:r>
              <a:rPr lang="en-US" sz="2200"/>
              <a:t>furnace </a:t>
            </a:r>
            <a:r>
              <a:rPr lang="en-US" sz="2200" smtClean="0"/>
              <a:t>(10 </a:t>
            </a:r>
            <a:r>
              <a:rPr lang="en-US" sz="2200" dirty="0" err="1"/>
              <a:t>MPa</a:t>
            </a:r>
            <a:r>
              <a:rPr lang="en-US" sz="2200"/>
              <a:t>, </a:t>
            </a:r>
            <a:r>
              <a:rPr lang="en-US" sz="2200" smtClean="0"/>
              <a:t>1000 °</a:t>
            </a:r>
            <a:r>
              <a:rPr lang="en-US" sz="2200" dirty="0"/>
              <a:t>C, </a:t>
            </a:r>
            <a:r>
              <a:rPr lang="en-US" sz="2200"/>
              <a:t>6h</a:t>
            </a:r>
            <a:r>
              <a:rPr lang="en-US" sz="2200" smtClean="0"/>
              <a:t>)</a:t>
            </a:r>
            <a:endParaRPr lang="de-DE" sz="2200" dirty="0"/>
          </a:p>
        </p:txBody>
      </p:sp>
      <p:pic>
        <p:nvPicPr>
          <p:cNvPr id="2054" name="Picture 6" descr="D:\Disk_F\D i v e r t o r\Meetings\2013\20_1st DCLL Internatinal Workshop, April 2013\Presentations\FCI fabrication photos\IMG_77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5" r="11873" b="2797"/>
          <a:stretch/>
        </p:blipFill>
        <p:spPr bwMode="auto">
          <a:xfrm>
            <a:off x="6368053" y="1690243"/>
            <a:ext cx="4042325" cy="363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eck 17"/>
          <p:cNvSpPr/>
          <p:nvPr/>
        </p:nvSpPr>
        <p:spPr>
          <a:xfrm>
            <a:off x="6435201" y="5565317"/>
            <a:ext cx="4044600" cy="788564"/>
          </a:xfrm>
          <a:prstGeom prst="rect">
            <a:avLst/>
          </a:prstGeom>
        </p:spPr>
        <p:txBody>
          <a:bodyPr wrap="square" lIns="110377" tIns="55189" rIns="110377" bIns="55189">
            <a:spAutoFit/>
          </a:bodyPr>
          <a:lstStyle/>
          <a:p>
            <a:r>
              <a:rPr lang="en-US" sz="2200" dirty="0"/>
              <a:t>Diffusion bonded </a:t>
            </a:r>
            <a:r>
              <a:rPr lang="en-US" sz="2200"/>
              <a:t>sandwich sheet (example)</a:t>
            </a:r>
            <a:endParaRPr lang="de-DE" sz="22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329258" y="112068"/>
            <a:ext cx="7704856" cy="718515"/>
            <a:chOff x="0" y="0"/>
            <a:chExt cx="9018711" cy="467359"/>
          </a:xfrm>
          <a:scene3d>
            <a:camera prst="orthographicFront"/>
            <a:lightRig rig="flat" dir="t"/>
          </a:scene3d>
        </p:grpSpPr>
        <p:sp>
          <p:nvSpPr>
            <p:cNvPr id="8" name="Abgerundetes Rechteck 7"/>
            <p:cNvSpPr/>
            <p:nvPr/>
          </p:nvSpPr>
          <p:spPr>
            <a:xfrm>
              <a:off x="0" y="0"/>
              <a:ext cx="9018711" cy="46735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9" name="Abgerundetes Rechteck 4"/>
            <p:cNvSpPr/>
            <p:nvPr/>
          </p:nvSpPr>
          <p:spPr>
            <a:xfrm>
              <a:off x="22814" y="22815"/>
              <a:ext cx="8973080" cy="421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b="1">
                  <a:solidFill>
                    <a:srgbClr val="3333FF"/>
                  </a:solidFill>
                </a:rPr>
                <a:t>Manufacturing Study for </a:t>
              </a:r>
              <a:r>
                <a:rPr lang="en-US" b="1" u="sng">
                  <a:solidFill>
                    <a:srgbClr val="3333FF"/>
                  </a:solidFill>
                </a:rPr>
                <a:t>Bent-Tube</a:t>
              </a:r>
              <a:r>
                <a:rPr lang="en-US" b="1">
                  <a:solidFill>
                    <a:srgbClr val="3333FF"/>
                  </a:solidFill>
                </a:rPr>
                <a:t> </a:t>
              </a:r>
              <a:r>
                <a:rPr lang="en-US" b="1" smtClean="0">
                  <a:solidFill>
                    <a:srgbClr val="3333FF"/>
                  </a:solidFill>
                </a:rPr>
                <a:t>FCI (Step 2)</a:t>
              </a:r>
              <a:endParaRPr lang="de-DE" sz="2400" b="1" kern="1200" dirty="0">
                <a:solidFill>
                  <a:srgbClr val="3333FF"/>
                </a:solidFill>
              </a:endParaRPr>
            </a:p>
          </p:txBody>
        </p:sp>
      </p:grpSp>
      <p:pic>
        <p:nvPicPr>
          <p:cNvPr id="10" name="Picture 3" descr="D:\Disk_F\D i v e r t o r\Meetings\2013\20_1st DCLL Internatinal Workshop, April 2013\Presentations\FCI fabrication photos\SKE_Aufbau_gebogen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830" y="157568"/>
            <a:ext cx="1483468" cy="78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617290" y="943185"/>
            <a:ext cx="38266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200"/>
              <a:t>In cooperation </a:t>
            </a:r>
            <a:r>
              <a:rPr lang="de-DE" sz="2200" smtClean="0"/>
              <a:t>with KIT/IMVT</a:t>
            </a:r>
            <a:endParaRPr lang="de-DE" sz="2200"/>
          </a:p>
        </p:txBody>
      </p:sp>
    </p:spTree>
    <p:extLst>
      <p:ext uri="{BB962C8B-B14F-4D97-AF65-F5344CB8AC3E}">
        <p14:creationId xmlns:p14="http://schemas.microsoft.com/office/powerpoint/2010/main" val="50104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941326" y="6353576"/>
            <a:ext cx="3066641" cy="419232"/>
          </a:xfrm>
          <a:prstGeom prst="rect">
            <a:avLst/>
          </a:prstGeom>
        </p:spPr>
        <p:txBody>
          <a:bodyPr wrap="square" lIns="110377" tIns="55189" rIns="110377" bIns="55189">
            <a:spAutoFit/>
          </a:bodyPr>
          <a:lstStyle/>
          <a:p>
            <a:r>
              <a:rPr lang="en-US" sz="2000" u="sng" smtClean="0">
                <a:latin typeface="Arial" panose="020B0604020202020204" pitchFamily="34" charset="0"/>
                <a:cs typeface="Arial" panose="020B0604020202020204" pitchFamily="34" charset="0"/>
              </a:rPr>
              <a:t>Aluminium bending core</a:t>
            </a:r>
            <a:endParaRPr lang="de-DE" sz="20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481386" y="1485868"/>
            <a:ext cx="8208912" cy="4518487"/>
            <a:chOff x="1481386" y="1485868"/>
            <a:chExt cx="8208912" cy="4518487"/>
          </a:xfrm>
        </p:grpSpPr>
        <p:pic>
          <p:nvPicPr>
            <p:cNvPr id="2050" name="Picture 2" descr="D:\Disk_F\D i v e r t o r\EXP_T14_DCLL_###\2 FCIs (Cer Pap&amp;spray) bended with core block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" t="6404" r="5542" b="19942"/>
            <a:stretch/>
          </p:blipFill>
          <p:spPr bwMode="auto">
            <a:xfrm>
              <a:off x="1481386" y="1485868"/>
              <a:ext cx="8114077" cy="451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4161449" y="5116624"/>
              <a:ext cx="5528849" cy="419232"/>
            </a:xfrm>
            <a:prstGeom prst="rect">
              <a:avLst/>
            </a:prstGeom>
          </p:spPr>
          <p:txBody>
            <a:bodyPr wrap="none" lIns="110377" tIns="55189" rIns="110377" bIns="55189">
              <a:spAutoFit/>
            </a:bodyPr>
            <a:lstStyle/>
            <a:p>
              <a:r>
                <a:rPr lang="de-DE" sz="2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(A) with Cer paper       </a:t>
              </a:r>
              <a:r>
                <a:rPr lang="de-DE" sz="20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2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(B) with </a:t>
              </a:r>
              <a:r>
                <a:rPr lang="de-DE" sz="20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Ceramic </a:t>
              </a:r>
              <a:r>
                <a:rPr lang="de-DE" sz="2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spray </a:t>
              </a: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329258" y="112068"/>
            <a:ext cx="7704856" cy="718515"/>
            <a:chOff x="0" y="0"/>
            <a:chExt cx="9018711" cy="467359"/>
          </a:xfrm>
          <a:scene3d>
            <a:camera prst="orthographicFront"/>
            <a:lightRig rig="flat" dir="t"/>
          </a:scene3d>
        </p:grpSpPr>
        <p:sp>
          <p:nvSpPr>
            <p:cNvPr id="9" name="Abgerundetes Rechteck 8"/>
            <p:cNvSpPr/>
            <p:nvPr/>
          </p:nvSpPr>
          <p:spPr>
            <a:xfrm>
              <a:off x="0" y="0"/>
              <a:ext cx="9018711" cy="46735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22814" y="22815"/>
              <a:ext cx="8973080" cy="421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b="1">
                  <a:solidFill>
                    <a:srgbClr val="3333FF"/>
                  </a:solidFill>
                </a:rPr>
                <a:t>Manufacturing Study for Bent-Tube </a:t>
              </a:r>
              <a:r>
                <a:rPr lang="en-US" b="1" smtClean="0">
                  <a:solidFill>
                    <a:srgbClr val="3333FF"/>
                  </a:solidFill>
                </a:rPr>
                <a:t>FCI (Step 3)</a:t>
              </a:r>
              <a:endParaRPr lang="de-DE" sz="2400" b="1" kern="1200" dirty="0">
                <a:solidFill>
                  <a:srgbClr val="3333FF"/>
                </a:solidFill>
              </a:endParaRPr>
            </a:p>
          </p:txBody>
        </p:sp>
      </p:grpSp>
      <p:sp>
        <p:nvSpPr>
          <p:cNvPr id="2" name="Rechteck 1"/>
          <p:cNvSpPr/>
          <p:nvPr/>
        </p:nvSpPr>
        <p:spPr>
          <a:xfrm>
            <a:off x="3778766" y="6353576"/>
            <a:ext cx="6400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u="sng" smtClean="0">
                <a:latin typeface="Arial" panose="020B0604020202020204" pitchFamily="34" charset="0"/>
                <a:cs typeface="Arial" panose="020B0604020202020204" pitchFamily="34" charset="0"/>
              </a:rPr>
              <a:t>Sandwich FCIs bent after diffusion bonding step</a:t>
            </a:r>
            <a:endParaRPr lang="de-DE" sz="20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Gerade Verbindung mit Pfeil 3"/>
          <p:cNvCxnSpPr>
            <a:stCxn id="7" idx="0"/>
          </p:cNvCxnSpPr>
          <p:nvPr/>
        </p:nvCxnSpPr>
        <p:spPr bwMode="auto">
          <a:xfrm flipH="1" flipV="1">
            <a:off x="2474646" y="5535856"/>
            <a:ext cx="1" cy="8177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2" name="Gerade Verbindung mit Pfeil 11"/>
          <p:cNvCxnSpPr/>
          <p:nvPr/>
        </p:nvCxnSpPr>
        <p:spPr bwMode="auto">
          <a:xfrm flipH="1" flipV="1">
            <a:off x="5873874" y="5764696"/>
            <a:ext cx="468052" cy="5888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Gerade Verbindung mit Pfeil 13"/>
          <p:cNvCxnSpPr/>
          <p:nvPr/>
        </p:nvCxnSpPr>
        <p:spPr bwMode="auto">
          <a:xfrm flipV="1">
            <a:off x="6341926" y="5764696"/>
            <a:ext cx="396044" cy="5888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20" name="Picture 3" descr="D:\Disk_F\D i v e r t o r\Meetings\2013\20_1st DCLL Internatinal Workshop, April 2013\Presentations\FCI fabrication photos\SKE_Aufbau_gebogen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830" y="157568"/>
            <a:ext cx="1483468" cy="78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3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329258" y="112068"/>
            <a:ext cx="7704856" cy="718515"/>
            <a:chOff x="0" y="0"/>
            <a:chExt cx="9018711" cy="467359"/>
          </a:xfrm>
          <a:scene3d>
            <a:camera prst="orthographicFront"/>
            <a:lightRig rig="flat" dir="t"/>
          </a:scene3d>
        </p:grpSpPr>
        <p:sp>
          <p:nvSpPr>
            <p:cNvPr id="14" name="Abgerundetes Rechteck 13"/>
            <p:cNvSpPr/>
            <p:nvPr/>
          </p:nvSpPr>
          <p:spPr>
            <a:xfrm>
              <a:off x="0" y="0"/>
              <a:ext cx="9018711" cy="46735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5" name="Abgerundetes Rechteck 4"/>
            <p:cNvSpPr/>
            <p:nvPr/>
          </p:nvSpPr>
          <p:spPr>
            <a:xfrm>
              <a:off x="22814" y="22815"/>
              <a:ext cx="8973080" cy="421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b="1">
                  <a:solidFill>
                    <a:srgbClr val="3333FF"/>
                  </a:solidFill>
                </a:rPr>
                <a:t>Manufacturing Study for </a:t>
              </a:r>
              <a:r>
                <a:rPr lang="en-US" sz="2200" b="1" u="sng">
                  <a:solidFill>
                    <a:srgbClr val="3333FF"/>
                  </a:solidFill>
                </a:rPr>
                <a:t>Tube-in-Tube</a:t>
              </a:r>
              <a:r>
                <a:rPr lang="en-US" sz="2200" b="1">
                  <a:solidFill>
                    <a:srgbClr val="3333FF"/>
                  </a:solidFill>
                </a:rPr>
                <a:t> FCI (Design </a:t>
              </a:r>
              <a:r>
                <a:rPr lang="en-US" sz="2200" b="1" smtClean="0">
                  <a:solidFill>
                    <a:srgbClr val="3333FF"/>
                  </a:solidFill>
                </a:rPr>
                <a:t>1)</a:t>
              </a:r>
              <a:endParaRPr lang="de-DE" sz="2200" b="1" dirty="0">
                <a:solidFill>
                  <a:srgbClr val="3333FF"/>
                </a:solidFill>
              </a:endParaRPr>
            </a:p>
          </p:txBody>
        </p:sp>
      </p:grpSp>
      <p:pic>
        <p:nvPicPr>
          <p:cNvPr id="16" name="Picture 4" descr="D:\Disk_F\D i v e r t o r\Meetings\2013\20_1st DCLL Internatinal Workshop, April 2013\Presentations\FCI fabrication photos\SKE_Rohr in Rohr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105" y="96054"/>
            <a:ext cx="1733174" cy="10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538055" y="1315296"/>
            <a:ext cx="40324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b="1" smtClean="0"/>
              <a:t>A) </a:t>
            </a:r>
            <a:r>
              <a:rPr lang="de-DE" sz="2000" b="1" u="sng" smtClean="0"/>
              <a:t>Closed </a:t>
            </a:r>
            <a:r>
              <a:rPr lang="de-DE" sz="2000" b="1" u="sng"/>
              <a:t>design </a:t>
            </a:r>
            <a:r>
              <a:rPr lang="de-DE" sz="2000" b="1" u="sng" smtClean="0"/>
              <a:t>variant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/>
              <a:t>– </a:t>
            </a:r>
            <a:r>
              <a:rPr lang="de-DE" sz="2000" smtClean="0"/>
              <a:t>Outer </a:t>
            </a:r>
            <a:r>
              <a:rPr lang="de-DE" sz="2000"/>
              <a:t>Steel Tube </a:t>
            </a:r>
            <a:endParaRPr lang="de-DE" sz="20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smtClean="0"/>
              <a:t>– Ceramic (Alumina)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smtClean="0"/>
              <a:t>– Inner </a:t>
            </a:r>
            <a:r>
              <a:rPr lang="de-DE" sz="2000"/>
              <a:t>Steel </a:t>
            </a:r>
            <a:r>
              <a:rPr lang="de-DE" sz="2000" smtClean="0"/>
              <a:t>Tube</a:t>
            </a:r>
            <a:endParaRPr lang="de-DE" sz="2000"/>
          </a:p>
        </p:txBody>
      </p:sp>
      <p:pic>
        <p:nvPicPr>
          <p:cNvPr id="18" name="Picture 3" descr="D:\!!!_!!!_!!!\Disk_F\!_2014_HCPB ###\10_FCI\2014-06-30, Fotos von 3 FCIs von Conrad\IMG_8821#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2" t="18924" r="1729" b="15988"/>
          <a:stretch/>
        </p:blipFill>
        <p:spPr bwMode="auto">
          <a:xfrm>
            <a:off x="4750523" y="1048172"/>
            <a:ext cx="2203471" cy="287692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mit Pfeil 7"/>
          <p:cNvCxnSpPr/>
          <p:nvPr/>
        </p:nvCxnSpPr>
        <p:spPr bwMode="auto">
          <a:xfrm>
            <a:off x="3238355" y="1958099"/>
            <a:ext cx="165618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Gerade Verbindung mit Pfeil 18"/>
          <p:cNvCxnSpPr/>
          <p:nvPr/>
        </p:nvCxnSpPr>
        <p:spPr bwMode="auto">
          <a:xfrm>
            <a:off x="3238355" y="2498159"/>
            <a:ext cx="184343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3238355" y="2956384"/>
            <a:ext cx="202345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" name="Rechteck 21"/>
          <p:cNvSpPr/>
          <p:nvPr/>
        </p:nvSpPr>
        <p:spPr>
          <a:xfrm>
            <a:off x="533768" y="3784476"/>
            <a:ext cx="1023665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de-DE" sz="2000" b="1" smtClean="0"/>
              <a:t>Advantages: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smtClean="0"/>
              <a:t>No </a:t>
            </a:r>
            <a:r>
              <a:rPr lang="en-US" sz="2000"/>
              <a:t>contact </a:t>
            </a:r>
            <a:r>
              <a:rPr lang="en-US" sz="2000" smtClean="0"/>
              <a:t>between </a:t>
            </a:r>
            <a:r>
              <a:rPr lang="en-US" sz="2000"/>
              <a:t>ceramic and liquid metal (completely </a:t>
            </a:r>
            <a:r>
              <a:rPr lang="en-US" sz="2000" smtClean="0"/>
              <a:t>sealed).</a:t>
            </a:r>
            <a:endParaRPr lang="en-US" sz="200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smtClean="0"/>
              <a:t>No high </a:t>
            </a:r>
            <a:r>
              <a:rPr lang="en-US" sz="2000"/>
              <a:t>purity of ceramic required (wrt LM corrosion</a:t>
            </a:r>
            <a:r>
              <a:rPr lang="en-US" sz="2000" smtClean="0"/>
              <a:t>), the </a:t>
            </a:r>
            <a:r>
              <a:rPr lang="en-US" sz="2000"/>
              <a:t>poorer </a:t>
            </a:r>
            <a:r>
              <a:rPr lang="en-US" sz="2000" smtClean="0"/>
              <a:t>the quality </a:t>
            </a:r>
            <a:r>
              <a:rPr lang="en-US" sz="2000"/>
              <a:t>the </a:t>
            </a:r>
            <a:r>
              <a:rPr lang="en-US" sz="2000" smtClean="0"/>
              <a:t>better.</a:t>
            </a:r>
            <a:endParaRPr lang="en-US" sz="200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smtClean="0"/>
              <a:t>No electrical “bridges”.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/>
              <a:t>Accurate pre-defined geometry for a plug-assembly of FCI individual parts</a:t>
            </a:r>
            <a:r>
              <a:rPr lang="en-US" sz="2000" smtClean="0"/>
              <a:t>.</a:t>
            </a:r>
            <a:endParaRPr lang="en-US" sz="2000"/>
          </a:p>
          <a:p>
            <a:pPr>
              <a:spcBef>
                <a:spcPts val="1200"/>
              </a:spcBef>
            </a:pPr>
            <a:r>
              <a:rPr lang="de-DE" sz="2000" b="1" smtClean="0"/>
              <a:t>Disadvantages:</a:t>
            </a:r>
            <a:endParaRPr lang="de-DE" sz="2000" b="1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/>
              <a:t>Higher production costs for fit precision parts.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/>
              <a:t>Ceramic parts can not be mechanically reworked due to high </a:t>
            </a:r>
            <a:r>
              <a:rPr lang="en-US" sz="2000" smtClean="0"/>
              <a:t>hardness.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smtClean="0"/>
              <a:t>No </a:t>
            </a:r>
            <a:r>
              <a:rPr lang="en-US" sz="2000"/>
              <a:t>cutting of the mock-ups </a:t>
            </a:r>
            <a:r>
              <a:rPr lang="en-US" sz="2000" smtClean="0"/>
              <a:t>possible.</a:t>
            </a:r>
            <a:endParaRPr lang="en-US" sz="200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/>
              <a:t>Functional testing and qualification only feasible in a liquid metal loop</a:t>
            </a:r>
            <a:r>
              <a:rPr lang="en-US" sz="2000" smtClean="0"/>
              <a:t>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/>
              <a:t>Applicability of this design version is dictated by Eurofer/PbLi corrosion at ~ 550 °C</a:t>
            </a:r>
            <a:r>
              <a:rPr lang="en-US" sz="2000" smtClean="0"/>
              <a:t>.</a:t>
            </a:r>
            <a:endParaRPr lang="en-US" sz="2000"/>
          </a:p>
        </p:txBody>
      </p:sp>
      <p:sp>
        <p:nvSpPr>
          <p:cNvPr id="12" name="Rechteck 11"/>
          <p:cNvSpPr/>
          <p:nvPr/>
        </p:nvSpPr>
        <p:spPr>
          <a:xfrm>
            <a:off x="7710078" y="1792349"/>
            <a:ext cx="29163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/>
              <a:t>In cooperation </a:t>
            </a:r>
            <a:r>
              <a:rPr lang="de-DE" sz="2200" smtClean="0"/>
              <a:t>with KIT/TID</a:t>
            </a:r>
            <a:endParaRPr lang="de-DE" sz="2200"/>
          </a:p>
        </p:txBody>
      </p:sp>
    </p:spTree>
    <p:extLst>
      <p:ext uri="{BB962C8B-B14F-4D97-AF65-F5344CB8AC3E}">
        <p14:creationId xmlns:p14="http://schemas.microsoft.com/office/powerpoint/2010/main" val="13124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329258" y="112068"/>
            <a:ext cx="7704856" cy="718515"/>
            <a:chOff x="0" y="0"/>
            <a:chExt cx="9018711" cy="467359"/>
          </a:xfrm>
          <a:scene3d>
            <a:camera prst="orthographicFront"/>
            <a:lightRig rig="flat" dir="t"/>
          </a:scene3d>
        </p:grpSpPr>
        <p:sp>
          <p:nvSpPr>
            <p:cNvPr id="14" name="Abgerundetes Rechteck 13"/>
            <p:cNvSpPr/>
            <p:nvPr/>
          </p:nvSpPr>
          <p:spPr>
            <a:xfrm>
              <a:off x="0" y="0"/>
              <a:ext cx="9018711" cy="46735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5" name="Abgerundetes Rechteck 4"/>
            <p:cNvSpPr/>
            <p:nvPr/>
          </p:nvSpPr>
          <p:spPr>
            <a:xfrm>
              <a:off x="22814" y="22815"/>
              <a:ext cx="8973080" cy="421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b="1">
                  <a:solidFill>
                    <a:srgbClr val="3333FF"/>
                  </a:solidFill>
                </a:rPr>
                <a:t>Manufacturing Study for </a:t>
              </a:r>
              <a:r>
                <a:rPr lang="en-US" sz="2200" b="1" u="sng" smtClean="0">
                  <a:solidFill>
                    <a:srgbClr val="3333FF"/>
                  </a:solidFill>
                </a:rPr>
                <a:t>Tube-in-Tube</a:t>
              </a:r>
              <a:r>
                <a:rPr lang="en-US" sz="2200" b="1" smtClean="0">
                  <a:solidFill>
                    <a:srgbClr val="3333FF"/>
                  </a:solidFill>
                </a:rPr>
                <a:t> FCI (Design 2)</a:t>
              </a:r>
              <a:endParaRPr lang="de-DE" sz="2200" b="1" kern="1200" dirty="0">
                <a:solidFill>
                  <a:srgbClr val="3333FF"/>
                </a:solidFill>
              </a:endParaRPr>
            </a:p>
          </p:txBody>
        </p:sp>
      </p:grpSp>
      <p:pic>
        <p:nvPicPr>
          <p:cNvPr id="16" name="Picture 4" descr="D:\Disk_F\D i v e r t o r\Meetings\2013\20_1st DCLL Internatinal Workshop, April 2013\Presentations\FCI fabrication photos\SKE_Rohr in Rohr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105" y="96054"/>
            <a:ext cx="1733174" cy="10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!!!_!!!_!!!\Disk_F\!_2014_HCPB ###\10_FCI\2014-06-30, Fotos von 3 FCIs von Conrad\IMG_8821#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t="18924" r="39459" b="15988"/>
          <a:stretch/>
        </p:blipFill>
        <p:spPr bwMode="auto">
          <a:xfrm>
            <a:off x="4469718" y="1012168"/>
            <a:ext cx="3704586" cy="287692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437270" y="1161914"/>
            <a:ext cx="43564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b="1" smtClean="0"/>
              <a:t>B) </a:t>
            </a:r>
            <a:r>
              <a:rPr lang="de-DE" sz="2000" b="1" u="sng" smtClean="0"/>
              <a:t>Semi-open variant</a:t>
            </a:r>
            <a:endParaRPr lang="de-DE" sz="2000" b="1" u="sng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/>
              <a:t>– </a:t>
            </a:r>
            <a:r>
              <a:rPr lang="de-DE" sz="2000" smtClean="0"/>
              <a:t>Outer </a:t>
            </a:r>
            <a:r>
              <a:rPr lang="de-DE" sz="2000"/>
              <a:t>Steel Tube </a:t>
            </a:r>
            <a:endParaRPr lang="de-DE" sz="20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smtClean="0"/>
              <a:t>– Ceramics: </a:t>
            </a:r>
            <a:r>
              <a:rPr lang="de-DE" sz="2000" u="sng" smtClean="0"/>
              <a:t>Alumina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000"/>
              <a:t> </a:t>
            </a:r>
            <a:r>
              <a:rPr lang="de-DE" sz="2000" smtClean="0"/>
              <a:t>  (Tmax ~ </a:t>
            </a:r>
            <a:r>
              <a:rPr lang="de-DE" sz="2000" u="sng" smtClean="0"/>
              <a:t>550°C</a:t>
            </a:r>
            <a:r>
              <a:rPr lang="de-DE" sz="2000" smtClean="0"/>
              <a:t> wrt LM corr.)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smtClean="0"/>
              <a:t>– </a:t>
            </a:r>
            <a:r>
              <a:rPr lang="de-DE" sz="2000" u="sng" smtClean="0"/>
              <a:t>No Inner </a:t>
            </a:r>
            <a:r>
              <a:rPr lang="de-DE" sz="2000" u="sng"/>
              <a:t>Steel </a:t>
            </a:r>
            <a:r>
              <a:rPr lang="de-DE" sz="2000" u="sng" smtClean="0"/>
              <a:t>Tube</a:t>
            </a:r>
            <a:endParaRPr lang="de-DE" sz="2000" u="sng"/>
          </a:p>
        </p:txBody>
      </p:sp>
      <p:cxnSp>
        <p:nvCxnSpPr>
          <p:cNvPr id="10" name="Gerade Verbindung mit Pfeil 9"/>
          <p:cNvCxnSpPr/>
          <p:nvPr/>
        </p:nvCxnSpPr>
        <p:spPr bwMode="auto">
          <a:xfrm>
            <a:off x="3173574" y="1845990"/>
            <a:ext cx="144016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" name="Gerade Verbindung mit Pfeil 10"/>
          <p:cNvCxnSpPr/>
          <p:nvPr/>
        </p:nvCxnSpPr>
        <p:spPr bwMode="auto">
          <a:xfrm>
            <a:off x="3929658" y="2314042"/>
            <a:ext cx="75608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" name="Rechteck 2"/>
          <p:cNvSpPr/>
          <p:nvPr/>
        </p:nvSpPr>
        <p:spPr>
          <a:xfrm>
            <a:off x="8826202" y="2093952"/>
            <a:ext cx="222208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smtClean="0"/>
              <a:t>or </a:t>
            </a:r>
            <a:r>
              <a:rPr lang="de-DE" sz="2000" u="sng" smtClean="0"/>
              <a:t>SiC</a:t>
            </a:r>
            <a:r>
              <a:rPr lang="de-DE" sz="2000" smtClean="0"/>
              <a:t> Interlayer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2000"/>
              <a:t>(Tmax ~ </a:t>
            </a:r>
            <a:r>
              <a:rPr lang="de-DE" sz="2000" smtClean="0"/>
              <a:t>&lt; </a:t>
            </a:r>
            <a:r>
              <a:rPr lang="de-DE" sz="2000" u="sng" smtClean="0"/>
              <a:t>800°C</a:t>
            </a:r>
            <a:r>
              <a:rPr lang="de-DE" sz="2000"/>
              <a:t>)</a:t>
            </a:r>
          </a:p>
        </p:txBody>
      </p:sp>
      <p:cxnSp>
        <p:nvCxnSpPr>
          <p:cNvPr id="18" name="Gerade Verbindung mit Pfeil 17"/>
          <p:cNvCxnSpPr/>
          <p:nvPr/>
        </p:nvCxnSpPr>
        <p:spPr bwMode="auto">
          <a:xfrm>
            <a:off x="7962106" y="2314042"/>
            <a:ext cx="81057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sm" len="sm"/>
            <a:tailEnd type="none"/>
          </a:ln>
          <a:effectLst/>
        </p:spPr>
      </p:cxnSp>
      <p:sp>
        <p:nvSpPr>
          <p:cNvPr id="19" name="Rechteck 18"/>
          <p:cNvSpPr/>
          <p:nvPr/>
        </p:nvSpPr>
        <p:spPr>
          <a:xfrm>
            <a:off x="533768" y="3748472"/>
            <a:ext cx="1023665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de-DE" sz="2000" b="1" smtClean="0"/>
              <a:t>Advantages: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smtClean="0"/>
              <a:t>Simpler manufacturing than “closed” variant.</a:t>
            </a:r>
            <a:endParaRPr lang="en-US" sz="200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i="1" smtClean="0">
                <a:solidFill>
                  <a:schemeClr val="bg1">
                    <a:lumMod val="50000"/>
                  </a:schemeClr>
                </a:solidFill>
              </a:rPr>
              <a:t>No electrical “bridges”.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chemeClr val="bg1">
                    <a:lumMod val="50000"/>
                  </a:schemeClr>
                </a:solidFill>
              </a:rPr>
              <a:t>Accurate pre-defined geometry for a plug-assembly of FCI individual parts</a:t>
            </a:r>
            <a:r>
              <a:rPr lang="en-US" sz="2000" i="1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2000" i="1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de-DE" sz="2000" b="1" smtClean="0"/>
              <a:t>Disadvantages:</a:t>
            </a:r>
            <a:endParaRPr lang="de-DE" sz="2000" b="1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smtClean="0"/>
              <a:t>High </a:t>
            </a:r>
            <a:r>
              <a:rPr lang="en-US" sz="2000"/>
              <a:t>purity of the ceramic is required (wrt LM corrosion). </a:t>
            </a:r>
            <a:endParaRPr lang="en-US" sz="2000" smtClean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chemeClr val="bg1">
                    <a:lumMod val="50000"/>
                  </a:schemeClr>
                </a:solidFill>
              </a:rPr>
              <a:t>Higher production costs for fit precision parts</a:t>
            </a:r>
            <a:r>
              <a:rPr lang="en-US" sz="2000" i="1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200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chemeClr val="bg1">
                    <a:lumMod val="50000"/>
                  </a:schemeClr>
                </a:solidFill>
              </a:rPr>
              <a:t>Ceramic parts can not be mechanically reworked due to high </a:t>
            </a:r>
            <a:r>
              <a:rPr lang="en-US" sz="2000" i="1" smtClean="0">
                <a:solidFill>
                  <a:schemeClr val="bg1">
                    <a:lumMod val="50000"/>
                  </a:schemeClr>
                </a:solidFill>
              </a:rPr>
              <a:t>hardness.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i="1" smtClean="0">
                <a:solidFill>
                  <a:schemeClr val="bg1">
                    <a:lumMod val="50000"/>
                  </a:schemeClr>
                </a:solidFill>
              </a:rPr>
              <a:t>No </a:t>
            </a:r>
            <a:r>
              <a:rPr lang="en-US" sz="2000" i="1">
                <a:solidFill>
                  <a:schemeClr val="bg1">
                    <a:lumMod val="50000"/>
                  </a:schemeClr>
                </a:solidFill>
              </a:rPr>
              <a:t>cutting of the mock-ups </a:t>
            </a:r>
            <a:r>
              <a:rPr lang="en-US" sz="2000" i="1" smtClean="0">
                <a:solidFill>
                  <a:schemeClr val="bg1">
                    <a:lumMod val="50000"/>
                  </a:schemeClr>
                </a:solidFill>
              </a:rPr>
              <a:t>possible.</a:t>
            </a:r>
            <a:endParaRPr lang="en-US" sz="2000" i="1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chemeClr val="bg1">
                    <a:lumMod val="50000"/>
                  </a:schemeClr>
                </a:solidFill>
              </a:rPr>
              <a:t>Functional testing and qualification only feasible in a liquid metal loop</a:t>
            </a:r>
            <a:r>
              <a:rPr lang="en-US" sz="2000" i="1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smtClean="0"/>
              <a:t>Max. oper. temp. </a:t>
            </a:r>
            <a:r>
              <a:rPr lang="en-US" sz="2000"/>
              <a:t>of this design </a:t>
            </a:r>
            <a:r>
              <a:rPr lang="en-US" sz="2000" smtClean="0"/>
              <a:t>is </a:t>
            </a:r>
            <a:r>
              <a:rPr lang="en-US" sz="2000"/>
              <a:t>dictated by </a:t>
            </a:r>
            <a:r>
              <a:rPr lang="en-US" sz="2000" smtClean="0"/>
              <a:t>Cer/PbLi </a:t>
            </a:r>
            <a:r>
              <a:rPr lang="en-US" sz="2000"/>
              <a:t>corrosion at ~ 550 – </a:t>
            </a:r>
            <a:r>
              <a:rPr lang="en-US" sz="2000" smtClean="0"/>
              <a:t>&lt;</a:t>
            </a:r>
            <a:r>
              <a:rPr lang="en-US" sz="2000" b="1" u="sng" smtClean="0"/>
              <a:t>800 </a:t>
            </a:r>
            <a:r>
              <a:rPr lang="en-US" sz="2000" b="1" u="sng"/>
              <a:t>°C</a:t>
            </a:r>
            <a:r>
              <a:rPr lang="en-US" sz="2000" smtClean="0"/>
              <a:t>.</a:t>
            </a:r>
            <a:endParaRPr lang="en-US" sz="2000"/>
          </a:p>
        </p:txBody>
      </p:sp>
      <p:sp>
        <p:nvSpPr>
          <p:cNvPr id="21" name="Rechteck 20"/>
          <p:cNvSpPr/>
          <p:nvPr/>
        </p:nvSpPr>
        <p:spPr>
          <a:xfrm>
            <a:off x="7043534" y="3862214"/>
            <a:ext cx="3442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/>
              <a:t>offset of ~ 20 </a:t>
            </a:r>
            <a:r>
              <a:rPr lang="de-DE" sz="2000" smtClean="0"/>
              <a:t>mm for plug-in </a:t>
            </a:r>
            <a:endParaRPr lang="de-DE" sz="2000"/>
          </a:p>
        </p:txBody>
      </p:sp>
      <p:cxnSp>
        <p:nvCxnSpPr>
          <p:cNvPr id="23" name="Gerade Verbindung mit Pfeil 22"/>
          <p:cNvCxnSpPr/>
          <p:nvPr/>
        </p:nvCxnSpPr>
        <p:spPr bwMode="auto">
          <a:xfrm flipH="1" flipV="1">
            <a:off x="6593954" y="3691771"/>
            <a:ext cx="449580" cy="2784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Gerade Verbindung mit Pfeil 24"/>
          <p:cNvCxnSpPr/>
          <p:nvPr/>
        </p:nvCxnSpPr>
        <p:spPr bwMode="auto">
          <a:xfrm flipH="1" flipV="1">
            <a:off x="6017890" y="3691771"/>
            <a:ext cx="1025644" cy="2784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Rechteck 16"/>
          <p:cNvSpPr/>
          <p:nvPr/>
        </p:nvSpPr>
        <p:spPr>
          <a:xfrm>
            <a:off x="8325117" y="1146357"/>
            <a:ext cx="29163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/>
              <a:t>In cooperation </a:t>
            </a:r>
            <a:r>
              <a:rPr lang="de-DE" sz="2200" smtClean="0"/>
              <a:t>with KIT/TID</a:t>
            </a:r>
            <a:endParaRPr lang="de-DE" sz="2200"/>
          </a:p>
        </p:txBody>
      </p:sp>
    </p:spTree>
    <p:extLst>
      <p:ext uri="{BB962C8B-B14F-4D97-AF65-F5344CB8AC3E}">
        <p14:creationId xmlns:p14="http://schemas.microsoft.com/office/powerpoint/2010/main" val="17229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763896285"/>
              </p:ext>
            </p:extLst>
          </p:nvPr>
        </p:nvGraphicFramePr>
        <p:xfrm>
          <a:off x="363465" y="203148"/>
          <a:ext cx="7274605" cy="803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eck 3"/>
          <p:cNvSpPr/>
          <p:nvPr/>
        </p:nvSpPr>
        <p:spPr>
          <a:xfrm>
            <a:off x="7818090" y="364096"/>
            <a:ext cx="19082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/>
              <a:t>In cooperation </a:t>
            </a:r>
            <a:r>
              <a:rPr lang="de-DE" sz="1600" smtClean="0"/>
              <a:t>with KIT/IAM-AWP</a:t>
            </a:r>
            <a:endParaRPr lang="de-DE" sz="1600"/>
          </a:p>
        </p:txBody>
      </p:sp>
      <p:sp>
        <p:nvSpPr>
          <p:cNvPr id="12" name="Rechteck 11"/>
          <p:cNvSpPr/>
          <p:nvPr/>
        </p:nvSpPr>
        <p:spPr>
          <a:xfrm>
            <a:off x="5405822" y="6055630"/>
            <a:ext cx="51649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smtClean="0"/>
              <a:t>1: </a:t>
            </a:r>
            <a:r>
              <a:rPr lang="de-DE" sz="1600"/>
              <a:t>C</a:t>
            </a:r>
            <a:r>
              <a:rPr lang="de-DE" sz="1600" smtClean="0"/>
              <a:t>ut sample from bent-tube FCI with cer spray (CS) </a:t>
            </a:r>
          </a:p>
          <a:p>
            <a:r>
              <a:rPr lang="de-DE" sz="1600" smtClean="0"/>
              <a:t>2: </a:t>
            </a:r>
            <a:r>
              <a:rPr lang="en-US" sz="1600"/>
              <a:t>Steel – SiC </a:t>
            </a:r>
            <a:r>
              <a:rPr lang="en-US" sz="1600" smtClean="0"/>
              <a:t>adhesives </a:t>
            </a:r>
            <a:r>
              <a:rPr lang="en-US" sz="1600"/>
              <a:t>– Steel</a:t>
            </a:r>
            <a:r>
              <a:rPr lang="de-DE" sz="1600" smtClean="0"/>
              <a:t> </a:t>
            </a:r>
          </a:p>
          <a:p>
            <a:r>
              <a:rPr lang="de-DE" sz="1600" smtClean="0"/>
              <a:t>3: </a:t>
            </a:r>
            <a:r>
              <a:rPr lang="en-US" sz="1600"/>
              <a:t>Steel – </a:t>
            </a:r>
            <a:r>
              <a:rPr lang="en-US" sz="1600" smtClean="0"/>
              <a:t>Al</a:t>
            </a:r>
            <a:r>
              <a:rPr lang="en-US" sz="1600" baseline="-25000" smtClean="0"/>
              <a:t>2</a:t>
            </a:r>
            <a:r>
              <a:rPr lang="en-US" sz="1600" smtClean="0"/>
              <a:t>O</a:t>
            </a:r>
            <a:r>
              <a:rPr lang="en-US" sz="1600" baseline="-25000" smtClean="0"/>
              <a:t>3</a:t>
            </a:r>
            <a:r>
              <a:rPr lang="en-US" sz="1600" smtClean="0"/>
              <a:t> </a:t>
            </a:r>
            <a:r>
              <a:rPr lang="en-US" sz="1600"/>
              <a:t>adhesives – Steel</a:t>
            </a:r>
            <a:r>
              <a:rPr lang="de-DE" sz="1600"/>
              <a:t> </a:t>
            </a:r>
            <a:endParaRPr lang="de-DE" sz="1600" smtClean="0"/>
          </a:p>
          <a:p>
            <a:pPr marL="271463" indent="-271463"/>
            <a:r>
              <a:rPr lang="de-DE" sz="1600" smtClean="0"/>
              <a:t>4: </a:t>
            </a:r>
            <a:r>
              <a:rPr lang="en-US" sz="1600"/>
              <a:t>Steel </a:t>
            </a:r>
            <a:r>
              <a:rPr lang="en-US" sz="1600" smtClean="0"/>
              <a:t>–ceramic paper (CP) – Steel, glued with </a:t>
            </a:r>
            <a:r>
              <a:rPr lang="en-US" sz="1600"/>
              <a:t>Al</a:t>
            </a:r>
            <a:r>
              <a:rPr lang="en-US" sz="1600" baseline="-25000"/>
              <a:t>2</a:t>
            </a:r>
            <a:r>
              <a:rPr lang="en-US" sz="1600"/>
              <a:t>O</a:t>
            </a:r>
            <a:r>
              <a:rPr lang="en-US" sz="1600" baseline="-25000"/>
              <a:t>3 </a:t>
            </a:r>
            <a:r>
              <a:rPr lang="en-US" sz="1600" baseline="-25000" smtClean="0"/>
              <a:t> </a:t>
            </a:r>
            <a:r>
              <a:rPr lang="en-US" sz="1600" smtClean="0"/>
              <a:t>adhesives</a:t>
            </a:r>
            <a:endParaRPr lang="de-DE" sz="1600"/>
          </a:p>
        </p:txBody>
      </p:sp>
      <p:grpSp>
        <p:nvGrpSpPr>
          <p:cNvPr id="5" name="Gruppieren 4"/>
          <p:cNvGrpSpPr/>
          <p:nvPr/>
        </p:nvGrpSpPr>
        <p:grpSpPr>
          <a:xfrm>
            <a:off x="4291309" y="904156"/>
            <a:ext cx="7415213" cy="5184775"/>
            <a:chOff x="185242" y="1192188"/>
            <a:chExt cx="7415213" cy="5184775"/>
          </a:xfrm>
        </p:grpSpPr>
        <p:graphicFrame>
          <p:nvGraphicFramePr>
            <p:cNvPr id="2" name="Objek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2303518"/>
                </p:ext>
              </p:extLst>
            </p:nvPr>
          </p:nvGraphicFramePr>
          <p:xfrm>
            <a:off x="185242" y="1192188"/>
            <a:ext cx="7415213" cy="5184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4" name="Graph" r:id="rId8" imgW="4159800" imgH="2907720" progId="Origin50.Graph">
                    <p:embed/>
                  </p:oleObj>
                </mc:Choice>
                <mc:Fallback>
                  <p:oleObj name="Graph" r:id="rId8" imgW="4159800" imgH="290772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242" y="1192188"/>
                          <a:ext cx="7415213" cy="5184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feld 2"/>
            <p:cNvSpPr txBox="1"/>
            <p:nvPr/>
          </p:nvSpPr>
          <p:spPr>
            <a:xfrm>
              <a:off x="5261806" y="2162832"/>
              <a:ext cx="900100" cy="2534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3600" bIns="3600" rtlCol="0">
              <a:spAutoFit/>
            </a:bodyPr>
            <a:lstStyle/>
            <a:p>
              <a:pPr algn="ctr"/>
              <a:r>
                <a:rPr lang="de-DE" sz="1600" b="1" smtClean="0"/>
                <a:t>1</a:t>
              </a:r>
              <a:endParaRPr lang="de-DE" sz="1600" b="1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4937770" y="3208412"/>
              <a:ext cx="1340532" cy="2534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3600" bIns="3600" rtlCol="0">
              <a:spAutoFit/>
            </a:bodyPr>
            <a:lstStyle/>
            <a:p>
              <a:pPr algn="ctr"/>
              <a:r>
                <a:rPr lang="de-DE" sz="1600" b="1" smtClean="0"/>
                <a:t>2</a:t>
              </a:r>
              <a:endParaRPr lang="de-DE" sz="1600" b="1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4937770" y="4791124"/>
              <a:ext cx="1340532" cy="2534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3600" bIns="3600" rtlCol="0">
              <a:spAutoFit/>
            </a:bodyPr>
            <a:lstStyle/>
            <a:p>
              <a:r>
                <a:rPr lang="de-DE" sz="1600" b="1" smtClean="0"/>
                <a:t>3</a:t>
              </a:r>
              <a:endParaRPr lang="de-DE" sz="1600" b="1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453494" y="5208108"/>
              <a:ext cx="2304256" cy="2073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e-DE" sz="1300" b="1"/>
                <a:t>4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541758" y="2740360"/>
              <a:ext cx="1307780" cy="1919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3600" bIns="3600" rtlCol="0">
              <a:spAutoFit/>
            </a:bodyPr>
            <a:lstStyle/>
            <a:p>
              <a:r>
                <a:rPr lang="de-DE" sz="1200" smtClean="0">
                  <a:solidFill>
                    <a:srgbClr val="3333FF"/>
                  </a:solidFill>
                </a:rPr>
                <a:t>(2</a:t>
              </a:r>
              <a:r>
                <a:rPr lang="de-DE" sz="1200" baseline="30000" smtClean="0">
                  <a:solidFill>
                    <a:srgbClr val="3333FF"/>
                  </a:solidFill>
                </a:rPr>
                <a:t>nd </a:t>
              </a:r>
              <a:r>
                <a:rPr lang="de-DE" sz="1200" smtClean="0">
                  <a:solidFill>
                    <a:srgbClr val="3333FF"/>
                  </a:solidFill>
                </a:rPr>
                <a:t>MSR @ RT) </a:t>
              </a:r>
              <a:r>
                <a:rPr lang="de-DE" sz="1200" baseline="30000" smtClean="0">
                  <a:solidFill>
                    <a:srgbClr val="3333FF"/>
                  </a:solidFill>
                </a:rPr>
                <a:t> </a:t>
              </a:r>
              <a:endParaRPr lang="de-DE" sz="1200" baseline="30000">
                <a:solidFill>
                  <a:srgbClr val="3333FF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445382" y="5248724"/>
              <a:ext cx="1307780" cy="191936"/>
            </a:xfrm>
            <a:prstGeom prst="rect">
              <a:avLst/>
            </a:prstGeom>
            <a:noFill/>
          </p:spPr>
          <p:txBody>
            <a:bodyPr wrap="square" tIns="3600" bIns="3600" rtlCol="0">
              <a:spAutoFit/>
            </a:bodyPr>
            <a:lstStyle/>
            <a:p>
              <a:r>
                <a:rPr lang="de-DE" sz="1200" smtClean="0">
                  <a:solidFill>
                    <a:srgbClr val="3333FF"/>
                  </a:solidFill>
                </a:rPr>
                <a:t>(2</a:t>
              </a:r>
              <a:r>
                <a:rPr lang="de-DE" sz="1200" baseline="30000" smtClean="0">
                  <a:solidFill>
                    <a:srgbClr val="3333FF"/>
                  </a:solidFill>
                </a:rPr>
                <a:t>nd </a:t>
              </a:r>
              <a:r>
                <a:rPr lang="de-DE" sz="1200" smtClean="0">
                  <a:solidFill>
                    <a:srgbClr val="3333FF"/>
                  </a:solidFill>
                </a:rPr>
                <a:t>MSR @ RT) </a:t>
              </a:r>
              <a:r>
                <a:rPr lang="de-DE" sz="1200" baseline="30000" smtClean="0">
                  <a:solidFill>
                    <a:srgbClr val="3333FF"/>
                  </a:solidFill>
                </a:rPr>
                <a:t> </a:t>
              </a:r>
              <a:endParaRPr lang="de-DE" sz="1200" baseline="30000">
                <a:solidFill>
                  <a:srgbClr val="3333FF"/>
                </a:solidFill>
              </a:endParaRPr>
            </a:p>
          </p:txBody>
        </p:sp>
      </p:grpSp>
      <p:grpSp>
        <p:nvGrpSpPr>
          <p:cNvPr id="92" name="Gruppieren 91"/>
          <p:cNvGrpSpPr/>
          <p:nvPr/>
        </p:nvGrpSpPr>
        <p:grpSpPr>
          <a:xfrm>
            <a:off x="156786" y="1585392"/>
            <a:ext cx="4204920" cy="5492353"/>
            <a:chOff x="35496" y="728700"/>
            <a:chExt cx="4204920" cy="5492353"/>
          </a:xfrm>
        </p:grpSpPr>
        <p:grpSp>
          <p:nvGrpSpPr>
            <p:cNvPr id="93" name="Gruppieren 92"/>
            <p:cNvGrpSpPr/>
            <p:nvPr/>
          </p:nvGrpSpPr>
          <p:grpSpPr>
            <a:xfrm>
              <a:off x="35496" y="728700"/>
              <a:ext cx="4204920" cy="5069951"/>
              <a:chOff x="35496" y="728700"/>
              <a:chExt cx="4204920" cy="5069951"/>
            </a:xfrm>
          </p:grpSpPr>
          <p:pic>
            <p:nvPicPr>
              <p:cNvPr id="95" name="Picture 2" descr="D:\!!!_!!!_!!!\Disk_F\Conferences\TOFE-21, Anaheim, CA, 9-13 November 2014\11_Presentation\Phtos der AWP Anlage\Laser Schematic 472 D.gif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728700"/>
                <a:ext cx="3312368" cy="50699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6" name="Rechteck 95"/>
              <p:cNvSpPr/>
              <p:nvPr/>
            </p:nvSpPr>
            <p:spPr>
              <a:xfrm>
                <a:off x="251520" y="847745"/>
                <a:ext cx="855046" cy="27699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rIns="1080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IR detector</a:t>
                </a:r>
              </a:p>
            </p:txBody>
          </p:sp>
          <p:sp>
            <p:nvSpPr>
              <p:cNvPr id="97" name="Rechteck 96"/>
              <p:cNvSpPr/>
              <p:nvPr/>
            </p:nvSpPr>
            <p:spPr>
              <a:xfrm>
                <a:off x="2951820" y="1207785"/>
                <a:ext cx="1074658" cy="27699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10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Iris diaphragm</a:t>
                </a:r>
              </a:p>
            </p:txBody>
          </p:sp>
          <p:sp>
            <p:nvSpPr>
              <p:cNvPr id="98" name="Rechteck 97"/>
              <p:cNvSpPr/>
              <p:nvPr/>
            </p:nvSpPr>
            <p:spPr>
              <a:xfrm>
                <a:off x="359532" y="1171781"/>
                <a:ext cx="684076" cy="27699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Ins="1080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Ge lens</a:t>
                </a:r>
              </a:p>
            </p:txBody>
          </p:sp>
          <p:sp>
            <p:nvSpPr>
              <p:cNvPr id="99" name="Rechteck 98"/>
              <p:cNvSpPr/>
              <p:nvPr/>
            </p:nvSpPr>
            <p:spPr>
              <a:xfrm>
                <a:off x="2915816" y="1469976"/>
                <a:ext cx="1228546" cy="230832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10800" t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CaF</a:t>
                </a:r>
                <a:r>
                  <a:rPr kumimoji="0" lang="de-DE" sz="1200" b="0" i="0" u="none" strike="noStrike" kern="0" cap="none" spc="0" normalizeH="0" baseline="-2500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IR window</a:t>
                </a:r>
              </a:p>
            </p:txBody>
          </p:sp>
          <p:sp>
            <p:nvSpPr>
              <p:cNvPr id="100" name="Rechteck 99"/>
              <p:cNvSpPr/>
              <p:nvPr/>
            </p:nvSpPr>
            <p:spPr>
              <a:xfrm>
                <a:off x="2987824" y="2179893"/>
                <a:ext cx="1252592" cy="27699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10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Specimen holder</a:t>
                </a:r>
              </a:p>
            </p:txBody>
          </p:sp>
          <p:sp>
            <p:nvSpPr>
              <p:cNvPr id="101" name="Rechteck 100"/>
              <p:cNvSpPr/>
              <p:nvPr/>
            </p:nvSpPr>
            <p:spPr>
              <a:xfrm>
                <a:off x="36004" y="1927865"/>
                <a:ext cx="1115616" cy="27699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Ins="1080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Cooling water</a:t>
                </a:r>
              </a:p>
            </p:txBody>
          </p:sp>
          <p:sp>
            <p:nvSpPr>
              <p:cNvPr id="102" name="Rechteck 101"/>
              <p:cNvSpPr/>
              <p:nvPr/>
            </p:nvSpPr>
            <p:spPr>
              <a:xfrm>
                <a:off x="35496" y="2251901"/>
                <a:ext cx="1223628" cy="27699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Ins="1080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Graphite heater</a:t>
                </a:r>
              </a:p>
            </p:txBody>
          </p:sp>
          <p:sp>
            <p:nvSpPr>
              <p:cNvPr id="103" name="Rechteck 102"/>
              <p:cNvSpPr/>
              <p:nvPr/>
            </p:nvSpPr>
            <p:spPr>
              <a:xfrm>
                <a:off x="144016" y="2611941"/>
                <a:ext cx="1115616" cy="27699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Ins="1080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Support tube</a:t>
                </a:r>
              </a:p>
            </p:txBody>
          </p:sp>
          <p:sp>
            <p:nvSpPr>
              <p:cNvPr id="104" name="Rechteck 103"/>
              <p:cNvSpPr/>
              <p:nvPr/>
            </p:nvSpPr>
            <p:spPr>
              <a:xfrm>
                <a:off x="144016" y="2924944"/>
                <a:ext cx="1115616" cy="27699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Ins="1080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Quick closure</a:t>
                </a:r>
              </a:p>
            </p:txBody>
          </p:sp>
          <p:sp>
            <p:nvSpPr>
              <p:cNvPr id="105" name="Rechteck 104"/>
              <p:cNvSpPr/>
              <p:nvPr/>
            </p:nvSpPr>
            <p:spPr>
              <a:xfrm>
                <a:off x="107504" y="3248980"/>
                <a:ext cx="1115616" cy="461665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Ins="1080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Specimens adjustment</a:t>
                </a:r>
              </a:p>
            </p:txBody>
          </p:sp>
          <p:sp>
            <p:nvSpPr>
              <p:cNvPr id="106" name="Rechteck 105"/>
              <p:cNvSpPr/>
              <p:nvPr/>
            </p:nvSpPr>
            <p:spPr>
              <a:xfrm>
                <a:off x="108012" y="3759423"/>
                <a:ext cx="1115616" cy="461665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Ins="1080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Divergent optics</a:t>
                </a:r>
              </a:p>
            </p:txBody>
          </p:sp>
          <p:sp>
            <p:nvSpPr>
              <p:cNvPr id="107" name="Rechteck 106"/>
              <p:cNvSpPr/>
              <p:nvPr/>
            </p:nvSpPr>
            <p:spPr>
              <a:xfrm>
                <a:off x="143508" y="4941168"/>
                <a:ext cx="1115616" cy="27699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Ins="1080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Adjusting laser</a:t>
                </a:r>
              </a:p>
            </p:txBody>
          </p:sp>
          <p:sp>
            <p:nvSpPr>
              <p:cNvPr id="108" name="Rechteck 107"/>
              <p:cNvSpPr/>
              <p:nvPr/>
            </p:nvSpPr>
            <p:spPr>
              <a:xfrm>
                <a:off x="2987825" y="3584049"/>
                <a:ext cx="1156537" cy="461665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lIns="10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Quartz glass window </a:t>
                </a:r>
              </a:p>
            </p:txBody>
          </p:sp>
          <p:sp>
            <p:nvSpPr>
              <p:cNvPr id="109" name="Rechteck 108"/>
              <p:cNvSpPr/>
              <p:nvPr/>
            </p:nvSpPr>
            <p:spPr>
              <a:xfrm>
                <a:off x="2959369" y="4257092"/>
                <a:ext cx="1184994" cy="461665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lIns="10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Output coupler mirror</a:t>
                </a:r>
              </a:p>
            </p:txBody>
          </p:sp>
          <p:sp>
            <p:nvSpPr>
              <p:cNvPr id="110" name="Rechteck 109"/>
              <p:cNvSpPr/>
              <p:nvPr/>
            </p:nvSpPr>
            <p:spPr>
              <a:xfrm>
                <a:off x="2959368" y="4664169"/>
                <a:ext cx="715586" cy="27699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10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Shoulder</a:t>
                </a:r>
              </a:p>
            </p:txBody>
          </p:sp>
          <p:sp>
            <p:nvSpPr>
              <p:cNvPr id="111" name="Rechteck 110"/>
              <p:cNvSpPr/>
              <p:nvPr/>
            </p:nvSpPr>
            <p:spPr>
              <a:xfrm>
                <a:off x="2969749" y="4952201"/>
                <a:ext cx="810163" cy="27699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10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Resonator</a:t>
                </a:r>
              </a:p>
            </p:txBody>
          </p:sp>
          <p:sp>
            <p:nvSpPr>
              <p:cNvPr id="112" name="Rechteck 111"/>
              <p:cNvSpPr/>
              <p:nvPr/>
            </p:nvSpPr>
            <p:spPr>
              <a:xfrm>
                <a:off x="2951820" y="5445224"/>
                <a:ext cx="1185266" cy="27699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1080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Rearview mirror</a:t>
                </a:r>
              </a:p>
            </p:txBody>
          </p:sp>
        </p:grpSp>
        <p:sp>
          <p:nvSpPr>
            <p:cNvPr id="94" name="Rechteck 93"/>
            <p:cNvSpPr/>
            <p:nvPr/>
          </p:nvSpPr>
          <p:spPr>
            <a:xfrm>
              <a:off x="507608" y="5913276"/>
              <a:ext cx="34163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sng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Laser flash thermal measurement device</a:t>
              </a:r>
              <a:endParaRPr kumimoji="0" lang="de-DE" sz="1400" b="0" i="0" u="sng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3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1" t="52199" r="1368" b="2445"/>
          <a:stretch/>
        </p:blipFill>
        <p:spPr bwMode="auto">
          <a:xfrm>
            <a:off x="8197891" y="1981436"/>
            <a:ext cx="1148610" cy="82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Ellipse 113"/>
          <p:cNvSpPr/>
          <p:nvPr/>
        </p:nvSpPr>
        <p:spPr bwMode="auto">
          <a:xfrm>
            <a:off x="8863817" y="2166972"/>
            <a:ext cx="180020" cy="174504"/>
          </a:xfrm>
          <a:prstGeom prst="ellips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6" name="Gerade Verbindung 115"/>
          <p:cNvCxnSpPr/>
          <p:nvPr/>
        </p:nvCxnSpPr>
        <p:spPr bwMode="auto">
          <a:xfrm flipV="1">
            <a:off x="9065677" y="2028474"/>
            <a:ext cx="648426" cy="1640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21" name="Picture 3" descr="D:\!!!_!!!_!!!\Disk_F\Conferences\TOFE-21, Anaheim, CA, 9-13 November 2014\11_Presentation\Fotos Proben Kurve 1-4\Kurve 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7" t="38264" r="31131" b="38278"/>
          <a:stretch/>
        </p:blipFill>
        <p:spPr bwMode="auto">
          <a:xfrm>
            <a:off x="9582286" y="2145829"/>
            <a:ext cx="852683" cy="5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D:\!!!_!!!_!!!\Disk_F\Conferences\TOFE-21, Anaheim, CA, 9-13 November 2014\11_Presentation\Fotos Proben Kurve 1-4\Kurve 2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3" t="49073" r="31052" b="31482"/>
          <a:stretch/>
        </p:blipFill>
        <p:spPr bwMode="auto">
          <a:xfrm>
            <a:off x="9582286" y="3352428"/>
            <a:ext cx="859932" cy="5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5" descr="D:\!!!_!!!_!!!\Disk_F\Conferences\TOFE-21, Anaheim, CA, 9-13 November 2014\11_Presentation\Fotos Proben Kurve 1-4\Kurve 3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3" t="36575" r="40240" b="44135"/>
          <a:stretch/>
        </p:blipFill>
        <p:spPr bwMode="auto">
          <a:xfrm>
            <a:off x="9582286" y="4144516"/>
            <a:ext cx="936742" cy="63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6" descr="D:\!!!_!!!_!!!\Disk_F\Conferences\TOFE-21, Anaheim, CA, 9-13 November 2014\11_Presentation\Fotos Proben Kurve 1-4\Kurve 4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0" t="40406" r="43160" b="44624"/>
          <a:stretch/>
        </p:blipFill>
        <p:spPr bwMode="auto">
          <a:xfrm>
            <a:off x="9690298" y="5440660"/>
            <a:ext cx="880487" cy="55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Rechteck 119"/>
          <p:cNvSpPr/>
          <p:nvPr/>
        </p:nvSpPr>
        <p:spPr>
          <a:xfrm>
            <a:off x="9813252" y="3435690"/>
            <a:ext cx="474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C000"/>
                </a:solidFill>
              </a:rPr>
              <a:t>SiC</a:t>
            </a:r>
            <a:endParaRPr lang="de-DE" sz="1400">
              <a:solidFill>
                <a:srgbClr val="FFC000"/>
              </a:solidFill>
            </a:endParaRPr>
          </a:p>
        </p:txBody>
      </p:sp>
      <p:sp>
        <p:nvSpPr>
          <p:cNvPr id="126" name="Rechteck 125"/>
          <p:cNvSpPr/>
          <p:nvPr/>
        </p:nvSpPr>
        <p:spPr>
          <a:xfrm>
            <a:off x="9798310" y="4268787"/>
            <a:ext cx="619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C000"/>
                </a:solidFill>
              </a:rPr>
              <a:t>Al</a:t>
            </a:r>
            <a:r>
              <a:rPr lang="en-US" sz="1400" baseline="-25000">
                <a:solidFill>
                  <a:srgbClr val="FFC000"/>
                </a:solidFill>
              </a:rPr>
              <a:t>2</a:t>
            </a:r>
            <a:r>
              <a:rPr lang="en-US" sz="1400">
                <a:solidFill>
                  <a:srgbClr val="FFC000"/>
                </a:solidFill>
              </a:rPr>
              <a:t>O</a:t>
            </a:r>
            <a:r>
              <a:rPr lang="en-US" sz="1400" baseline="-25000">
                <a:solidFill>
                  <a:srgbClr val="FFC000"/>
                </a:solidFill>
              </a:rPr>
              <a:t>3</a:t>
            </a:r>
            <a:endParaRPr lang="de-DE" sz="1400" baseline="-25000">
              <a:solidFill>
                <a:srgbClr val="FFC000"/>
              </a:solidFill>
            </a:endParaRPr>
          </a:p>
        </p:txBody>
      </p:sp>
      <p:sp>
        <p:nvSpPr>
          <p:cNvPr id="128" name="Rechteck 127"/>
          <p:cNvSpPr/>
          <p:nvPr/>
        </p:nvSpPr>
        <p:spPr>
          <a:xfrm>
            <a:off x="9893136" y="5505471"/>
            <a:ext cx="434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rgbClr val="FFC000"/>
                </a:solidFill>
              </a:rPr>
              <a:t>CP</a:t>
            </a:r>
            <a:endParaRPr lang="de-DE" sz="1400">
              <a:solidFill>
                <a:srgbClr val="FFC000"/>
              </a:solidFill>
            </a:endParaRPr>
          </a:p>
        </p:txBody>
      </p:sp>
      <p:sp>
        <p:nvSpPr>
          <p:cNvPr id="129" name="Rechteck 128"/>
          <p:cNvSpPr/>
          <p:nvPr/>
        </p:nvSpPr>
        <p:spPr>
          <a:xfrm>
            <a:off x="9582286" y="2164296"/>
            <a:ext cx="808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rgbClr val="FFC000"/>
                </a:solidFill>
              </a:rPr>
              <a:t>B-T FCI</a:t>
            </a:r>
          </a:p>
          <a:p>
            <a:pPr algn="ctr"/>
            <a:r>
              <a:rPr lang="en-US" sz="1400" smtClean="0">
                <a:solidFill>
                  <a:srgbClr val="FFC000"/>
                </a:solidFill>
              </a:rPr>
              <a:t>CS</a:t>
            </a:r>
            <a:endParaRPr lang="de-DE" sz="14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411789789"/>
              </p:ext>
            </p:extLst>
          </p:nvPr>
        </p:nvGraphicFramePr>
        <p:xfrm>
          <a:off x="363465" y="203148"/>
          <a:ext cx="7382617" cy="803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2" name="Picture 4" descr="D:\__Geschaeft\Fusionsprojekt\FGM\TOFE-2014\Prachai-FCI.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66" y="1423701"/>
            <a:ext cx="6552728" cy="380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1" t="52199" r="1368" b="2445"/>
          <a:stretch/>
        </p:blipFill>
        <p:spPr bwMode="auto">
          <a:xfrm>
            <a:off x="8107012" y="1423701"/>
            <a:ext cx="2719237" cy="196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455793" y="5851220"/>
            <a:ext cx="79568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mtClean="0"/>
              <a:t>No </a:t>
            </a:r>
            <a:r>
              <a:rPr lang="en-US"/>
              <a:t>wrinkles </a:t>
            </a:r>
            <a:r>
              <a:rPr lang="en-US" smtClean="0"/>
              <a:t>formation observed.</a:t>
            </a:r>
            <a:endParaRPr lang="en-US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mtClean="0"/>
              <a:t>Despite </a:t>
            </a:r>
            <a:r>
              <a:rPr lang="en-US"/>
              <a:t>strong bending at corners, no contact between the steel sheets, </a:t>
            </a:r>
            <a:r>
              <a:rPr lang="en-US" smtClean="0"/>
              <a:t>i.e. </a:t>
            </a:r>
            <a:r>
              <a:rPr lang="en-US"/>
              <a:t>no short </a:t>
            </a:r>
            <a:r>
              <a:rPr lang="en-US" smtClean="0"/>
              <a:t>circuit.</a:t>
            </a:r>
            <a:endParaRPr lang="en-US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mtClean="0"/>
              <a:t>No </a:t>
            </a:r>
            <a:r>
              <a:rPr lang="en-US"/>
              <a:t>constant insulation </a:t>
            </a:r>
            <a:r>
              <a:rPr lang="en-US" smtClean="0"/>
              <a:t>thickness.</a:t>
            </a:r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4703744" y="5375039"/>
            <a:ext cx="2085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Ceramic layer</a:t>
            </a:r>
          </a:p>
        </p:txBody>
      </p:sp>
      <p:cxnSp>
        <p:nvCxnSpPr>
          <p:cNvPr id="9" name="Gerade Verbindung mit Pfeil 8"/>
          <p:cNvCxnSpPr>
            <a:stCxn id="2" idx="0"/>
          </p:cNvCxnSpPr>
          <p:nvPr/>
        </p:nvCxnSpPr>
        <p:spPr bwMode="auto">
          <a:xfrm flipH="1" flipV="1">
            <a:off x="5189798" y="4646673"/>
            <a:ext cx="556860" cy="7283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" name="Gerade Verbindung mit Pfeil 10"/>
          <p:cNvCxnSpPr>
            <a:stCxn id="2" idx="0"/>
          </p:cNvCxnSpPr>
          <p:nvPr/>
        </p:nvCxnSpPr>
        <p:spPr bwMode="auto">
          <a:xfrm flipV="1">
            <a:off x="5746658" y="4646673"/>
            <a:ext cx="811292" cy="7283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3" name="Rechteck 12"/>
          <p:cNvSpPr/>
          <p:nvPr/>
        </p:nvSpPr>
        <p:spPr>
          <a:xfrm>
            <a:off x="149238" y="3004133"/>
            <a:ext cx="1048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800"/>
              <a:t>Ceramic layer</a:t>
            </a:r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V="1">
            <a:off x="1013334" y="2652809"/>
            <a:ext cx="792088" cy="3736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1085342" y="3530549"/>
            <a:ext cx="792088" cy="1321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Rechteck 16"/>
          <p:cNvSpPr/>
          <p:nvPr/>
        </p:nvSpPr>
        <p:spPr>
          <a:xfrm>
            <a:off x="8214134" y="4303341"/>
            <a:ext cx="1673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steel sheet</a:t>
            </a:r>
          </a:p>
        </p:txBody>
      </p:sp>
      <p:cxnSp>
        <p:nvCxnSpPr>
          <p:cNvPr id="19" name="Gerade Verbindung mit Pfeil 18"/>
          <p:cNvCxnSpPr>
            <a:stCxn id="17" idx="1"/>
          </p:cNvCxnSpPr>
          <p:nvPr/>
        </p:nvCxnSpPr>
        <p:spPr bwMode="auto">
          <a:xfrm flipH="1" flipV="1">
            <a:off x="7566062" y="4394645"/>
            <a:ext cx="648072" cy="1395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Gerade Verbindung mit Pfeil 20"/>
          <p:cNvCxnSpPr>
            <a:stCxn id="17" idx="1"/>
          </p:cNvCxnSpPr>
          <p:nvPr/>
        </p:nvCxnSpPr>
        <p:spPr bwMode="auto">
          <a:xfrm flipH="1">
            <a:off x="7674074" y="4534174"/>
            <a:ext cx="540060" cy="36452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Rechteck 22"/>
          <p:cNvSpPr/>
          <p:nvPr/>
        </p:nvSpPr>
        <p:spPr>
          <a:xfrm>
            <a:off x="1301366" y="4897271"/>
            <a:ext cx="1673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steel sheet</a:t>
            </a:r>
          </a:p>
        </p:txBody>
      </p:sp>
      <p:cxnSp>
        <p:nvCxnSpPr>
          <p:cNvPr id="24" name="Gerade Verbindung mit Pfeil 23"/>
          <p:cNvCxnSpPr/>
          <p:nvPr/>
        </p:nvCxnSpPr>
        <p:spPr bwMode="auto">
          <a:xfrm flipV="1">
            <a:off x="2273474" y="4464409"/>
            <a:ext cx="504056" cy="4342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6" name="Gerade Verbindung mit Pfeil 25"/>
          <p:cNvCxnSpPr/>
          <p:nvPr/>
        </p:nvCxnSpPr>
        <p:spPr bwMode="auto">
          <a:xfrm flipH="1" flipV="1">
            <a:off x="2138294" y="4394645"/>
            <a:ext cx="135180" cy="5026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Rechteck 27"/>
          <p:cNvSpPr/>
          <p:nvPr/>
        </p:nvSpPr>
        <p:spPr>
          <a:xfrm>
            <a:off x="1013334" y="1012168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mtClean="0"/>
              <a:t>Steel </a:t>
            </a:r>
            <a:r>
              <a:rPr lang="de-DE"/>
              <a:t>sheet</a:t>
            </a:r>
          </a:p>
        </p:txBody>
      </p:sp>
      <p:cxnSp>
        <p:nvCxnSpPr>
          <p:cNvPr id="29" name="Gerade Verbindung mit Pfeil 28"/>
          <p:cNvCxnSpPr/>
          <p:nvPr/>
        </p:nvCxnSpPr>
        <p:spPr bwMode="auto">
          <a:xfrm>
            <a:off x="1589398" y="1444216"/>
            <a:ext cx="0" cy="36642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Gerade Verbindung mit Pfeil 30"/>
          <p:cNvCxnSpPr/>
          <p:nvPr/>
        </p:nvCxnSpPr>
        <p:spPr bwMode="auto">
          <a:xfrm>
            <a:off x="2165462" y="1444216"/>
            <a:ext cx="0" cy="36642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0" name="Rechteck 29"/>
          <p:cNvSpPr/>
          <p:nvPr/>
        </p:nvSpPr>
        <p:spPr>
          <a:xfrm>
            <a:off x="437270" y="5476379"/>
            <a:ext cx="2770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mtClean="0"/>
              <a:t>Optical Micrograph</a:t>
            </a:r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7818090" y="364096"/>
            <a:ext cx="19082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/>
              <a:t>In cooperation </a:t>
            </a:r>
            <a:r>
              <a:rPr lang="de-DE" sz="1600" smtClean="0"/>
              <a:t>with KIT/IAM-WBM</a:t>
            </a:r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20912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12"/>
          <p:cNvGrpSpPr/>
          <p:nvPr/>
        </p:nvGrpSpPr>
        <p:grpSpPr>
          <a:xfrm>
            <a:off x="857250" y="419100"/>
            <a:ext cx="8001000" cy="718515"/>
            <a:chOff x="0" y="0"/>
            <a:chExt cx="9813848" cy="467359"/>
          </a:xfrm>
          <a:scene3d>
            <a:camera prst="orthographicFront"/>
            <a:lightRig rig="flat" dir="t"/>
          </a:scene3d>
        </p:grpSpPr>
        <p:sp>
          <p:nvSpPr>
            <p:cNvPr id="4" name="Abgerundetes Rechteck 13"/>
            <p:cNvSpPr/>
            <p:nvPr/>
          </p:nvSpPr>
          <p:spPr>
            <a:xfrm>
              <a:off x="0" y="0"/>
              <a:ext cx="9813848" cy="46735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5" name="Abgerundetes Rechteck 4"/>
            <p:cNvSpPr/>
            <p:nvPr/>
          </p:nvSpPr>
          <p:spPr>
            <a:xfrm>
              <a:off x="270106" y="22815"/>
              <a:ext cx="9453707" cy="421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b="1">
                  <a:solidFill>
                    <a:srgbClr val="3333FF"/>
                  </a:solidFill>
                </a:rPr>
                <a:t>Preliminary </a:t>
              </a:r>
              <a:r>
                <a:rPr lang="en-US" sz="2200" b="1" smtClean="0">
                  <a:solidFill>
                    <a:srgbClr val="3333FF"/>
                  </a:solidFill>
                </a:rPr>
                <a:t>Resistivity Data for Produced Tube-in-Tube FCI Mock-Ups</a:t>
              </a:r>
              <a:endParaRPr lang="de-DE" sz="2200" b="1" kern="1200" dirty="0">
                <a:solidFill>
                  <a:srgbClr val="3333FF"/>
                </a:solidFill>
              </a:endParaRPr>
            </a:p>
          </p:txBody>
        </p:sp>
      </p:grpSp>
      <p:sp>
        <p:nvSpPr>
          <p:cNvPr id="8" name="Rechteck 5"/>
          <p:cNvSpPr/>
          <p:nvPr/>
        </p:nvSpPr>
        <p:spPr>
          <a:xfrm>
            <a:off x="785242" y="1588232"/>
            <a:ext cx="94488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Arial"/>
              <a:buChar char="•"/>
            </a:pPr>
            <a:r>
              <a:rPr lang="en-US" sz="2000" smtClean="0"/>
              <a:t> </a:t>
            </a:r>
            <a:r>
              <a:rPr lang="en-US" sz="2000"/>
              <a:t>Surface resistivity was calculated from the resistance measurement between two electrodes on the surface of the insulating material, taken into account electrode dimensions</a:t>
            </a:r>
            <a:r>
              <a:rPr lang="en-US" sz="2000" smtClean="0"/>
              <a:t>.</a:t>
            </a:r>
            <a:endParaRPr lang="es-ES_tradnl" sz="2000" smtClean="0"/>
          </a:p>
          <a:p>
            <a:pPr algn="just">
              <a:spcAft>
                <a:spcPts val="600"/>
              </a:spcAft>
              <a:buFont typeface="Arial"/>
              <a:buChar char="•"/>
            </a:pPr>
            <a:r>
              <a:rPr lang="es-ES_tradnl" sz="2000"/>
              <a:t> Measurements were performed on the tube-in-tube, </a:t>
            </a:r>
            <a:r>
              <a:rPr lang="es-ES_tradnl" sz="2000" smtClean="0"/>
              <a:t>semi-open mock-ups with </a:t>
            </a:r>
            <a:r>
              <a:rPr lang="es-ES_tradnl" sz="2000"/>
              <a:t>alumina and SiC </a:t>
            </a:r>
            <a:r>
              <a:rPr lang="es-ES_tradnl" sz="2000" smtClean="0"/>
              <a:t>insulator (Table).</a:t>
            </a:r>
          </a:p>
          <a:p>
            <a:pPr algn="just">
              <a:spcAft>
                <a:spcPts val="600"/>
              </a:spcAft>
            </a:pPr>
            <a:endParaRPr lang="es-ES_tradnl" sz="1800"/>
          </a:p>
          <a:p>
            <a:pPr algn="just">
              <a:spcAft>
                <a:spcPts val="600"/>
              </a:spcAft>
            </a:pPr>
            <a:endParaRPr lang="es-ES_tradnl" sz="1800" smtClean="0"/>
          </a:p>
          <a:p>
            <a:pPr algn="just">
              <a:spcAft>
                <a:spcPts val="600"/>
              </a:spcAft>
            </a:pPr>
            <a:endParaRPr lang="es-ES_tradnl" sz="1800"/>
          </a:p>
          <a:p>
            <a:pPr algn="just">
              <a:spcAft>
                <a:spcPts val="600"/>
              </a:spcAft>
            </a:pPr>
            <a:endParaRPr lang="es-ES_tradnl" sz="2000" smtClean="0"/>
          </a:p>
          <a:p>
            <a:pPr algn="just">
              <a:spcAft>
                <a:spcPts val="600"/>
              </a:spcAft>
            </a:pPr>
            <a:r>
              <a:rPr lang="es-ES_tradnl" sz="2000" u="sng" smtClean="0"/>
              <a:t>Overall results:</a:t>
            </a:r>
          </a:p>
          <a:p>
            <a:pPr>
              <a:spcAft>
                <a:spcPts val="1200"/>
              </a:spcAft>
              <a:buFont typeface="Wingdings" charset="2"/>
              <a:buChar char="ü"/>
            </a:pPr>
            <a:r>
              <a:rPr lang="es-ES_tradnl" sz="2000" smtClean="0"/>
              <a:t> Good</a:t>
            </a:r>
            <a:r>
              <a:rPr lang="en-GB" sz="2000" smtClean="0"/>
              <a:t> </a:t>
            </a:r>
            <a:r>
              <a:rPr lang="en-GB" sz="2000"/>
              <a:t>agreement with literature reported data.</a:t>
            </a:r>
            <a:endParaRPr lang="es-ES_tradnl" sz="2000"/>
          </a:p>
          <a:p>
            <a:pPr>
              <a:spcAft>
                <a:spcPts val="1200"/>
              </a:spcAft>
              <a:buFont typeface="Wingdings" charset="2"/>
              <a:buChar char="ü"/>
            </a:pPr>
            <a:r>
              <a:rPr lang="es-ES_tradnl" sz="2000" smtClean="0"/>
              <a:t> </a:t>
            </a:r>
            <a:r>
              <a:rPr lang="en-US" sz="2000"/>
              <a:t>High dispersion in resistivity values indicates the presence of defects, impurities, </a:t>
            </a:r>
            <a:r>
              <a:rPr lang="en-US" sz="2000" smtClean="0"/>
              <a:t>low </a:t>
            </a:r>
            <a:r>
              <a:rPr lang="en-US" sz="2000"/>
              <a:t>grade or poor homogeneity of dopant in ceramic insulator. </a:t>
            </a:r>
            <a:endParaRPr lang="es-ES_tradnl" sz="2000" smtClean="0"/>
          </a:p>
          <a:p>
            <a:pPr algn="just">
              <a:spcAft>
                <a:spcPts val="600"/>
              </a:spcAft>
              <a:buFont typeface="Arial"/>
              <a:buChar char="•"/>
            </a:pPr>
            <a:endParaRPr lang="de-DE" sz="180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631374"/>
              </p:ext>
            </p:extLst>
          </p:nvPr>
        </p:nvGraphicFramePr>
        <p:xfrm>
          <a:off x="903598" y="3702687"/>
          <a:ext cx="6781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133600"/>
              </a:tblGrid>
              <a:tr h="370840">
                <a:tc>
                  <a:txBody>
                    <a:bodyPr/>
                    <a:lstStyle/>
                    <a:p>
                      <a:endParaRPr lang="es-ES_tradnl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/>
                        <a:t>Al</a:t>
                      </a:r>
                      <a:r>
                        <a:rPr lang="es-ES_tradnl" sz="1600" baseline="-25000"/>
                        <a:t>2</a:t>
                      </a:r>
                      <a:r>
                        <a:rPr lang="es-ES_tradnl" sz="1600"/>
                        <a:t>O</a:t>
                      </a:r>
                      <a:r>
                        <a:rPr lang="es-ES_tradnl" sz="1600" baseline="-25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/>
                        <a:t>SiC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b="1"/>
                        <a:t>mean resistivity (</a:t>
                      </a:r>
                      <a:r>
                        <a:rPr lang="es-ES_tradnl" sz="1600" b="1" smtClean="0"/>
                        <a:t>ohm.m</a:t>
                      </a:r>
                      <a:r>
                        <a:rPr lang="es-ES_tradnl" sz="1600" b="1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smtClean="0"/>
                        <a:t>4 ±2 </a:t>
                      </a:r>
                      <a:r>
                        <a:rPr lang="es-ES_tradnl" sz="1600"/>
                        <a:t>x </a:t>
                      </a:r>
                      <a:r>
                        <a:rPr lang="es-ES_tradnl" sz="1600" smtClean="0"/>
                        <a:t>10</a:t>
                      </a:r>
                      <a:r>
                        <a:rPr lang="es-ES_tradnl" sz="1600" baseline="30000" smtClean="0"/>
                        <a:t>11</a:t>
                      </a:r>
                      <a:endParaRPr lang="es-ES_trad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smtClean="0"/>
                        <a:t>0.1 – 10</a:t>
                      </a:r>
                      <a:r>
                        <a:rPr lang="es-ES_tradnl" sz="1600" kern="1200" baseline="30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ES_tradnl" sz="1600" kern="1200" baseline="300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Flecha a la derecha con bandas 11"/>
          <p:cNvSpPr/>
          <p:nvPr/>
        </p:nvSpPr>
        <p:spPr bwMode="auto">
          <a:xfrm>
            <a:off x="903598" y="6458607"/>
            <a:ext cx="457200" cy="838200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589398" y="6412768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smtClean="0"/>
              <a:t>Testing on small </a:t>
            </a:r>
            <a:r>
              <a:rPr lang="es-ES_tradnl" sz="1800" b="1"/>
              <a:t>sample </a:t>
            </a:r>
            <a:r>
              <a:rPr lang="es-ES_tradnl" sz="1800" b="1" smtClean="0"/>
              <a:t>recommended</a:t>
            </a:r>
            <a:endParaRPr lang="es-ES_tradnl" sz="1800" b="1"/>
          </a:p>
        </p:txBody>
      </p:sp>
      <p:sp>
        <p:nvSpPr>
          <p:cNvPr id="11" name="Rechteck 10"/>
          <p:cNvSpPr/>
          <p:nvPr/>
        </p:nvSpPr>
        <p:spPr>
          <a:xfrm>
            <a:off x="9186242" y="847498"/>
            <a:ext cx="19082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/>
              <a:t>In cooperation </a:t>
            </a:r>
            <a:r>
              <a:rPr lang="de-DE" sz="1600" smtClean="0"/>
              <a:t>with CIEMAT</a:t>
            </a:r>
            <a:endParaRPr lang="de-DE" sz="1600"/>
          </a:p>
        </p:txBody>
      </p:sp>
      <p:pic>
        <p:nvPicPr>
          <p:cNvPr id="13" name="Picture 3" descr="D:\!!!_!!!_!!!\Disk_F\!_2014_HCPB ###\10_FCI\2014-06-30, Fotos von 3 FCIs von Conrad\IMG_8821#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t="18924" r="39459" b="15988"/>
          <a:stretch/>
        </p:blipFill>
        <p:spPr bwMode="auto">
          <a:xfrm>
            <a:off x="8394154" y="3581971"/>
            <a:ext cx="1980220" cy="153780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8495154" y="4642346"/>
            <a:ext cx="619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/>
              <a:t>Al</a:t>
            </a:r>
            <a:r>
              <a:rPr lang="es-ES_tradnl" sz="1400" baseline="-25000"/>
              <a:t>2</a:t>
            </a:r>
            <a:r>
              <a:rPr lang="es-ES_tradnl" sz="1400"/>
              <a:t>O</a:t>
            </a:r>
            <a:r>
              <a:rPr lang="es-ES_tradnl" sz="1400" baseline="-25000"/>
              <a:t>3</a:t>
            </a:r>
          </a:p>
        </p:txBody>
      </p:sp>
      <p:sp>
        <p:nvSpPr>
          <p:cNvPr id="15" name="Rechteck 14"/>
          <p:cNvSpPr/>
          <p:nvPr/>
        </p:nvSpPr>
        <p:spPr>
          <a:xfrm>
            <a:off x="9539524" y="4662091"/>
            <a:ext cx="474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smtClean="0">
                <a:solidFill>
                  <a:srgbClr val="FFC000"/>
                </a:solidFill>
              </a:rPr>
              <a:t>SiC</a:t>
            </a:r>
            <a:endParaRPr lang="es-ES_tradnl" sz="1400" baseline="-250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481108648"/>
              </p:ext>
            </p:extLst>
          </p:nvPr>
        </p:nvGraphicFramePr>
        <p:xfrm>
          <a:off x="363465" y="203148"/>
          <a:ext cx="9274302" cy="803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hteck 1"/>
          <p:cNvSpPr/>
          <p:nvPr/>
        </p:nvSpPr>
        <p:spPr>
          <a:xfrm>
            <a:off x="437270" y="1120180"/>
            <a:ext cx="972108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/>
              <a:t>Requirements for the ceramic material </a:t>
            </a:r>
            <a:r>
              <a:rPr lang="en-US" sz="2000" smtClean="0"/>
              <a:t>for use </a:t>
            </a:r>
            <a:r>
              <a:rPr lang="en-US" sz="2000"/>
              <a:t>in FCI design were </a:t>
            </a:r>
            <a:r>
              <a:rPr lang="en-US" sz="2000" smtClean="0"/>
              <a:t>summarized, material data for selected Al</a:t>
            </a:r>
            <a:r>
              <a:rPr lang="en-US" sz="2000" baseline="-25000" smtClean="0"/>
              <a:t>2</a:t>
            </a:r>
            <a:r>
              <a:rPr lang="en-US" sz="2000" smtClean="0"/>
              <a:t>O</a:t>
            </a:r>
            <a:r>
              <a:rPr lang="en-US" sz="2000" baseline="-25000" smtClean="0"/>
              <a:t>3</a:t>
            </a:r>
            <a:r>
              <a:rPr lang="en-US" sz="2000" smtClean="0"/>
              <a:t> and SiC presented</a:t>
            </a:r>
            <a:r>
              <a:rPr lang="en-US" sz="2000"/>
              <a:t>. 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/>
              <a:t>Two design variations </a:t>
            </a:r>
            <a:r>
              <a:rPr lang="en-US" sz="2000" u="sng"/>
              <a:t>Bent-Tube</a:t>
            </a:r>
            <a:r>
              <a:rPr lang="en-US" sz="2000"/>
              <a:t> and </a:t>
            </a:r>
            <a:r>
              <a:rPr lang="en-US" sz="2000" u="sng"/>
              <a:t>Tube-in-Tube</a:t>
            </a:r>
            <a:r>
              <a:rPr lang="en-US" sz="2000"/>
              <a:t> were presented</a:t>
            </a:r>
            <a:r>
              <a:rPr lang="en-US" sz="2000" smtClean="0"/>
              <a:t>.</a:t>
            </a:r>
            <a:endParaRPr lang="en-US" sz="200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/>
              <a:t>The latter with subdivision in </a:t>
            </a:r>
            <a:r>
              <a:rPr lang="en-US" sz="2000" u="sng"/>
              <a:t>Closed-</a:t>
            </a:r>
            <a:r>
              <a:rPr lang="en-US" sz="2000"/>
              <a:t> and </a:t>
            </a:r>
            <a:r>
              <a:rPr lang="en-US" sz="2000" u="sng"/>
              <a:t>Semi-open</a:t>
            </a:r>
            <a:r>
              <a:rPr lang="en-US" sz="2000"/>
              <a:t> designs</a:t>
            </a:r>
            <a:r>
              <a:rPr lang="en-US" sz="2000" smtClean="0"/>
              <a:t>.</a:t>
            </a:r>
            <a:endParaRPr lang="en-US" sz="200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/>
              <a:t>Their advantages and disadvantages were discussed</a:t>
            </a:r>
            <a:r>
              <a:rPr lang="en-US" sz="2000" smtClean="0"/>
              <a:t>.</a:t>
            </a:r>
            <a:endParaRPr lang="en-US" sz="200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/>
              <a:t>Manufacturing studies conducted with 1:4 scale mock-ups have confirmed the feasibility and manufacturability for all design variants</a:t>
            </a:r>
            <a:r>
              <a:rPr lang="en-US" sz="2000" smtClean="0"/>
              <a:t>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smtClean="0"/>
              <a:t>Measurement </a:t>
            </a:r>
            <a:r>
              <a:rPr lang="en-US" sz="2000"/>
              <a:t>of starting </a:t>
            </a:r>
            <a:r>
              <a:rPr lang="en-US" sz="2000" smtClean="0"/>
              <a:t>material </a:t>
            </a:r>
            <a:r>
              <a:rPr lang="en-US" sz="2000"/>
              <a:t>properties and post-examination of produced mock-ups show </a:t>
            </a:r>
            <a:r>
              <a:rPr lang="en-US" sz="2000" smtClean="0"/>
              <a:t>good agreement with literature.</a:t>
            </a:r>
            <a:endParaRPr lang="en-US" sz="200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u="sng"/>
              <a:t>Open issues </a:t>
            </a:r>
            <a:r>
              <a:rPr lang="en-US" sz="2000"/>
              <a:t>for future R &amp; D are</a:t>
            </a:r>
            <a:r>
              <a:rPr lang="en-US" sz="2000" smtClean="0"/>
              <a:t>:</a:t>
            </a:r>
            <a:endParaRPr lang="en-US" sz="200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/>
              <a:t>Transferability to a 1:1 full scale mock-up has to be checked</a:t>
            </a:r>
            <a:r>
              <a:rPr lang="en-US" sz="2000" smtClean="0"/>
              <a:t>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smtClean="0"/>
              <a:t>Study on 3D printing technology.</a:t>
            </a:r>
            <a:endParaRPr lang="en-US" sz="200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/>
              <a:t>Function tests and characterization of FCIs under real magnetic conditions in a PbLi loop</a:t>
            </a:r>
            <a:r>
              <a:rPr lang="en-US" sz="2000" smtClean="0"/>
              <a:t>.</a:t>
            </a:r>
            <a:endParaRPr lang="en-US" sz="200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/>
              <a:t>Manufacturing study for an advanced FCI with </a:t>
            </a:r>
            <a:r>
              <a:rPr lang="en-US" sz="2000" smtClean="0"/>
              <a:t>SiC</a:t>
            </a:r>
            <a:r>
              <a:rPr lang="en-US" sz="2000" baseline="-25000" smtClean="0"/>
              <a:t>f</a:t>
            </a:r>
            <a:r>
              <a:rPr lang="en-US" sz="2000" smtClean="0"/>
              <a:t>/SiC </a:t>
            </a:r>
            <a:r>
              <a:rPr lang="en-US" sz="2000"/>
              <a:t>composite material</a:t>
            </a:r>
            <a:r>
              <a:rPr lang="en-US" sz="2000" smtClean="0"/>
              <a:t>.</a:t>
            </a:r>
            <a:endParaRPr lang="en-US" sz="200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/>
              <a:t>Influence of n-irradiation on the properties of ceramic material, </a:t>
            </a:r>
            <a:r>
              <a:rPr lang="en-US" sz="2000" smtClean="0"/>
              <a:t>in particualr </a:t>
            </a:r>
            <a:r>
              <a:rPr lang="en-US" sz="2000"/>
              <a:t>radiation-induced electrical degradation (RIED</a:t>
            </a:r>
            <a:r>
              <a:rPr lang="en-US" sz="2000" smtClean="0"/>
              <a:t>).</a:t>
            </a: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33822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2129459" y="2389435"/>
            <a:ext cx="6335713" cy="212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8" rIns="91437" bIns="45718">
            <a:spAutoFit/>
          </a:bodyPr>
          <a:lstStyle/>
          <a:p>
            <a:pPr algn="ctr">
              <a:spcBef>
                <a:spcPct val="50000"/>
              </a:spcBef>
            </a:pPr>
            <a:endParaRPr lang="de-DE" sz="3300" dirty="0"/>
          </a:p>
          <a:p>
            <a:pPr algn="ctr">
              <a:spcBef>
                <a:spcPct val="50000"/>
              </a:spcBef>
            </a:pPr>
            <a:r>
              <a:rPr lang="de-DE" sz="3300" b="1" dirty="0" err="1">
                <a:solidFill>
                  <a:srgbClr val="3333FF"/>
                </a:solidFill>
              </a:rPr>
              <a:t>Thank</a:t>
            </a:r>
            <a:r>
              <a:rPr lang="de-DE" sz="3300" b="1" dirty="0">
                <a:solidFill>
                  <a:srgbClr val="3333FF"/>
                </a:solidFill>
              </a:rPr>
              <a:t> </a:t>
            </a:r>
            <a:r>
              <a:rPr lang="de-DE" sz="3300" b="1" dirty="0" err="1">
                <a:solidFill>
                  <a:srgbClr val="3333FF"/>
                </a:solidFill>
              </a:rPr>
              <a:t>you</a:t>
            </a:r>
            <a:r>
              <a:rPr lang="de-DE" sz="3300" b="1" dirty="0">
                <a:solidFill>
                  <a:srgbClr val="3333FF"/>
                </a:solidFill>
              </a:rPr>
              <a:t> </a:t>
            </a:r>
            <a:r>
              <a:rPr lang="de-DE" sz="3300" b="1" dirty="0" err="1">
                <a:solidFill>
                  <a:srgbClr val="3333FF"/>
                </a:solidFill>
              </a:rPr>
              <a:t>for</a:t>
            </a:r>
            <a:r>
              <a:rPr lang="de-DE" sz="3300" b="1" dirty="0">
                <a:solidFill>
                  <a:srgbClr val="3333FF"/>
                </a:solidFill>
              </a:rPr>
              <a:t> </a:t>
            </a:r>
            <a:r>
              <a:rPr lang="de-DE" sz="3300" b="1" dirty="0" err="1">
                <a:solidFill>
                  <a:srgbClr val="3333FF"/>
                </a:solidFill>
              </a:rPr>
              <a:t>your</a:t>
            </a:r>
            <a:r>
              <a:rPr lang="de-DE" sz="3300" b="1" dirty="0">
                <a:solidFill>
                  <a:srgbClr val="3333FF"/>
                </a:solidFill>
              </a:rPr>
              <a:t> </a:t>
            </a:r>
            <a:r>
              <a:rPr lang="de-DE" sz="3300" b="1" dirty="0" err="1">
                <a:solidFill>
                  <a:srgbClr val="3333FF"/>
                </a:solidFill>
              </a:rPr>
              <a:t>attention</a:t>
            </a:r>
            <a:r>
              <a:rPr lang="de-DE" sz="3300" b="1" dirty="0">
                <a:solidFill>
                  <a:srgbClr val="3333FF"/>
                </a:solidFill>
              </a:rPr>
              <a:t>!</a:t>
            </a:r>
          </a:p>
          <a:p>
            <a:pPr algn="ctr">
              <a:spcBef>
                <a:spcPct val="50000"/>
              </a:spcBef>
            </a:pPr>
            <a:endParaRPr lang="de-DE" sz="33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51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797310" y="1120180"/>
            <a:ext cx="9628187" cy="573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357" tIns="52679" rIns="105357" bIns="52679"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buFont typeface="Arial" charset="0"/>
              <a:buAutoNum type="arabicPeriod"/>
            </a:pPr>
            <a:r>
              <a:rPr lang="en-US" altLang="de-DE" sz="2600" b="1" smtClean="0">
                <a:cs typeface="Arial" charset="0"/>
              </a:rPr>
              <a:t>Why </a:t>
            </a:r>
            <a:r>
              <a:rPr lang="en-US" altLang="de-DE" sz="2600" b="1">
                <a:cs typeface="Arial" charset="0"/>
              </a:rPr>
              <a:t>do we need flow channel </a:t>
            </a:r>
            <a:r>
              <a:rPr lang="en-US" altLang="de-DE" sz="2600" b="1" smtClean="0">
                <a:cs typeface="Arial" charset="0"/>
              </a:rPr>
              <a:t>inserts (FCIs)? </a:t>
            </a:r>
            <a:endParaRPr lang="en-US" altLang="de-DE" sz="2600" b="1" dirty="0">
              <a:cs typeface="Arial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Arial" charset="0"/>
              <a:buAutoNum type="arabicPeriod"/>
            </a:pPr>
            <a:r>
              <a:rPr lang="en-US" sz="2600" b="1">
                <a:cs typeface="Arial" charset="0"/>
              </a:rPr>
              <a:t>Basic design principles for </a:t>
            </a:r>
            <a:r>
              <a:rPr lang="en-US" sz="2600" b="1" smtClean="0">
                <a:cs typeface="Arial" charset="0"/>
              </a:rPr>
              <a:t>FCI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Arial" charset="0"/>
              <a:buAutoNum type="arabicPeriod"/>
            </a:pPr>
            <a:r>
              <a:rPr lang="en-US" altLang="de-DE" sz="2600" b="1">
                <a:cs typeface="Arial" charset="0"/>
              </a:rPr>
              <a:t>Requirements for FCI </a:t>
            </a:r>
            <a:r>
              <a:rPr lang="en-US" altLang="de-DE" sz="2600" b="1" smtClean="0">
                <a:cs typeface="Arial" charset="0"/>
              </a:rPr>
              <a:t>materials</a:t>
            </a:r>
            <a:endParaRPr lang="en-US" altLang="de-DE" sz="2600" b="1" dirty="0">
              <a:cs typeface="Arial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Arial" charset="0"/>
              <a:buAutoNum type="arabicPeriod"/>
            </a:pPr>
            <a:r>
              <a:rPr lang="en-US" altLang="de-DE" sz="2600" b="1" smtClean="0">
                <a:cs typeface="Arial" charset="0"/>
              </a:rPr>
              <a:t>Selected </a:t>
            </a:r>
            <a:r>
              <a:rPr lang="en-US" altLang="de-DE" sz="2600" b="1">
                <a:cs typeface="Arial" charset="0"/>
              </a:rPr>
              <a:t>materials and their </a:t>
            </a:r>
            <a:r>
              <a:rPr lang="en-US" altLang="de-DE" sz="2600" b="1" smtClean="0">
                <a:cs typeface="Arial" charset="0"/>
              </a:rPr>
              <a:t>major properties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Arial" charset="0"/>
              <a:buAutoNum type="arabicPeriod"/>
            </a:pPr>
            <a:r>
              <a:rPr lang="en-US" sz="2800" b="1">
                <a:cs typeface="Arial" charset="0"/>
              </a:rPr>
              <a:t>Several different </a:t>
            </a:r>
            <a:r>
              <a:rPr lang="en-US" sz="2800" b="1" smtClean="0">
                <a:cs typeface="Arial" charset="0"/>
              </a:rPr>
              <a:t>FCI design </a:t>
            </a:r>
            <a:r>
              <a:rPr lang="en-US" sz="2800" b="1">
                <a:cs typeface="Arial" charset="0"/>
              </a:rPr>
              <a:t>types (pros and cons)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Arial" charset="0"/>
              <a:buAutoNum type="arabicPeriod"/>
            </a:pPr>
            <a:r>
              <a:rPr lang="en-US" sz="2800" b="1" smtClean="0">
                <a:cs typeface="Arial" charset="0"/>
              </a:rPr>
              <a:t>Demonstration of manufactured FCIs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Arial" charset="0"/>
              <a:buAutoNum type="arabicPeriod"/>
            </a:pPr>
            <a:r>
              <a:rPr lang="en-US" sz="2800" b="1" smtClean="0">
                <a:cs typeface="Arial" charset="0"/>
              </a:rPr>
              <a:t>Investigations of starting materials and post-examination of mock-ups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Arial" charset="0"/>
              <a:buAutoNum type="arabicPeriod"/>
            </a:pPr>
            <a:r>
              <a:rPr lang="en-US" altLang="ja-JP" sz="2800" b="1">
                <a:cs typeface="Arial" charset="0"/>
              </a:rPr>
              <a:t>Conclusion and </a:t>
            </a:r>
            <a:r>
              <a:rPr lang="en-US" altLang="ja-JP" sz="2800" b="1" smtClean="0">
                <a:cs typeface="Arial" charset="0"/>
              </a:rPr>
              <a:t>outlook</a:t>
            </a:r>
            <a:endParaRPr lang="en-US" altLang="ja-JP" sz="2800" b="1">
              <a:cs typeface="Arial" charset="0"/>
            </a:endParaRPr>
          </a:p>
        </p:txBody>
      </p:sp>
      <p:sp>
        <p:nvSpPr>
          <p:cNvPr id="4099" name="Rechteck 3"/>
          <p:cNvSpPr>
            <a:spLocks noChangeArrowheads="1"/>
          </p:cNvSpPr>
          <p:nvPr/>
        </p:nvSpPr>
        <p:spPr bwMode="auto">
          <a:xfrm>
            <a:off x="833314" y="267697"/>
            <a:ext cx="3286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sz="2600" b="1" dirty="0">
                <a:cs typeface="Arial" charset="0"/>
              </a:rPr>
              <a:t>Content</a:t>
            </a:r>
            <a:endParaRPr lang="de-DE" altLang="de-DE" sz="26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40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0" y="669370"/>
            <a:ext cx="6228692" cy="667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pieren 19"/>
          <p:cNvGrpSpPr/>
          <p:nvPr/>
        </p:nvGrpSpPr>
        <p:grpSpPr>
          <a:xfrm>
            <a:off x="455563" y="148765"/>
            <a:ext cx="5166283" cy="467359"/>
            <a:chOff x="0" y="0"/>
            <a:chExt cx="9018711" cy="467359"/>
          </a:xfrm>
          <a:scene3d>
            <a:camera prst="orthographicFront"/>
            <a:lightRig rig="flat" dir="t"/>
          </a:scene3d>
        </p:grpSpPr>
        <p:sp>
          <p:nvSpPr>
            <p:cNvPr id="21" name="Abgerundetes Rechteck 20"/>
            <p:cNvSpPr/>
            <p:nvPr/>
          </p:nvSpPr>
          <p:spPr>
            <a:xfrm>
              <a:off x="0" y="0"/>
              <a:ext cx="9018711" cy="46735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2" name="Abgerundetes Rechteck 4"/>
            <p:cNvSpPr/>
            <p:nvPr/>
          </p:nvSpPr>
          <p:spPr>
            <a:xfrm>
              <a:off x="22815" y="22815"/>
              <a:ext cx="8973081" cy="421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nn-NO" b="1" smtClean="0">
                  <a:solidFill>
                    <a:srgbClr val="3333FF"/>
                  </a:solidFill>
                </a:rPr>
                <a:t>DCLL Blanket Concept Evolution</a:t>
              </a:r>
              <a:endParaRPr lang="de-DE" sz="2400" b="1" kern="1200" dirty="0">
                <a:solidFill>
                  <a:srgbClr val="3333FF"/>
                </a:solidFill>
              </a:endParaRPr>
            </a:p>
          </p:txBody>
        </p:sp>
      </p:grpSp>
      <p:sp>
        <p:nvSpPr>
          <p:cNvPr id="23" name="Textfeld 2"/>
          <p:cNvSpPr txBox="1">
            <a:spLocks noChangeArrowheads="1"/>
          </p:cNvSpPr>
          <p:nvPr/>
        </p:nvSpPr>
        <p:spPr bwMode="auto">
          <a:xfrm>
            <a:off x="1976877" y="3734339"/>
            <a:ext cx="1336430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400">
                <a:effectLst/>
                <a:latin typeface="+mj-lt"/>
                <a:ea typeface="Times New Roman"/>
              </a:rPr>
              <a:t>1994 (Ref. 1)</a:t>
            </a:r>
          </a:p>
        </p:txBody>
      </p:sp>
      <p:sp>
        <p:nvSpPr>
          <p:cNvPr id="24" name="Textfeld 2"/>
          <p:cNvSpPr txBox="1">
            <a:spLocks noChangeArrowheads="1"/>
          </p:cNvSpPr>
          <p:nvPr/>
        </p:nvSpPr>
        <p:spPr bwMode="auto">
          <a:xfrm>
            <a:off x="4762500" y="3728727"/>
            <a:ext cx="1336430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400">
                <a:latin typeface="+mj-lt"/>
                <a:ea typeface="Times New Roman"/>
              </a:rPr>
              <a:t>1997 (Ref. 2)</a:t>
            </a:r>
          </a:p>
        </p:txBody>
      </p:sp>
      <p:sp>
        <p:nvSpPr>
          <p:cNvPr id="25" name="Textfeld 2"/>
          <p:cNvSpPr txBox="1">
            <a:spLocks noChangeArrowheads="1"/>
          </p:cNvSpPr>
          <p:nvPr/>
        </p:nvSpPr>
        <p:spPr bwMode="auto">
          <a:xfrm>
            <a:off x="2089172" y="6938310"/>
            <a:ext cx="1336430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400">
                <a:latin typeface="+mj-lt"/>
                <a:ea typeface="Times New Roman"/>
              </a:rPr>
              <a:t>2003 (Ref. 3)</a:t>
            </a:r>
          </a:p>
        </p:txBody>
      </p:sp>
      <p:sp>
        <p:nvSpPr>
          <p:cNvPr id="2" name="Rechteck 1"/>
          <p:cNvSpPr/>
          <p:nvPr/>
        </p:nvSpPr>
        <p:spPr>
          <a:xfrm>
            <a:off x="6773974" y="6124736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/>
              <a:t>[1] S. Malang et al., FZKA 5581, 1995.</a:t>
            </a:r>
          </a:p>
          <a:p>
            <a:r>
              <a:rPr lang="de-DE" sz="1400"/>
              <a:t>[2] D. K. Sze et al., Fus Eng Des, 48, 371 (2000).</a:t>
            </a:r>
          </a:p>
          <a:p>
            <a:r>
              <a:rPr lang="de-DE" sz="1400"/>
              <a:t>[3] P. Norajitra et al., FZKA 6780, 2003.</a:t>
            </a:r>
          </a:p>
          <a:p>
            <a:r>
              <a:rPr lang="en-US" sz="1400"/>
              <a:t>[4] I. Fernández, D. Rapisarda, et al., this </a:t>
            </a:r>
            <a:r>
              <a:rPr lang="en-US" sz="1400" smtClean="0"/>
              <a:t>conference</a:t>
            </a:r>
            <a:r>
              <a:rPr lang="de-DE" sz="1400" smtClean="0"/>
              <a:t>.</a:t>
            </a:r>
            <a:endParaRPr lang="de-DE" sz="1400"/>
          </a:p>
        </p:txBody>
      </p:sp>
      <p:sp>
        <p:nvSpPr>
          <p:cNvPr id="3" name="Rechteck 2"/>
          <p:cNvSpPr/>
          <p:nvPr/>
        </p:nvSpPr>
        <p:spPr>
          <a:xfrm>
            <a:off x="6872389" y="1560053"/>
            <a:ext cx="42940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smtClean="0"/>
              <a:t>Some common features: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smtClean="0"/>
              <a:t>Dual coolants: </a:t>
            </a:r>
          </a:p>
          <a:p>
            <a:pPr marL="722313" indent="-36036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1800" smtClean="0"/>
              <a:t>He for cooling of structures</a:t>
            </a:r>
          </a:p>
          <a:p>
            <a:pPr marL="722313" indent="-36036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1800"/>
              <a:t>PbLi as breeder and self-cooling medium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/>
              <a:t>Poloidal PbLi flow ┴ magnetic field </a:t>
            </a:r>
          </a:p>
        </p:txBody>
      </p:sp>
      <p:sp>
        <p:nvSpPr>
          <p:cNvPr id="4" name="Rechteck 3"/>
          <p:cNvSpPr/>
          <p:nvPr/>
        </p:nvSpPr>
        <p:spPr>
          <a:xfrm>
            <a:off x="2157105" y="3424436"/>
            <a:ext cx="9759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400">
                <a:latin typeface="+mj-lt"/>
                <a:ea typeface="Times New Roman"/>
              </a:rPr>
              <a:t>LT 425 °C</a:t>
            </a:r>
          </a:p>
        </p:txBody>
      </p:sp>
      <p:sp>
        <p:nvSpPr>
          <p:cNvPr id="13" name="Rechteck 12"/>
          <p:cNvSpPr/>
          <p:nvPr/>
        </p:nvSpPr>
        <p:spPr>
          <a:xfrm>
            <a:off x="4428842" y="3419209"/>
            <a:ext cx="19398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400">
                <a:latin typeface="+mj-lt"/>
                <a:ea typeface="Times New Roman"/>
              </a:rPr>
              <a:t>H</a:t>
            </a:r>
            <a:r>
              <a:rPr lang="de-DE" sz="1400" smtClean="0">
                <a:latin typeface="+mj-lt"/>
                <a:ea typeface="Times New Roman"/>
              </a:rPr>
              <a:t>T ≥700 </a:t>
            </a:r>
            <a:r>
              <a:rPr lang="de-DE" sz="1400">
                <a:latin typeface="+mj-lt"/>
                <a:ea typeface="Times New Roman"/>
              </a:rPr>
              <a:t>°</a:t>
            </a:r>
            <a:r>
              <a:rPr lang="de-DE" sz="1400" smtClean="0">
                <a:latin typeface="+mj-lt"/>
                <a:ea typeface="Times New Roman"/>
              </a:rPr>
              <a:t>C - SiC</a:t>
            </a:r>
            <a:r>
              <a:rPr lang="de-DE" sz="1400" baseline="-25000" smtClean="0">
                <a:latin typeface="+mj-lt"/>
                <a:ea typeface="Times New Roman"/>
              </a:rPr>
              <a:t>f</a:t>
            </a:r>
            <a:r>
              <a:rPr lang="de-DE" sz="1400" smtClean="0">
                <a:latin typeface="+mj-lt"/>
                <a:ea typeface="Times New Roman"/>
              </a:rPr>
              <a:t>/SiC</a:t>
            </a:r>
            <a:endParaRPr lang="de-DE" sz="1400">
              <a:latin typeface="+mj-lt"/>
              <a:ea typeface="Times New Roman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16577" y="6933083"/>
            <a:ext cx="197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400">
                <a:latin typeface="+mj-lt"/>
                <a:ea typeface="Times New Roman"/>
              </a:rPr>
              <a:t>H</a:t>
            </a:r>
            <a:r>
              <a:rPr lang="de-DE" sz="1400" smtClean="0">
                <a:latin typeface="+mj-lt"/>
                <a:ea typeface="Times New Roman"/>
              </a:rPr>
              <a:t>T 700 </a:t>
            </a:r>
            <a:r>
              <a:rPr lang="de-DE" sz="1400">
                <a:latin typeface="+mj-lt"/>
                <a:ea typeface="Times New Roman"/>
              </a:rPr>
              <a:t>°</a:t>
            </a:r>
            <a:r>
              <a:rPr lang="de-DE" sz="1400" smtClean="0">
                <a:latin typeface="+mj-lt"/>
                <a:ea typeface="Times New Roman"/>
              </a:rPr>
              <a:t>C - SiC</a:t>
            </a:r>
            <a:r>
              <a:rPr lang="de-DE" sz="1400" baseline="-25000" smtClean="0">
                <a:latin typeface="+mj-lt"/>
                <a:ea typeface="Times New Roman"/>
              </a:rPr>
              <a:t>f</a:t>
            </a:r>
            <a:r>
              <a:rPr lang="de-DE" sz="1400" smtClean="0">
                <a:latin typeface="+mj-lt"/>
                <a:ea typeface="Times New Roman"/>
              </a:rPr>
              <a:t>/SiC</a:t>
            </a:r>
            <a:endParaRPr lang="de-DE" sz="1400">
              <a:latin typeface="+mj-lt"/>
              <a:ea typeface="Times New Roman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984854" y="724136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/>
              <a:t>ARIES-ST</a:t>
            </a:r>
          </a:p>
        </p:txBody>
      </p:sp>
      <p:sp>
        <p:nvSpPr>
          <p:cNvPr id="17" name="Rechteck 16"/>
          <p:cNvSpPr/>
          <p:nvPr/>
        </p:nvSpPr>
        <p:spPr>
          <a:xfrm>
            <a:off x="2201466" y="4108512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smtClean="0"/>
              <a:t>EU PPCS</a:t>
            </a:r>
            <a:endParaRPr lang="de-DE" sz="1800"/>
          </a:p>
        </p:txBody>
      </p:sp>
      <p:sp>
        <p:nvSpPr>
          <p:cNvPr id="19" name="Rechteck 18"/>
          <p:cNvSpPr/>
          <p:nvPr/>
        </p:nvSpPr>
        <p:spPr>
          <a:xfrm>
            <a:off x="2311807" y="678840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smtClean="0"/>
              <a:t>EU DEMO</a:t>
            </a:r>
            <a:endParaRPr lang="de-DE" sz="1800"/>
          </a:p>
        </p:txBody>
      </p:sp>
      <p:sp>
        <p:nvSpPr>
          <p:cNvPr id="6" name="Rechteck 5"/>
          <p:cNvSpPr/>
          <p:nvPr/>
        </p:nvSpPr>
        <p:spPr bwMode="auto">
          <a:xfrm>
            <a:off x="3551616" y="4145376"/>
            <a:ext cx="3006334" cy="309548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477783" y="6501035"/>
            <a:ext cx="10801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400">
                <a:latin typeface="+mj-lt"/>
                <a:ea typeface="Times New Roman"/>
              </a:rPr>
              <a:t>LT </a:t>
            </a:r>
            <a:r>
              <a:rPr lang="de-DE" sz="1400" smtClean="0">
                <a:latin typeface="+mj-lt"/>
                <a:ea typeface="Times New Roman"/>
              </a:rPr>
              <a:t>~450 </a:t>
            </a:r>
            <a:r>
              <a:rPr lang="de-DE" sz="1400">
                <a:latin typeface="+mj-lt"/>
                <a:ea typeface="Times New Roman"/>
              </a:rPr>
              <a:t>°C</a:t>
            </a:r>
          </a:p>
        </p:txBody>
      </p:sp>
      <p:sp>
        <p:nvSpPr>
          <p:cNvPr id="18" name="Rechteck 17"/>
          <p:cNvSpPr/>
          <p:nvPr/>
        </p:nvSpPr>
        <p:spPr>
          <a:xfrm>
            <a:off x="5405822" y="4135224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smtClean="0"/>
              <a:t>EU PPPT</a:t>
            </a:r>
            <a:endParaRPr lang="de-DE" sz="18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91" y="4180520"/>
            <a:ext cx="2294277" cy="306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feld 2"/>
          <p:cNvSpPr txBox="1">
            <a:spLocks noChangeArrowheads="1"/>
          </p:cNvSpPr>
          <p:nvPr/>
        </p:nvSpPr>
        <p:spPr bwMode="auto">
          <a:xfrm>
            <a:off x="5225802" y="6924954"/>
            <a:ext cx="1284332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1400">
                <a:latin typeface="+mj-lt"/>
                <a:ea typeface="Times New Roman"/>
              </a:rPr>
              <a:t>2014 (Ref. 4)</a:t>
            </a:r>
          </a:p>
        </p:txBody>
      </p:sp>
    </p:spTree>
    <p:extLst>
      <p:ext uri="{BB962C8B-B14F-4D97-AF65-F5344CB8AC3E}">
        <p14:creationId xmlns:p14="http://schemas.microsoft.com/office/powerpoint/2010/main" val="35025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329258" y="112068"/>
            <a:ext cx="9793088" cy="755391"/>
            <a:chOff x="0" y="0"/>
            <a:chExt cx="9018711" cy="467359"/>
          </a:xfrm>
          <a:scene3d>
            <a:camera prst="orthographicFront"/>
            <a:lightRig rig="flat" dir="t"/>
          </a:scene3d>
        </p:grpSpPr>
        <p:sp>
          <p:nvSpPr>
            <p:cNvPr id="21" name="Abgerundetes Rechteck 20"/>
            <p:cNvSpPr/>
            <p:nvPr/>
          </p:nvSpPr>
          <p:spPr>
            <a:xfrm>
              <a:off x="0" y="0"/>
              <a:ext cx="9018711" cy="46735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2" name="Abgerundetes Rechteck 4"/>
            <p:cNvSpPr/>
            <p:nvPr/>
          </p:nvSpPr>
          <p:spPr>
            <a:xfrm>
              <a:off x="22815" y="22815"/>
              <a:ext cx="8973081" cy="421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b="1" smtClean="0">
                  <a:solidFill>
                    <a:srgbClr val="3333FF"/>
                  </a:solidFill>
                </a:rPr>
                <a:t>Fundamental Problem </a:t>
              </a:r>
              <a:r>
                <a:rPr lang="en-US" b="1">
                  <a:solidFill>
                    <a:srgbClr val="3333FF"/>
                  </a:solidFill>
                </a:rPr>
                <a:t>with </a:t>
              </a:r>
              <a:r>
                <a:rPr lang="en-US" b="1" smtClean="0">
                  <a:solidFill>
                    <a:srgbClr val="3333FF"/>
                  </a:solidFill>
                </a:rPr>
                <a:t>LM Flow Through </a:t>
              </a:r>
              <a:r>
                <a:rPr lang="en-US" b="1">
                  <a:solidFill>
                    <a:srgbClr val="3333FF"/>
                  </a:solidFill>
                </a:rPr>
                <a:t>the </a:t>
              </a:r>
              <a:r>
                <a:rPr lang="en-US" b="1" smtClean="0">
                  <a:solidFill>
                    <a:srgbClr val="3333FF"/>
                  </a:solidFill>
                </a:rPr>
                <a:t>Magnetic field </a:t>
              </a:r>
              <a:endParaRPr lang="de-DE" sz="2400" b="1" kern="1200" dirty="0">
                <a:solidFill>
                  <a:srgbClr val="3333FF"/>
                </a:solidFill>
              </a:endParaRPr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/>
          <a:srcRect l="24084" t="19273" r="24996" b="21559"/>
          <a:stretch/>
        </p:blipFill>
        <p:spPr bwMode="auto">
          <a:xfrm>
            <a:off x="725302" y="1120180"/>
            <a:ext cx="6861963" cy="6048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hteck 2"/>
          <p:cNvSpPr/>
          <p:nvPr/>
        </p:nvSpPr>
        <p:spPr>
          <a:xfrm>
            <a:off x="7062006" y="3286807"/>
            <a:ext cx="3547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mtClean="0">
                <a:solidFill>
                  <a:srgbClr val="3333FF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de-DE" b="1" u="sng" smtClean="0">
                <a:solidFill>
                  <a:srgbClr val="3333FF"/>
                </a:solidFill>
                <a:latin typeface="+mn-lt"/>
              </a:rPr>
              <a:t>MHD </a:t>
            </a:r>
            <a:r>
              <a:rPr lang="de-DE" b="1" u="sng">
                <a:solidFill>
                  <a:srgbClr val="3333FF"/>
                </a:solidFill>
                <a:latin typeface="+mn-lt"/>
              </a:rPr>
              <a:t>pressure loss !</a:t>
            </a:r>
          </a:p>
        </p:txBody>
      </p:sp>
      <p:sp>
        <p:nvSpPr>
          <p:cNvPr id="14" name="Rechteck 13"/>
          <p:cNvSpPr/>
          <p:nvPr/>
        </p:nvSpPr>
        <p:spPr>
          <a:xfrm>
            <a:off x="7242026" y="5476664"/>
            <a:ext cx="39453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u="sng" smtClean="0">
                <a:solidFill>
                  <a:srgbClr val="3333FF"/>
                </a:solidFill>
                <a:latin typeface="+mn-lt"/>
              </a:rPr>
              <a:t>Remedy by the use of FCI</a:t>
            </a:r>
          </a:p>
          <a:p>
            <a:r>
              <a:rPr lang="de-DE" b="1" smtClean="0">
                <a:solidFill>
                  <a:srgbClr val="3333FF"/>
                </a:solidFill>
                <a:latin typeface="+mn-lt"/>
              </a:rPr>
              <a:t>(e.g. of sandwich type)</a:t>
            </a:r>
            <a:endParaRPr lang="de-DE" b="1">
              <a:solidFill>
                <a:srgbClr val="3333FF"/>
              </a:solidFill>
              <a:latin typeface="+mn-lt"/>
            </a:endParaRPr>
          </a:p>
        </p:txBody>
      </p:sp>
      <p:cxnSp>
        <p:nvCxnSpPr>
          <p:cNvPr id="5" name="Gerade Verbindung mit Pfeil 4"/>
          <p:cNvCxnSpPr/>
          <p:nvPr/>
        </p:nvCxnSpPr>
        <p:spPr bwMode="auto">
          <a:xfrm flipH="1">
            <a:off x="5405822" y="5764696"/>
            <a:ext cx="1800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3333FF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Rechteck 6"/>
          <p:cNvSpPr/>
          <p:nvPr/>
        </p:nvSpPr>
        <p:spPr>
          <a:xfrm>
            <a:off x="200142" y="6772808"/>
            <a:ext cx="3736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smtClean="0"/>
              <a:t>S. Malang et al, FZKA 5581 </a:t>
            </a:r>
            <a:r>
              <a:rPr lang="de-DE" sz="1800"/>
              <a:t>(1995)</a:t>
            </a:r>
          </a:p>
        </p:txBody>
      </p:sp>
    </p:spTree>
    <p:extLst>
      <p:ext uri="{BB962C8B-B14F-4D97-AF65-F5344CB8AC3E}">
        <p14:creationId xmlns:p14="http://schemas.microsoft.com/office/powerpoint/2010/main" val="31338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09"/>
          <a:stretch/>
        </p:blipFill>
        <p:spPr bwMode="auto">
          <a:xfrm>
            <a:off x="964020" y="921466"/>
            <a:ext cx="5989974" cy="3187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uppieren 7"/>
          <p:cNvGrpSpPr/>
          <p:nvPr/>
        </p:nvGrpSpPr>
        <p:grpSpPr>
          <a:xfrm>
            <a:off x="329258" y="112068"/>
            <a:ext cx="7200800" cy="755391"/>
            <a:chOff x="0" y="0"/>
            <a:chExt cx="9018711" cy="467359"/>
          </a:xfrm>
          <a:scene3d>
            <a:camera prst="orthographicFront"/>
            <a:lightRig rig="flat" dir="t"/>
          </a:scene3d>
        </p:grpSpPr>
        <p:sp>
          <p:nvSpPr>
            <p:cNvPr id="9" name="Abgerundetes Rechteck 8"/>
            <p:cNvSpPr/>
            <p:nvPr/>
          </p:nvSpPr>
          <p:spPr>
            <a:xfrm>
              <a:off x="0" y="0"/>
              <a:ext cx="9018711" cy="46735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22815" y="22815"/>
              <a:ext cx="8973081" cy="421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b="1" smtClean="0">
                  <a:solidFill>
                    <a:srgbClr val="3333FF"/>
                  </a:solidFill>
                </a:rPr>
                <a:t>Considerations </a:t>
              </a:r>
              <a:r>
                <a:rPr lang="en-US" b="1">
                  <a:solidFill>
                    <a:srgbClr val="3333FF"/>
                  </a:solidFill>
                </a:rPr>
                <a:t>about Sandwich FCI </a:t>
              </a:r>
              <a:r>
                <a:rPr lang="en-US" b="1" smtClean="0">
                  <a:solidFill>
                    <a:srgbClr val="3333FF"/>
                  </a:solidFill>
                </a:rPr>
                <a:t>Design</a:t>
              </a:r>
              <a:endParaRPr lang="de-DE" sz="2400" b="1" kern="1200" dirty="0">
                <a:solidFill>
                  <a:srgbClr val="3333FF"/>
                </a:solidFill>
              </a:endParaRPr>
            </a:p>
          </p:txBody>
        </p:sp>
      </p:grpSp>
      <p:sp>
        <p:nvSpPr>
          <p:cNvPr id="2" name="Rechteck 1"/>
          <p:cNvSpPr/>
          <p:nvPr/>
        </p:nvSpPr>
        <p:spPr bwMode="auto">
          <a:xfrm>
            <a:off x="3677630" y="3676464"/>
            <a:ext cx="1907723" cy="61206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15"/>
          <a:stretch/>
        </p:blipFill>
        <p:spPr bwMode="auto">
          <a:xfrm>
            <a:off x="4647937" y="4324536"/>
            <a:ext cx="4898407" cy="255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 bwMode="auto">
          <a:xfrm>
            <a:off x="2993554" y="2630896"/>
            <a:ext cx="1116124" cy="684076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839750" y="4539784"/>
            <a:ext cx="121058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smtClean="0"/>
              <a:t>1:4 scale</a:t>
            </a:r>
            <a:endParaRPr lang="de-DE" sz="2000"/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020" y="4180520"/>
            <a:ext cx="2448272" cy="264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Gerade Verbindung mit Pfeil 13"/>
          <p:cNvCxnSpPr/>
          <p:nvPr/>
        </p:nvCxnSpPr>
        <p:spPr bwMode="auto">
          <a:xfrm>
            <a:off x="2908236" y="5573102"/>
            <a:ext cx="1584176" cy="0"/>
          </a:xfrm>
          <a:prstGeom prst="straightConnector1">
            <a:avLst/>
          </a:prstGeom>
          <a:solidFill>
            <a:schemeClr val="accent1"/>
          </a:solidFill>
          <a:ln w="19050" cap="rnd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5" name="Rechteck 14"/>
          <p:cNvSpPr/>
          <p:nvPr/>
        </p:nvSpPr>
        <p:spPr>
          <a:xfrm>
            <a:off x="7097140" y="2176199"/>
            <a:ext cx="346292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sz="1800" smtClean="0"/>
              <a:t>[P</a:t>
            </a:r>
            <a:r>
              <a:rPr lang="de-DE" sz="1800"/>
              <a:t>. </a:t>
            </a:r>
            <a:r>
              <a:rPr lang="de-DE" sz="1800" smtClean="0"/>
              <a:t>Norajitra </a:t>
            </a:r>
            <a:r>
              <a:rPr lang="de-DE" sz="1800"/>
              <a:t>et al</a:t>
            </a:r>
            <a:r>
              <a:rPr lang="de-DE" sz="1800" smtClean="0"/>
              <a:t>, EU PPCS-C, </a:t>
            </a:r>
            <a:r>
              <a:rPr lang="de-DE" sz="1800"/>
              <a:t>FZKA 6780, </a:t>
            </a:r>
            <a:r>
              <a:rPr lang="de-DE" sz="1800" smtClean="0"/>
              <a:t>2003]</a:t>
            </a:r>
            <a:endParaRPr lang="de-DE" sz="1800"/>
          </a:p>
        </p:txBody>
      </p:sp>
      <p:sp>
        <p:nvSpPr>
          <p:cNvPr id="17" name="Rechteck 16"/>
          <p:cNvSpPr/>
          <p:nvPr/>
        </p:nvSpPr>
        <p:spPr>
          <a:xfrm>
            <a:off x="149238" y="6808812"/>
            <a:ext cx="4155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800" u="sng" smtClean="0"/>
              <a:t>Nested FCI</a:t>
            </a:r>
            <a:r>
              <a:rPr lang="fr-FR" sz="1800" smtClean="0"/>
              <a:t> </a:t>
            </a:r>
          </a:p>
          <a:p>
            <a:pPr algn="ctr"/>
            <a:r>
              <a:rPr lang="fr-FR" sz="1800" smtClean="0"/>
              <a:t>[S</a:t>
            </a:r>
            <a:r>
              <a:rPr lang="fr-FR" sz="1800"/>
              <a:t>. Malang et al, FS&amp;T, 60, 249 (2011</a:t>
            </a:r>
            <a:r>
              <a:rPr lang="fr-FR" sz="1800" smtClean="0"/>
              <a:t>)]</a:t>
            </a:r>
            <a:endParaRPr lang="de-DE" sz="1800"/>
          </a:p>
        </p:txBody>
      </p:sp>
      <p:sp>
        <p:nvSpPr>
          <p:cNvPr id="23" name="Textfeld 22"/>
          <p:cNvSpPr txBox="1"/>
          <p:nvPr/>
        </p:nvSpPr>
        <p:spPr>
          <a:xfrm>
            <a:off x="1265362" y="4576564"/>
            <a:ext cx="141897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400" b="1" smtClean="0"/>
              <a:t>Thermal insul</a:t>
            </a:r>
            <a:r>
              <a:rPr lang="de-DE" sz="2000" smtClean="0"/>
              <a:t>.</a:t>
            </a:r>
            <a:endParaRPr lang="de-DE" sz="2000"/>
          </a:p>
        </p:txBody>
      </p:sp>
      <p:sp>
        <p:nvSpPr>
          <p:cNvPr id="24" name="Textfeld 23"/>
          <p:cNvSpPr txBox="1"/>
          <p:nvPr/>
        </p:nvSpPr>
        <p:spPr>
          <a:xfrm>
            <a:off x="1489770" y="4728964"/>
            <a:ext cx="151836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400" b="1" smtClean="0"/>
              <a:t>Electrical insul</a:t>
            </a:r>
            <a:r>
              <a:rPr lang="de-DE" sz="2000" smtClean="0"/>
              <a:t>.</a:t>
            </a: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10685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/>
          <p:cNvGrpSpPr/>
          <p:nvPr/>
        </p:nvGrpSpPr>
        <p:grpSpPr>
          <a:xfrm>
            <a:off x="329258" y="112068"/>
            <a:ext cx="5760640" cy="755391"/>
            <a:chOff x="0" y="0"/>
            <a:chExt cx="9018711" cy="467359"/>
          </a:xfrm>
          <a:scene3d>
            <a:camera prst="orthographicFront"/>
            <a:lightRig rig="flat" dir="t"/>
          </a:scene3d>
        </p:grpSpPr>
        <p:sp>
          <p:nvSpPr>
            <p:cNvPr id="31" name="Abgerundetes Rechteck 30"/>
            <p:cNvSpPr/>
            <p:nvPr/>
          </p:nvSpPr>
          <p:spPr>
            <a:xfrm>
              <a:off x="0" y="0"/>
              <a:ext cx="9018711" cy="46735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6" name="Abgerundetes Rechteck 4"/>
            <p:cNvSpPr/>
            <p:nvPr/>
          </p:nvSpPr>
          <p:spPr>
            <a:xfrm>
              <a:off x="22815" y="22815"/>
              <a:ext cx="8973081" cy="421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b="1">
                  <a:solidFill>
                    <a:srgbClr val="3333FF"/>
                  </a:solidFill>
                </a:rPr>
                <a:t>FCI Design: Insulating </a:t>
              </a:r>
              <a:r>
                <a:rPr lang="en-US" b="1" smtClean="0">
                  <a:solidFill>
                    <a:srgbClr val="3333FF"/>
                  </a:solidFill>
                </a:rPr>
                <a:t>Material</a:t>
              </a:r>
              <a:endParaRPr lang="de-DE" b="1">
                <a:solidFill>
                  <a:srgbClr val="3333FF"/>
                </a:solidFill>
              </a:endParaRPr>
            </a:p>
          </p:txBody>
        </p:sp>
      </p:grpSp>
      <p:sp>
        <p:nvSpPr>
          <p:cNvPr id="3" name="Rechteck 2"/>
          <p:cNvSpPr/>
          <p:nvPr/>
        </p:nvSpPr>
        <p:spPr>
          <a:xfrm>
            <a:off x="437270" y="1120180"/>
            <a:ext cx="9812302" cy="3524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de-DE" b="1" smtClean="0"/>
              <a:t>Requirements: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/>
              <a:t>H</a:t>
            </a:r>
            <a:r>
              <a:rPr lang="en-US" smtClean="0"/>
              <a:t>igh </a:t>
            </a:r>
            <a:r>
              <a:rPr lang="en-US" u="sng"/>
              <a:t>electrical</a:t>
            </a:r>
            <a:r>
              <a:rPr lang="en-US"/>
              <a:t> </a:t>
            </a:r>
            <a:r>
              <a:rPr lang="en-US" u="sng"/>
              <a:t>resistance</a:t>
            </a:r>
            <a:r>
              <a:rPr lang="en-US"/>
              <a:t> </a:t>
            </a:r>
            <a:r>
              <a:rPr lang="en-US" smtClean="0"/>
              <a:t>(FCI </a:t>
            </a:r>
            <a:r>
              <a:rPr lang="en-US"/>
              <a:t>inner part)</a:t>
            </a:r>
            <a:endParaRPr lang="en-US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i="1"/>
              <a:t>G</a:t>
            </a:r>
            <a:r>
              <a:rPr lang="en-US" i="1" smtClean="0"/>
              <a:t>ood </a:t>
            </a:r>
            <a:r>
              <a:rPr lang="en-US" i="1"/>
              <a:t>thermal </a:t>
            </a:r>
            <a:r>
              <a:rPr lang="en-US" i="1" smtClean="0"/>
              <a:t>insulation (</a:t>
            </a:r>
            <a:r>
              <a:rPr lang="en-US" i="1" u="sng" smtClean="0"/>
              <a:t>poor thermal conductivity</a:t>
            </a:r>
            <a:r>
              <a:rPr lang="en-US" i="1"/>
              <a:t>) </a:t>
            </a:r>
            <a:r>
              <a:rPr lang="en-US" i="1" smtClean="0"/>
              <a:t>(FCI outer part</a:t>
            </a:r>
            <a:r>
              <a:rPr lang="en-US" i="1"/>
              <a:t>)</a:t>
            </a:r>
            <a:endParaRPr lang="en-US" i="1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mtClean="0"/>
              <a:t>High </a:t>
            </a:r>
            <a:r>
              <a:rPr lang="en-US" u="sng" smtClean="0"/>
              <a:t>LM</a:t>
            </a:r>
            <a:r>
              <a:rPr lang="en-US" smtClean="0"/>
              <a:t> </a:t>
            </a:r>
            <a:r>
              <a:rPr lang="en-US" u="sng" smtClean="0"/>
              <a:t>corrosion</a:t>
            </a:r>
            <a:r>
              <a:rPr lang="en-US" smtClean="0"/>
              <a:t>* </a:t>
            </a:r>
            <a:r>
              <a:rPr lang="en-US" u="sng" smtClean="0"/>
              <a:t>resistance</a:t>
            </a:r>
          </a:p>
          <a:p>
            <a:pPr indent="355600"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 * f (LM </a:t>
            </a:r>
            <a:r>
              <a:rPr lang="en-US" u="sng" smtClean="0"/>
              <a:t>velocity</a:t>
            </a:r>
            <a:r>
              <a:rPr lang="en-US" smtClean="0"/>
              <a:t>, </a:t>
            </a:r>
            <a:r>
              <a:rPr lang="en-US" u="sng" smtClean="0"/>
              <a:t>contact temp.</a:t>
            </a:r>
            <a:r>
              <a:rPr lang="en-US" smtClean="0"/>
              <a:t>, </a:t>
            </a:r>
            <a:r>
              <a:rPr lang="en-US" u="sng"/>
              <a:t>grade of </a:t>
            </a:r>
            <a:r>
              <a:rPr lang="en-US" u="sng" smtClean="0"/>
              <a:t>insulating material</a:t>
            </a:r>
            <a:r>
              <a:rPr lang="en-US" smtClean="0"/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mtClean="0"/>
              <a:t>No </a:t>
            </a:r>
            <a:r>
              <a:rPr lang="en-US"/>
              <a:t>seeping of liquid metal through </a:t>
            </a:r>
            <a:r>
              <a:rPr lang="en-US" smtClean="0"/>
              <a:t>insulation </a:t>
            </a:r>
            <a:r>
              <a:rPr lang="en-US"/>
              <a:t>material </a:t>
            </a:r>
            <a:r>
              <a:rPr lang="en-US" smtClean="0"/>
              <a:t>(</a:t>
            </a:r>
            <a:r>
              <a:rPr lang="en-US" u="sng" smtClean="0"/>
              <a:t>LM tightness</a:t>
            </a:r>
            <a:r>
              <a:rPr lang="en-US" smtClean="0"/>
              <a:t>)</a:t>
            </a:r>
            <a:endParaRPr lang="en-US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mtClean="0"/>
              <a:t>As </a:t>
            </a:r>
            <a:r>
              <a:rPr lang="en-US" u="sng"/>
              <a:t>low</a:t>
            </a:r>
            <a:r>
              <a:rPr lang="en-US"/>
              <a:t> as possible </a:t>
            </a:r>
            <a:r>
              <a:rPr lang="en-US" u="sng"/>
              <a:t>activation</a:t>
            </a:r>
            <a:endParaRPr lang="de-DE" u="sng"/>
          </a:p>
        </p:txBody>
      </p:sp>
      <p:sp>
        <p:nvSpPr>
          <p:cNvPr id="6" name="Rechteck 5"/>
          <p:cNvSpPr/>
          <p:nvPr/>
        </p:nvSpPr>
        <p:spPr>
          <a:xfrm>
            <a:off x="545281" y="4936604"/>
            <a:ext cx="978924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/>
              <a:t>Note: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The following </a:t>
            </a:r>
            <a:r>
              <a:rPr lang="en-US"/>
              <a:t>investigation focuses on commercially available </a:t>
            </a:r>
            <a:r>
              <a:rPr lang="en-US" u="sng" smtClean="0"/>
              <a:t>Al</a:t>
            </a:r>
            <a:r>
              <a:rPr lang="en-US" u="sng" baseline="-25000" smtClean="0"/>
              <a:t>2</a:t>
            </a:r>
            <a:r>
              <a:rPr lang="en-US" u="sng" smtClean="0"/>
              <a:t>O</a:t>
            </a:r>
            <a:r>
              <a:rPr lang="en-US" u="sng" baseline="-25000" smtClean="0"/>
              <a:t>3</a:t>
            </a:r>
            <a:r>
              <a:rPr lang="en-US" smtClean="0"/>
              <a:t> </a:t>
            </a:r>
            <a:r>
              <a:rPr lang="en-US"/>
              <a:t>and </a:t>
            </a:r>
            <a:r>
              <a:rPr lang="en-US" u="sng"/>
              <a:t>SiC</a:t>
            </a:r>
            <a:r>
              <a:rPr lang="en-US"/>
              <a:t> </a:t>
            </a:r>
            <a:r>
              <a:rPr lang="en-US" u="sng" smtClean="0"/>
              <a:t>ceramics</a:t>
            </a:r>
            <a:r>
              <a:rPr lang="en-US" smtClean="0"/>
              <a:t> materials.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u="sng"/>
              <a:t>SiC</a:t>
            </a:r>
            <a:r>
              <a:rPr lang="en-US" u="sng" baseline="-25000"/>
              <a:t>f</a:t>
            </a:r>
            <a:r>
              <a:rPr lang="en-US" u="sng"/>
              <a:t>/SiC</a:t>
            </a:r>
            <a:r>
              <a:rPr lang="en-US"/>
              <a:t> </a:t>
            </a:r>
            <a:r>
              <a:rPr lang="en-US" u="sng"/>
              <a:t>c</a:t>
            </a:r>
            <a:r>
              <a:rPr lang="en-US" u="sng" smtClean="0"/>
              <a:t>omposites</a:t>
            </a:r>
            <a:r>
              <a:rPr lang="en-US" smtClean="0"/>
              <a:t> will </a:t>
            </a:r>
            <a:r>
              <a:rPr lang="en-US"/>
              <a:t>be studied in </a:t>
            </a:r>
            <a:r>
              <a:rPr lang="en-US" smtClean="0"/>
              <a:t>future steps.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753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/>
          <p:cNvGrpSpPr/>
          <p:nvPr/>
        </p:nvGrpSpPr>
        <p:grpSpPr>
          <a:xfrm>
            <a:off x="329258" y="112069"/>
            <a:ext cx="5040560" cy="683440"/>
            <a:chOff x="0" y="0"/>
            <a:chExt cx="9018711" cy="467359"/>
          </a:xfrm>
          <a:scene3d>
            <a:camera prst="orthographicFront"/>
            <a:lightRig rig="flat" dir="t"/>
          </a:scene3d>
        </p:grpSpPr>
        <p:sp>
          <p:nvSpPr>
            <p:cNvPr id="31" name="Abgerundetes Rechteck 30"/>
            <p:cNvSpPr/>
            <p:nvPr/>
          </p:nvSpPr>
          <p:spPr>
            <a:xfrm>
              <a:off x="0" y="0"/>
              <a:ext cx="9018711" cy="46735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6" name="Abgerundetes Rechteck 4"/>
            <p:cNvSpPr/>
            <p:nvPr/>
          </p:nvSpPr>
          <p:spPr>
            <a:xfrm>
              <a:off x="22815" y="22815"/>
              <a:ext cx="8973081" cy="421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b="1">
                  <a:solidFill>
                    <a:srgbClr val="3333FF"/>
                  </a:solidFill>
                </a:rPr>
                <a:t>FCI Design: Insulating Material </a:t>
              </a:r>
              <a:endParaRPr lang="de-DE" b="1">
                <a:solidFill>
                  <a:srgbClr val="3333FF"/>
                </a:solidFill>
              </a:endParaRPr>
            </a:p>
          </p:txBody>
        </p:sp>
      </p:grp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588908"/>
              </p:ext>
            </p:extLst>
          </p:nvPr>
        </p:nvGraphicFramePr>
        <p:xfrm>
          <a:off x="564777" y="976164"/>
          <a:ext cx="9809597" cy="4356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637"/>
                <a:gridCol w="1290769"/>
                <a:gridCol w="1093069"/>
                <a:gridCol w="1886946"/>
                <a:gridCol w="1688652"/>
                <a:gridCol w="1290663"/>
                <a:gridCol w="1390861"/>
              </a:tblGrid>
              <a:tr h="1371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Material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Electrical Resistivity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(Ωm)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Electrical Dielectric Strength (MV/m) [1]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Heat conductivity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(W/mK)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Bending Strength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(MPa)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Thermal Expansion Coeff.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(10</a:t>
                      </a:r>
                      <a:r>
                        <a:rPr lang="de-DE" sz="1400" baseline="30000">
                          <a:effectLst/>
                        </a:rPr>
                        <a:t>-6</a:t>
                      </a:r>
                      <a:r>
                        <a:rPr lang="de-DE" sz="1400">
                          <a:effectLst/>
                        </a:rPr>
                        <a:t>/K)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Tmax, LM corrosion 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(°C)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Al</a:t>
                      </a:r>
                      <a:r>
                        <a:rPr lang="de-DE" sz="1400" baseline="-25000">
                          <a:effectLst/>
                        </a:rPr>
                        <a:t>2</a:t>
                      </a:r>
                      <a:r>
                        <a:rPr lang="de-DE" sz="1400">
                          <a:effectLst/>
                        </a:rPr>
                        <a:t>O</a:t>
                      </a:r>
                      <a:r>
                        <a:rPr lang="de-DE" sz="1400" baseline="-25000">
                          <a:effectLst/>
                        </a:rPr>
                        <a:t>3</a:t>
                      </a:r>
                      <a:r>
                        <a:rPr lang="de-DE" sz="1400">
                          <a:effectLst/>
                        </a:rPr>
                        <a:t> [1]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10</a:t>
                      </a:r>
                      <a:r>
                        <a:rPr lang="de-DE" sz="1400" baseline="30000">
                          <a:effectLst/>
                        </a:rPr>
                        <a:t>12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17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10 – 16 (80 %)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16 – 28 (95 %)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19 – 30 (&gt; 99%)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300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6 – 8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550 °C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(excellent purity is required) </a:t>
                      </a:r>
                      <a:r>
                        <a:rPr lang="de-DE" sz="1400" smtClean="0">
                          <a:effectLst/>
                        </a:rPr>
                        <a:t>[3])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24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SiC [1]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smtClean="0">
                          <a:effectLst/>
                        </a:rPr>
                        <a:t>~</a:t>
                      </a:r>
                      <a:r>
                        <a:rPr lang="de-DE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de-DE" sz="1400" smtClean="0">
                          <a:effectLst/>
                        </a:rPr>
                        <a:t>– </a:t>
                      </a:r>
                      <a:r>
                        <a:rPr lang="de-DE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de-DE" sz="1400" baseline="30000" smtClean="0">
                          <a:effectLst/>
                        </a:rPr>
                        <a:t>4 </a:t>
                      </a:r>
                      <a:r>
                        <a:rPr lang="de-DE" sz="1400" baseline="0" smtClean="0">
                          <a:effectLst/>
                        </a:rPr>
                        <a:t>[2]</a:t>
                      </a:r>
                      <a:endParaRPr lang="de-DE" sz="1400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– 120 (Sintered)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(Recrystallized)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 – 800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– 5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smtClean="0">
                          <a:effectLst/>
                        </a:rPr>
                        <a:t>&lt; </a:t>
                      </a:r>
                      <a:r>
                        <a:rPr lang="de-DE" sz="1400" u="sng" smtClean="0">
                          <a:effectLst/>
                        </a:rPr>
                        <a:t>800 </a:t>
                      </a:r>
                      <a:r>
                        <a:rPr lang="de-DE" sz="1400" u="sng">
                          <a:effectLst/>
                        </a:rPr>
                        <a:t>°C</a:t>
                      </a:r>
                      <a:r>
                        <a:rPr lang="de-DE" sz="1400">
                          <a:effectLst/>
                        </a:rPr>
                        <a:t> </a:t>
                      </a:r>
                      <a:r>
                        <a:rPr lang="de-DE" sz="1400" smtClean="0">
                          <a:effectLst/>
                        </a:rPr>
                        <a:t>[4]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8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smtClean="0">
                          <a:effectLst/>
                        </a:rPr>
                        <a:t>Eurofer* [6]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 smtClean="0">
                          <a:effectLst/>
                        </a:rPr>
                        <a:t>0.5 – </a:t>
                      </a:r>
                      <a:r>
                        <a:rPr lang="de-DE" sz="1400">
                          <a:effectLst/>
                        </a:rPr>
                        <a:t>1.1·10</a:t>
                      </a:r>
                      <a:r>
                        <a:rPr lang="de-DE" sz="1400" baseline="30000">
                          <a:effectLst/>
                        </a:rPr>
                        <a:t>-06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26 (RT) – 29 (500°C)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Rm: 668 (RT) – 423 (500°C)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Rp02: 546 (RT) – 390 (500°C)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10 (RT) – 12 (500°C)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550 °C </a:t>
                      </a:r>
                      <a:r>
                        <a:rPr lang="de-DE" sz="1400" smtClean="0">
                          <a:effectLst/>
                        </a:rPr>
                        <a:t>[5]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547962" y="5836704"/>
            <a:ext cx="94690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de-DE" sz="1400"/>
              <a:t>[1] http://</a:t>
            </a:r>
            <a:r>
              <a:rPr lang="de-DE" sz="1400" smtClean="0"/>
              <a:t>www.keramverband.de/keramik/englisch/fachinfo/eigenschaften.htm</a:t>
            </a:r>
          </a:p>
          <a:p>
            <a:pPr>
              <a:spcBef>
                <a:spcPts val="0"/>
              </a:spcBef>
            </a:pPr>
            <a:r>
              <a:rPr lang="de-DE" sz="1400"/>
              <a:t>[2] http://accuratus.com/silicar.html</a:t>
            </a:r>
          </a:p>
          <a:p>
            <a:pPr>
              <a:spcBef>
                <a:spcPts val="0"/>
              </a:spcBef>
            </a:pPr>
            <a:r>
              <a:rPr lang="en-US" sz="1400" smtClean="0"/>
              <a:t>[3] </a:t>
            </a:r>
            <a:r>
              <a:rPr lang="de-DE" sz="1400"/>
              <a:t>W. Krauss et al, Journal of Nuclear Materials, 455, 522 (2014)</a:t>
            </a:r>
          </a:p>
          <a:p>
            <a:pPr>
              <a:spcBef>
                <a:spcPts val="0"/>
              </a:spcBef>
            </a:pPr>
            <a:r>
              <a:rPr lang="en-US" sz="1400" smtClean="0"/>
              <a:t>[4] </a:t>
            </a:r>
            <a:r>
              <a:rPr lang="en-US" sz="1400"/>
              <a:t>C.P.C. Wong et al, Journal of Nuclear Materials, 367–370, 1287 (2007)</a:t>
            </a:r>
            <a:endParaRPr lang="de-DE" sz="1400"/>
          </a:p>
          <a:p>
            <a:pPr>
              <a:spcBef>
                <a:spcPts val="0"/>
              </a:spcBef>
            </a:pPr>
            <a:r>
              <a:rPr lang="en-US" sz="1400" smtClean="0"/>
              <a:t>[5] </a:t>
            </a:r>
            <a:r>
              <a:rPr lang="en-US" sz="1400"/>
              <a:t>J. </a:t>
            </a:r>
            <a:r>
              <a:rPr lang="de-DE" sz="1400"/>
              <a:t>Konys et al, Journal of Nuclear Materials, 417, 1191 (2011)</a:t>
            </a:r>
          </a:p>
          <a:p>
            <a:pPr>
              <a:spcBef>
                <a:spcPts val="0"/>
              </a:spcBef>
            </a:pPr>
            <a:r>
              <a:rPr lang="en-US" sz="1400" smtClean="0"/>
              <a:t>[6] </a:t>
            </a:r>
            <a:r>
              <a:rPr lang="en-US" sz="1400"/>
              <a:t>RCC-MRx DMRx 10-115  A3.Gen et A3.19AS Eurofer</a:t>
            </a:r>
            <a:endParaRPr lang="de-DE" sz="1400"/>
          </a:p>
        </p:txBody>
      </p:sp>
      <p:sp>
        <p:nvSpPr>
          <p:cNvPr id="6" name="Rechteck 5"/>
          <p:cNvSpPr/>
          <p:nvPr/>
        </p:nvSpPr>
        <p:spPr>
          <a:xfrm>
            <a:off x="545282" y="5404656"/>
            <a:ext cx="10477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/>
              <a:t>*Stainless </a:t>
            </a:r>
            <a:r>
              <a:rPr lang="en-US" sz="1600"/>
              <a:t>steel 1.4404 was used as a substitute for Eurofer due to the better </a:t>
            </a:r>
            <a:r>
              <a:rPr lang="en-US" sz="1600" smtClean="0"/>
              <a:t>availability.</a:t>
            </a:r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2517003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isk_F\D i v e r t o r\Meetings\2013\20_1st DCLL Internatinal Workshop, April 2013\Presentations\FCI fabrication photos\SKE_Aufbau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0" y="4220564"/>
            <a:ext cx="4311929" cy="206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isk_F\D i v e r t o r\Meetings\2013\20_1st DCLL Internatinal Workshop, April 2013\Presentations\FCI fabrication photos\SKE_Aufbau_gebogen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9" y="1984276"/>
            <a:ext cx="3888432" cy="20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isk_F\D i v e r t o r\Meetings\2013\20_1st DCLL Internatinal Workshop, April 2013\Presentations\FCI fabrication photos\SKE_Rohr in Rohr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964" y="2164296"/>
            <a:ext cx="4073434" cy="24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hteck 26"/>
          <p:cNvSpPr/>
          <p:nvPr/>
        </p:nvSpPr>
        <p:spPr>
          <a:xfrm>
            <a:off x="5485303" y="4704069"/>
            <a:ext cx="2451084" cy="988619"/>
          </a:xfrm>
          <a:prstGeom prst="rect">
            <a:avLst/>
          </a:prstGeom>
          <a:solidFill>
            <a:schemeClr val="bg1"/>
          </a:solidFill>
        </p:spPr>
        <p:txBody>
          <a:bodyPr wrap="none" lIns="110377" tIns="55189" rIns="110377" bIns="55189">
            <a:spAutoFit/>
          </a:bodyPr>
          <a:lstStyle/>
          <a:p>
            <a:pPr algn="ctr"/>
            <a:r>
              <a:rPr lang="de-DE" sz="1900" smtClean="0"/>
              <a:t>Al</a:t>
            </a:r>
            <a:r>
              <a:rPr lang="de-DE" sz="1900" baseline="-25000" smtClean="0"/>
              <a:t>2</a:t>
            </a:r>
            <a:r>
              <a:rPr lang="de-DE" sz="1900" smtClean="0"/>
              <a:t>O</a:t>
            </a:r>
            <a:r>
              <a:rPr lang="de-DE" sz="1900" baseline="-25000" smtClean="0"/>
              <a:t>3 </a:t>
            </a:r>
            <a:r>
              <a:rPr lang="de-DE" sz="1900" smtClean="0"/>
              <a:t>(or SiC)</a:t>
            </a:r>
            <a:endParaRPr lang="de-DE" sz="1900" dirty="0"/>
          </a:p>
          <a:p>
            <a:pPr algn="ctr"/>
            <a:r>
              <a:rPr lang="de-DE" sz="1900"/>
              <a:t> </a:t>
            </a:r>
            <a:r>
              <a:rPr lang="de-DE" sz="1900" err="1"/>
              <a:t>C</a:t>
            </a:r>
            <a:r>
              <a:rPr lang="de-DE" sz="1900" smtClean="0"/>
              <a:t>eramic Inter-Layer</a:t>
            </a:r>
            <a:endParaRPr lang="de-DE" sz="1900" dirty="0"/>
          </a:p>
          <a:p>
            <a:pPr algn="ctr"/>
            <a:r>
              <a:rPr lang="de-DE" sz="1900"/>
              <a:t>s </a:t>
            </a:r>
            <a:r>
              <a:rPr lang="de-DE" sz="1900" smtClean="0"/>
              <a:t>~ 0.1-0.3 </a:t>
            </a:r>
            <a:r>
              <a:rPr lang="de-DE" sz="1900" dirty="0"/>
              <a:t>mm</a:t>
            </a:r>
          </a:p>
        </p:txBody>
      </p:sp>
      <p:sp>
        <p:nvSpPr>
          <p:cNvPr id="28" name="Rechteck 27"/>
          <p:cNvSpPr/>
          <p:nvPr/>
        </p:nvSpPr>
        <p:spPr>
          <a:xfrm>
            <a:off x="1225096" y="1156184"/>
            <a:ext cx="2694548" cy="480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10377" tIns="55189" rIns="110377" bIns="55189">
            <a:spAutoFit/>
          </a:bodyPr>
          <a:lstStyle/>
          <a:p>
            <a:pPr algn="ctr"/>
            <a:r>
              <a:rPr lang="de-DE" u="sng" smtClean="0">
                <a:solidFill>
                  <a:srgbClr val="7030A0"/>
                </a:solidFill>
              </a:rPr>
              <a:t>Bent-Tube</a:t>
            </a:r>
            <a:r>
              <a:rPr lang="de-DE" smtClean="0">
                <a:solidFill>
                  <a:srgbClr val="7030A0"/>
                </a:solidFill>
              </a:rPr>
              <a:t> </a:t>
            </a:r>
            <a:r>
              <a:rPr lang="de-DE">
                <a:solidFill>
                  <a:srgbClr val="7030A0"/>
                </a:solidFill>
              </a:rPr>
              <a:t>D</a:t>
            </a:r>
            <a:r>
              <a:rPr lang="de-DE" smtClean="0">
                <a:solidFill>
                  <a:srgbClr val="7030A0"/>
                </a:solidFill>
              </a:rPr>
              <a:t>esign</a:t>
            </a:r>
            <a:endParaRPr lang="de-DE" dirty="0">
              <a:solidFill>
                <a:srgbClr val="7030A0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V="1">
            <a:off x="7227905" y="4227759"/>
            <a:ext cx="626188" cy="4050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 flipV="1">
            <a:off x="4109678" y="5224636"/>
            <a:ext cx="136934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4991680" y="6304756"/>
            <a:ext cx="4130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smtClean="0"/>
              <a:t>Dimensions: </a:t>
            </a:r>
          </a:p>
          <a:p>
            <a:r>
              <a:rPr lang="de-DE" sz="1800" smtClean="0"/>
              <a:t>W = 80 mm, H = 50 mm, L = 250 mm, s ~1-1,5 </a:t>
            </a:r>
            <a:r>
              <a:rPr lang="de-DE" sz="1800"/>
              <a:t>mm</a:t>
            </a:r>
          </a:p>
        </p:txBody>
      </p:sp>
      <p:sp>
        <p:nvSpPr>
          <p:cNvPr id="13" name="Rechteck 12"/>
          <p:cNvSpPr/>
          <p:nvPr/>
        </p:nvSpPr>
        <p:spPr>
          <a:xfrm>
            <a:off x="2753274" y="3534005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14" name="Rechteck 13"/>
          <p:cNvSpPr/>
          <p:nvPr/>
        </p:nvSpPr>
        <p:spPr>
          <a:xfrm>
            <a:off x="4012907" y="297554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H</a:t>
            </a:r>
          </a:p>
        </p:txBody>
      </p:sp>
      <p:sp>
        <p:nvSpPr>
          <p:cNvPr id="15" name="Rechteck 14"/>
          <p:cNvSpPr/>
          <p:nvPr/>
        </p:nvSpPr>
        <p:spPr>
          <a:xfrm>
            <a:off x="1168675" y="326827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L</a:t>
            </a:r>
          </a:p>
        </p:txBody>
      </p:sp>
      <p:sp>
        <p:nvSpPr>
          <p:cNvPr id="21" name="Rechteck 20"/>
          <p:cNvSpPr/>
          <p:nvPr/>
        </p:nvSpPr>
        <p:spPr>
          <a:xfrm>
            <a:off x="6709439" y="1225385"/>
            <a:ext cx="330489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u="sng" smtClean="0">
                <a:solidFill>
                  <a:srgbClr val="7030A0"/>
                </a:solidFill>
              </a:rPr>
              <a:t>Tube-in-Tube</a:t>
            </a:r>
            <a:r>
              <a:rPr lang="de-DE" smtClean="0">
                <a:solidFill>
                  <a:srgbClr val="7030A0"/>
                </a:solidFill>
              </a:rPr>
              <a:t> Design </a:t>
            </a:r>
            <a:endParaRPr lang="de-DE">
              <a:solidFill>
                <a:srgbClr val="7030A0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721107" y="218815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32" name="Rechteck 31"/>
          <p:cNvSpPr/>
          <p:nvPr/>
        </p:nvSpPr>
        <p:spPr>
          <a:xfrm>
            <a:off x="8826201" y="4029015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steel</a:t>
            </a:r>
          </a:p>
        </p:txBody>
      </p:sp>
      <p:sp>
        <p:nvSpPr>
          <p:cNvPr id="33" name="Rechteck 32"/>
          <p:cNvSpPr/>
          <p:nvPr/>
        </p:nvSpPr>
        <p:spPr>
          <a:xfrm>
            <a:off x="2885622" y="5800700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steel</a:t>
            </a:r>
          </a:p>
        </p:txBody>
      </p:sp>
      <p:sp>
        <p:nvSpPr>
          <p:cNvPr id="34" name="Rechteck 33"/>
          <p:cNvSpPr/>
          <p:nvPr/>
        </p:nvSpPr>
        <p:spPr>
          <a:xfrm>
            <a:off x="2775576" y="5087007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steel</a:t>
            </a:r>
          </a:p>
        </p:txBody>
      </p:sp>
      <p:sp>
        <p:nvSpPr>
          <p:cNvPr id="35" name="Rechteck 34"/>
          <p:cNvSpPr/>
          <p:nvPr/>
        </p:nvSpPr>
        <p:spPr>
          <a:xfrm>
            <a:off x="7515661" y="2380320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steel</a:t>
            </a:r>
          </a:p>
        </p:txBody>
      </p:sp>
      <p:grpSp>
        <p:nvGrpSpPr>
          <p:cNvPr id="30" name="Gruppieren 29"/>
          <p:cNvGrpSpPr/>
          <p:nvPr/>
        </p:nvGrpSpPr>
        <p:grpSpPr>
          <a:xfrm>
            <a:off x="329258" y="112068"/>
            <a:ext cx="5040560" cy="718515"/>
            <a:chOff x="0" y="0"/>
            <a:chExt cx="9018711" cy="467359"/>
          </a:xfrm>
          <a:scene3d>
            <a:camera prst="orthographicFront"/>
            <a:lightRig rig="flat" dir="t"/>
          </a:scene3d>
        </p:grpSpPr>
        <p:sp>
          <p:nvSpPr>
            <p:cNvPr id="31" name="Abgerundetes Rechteck 30"/>
            <p:cNvSpPr/>
            <p:nvPr/>
          </p:nvSpPr>
          <p:spPr>
            <a:xfrm>
              <a:off x="0" y="0"/>
              <a:ext cx="9018711" cy="46735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6" name="Abgerundetes Rechteck 4"/>
            <p:cNvSpPr/>
            <p:nvPr/>
          </p:nvSpPr>
          <p:spPr>
            <a:xfrm>
              <a:off x="22815" y="22815"/>
              <a:ext cx="8973081" cy="421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b="1" smtClean="0">
                  <a:solidFill>
                    <a:srgbClr val="3333FF"/>
                  </a:solidFill>
                </a:rPr>
                <a:t>Two Bent-Tube 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0902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isk_F\D i v e r t o r\EXP_Diff. Bonding DCLL-FCI ###\Probe\Vor der Schweissung\IMG_7685#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t="3675" r="9725" b="7701"/>
          <a:stretch/>
        </p:blipFill>
        <p:spPr bwMode="auto">
          <a:xfrm>
            <a:off x="8503028" y="3028392"/>
            <a:ext cx="2374539" cy="374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421232" y="5085833"/>
            <a:ext cx="68567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b="1" smtClean="0"/>
              <a:t>FCI Components</a:t>
            </a:r>
            <a:r>
              <a:rPr lang="en-US" sz="2000" smtClean="0"/>
              <a:t>: 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2000" smtClean="0"/>
              <a:t>2 </a:t>
            </a:r>
            <a:r>
              <a:rPr lang="en-US" sz="2000"/>
              <a:t>steel sheets, 0.5 mm thick (for wrinkle-free </a:t>
            </a:r>
            <a:r>
              <a:rPr lang="en-US" sz="2000" smtClean="0"/>
              <a:t>bending)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2000" smtClean="0"/>
              <a:t>Two options for intermediate layer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smtClean="0"/>
              <a:t>    	A) Ceramic paper (~0.3-0.5 mm, KAGER)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/>
              <a:t> </a:t>
            </a:r>
            <a:r>
              <a:rPr lang="en-US" sz="2000" smtClean="0"/>
              <a:t>   	B) Ceramic spray / paste (</a:t>
            </a:r>
            <a:r>
              <a:rPr lang="de-DE" sz="2000"/>
              <a:t>Dr. Stephan </a:t>
            </a:r>
            <a:r>
              <a:rPr lang="de-DE" sz="2000" smtClean="0"/>
              <a:t>Rudolph)</a:t>
            </a:r>
            <a:endParaRPr lang="de-DE" sz="2000"/>
          </a:p>
        </p:txBody>
      </p:sp>
      <p:sp>
        <p:nvSpPr>
          <p:cNvPr id="11" name="Rechteck 10"/>
          <p:cNvSpPr/>
          <p:nvPr/>
        </p:nvSpPr>
        <p:spPr>
          <a:xfrm>
            <a:off x="9095423" y="6052654"/>
            <a:ext cx="11897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00000"/>
                </a:solidFill>
              </a:rPr>
              <a:t>Ceramic paper</a:t>
            </a:r>
            <a:endParaRPr lang="de-DE" sz="1200">
              <a:solidFill>
                <a:srgbClr val="C00000"/>
              </a:solidFill>
            </a:endParaRPr>
          </a:p>
        </p:txBody>
      </p:sp>
      <p:pic>
        <p:nvPicPr>
          <p:cNvPr id="18" name="Picture 3" descr="D:\Disk_F\D i v e r t o r\Meetings\2013\20_1st DCLL Internatinal Workshop, April 2013\Presentations\FCI fabrication photos\SKE_Aufbau_gebogen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830" y="157568"/>
            <a:ext cx="1483468" cy="78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pieren 19"/>
          <p:cNvGrpSpPr/>
          <p:nvPr/>
        </p:nvGrpSpPr>
        <p:grpSpPr>
          <a:xfrm>
            <a:off x="329258" y="112068"/>
            <a:ext cx="7704856" cy="718515"/>
            <a:chOff x="0" y="0"/>
            <a:chExt cx="9018711" cy="467359"/>
          </a:xfrm>
          <a:scene3d>
            <a:camera prst="orthographicFront"/>
            <a:lightRig rig="flat" dir="t"/>
          </a:scene3d>
        </p:grpSpPr>
        <p:sp>
          <p:nvSpPr>
            <p:cNvPr id="21" name="Abgerundetes Rechteck 20"/>
            <p:cNvSpPr/>
            <p:nvPr/>
          </p:nvSpPr>
          <p:spPr>
            <a:xfrm>
              <a:off x="0" y="0"/>
              <a:ext cx="9018711" cy="46735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Abgerundetes Rechteck 4"/>
            <p:cNvSpPr/>
            <p:nvPr/>
          </p:nvSpPr>
          <p:spPr>
            <a:xfrm>
              <a:off x="22814" y="22815"/>
              <a:ext cx="8973080" cy="421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b="1">
                  <a:solidFill>
                    <a:srgbClr val="3333FF"/>
                  </a:solidFill>
                </a:rPr>
                <a:t>Manufacturing Study for </a:t>
              </a:r>
              <a:r>
                <a:rPr lang="en-US" b="1" u="sng">
                  <a:solidFill>
                    <a:srgbClr val="3333FF"/>
                  </a:solidFill>
                </a:rPr>
                <a:t>Bent-Tube</a:t>
              </a:r>
              <a:r>
                <a:rPr lang="en-US" b="1">
                  <a:solidFill>
                    <a:srgbClr val="3333FF"/>
                  </a:solidFill>
                </a:rPr>
                <a:t> </a:t>
              </a:r>
              <a:r>
                <a:rPr lang="en-US" b="1" smtClean="0">
                  <a:solidFill>
                    <a:srgbClr val="3333FF"/>
                  </a:solidFill>
                </a:rPr>
                <a:t>FCI (Step 1)</a:t>
              </a:r>
              <a:endParaRPr lang="de-DE" sz="2400" b="1" kern="1200" dirty="0">
                <a:solidFill>
                  <a:srgbClr val="3333FF"/>
                </a:solidFill>
              </a:endParaRPr>
            </a:p>
          </p:txBody>
        </p:sp>
      </p:grpSp>
      <p:sp>
        <p:nvSpPr>
          <p:cNvPr id="24" name="Rechteck 23"/>
          <p:cNvSpPr/>
          <p:nvPr/>
        </p:nvSpPr>
        <p:spPr>
          <a:xfrm>
            <a:off x="392907" y="1120180"/>
            <a:ext cx="7641207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smtClean="0"/>
              <a:t>Advantages: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smtClean="0"/>
              <a:t>Flexible choice of insulation </a:t>
            </a:r>
            <a:r>
              <a:rPr lang="en-US" sz="2000"/>
              <a:t>material </a:t>
            </a:r>
            <a:r>
              <a:rPr lang="en-US" sz="2000" smtClean="0"/>
              <a:t>(e.g. ceramic paper)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smtClean="0"/>
              <a:t>No </a:t>
            </a:r>
            <a:r>
              <a:rPr lang="en-US" sz="2000"/>
              <a:t>contact between </a:t>
            </a:r>
            <a:r>
              <a:rPr lang="en-US" sz="2000" smtClean="0"/>
              <a:t>ceramic interlayer </a:t>
            </a:r>
            <a:r>
              <a:rPr lang="en-US" sz="2000"/>
              <a:t>and liquid metal.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smtClean="0"/>
              <a:t>Flexible design, </a:t>
            </a:r>
            <a:r>
              <a:rPr lang="en-US" sz="2000"/>
              <a:t>no high accuracy required</a:t>
            </a:r>
            <a:r>
              <a:rPr lang="en-US" sz="2000" smtClean="0"/>
              <a:t>.</a:t>
            </a:r>
          </a:p>
          <a:p>
            <a:pPr>
              <a:spcBef>
                <a:spcPts val="600"/>
              </a:spcBef>
            </a:pPr>
            <a:r>
              <a:rPr lang="de-DE" sz="2000" b="1" smtClean="0"/>
              <a:t>Disadvantages:</a:t>
            </a:r>
            <a:endParaRPr lang="de-DE" sz="2000" b="1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smtClean="0"/>
              <a:t>Bare steel </a:t>
            </a:r>
            <a:r>
              <a:rPr lang="en-US" sz="2000"/>
              <a:t>sheet edges provide some bridge for "dirty" </a:t>
            </a:r>
            <a:r>
              <a:rPr lang="en-US" sz="2000" smtClean="0"/>
              <a:t>current.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No cutting of the mock-ups possible (falling out of loose interlayer)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smtClean="0">
                <a:sym typeface="Wingdings" panose="05000000000000000000" pitchFamily="2" charset="2"/>
              </a:rPr>
              <a:t> </a:t>
            </a:r>
            <a:r>
              <a:rPr lang="en-US" sz="2000" smtClean="0"/>
              <a:t>Functional </a:t>
            </a:r>
            <a:r>
              <a:rPr lang="en-US" sz="2000"/>
              <a:t>testing and qualification only feasible in a liquid metal loop.</a:t>
            </a:r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6414198" y="6437848"/>
            <a:ext cx="2376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6" name="Gerade Verbindung mit Pfeil 25"/>
          <p:cNvCxnSpPr/>
          <p:nvPr/>
        </p:nvCxnSpPr>
        <p:spPr bwMode="auto">
          <a:xfrm>
            <a:off x="7062006" y="5691343"/>
            <a:ext cx="165618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8" name="Gerade Verbindung mit Pfeil 27"/>
          <p:cNvCxnSpPr/>
          <p:nvPr/>
        </p:nvCxnSpPr>
        <p:spPr bwMode="auto">
          <a:xfrm flipV="1">
            <a:off x="7062006" y="4647227"/>
            <a:ext cx="1800200" cy="10441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832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quer_FZK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IT_quer_FZ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T_quer_FZK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_quer_FZ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T_quer_FZK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_quer_FZK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_quer_FZK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_quer_FZK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_quer_FZK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_quer_FZK 8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FF9900"/>
        </a:accent1>
        <a:accent2>
          <a:srgbClr val="00FFFF"/>
        </a:accent2>
        <a:accent3>
          <a:srgbClr val="AACACA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1746</Words>
  <Application>Microsoft Office PowerPoint</Application>
  <PresentationFormat>Benutzerdefiniert</PresentationFormat>
  <Paragraphs>283</Paragraphs>
  <Slides>18</Slides>
  <Notes>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KIT_quer_FZK</vt:lpstr>
      <vt:lpstr>Photo Editor-Foto</vt:lpstr>
      <vt:lpstr>Graph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Norajitra, Prachai (IAM)</dc:creator>
  <cp:lastModifiedBy>Norajitra</cp:lastModifiedBy>
  <cp:revision>1632</cp:revision>
  <cp:lastPrinted>2014-11-07T15:11:14Z</cp:lastPrinted>
  <dcterms:created xsi:type="dcterms:W3CDTF">2007-03-05T07:19:04Z</dcterms:created>
  <dcterms:modified xsi:type="dcterms:W3CDTF">2014-11-13T03:18:57Z</dcterms:modified>
</cp:coreProperties>
</file>