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  <p:sldMasterId id="2147483691" r:id="rId2"/>
  </p:sldMasterIdLst>
  <p:notesMasterIdLst>
    <p:notesMasterId r:id="rId9"/>
  </p:notesMasterIdLst>
  <p:handoutMasterIdLst>
    <p:handoutMasterId r:id="rId10"/>
  </p:handoutMasterIdLst>
  <p:sldIdLst>
    <p:sldId id="276" r:id="rId3"/>
    <p:sldId id="653" r:id="rId4"/>
    <p:sldId id="694" r:id="rId5"/>
    <p:sldId id="681" r:id="rId6"/>
    <p:sldId id="682" r:id="rId7"/>
    <p:sldId id="686" r:id="rId8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sh" initials="s" lastIdx="1" clrIdx="0"/>
  <p:cmAuthor id="1" name="sabachr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636"/>
    <a:srgbClr val="0F6E36"/>
    <a:srgbClr val="FFC000"/>
    <a:srgbClr val="FF9933"/>
    <a:srgbClr val="007E00"/>
    <a:srgbClr val="CC6600"/>
    <a:srgbClr val="FF5C00"/>
    <a:srgbClr val="FF6600"/>
    <a:srgbClr val="FFFFFF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8" autoAdjust="0"/>
    <p:restoredTop sz="95195" autoAdjust="0"/>
  </p:normalViewPr>
  <p:slideViewPr>
    <p:cSldViewPr snapToGrid="0">
      <p:cViewPr varScale="1">
        <p:scale>
          <a:sx n="79" d="100"/>
          <a:sy n="79" d="100"/>
        </p:scale>
        <p:origin x="-846" y="-84"/>
      </p:cViewPr>
      <p:guideLst>
        <p:guide orient="horz" pos="50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938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744" y="0"/>
            <a:ext cx="3032337" cy="46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550"/>
            <a:ext cx="3032337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744" y="8805550"/>
            <a:ext cx="3032337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1B2FCBD8-E091-49A8-9A01-12DC1312E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2" tIns="46196" rIns="92392" bIns="46196" numCol="1" anchor="t" anchorCtr="0" compatLnSpc="1">
            <a:prstTxWarp prst="textNoShape">
              <a:avLst/>
            </a:prstTxWarp>
          </a:bodyPr>
          <a:lstStyle>
            <a:lvl1pPr defTabSz="923722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2" tIns="46196" rIns="92392" bIns="46196" numCol="1" anchor="t" anchorCtr="0" compatLnSpc="1">
            <a:prstTxWarp prst="textNoShape">
              <a:avLst/>
            </a:prstTxWarp>
          </a:bodyPr>
          <a:lstStyle>
            <a:lvl1pPr algn="r" defTabSz="923722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4359"/>
            <a:ext cx="5598160" cy="41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2" tIns="46196" rIns="92392" bIns="46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550"/>
            <a:ext cx="3032337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2" tIns="46196" rIns="92392" bIns="46196" numCol="1" anchor="b" anchorCtr="0" compatLnSpc="1">
            <a:prstTxWarp prst="textNoShape">
              <a:avLst/>
            </a:prstTxWarp>
          </a:bodyPr>
          <a:lstStyle>
            <a:lvl1pPr defTabSz="923722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05550"/>
            <a:ext cx="3032337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2" tIns="46196" rIns="92392" bIns="46196" numCol="1" anchor="b" anchorCtr="0" compatLnSpc="1">
            <a:prstTxWarp prst="textNoShape">
              <a:avLst/>
            </a:prstTxWarp>
          </a:bodyPr>
          <a:lstStyle>
            <a:lvl1pPr algn="r" defTabSz="923722" eaLnBrk="1" hangingPunct="1">
              <a:defRPr sz="1200" b="0"/>
            </a:lvl1pPr>
          </a:lstStyle>
          <a:p>
            <a:pPr>
              <a:defRPr/>
            </a:pPr>
            <a:fld id="{42C8B923-D617-4DCB-9B01-589676F2E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4849C746-CA0E-4DFD-9F3C-6EF0EF74E92D}" type="slidenum">
              <a:rPr lang="en-US" smtClean="0"/>
              <a:pPr defTabSz="922338"/>
              <a:t>1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1E85B-7BF8-4BD7-AC1E-4E995D383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67AE-58FE-4719-8F02-1A96B990F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CB581-054C-4B47-AC7B-612A8D886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DA22B-D9DA-434D-89CA-6D0FCB0E3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7313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70000"/>
            <a:ext cx="8229600" cy="51990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D8B23-F0CD-4720-B47B-1820AACED2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79E99-DB94-410B-9CBA-4324DEF14D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234D9-2FE7-4383-A59A-0BBEFA7CF2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94AC5-7CAA-4B19-B549-2EF843389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4E90-7D7A-4B40-95D1-CE7E91B977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31A2C-9D22-4420-AAE0-DF061C4849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0B706-CBD4-46EF-A955-EC08816D2C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E5194-D6B8-4FA2-A6DB-0A5AF991C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57689" y="161925"/>
            <a:ext cx="5167313" cy="723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001E0-7D54-4164-900A-A7C13CA7DF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9F112-762D-4C24-9177-F3323F7B18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D68B0-BEEA-4835-8CA2-1CB80FD809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C02B7-D124-4E3D-B7A0-EA649F3561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C741-9128-4E57-9EEF-AFB9D114DB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baseline="0"/>
            </a:lvl1pPr>
            <a:lvl2pPr algn="l">
              <a:buNone/>
              <a:defRPr b="0" baseline="0"/>
            </a:lvl2pPr>
          </a:lstStyle>
          <a:p>
            <a:pPr lvl="1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D5743-351F-4790-B349-142C12AEF2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8FE37-3593-4A7C-A023-119EB6EC42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02299-9B6B-4AAF-A5E9-63CF31C75C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0CCDE-BB8E-47B9-90A3-5FF2B5B1C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A033F-E3F0-43AE-A8ED-62F72631D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F0F64-5002-4958-8C38-369B13824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BAFD-EB82-43B2-99DB-424FF75F86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1650" y="161925"/>
            <a:ext cx="51673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00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7763" y="6619875"/>
            <a:ext cx="376237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780F0CB-C475-4ADA-B686-72D8BD850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3496" name="Rectangle 8"/>
          <p:cNvSpPr>
            <a:spLocks noChangeArrowheads="1"/>
          </p:cNvSpPr>
          <p:nvPr userDrawn="1"/>
        </p:nvSpPr>
        <p:spPr bwMode="auto">
          <a:xfrm>
            <a:off x="0" y="808523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>
              <a:lnSpc>
                <a:spcPct val="85000"/>
              </a:lnSpc>
              <a:defRPr/>
            </a:pPr>
            <a:endParaRPr lang="en-US" sz="2200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5126" name="Picture 8" descr="horizontal-logo-green-text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2875" y="6351519"/>
            <a:ext cx="27828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 bwMode="auto">
          <a:xfrm>
            <a:off x="228600" y="6261652"/>
            <a:ext cx="86768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1650" y="161925"/>
            <a:ext cx="51673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00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7763" y="6619875"/>
            <a:ext cx="376237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C42F7FB-6A72-455D-B7FF-1C57FEBE75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3496" name="Rectangle 8"/>
          <p:cNvSpPr>
            <a:spLocks noChangeArrowheads="1"/>
          </p:cNvSpPr>
          <p:nvPr userDrawn="1"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>
              <a:lnSpc>
                <a:spcPct val="85000"/>
              </a:lnSpc>
              <a:defRPr/>
            </a:pPr>
            <a:endParaRPr lang="en-US" sz="2200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6150" name="Picture 9" descr="New_DOE_Logo_Color_04280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3513" y="171450"/>
            <a:ext cx="2562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466725" y="1497060"/>
            <a:ext cx="8210550" cy="13234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07" tIns="45704" rIns="91407" bIns="45704" anchor="ctr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Fusion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Materials/Nuclear Science:  </a:t>
            </a: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The Future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83637"/>
            <a:ext cx="6400800" cy="2483498"/>
          </a:xfrm>
        </p:spPr>
        <p:txBody>
          <a:bodyPr lIns="82039" tIns="41020" rIns="82039" bIns="41020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2400" i="1" dirty="0" smtClean="0"/>
              <a:t>Presented by: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1200" i="1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i="1" dirty="0" smtClean="0"/>
              <a:t>G. R. Nardella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1200" i="1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i="1" dirty="0" smtClean="0"/>
              <a:t>Program Manager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i="1" dirty="0" smtClean="0"/>
              <a:t>Office of Fusion Energy Sciences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i="1" dirty="0" smtClean="0"/>
              <a:t>Office of Science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i="1" dirty="0" smtClean="0"/>
              <a:t>U.S. Department of Energy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452438" y="5459791"/>
            <a:ext cx="8237537" cy="75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039" tIns="41020" rIns="82039" bIns="41020">
            <a:spAutoFit/>
          </a:bodyPr>
          <a:lstStyle/>
          <a:p>
            <a:pPr algn="ctr"/>
            <a:endParaRPr lang="en-US" sz="1000" b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b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August 3, 2010</a:t>
            </a:r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048" y="539905"/>
            <a:ext cx="8759952" cy="5385407"/>
          </a:xfrm>
        </p:spPr>
        <p:txBody>
          <a:bodyPr/>
          <a:lstStyle/>
          <a:p>
            <a:pPr algn="l"/>
            <a:r>
              <a:rPr lang="en-US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Thank you for your attention</a:t>
            </a:r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/>
            </a:r>
            <a:b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/>
            </a:r>
            <a:b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- Now Chuck </a:t>
            </a:r>
            <a: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Kessel, our starting quarterback and number </a:t>
            </a:r>
            <a: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one</a:t>
            </a:r>
            <a: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draft pick, </a:t>
            </a:r>
            <a: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will speak and answer all of your </a:t>
            </a:r>
            <a: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questions</a:t>
            </a:r>
            <a: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/>
            </a:r>
            <a:b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/>
            </a:r>
            <a:b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7D5743-351F-4790-B349-142C12AEF2B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601411"/>
          </a:xfrm>
        </p:spPr>
        <p:txBody>
          <a:bodyPr/>
          <a:lstStyle/>
          <a:p>
            <a:r>
              <a:rPr lang="en-US" sz="2400" dirty="0" smtClean="0"/>
              <a:t>Build on Greenwald, ReNeW and other previous work</a:t>
            </a:r>
          </a:p>
          <a:p>
            <a:r>
              <a:rPr lang="en-US" sz="2400" dirty="0" smtClean="0"/>
              <a:t>Seek partnerships and utilize the community’s technical expertise</a:t>
            </a:r>
          </a:p>
          <a:p>
            <a:r>
              <a:rPr lang="en-US" sz="2400" dirty="0" smtClean="0"/>
              <a:t>Establish the credibility/case for fusion both inside and outside DOE</a:t>
            </a:r>
          </a:p>
          <a:p>
            <a:r>
              <a:rPr lang="en-US" sz="2400" dirty="0" smtClean="0"/>
              <a:t>Burning Plasmas/ITER is the top priority</a:t>
            </a:r>
          </a:p>
          <a:p>
            <a:r>
              <a:rPr lang="en-US" sz="2400" dirty="0" smtClean="0"/>
              <a:t>Recognize the realities of the </a:t>
            </a:r>
            <a:r>
              <a:rPr lang="en-US" sz="2400" dirty="0" smtClean="0"/>
              <a:t>situation</a:t>
            </a:r>
          </a:p>
          <a:p>
            <a:r>
              <a:rPr lang="en-US" sz="2400" dirty="0" smtClean="0"/>
              <a:t>Synergy between MFE and IFE is potentially </a:t>
            </a:r>
            <a:r>
              <a:rPr lang="en-US" sz="2400" dirty="0" smtClean="0"/>
              <a:t>high</a:t>
            </a:r>
            <a:endParaRPr lang="en-US" sz="2400" dirty="0" smtClean="0"/>
          </a:p>
          <a:p>
            <a:r>
              <a:rPr lang="en-US" sz="2400" dirty="0" smtClean="0"/>
              <a:t>Community input will be sought and FESAC charges will be </a:t>
            </a:r>
            <a:r>
              <a:rPr lang="en-US" sz="2400" dirty="0" smtClean="0"/>
              <a:t>developed at the appropriate time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0799"/>
            <a:ext cx="9144000" cy="723900"/>
          </a:xfrm>
        </p:spPr>
        <p:txBody>
          <a:bodyPr/>
          <a:lstStyle/>
          <a:p>
            <a:r>
              <a:rPr lang="en-US" dirty="0" smtClean="0"/>
              <a:t>Background: Setting the Stage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7D5743-351F-4790-B349-142C12AEF2B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48981" y="3959664"/>
            <a:ext cx="9046032" cy="200388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84942"/>
            <a:ext cx="9144000" cy="360135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Plasma/surface interactions</a:t>
            </a:r>
            <a:r>
              <a:rPr lang="en-US" dirty="0" smtClean="0"/>
              <a:t>: establishing boundary of a fusion plasma. Plasma facing surface survival, renewal: cracking, annealing. Fuel retention. Important for industrial, non-energy applications as well</a:t>
            </a:r>
          </a:p>
          <a:p>
            <a:pPr>
              <a:defRPr/>
            </a:pPr>
            <a:endParaRPr lang="en-US" sz="1100" dirty="0" smtClean="0"/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Nuclear effects on materials and structures</a:t>
            </a:r>
            <a:r>
              <a:rPr lang="en-US" dirty="0" smtClean="0"/>
              <a:t>, including the effects of &gt; 100 </a:t>
            </a:r>
            <a:r>
              <a:rPr lang="en-US" dirty="0" smtClean="0"/>
              <a:t>dpa</a:t>
            </a:r>
            <a:r>
              <a:rPr lang="en-US" dirty="0" smtClean="0"/>
              <a:t> on structure integrity, helium creation in situ, and time evolving properties</a:t>
            </a:r>
          </a:p>
          <a:p>
            <a:pPr>
              <a:defRPr/>
            </a:pPr>
            <a:endParaRPr lang="en-US" sz="1100" dirty="0" smtClean="0"/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Harnessing fusion power </a:t>
            </a:r>
            <a:r>
              <a:rPr lang="en-US" dirty="0" smtClean="0"/>
              <a:t>depends on the nuclear material science above and is extended to tritium breeding and extracting fusion power</a:t>
            </a:r>
          </a:p>
          <a:p>
            <a:pPr>
              <a:defRPr/>
            </a:pPr>
            <a:endParaRPr lang="en-US" sz="900" dirty="0" smtClean="0"/>
          </a:p>
          <a:p>
            <a:pPr>
              <a:buNone/>
              <a:defRPr/>
            </a:pPr>
            <a:r>
              <a:rPr lang="en-US" sz="2400" dirty="0" smtClean="0"/>
              <a:t>	</a:t>
            </a:r>
            <a:r>
              <a:rPr lang="en-US" i="1" dirty="0" smtClean="0">
                <a:solidFill>
                  <a:srgbClr val="002060"/>
                </a:solidFill>
              </a:rPr>
              <a:t>This requires the launching of a vigorous materials and nuclear science program  that will be part of defining and constructing a fusion nuclear science facility, and will fill gaps en route to a DEMO. Such a program will benefit from and give to other research needs. Synergies will be identified and levered between MFE, IFE, advanced nuclear energy, and defense.</a:t>
            </a:r>
          </a:p>
          <a:p>
            <a:pPr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400" i="1" dirty="0" smtClean="0"/>
              <a:t>	</a:t>
            </a:r>
            <a:endParaRPr lang="en-US" sz="2400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0362" y="216568"/>
            <a:ext cx="7789333" cy="5073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This activity focuses on </a:t>
            </a:r>
            <a:br>
              <a:rPr lang="en-US" dirty="0" smtClean="0"/>
            </a:br>
            <a:r>
              <a:rPr lang="en-US" dirty="0" smtClean="0"/>
              <a:t>Materials in a fusion environment 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1400" i="1" dirty="0">
              <a:solidFill>
                <a:srgbClr val="0070C0"/>
              </a:solidFill>
            </a:endParaRP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53460" y="6604774"/>
            <a:ext cx="383545" cy="372513"/>
          </a:xfrm>
          <a:noFill/>
        </p:spPr>
        <p:txBody>
          <a:bodyPr/>
          <a:lstStyle/>
          <a:p>
            <a:fld id="{E36E0A96-5442-4B60-9AA1-C264884A8DF6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28458"/>
            <a:ext cx="8229600" cy="5199063"/>
          </a:xfrm>
        </p:spPr>
        <p:txBody>
          <a:bodyPr/>
          <a:lstStyle/>
          <a:p>
            <a:r>
              <a:rPr lang="en-US" sz="2400" dirty="0" smtClean="0"/>
              <a:t>The July 23 meeting was an </a:t>
            </a:r>
            <a:r>
              <a:rPr lang="en-US" sz="2400" dirty="0" smtClean="0"/>
              <a:t>opportunity to present our thoughts and to get feedback</a:t>
            </a:r>
          </a:p>
          <a:p>
            <a:endParaRPr lang="en-US" sz="2400" dirty="0" smtClean="0"/>
          </a:p>
          <a:p>
            <a:r>
              <a:rPr lang="en-US" sz="2400" dirty="0" smtClean="0"/>
              <a:t>V</a:t>
            </a:r>
            <a:r>
              <a:rPr lang="en-US" sz="2400" dirty="0" smtClean="0"/>
              <a:t>arious approaches with their accompany risks must be understood</a:t>
            </a:r>
          </a:p>
          <a:p>
            <a:endParaRPr lang="en-US" sz="2400" dirty="0" smtClean="0"/>
          </a:p>
          <a:p>
            <a:r>
              <a:rPr lang="en-US" sz="2400" dirty="0" smtClean="0"/>
              <a:t>Identify research requirements to the point of enabling FES to craft calls for proposals and design programs</a:t>
            </a:r>
          </a:p>
          <a:p>
            <a:endParaRPr lang="en-US" sz="2400" dirty="0" smtClean="0"/>
          </a:p>
          <a:p>
            <a:r>
              <a:rPr lang="en-US" sz="2400" dirty="0" smtClean="0"/>
              <a:t>Adjust the program to meet the materials/nuclear science challenge</a:t>
            </a:r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542" y="58407"/>
            <a:ext cx="8678174" cy="723900"/>
          </a:xfrm>
        </p:spPr>
        <p:txBody>
          <a:bodyPr/>
          <a:lstStyle/>
          <a:p>
            <a:r>
              <a:rPr lang="en-US" dirty="0" smtClean="0"/>
              <a:t>The Plan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7D5743-351F-4790-B349-142C12AEF2B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3675"/>
            <a:ext cx="9144000" cy="5199063"/>
          </a:xfrm>
        </p:spPr>
        <p:txBody>
          <a:bodyPr/>
          <a:lstStyle/>
          <a:p>
            <a:r>
              <a:rPr lang="en-US" sz="2400" dirty="0" smtClean="0"/>
              <a:t>Aim to cap this line of research with a major facility, operating in parallel with ITER, but our near term priority is the requisite research program prior to such a facility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Clarify requirements for a nuclear and non-nuclear materials science program that must be deployed prior to the final definition and launching of a major facility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5940" y="161925"/>
            <a:ext cx="7053023" cy="7239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7D5743-351F-4790-B349-142C12AEF2B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16693</TotalTime>
  <Words>305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1_Default Design</vt:lpstr>
      <vt:lpstr>Slide 1</vt:lpstr>
      <vt:lpstr>Thank you for your attention  - Now Chuck Kessel, our starting quarterback and number one draft pick, will speak and answer all of your questions  </vt:lpstr>
      <vt:lpstr>Background: Setting the Stage</vt:lpstr>
      <vt:lpstr>This activity focuses on  Materials in a fusion environment  </vt:lpstr>
      <vt:lpstr>The Plan </vt:lpstr>
      <vt:lpstr>Conclusions</vt:lpstr>
    </vt:vector>
  </TitlesOfParts>
  <Company>U.S. Department of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mormaLa</dc:creator>
  <cp:lastModifiedBy>nardella</cp:lastModifiedBy>
  <cp:revision>1664</cp:revision>
  <dcterms:created xsi:type="dcterms:W3CDTF">2008-09-17T19:05:33Z</dcterms:created>
  <dcterms:modified xsi:type="dcterms:W3CDTF">2010-08-03T05:05:49Z</dcterms:modified>
</cp:coreProperties>
</file>