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4088" r:id="rId2"/>
  </p:sldMasterIdLst>
  <p:notesMasterIdLst>
    <p:notesMasterId r:id="rId45"/>
  </p:notesMasterIdLst>
  <p:handoutMasterIdLst>
    <p:handoutMasterId r:id="rId46"/>
  </p:handoutMasterIdLst>
  <p:sldIdLst>
    <p:sldId id="323" r:id="rId3"/>
    <p:sldId id="470" r:id="rId4"/>
    <p:sldId id="493" r:id="rId5"/>
    <p:sldId id="494" r:id="rId6"/>
    <p:sldId id="496" r:id="rId7"/>
    <p:sldId id="497" r:id="rId8"/>
    <p:sldId id="495" r:id="rId9"/>
    <p:sldId id="419" r:id="rId10"/>
    <p:sldId id="476" r:id="rId11"/>
    <p:sldId id="474" r:id="rId12"/>
    <p:sldId id="490" r:id="rId13"/>
    <p:sldId id="482" r:id="rId14"/>
    <p:sldId id="467" r:id="rId15"/>
    <p:sldId id="491" r:id="rId16"/>
    <p:sldId id="492" r:id="rId17"/>
    <p:sldId id="421" r:id="rId18"/>
    <p:sldId id="420" r:id="rId19"/>
    <p:sldId id="425" r:id="rId20"/>
    <p:sldId id="429" r:id="rId21"/>
    <p:sldId id="452" r:id="rId22"/>
    <p:sldId id="433" r:id="rId23"/>
    <p:sldId id="434" r:id="rId24"/>
    <p:sldId id="435" r:id="rId25"/>
    <p:sldId id="464" r:id="rId26"/>
    <p:sldId id="454" r:id="rId27"/>
    <p:sldId id="438" r:id="rId28"/>
    <p:sldId id="483" r:id="rId29"/>
    <p:sldId id="456" r:id="rId30"/>
    <p:sldId id="457" r:id="rId31"/>
    <p:sldId id="484" r:id="rId32"/>
    <p:sldId id="458" r:id="rId33"/>
    <p:sldId id="460" r:id="rId34"/>
    <p:sldId id="459" r:id="rId35"/>
    <p:sldId id="466" r:id="rId36"/>
    <p:sldId id="461" r:id="rId37"/>
    <p:sldId id="462" r:id="rId38"/>
    <p:sldId id="485" r:id="rId39"/>
    <p:sldId id="486" r:id="rId40"/>
    <p:sldId id="489" r:id="rId41"/>
    <p:sldId id="487" r:id="rId42"/>
    <p:sldId id="488" r:id="rId43"/>
    <p:sldId id="366" r:id="rId44"/>
  </p:sldIdLst>
  <p:sldSz cx="9144000" cy="6858000" type="screen4x3"/>
  <p:notesSz cx="6934200" cy="9232900"/>
  <p:defaultTextStyle>
    <a:defPPr>
      <a:defRPr lang="en-US"/>
    </a:defPPr>
    <a:lvl1pPr algn="l" defTabSz="457200" rtl="0" fontAlgn="base">
      <a:spcBef>
        <a:spcPct val="0"/>
      </a:spcBef>
      <a:spcAft>
        <a:spcPct val="0"/>
      </a:spcAft>
      <a:defRPr sz="2400" kern="1200">
        <a:solidFill>
          <a:schemeClr val="tx1"/>
        </a:solidFill>
        <a:latin typeface="Arial" charset="0"/>
        <a:ea typeface="MS PGothic"/>
        <a:cs typeface="MS PGothic"/>
      </a:defRPr>
    </a:lvl1pPr>
    <a:lvl2pPr marL="457200" algn="l" defTabSz="457200" rtl="0" fontAlgn="base">
      <a:spcBef>
        <a:spcPct val="0"/>
      </a:spcBef>
      <a:spcAft>
        <a:spcPct val="0"/>
      </a:spcAft>
      <a:defRPr sz="2400" kern="1200">
        <a:solidFill>
          <a:schemeClr val="tx1"/>
        </a:solidFill>
        <a:latin typeface="Arial" charset="0"/>
        <a:ea typeface="MS PGothic"/>
        <a:cs typeface="MS PGothic"/>
      </a:defRPr>
    </a:lvl2pPr>
    <a:lvl3pPr marL="914400" algn="l" defTabSz="457200" rtl="0" fontAlgn="base">
      <a:spcBef>
        <a:spcPct val="0"/>
      </a:spcBef>
      <a:spcAft>
        <a:spcPct val="0"/>
      </a:spcAft>
      <a:defRPr sz="2400" kern="1200">
        <a:solidFill>
          <a:schemeClr val="tx1"/>
        </a:solidFill>
        <a:latin typeface="Arial" charset="0"/>
        <a:ea typeface="MS PGothic"/>
        <a:cs typeface="MS PGothic"/>
      </a:defRPr>
    </a:lvl3pPr>
    <a:lvl4pPr marL="1371600" algn="l" defTabSz="457200" rtl="0" fontAlgn="base">
      <a:spcBef>
        <a:spcPct val="0"/>
      </a:spcBef>
      <a:spcAft>
        <a:spcPct val="0"/>
      </a:spcAft>
      <a:defRPr sz="2400" kern="1200">
        <a:solidFill>
          <a:schemeClr val="tx1"/>
        </a:solidFill>
        <a:latin typeface="Arial" charset="0"/>
        <a:ea typeface="MS PGothic"/>
        <a:cs typeface="MS PGothic"/>
      </a:defRPr>
    </a:lvl4pPr>
    <a:lvl5pPr marL="1828800" algn="l" defTabSz="457200" rtl="0" fontAlgn="base">
      <a:spcBef>
        <a:spcPct val="0"/>
      </a:spcBef>
      <a:spcAft>
        <a:spcPct val="0"/>
      </a:spcAft>
      <a:defRPr sz="2400" kern="1200">
        <a:solidFill>
          <a:schemeClr val="tx1"/>
        </a:solidFill>
        <a:latin typeface="Arial" charset="0"/>
        <a:ea typeface="MS PGothic"/>
        <a:cs typeface="MS PGothic"/>
      </a:defRPr>
    </a:lvl5pPr>
    <a:lvl6pPr marL="2286000" algn="l" defTabSz="914400" rtl="0" eaLnBrk="1" latinLnBrk="0" hangingPunct="1">
      <a:defRPr sz="2400" kern="1200">
        <a:solidFill>
          <a:schemeClr val="tx1"/>
        </a:solidFill>
        <a:latin typeface="Arial" charset="0"/>
        <a:ea typeface="MS PGothic"/>
        <a:cs typeface="MS PGothic"/>
      </a:defRPr>
    </a:lvl6pPr>
    <a:lvl7pPr marL="2743200" algn="l" defTabSz="914400" rtl="0" eaLnBrk="1" latinLnBrk="0" hangingPunct="1">
      <a:defRPr sz="2400" kern="1200">
        <a:solidFill>
          <a:schemeClr val="tx1"/>
        </a:solidFill>
        <a:latin typeface="Arial" charset="0"/>
        <a:ea typeface="MS PGothic"/>
        <a:cs typeface="MS PGothic"/>
      </a:defRPr>
    </a:lvl7pPr>
    <a:lvl8pPr marL="3200400" algn="l" defTabSz="914400" rtl="0" eaLnBrk="1" latinLnBrk="0" hangingPunct="1">
      <a:defRPr sz="2400" kern="1200">
        <a:solidFill>
          <a:schemeClr val="tx1"/>
        </a:solidFill>
        <a:latin typeface="Arial" charset="0"/>
        <a:ea typeface="MS PGothic"/>
        <a:cs typeface="MS PGothic"/>
      </a:defRPr>
    </a:lvl8pPr>
    <a:lvl9pPr marL="3657600" algn="l" defTabSz="914400" rtl="0" eaLnBrk="1" latinLnBrk="0" hangingPunct="1">
      <a:defRPr sz="2400" kern="1200">
        <a:solidFill>
          <a:schemeClr val="tx1"/>
        </a:solidFill>
        <a:latin typeface="Arial" charset="0"/>
        <a:ea typeface="MS PGothic"/>
        <a:cs typeface="MS P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FF0000"/>
    <a:srgbClr val="ADD1C2"/>
    <a:srgbClr val="FF33CC"/>
    <a:srgbClr val="663300"/>
    <a:srgbClr val="008000"/>
    <a:srgbClr val="0099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2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ea typeface="ＭＳ Ｐゴシック" pitchFamily="34" charset="-128"/>
                <a:cs typeface="+mn-cs"/>
              </a:defRPr>
            </a:lvl1pPr>
          </a:lstStyle>
          <a:p>
            <a:pPr>
              <a:defRPr/>
            </a:pPr>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lIns="91440" tIns="45720" rIns="91440" bIns="45720" rtlCol="0"/>
          <a:lstStyle>
            <a:lvl1pPr algn="r">
              <a:defRPr sz="1200">
                <a:ea typeface="ＭＳ Ｐゴシック" pitchFamily="34" charset="-128"/>
                <a:cs typeface="+mn-cs"/>
              </a:defRPr>
            </a:lvl1pPr>
          </a:lstStyle>
          <a:p>
            <a:pPr>
              <a:defRPr/>
            </a:pPr>
            <a:fld id="{875B0697-65E0-423A-9FB2-D7D60CCF7BCC}" type="datetimeFigureOut">
              <a:rPr lang="en-US"/>
              <a:pPr>
                <a:defRPr/>
              </a:pPr>
              <a:t>8/2/2010</a:t>
            </a:fld>
            <a:endParaRPr lang="en-US"/>
          </a:p>
        </p:txBody>
      </p:sp>
      <p:sp>
        <p:nvSpPr>
          <p:cNvPr id="4" name="Footer Placeholder 3"/>
          <p:cNvSpPr>
            <a:spLocks noGrp="1"/>
          </p:cNvSpPr>
          <p:nvPr>
            <p:ph type="ftr" sz="quarter" idx="2"/>
          </p:nvPr>
        </p:nvSpPr>
        <p:spPr>
          <a:xfrm>
            <a:off x="0" y="8769350"/>
            <a:ext cx="3005138" cy="461963"/>
          </a:xfrm>
          <a:prstGeom prst="rect">
            <a:avLst/>
          </a:prstGeom>
        </p:spPr>
        <p:txBody>
          <a:bodyPr vert="horz" lIns="91440" tIns="45720" rIns="91440" bIns="45720" rtlCol="0" anchor="b"/>
          <a:lstStyle>
            <a:lvl1pPr algn="l">
              <a:defRPr sz="1200">
                <a:ea typeface="ＭＳ Ｐゴシック" pitchFamily="34" charset="-128"/>
                <a:cs typeface="+mn-cs"/>
              </a:defRPr>
            </a:lvl1pPr>
          </a:lstStyle>
          <a:p>
            <a:pPr>
              <a:defRPr/>
            </a:pPr>
            <a:endParaRPr lang="en-US"/>
          </a:p>
        </p:txBody>
      </p:sp>
      <p:sp>
        <p:nvSpPr>
          <p:cNvPr id="5" name="Slide Number Placeholder 4"/>
          <p:cNvSpPr>
            <a:spLocks noGrp="1"/>
          </p:cNvSpPr>
          <p:nvPr>
            <p:ph type="sldNum" sz="quarter" idx="3"/>
          </p:nvPr>
        </p:nvSpPr>
        <p:spPr>
          <a:xfrm>
            <a:off x="3927475" y="8769350"/>
            <a:ext cx="3005138" cy="461963"/>
          </a:xfrm>
          <a:prstGeom prst="rect">
            <a:avLst/>
          </a:prstGeom>
        </p:spPr>
        <p:txBody>
          <a:bodyPr vert="horz" lIns="91440" tIns="45720" rIns="91440" bIns="45720" rtlCol="0" anchor="b"/>
          <a:lstStyle>
            <a:lvl1pPr algn="r">
              <a:defRPr sz="1200">
                <a:ea typeface="ＭＳ Ｐゴシック" pitchFamily="34" charset="-128"/>
                <a:cs typeface="+mn-cs"/>
              </a:defRPr>
            </a:lvl1pPr>
          </a:lstStyle>
          <a:p>
            <a:pPr>
              <a:defRPr/>
            </a:pPr>
            <a:fld id="{3AF6DEFA-ADE5-49CA-A66D-D2787509DC48}"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wrap="square" lIns="92382" tIns="46191" rIns="92382" bIns="46191" numCol="1" anchor="t" anchorCtr="0" compatLnSpc="1">
            <a:prstTxWarp prst="textNoShape">
              <a:avLst/>
            </a:prstTxWarp>
          </a:bodyPr>
          <a:lstStyle>
            <a:lvl1pPr>
              <a:defRPr sz="1200">
                <a:ea typeface="ＭＳ Ｐゴシック" pitchFamily="-112" charset="-128"/>
                <a:cs typeface="+mn-cs"/>
              </a:defRPr>
            </a:lvl1pPr>
          </a:lstStyle>
          <a:p>
            <a:pPr>
              <a:defRPr/>
            </a:pPr>
            <a:endParaRPr lang="en-US"/>
          </a:p>
        </p:txBody>
      </p:sp>
      <p:sp>
        <p:nvSpPr>
          <p:cNvPr id="3" name="Date Placeholder 2"/>
          <p:cNvSpPr>
            <a:spLocks noGrp="1"/>
          </p:cNvSpPr>
          <p:nvPr>
            <p:ph type="dt" idx="1"/>
          </p:nvPr>
        </p:nvSpPr>
        <p:spPr>
          <a:xfrm>
            <a:off x="3927475" y="0"/>
            <a:ext cx="3005138" cy="461963"/>
          </a:xfrm>
          <a:prstGeom prst="rect">
            <a:avLst/>
          </a:prstGeom>
        </p:spPr>
        <p:txBody>
          <a:bodyPr vert="horz" wrap="square" lIns="92382" tIns="46191" rIns="92382" bIns="46191" numCol="1" anchor="t" anchorCtr="0" compatLnSpc="1">
            <a:prstTxWarp prst="textNoShape">
              <a:avLst/>
            </a:prstTxWarp>
          </a:bodyPr>
          <a:lstStyle>
            <a:lvl1pPr algn="r">
              <a:defRPr sz="1200">
                <a:ea typeface="ＭＳ Ｐゴシック" pitchFamily="-112" charset="-128"/>
                <a:cs typeface="+mn-cs"/>
              </a:defRPr>
            </a:lvl1pPr>
          </a:lstStyle>
          <a:p>
            <a:pPr>
              <a:defRPr/>
            </a:pPr>
            <a:fld id="{15C72A2F-6747-4753-A8D6-EBA757A1207C}" type="datetime1">
              <a:rPr lang="en-US"/>
              <a:pPr>
                <a:defRPr/>
              </a:pPr>
              <a:t>8/2/2010</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wrap="square" lIns="92382" tIns="46191" rIns="92382" bIns="46191"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93738" y="4386263"/>
            <a:ext cx="5546725" cy="4154487"/>
          </a:xfrm>
          <a:prstGeom prst="rect">
            <a:avLst/>
          </a:prstGeom>
        </p:spPr>
        <p:txBody>
          <a:bodyPr vert="horz" wrap="square" lIns="92382" tIns="46191" rIns="92382" bIns="46191"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69350"/>
            <a:ext cx="3005138" cy="461963"/>
          </a:xfrm>
          <a:prstGeom prst="rect">
            <a:avLst/>
          </a:prstGeom>
        </p:spPr>
        <p:txBody>
          <a:bodyPr vert="horz" wrap="square" lIns="92382" tIns="46191" rIns="92382" bIns="46191" numCol="1" anchor="b" anchorCtr="0" compatLnSpc="1">
            <a:prstTxWarp prst="textNoShape">
              <a:avLst/>
            </a:prstTxWarp>
          </a:bodyPr>
          <a:lstStyle>
            <a:lvl1pPr>
              <a:defRPr sz="1200">
                <a:ea typeface="ＭＳ Ｐゴシック" pitchFamily="-112" charset="-128"/>
                <a:cs typeface="+mn-cs"/>
              </a:defRPr>
            </a:lvl1pPr>
          </a:lstStyle>
          <a:p>
            <a:pPr>
              <a:defRPr/>
            </a:pPr>
            <a:endParaRPr 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wrap="square" lIns="92382" tIns="46191" rIns="92382" bIns="46191" numCol="1" anchor="b" anchorCtr="0" compatLnSpc="1">
            <a:prstTxWarp prst="textNoShape">
              <a:avLst/>
            </a:prstTxWarp>
          </a:bodyPr>
          <a:lstStyle>
            <a:lvl1pPr algn="r">
              <a:defRPr sz="1200">
                <a:ea typeface="ＭＳ Ｐゴシック" pitchFamily="-112" charset="-128"/>
                <a:cs typeface="+mn-cs"/>
              </a:defRPr>
            </a:lvl1pPr>
          </a:lstStyle>
          <a:p>
            <a:pPr>
              <a:defRPr/>
            </a:pPr>
            <a:fld id="{1E008F6C-1010-4ADD-973E-79C199A7C3AA}"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a:lstStyle/>
          <a:p>
            <a:endParaRPr lang="en-US" smtClean="0">
              <a:ea typeface="MS PGothic"/>
            </a:endParaRPr>
          </a:p>
        </p:txBody>
      </p:sp>
      <p:sp>
        <p:nvSpPr>
          <p:cNvPr id="32771" name="Slide Number Placeholder 3"/>
          <p:cNvSpPr>
            <a:spLocks noGrp="1"/>
          </p:cNvSpPr>
          <p:nvPr>
            <p:ph type="sldNum" sz="quarter" idx="5"/>
          </p:nvPr>
        </p:nvSpPr>
        <p:spPr bwMode="auto">
          <a:noFill/>
          <a:ln>
            <a:miter lim="800000"/>
            <a:headEnd/>
            <a:tailEnd/>
          </a:ln>
        </p:spPr>
        <p:txBody>
          <a:bodyPr/>
          <a:lstStyle/>
          <a:p>
            <a:fld id="{F20CD9BB-D580-436B-A844-04725E34B935}" type="slidenum">
              <a:rPr lang="en-US" smtClean="0">
                <a:ea typeface="MS PGothic"/>
                <a:cs typeface="MS PGothic"/>
              </a:rPr>
              <a:pPr/>
              <a:t>1</a:t>
            </a:fld>
            <a:endParaRPr lang="en-US" smtClean="0">
              <a:ea typeface="MS PGothic"/>
              <a:cs typeface="MS PGothic"/>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68610"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70658"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72706"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74754"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76802"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78850"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80898"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82946"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84994"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87042"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52226"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89090"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91138"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93186"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54274"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56322"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58370"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60418"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62466"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64514"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TextEdit="1"/>
          </p:cNvSpPr>
          <p:nvPr>
            <p:ph type="sldImg"/>
          </p:nvPr>
        </p:nvSpPr>
        <p:spPr bwMode="auto">
          <a:xfrm>
            <a:off x="1158875" y="690563"/>
            <a:ext cx="4616450" cy="3462337"/>
          </a:xfrm>
          <a:noFill/>
          <a:ln>
            <a:solidFill>
              <a:srgbClr val="000000"/>
            </a:solidFill>
            <a:miter lim="800000"/>
            <a:headEnd/>
            <a:tailEnd/>
          </a:ln>
        </p:spPr>
      </p:sp>
      <p:sp>
        <p:nvSpPr>
          <p:cNvPr id="66562" name="Rectangle 3"/>
          <p:cNvSpPr>
            <a:spLocks noGrp="1"/>
          </p:cNvSpPr>
          <p:nvPr>
            <p:ph type="body" idx="1"/>
          </p:nvPr>
        </p:nvSpPr>
        <p:spPr bwMode="auto">
          <a:xfrm>
            <a:off x="693738" y="4386263"/>
            <a:ext cx="5546725" cy="4156075"/>
          </a:xfrm>
          <a:noFill/>
        </p:spPr>
        <p:txBody>
          <a:bodyPr/>
          <a:lstStyle/>
          <a:p>
            <a:endParaRPr lang="en-US" smtClean="0">
              <a:ea typeface="MS PGothic"/>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4687C577-5B12-4A00-AAE1-6F39AA8B7437}" type="datetime1">
              <a:rPr lang="en-US"/>
              <a:pPr>
                <a:defRPr/>
              </a:pPr>
              <a:t>8/2/2010</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481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00200"/>
            <a:ext cx="38481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B870E9F6-37B9-4815-AC43-D4317B1D70FD}" type="datetime1">
              <a:rPr lang="en-US"/>
              <a:pPr>
                <a:defRPr/>
              </a:pPr>
              <a:t>8/2/2010</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4800" y="304800"/>
            <a:ext cx="8534400" cy="762000"/>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38481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600200"/>
            <a:ext cx="38481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24300"/>
            <a:ext cx="38481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3924300"/>
            <a:ext cx="38481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5D7D52C3-F4E3-44E4-80A9-D901F0F13FD1}" type="datetime1">
              <a:rPr lang="en-US"/>
              <a:pPr>
                <a:defRPr/>
              </a:pPr>
              <a:t>8/2/2010</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48100" cy="4495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600200"/>
            <a:ext cx="38481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924300"/>
            <a:ext cx="3848100" cy="21717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46C63E05-9D29-4DD8-AD7E-DAFBE2C91681}" type="datetime1">
              <a:rPr lang="en-US"/>
              <a:pPr>
                <a:defRPr/>
              </a:pPr>
              <a:t>8/2/2010</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0"/>
            <a:ext cx="7848600" cy="4495800"/>
          </a:xfrm>
          <a:prstGeom prst="rect">
            <a:avLst/>
          </a:prstGeom>
        </p:spPr>
        <p:txBody>
          <a:bodyPr/>
          <a:lstStyle/>
          <a:p>
            <a:pPr lvl="0"/>
            <a:r>
              <a:rPr lang="en-US" noProof="0" smtClean="0"/>
              <a:t>Click icon to add table</a:t>
            </a:r>
          </a:p>
        </p:txBody>
      </p:sp>
      <p:sp>
        <p:nvSpPr>
          <p:cNvPr id="4" name="Rectangle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F971470C-C732-4109-B2F6-C31E491ED39C}" type="datetime1">
              <a:rPr lang="en-US"/>
              <a:pPr>
                <a:defRPr/>
              </a:pPr>
              <a:t>8/2/2010</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a:prstGeom prst="rect">
            <a:avLst/>
          </a:prstGeo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600200"/>
            <a:ext cx="7848600" cy="4495800"/>
          </a:xfrm>
          <a:prstGeom prst="rect">
            <a:avLst/>
          </a:prstGeom>
        </p:spPr>
        <p:txBody>
          <a:bodyPr/>
          <a:lstStyle/>
          <a:p>
            <a:pPr lvl="0"/>
            <a:r>
              <a:rPr lang="en-US" noProof="0" smtClean="0"/>
              <a:t>Click icon to add SmartArt graphic</a:t>
            </a:r>
          </a:p>
        </p:txBody>
      </p:sp>
      <p:sp>
        <p:nvSpPr>
          <p:cNvPr id="4" name="Rectangle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C1338B81-DDBB-4CDE-A1C7-68F96965545B}" type="datetime1">
              <a:rPr lang="en-US"/>
              <a:pPr>
                <a:defRPr/>
              </a:pPr>
              <a:t>8/2/2010</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1"/>
          <p:cNvSpPr>
            <a:spLocks noGrp="1"/>
          </p:cNvSpPr>
          <p:nvPr>
            <p:ph type="sldNum" sz="quarter" idx="10"/>
          </p:nvPr>
        </p:nvSpPr>
        <p:spPr/>
        <p:txBody>
          <a:bodyPr/>
          <a:lstStyle>
            <a:lvl1pPr>
              <a:defRPr/>
            </a:lvl1pPr>
          </a:lstStyle>
          <a:p>
            <a:pPr>
              <a:defRPr/>
            </a:pPr>
            <a:fld id="{6C3016A2-5048-4417-9C6F-8E25E4520AA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5556657-0685-4AF9-AF8F-B939085C6B26}" type="datetime1">
              <a:rPr lang="en-US"/>
              <a:pPr>
                <a:defRPr/>
              </a:pPr>
              <a:t>8/2/2010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F7EB8B-3802-40DA-935C-7667E45C0C2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73F8C6-5C26-4B0B-BA62-708112C02E83}" type="datetime1">
              <a:rPr lang="en-US"/>
              <a:pPr>
                <a:defRPr/>
              </a:pPr>
              <a:t>8/2/2010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8B4CDF-423E-4EB7-96F1-46AE030AD65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052B52-113B-45E1-BC09-4C6215E62EDE}" type="datetime1">
              <a:rPr lang="en-US"/>
              <a:pPr>
                <a:defRPr/>
              </a:pPr>
              <a:t>8/2/2010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BF9522-A8AB-4720-9B75-994E54E3FB1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12542E2-AB57-4667-B340-7AC295534633}" type="datetime1">
              <a:rPr lang="en-US"/>
              <a:pPr>
                <a:defRPr/>
              </a:pPr>
              <a:t>8/2/2010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7F5655-ED21-4940-8A2B-6E7476E3DDE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48100" cy="4495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00200"/>
            <a:ext cx="3848100" cy="4495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7294AC85-9642-4557-B31A-B50A098790EA}" type="datetime1">
              <a:rPr lang="en-US"/>
              <a:pPr>
                <a:defRPr/>
              </a:pPr>
              <a:t>8/2/2010</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87A6086-E1EC-49E6-A960-22419AF0430D}" type="datetime1">
              <a:rPr lang="en-US"/>
              <a:pPr>
                <a:defRPr/>
              </a:pPr>
              <a:t>8/2/2010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1B42751-6A29-4B46-8020-032DC1CC856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09BC41C-A83A-4B6C-9941-47C3DA391DEB}" type="datetime1">
              <a:rPr lang="en-US"/>
              <a:pPr>
                <a:defRPr/>
              </a:pPr>
              <a:t>8/2/2010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782910-A267-4B8D-B207-56636173916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F2C3571-0AB3-4F88-BF92-9D68ED49D71C}" type="datetime1">
              <a:rPr lang="en-US"/>
              <a:pPr>
                <a:defRPr/>
              </a:pPr>
              <a:t>8/2/2010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1EDCEAB-D9DC-4E6B-B76E-60155D670B5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D48C3D0-2630-46C5-8F65-B15050C3BD7D}" type="datetime1">
              <a:rPr lang="en-US"/>
              <a:pPr>
                <a:defRPr/>
              </a:pPr>
              <a:t>8/2/2010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9E8D68-D68A-4167-B261-428EE2B9445C}"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B5DD44-2037-4B19-A230-F578CE8FE99D}" type="datetime1">
              <a:rPr lang="en-US"/>
              <a:pPr>
                <a:defRPr/>
              </a:pPr>
              <a:t>8/2/2010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0C8E32-560D-402D-BCE9-6883DDBE3094}"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501E59-84A3-4F76-B7E8-71249DB8DDE8}" type="datetime1">
              <a:rPr lang="en-US"/>
              <a:pPr>
                <a:defRPr/>
              </a:pPr>
              <a:t>8/2/2010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25AAA7-DA8A-43D5-83C3-DF83CA873962}"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6B155F-83EA-422D-B2BF-26F516720A30}" type="datetime1">
              <a:rPr lang="en-US"/>
              <a:pPr>
                <a:defRPr/>
              </a:pPr>
              <a:t>8/2/2010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567AE6-EEF5-4054-80BD-4567F5484A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0518BCB6-D406-42F6-8C2C-22F0F5F2373C}" type="datetime1">
              <a:rPr lang="en-US"/>
              <a:pPr>
                <a:defRPr/>
              </a:pPr>
              <a:t>8/2/2010</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FF8FB0F3-42A0-43D6-9D25-561AC34813F7}" type="datetime1">
              <a:rPr lang="en-US"/>
              <a:pPr>
                <a:defRPr/>
              </a:pPr>
              <a:t>8/2/2010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B9BC4B29-ECD2-4E4A-A28D-C251884A5D67}" type="datetime1">
              <a:rPr lang="en-US"/>
              <a:pPr>
                <a:defRPr/>
              </a:pPr>
              <a:t>8/2/2010</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2C549344-A7F7-46A9-9B54-B747B6F894F6}" type="datetime1">
              <a:rPr lang="en-US"/>
              <a:pPr>
                <a:defRPr/>
              </a:pPr>
              <a:t>8/2/2010</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ECB0DB8A-0AD2-4A8C-BE8D-52A8648816AE}" type="datetime1">
              <a:rPr lang="en-US"/>
              <a:pPr>
                <a:defRPr/>
              </a:pPr>
              <a:t>8/2/2010</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0"/>
            <a:ext cx="7848600" cy="4495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6566DBB0-D672-4958-8367-19ACF85E65ED}" type="datetime1">
              <a:rPr lang="en-US"/>
              <a:pPr>
                <a:defRPr/>
              </a:pPr>
              <a:t>8/2/2010</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7912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4800"/>
            <a:ext cx="6248400" cy="5791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1524000" y="5943600"/>
            <a:ext cx="1905000" cy="457200"/>
          </a:xfrm>
          <a:prstGeom prst="rect">
            <a:avLst/>
          </a:prstGeom>
        </p:spPr>
        <p:txBody>
          <a:bodyPr vert="horz" wrap="square" lIns="91440" tIns="45720" rIns="91440" bIns="45720" numCol="1" anchor="t" anchorCtr="0" compatLnSpc="1">
            <a:prstTxWarp prst="textNoShape">
              <a:avLst/>
            </a:prstTxWarp>
          </a:bodyPr>
          <a:lstStyle>
            <a:lvl1pPr>
              <a:defRPr sz="1800">
                <a:ea typeface="ＭＳ Ｐゴシック" pitchFamily="-112" charset="-128"/>
                <a:cs typeface="Arial" charset="0"/>
              </a:defRPr>
            </a:lvl1pPr>
          </a:lstStyle>
          <a:p>
            <a:pPr>
              <a:defRPr/>
            </a:pPr>
            <a:fld id="{27F076F2-C428-4BEC-8E5C-7DF44CE51911}" type="datetime1">
              <a:rPr lang="en-US"/>
              <a:pPr>
                <a:defRPr/>
              </a:pPr>
              <a:t>8/2/2010</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7772400" y="6400800"/>
            <a:ext cx="717550" cy="244475"/>
          </a:xfrm>
          <a:prstGeom prst="rect">
            <a:avLst/>
          </a:prstGeom>
          <a:noFill/>
          <a:ln w="9525">
            <a:noFill/>
            <a:miter lim="800000"/>
            <a:headEnd/>
            <a:tailEnd/>
          </a:ln>
          <a:effectLst/>
        </p:spPr>
        <p:txBody>
          <a:bodyPr wrap="none">
            <a:spAutoFit/>
          </a:bodyPr>
          <a:lstStyle/>
          <a:p>
            <a:pPr>
              <a:defRPr/>
            </a:pPr>
            <a:r>
              <a:rPr lang="en-US" sz="1000">
                <a:solidFill>
                  <a:schemeClr val="bg1"/>
                </a:solidFill>
                <a:ea typeface="ＭＳ Ｐゴシック" pitchFamily="-112" charset="-128"/>
                <a:cs typeface="Arial" charset="0"/>
              </a:rPr>
              <a:t>077-05/rs</a:t>
            </a:r>
          </a:p>
        </p:txBody>
      </p:sp>
      <p:sp>
        <p:nvSpPr>
          <p:cNvPr id="1044" name="Text Box 20"/>
          <p:cNvSpPr txBox="1">
            <a:spLocks noChangeArrowheads="1"/>
          </p:cNvSpPr>
          <p:nvPr/>
        </p:nvSpPr>
        <p:spPr bwMode="auto">
          <a:xfrm>
            <a:off x="7315200" y="990600"/>
            <a:ext cx="1143000" cy="244475"/>
          </a:xfrm>
          <a:prstGeom prst="rect">
            <a:avLst/>
          </a:prstGeom>
          <a:noFill/>
          <a:ln w="9525">
            <a:noFill/>
            <a:miter lim="800000"/>
            <a:headEnd/>
            <a:tailEnd/>
          </a:ln>
          <a:effectLst/>
        </p:spPr>
        <p:txBody>
          <a:bodyPr>
            <a:spAutoFit/>
          </a:bodyPr>
          <a:lstStyle/>
          <a:p>
            <a:pPr>
              <a:defRPr/>
            </a:pPr>
            <a:r>
              <a:rPr lang="en-US" sz="1000">
                <a:ea typeface="ＭＳ Ｐゴシック" pitchFamily="-112" charset="-128"/>
                <a:cs typeface="Arial" charset="0"/>
              </a:rPr>
              <a:t>US DCLL TBM</a:t>
            </a:r>
          </a:p>
        </p:txBody>
      </p:sp>
      <p:pic>
        <p:nvPicPr>
          <p:cNvPr id="1028" name="Picture 4" descr="C:\Documents and Settings\mdagher\My Documents\UCLA\ITER\TBM\TBM_Design_2008\TBM_Assy_4-18-08\Full TBM 3D.jpg"/>
          <p:cNvPicPr>
            <a:picLocks noChangeAspect="1" noChangeArrowheads="1"/>
          </p:cNvPicPr>
          <p:nvPr/>
        </p:nvPicPr>
        <p:blipFill>
          <a:blip r:embed="rId17"/>
          <a:srcRect/>
          <a:stretch>
            <a:fillRect/>
          </a:stretch>
        </p:blipFill>
        <p:spPr bwMode="auto">
          <a:xfrm>
            <a:off x="8534400" y="152400"/>
            <a:ext cx="411163" cy="1066800"/>
          </a:xfrm>
          <a:prstGeom prst="rect">
            <a:avLst/>
          </a:prstGeom>
          <a:noFill/>
          <a:ln w="9525">
            <a:noFill/>
            <a:miter lim="800000"/>
            <a:headEnd/>
            <a:tailEnd/>
          </a:ln>
        </p:spPr>
      </p:pic>
      <p:pic>
        <p:nvPicPr>
          <p:cNvPr id="1029" name="Picture 4" descr="C:\Documents and Settings\mdagher\My Documents\UCLA\ITER\TBM\TBM_Design_2008\TBM_Assy_4-18-08\Mid_Pln_Sec_Hor_Dim.jpg"/>
          <p:cNvPicPr>
            <a:picLocks noChangeAspect="1" noChangeArrowheads="1"/>
          </p:cNvPicPr>
          <p:nvPr/>
        </p:nvPicPr>
        <p:blipFill>
          <a:blip r:embed="rId18"/>
          <a:srcRect/>
          <a:stretch>
            <a:fillRect/>
          </a:stretch>
        </p:blipFill>
        <p:spPr bwMode="auto">
          <a:xfrm>
            <a:off x="193675" y="381000"/>
            <a:ext cx="725488" cy="533400"/>
          </a:xfrm>
          <a:prstGeom prst="rect">
            <a:avLst/>
          </a:prstGeom>
          <a:noFill/>
          <a:ln w="9525">
            <a:noFill/>
            <a:miter lim="800000"/>
            <a:headEnd/>
            <a:tailEnd/>
          </a:ln>
        </p:spPr>
      </p:pic>
      <p:cxnSp>
        <p:nvCxnSpPr>
          <p:cNvPr id="1030" name="Straight Connector 19"/>
          <p:cNvCxnSpPr>
            <a:cxnSpLocks noChangeShapeType="1"/>
          </p:cNvCxnSpPr>
          <p:nvPr/>
        </p:nvCxnSpPr>
        <p:spPr bwMode="auto">
          <a:xfrm>
            <a:off x="838200" y="990600"/>
            <a:ext cx="7315200" cy="1588"/>
          </a:xfrm>
          <a:prstGeom prst="line">
            <a:avLst/>
          </a:prstGeom>
          <a:noFill/>
          <a:ln w="9525">
            <a:noFill/>
            <a:round/>
            <a:headEnd/>
            <a:tailEnd/>
          </a:ln>
        </p:spPr>
      </p:cxnSp>
      <p:cxnSp>
        <p:nvCxnSpPr>
          <p:cNvPr id="1031" name="Straight Connector 24"/>
          <p:cNvCxnSpPr>
            <a:cxnSpLocks noChangeShapeType="1"/>
          </p:cNvCxnSpPr>
          <p:nvPr/>
        </p:nvCxnSpPr>
        <p:spPr bwMode="auto">
          <a:xfrm>
            <a:off x="3276600" y="1143000"/>
            <a:ext cx="914400" cy="914400"/>
          </a:xfrm>
          <a:prstGeom prst="line">
            <a:avLst/>
          </a:prstGeom>
          <a:noFill/>
          <a:ln w="9525">
            <a:noFill/>
            <a:round/>
            <a:headEnd/>
            <a:tailEnd/>
          </a:ln>
        </p:spPr>
      </p:cxnSp>
      <p:cxnSp>
        <p:nvCxnSpPr>
          <p:cNvPr id="1032" name="Straight Connector 25"/>
          <p:cNvCxnSpPr>
            <a:cxnSpLocks noChangeShapeType="1"/>
          </p:cNvCxnSpPr>
          <p:nvPr/>
        </p:nvCxnSpPr>
        <p:spPr bwMode="auto">
          <a:xfrm>
            <a:off x="990600" y="1143000"/>
            <a:ext cx="7315200" cy="1588"/>
          </a:xfrm>
          <a:prstGeom prst="line">
            <a:avLst/>
          </a:prstGeom>
          <a:noFill/>
          <a:ln w="9525">
            <a:noFill/>
            <a:round/>
            <a:headEnd/>
            <a:tailEnd/>
          </a:ln>
        </p:spPr>
      </p:cxnSp>
      <p:cxnSp>
        <p:nvCxnSpPr>
          <p:cNvPr id="28" name="Straight Connector 27"/>
          <p:cNvCxnSpPr>
            <a:cxnSpLocks noChangeShapeType="1"/>
          </p:cNvCxnSpPr>
          <p:nvPr/>
        </p:nvCxnSpPr>
        <p:spPr bwMode="auto">
          <a:xfrm>
            <a:off x="1066800" y="838200"/>
            <a:ext cx="7239000" cy="1588"/>
          </a:xfrm>
          <a:prstGeom prst="line">
            <a:avLst/>
          </a:prstGeom>
          <a:noFill/>
          <a:ln w="38100">
            <a:solidFill>
              <a:srgbClr val="C00000"/>
            </a:solidFill>
            <a:round/>
            <a:headEnd/>
            <a:tailEnd/>
          </a:ln>
          <a:effectLst>
            <a:outerShdw blurRad="63500" dist="23000" dir="5400000" rotWithShape="0">
              <a:srgbClr val="000000">
                <a:alpha val="34999"/>
              </a:srgbClr>
            </a:outerShdw>
          </a:effectLst>
        </p:spPr>
      </p:cxnSp>
      <p:sp>
        <p:nvSpPr>
          <p:cNvPr id="12" name="Slide Number Placeholder 11"/>
          <p:cNvSpPr>
            <a:spLocks noGrp="1"/>
          </p:cNvSpPr>
          <p:nvPr>
            <p:ph type="sldNum" sz="quarter" idx="4"/>
          </p:nvPr>
        </p:nvSpPr>
        <p:spPr>
          <a:xfrm>
            <a:off x="0" y="6492875"/>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0000"/>
                </a:solidFill>
                <a:ea typeface="ＭＳ Ｐゴシック" pitchFamily="-112" charset="-128"/>
                <a:cs typeface="Arial" charset="0"/>
              </a:defRPr>
            </a:lvl1pPr>
          </a:lstStyle>
          <a:p>
            <a:pPr>
              <a:defRPr/>
            </a:pPr>
            <a:fld id="{3A440CDF-F271-4C08-A91C-2215BAADBB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15"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 id="2147484126" r:id="rId12"/>
    <p:sldLayoutId id="2147484127" r:id="rId13"/>
    <p:sldLayoutId id="2147484128" r:id="rId14"/>
    <p:sldLayoutId id="2147484103" r:id="rId15"/>
  </p:sldLayoutIdLst>
  <p:hf hdr="0" ftr="0" dt="0"/>
  <p:txStyles>
    <p:titleStyle>
      <a:lvl1pPr algn="l" rtl="0" eaLnBrk="0" fontAlgn="base" hangingPunct="0">
        <a:spcBef>
          <a:spcPct val="0"/>
        </a:spcBef>
        <a:spcAft>
          <a:spcPct val="0"/>
        </a:spcAft>
        <a:defRPr sz="1100" b="1">
          <a:solidFill>
            <a:srgbClr val="000000"/>
          </a:solidFill>
          <a:latin typeface="+mj-lt"/>
          <a:ea typeface="+mj-ea"/>
          <a:cs typeface="+mj-cs"/>
        </a:defRPr>
      </a:lvl1pPr>
      <a:lvl2pPr algn="l" rtl="0" eaLnBrk="0" fontAlgn="base" hangingPunct="0">
        <a:spcBef>
          <a:spcPct val="0"/>
        </a:spcBef>
        <a:spcAft>
          <a:spcPct val="0"/>
        </a:spcAft>
        <a:defRPr sz="1100" b="1">
          <a:solidFill>
            <a:srgbClr val="000000"/>
          </a:solidFill>
          <a:latin typeface="Century Gothic" pitchFamily="34" charset="0"/>
          <a:ea typeface="Times New Roman" pitchFamily="18" charset="0"/>
          <a:cs typeface="Arial Narrow" pitchFamily="34" charset="0"/>
        </a:defRPr>
      </a:lvl2pPr>
      <a:lvl3pPr algn="l" rtl="0" eaLnBrk="0" fontAlgn="base" hangingPunct="0">
        <a:spcBef>
          <a:spcPct val="0"/>
        </a:spcBef>
        <a:spcAft>
          <a:spcPct val="0"/>
        </a:spcAft>
        <a:defRPr sz="1100" b="1">
          <a:solidFill>
            <a:srgbClr val="000000"/>
          </a:solidFill>
          <a:latin typeface="Century Gothic" pitchFamily="34" charset="0"/>
          <a:ea typeface="Times New Roman" pitchFamily="18" charset="0"/>
          <a:cs typeface="Arial Narrow" pitchFamily="34" charset="0"/>
        </a:defRPr>
      </a:lvl3pPr>
      <a:lvl4pPr algn="l" rtl="0" eaLnBrk="0" fontAlgn="base" hangingPunct="0">
        <a:spcBef>
          <a:spcPct val="0"/>
        </a:spcBef>
        <a:spcAft>
          <a:spcPct val="0"/>
        </a:spcAft>
        <a:defRPr sz="1100" b="1">
          <a:solidFill>
            <a:srgbClr val="000000"/>
          </a:solidFill>
          <a:latin typeface="Century Gothic" pitchFamily="34" charset="0"/>
          <a:ea typeface="Times New Roman" pitchFamily="18" charset="0"/>
          <a:cs typeface="Arial Narrow" pitchFamily="34" charset="0"/>
        </a:defRPr>
      </a:lvl4pPr>
      <a:lvl5pPr algn="l" rtl="0" eaLnBrk="0" fontAlgn="base" hangingPunct="0">
        <a:spcBef>
          <a:spcPct val="0"/>
        </a:spcBef>
        <a:spcAft>
          <a:spcPct val="0"/>
        </a:spcAft>
        <a:defRPr sz="1100" b="1">
          <a:solidFill>
            <a:srgbClr val="000000"/>
          </a:solidFill>
          <a:latin typeface="Century Gothic" pitchFamily="34" charset="0"/>
          <a:ea typeface="Times New Roman" pitchFamily="18" charset="0"/>
          <a:cs typeface="Arial Narrow" pitchFamily="34" charset="0"/>
        </a:defRPr>
      </a:lvl5pPr>
      <a:lvl6pPr marL="457200" algn="l" rtl="0" eaLnBrk="1" fontAlgn="base" hangingPunct="1">
        <a:spcBef>
          <a:spcPct val="0"/>
        </a:spcBef>
        <a:spcAft>
          <a:spcPct val="0"/>
        </a:spcAft>
        <a:defRPr sz="1100" b="1">
          <a:solidFill>
            <a:srgbClr val="000000"/>
          </a:solidFill>
          <a:latin typeface="Century Gothic" pitchFamily="34" charset="0"/>
          <a:ea typeface="Times New Roman" pitchFamily="18" charset="0"/>
          <a:cs typeface="Arial Narrow" pitchFamily="34" charset="0"/>
        </a:defRPr>
      </a:lvl6pPr>
      <a:lvl7pPr marL="914400" algn="l" rtl="0" eaLnBrk="1" fontAlgn="base" hangingPunct="1">
        <a:spcBef>
          <a:spcPct val="0"/>
        </a:spcBef>
        <a:spcAft>
          <a:spcPct val="0"/>
        </a:spcAft>
        <a:defRPr sz="1100" b="1">
          <a:solidFill>
            <a:srgbClr val="000000"/>
          </a:solidFill>
          <a:latin typeface="Century Gothic" pitchFamily="34" charset="0"/>
          <a:ea typeface="Times New Roman" pitchFamily="18" charset="0"/>
          <a:cs typeface="Arial Narrow" pitchFamily="34" charset="0"/>
        </a:defRPr>
      </a:lvl7pPr>
      <a:lvl8pPr marL="1371600" algn="l" rtl="0" eaLnBrk="1" fontAlgn="base" hangingPunct="1">
        <a:spcBef>
          <a:spcPct val="0"/>
        </a:spcBef>
        <a:spcAft>
          <a:spcPct val="0"/>
        </a:spcAft>
        <a:defRPr sz="1100" b="1">
          <a:solidFill>
            <a:srgbClr val="000000"/>
          </a:solidFill>
          <a:latin typeface="Century Gothic" pitchFamily="34" charset="0"/>
          <a:ea typeface="Times New Roman" pitchFamily="18" charset="0"/>
          <a:cs typeface="Arial Narrow" pitchFamily="34" charset="0"/>
        </a:defRPr>
      </a:lvl8pPr>
      <a:lvl9pPr marL="1828800" algn="l" rtl="0" eaLnBrk="1" fontAlgn="base" hangingPunct="1">
        <a:spcBef>
          <a:spcPct val="0"/>
        </a:spcBef>
        <a:spcAft>
          <a:spcPct val="0"/>
        </a:spcAft>
        <a:defRPr sz="1100" b="1">
          <a:solidFill>
            <a:srgbClr val="000000"/>
          </a:solidFill>
          <a:latin typeface="Century Gothic" pitchFamily="34" charset="0"/>
          <a:ea typeface="Times New Roman" pitchFamily="18" charset="0"/>
          <a:cs typeface="Arial Narrow" pitchFamily="34" charset="0"/>
        </a:defRPr>
      </a:lvl9pPr>
    </p:titleStyle>
    <p:bodyStyle>
      <a:lvl1pPr marL="342900" indent="-342900" algn="l" rtl="0" eaLnBrk="0" fontAlgn="base" hangingPunct="0">
        <a:spcBef>
          <a:spcPct val="20000"/>
        </a:spcBef>
        <a:spcAft>
          <a:spcPct val="0"/>
        </a:spcAft>
        <a:buClr>
          <a:srgbClr val="0C2D84"/>
        </a:buClr>
        <a:buChar char="•"/>
        <a:defRPr sz="2600" b="1">
          <a:solidFill>
            <a:schemeClr val="tx1"/>
          </a:solidFill>
          <a:latin typeface="+mn-lt"/>
          <a:ea typeface="MS PGothic" pitchFamily="34" charset="-128"/>
          <a:cs typeface="MS PGothic"/>
        </a:defRPr>
      </a:lvl1pPr>
      <a:lvl2pPr marL="742950" indent="-285750" algn="l" rtl="0" eaLnBrk="0" fontAlgn="base" hangingPunct="0">
        <a:spcBef>
          <a:spcPct val="20000"/>
        </a:spcBef>
        <a:spcAft>
          <a:spcPct val="0"/>
        </a:spcAft>
        <a:buClr>
          <a:srgbClr val="0C2D84"/>
        </a:buClr>
        <a:buChar char="–"/>
        <a:defRPr sz="2400">
          <a:solidFill>
            <a:schemeClr val="tx1"/>
          </a:solidFill>
          <a:latin typeface="+mn-lt"/>
          <a:ea typeface="MS PGothic" pitchFamily="34" charset="-128"/>
          <a:cs typeface="MS PGothic"/>
        </a:defRPr>
      </a:lvl2pPr>
      <a:lvl3pPr marL="1143000" indent="-228600" algn="l" rtl="0" eaLnBrk="0" fontAlgn="base" hangingPunct="0">
        <a:spcBef>
          <a:spcPct val="20000"/>
        </a:spcBef>
        <a:spcAft>
          <a:spcPct val="0"/>
        </a:spcAft>
        <a:buClr>
          <a:srgbClr val="0C2D84"/>
        </a:buClr>
        <a:buChar char="•"/>
        <a:defRPr sz="2000">
          <a:solidFill>
            <a:schemeClr val="tx1"/>
          </a:solidFill>
          <a:latin typeface="+mn-lt"/>
          <a:ea typeface="MS PGothic" pitchFamily="34" charset="-128"/>
          <a:cs typeface="MS PGothic"/>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41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pitchFamily="34" charset="-128"/>
                <a:cs typeface="+mn-cs"/>
              </a:defRPr>
            </a:lvl1pPr>
          </a:lstStyle>
          <a:p>
            <a:pPr>
              <a:defRPr/>
            </a:pPr>
            <a:fld id="{3E662F93-23C5-4B5A-892E-505B8981A9D0}" type="datetime1">
              <a:rPr lang="en-US"/>
              <a:pPr>
                <a:defRPr/>
              </a:pPr>
              <a:t>8/2/2010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pitchFamily="34" charset="-128"/>
                <a:cs typeface="+mn-cs"/>
              </a:defRPr>
            </a:lvl1pPr>
          </a:lstStyle>
          <a:p>
            <a:pPr>
              <a:defRPr/>
            </a:pPr>
            <a:fld id="{05576B76-F479-4D03-811D-D1611BCB5A7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14" r:id="rId1"/>
    <p:sldLayoutId id="2147484113" r:id="rId2"/>
    <p:sldLayoutId id="2147484112" r:id="rId3"/>
    <p:sldLayoutId id="2147484111" r:id="rId4"/>
    <p:sldLayoutId id="2147484110" r:id="rId5"/>
    <p:sldLayoutId id="2147484109" r:id="rId6"/>
    <p:sldLayoutId id="2147484108" r:id="rId7"/>
    <p:sldLayoutId id="2147484107" r:id="rId8"/>
    <p:sldLayoutId id="2147484106" r:id="rId9"/>
    <p:sldLayoutId id="2147484105" r:id="rId10"/>
    <p:sldLayoutId id="214748410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15.xml"/><Relationship Id="rId6" Type="http://schemas.openxmlformats.org/officeDocument/2006/relationships/image" Target="../media/image9.png"/><Relationship Id="rId11" Type="http://schemas.openxmlformats.org/officeDocument/2006/relationships/image" Target="../media/image13.png"/><Relationship Id="rId5" Type="http://schemas.openxmlformats.org/officeDocument/2006/relationships/image" Target="../media/image8.png"/><Relationship Id="rId10" Type="http://schemas.openxmlformats.org/officeDocument/2006/relationships/image" Target="../media/image14.png"/><Relationship Id="rId4" Type="http://schemas.openxmlformats.org/officeDocument/2006/relationships/image" Target="../media/image7.png"/><Relationship Id="rId9"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9.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5.xml"/><Relationship Id="rId6" Type="http://schemas.openxmlformats.org/officeDocument/2006/relationships/image" Target="../media/image7.png"/><Relationship Id="rId11" Type="http://schemas.openxmlformats.org/officeDocument/2006/relationships/image" Target="../media/image14.png"/><Relationship Id="rId5" Type="http://schemas.openxmlformats.org/officeDocument/2006/relationships/image" Target="../media/image6.png"/><Relationship Id="rId10" Type="http://schemas.openxmlformats.org/officeDocument/2006/relationships/image" Target="../media/image12.png"/><Relationship Id="rId4" Type="http://schemas.openxmlformats.org/officeDocument/2006/relationships/image" Target="../media/image5.jpeg"/><Relationship Id="rId9" Type="http://schemas.openxmlformats.org/officeDocument/2006/relationships/image" Target="../media/image1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15.xml"/><Relationship Id="rId6" Type="http://schemas.openxmlformats.org/officeDocument/2006/relationships/image" Target="../media/image9.png"/><Relationship Id="rId11" Type="http://schemas.openxmlformats.org/officeDocument/2006/relationships/image" Target="../media/image13.png"/><Relationship Id="rId5" Type="http://schemas.openxmlformats.org/officeDocument/2006/relationships/image" Target="../media/image8.png"/><Relationship Id="rId10" Type="http://schemas.openxmlformats.org/officeDocument/2006/relationships/image" Target="../media/image14.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1"/>
          <p:cNvSpPr>
            <a:spLocks noGrp="1"/>
          </p:cNvSpPr>
          <p:nvPr>
            <p:ph type="sldNum" sz="quarter" idx="10"/>
          </p:nvPr>
        </p:nvSpPr>
        <p:spPr bwMode="auto">
          <a:noFill/>
          <a:ln>
            <a:miter lim="800000"/>
            <a:headEnd/>
            <a:tailEnd/>
          </a:ln>
        </p:spPr>
        <p:txBody>
          <a:bodyPr/>
          <a:lstStyle/>
          <a:p>
            <a:fld id="{04CE2B6B-2661-4C4D-87BA-68F4DC227C24}" type="slidenum">
              <a:rPr lang="en-US" smtClean="0">
                <a:ea typeface="MS PGothic"/>
              </a:rPr>
              <a:pPr/>
              <a:t>1</a:t>
            </a:fld>
            <a:endParaRPr lang="en-US" smtClean="0">
              <a:ea typeface="MS PGothic"/>
            </a:endParaRPr>
          </a:p>
        </p:txBody>
      </p:sp>
      <p:sp>
        <p:nvSpPr>
          <p:cNvPr id="31746" name="Title 1"/>
          <p:cNvSpPr>
            <a:spLocks noGrp="1"/>
          </p:cNvSpPr>
          <p:nvPr>
            <p:ph type="ctrTitle" idx="4294967295"/>
          </p:nvPr>
        </p:nvSpPr>
        <p:spPr bwMode="auto">
          <a:xfrm>
            <a:off x="990600" y="255588"/>
            <a:ext cx="7319963" cy="658812"/>
          </a:xfrm>
          <a:prstGeom prst="rect">
            <a:avLst/>
          </a:prstGeom>
          <a:noFill/>
          <a:ln>
            <a:miter lim="800000"/>
            <a:headEnd/>
            <a:tailEnd/>
          </a:ln>
        </p:spPr>
        <p:txBody>
          <a:bodyPr/>
          <a:lstStyle/>
          <a:p>
            <a:r>
              <a:rPr lang="en-US" sz="2500" smtClean="0">
                <a:latin typeface="Arial" charset="0"/>
              </a:rPr>
              <a:t>US DCLL TBS Preliminary Safety Report Status</a:t>
            </a:r>
            <a:endParaRPr lang="en-US" sz="2500" smtClean="0">
              <a:latin typeface="Arial" charset="0"/>
              <a:cs typeface="Arial" charset="0"/>
            </a:endParaRPr>
          </a:p>
        </p:txBody>
      </p:sp>
      <p:sp>
        <p:nvSpPr>
          <p:cNvPr id="31747" name="Rectangle 6"/>
          <p:cNvSpPr>
            <a:spLocks noChangeArrowheads="1"/>
          </p:cNvSpPr>
          <p:nvPr/>
        </p:nvSpPr>
        <p:spPr bwMode="auto">
          <a:xfrm>
            <a:off x="762000" y="6038850"/>
            <a:ext cx="7467600" cy="685800"/>
          </a:xfrm>
          <a:prstGeom prst="rect">
            <a:avLst/>
          </a:prstGeom>
          <a:noFill/>
          <a:ln w="9525">
            <a:noFill/>
            <a:miter lim="800000"/>
            <a:headEnd/>
            <a:tailEnd/>
          </a:ln>
        </p:spPr>
        <p:txBody>
          <a:bodyPr/>
          <a:lstStyle/>
          <a:p>
            <a:pPr>
              <a:spcBef>
                <a:spcPct val="20000"/>
              </a:spcBef>
            </a:pPr>
            <a:endParaRPr lang="en-US" sz="1600" b="1">
              <a:solidFill>
                <a:srgbClr val="0000FF"/>
              </a:solidFill>
            </a:endParaRPr>
          </a:p>
        </p:txBody>
      </p:sp>
      <p:pic>
        <p:nvPicPr>
          <p:cNvPr id="31748" name="Picture 2" descr="C:\Documents and Settings\mdagher\My Documents\UCLA\ITER\TBM\TBM_Design_2008\TBM_Assy_4-18-08\Full TBM 3D.jpg"/>
          <p:cNvPicPr>
            <a:picLocks noChangeAspect="1" noChangeArrowheads="1"/>
          </p:cNvPicPr>
          <p:nvPr/>
        </p:nvPicPr>
        <p:blipFill>
          <a:blip r:embed="rId3"/>
          <a:srcRect/>
          <a:stretch>
            <a:fillRect/>
          </a:stretch>
        </p:blipFill>
        <p:spPr bwMode="auto">
          <a:xfrm>
            <a:off x="1509713" y="2057400"/>
            <a:ext cx="942975" cy="2400300"/>
          </a:xfrm>
          <a:prstGeom prst="rect">
            <a:avLst/>
          </a:prstGeom>
          <a:noFill/>
          <a:ln w="9525">
            <a:noFill/>
            <a:miter lim="800000"/>
            <a:headEnd/>
            <a:tailEnd/>
          </a:ln>
        </p:spPr>
      </p:pic>
      <p:pic>
        <p:nvPicPr>
          <p:cNvPr id="31749" name="Picture 2" descr="C:\Documents and Settings\mdagher\My Documents\UCLA\ITER\TBM\Equatorial Port 8-10-06\equat-port-plug-assy_3d_section_full.jpg"/>
          <p:cNvPicPr>
            <a:picLocks noChangeAspect="1" noChangeArrowheads="1"/>
          </p:cNvPicPr>
          <p:nvPr/>
        </p:nvPicPr>
        <p:blipFill>
          <a:blip r:embed="rId4"/>
          <a:srcRect/>
          <a:stretch>
            <a:fillRect/>
          </a:stretch>
        </p:blipFill>
        <p:spPr bwMode="auto">
          <a:xfrm>
            <a:off x="4953000" y="2019300"/>
            <a:ext cx="3287713" cy="2133600"/>
          </a:xfrm>
          <a:prstGeom prst="rect">
            <a:avLst/>
          </a:prstGeom>
          <a:noFill/>
          <a:ln w="9525">
            <a:noFill/>
            <a:miter lim="800000"/>
            <a:headEnd/>
            <a:tailEnd/>
          </a:ln>
        </p:spPr>
      </p:pic>
      <p:sp>
        <p:nvSpPr>
          <p:cNvPr id="31750" name="Rectangle 5"/>
          <p:cNvSpPr>
            <a:spLocks noChangeArrowheads="1"/>
          </p:cNvSpPr>
          <p:nvPr/>
        </p:nvSpPr>
        <p:spPr bwMode="auto">
          <a:xfrm>
            <a:off x="304800" y="4672013"/>
            <a:ext cx="8839200" cy="762000"/>
          </a:xfrm>
          <a:prstGeom prst="rect">
            <a:avLst/>
          </a:prstGeom>
          <a:noFill/>
          <a:ln w="6350">
            <a:noFill/>
            <a:miter lim="800000"/>
            <a:headEnd/>
            <a:tailEnd/>
          </a:ln>
        </p:spPr>
        <p:txBody>
          <a:bodyPr lIns="91429" tIns="45714" rIns="91429" bIns="45714">
            <a:spAutoFit/>
          </a:bodyPr>
          <a:lstStyle/>
          <a:p>
            <a:pPr algn="ctr" hangingPunct="0"/>
            <a:r>
              <a:rPr lang="en-US" sz="1600" b="1"/>
              <a:t>FNST/PFC/MASCO Meetings</a:t>
            </a:r>
            <a:endParaRPr lang="en-US" sz="1600"/>
          </a:p>
          <a:p>
            <a:pPr algn="ctr" hangingPunct="0"/>
            <a:r>
              <a:rPr lang="en-US" sz="1400"/>
              <a:t> </a:t>
            </a:r>
          </a:p>
          <a:p>
            <a:pPr algn="ctr" hangingPunct="0"/>
            <a:r>
              <a:rPr lang="en-US" sz="1400" b="1" i="1"/>
              <a:t>August</a:t>
            </a:r>
            <a:r>
              <a:rPr lang="fr-FR" sz="1400" b="1" i="1"/>
              <a:t> 2</a:t>
            </a:r>
            <a:r>
              <a:rPr lang="fr-FR" sz="1400" b="1" i="1" baseline="30000"/>
              <a:t>nd</a:t>
            </a:r>
            <a:r>
              <a:rPr lang="fr-FR" sz="1400" b="1" i="1"/>
              <a:t>, 2010 – UCLA</a:t>
            </a:r>
            <a:endParaRPr lang="en-US" sz="1400" b="1" i="1"/>
          </a:p>
        </p:txBody>
      </p:sp>
      <p:pic>
        <p:nvPicPr>
          <p:cNvPr id="31751" name="Picture 7" descr="ucla_logo_darker2"/>
          <p:cNvPicPr>
            <a:picLocks noChangeAspect="1" noChangeArrowheads="1"/>
          </p:cNvPicPr>
          <p:nvPr/>
        </p:nvPicPr>
        <p:blipFill>
          <a:blip r:embed="rId5"/>
          <a:srcRect/>
          <a:stretch>
            <a:fillRect/>
          </a:stretch>
        </p:blipFill>
        <p:spPr bwMode="auto">
          <a:xfrm>
            <a:off x="685800" y="5562600"/>
            <a:ext cx="1133475" cy="458788"/>
          </a:xfrm>
          <a:prstGeom prst="rect">
            <a:avLst/>
          </a:prstGeom>
          <a:noFill/>
          <a:ln w="9525">
            <a:noFill/>
            <a:miter lim="800000"/>
            <a:headEnd/>
            <a:tailEnd/>
          </a:ln>
        </p:spPr>
      </p:pic>
      <p:pic>
        <p:nvPicPr>
          <p:cNvPr id="31752" name="Picture 10" descr="Body_Slide_Logo_04"/>
          <p:cNvPicPr>
            <a:picLocks noChangeAspect="1" noChangeArrowheads="1"/>
          </p:cNvPicPr>
          <p:nvPr/>
        </p:nvPicPr>
        <p:blipFill>
          <a:blip r:embed="rId6"/>
          <a:srcRect/>
          <a:stretch>
            <a:fillRect/>
          </a:stretch>
        </p:blipFill>
        <p:spPr bwMode="ltGray">
          <a:xfrm>
            <a:off x="3962400" y="5638800"/>
            <a:ext cx="1731963" cy="331788"/>
          </a:xfrm>
          <a:prstGeom prst="rect">
            <a:avLst/>
          </a:prstGeom>
          <a:noFill/>
          <a:ln w="9525">
            <a:noFill/>
            <a:miter lim="800000"/>
            <a:headEnd/>
            <a:tailEnd/>
          </a:ln>
        </p:spPr>
      </p:pic>
      <p:pic>
        <p:nvPicPr>
          <p:cNvPr id="31753" name="Picture 2"/>
          <p:cNvPicPr>
            <a:picLocks noChangeAspect="1" noChangeArrowheads="1"/>
          </p:cNvPicPr>
          <p:nvPr/>
        </p:nvPicPr>
        <p:blipFill>
          <a:blip r:embed="rId7"/>
          <a:srcRect/>
          <a:stretch>
            <a:fillRect/>
          </a:stretch>
        </p:blipFill>
        <p:spPr bwMode="auto">
          <a:xfrm>
            <a:off x="2362200" y="6096000"/>
            <a:ext cx="990600" cy="457200"/>
          </a:xfrm>
          <a:prstGeom prst="rect">
            <a:avLst/>
          </a:prstGeom>
          <a:noFill/>
          <a:ln w="9525">
            <a:noFill/>
            <a:miter lim="800000"/>
            <a:headEnd/>
            <a:tailEnd/>
          </a:ln>
        </p:spPr>
      </p:pic>
      <p:pic>
        <p:nvPicPr>
          <p:cNvPr id="31754" name="Picture 3"/>
          <p:cNvPicPr>
            <a:picLocks noChangeAspect="1" noChangeArrowheads="1"/>
          </p:cNvPicPr>
          <p:nvPr/>
        </p:nvPicPr>
        <p:blipFill>
          <a:blip r:embed="rId8"/>
          <a:srcRect/>
          <a:stretch>
            <a:fillRect/>
          </a:stretch>
        </p:blipFill>
        <p:spPr bwMode="auto">
          <a:xfrm>
            <a:off x="990600" y="6096000"/>
            <a:ext cx="914400" cy="457200"/>
          </a:xfrm>
          <a:prstGeom prst="rect">
            <a:avLst/>
          </a:prstGeom>
          <a:noFill/>
          <a:ln w="9525">
            <a:noFill/>
            <a:miter lim="800000"/>
            <a:headEnd/>
            <a:tailEnd/>
          </a:ln>
        </p:spPr>
      </p:pic>
      <p:pic>
        <p:nvPicPr>
          <p:cNvPr id="31755" name="Picture 2"/>
          <p:cNvPicPr>
            <a:picLocks noChangeAspect="1" noChangeArrowheads="1"/>
          </p:cNvPicPr>
          <p:nvPr/>
        </p:nvPicPr>
        <p:blipFill>
          <a:blip r:embed="rId9"/>
          <a:srcRect/>
          <a:stretch>
            <a:fillRect/>
          </a:stretch>
        </p:blipFill>
        <p:spPr bwMode="auto">
          <a:xfrm>
            <a:off x="5867400" y="5410200"/>
            <a:ext cx="1214438" cy="525463"/>
          </a:xfrm>
          <a:prstGeom prst="rect">
            <a:avLst/>
          </a:prstGeom>
          <a:noFill/>
          <a:ln w="9525">
            <a:noFill/>
            <a:miter lim="800000"/>
            <a:headEnd/>
            <a:tailEnd/>
          </a:ln>
        </p:spPr>
      </p:pic>
      <p:pic>
        <p:nvPicPr>
          <p:cNvPr id="31756" name="Picture 4"/>
          <p:cNvPicPr>
            <a:picLocks noChangeAspect="1" noChangeArrowheads="1"/>
          </p:cNvPicPr>
          <p:nvPr/>
        </p:nvPicPr>
        <p:blipFill>
          <a:blip r:embed="rId10"/>
          <a:srcRect/>
          <a:stretch>
            <a:fillRect/>
          </a:stretch>
        </p:blipFill>
        <p:spPr bwMode="auto">
          <a:xfrm>
            <a:off x="4953000" y="6096000"/>
            <a:ext cx="842963" cy="561975"/>
          </a:xfrm>
          <a:prstGeom prst="rect">
            <a:avLst/>
          </a:prstGeom>
          <a:noFill/>
          <a:ln w="9525">
            <a:noFill/>
            <a:miter lim="800000"/>
            <a:headEnd/>
            <a:tailEnd/>
          </a:ln>
        </p:spPr>
      </p:pic>
      <p:pic>
        <p:nvPicPr>
          <p:cNvPr id="31757" name="Picture 6"/>
          <p:cNvPicPr>
            <a:picLocks noChangeAspect="1" noChangeArrowheads="1"/>
          </p:cNvPicPr>
          <p:nvPr/>
        </p:nvPicPr>
        <p:blipFill>
          <a:blip r:embed="rId11"/>
          <a:srcRect/>
          <a:stretch>
            <a:fillRect/>
          </a:stretch>
        </p:blipFill>
        <p:spPr bwMode="auto">
          <a:xfrm>
            <a:off x="7543800" y="5410200"/>
            <a:ext cx="766763" cy="742950"/>
          </a:xfrm>
          <a:prstGeom prst="rect">
            <a:avLst/>
          </a:prstGeom>
          <a:noFill/>
          <a:ln w="9525">
            <a:noFill/>
            <a:miter lim="800000"/>
            <a:headEnd/>
            <a:tailEnd/>
          </a:ln>
        </p:spPr>
      </p:pic>
      <p:pic>
        <p:nvPicPr>
          <p:cNvPr id="31758" name="Picture 8"/>
          <p:cNvPicPr>
            <a:picLocks noChangeAspect="1" noChangeArrowheads="1"/>
          </p:cNvPicPr>
          <p:nvPr/>
        </p:nvPicPr>
        <p:blipFill>
          <a:blip r:embed="rId12"/>
          <a:srcRect/>
          <a:stretch>
            <a:fillRect/>
          </a:stretch>
        </p:blipFill>
        <p:spPr bwMode="auto">
          <a:xfrm>
            <a:off x="6324600" y="6096000"/>
            <a:ext cx="711200" cy="533400"/>
          </a:xfrm>
          <a:prstGeom prst="rect">
            <a:avLst/>
          </a:prstGeom>
          <a:noFill/>
          <a:ln w="9525">
            <a:noFill/>
            <a:miter lim="800000"/>
            <a:headEnd/>
            <a:tailEnd/>
          </a:ln>
        </p:spPr>
      </p:pic>
      <p:pic>
        <p:nvPicPr>
          <p:cNvPr id="31759" name="Picture 21" descr="C:\Users\Clemment Wong\Desktop\GA_logo_new.tif"/>
          <p:cNvPicPr>
            <a:picLocks noChangeAspect="1" noChangeArrowheads="1"/>
          </p:cNvPicPr>
          <p:nvPr/>
        </p:nvPicPr>
        <p:blipFill>
          <a:blip r:embed="rId13"/>
          <a:srcRect/>
          <a:stretch>
            <a:fillRect/>
          </a:stretch>
        </p:blipFill>
        <p:spPr bwMode="auto">
          <a:xfrm>
            <a:off x="1981200" y="5638800"/>
            <a:ext cx="1733550" cy="301625"/>
          </a:xfrm>
          <a:prstGeom prst="rect">
            <a:avLst/>
          </a:prstGeom>
          <a:noFill/>
          <a:ln w="9525">
            <a:noFill/>
            <a:miter lim="800000"/>
            <a:headEnd/>
            <a:tailEnd/>
          </a:ln>
        </p:spPr>
      </p:pic>
      <p:sp>
        <p:nvSpPr>
          <p:cNvPr id="20" name="TextBox 19"/>
          <p:cNvSpPr txBox="1"/>
          <p:nvPr/>
        </p:nvSpPr>
        <p:spPr>
          <a:xfrm>
            <a:off x="2452688" y="4152900"/>
            <a:ext cx="1314450" cy="366713"/>
          </a:xfrm>
          <a:prstGeom prst="rect">
            <a:avLst/>
          </a:prstGeom>
          <a:solidFill>
            <a:schemeClr val="accent3">
              <a:lumMod val="85000"/>
            </a:schemeClr>
          </a:solidFill>
        </p:spPr>
        <p:txBody>
          <a:bodyPr wrap="none">
            <a:spAutoFit/>
          </a:bodyPr>
          <a:lstStyle/>
          <a:p>
            <a:pPr>
              <a:defRPr/>
            </a:pPr>
            <a:r>
              <a:rPr lang="en-US" sz="1800" dirty="0">
                <a:ea typeface="ＭＳ Ｐゴシック" pitchFamily="34" charset="-128"/>
                <a:cs typeface="+mn-cs"/>
              </a:rPr>
              <a:t>DCLL TBM</a:t>
            </a:r>
          </a:p>
        </p:txBody>
      </p:sp>
      <p:sp>
        <p:nvSpPr>
          <p:cNvPr id="22" name="TextBox 21"/>
          <p:cNvSpPr txBox="1"/>
          <p:nvPr/>
        </p:nvSpPr>
        <p:spPr>
          <a:xfrm>
            <a:off x="7034213" y="3581400"/>
            <a:ext cx="1019175" cy="369888"/>
          </a:xfrm>
          <a:prstGeom prst="rect">
            <a:avLst/>
          </a:prstGeom>
          <a:solidFill>
            <a:schemeClr val="accent3">
              <a:lumMod val="85000"/>
            </a:schemeClr>
          </a:solidFill>
        </p:spPr>
        <p:txBody>
          <a:bodyPr wrap="none">
            <a:spAutoFit/>
          </a:bodyPr>
          <a:lstStyle/>
          <a:p>
            <a:pPr>
              <a:defRPr/>
            </a:pPr>
            <a:r>
              <a:rPr lang="en-US" sz="1800" dirty="0">
                <a:ea typeface="ＭＳ Ｐゴシック" pitchFamily="34" charset="-128"/>
                <a:cs typeface="+mn-cs"/>
              </a:rPr>
              <a:t>Port cell</a:t>
            </a:r>
          </a:p>
        </p:txBody>
      </p:sp>
      <p:sp>
        <p:nvSpPr>
          <p:cNvPr id="31762" name="TextBox 3"/>
          <p:cNvSpPr txBox="1">
            <a:spLocks noChangeArrowheads="1"/>
          </p:cNvSpPr>
          <p:nvPr/>
        </p:nvSpPr>
        <p:spPr bwMode="auto">
          <a:xfrm>
            <a:off x="685800" y="1003300"/>
            <a:ext cx="7183438" cy="1616075"/>
          </a:xfrm>
          <a:prstGeom prst="rect">
            <a:avLst/>
          </a:prstGeom>
          <a:noFill/>
          <a:ln w="9525">
            <a:noFill/>
            <a:miter lim="800000"/>
            <a:headEnd/>
            <a:tailEnd/>
          </a:ln>
        </p:spPr>
        <p:txBody>
          <a:bodyPr wrap="none">
            <a:spAutoFit/>
          </a:bodyPr>
          <a:lstStyle/>
          <a:p>
            <a:pPr algn="ctr"/>
            <a:r>
              <a:rPr lang="en-US" sz="2000" b="1"/>
              <a:t>Brad Merrill &amp; Lee Cadwallader, INL</a:t>
            </a:r>
          </a:p>
          <a:p>
            <a:pPr algn="ctr"/>
            <a:r>
              <a:rPr lang="en-US" sz="2000" b="1"/>
              <a:t>Clement Wong, GA</a:t>
            </a:r>
          </a:p>
          <a:p>
            <a:pPr algn="ctr"/>
            <a:r>
              <a:rPr lang="en-US" sz="2000" b="1"/>
              <a:t>Mohamad Dagher, Mahmoud Youssef &amp; Alice Ying, UCLA </a:t>
            </a:r>
          </a:p>
          <a:p>
            <a:pPr algn="ctr"/>
            <a:endParaRPr lang="en-US" sz="2000" b="1"/>
          </a:p>
          <a:p>
            <a:pPr algn="ctr"/>
            <a:r>
              <a:rPr lang="en-US" sz="2000" b="1"/>
              <a:t>For the U.S. DCLL TBM Team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1"/>
          <p:cNvSpPr>
            <a:spLocks noGrp="1"/>
          </p:cNvSpPr>
          <p:nvPr>
            <p:ph type="sldNum" sz="quarter" idx="10"/>
          </p:nvPr>
        </p:nvSpPr>
        <p:spPr bwMode="auto">
          <a:noFill/>
          <a:ln>
            <a:miter lim="800000"/>
            <a:headEnd/>
            <a:tailEnd/>
          </a:ln>
        </p:spPr>
        <p:txBody>
          <a:bodyPr/>
          <a:lstStyle/>
          <a:p>
            <a:fld id="{4151D05D-C929-4E6E-B252-4D92C260D194}" type="slidenum">
              <a:rPr lang="en-US" smtClean="0">
                <a:ea typeface="MS PGothic"/>
              </a:rPr>
              <a:pPr/>
              <a:t>10</a:t>
            </a:fld>
            <a:endParaRPr lang="en-US" smtClean="0">
              <a:ea typeface="MS PGothic"/>
            </a:endParaRPr>
          </a:p>
        </p:txBody>
      </p:sp>
      <p:graphicFrame>
        <p:nvGraphicFramePr>
          <p:cNvPr id="44144" name="Group 112"/>
          <p:cNvGraphicFramePr>
            <a:graphicFrameLocks noGrp="1"/>
          </p:cNvGraphicFramePr>
          <p:nvPr/>
        </p:nvGraphicFramePr>
        <p:xfrm>
          <a:off x="2222500" y="2262188"/>
          <a:ext cx="5614988" cy="3017837"/>
        </p:xfrm>
        <a:graphic>
          <a:graphicData uri="http://schemas.openxmlformats.org/drawingml/2006/table">
            <a:tbl>
              <a:tblPr/>
              <a:tblGrid>
                <a:gridCol w="1676400"/>
                <a:gridCol w="896938"/>
                <a:gridCol w="814387"/>
                <a:gridCol w="725488"/>
                <a:gridCol w="723900"/>
                <a:gridCol w="777875"/>
              </a:tblGrid>
              <a:tr h="241300">
                <a:tc row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Component</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Free volume (m</a:t>
                      </a:r>
                      <a:r>
                        <a:rPr kumimoji="0" lang="en-US" sz="900" b="0" i="0" u="none" strike="noStrike" cap="none" normalizeH="0" baseline="30000" smtClean="0">
                          <a:ln>
                            <a:noFill/>
                          </a:ln>
                          <a:solidFill>
                            <a:srgbClr val="000000"/>
                          </a:solidFill>
                          <a:effectLst/>
                          <a:latin typeface="Arial" charset="0"/>
                          <a:ea typeface="MS PGothic"/>
                          <a:cs typeface="Times New Roman" pitchFamily="18" charset="0"/>
                        </a:rPr>
                        <a:t>3</a:t>
                      </a: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Confined</a:t>
                      </a:r>
                      <a:endParaRPr kumimoji="0" lang="en-US" sz="900" b="0" i="0" u="none" strike="noStrike" cap="none" normalizeH="0" baseline="0" smtClean="0">
                        <a:ln>
                          <a:noFill/>
                        </a:ln>
                        <a:solidFill>
                          <a:schemeClr val="tx1"/>
                        </a:solidFill>
                        <a:effectLst/>
                        <a:latin typeface="Arial" charset="0"/>
                        <a:ea typeface="MS PGothic"/>
                        <a:cs typeface="Times New Roman" pitchFamily="18" charset="0"/>
                      </a:endParaRPr>
                    </a:p>
                    <a:p>
                      <a:pPr marL="0" marR="0" lvl="0" indent="0" algn="just" defTabSz="4572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Activity</a:t>
                      </a:r>
                      <a:r>
                        <a:rPr kumimoji="0" lang="en-US" sz="900" b="0" i="0" u="none" strike="noStrike" cap="none" normalizeH="0" baseline="30000" smtClean="0">
                          <a:ln>
                            <a:noFill/>
                          </a:ln>
                          <a:solidFill>
                            <a:srgbClr val="000000"/>
                          </a:solidFill>
                          <a:effectLst/>
                          <a:latin typeface="Arial" charset="0"/>
                          <a:ea typeface="MS PGothic"/>
                          <a:cs typeface="Times New Roman" pitchFamily="18" charset="0"/>
                        </a:rPr>
                        <a:t>1</a:t>
                      </a:r>
                      <a:endParaRPr kumimoji="0" lang="en-US" sz="900" b="0" i="0" u="none" strike="noStrike" cap="none" normalizeH="0" baseline="0" smtClean="0">
                        <a:ln>
                          <a:noFill/>
                        </a:ln>
                        <a:solidFill>
                          <a:schemeClr val="tx1"/>
                        </a:solidFill>
                        <a:effectLst/>
                        <a:latin typeface="Arial" charset="0"/>
                        <a:ea typeface="MS PGothic"/>
                        <a:cs typeface="Times New Roman" pitchFamily="18" charset="0"/>
                      </a:endParaRPr>
                    </a:p>
                    <a:p>
                      <a:pPr marL="0" marR="0" lvl="0" indent="0" algn="just" defTabSz="4572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(GBq)</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Operating</a:t>
                      </a:r>
                      <a:endParaRPr kumimoji="0" lang="en-US" sz="900" b="0" i="0" u="none" strike="noStrike" cap="none" normalizeH="0" baseline="0" smtClean="0">
                        <a:ln>
                          <a:noFill/>
                        </a:ln>
                        <a:solidFill>
                          <a:schemeClr val="tx1"/>
                        </a:solidFill>
                        <a:effectLst/>
                        <a:latin typeface="Arial" charset="0"/>
                        <a:ea typeface="MS PGothic"/>
                        <a:cs typeface="Times New Roman" pitchFamily="18" charset="0"/>
                      </a:endParaRPr>
                    </a:p>
                    <a:p>
                      <a:pPr marL="0" marR="0" lvl="0" indent="0" algn="just" defTabSz="4572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Pressure (Bar)</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Classification</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397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PED</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ESPN</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gridSpan="6">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TBM</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TBM</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2.615E-01</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2.865E+04</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20</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Cat IV</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N2</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gridSpan="6">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PbLi  System</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Pipes</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1.151E-01</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3.336E+04</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10</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Cat 0</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Not NPE </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Heat exchanger</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2.062E-02</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5.974E+03</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10</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Cat 0</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N2</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Pump</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6.381E-03</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1.849E+03</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20</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Cat 0</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Not NPE</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Expansion tank</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4.909E-03</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1.422E+03</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10</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Cat 0</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N2</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Cold trap</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5.760E-02</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1.669E+04</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1</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Not PE</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N2</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Mixing tank</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2.827E-02</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8.192E+03</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10</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Cat 0</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N2</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Drain tank</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5.000E-01</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1</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Not PE</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Not NPE</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Permeator</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3.927E-04</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1.138E+02</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MS PGothic"/>
                          <a:cs typeface="Times New Roman" pitchFamily="18" charset="0"/>
                        </a:rPr>
                        <a:t>1</a:t>
                      </a:r>
                      <a:endParaRPr kumimoji="0" lang="en-US"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Not PE</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smtClean="0">
                          <a:ln>
                            <a:noFill/>
                          </a:ln>
                          <a:solidFill>
                            <a:srgbClr val="000000"/>
                          </a:solidFill>
                          <a:effectLst/>
                          <a:latin typeface="Arial" charset="0"/>
                          <a:ea typeface="MS PGothic"/>
                          <a:cs typeface="Times New Roman" pitchFamily="18" charset="0"/>
                        </a:rPr>
                        <a:t>Not NPE</a:t>
                      </a:r>
                      <a:endParaRPr kumimoji="0" lang="en-GB" sz="900" b="0" i="0" u="none" strike="noStrike" cap="none" normalizeH="0" baseline="0" smtClean="0">
                        <a:ln>
                          <a:noFill/>
                        </a:ln>
                        <a:solidFill>
                          <a:schemeClr val="tx1"/>
                        </a:solidFill>
                        <a:effectLst/>
                        <a:latin typeface="Arial"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42080"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TBS component Classification (2/4)</a:t>
            </a:r>
          </a:p>
        </p:txBody>
      </p:sp>
      <p:sp>
        <p:nvSpPr>
          <p:cNvPr id="42081" name="TextBox 7"/>
          <p:cNvSpPr txBox="1">
            <a:spLocks noChangeArrowheads="1"/>
          </p:cNvSpPr>
          <p:nvPr/>
        </p:nvSpPr>
        <p:spPr bwMode="auto">
          <a:xfrm>
            <a:off x="381000" y="1163638"/>
            <a:ext cx="7934325" cy="641350"/>
          </a:xfrm>
          <a:prstGeom prst="rect">
            <a:avLst/>
          </a:prstGeom>
          <a:noFill/>
          <a:ln w="9525">
            <a:noFill/>
            <a:miter lim="800000"/>
            <a:headEnd/>
            <a:tailEnd/>
          </a:ln>
        </p:spPr>
        <p:txBody>
          <a:bodyPr>
            <a:spAutoFit/>
          </a:bodyPr>
          <a:lstStyle/>
          <a:p>
            <a:pPr marL="233363" indent="-233363">
              <a:spcBef>
                <a:spcPts val="600"/>
              </a:spcBef>
              <a:buFontTx/>
              <a:buChar char="•"/>
            </a:pPr>
            <a:r>
              <a:rPr lang="en-US" sz="1800" b="1"/>
              <a:t>DCLL TBS Components PED/ESPN classification appears in Table 3.6.1-3 of the DCLL TBS PrSR</a:t>
            </a:r>
            <a:endParaRPr lang="en-US" sz="1600" b="1"/>
          </a:p>
        </p:txBody>
      </p:sp>
      <p:sp>
        <p:nvSpPr>
          <p:cNvPr id="42082" name="Rectangle 6"/>
          <p:cNvSpPr>
            <a:spLocks noChangeArrowheads="1"/>
          </p:cNvSpPr>
          <p:nvPr/>
        </p:nvSpPr>
        <p:spPr bwMode="auto">
          <a:xfrm>
            <a:off x="847725" y="5802313"/>
            <a:ext cx="7467600" cy="685800"/>
          </a:xfrm>
          <a:prstGeom prst="rect">
            <a:avLst/>
          </a:prstGeom>
          <a:noFill/>
          <a:ln w="9525">
            <a:noFill/>
            <a:miter lim="800000"/>
            <a:headEnd/>
            <a:tailEnd/>
          </a:ln>
        </p:spPr>
        <p:txBody>
          <a:bodyPr/>
          <a:lstStyle/>
          <a:p>
            <a:pPr>
              <a:spcBef>
                <a:spcPct val="20000"/>
              </a:spcBef>
            </a:pPr>
            <a:endParaRPr lang="en-US" sz="1600" b="1">
              <a:solidFill>
                <a:srgbClr val="0000FF"/>
              </a:solidFill>
            </a:endParaRPr>
          </a:p>
        </p:txBody>
      </p:sp>
      <p:sp>
        <p:nvSpPr>
          <p:cNvPr id="220256" name="Text Box 96"/>
          <p:cNvSpPr txBox="1">
            <a:spLocks noChangeArrowheads="1"/>
          </p:cNvSpPr>
          <p:nvPr/>
        </p:nvSpPr>
        <p:spPr bwMode="auto">
          <a:xfrm>
            <a:off x="2252663" y="1798638"/>
            <a:ext cx="3368675" cy="366712"/>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defTabSz="914400">
              <a:defRPr/>
            </a:pPr>
            <a:r>
              <a:rPr lang="en-GB" sz="1200" b="1">
                <a:ea typeface="ＭＳ Ｐゴシック"/>
                <a:cs typeface="ＭＳ Ｐゴシック"/>
              </a:rPr>
              <a:t>Table 3.6.1-3. Listing of US DCLL TBS SICs</a:t>
            </a:r>
            <a:r>
              <a:rPr lang="en-US" sz="1800">
                <a:ea typeface="ＭＳ Ｐゴシック"/>
                <a:cs typeface="ＭＳ Ｐゴシック"/>
              </a:rPr>
              <a:t> </a:t>
            </a:r>
          </a:p>
        </p:txBody>
      </p:sp>
      <p:sp>
        <p:nvSpPr>
          <p:cNvPr id="220257" name="Text Box 97"/>
          <p:cNvSpPr txBox="1">
            <a:spLocks noChangeArrowheads="1"/>
          </p:cNvSpPr>
          <p:nvPr/>
        </p:nvSpPr>
        <p:spPr bwMode="auto">
          <a:xfrm>
            <a:off x="19050" y="2408238"/>
            <a:ext cx="2051050" cy="1100137"/>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ea typeface="ＭＳ Ｐゴシック"/>
                <a:cs typeface="ＭＳ Ｐゴシック"/>
              </a:rPr>
              <a:t>TBS system name</a:t>
            </a:r>
          </a:p>
          <a:p>
            <a:pPr defTabSz="914400">
              <a:buFontTx/>
              <a:buChar char="•"/>
              <a:defRPr/>
            </a:pPr>
            <a:r>
              <a:rPr lang="en-US" sz="1600">
                <a:ea typeface="ＭＳ Ｐゴシック"/>
                <a:cs typeface="ＭＳ Ｐゴシック"/>
              </a:rPr>
              <a:t>PbLi</a:t>
            </a:r>
          </a:p>
          <a:p>
            <a:pPr defTabSz="914400">
              <a:buFontTx/>
              <a:buChar char="•"/>
              <a:defRPr/>
            </a:pPr>
            <a:r>
              <a:rPr lang="en-US" sz="1600">
                <a:ea typeface="ＭＳ Ｐゴシック"/>
                <a:cs typeface="ＭＳ Ｐゴシック"/>
              </a:rPr>
              <a:t>Primary helium</a:t>
            </a:r>
          </a:p>
          <a:p>
            <a:pPr defTabSz="914400">
              <a:buFontTx/>
              <a:buChar char="•"/>
              <a:defRPr/>
            </a:pPr>
            <a:r>
              <a:rPr lang="en-US" sz="1600">
                <a:ea typeface="ＭＳ Ｐゴシック"/>
                <a:cs typeface="ＭＳ Ｐゴシック"/>
              </a:rPr>
              <a:t>Secondary helium</a:t>
            </a:r>
          </a:p>
        </p:txBody>
      </p:sp>
      <p:sp>
        <p:nvSpPr>
          <p:cNvPr id="42085" name="Line 98"/>
          <p:cNvSpPr>
            <a:spLocks noChangeShapeType="1"/>
          </p:cNvSpPr>
          <p:nvPr/>
        </p:nvSpPr>
        <p:spPr bwMode="auto">
          <a:xfrm>
            <a:off x="1771650" y="2854325"/>
            <a:ext cx="436563" cy="20638"/>
          </a:xfrm>
          <a:prstGeom prst="line">
            <a:avLst/>
          </a:prstGeom>
          <a:noFill/>
          <a:ln w="19050">
            <a:solidFill>
              <a:schemeClr val="tx1"/>
            </a:solidFill>
            <a:round/>
            <a:headEnd/>
            <a:tailEnd type="triangle" w="med" len="med"/>
          </a:ln>
        </p:spPr>
        <p:txBody>
          <a:bodyPr/>
          <a:lstStyle/>
          <a:p>
            <a:endParaRPr lang="en-US"/>
          </a:p>
        </p:txBody>
      </p:sp>
      <p:sp>
        <p:nvSpPr>
          <p:cNvPr id="220259" name="Text Box 99"/>
          <p:cNvSpPr txBox="1">
            <a:spLocks noChangeArrowheads="1"/>
          </p:cNvSpPr>
          <p:nvPr/>
        </p:nvSpPr>
        <p:spPr bwMode="auto">
          <a:xfrm>
            <a:off x="1176338" y="4229100"/>
            <a:ext cx="1454150" cy="641350"/>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ea typeface="ＭＳ Ｐゴシック"/>
                <a:cs typeface="ＭＳ Ｐゴシック"/>
              </a:rPr>
              <a:t>Component</a:t>
            </a:r>
          </a:p>
          <a:p>
            <a:pPr defTabSz="914400">
              <a:defRPr/>
            </a:pPr>
            <a:r>
              <a:rPr lang="en-US" sz="1800">
                <a:ea typeface="ＭＳ Ｐゴシック"/>
                <a:cs typeface="ＭＳ Ｐゴシック"/>
              </a:rPr>
              <a:t>Free volume</a:t>
            </a:r>
          </a:p>
        </p:txBody>
      </p:sp>
      <p:sp>
        <p:nvSpPr>
          <p:cNvPr id="42087" name="Line 100"/>
          <p:cNvSpPr>
            <a:spLocks noChangeShapeType="1"/>
          </p:cNvSpPr>
          <p:nvPr/>
        </p:nvSpPr>
        <p:spPr bwMode="auto">
          <a:xfrm flipV="1">
            <a:off x="2570163" y="3906838"/>
            <a:ext cx="1392237" cy="492125"/>
          </a:xfrm>
          <a:prstGeom prst="line">
            <a:avLst/>
          </a:prstGeom>
          <a:noFill/>
          <a:ln w="19050">
            <a:solidFill>
              <a:schemeClr val="tx1"/>
            </a:solidFill>
            <a:round/>
            <a:headEnd/>
            <a:tailEnd type="triangle" w="med" len="med"/>
          </a:ln>
        </p:spPr>
        <p:txBody>
          <a:bodyPr/>
          <a:lstStyle/>
          <a:p>
            <a:endParaRPr lang="en-US"/>
          </a:p>
        </p:txBody>
      </p:sp>
      <p:sp>
        <p:nvSpPr>
          <p:cNvPr id="220261" name="Text Box 101"/>
          <p:cNvSpPr txBox="1">
            <a:spLocks noChangeArrowheads="1"/>
          </p:cNvSpPr>
          <p:nvPr/>
        </p:nvSpPr>
        <p:spPr bwMode="auto">
          <a:xfrm>
            <a:off x="6208713" y="5421313"/>
            <a:ext cx="2640012" cy="915987"/>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a:spAutoFit/>
          </a:bodyPr>
          <a:lstStyle/>
          <a:p>
            <a:pPr defTabSz="914400">
              <a:defRPr/>
            </a:pPr>
            <a:r>
              <a:rPr lang="en-US" sz="1800">
                <a:ea typeface="ＭＳ Ｐゴシック"/>
                <a:cs typeface="ＭＳ Ｐゴシック"/>
              </a:rPr>
              <a:t>Operating but not necessarily design pressure</a:t>
            </a:r>
          </a:p>
        </p:txBody>
      </p:sp>
      <p:sp>
        <p:nvSpPr>
          <p:cNvPr id="42089" name="Line 102"/>
          <p:cNvSpPr>
            <a:spLocks noChangeShapeType="1"/>
          </p:cNvSpPr>
          <p:nvPr/>
        </p:nvSpPr>
        <p:spPr bwMode="auto">
          <a:xfrm flipH="1" flipV="1">
            <a:off x="5959475" y="4770438"/>
            <a:ext cx="882650" cy="631825"/>
          </a:xfrm>
          <a:prstGeom prst="line">
            <a:avLst/>
          </a:prstGeom>
          <a:noFill/>
          <a:ln w="19050">
            <a:solidFill>
              <a:schemeClr val="tx1"/>
            </a:solidFill>
            <a:round/>
            <a:headEnd/>
            <a:tailEnd type="triangle" w="med" len="med"/>
          </a:ln>
        </p:spPr>
        <p:txBody>
          <a:bodyPr/>
          <a:lstStyle/>
          <a:p>
            <a:endParaRPr lang="en-US"/>
          </a:p>
        </p:txBody>
      </p:sp>
      <p:sp>
        <p:nvSpPr>
          <p:cNvPr id="220263" name="Text Box 103"/>
          <p:cNvSpPr txBox="1">
            <a:spLocks noChangeArrowheads="1"/>
          </p:cNvSpPr>
          <p:nvPr/>
        </p:nvSpPr>
        <p:spPr bwMode="auto">
          <a:xfrm>
            <a:off x="2730500" y="4848225"/>
            <a:ext cx="1390650" cy="641350"/>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ea typeface="ＭＳ Ｐゴシック"/>
                <a:cs typeface="ＭＳ Ｐゴシック"/>
              </a:rPr>
              <a:t>Component</a:t>
            </a:r>
          </a:p>
          <a:p>
            <a:pPr defTabSz="914400">
              <a:defRPr/>
            </a:pPr>
            <a:r>
              <a:rPr lang="en-US" sz="1800">
                <a:ea typeface="ＭＳ Ｐゴシック"/>
                <a:cs typeface="ＭＳ Ｐゴシック"/>
              </a:rPr>
              <a:t>radioactivity</a:t>
            </a:r>
          </a:p>
        </p:txBody>
      </p:sp>
      <p:sp>
        <p:nvSpPr>
          <p:cNvPr id="42091" name="Line 104"/>
          <p:cNvSpPr>
            <a:spLocks noChangeShapeType="1"/>
          </p:cNvSpPr>
          <p:nvPr/>
        </p:nvSpPr>
        <p:spPr bwMode="auto">
          <a:xfrm flipV="1">
            <a:off x="4002088" y="4727575"/>
            <a:ext cx="830262" cy="403225"/>
          </a:xfrm>
          <a:prstGeom prst="line">
            <a:avLst/>
          </a:prstGeom>
          <a:noFill/>
          <a:ln w="19050">
            <a:solidFill>
              <a:schemeClr val="tx1"/>
            </a:solidFill>
            <a:round/>
            <a:headEnd/>
            <a:tailEnd type="triangle" w="med" len="med"/>
          </a:ln>
        </p:spPr>
        <p:txBody>
          <a:bodyPr/>
          <a:lstStyle/>
          <a:p>
            <a:endParaRPr lang="en-US"/>
          </a:p>
        </p:txBody>
      </p:sp>
      <p:sp>
        <p:nvSpPr>
          <p:cNvPr id="227857" name="Text Box 6673"/>
          <p:cNvSpPr txBox="1">
            <a:spLocks noChangeArrowheads="1"/>
          </p:cNvSpPr>
          <p:nvPr/>
        </p:nvSpPr>
        <p:spPr bwMode="auto">
          <a:xfrm>
            <a:off x="7445375" y="1665288"/>
            <a:ext cx="1479550" cy="641350"/>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a:defRPr/>
            </a:pPr>
            <a:r>
              <a:rPr lang="en-US" sz="1800">
                <a:ea typeface="ＭＳ Ｐゴシック"/>
                <a:cs typeface="ＭＳ Ｐゴシック"/>
              </a:rPr>
              <a:t>PED/ESPN</a:t>
            </a:r>
          </a:p>
          <a:p>
            <a:pPr>
              <a:defRPr/>
            </a:pPr>
            <a:r>
              <a:rPr lang="en-US" sz="1800">
                <a:ea typeface="ＭＳ Ｐゴシック"/>
                <a:cs typeface="ＭＳ Ｐゴシック"/>
              </a:rPr>
              <a:t>classification</a:t>
            </a:r>
          </a:p>
        </p:txBody>
      </p:sp>
      <p:sp>
        <p:nvSpPr>
          <p:cNvPr id="42093" name="Line 6674"/>
          <p:cNvSpPr>
            <a:spLocks noChangeShapeType="1"/>
          </p:cNvSpPr>
          <p:nvPr/>
        </p:nvSpPr>
        <p:spPr bwMode="auto">
          <a:xfrm flipH="1">
            <a:off x="6972300" y="1952625"/>
            <a:ext cx="500063" cy="581025"/>
          </a:xfrm>
          <a:prstGeom prst="line">
            <a:avLst/>
          </a:prstGeom>
          <a:noFill/>
          <a:ln w="19050">
            <a:solidFill>
              <a:schemeClr val="tx1"/>
            </a:solidFill>
            <a:round/>
            <a:headEnd/>
            <a:tailEnd type="triangle" w="med" len="med"/>
          </a:ln>
        </p:spPr>
        <p:txBody>
          <a:bodyPr/>
          <a:lstStyle/>
          <a:p>
            <a:endParaRPr lang="en-US"/>
          </a:p>
        </p:txBody>
      </p:sp>
      <p:sp>
        <p:nvSpPr>
          <p:cNvPr id="42094" name="Line 6675"/>
          <p:cNvSpPr>
            <a:spLocks noChangeShapeType="1"/>
          </p:cNvSpPr>
          <p:nvPr/>
        </p:nvSpPr>
        <p:spPr bwMode="auto">
          <a:xfrm flipH="1">
            <a:off x="7546975" y="2228850"/>
            <a:ext cx="455613" cy="360363"/>
          </a:xfrm>
          <a:prstGeom prst="line">
            <a:avLst/>
          </a:prstGeom>
          <a:noFill/>
          <a:ln w="1905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1"/>
          <p:cNvSpPr txBox="1">
            <a:spLocks noGrp="1"/>
          </p:cNvSpPr>
          <p:nvPr/>
        </p:nvSpPr>
        <p:spPr bwMode="auto">
          <a:xfrm>
            <a:off x="0" y="6492875"/>
            <a:ext cx="2133600" cy="365125"/>
          </a:xfrm>
          <a:prstGeom prst="rect">
            <a:avLst/>
          </a:prstGeom>
          <a:noFill/>
          <a:ln w="9525">
            <a:noFill/>
            <a:miter lim="800000"/>
            <a:headEnd/>
            <a:tailEnd/>
          </a:ln>
        </p:spPr>
        <p:txBody>
          <a:bodyPr anchor="ctr"/>
          <a:lstStyle/>
          <a:p>
            <a:fld id="{81580736-649C-4FF1-8645-3723FF96FEFF}" type="slidenum">
              <a:rPr lang="en-US" sz="1200">
                <a:solidFill>
                  <a:srgbClr val="FF0000"/>
                </a:solidFill>
                <a:cs typeface="Arial" charset="0"/>
              </a:rPr>
              <a:pPr/>
              <a:t>11</a:t>
            </a:fld>
            <a:endParaRPr lang="en-US" sz="1200">
              <a:solidFill>
                <a:srgbClr val="FF0000"/>
              </a:solidFill>
              <a:cs typeface="Arial" charset="0"/>
            </a:endParaRPr>
          </a:p>
        </p:txBody>
      </p:sp>
      <p:sp>
        <p:nvSpPr>
          <p:cNvPr id="43010"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TBS component Classification (3/4)</a:t>
            </a:r>
          </a:p>
        </p:txBody>
      </p:sp>
      <p:sp>
        <p:nvSpPr>
          <p:cNvPr id="43011" name="TextBox 7"/>
          <p:cNvSpPr txBox="1">
            <a:spLocks noChangeArrowheads="1"/>
          </p:cNvSpPr>
          <p:nvPr/>
        </p:nvSpPr>
        <p:spPr bwMode="auto">
          <a:xfrm>
            <a:off x="400050" y="1468438"/>
            <a:ext cx="8180388" cy="3986212"/>
          </a:xfrm>
          <a:prstGeom prst="rect">
            <a:avLst/>
          </a:prstGeom>
          <a:noFill/>
          <a:ln w="9525">
            <a:noFill/>
            <a:miter lim="800000"/>
            <a:headEnd/>
            <a:tailEnd/>
          </a:ln>
        </p:spPr>
        <p:txBody>
          <a:bodyPr>
            <a:spAutoFit/>
          </a:bodyPr>
          <a:lstStyle/>
          <a:p>
            <a:pPr marL="233363" indent="-233363">
              <a:spcBef>
                <a:spcPts val="600"/>
              </a:spcBef>
              <a:buFontTx/>
              <a:buChar char="•"/>
            </a:pPr>
            <a:r>
              <a:rPr lang="en-US" sz="1800" b="1"/>
              <a:t>DCLL TBS component PED/ESPN classification (cont.)</a:t>
            </a:r>
          </a:p>
          <a:p>
            <a:pPr marL="233363" indent="-233363">
              <a:spcBef>
                <a:spcPts val="600"/>
              </a:spcBef>
              <a:buFontTx/>
              <a:buChar char="•"/>
            </a:pPr>
            <a:r>
              <a:rPr lang="en-US" sz="1800" b="1"/>
              <a:t>Based on these criteria the DCLL TBS components that qualify as NPE are the TBM, mixing tank, and expansion tank.</a:t>
            </a:r>
          </a:p>
          <a:p>
            <a:pPr marL="685800" lvl="1" indent="-228600">
              <a:spcBef>
                <a:spcPts val="600"/>
              </a:spcBef>
              <a:buFont typeface="Wingdings" pitchFamily="2" charset="2"/>
              <a:buChar char="Ø"/>
            </a:pPr>
            <a:r>
              <a:rPr lang="en-US" sz="1600"/>
              <a:t>Pumps, pipes, and valves are not under ESPN because they are not vessels</a:t>
            </a:r>
          </a:p>
          <a:p>
            <a:pPr marL="685800" lvl="1" indent="-228600">
              <a:spcBef>
                <a:spcPts val="600"/>
              </a:spcBef>
              <a:buFont typeface="Wingdings" pitchFamily="2" charset="2"/>
              <a:buChar char="Ø"/>
            </a:pPr>
            <a:r>
              <a:rPr lang="en-US" sz="1600"/>
              <a:t>The PbLi inside the permeator and PbLi/HTX resides in tubes which is considered to be part of the PbLi TBS piping, and are therefore not under ESPN</a:t>
            </a:r>
          </a:p>
          <a:p>
            <a:pPr marL="685800" lvl="1" indent="-228600">
              <a:spcBef>
                <a:spcPts val="600"/>
              </a:spcBef>
              <a:buFont typeface="Wingdings" pitchFamily="2" charset="2"/>
              <a:buChar char="Ø"/>
            </a:pPr>
            <a:r>
              <a:rPr lang="en-US" sz="1600"/>
              <a:t>Design changes are under review for the PbLi system that might change this list of components, for example the mixing and expansion tanks could be combined into a single tank to serve the purposes of both tanks in the present design</a:t>
            </a:r>
          </a:p>
          <a:p>
            <a:pPr marL="685800" lvl="1" indent="-228600">
              <a:spcBef>
                <a:spcPts val="600"/>
              </a:spcBef>
              <a:buFont typeface="Wingdings" pitchFamily="2" charset="2"/>
              <a:buChar char="Ø"/>
            </a:pPr>
            <a:r>
              <a:rPr lang="en-US" sz="1600"/>
              <a:t>Most of the equipment of the two helium cooling loops is classified as PE.  Because these systems will contain trace amounts of tritium diffusing through them, no single component will confine radioactivity in excess of 370 MBq and are there not under ESPN.  The exceptions are the tritium getter bed and desiccant absorber in the helium clean up systems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1"/>
          <p:cNvSpPr>
            <a:spLocks noGrp="1"/>
          </p:cNvSpPr>
          <p:nvPr>
            <p:ph type="sldNum" sz="quarter" idx="10"/>
          </p:nvPr>
        </p:nvSpPr>
        <p:spPr bwMode="auto">
          <a:noFill/>
          <a:ln>
            <a:miter lim="800000"/>
            <a:headEnd/>
            <a:tailEnd/>
          </a:ln>
        </p:spPr>
        <p:txBody>
          <a:bodyPr/>
          <a:lstStyle/>
          <a:p>
            <a:fld id="{0E00E4AD-C398-4D30-A23F-9C026DC89CD4}" type="slidenum">
              <a:rPr lang="en-US" smtClean="0">
                <a:ea typeface="MS PGothic"/>
              </a:rPr>
              <a:pPr/>
              <a:t>12</a:t>
            </a:fld>
            <a:endParaRPr lang="en-US" smtClean="0">
              <a:ea typeface="MS PGothic"/>
            </a:endParaRPr>
          </a:p>
        </p:txBody>
      </p:sp>
      <p:sp>
        <p:nvSpPr>
          <p:cNvPr id="44034"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TBS component Classification (4/4)</a:t>
            </a:r>
          </a:p>
        </p:txBody>
      </p:sp>
      <p:sp>
        <p:nvSpPr>
          <p:cNvPr id="44035" name="TextBox 7"/>
          <p:cNvSpPr txBox="1">
            <a:spLocks noChangeArrowheads="1"/>
          </p:cNvSpPr>
          <p:nvPr/>
        </p:nvSpPr>
        <p:spPr bwMode="auto">
          <a:xfrm>
            <a:off x="482600" y="1450975"/>
            <a:ext cx="8180388" cy="3722688"/>
          </a:xfrm>
          <a:prstGeom prst="rect">
            <a:avLst/>
          </a:prstGeom>
          <a:noFill/>
          <a:ln w="9525">
            <a:noFill/>
            <a:miter lim="800000"/>
            <a:headEnd/>
            <a:tailEnd/>
          </a:ln>
        </p:spPr>
        <p:txBody>
          <a:bodyPr>
            <a:spAutoFit/>
          </a:bodyPr>
          <a:lstStyle/>
          <a:p>
            <a:pPr marL="233363" indent="-233363">
              <a:spcBef>
                <a:spcPts val="600"/>
              </a:spcBef>
              <a:buFontTx/>
              <a:buChar char="•"/>
            </a:pPr>
            <a:r>
              <a:rPr lang="en-US" sz="2000" b="1"/>
              <a:t>What is the implication of this classification?</a:t>
            </a:r>
          </a:p>
          <a:p>
            <a:pPr marL="685800" lvl="1" indent="-228600">
              <a:spcBef>
                <a:spcPts val="600"/>
              </a:spcBef>
              <a:buFont typeface="Wingdings" pitchFamily="2" charset="2"/>
              <a:buChar char="Ø"/>
            </a:pPr>
            <a:r>
              <a:rPr lang="en-US" sz="1800" b="1">
                <a:solidFill>
                  <a:srgbClr val="0000FF"/>
                </a:solidFill>
              </a:rPr>
              <a:t>The French Regulatory Agency (ASN) must be notified of all ESPN components and they must be identified in RPrS support documentation =&gt; ASN review?</a:t>
            </a:r>
          </a:p>
          <a:p>
            <a:pPr marL="685800" lvl="1" indent="-228600">
              <a:spcBef>
                <a:spcPts val="600"/>
              </a:spcBef>
              <a:buFont typeface="Wingdings" pitchFamily="2" charset="2"/>
              <a:buChar char="Ø"/>
            </a:pPr>
            <a:r>
              <a:rPr lang="en-US" sz="1800" b="1">
                <a:solidFill>
                  <a:srgbClr val="0000FF"/>
                </a:solidFill>
              </a:rPr>
              <a:t>The level of reporting and regulatory oversight for ESPN components during design, fabrication, testing, and operation is more than an order of magnitude more than other components</a:t>
            </a:r>
          </a:p>
          <a:p>
            <a:pPr marL="685800" lvl="1" indent="-228600">
              <a:spcBef>
                <a:spcPts val="600"/>
              </a:spcBef>
              <a:buFont typeface="Wingdings" pitchFamily="2" charset="2"/>
              <a:buChar char="Ø"/>
            </a:pPr>
            <a:r>
              <a:rPr lang="en-US" sz="1800" b="1">
                <a:solidFill>
                  <a:srgbClr val="0000FF"/>
                </a:solidFill>
              </a:rPr>
              <a:t>Compliance with ESPN criteria can only be monitored for the ASN by Approved Notifying Bodies (ANB) and there are only four ANB in France and none outside of France</a:t>
            </a:r>
          </a:p>
          <a:p>
            <a:pPr marL="233363" indent="-233363">
              <a:spcBef>
                <a:spcPts val="600"/>
              </a:spcBef>
              <a:buFontTx/>
              <a:buChar char="•"/>
            </a:pPr>
            <a:r>
              <a:rPr lang="en-US" sz="1800" b="1"/>
              <a:t>This designation for the TBM is some what of a concern given the experimental nature of this component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1"/>
          <p:cNvSpPr>
            <a:spLocks noGrp="1"/>
          </p:cNvSpPr>
          <p:nvPr>
            <p:ph type="sldNum" sz="quarter" idx="10"/>
          </p:nvPr>
        </p:nvSpPr>
        <p:spPr bwMode="auto">
          <a:noFill/>
          <a:ln>
            <a:miter lim="800000"/>
            <a:headEnd/>
            <a:tailEnd/>
          </a:ln>
        </p:spPr>
        <p:txBody>
          <a:bodyPr/>
          <a:lstStyle/>
          <a:p>
            <a:fld id="{ACA65423-C637-414A-9CFF-90D9FB11D673}" type="slidenum">
              <a:rPr lang="en-US" smtClean="0">
                <a:ea typeface="MS PGothic"/>
              </a:rPr>
              <a:pPr/>
              <a:t>13</a:t>
            </a:fld>
            <a:endParaRPr lang="en-US" smtClean="0">
              <a:ea typeface="MS PGothic"/>
            </a:endParaRPr>
          </a:p>
        </p:txBody>
      </p:sp>
      <p:sp>
        <p:nvSpPr>
          <p:cNvPr id="45058"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Conclusions (1/3)</a:t>
            </a:r>
          </a:p>
        </p:txBody>
      </p:sp>
      <p:sp>
        <p:nvSpPr>
          <p:cNvPr id="45059" name="TextBox 7"/>
          <p:cNvSpPr txBox="1">
            <a:spLocks noChangeArrowheads="1"/>
          </p:cNvSpPr>
          <p:nvPr/>
        </p:nvSpPr>
        <p:spPr bwMode="auto">
          <a:xfrm>
            <a:off x="1054100" y="1219200"/>
            <a:ext cx="7024688" cy="4689475"/>
          </a:xfrm>
          <a:prstGeom prst="rect">
            <a:avLst/>
          </a:prstGeom>
          <a:noFill/>
          <a:ln w="9525">
            <a:noFill/>
            <a:miter lim="800000"/>
            <a:headEnd/>
            <a:tailEnd/>
          </a:ln>
        </p:spPr>
        <p:txBody>
          <a:bodyPr>
            <a:spAutoFit/>
          </a:bodyPr>
          <a:lstStyle/>
          <a:p>
            <a:pPr marL="233363" indent="-233363">
              <a:spcBef>
                <a:spcPts val="600"/>
              </a:spcBef>
              <a:buFontTx/>
              <a:buChar char="•"/>
            </a:pPr>
            <a:r>
              <a:rPr lang="en-US" sz="1800"/>
              <a:t>The overall impact on ITER safety of the DCLL TBS, based on the accidents analyzed the impact appears to be small</a:t>
            </a:r>
          </a:p>
          <a:p>
            <a:pPr marL="742950" lvl="1" indent="-285750">
              <a:spcBef>
                <a:spcPts val="600"/>
              </a:spcBef>
              <a:buFont typeface="Wingdings" pitchFamily="2" charset="2"/>
              <a:buChar char="Ø"/>
            </a:pPr>
            <a:r>
              <a:rPr lang="en-US" sz="1600"/>
              <a:t>The increase in VV pressurization from helium and PbLi spilling into the VV is &lt; 4% higher than a similar event anticipated for ITER, which is an ITER in-vessel coolant leak.</a:t>
            </a:r>
          </a:p>
          <a:p>
            <a:pPr marL="742950" lvl="1" indent="-285750">
              <a:spcBef>
                <a:spcPts val="600"/>
              </a:spcBef>
              <a:buFont typeface="Wingdings" pitchFamily="2" charset="2"/>
              <a:buChar char="Ø"/>
            </a:pPr>
            <a:r>
              <a:rPr lang="en-US" sz="1600"/>
              <a:t>The VV bypass event resulting from a helium spill into the inter-space area releases 40 times less of the ITER VV radioactive inventory to the environment than the VV bypass event resulting from a divertor cooling system ex-vessel large coolant pipe break</a:t>
            </a:r>
          </a:p>
          <a:p>
            <a:pPr marL="742950" lvl="1" indent="-285750">
              <a:spcBef>
                <a:spcPts val="600"/>
              </a:spcBef>
              <a:buFont typeface="Wingdings" pitchFamily="2" charset="2"/>
              <a:buChar char="Ø"/>
            </a:pPr>
            <a:r>
              <a:rPr lang="en-US" sz="1600"/>
              <a:t>The inventory of tritium in the TBS is three orders of magnitude less than that in the ITER VV</a:t>
            </a:r>
          </a:p>
          <a:p>
            <a:pPr marL="742950" lvl="1" indent="-285750">
              <a:spcBef>
                <a:spcPts val="600"/>
              </a:spcBef>
              <a:buFont typeface="Wingdings" pitchFamily="2" charset="2"/>
              <a:buChar char="Ø"/>
            </a:pPr>
            <a:r>
              <a:rPr lang="en-US" sz="1600"/>
              <a:t>If all of the Po-210 and Hg-203 that is generated by the DCLL TBS over its lifetime were released to the environment, the dose to the public would be 600 times less than the ITER limit</a:t>
            </a:r>
          </a:p>
          <a:p>
            <a:pPr marL="742950" lvl="1" indent="-285750">
              <a:spcBef>
                <a:spcPts val="600"/>
              </a:spcBef>
              <a:buFont typeface="Wingdings" pitchFamily="2" charset="2"/>
              <a:buChar char="Ø"/>
            </a:pPr>
            <a:r>
              <a:rPr lang="en-US" sz="1600"/>
              <a:t>The only area where the TBM seems to rival ITER in safety hazard is in hydrogen production from PbLi/water reactions and Occupation Radiation Exposure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1"/>
          <p:cNvSpPr txBox="1">
            <a:spLocks noGrp="1"/>
          </p:cNvSpPr>
          <p:nvPr/>
        </p:nvSpPr>
        <p:spPr bwMode="auto">
          <a:xfrm>
            <a:off x="0" y="6492875"/>
            <a:ext cx="2133600" cy="365125"/>
          </a:xfrm>
          <a:prstGeom prst="rect">
            <a:avLst/>
          </a:prstGeom>
          <a:noFill/>
          <a:ln w="9525">
            <a:noFill/>
            <a:miter lim="800000"/>
            <a:headEnd/>
            <a:tailEnd/>
          </a:ln>
        </p:spPr>
        <p:txBody>
          <a:bodyPr anchor="ctr"/>
          <a:lstStyle/>
          <a:p>
            <a:fld id="{08FA647F-FB48-484E-A973-DFC2AB76ED61}" type="slidenum">
              <a:rPr lang="en-US" sz="1200">
                <a:solidFill>
                  <a:srgbClr val="FF0000"/>
                </a:solidFill>
                <a:cs typeface="Arial" charset="0"/>
              </a:rPr>
              <a:pPr/>
              <a:t>14</a:t>
            </a:fld>
            <a:endParaRPr lang="en-US" sz="1200">
              <a:solidFill>
                <a:srgbClr val="FF0000"/>
              </a:solidFill>
              <a:cs typeface="Arial" charset="0"/>
            </a:endParaRPr>
          </a:p>
        </p:txBody>
      </p:sp>
      <p:sp>
        <p:nvSpPr>
          <p:cNvPr id="46082"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Conclusions (2/3)</a:t>
            </a:r>
          </a:p>
        </p:txBody>
      </p:sp>
      <p:sp>
        <p:nvSpPr>
          <p:cNvPr id="46083" name="TextBox 7"/>
          <p:cNvSpPr txBox="1">
            <a:spLocks noChangeArrowheads="1"/>
          </p:cNvSpPr>
          <p:nvPr/>
        </p:nvSpPr>
        <p:spPr bwMode="auto">
          <a:xfrm>
            <a:off x="1054100" y="1177925"/>
            <a:ext cx="7024688" cy="4232275"/>
          </a:xfrm>
          <a:prstGeom prst="rect">
            <a:avLst/>
          </a:prstGeom>
          <a:noFill/>
          <a:ln w="9525">
            <a:noFill/>
            <a:miter lim="800000"/>
            <a:headEnd/>
            <a:tailEnd/>
          </a:ln>
        </p:spPr>
        <p:txBody>
          <a:bodyPr>
            <a:spAutoFit/>
          </a:bodyPr>
          <a:lstStyle/>
          <a:p>
            <a:pPr marL="233363" indent="-233363">
              <a:spcBef>
                <a:spcPts val="600"/>
              </a:spcBef>
              <a:buFontTx/>
              <a:buChar char="•"/>
            </a:pPr>
            <a:r>
              <a:rPr lang="en-US" sz="1600"/>
              <a:t>Special consideration must be given to the Occupation Radiation Exposure (ORE) hazards associated with the PbLi breeding material of the DCLL TBS</a:t>
            </a:r>
          </a:p>
          <a:p>
            <a:pPr marL="742950" lvl="1" indent="-285750">
              <a:spcBef>
                <a:spcPts val="600"/>
              </a:spcBef>
              <a:buFont typeface="Wingdings" pitchFamily="2" charset="2"/>
              <a:buChar char="Ø"/>
            </a:pPr>
            <a:r>
              <a:rPr lang="en-US" sz="1600"/>
              <a:t>The gamma radiation field produced by Pb-203 and FS corrosion in PbLi must be respected when maintaining systems that confine this PbLi.  Procedures, remote equipment, and portable shields should be considered to further reduce the dose commitments associated with maintaining these systems</a:t>
            </a:r>
          </a:p>
          <a:p>
            <a:pPr marL="742950" lvl="1" indent="-285750">
              <a:spcBef>
                <a:spcPts val="600"/>
              </a:spcBef>
              <a:buFont typeface="Wingdings" pitchFamily="2" charset="2"/>
              <a:buChar char="Ø"/>
            </a:pPr>
            <a:r>
              <a:rPr lang="en-US" sz="1600"/>
              <a:t>Of particular concern are the Po-210 and Hg-203 inventories that develop during operation of this system, primarily because of the biological hazards of these radioisotopes. Po-210 is 10</a:t>
            </a:r>
            <a:r>
              <a:rPr lang="en-US" sz="1600" baseline="30000"/>
              <a:t>5</a:t>
            </a:r>
            <a:r>
              <a:rPr lang="en-US" sz="1600"/>
              <a:t> times more hazardous than HTO, and Hg-203 is 10</a:t>
            </a:r>
            <a:r>
              <a:rPr lang="en-US" sz="1600" baseline="30000"/>
              <a:t>2</a:t>
            </a:r>
            <a:r>
              <a:rPr lang="en-US" sz="1600"/>
              <a:t> times more hazardous than HTO</a:t>
            </a:r>
          </a:p>
          <a:p>
            <a:pPr marL="742950" lvl="1" indent="-285750">
              <a:spcBef>
                <a:spcPts val="600"/>
              </a:spcBef>
              <a:buFont typeface="Wingdings" pitchFamily="2" charset="2"/>
              <a:buChar char="Ø"/>
            </a:pPr>
            <a:r>
              <a:rPr lang="en-US" sz="1600"/>
              <a:t>Fortunately, PbLi is a very low vapor pressure fluid and the Po-210 and Hg-203 inventories are small and relatively immobile in solidified PbLi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1"/>
          <p:cNvSpPr txBox="1">
            <a:spLocks noGrp="1"/>
          </p:cNvSpPr>
          <p:nvPr/>
        </p:nvSpPr>
        <p:spPr bwMode="auto">
          <a:xfrm>
            <a:off x="0" y="6492875"/>
            <a:ext cx="2133600" cy="365125"/>
          </a:xfrm>
          <a:prstGeom prst="rect">
            <a:avLst/>
          </a:prstGeom>
          <a:noFill/>
          <a:ln w="9525">
            <a:noFill/>
            <a:miter lim="800000"/>
            <a:headEnd/>
            <a:tailEnd/>
          </a:ln>
        </p:spPr>
        <p:txBody>
          <a:bodyPr anchor="ctr"/>
          <a:lstStyle/>
          <a:p>
            <a:fld id="{8E731677-5CA3-43B1-B952-1A5D9139D00E}" type="slidenum">
              <a:rPr lang="en-US" sz="1200">
                <a:solidFill>
                  <a:srgbClr val="FF0000"/>
                </a:solidFill>
                <a:cs typeface="Arial" charset="0"/>
              </a:rPr>
              <a:pPr/>
              <a:t>15</a:t>
            </a:fld>
            <a:endParaRPr lang="en-US" sz="1200">
              <a:solidFill>
                <a:srgbClr val="FF0000"/>
              </a:solidFill>
              <a:cs typeface="Arial" charset="0"/>
            </a:endParaRPr>
          </a:p>
        </p:txBody>
      </p:sp>
      <p:sp>
        <p:nvSpPr>
          <p:cNvPr id="47106"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Conclusions (3/3)</a:t>
            </a:r>
          </a:p>
        </p:txBody>
      </p:sp>
      <p:sp>
        <p:nvSpPr>
          <p:cNvPr id="47107" name="TextBox 7"/>
          <p:cNvSpPr txBox="1">
            <a:spLocks noChangeArrowheads="1"/>
          </p:cNvSpPr>
          <p:nvPr/>
        </p:nvSpPr>
        <p:spPr bwMode="auto">
          <a:xfrm>
            <a:off x="1162050" y="1785938"/>
            <a:ext cx="7024688" cy="2444750"/>
          </a:xfrm>
          <a:prstGeom prst="rect">
            <a:avLst/>
          </a:prstGeom>
          <a:noFill/>
          <a:ln w="9525">
            <a:noFill/>
            <a:miter lim="800000"/>
            <a:headEnd/>
            <a:tailEnd/>
          </a:ln>
        </p:spPr>
        <p:txBody>
          <a:bodyPr>
            <a:spAutoFit/>
          </a:bodyPr>
          <a:lstStyle/>
          <a:p>
            <a:pPr marL="233363" indent="-233363">
              <a:spcBef>
                <a:spcPts val="600"/>
              </a:spcBef>
              <a:buFontTx/>
              <a:buChar char="•"/>
            </a:pPr>
            <a:r>
              <a:rPr lang="en-US" sz="1600"/>
              <a:t>Special consideration must be given to the Occupation Radiation Exposure hazards associated with the PbLi breeding material of the DCLL TBS (cont.)</a:t>
            </a:r>
          </a:p>
          <a:p>
            <a:pPr marL="742950" lvl="1" indent="-285750">
              <a:spcBef>
                <a:spcPts val="600"/>
              </a:spcBef>
              <a:buFont typeface="Wingdings" pitchFamily="2" charset="2"/>
              <a:buChar char="Ø"/>
            </a:pPr>
            <a:r>
              <a:rPr lang="en-US" sz="1600"/>
              <a:t>However, caution should be used in opening any system that contains activated PbLi films or pools.  Sweep gases, temporary glove boxes, and respirators will be procedurally employed to guarantee worker safety</a:t>
            </a:r>
          </a:p>
          <a:p>
            <a:pPr marL="742950" lvl="1" indent="-285750">
              <a:spcBef>
                <a:spcPts val="600"/>
              </a:spcBef>
              <a:buFont typeface="Wingdings" pitchFamily="2" charset="2"/>
              <a:buChar char="Ø"/>
            </a:pPr>
            <a:r>
              <a:rPr lang="en-US" sz="1600"/>
              <a:t>Additional R&amp;D is recommended develop methods that either remove or reduce these inventories during TBS operation.</a:t>
            </a:r>
          </a:p>
        </p:txBody>
      </p:sp>
      <p:sp>
        <p:nvSpPr>
          <p:cNvPr id="47108" name="Rectangle 6"/>
          <p:cNvSpPr>
            <a:spLocks noChangeArrowheads="1"/>
          </p:cNvSpPr>
          <p:nvPr/>
        </p:nvSpPr>
        <p:spPr bwMode="auto">
          <a:xfrm>
            <a:off x="847725" y="5802313"/>
            <a:ext cx="7467600" cy="685800"/>
          </a:xfrm>
          <a:prstGeom prst="rect">
            <a:avLst/>
          </a:prstGeom>
          <a:noFill/>
          <a:ln w="9525">
            <a:noFill/>
            <a:miter lim="800000"/>
            <a:headEnd/>
            <a:tailEnd/>
          </a:ln>
        </p:spPr>
        <p:txBody>
          <a:bodyPr/>
          <a:lstStyle/>
          <a:p>
            <a:pPr>
              <a:spcBef>
                <a:spcPct val="20000"/>
              </a:spcBef>
            </a:pPr>
            <a:endParaRPr lang="en-US" sz="1600" b="1">
              <a:solidFill>
                <a:srgbClr val="0000FF"/>
              </a:solidFill>
            </a:endParaRPr>
          </a:p>
        </p:txBody>
      </p:sp>
      <p:pic>
        <p:nvPicPr>
          <p:cNvPr id="47109" name="Picture 7" descr="ucla_logo_darker2"/>
          <p:cNvPicPr>
            <a:picLocks noChangeAspect="1" noChangeArrowheads="1"/>
          </p:cNvPicPr>
          <p:nvPr/>
        </p:nvPicPr>
        <p:blipFill>
          <a:blip r:embed="rId2"/>
          <a:srcRect/>
          <a:stretch>
            <a:fillRect/>
          </a:stretch>
        </p:blipFill>
        <p:spPr bwMode="auto">
          <a:xfrm>
            <a:off x="771525" y="5326063"/>
            <a:ext cx="1133475" cy="458787"/>
          </a:xfrm>
          <a:prstGeom prst="rect">
            <a:avLst/>
          </a:prstGeom>
          <a:noFill/>
          <a:ln w="9525">
            <a:noFill/>
            <a:miter lim="800000"/>
            <a:headEnd/>
            <a:tailEnd/>
          </a:ln>
        </p:spPr>
      </p:pic>
      <p:pic>
        <p:nvPicPr>
          <p:cNvPr id="47110" name="Picture 10" descr="Body_Slide_Logo_04"/>
          <p:cNvPicPr>
            <a:picLocks noChangeAspect="1" noChangeArrowheads="1"/>
          </p:cNvPicPr>
          <p:nvPr/>
        </p:nvPicPr>
        <p:blipFill>
          <a:blip r:embed="rId3"/>
          <a:srcRect/>
          <a:stretch>
            <a:fillRect/>
          </a:stretch>
        </p:blipFill>
        <p:spPr bwMode="ltGray">
          <a:xfrm>
            <a:off x="4048125" y="5402263"/>
            <a:ext cx="1731963" cy="331787"/>
          </a:xfrm>
          <a:prstGeom prst="rect">
            <a:avLst/>
          </a:prstGeom>
          <a:noFill/>
          <a:ln w="9525">
            <a:noFill/>
            <a:miter lim="800000"/>
            <a:headEnd/>
            <a:tailEnd/>
          </a:ln>
        </p:spPr>
      </p:pic>
      <p:pic>
        <p:nvPicPr>
          <p:cNvPr id="47111" name="Picture 2"/>
          <p:cNvPicPr>
            <a:picLocks noChangeAspect="1" noChangeArrowheads="1"/>
          </p:cNvPicPr>
          <p:nvPr/>
        </p:nvPicPr>
        <p:blipFill>
          <a:blip r:embed="rId4"/>
          <a:srcRect/>
          <a:stretch>
            <a:fillRect/>
          </a:stretch>
        </p:blipFill>
        <p:spPr bwMode="auto">
          <a:xfrm>
            <a:off x="2447925" y="5859463"/>
            <a:ext cx="990600" cy="457200"/>
          </a:xfrm>
          <a:prstGeom prst="rect">
            <a:avLst/>
          </a:prstGeom>
          <a:noFill/>
          <a:ln w="9525">
            <a:noFill/>
            <a:miter lim="800000"/>
            <a:headEnd/>
            <a:tailEnd/>
          </a:ln>
        </p:spPr>
      </p:pic>
      <p:pic>
        <p:nvPicPr>
          <p:cNvPr id="47112" name="Picture 3"/>
          <p:cNvPicPr>
            <a:picLocks noChangeAspect="1" noChangeArrowheads="1"/>
          </p:cNvPicPr>
          <p:nvPr/>
        </p:nvPicPr>
        <p:blipFill>
          <a:blip r:embed="rId5"/>
          <a:srcRect/>
          <a:stretch>
            <a:fillRect/>
          </a:stretch>
        </p:blipFill>
        <p:spPr bwMode="auto">
          <a:xfrm>
            <a:off x="1076325" y="5859463"/>
            <a:ext cx="914400" cy="457200"/>
          </a:xfrm>
          <a:prstGeom prst="rect">
            <a:avLst/>
          </a:prstGeom>
          <a:noFill/>
          <a:ln w="9525">
            <a:noFill/>
            <a:miter lim="800000"/>
            <a:headEnd/>
            <a:tailEnd/>
          </a:ln>
        </p:spPr>
      </p:pic>
      <p:pic>
        <p:nvPicPr>
          <p:cNvPr id="47113" name="Picture 2"/>
          <p:cNvPicPr>
            <a:picLocks noChangeAspect="1" noChangeArrowheads="1"/>
          </p:cNvPicPr>
          <p:nvPr/>
        </p:nvPicPr>
        <p:blipFill>
          <a:blip r:embed="rId6"/>
          <a:srcRect/>
          <a:stretch>
            <a:fillRect/>
          </a:stretch>
        </p:blipFill>
        <p:spPr bwMode="auto">
          <a:xfrm>
            <a:off x="5953125" y="5173663"/>
            <a:ext cx="1214438" cy="525462"/>
          </a:xfrm>
          <a:prstGeom prst="rect">
            <a:avLst/>
          </a:prstGeom>
          <a:noFill/>
          <a:ln w="9525">
            <a:noFill/>
            <a:miter lim="800000"/>
            <a:headEnd/>
            <a:tailEnd/>
          </a:ln>
        </p:spPr>
      </p:pic>
      <p:pic>
        <p:nvPicPr>
          <p:cNvPr id="47114" name="Picture 4"/>
          <p:cNvPicPr>
            <a:picLocks noChangeAspect="1" noChangeArrowheads="1"/>
          </p:cNvPicPr>
          <p:nvPr/>
        </p:nvPicPr>
        <p:blipFill>
          <a:blip r:embed="rId7"/>
          <a:srcRect/>
          <a:stretch>
            <a:fillRect/>
          </a:stretch>
        </p:blipFill>
        <p:spPr bwMode="auto">
          <a:xfrm>
            <a:off x="5038725" y="5859463"/>
            <a:ext cx="842963" cy="561975"/>
          </a:xfrm>
          <a:prstGeom prst="rect">
            <a:avLst/>
          </a:prstGeom>
          <a:noFill/>
          <a:ln w="9525">
            <a:noFill/>
            <a:miter lim="800000"/>
            <a:headEnd/>
            <a:tailEnd/>
          </a:ln>
        </p:spPr>
      </p:pic>
      <p:pic>
        <p:nvPicPr>
          <p:cNvPr id="47115" name="Picture 6"/>
          <p:cNvPicPr>
            <a:picLocks noChangeAspect="1" noChangeArrowheads="1"/>
          </p:cNvPicPr>
          <p:nvPr/>
        </p:nvPicPr>
        <p:blipFill>
          <a:blip r:embed="rId8"/>
          <a:srcRect/>
          <a:stretch>
            <a:fillRect/>
          </a:stretch>
        </p:blipFill>
        <p:spPr bwMode="auto">
          <a:xfrm>
            <a:off x="7629525" y="5173663"/>
            <a:ext cx="766763" cy="742950"/>
          </a:xfrm>
          <a:prstGeom prst="rect">
            <a:avLst/>
          </a:prstGeom>
          <a:noFill/>
          <a:ln w="9525">
            <a:noFill/>
            <a:miter lim="800000"/>
            <a:headEnd/>
            <a:tailEnd/>
          </a:ln>
        </p:spPr>
      </p:pic>
      <p:pic>
        <p:nvPicPr>
          <p:cNvPr id="47116" name="Picture 8"/>
          <p:cNvPicPr>
            <a:picLocks noChangeAspect="1" noChangeArrowheads="1"/>
          </p:cNvPicPr>
          <p:nvPr/>
        </p:nvPicPr>
        <p:blipFill>
          <a:blip r:embed="rId9"/>
          <a:srcRect/>
          <a:stretch>
            <a:fillRect/>
          </a:stretch>
        </p:blipFill>
        <p:spPr bwMode="auto">
          <a:xfrm>
            <a:off x="6410325" y="5859463"/>
            <a:ext cx="711200" cy="533400"/>
          </a:xfrm>
          <a:prstGeom prst="rect">
            <a:avLst/>
          </a:prstGeom>
          <a:noFill/>
          <a:ln w="9525">
            <a:noFill/>
            <a:miter lim="800000"/>
            <a:headEnd/>
            <a:tailEnd/>
          </a:ln>
        </p:spPr>
      </p:pic>
      <p:pic>
        <p:nvPicPr>
          <p:cNvPr id="19" name="Picture 16"/>
          <p:cNvPicPr>
            <a:picLocks noChangeAspect="1" noChangeArrowheads="1"/>
          </p:cNvPicPr>
          <p:nvPr/>
        </p:nvPicPr>
        <p:blipFill>
          <a:blip r:embed="rId10"/>
          <a:srcRect/>
          <a:stretch>
            <a:fillRect/>
          </a:stretch>
        </p:blipFill>
        <p:spPr bwMode="auto">
          <a:xfrm>
            <a:off x="3895725" y="5859463"/>
            <a:ext cx="638175" cy="503237"/>
          </a:xfrm>
          <a:prstGeom prst="rect">
            <a:avLst/>
          </a:prstGeom>
          <a:noFill/>
          <a:ln w="9525">
            <a:noFill/>
            <a:miter lim="800000"/>
            <a:headEnd/>
            <a:tailEnd/>
          </a:ln>
          <a:effectLst>
            <a:prstShdw prst="shdw17" dist="17961" dir="2700000">
              <a:schemeClr val="accent1">
                <a:gamma/>
                <a:shade val="60000"/>
                <a:invGamma/>
              </a:schemeClr>
            </a:prstShdw>
          </a:effectLst>
        </p:spPr>
      </p:pic>
      <p:pic>
        <p:nvPicPr>
          <p:cNvPr id="47118" name="Picture 21" descr="C:\Users\Clemment Wong\Desktop\GA_logo_new.tif"/>
          <p:cNvPicPr>
            <a:picLocks noChangeAspect="1" noChangeArrowheads="1"/>
          </p:cNvPicPr>
          <p:nvPr/>
        </p:nvPicPr>
        <p:blipFill>
          <a:blip r:embed="rId11"/>
          <a:srcRect/>
          <a:stretch>
            <a:fillRect/>
          </a:stretch>
        </p:blipFill>
        <p:spPr bwMode="auto">
          <a:xfrm>
            <a:off x="2066925" y="5402263"/>
            <a:ext cx="1733550" cy="301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Number Placeholder 1"/>
          <p:cNvSpPr>
            <a:spLocks noGrp="1"/>
          </p:cNvSpPr>
          <p:nvPr>
            <p:ph type="sldNum" sz="quarter" idx="10"/>
          </p:nvPr>
        </p:nvSpPr>
        <p:spPr bwMode="auto">
          <a:noFill/>
          <a:ln>
            <a:miter lim="800000"/>
            <a:headEnd/>
            <a:tailEnd/>
          </a:ln>
        </p:spPr>
        <p:txBody>
          <a:bodyPr/>
          <a:lstStyle/>
          <a:p>
            <a:fld id="{3683F2E8-E010-438B-B734-B7630475FE40}" type="slidenum">
              <a:rPr lang="en-US" smtClean="0">
                <a:ea typeface="MS PGothic"/>
              </a:rPr>
              <a:pPr/>
              <a:t>16</a:t>
            </a:fld>
            <a:endParaRPr lang="en-US" smtClean="0">
              <a:ea typeface="MS PGothic"/>
            </a:endParaRPr>
          </a:p>
        </p:txBody>
      </p:sp>
      <p:sp>
        <p:nvSpPr>
          <p:cNvPr id="48130" name="Title 3"/>
          <p:cNvSpPr>
            <a:spLocks noGrp="1"/>
          </p:cNvSpPr>
          <p:nvPr>
            <p:ph type="ctrTitle" idx="4294967295"/>
          </p:nvPr>
        </p:nvSpPr>
        <p:spPr bwMode="auto">
          <a:xfrm>
            <a:off x="655638" y="152400"/>
            <a:ext cx="7935912" cy="1470025"/>
          </a:xfrm>
          <a:prstGeom prst="rect">
            <a:avLst/>
          </a:prstGeom>
          <a:noFill/>
          <a:ln>
            <a:miter lim="800000"/>
            <a:headEnd/>
            <a:tailEnd/>
          </a:ln>
        </p:spPr>
        <p:txBody>
          <a:bodyPr/>
          <a:lstStyle/>
          <a:p>
            <a:pPr algn="ctr"/>
            <a:r>
              <a:rPr lang="en-US" sz="3000" smtClean="0">
                <a:latin typeface="Arial" charset="0"/>
                <a:cs typeface="Arial" charset="0"/>
              </a:rPr>
              <a:t>TBS component SIC Classification </a:t>
            </a:r>
          </a:p>
        </p:txBody>
      </p:sp>
      <p:sp>
        <p:nvSpPr>
          <p:cNvPr id="48131" name="TextBox 7"/>
          <p:cNvSpPr txBox="1">
            <a:spLocks noChangeArrowheads="1"/>
          </p:cNvSpPr>
          <p:nvPr/>
        </p:nvSpPr>
        <p:spPr bwMode="auto">
          <a:xfrm>
            <a:off x="381000" y="1377950"/>
            <a:ext cx="8180388" cy="366713"/>
          </a:xfrm>
          <a:prstGeom prst="rect">
            <a:avLst/>
          </a:prstGeom>
          <a:noFill/>
          <a:ln w="9525">
            <a:noFill/>
            <a:miter lim="800000"/>
            <a:headEnd/>
            <a:tailEnd/>
          </a:ln>
        </p:spPr>
        <p:txBody>
          <a:bodyPr>
            <a:spAutoFit/>
          </a:bodyPr>
          <a:lstStyle/>
          <a:p>
            <a:pPr marL="233363" indent="-233363">
              <a:spcBef>
                <a:spcPts val="600"/>
              </a:spcBef>
              <a:buFontTx/>
              <a:buChar char="•"/>
            </a:pPr>
            <a:r>
              <a:rPr lang="en-US" sz="1800" b="1"/>
              <a:t>DCLL TBS Safety Important Components (cont.)</a:t>
            </a:r>
          </a:p>
        </p:txBody>
      </p:sp>
      <p:sp>
        <p:nvSpPr>
          <p:cNvPr id="48132" name="Rectangle 6"/>
          <p:cNvSpPr>
            <a:spLocks noChangeArrowheads="1"/>
          </p:cNvSpPr>
          <p:nvPr/>
        </p:nvSpPr>
        <p:spPr bwMode="auto">
          <a:xfrm>
            <a:off x="847725" y="5802313"/>
            <a:ext cx="7467600" cy="685800"/>
          </a:xfrm>
          <a:prstGeom prst="rect">
            <a:avLst/>
          </a:prstGeom>
          <a:noFill/>
          <a:ln w="9525">
            <a:noFill/>
            <a:miter lim="800000"/>
            <a:headEnd/>
            <a:tailEnd/>
          </a:ln>
        </p:spPr>
        <p:txBody>
          <a:bodyPr/>
          <a:lstStyle/>
          <a:p>
            <a:pPr>
              <a:spcBef>
                <a:spcPct val="20000"/>
              </a:spcBef>
            </a:pPr>
            <a:endParaRPr lang="en-US" sz="1600" b="1">
              <a:solidFill>
                <a:srgbClr val="0000FF"/>
              </a:solidFill>
            </a:endParaRPr>
          </a:p>
        </p:txBody>
      </p:sp>
      <p:pic>
        <p:nvPicPr>
          <p:cNvPr id="48133" name="Picture 2"/>
          <p:cNvPicPr>
            <a:picLocks noChangeAspect="1" noChangeArrowheads="1"/>
          </p:cNvPicPr>
          <p:nvPr/>
        </p:nvPicPr>
        <p:blipFill>
          <a:blip r:embed="rId2"/>
          <a:srcRect/>
          <a:stretch>
            <a:fillRect/>
          </a:stretch>
        </p:blipFill>
        <p:spPr bwMode="auto">
          <a:xfrm>
            <a:off x="5953125" y="5173663"/>
            <a:ext cx="1214438" cy="525462"/>
          </a:xfrm>
          <a:prstGeom prst="rect">
            <a:avLst/>
          </a:prstGeom>
          <a:noFill/>
          <a:ln w="9525">
            <a:noFill/>
            <a:miter lim="800000"/>
            <a:headEnd/>
            <a:tailEnd/>
          </a:ln>
        </p:spPr>
      </p:pic>
      <p:pic>
        <p:nvPicPr>
          <p:cNvPr id="48134" name="Picture 6"/>
          <p:cNvPicPr>
            <a:picLocks noChangeAspect="1" noChangeArrowheads="1"/>
          </p:cNvPicPr>
          <p:nvPr/>
        </p:nvPicPr>
        <p:blipFill>
          <a:blip r:embed="rId3"/>
          <a:srcRect/>
          <a:stretch>
            <a:fillRect/>
          </a:stretch>
        </p:blipFill>
        <p:spPr bwMode="auto">
          <a:xfrm>
            <a:off x="7629525" y="5173663"/>
            <a:ext cx="766763" cy="742950"/>
          </a:xfrm>
          <a:prstGeom prst="rect">
            <a:avLst/>
          </a:prstGeom>
          <a:noFill/>
          <a:ln w="9525">
            <a:noFill/>
            <a:miter lim="800000"/>
            <a:headEnd/>
            <a:tailEnd/>
          </a:ln>
        </p:spPr>
      </p:pic>
      <p:sp>
        <p:nvSpPr>
          <p:cNvPr id="219241" name="Text Box 105"/>
          <p:cNvSpPr txBox="1">
            <a:spLocks noChangeArrowheads="1"/>
          </p:cNvSpPr>
          <p:nvPr/>
        </p:nvSpPr>
        <p:spPr bwMode="auto">
          <a:xfrm>
            <a:off x="231775" y="2159000"/>
            <a:ext cx="4127500" cy="3282950"/>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a:spAutoFit/>
          </a:bodyPr>
          <a:lstStyle/>
          <a:p>
            <a:pPr marL="176213" indent="-176213" defTabSz="914400">
              <a:buFontTx/>
              <a:buChar char="•"/>
              <a:defRPr/>
            </a:pPr>
            <a:r>
              <a:rPr lang="en-GB" sz="1400"/>
              <a:t>Criterion A - their failure can directly initiate an incident or accident leading to significant risks of exposure or contamination,</a:t>
            </a:r>
          </a:p>
          <a:p>
            <a:pPr marL="176213" indent="-176213" defTabSz="914400">
              <a:buFontTx/>
              <a:buChar char="•"/>
              <a:defRPr/>
            </a:pPr>
            <a:r>
              <a:rPr lang="en-GB" sz="1400"/>
              <a:t>Criterion B - their operation is required to limit the consequences of an incident or accident leading to significant risks of exposure or contamination,</a:t>
            </a:r>
          </a:p>
          <a:p>
            <a:pPr marL="176213" indent="-176213" defTabSz="914400">
              <a:buFontTx/>
              <a:buChar char="•"/>
              <a:defRPr/>
            </a:pPr>
            <a:r>
              <a:rPr lang="en-GB" sz="1400"/>
              <a:t>Criterion C - their operation is required to ensure functioning of the above components by</a:t>
            </a:r>
          </a:p>
          <a:p>
            <a:pPr marL="571500" lvl="1" indent="-228600" defTabSz="914400">
              <a:buFontTx/>
              <a:buAutoNum type="romanLcPeriod"/>
              <a:defRPr/>
            </a:pPr>
            <a:r>
              <a:rPr lang="en-GB" sz="1400"/>
              <a:t>detecting internal and external hazards capable of impairing one of the above-mentioned components</a:t>
            </a:r>
          </a:p>
          <a:p>
            <a:pPr marL="571500" lvl="1" indent="-228600" defTabSz="914400">
              <a:buFontTx/>
              <a:buAutoNum type="romanLcPeriod"/>
              <a:defRPr/>
            </a:pPr>
            <a:r>
              <a:rPr lang="en-GB" sz="1400"/>
              <a:t>providing protection, and</a:t>
            </a:r>
          </a:p>
          <a:p>
            <a:pPr marL="571500" lvl="1" indent="-228600" defTabSz="914400">
              <a:buFontTx/>
              <a:buAutoNum type="romanLcPeriod"/>
              <a:defRPr/>
            </a:pPr>
            <a:r>
              <a:rPr lang="en-GB" sz="1400"/>
              <a:t>countering the consequences of the hazard</a:t>
            </a:r>
            <a:r>
              <a:rPr lang="en-US" sz="1200"/>
              <a:t> </a:t>
            </a:r>
          </a:p>
        </p:txBody>
      </p:sp>
      <p:sp>
        <p:nvSpPr>
          <p:cNvPr id="219242" name="Text Box 106"/>
          <p:cNvSpPr txBox="1">
            <a:spLocks noChangeArrowheads="1"/>
          </p:cNvSpPr>
          <p:nvPr/>
        </p:nvSpPr>
        <p:spPr bwMode="auto">
          <a:xfrm>
            <a:off x="4716463" y="2032000"/>
            <a:ext cx="4035425" cy="3921125"/>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a:spAutoFit/>
          </a:bodyPr>
          <a:lstStyle/>
          <a:p>
            <a:pPr marL="342900" indent="-342900" defTabSz="914400">
              <a:buFont typeface="Times New Roman" pitchFamily="18" charset="0"/>
              <a:buAutoNum type="arabicPeriod"/>
              <a:defRPr/>
            </a:pPr>
            <a:r>
              <a:rPr lang="en-GB" sz="1400">
                <a:latin typeface="Times New Roman" pitchFamily="18" charset="0"/>
                <a:ea typeface="ＭＳ Ｐゴシック"/>
                <a:cs typeface="ＭＳ Ｐゴシック"/>
              </a:rPr>
              <a:t>Confinement of radioactivity</a:t>
            </a:r>
          </a:p>
          <a:p>
            <a:pPr marL="800100" lvl="1" indent="-342900" defTabSz="914400">
              <a:buFont typeface="Times New Roman" pitchFamily="18" charset="0"/>
              <a:buAutoNum type="alphaLcParenR"/>
              <a:defRPr/>
            </a:pPr>
            <a:r>
              <a:rPr lang="en-GB" sz="1400">
                <a:latin typeface="Times New Roman" pitchFamily="18" charset="0"/>
                <a:ea typeface="ＭＳ Ｐゴシック"/>
                <a:cs typeface="ＭＳ Ｐゴシック"/>
              </a:rPr>
              <a:t>Process confinement barriers</a:t>
            </a:r>
          </a:p>
          <a:p>
            <a:pPr marL="800100" lvl="1" indent="-342900" defTabSz="914400">
              <a:buFont typeface="Times New Roman" pitchFamily="18" charset="0"/>
              <a:buAutoNum type="alphaLcParenR"/>
              <a:defRPr/>
            </a:pPr>
            <a:r>
              <a:rPr lang="en-GB" sz="1400">
                <a:latin typeface="Times New Roman" pitchFamily="18" charset="0"/>
                <a:ea typeface="ＭＳ Ｐゴシック"/>
                <a:cs typeface="ＭＳ Ｐゴシック"/>
              </a:rPr>
              <a:t>Building confinement barriers</a:t>
            </a:r>
          </a:p>
          <a:p>
            <a:pPr marL="342900" indent="-342900" defTabSz="914400">
              <a:buFont typeface="Times New Roman" pitchFamily="18" charset="0"/>
              <a:buAutoNum type="arabicPeriod"/>
              <a:defRPr/>
            </a:pPr>
            <a:r>
              <a:rPr lang="en-GB" sz="1400">
                <a:latin typeface="Times New Roman" pitchFamily="18" charset="0"/>
                <a:ea typeface="ＭＳ Ｐゴシック"/>
                <a:cs typeface="ＭＳ Ｐゴシック"/>
              </a:rPr>
              <a:t>Limitation of radiation exposure</a:t>
            </a:r>
          </a:p>
          <a:p>
            <a:pPr marL="800100" lvl="1" indent="-342900" defTabSz="914400">
              <a:buFont typeface="Times New Roman" pitchFamily="18" charset="0"/>
              <a:buAutoNum type="alphaLcParenR"/>
              <a:defRPr/>
            </a:pPr>
            <a:r>
              <a:rPr lang="en-GB" sz="1400">
                <a:latin typeface="Times New Roman" pitchFamily="18" charset="0"/>
                <a:ea typeface="ＭＳ Ｐゴシック"/>
                <a:cs typeface="ＭＳ Ｐゴシック"/>
              </a:rPr>
              <a:t>Shielding to limit exposure</a:t>
            </a:r>
          </a:p>
          <a:p>
            <a:pPr marL="800100" lvl="1" indent="-342900" defTabSz="914400">
              <a:buFont typeface="Times New Roman" pitchFamily="18" charset="0"/>
              <a:buAutoNum type="alphaLcParenR"/>
              <a:defRPr/>
            </a:pPr>
            <a:r>
              <a:rPr lang="en-GB" sz="1400">
                <a:latin typeface="Times New Roman" pitchFamily="18" charset="0"/>
                <a:ea typeface="ＭＳ Ｐゴシック"/>
                <a:cs typeface="ＭＳ Ｐゴシック"/>
              </a:rPr>
              <a:t>Access control</a:t>
            </a:r>
          </a:p>
          <a:p>
            <a:pPr marL="342900" indent="-342900" defTabSz="914400">
              <a:buFont typeface="Times New Roman" pitchFamily="18" charset="0"/>
              <a:buAutoNum type="arabicPeriod"/>
              <a:defRPr/>
            </a:pPr>
            <a:r>
              <a:rPr lang="en-GB" sz="1400">
                <a:latin typeface="Times New Roman" pitchFamily="18" charset="0"/>
                <a:ea typeface="ＭＳ Ｐゴシック"/>
                <a:cs typeface="ＭＳ Ｐゴシック"/>
              </a:rPr>
              <a:t>Protection of confinement and limiting exposure systems</a:t>
            </a:r>
          </a:p>
          <a:p>
            <a:pPr marL="800100" lvl="1" indent="-342900" defTabSz="914400">
              <a:buFont typeface="Times New Roman" pitchFamily="18" charset="0"/>
              <a:buAutoNum type="alphaLcParenR"/>
              <a:defRPr/>
            </a:pPr>
            <a:r>
              <a:rPr lang="en-GB" sz="1400">
                <a:latin typeface="Times New Roman" pitchFamily="18" charset="0"/>
                <a:ea typeface="ＭＳ Ｐゴシック"/>
                <a:cs typeface="ＭＳ Ｐゴシック"/>
              </a:rPr>
              <a:t>Management of pressure</a:t>
            </a:r>
          </a:p>
          <a:p>
            <a:pPr marL="800100" lvl="1" indent="-342900" defTabSz="914400">
              <a:buFont typeface="Times New Roman" pitchFamily="18" charset="0"/>
              <a:buAutoNum type="alphaLcParenR"/>
              <a:defRPr/>
            </a:pPr>
            <a:r>
              <a:rPr lang="en-US" sz="1400">
                <a:latin typeface="Times New Roman" pitchFamily="18" charset="0"/>
                <a:ea typeface="ＭＳ Ｐゴシック"/>
                <a:cs typeface="ＭＳ Ｐゴシック"/>
              </a:rPr>
              <a:t>Management of chemical energy</a:t>
            </a:r>
          </a:p>
          <a:p>
            <a:pPr marL="800100" lvl="1" indent="-342900" defTabSz="914400">
              <a:buFont typeface="Times New Roman" pitchFamily="18" charset="0"/>
              <a:buAutoNum type="alphaLcParenR"/>
              <a:defRPr/>
            </a:pPr>
            <a:r>
              <a:rPr lang="en-US" sz="1400">
                <a:latin typeface="Times New Roman" pitchFamily="18" charset="0"/>
                <a:ea typeface="ＭＳ Ｐゴシック"/>
                <a:cs typeface="ＭＳ Ｐゴシック"/>
              </a:rPr>
              <a:t>Management of magnet energy</a:t>
            </a:r>
          </a:p>
          <a:p>
            <a:pPr marL="800100" lvl="1" indent="-342900" defTabSz="914400">
              <a:buFont typeface="Times New Roman" pitchFamily="18" charset="0"/>
              <a:buAutoNum type="alphaLcParenR"/>
              <a:defRPr/>
            </a:pPr>
            <a:r>
              <a:rPr lang="en-GB" sz="1400">
                <a:latin typeface="Times New Roman" pitchFamily="18" charset="0"/>
                <a:ea typeface="ＭＳ Ｐゴシック"/>
                <a:cs typeface="ＭＳ Ｐゴシック"/>
              </a:rPr>
              <a:t>Management of heat removal and long term temperatures</a:t>
            </a:r>
          </a:p>
          <a:p>
            <a:pPr marL="800100" lvl="1" indent="-342900" defTabSz="914400">
              <a:buFont typeface="Times New Roman" pitchFamily="18" charset="0"/>
              <a:buAutoNum type="alphaLcParenR"/>
              <a:defRPr/>
            </a:pPr>
            <a:r>
              <a:rPr lang="en-GB" sz="1400">
                <a:latin typeface="Times New Roman" pitchFamily="18" charset="0"/>
                <a:ea typeface="ＭＳ Ｐゴシック"/>
                <a:cs typeface="ＭＳ Ｐゴシック"/>
              </a:rPr>
              <a:t>Fire detection/mitigation</a:t>
            </a:r>
          </a:p>
          <a:p>
            <a:pPr marL="800100" lvl="1" indent="-342900" defTabSz="914400">
              <a:buFont typeface="Times New Roman" pitchFamily="18" charset="0"/>
              <a:buAutoNum type="alphaLcParenR"/>
              <a:defRPr/>
            </a:pPr>
            <a:r>
              <a:rPr lang="en-GB" sz="1400">
                <a:latin typeface="Times New Roman" pitchFamily="18" charset="0"/>
                <a:ea typeface="ＭＳ Ｐゴシック"/>
                <a:cs typeface="ＭＳ Ｐゴシック"/>
              </a:rPr>
              <a:t>Mechanical impact</a:t>
            </a:r>
          </a:p>
          <a:p>
            <a:pPr marL="342900" indent="-342900" defTabSz="914400">
              <a:buFont typeface="Times New Roman" pitchFamily="18" charset="0"/>
              <a:buAutoNum type="arabicPeriod"/>
              <a:defRPr/>
            </a:pPr>
            <a:r>
              <a:rPr lang="en-GB" sz="1400">
                <a:latin typeface="Times New Roman" pitchFamily="18" charset="0"/>
                <a:ea typeface="ＭＳ Ｐゴシック"/>
                <a:cs typeface="ＭＳ Ｐゴシック"/>
              </a:rPr>
              <a:t>Support services</a:t>
            </a:r>
          </a:p>
          <a:p>
            <a:pPr marL="342900" indent="-342900" defTabSz="914400">
              <a:buFont typeface="Times New Roman" pitchFamily="18" charset="0"/>
              <a:buAutoNum type="arabicPeriod"/>
              <a:defRPr/>
            </a:pPr>
            <a:r>
              <a:rPr lang="en-GB" sz="1400">
                <a:latin typeface="Times New Roman" pitchFamily="18" charset="0"/>
                <a:ea typeface="ＭＳ Ｐゴシック"/>
                <a:cs typeface="ＭＳ Ｐゴシック"/>
              </a:rPr>
              <a:t>Monitoring</a:t>
            </a:r>
          </a:p>
          <a:p>
            <a:pPr marL="342900" indent="-342900" defTabSz="914400">
              <a:defRPr/>
            </a:pPr>
            <a:endParaRPr lang="en-US" sz="1400">
              <a:ea typeface="ＭＳ Ｐゴシック"/>
              <a:cs typeface="ＭＳ Ｐゴシック"/>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1"/>
          <p:cNvSpPr>
            <a:spLocks noGrp="1"/>
          </p:cNvSpPr>
          <p:nvPr>
            <p:ph type="sldNum" sz="quarter" idx="10"/>
          </p:nvPr>
        </p:nvSpPr>
        <p:spPr bwMode="auto">
          <a:noFill/>
          <a:ln>
            <a:miter lim="800000"/>
            <a:headEnd/>
            <a:tailEnd/>
          </a:ln>
        </p:spPr>
        <p:txBody>
          <a:bodyPr/>
          <a:lstStyle/>
          <a:p>
            <a:fld id="{D91D5D0C-05A3-468C-9435-7F7691272E1F}" type="slidenum">
              <a:rPr lang="en-US" smtClean="0">
                <a:ea typeface="MS PGothic"/>
              </a:rPr>
              <a:pPr/>
              <a:t>17</a:t>
            </a:fld>
            <a:endParaRPr lang="en-US" smtClean="0">
              <a:ea typeface="MS PGothic"/>
            </a:endParaRPr>
          </a:p>
        </p:txBody>
      </p:sp>
      <p:graphicFrame>
        <p:nvGraphicFramePr>
          <p:cNvPr id="41045" name="Group 85"/>
          <p:cNvGraphicFramePr>
            <a:graphicFrameLocks noGrp="1"/>
          </p:cNvGraphicFramePr>
          <p:nvPr/>
        </p:nvGraphicFramePr>
        <p:xfrm>
          <a:off x="2170113" y="2159000"/>
          <a:ext cx="5943600" cy="3108325"/>
        </p:xfrm>
        <a:graphic>
          <a:graphicData uri="http://schemas.openxmlformats.org/drawingml/2006/table">
            <a:tbl>
              <a:tblPr/>
              <a:tblGrid>
                <a:gridCol w="1143000"/>
                <a:gridCol w="1828800"/>
                <a:gridCol w="625475"/>
                <a:gridCol w="2346325"/>
              </a:tblGrid>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System</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Component</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SIC</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Explanation</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gridSpan="4">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PbLi  AEU</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Pipes</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rgbClr val="000000"/>
                          </a:solidFill>
                          <a:effectLst/>
                          <a:latin typeface="Arial" charset="0"/>
                          <a:ea typeface="MS PGothic"/>
                          <a:cs typeface="Times New Roman" pitchFamily="18" charset="0"/>
                        </a:rPr>
                        <a:t>1a</a:t>
                      </a:r>
                      <a:endParaRPr kumimoji="0" lang="en-GB"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Extension of primary boundary</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PbLi/He</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Heat exchanger</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rgbClr val="000000"/>
                          </a:solidFill>
                          <a:effectLst/>
                          <a:latin typeface="Arial" charset="0"/>
                          <a:ea typeface="MS PGothic"/>
                          <a:cs typeface="Times New Roman" pitchFamily="18" charset="0"/>
                        </a:rPr>
                        <a:t>1a</a:t>
                      </a:r>
                      <a:endParaRPr kumimoji="0" lang="en-GB"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Power removal</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Pump</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rgbClr val="000000"/>
                          </a:solidFill>
                          <a:effectLst/>
                          <a:latin typeface="Arial" charset="0"/>
                          <a:ea typeface="MS PGothic"/>
                          <a:cs typeface="Times New Roman" pitchFamily="18" charset="0"/>
                        </a:rPr>
                        <a:t>1a, 3d</a:t>
                      </a:r>
                      <a:endParaRPr kumimoji="0" lang="en-GB"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Extension of primary boundary</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Expansion tank</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rgbClr val="000000"/>
                          </a:solidFill>
                          <a:effectLst/>
                          <a:latin typeface="Arial" charset="0"/>
                          <a:ea typeface="MS PGothic"/>
                          <a:cs typeface="Times New Roman" pitchFamily="18" charset="0"/>
                        </a:rPr>
                        <a:t>1a</a:t>
                      </a:r>
                      <a:endParaRPr kumimoji="0" lang="en-GB"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Extension of primary boundary</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Cold trap</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rgbClr val="000000"/>
                          </a:solidFill>
                          <a:effectLst/>
                          <a:latin typeface="Arial" charset="0"/>
                          <a:ea typeface="MS PGothic"/>
                          <a:cs typeface="Times New Roman" pitchFamily="18" charset="0"/>
                        </a:rPr>
                        <a:t>1a</a:t>
                      </a:r>
                      <a:endParaRPr kumimoji="0" lang="en-GB"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Extension of primary boundary</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Mixing tank</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rgbClr val="000000"/>
                          </a:solidFill>
                          <a:effectLst/>
                          <a:latin typeface="Arial" charset="0"/>
                          <a:ea typeface="MS PGothic"/>
                          <a:cs typeface="Times New Roman" pitchFamily="18" charset="0"/>
                        </a:rPr>
                        <a:t>1a</a:t>
                      </a:r>
                      <a:endParaRPr kumimoji="0" lang="en-GB"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Extension of primary boundary</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Drain tank</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rgbClr val="000000"/>
                          </a:solidFill>
                          <a:effectLst/>
                          <a:latin typeface="Arial" charset="0"/>
                          <a:ea typeface="MS PGothic"/>
                          <a:cs typeface="Times New Roman" pitchFamily="18" charset="0"/>
                        </a:rPr>
                        <a:t>1a</a:t>
                      </a:r>
                      <a:endParaRPr kumimoji="0" lang="en-GB"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Stand down radiation confinement</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Tritium getter bed</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rgbClr val="000000"/>
                          </a:solidFill>
                          <a:effectLst/>
                          <a:latin typeface="Arial" charset="0"/>
                          <a:ea typeface="MS PGothic"/>
                          <a:cs typeface="Times New Roman" pitchFamily="18" charset="0"/>
                        </a:rPr>
                        <a:t>1a</a:t>
                      </a:r>
                      <a:endParaRPr kumimoji="0" lang="en-GB"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Confine tritium &lt; 15 g</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Valves</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rgbClr val="000000"/>
                          </a:solidFill>
                          <a:effectLst/>
                          <a:latin typeface="Arial" charset="0"/>
                          <a:ea typeface="MS PGothic"/>
                          <a:cs typeface="Times New Roman" pitchFamily="18" charset="0"/>
                        </a:rPr>
                        <a:t>1a</a:t>
                      </a:r>
                      <a:endParaRPr kumimoji="0" lang="en-GB"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Extension of primary boundary</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Rupture disk</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rgbClr val="000000"/>
                          </a:solidFill>
                          <a:effectLst/>
                          <a:latin typeface="Arial" charset="0"/>
                          <a:ea typeface="MS PGothic"/>
                          <a:cs typeface="Times New Roman" pitchFamily="18" charset="0"/>
                        </a:rPr>
                        <a:t>3a</a:t>
                      </a:r>
                      <a:endParaRPr kumimoji="0" lang="en-GB"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Limit upper pressure to 1.5 Bar during helium in-leakage events</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Joints (bellows)</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smtClean="0">
                          <a:ln>
                            <a:noFill/>
                          </a:ln>
                          <a:solidFill>
                            <a:srgbClr val="000000"/>
                          </a:solidFill>
                          <a:effectLst/>
                          <a:latin typeface="Arial" charset="0"/>
                          <a:ea typeface="MS PGothic"/>
                          <a:cs typeface="Times New Roman" pitchFamily="18" charset="0"/>
                        </a:rPr>
                        <a:t>1a</a:t>
                      </a:r>
                      <a:endParaRPr kumimoji="0" lang="en-GB"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Extension of primary boundary</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49225"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2800" smtClean="0">
                <a:latin typeface="Arial" charset="0"/>
                <a:cs typeface="Arial" charset="0"/>
              </a:rPr>
              <a:t>TBS component SIC Classification (cont.)</a:t>
            </a:r>
          </a:p>
        </p:txBody>
      </p:sp>
      <p:sp>
        <p:nvSpPr>
          <p:cNvPr id="49226" name="TextBox 7"/>
          <p:cNvSpPr txBox="1">
            <a:spLocks noChangeArrowheads="1"/>
          </p:cNvSpPr>
          <p:nvPr/>
        </p:nvSpPr>
        <p:spPr bwMode="auto">
          <a:xfrm>
            <a:off x="381000" y="1163638"/>
            <a:ext cx="7934325" cy="641350"/>
          </a:xfrm>
          <a:prstGeom prst="rect">
            <a:avLst/>
          </a:prstGeom>
          <a:noFill/>
          <a:ln w="9525">
            <a:noFill/>
            <a:miter lim="800000"/>
            <a:headEnd/>
            <a:tailEnd/>
          </a:ln>
        </p:spPr>
        <p:txBody>
          <a:bodyPr>
            <a:spAutoFit/>
          </a:bodyPr>
          <a:lstStyle/>
          <a:p>
            <a:pPr marL="233363" indent="-233363">
              <a:spcBef>
                <a:spcPts val="600"/>
              </a:spcBef>
              <a:buFontTx/>
              <a:buChar char="•"/>
            </a:pPr>
            <a:r>
              <a:rPr lang="en-US" sz="1800" b="1"/>
              <a:t>DCLL TBS Safety Important Components have been identified and appear in Table 3.6.1-2 of the DCLL TBS PrSR (Rev 0).</a:t>
            </a:r>
            <a:endParaRPr lang="en-US" sz="1600" b="1"/>
          </a:p>
        </p:txBody>
      </p:sp>
      <p:sp>
        <p:nvSpPr>
          <p:cNvPr id="218192" name="Text Box 80"/>
          <p:cNvSpPr txBox="1">
            <a:spLocks noChangeArrowheads="1"/>
          </p:cNvSpPr>
          <p:nvPr/>
        </p:nvSpPr>
        <p:spPr bwMode="auto">
          <a:xfrm>
            <a:off x="2252663" y="1808163"/>
            <a:ext cx="3368675" cy="366712"/>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defTabSz="914400">
              <a:defRPr/>
            </a:pPr>
            <a:r>
              <a:rPr lang="en-GB" sz="1200" b="1">
                <a:ea typeface="ＭＳ Ｐゴシック"/>
                <a:cs typeface="ＭＳ Ｐゴシック"/>
              </a:rPr>
              <a:t>Table 3.6.1-2. Listing of US DCLL TBS SICs</a:t>
            </a:r>
            <a:r>
              <a:rPr lang="en-US" sz="1800">
                <a:ea typeface="ＭＳ Ｐゴシック"/>
                <a:cs typeface="ＭＳ Ｐゴシック"/>
              </a:rPr>
              <a:t> </a:t>
            </a:r>
          </a:p>
        </p:txBody>
      </p:sp>
      <p:sp>
        <p:nvSpPr>
          <p:cNvPr id="218193" name="Text Box 81"/>
          <p:cNvSpPr txBox="1">
            <a:spLocks noChangeArrowheads="1"/>
          </p:cNvSpPr>
          <p:nvPr/>
        </p:nvSpPr>
        <p:spPr bwMode="auto">
          <a:xfrm>
            <a:off x="17463" y="2047875"/>
            <a:ext cx="2051050" cy="1100138"/>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ea typeface="ＭＳ Ｐゴシック"/>
                <a:cs typeface="ＭＳ Ｐゴシック"/>
              </a:rPr>
              <a:t>TBS system name</a:t>
            </a:r>
          </a:p>
          <a:p>
            <a:pPr defTabSz="914400">
              <a:buFontTx/>
              <a:buChar char="•"/>
              <a:defRPr/>
            </a:pPr>
            <a:r>
              <a:rPr lang="en-US" sz="1600">
                <a:ea typeface="ＭＳ Ｐゴシック"/>
                <a:cs typeface="ＭＳ Ｐゴシック"/>
              </a:rPr>
              <a:t>PbLi</a:t>
            </a:r>
          </a:p>
          <a:p>
            <a:pPr defTabSz="914400">
              <a:buFontTx/>
              <a:buChar char="•"/>
              <a:defRPr/>
            </a:pPr>
            <a:r>
              <a:rPr lang="en-US" sz="1600">
                <a:ea typeface="ＭＳ Ｐゴシック"/>
                <a:cs typeface="ＭＳ Ｐゴシック"/>
              </a:rPr>
              <a:t>Primary helium</a:t>
            </a:r>
          </a:p>
          <a:p>
            <a:pPr defTabSz="914400">
              <a:buFontTx/>
              <a:buChar char="•"/>
              <a:defRPr/>
            </a:pPr>
            <a:r>
              <a:rPr lang="en-US" sz="1600">
                <a:ea typeface="ＭＳ Ｐゴシック"/>
                <a:cs typeface="ＭＳ Ｐゴシック"/>
              </a:rPr>
              <a:t>Secondary helium</a:t>
            </a:r>
          </a:p>
        </p:txBody>
      </p:sp>
      <p:sp>
        <p:nvSpPr>
          <p:cNvPr id="49229" name="Line 82"/>
          <p:cNvSpPr>
            <a:spLocks noChangeShapeType="1"/>
          </p:cNvSpPr>
          <p:nvPr/>
        </p:nvSpPr>
        <p:spPr bwMode="auto">
          <a:xfrm>
            <a:off x="1727200" y="2459038"/>
            <a:ext cx="436563" cy="20637"/>
          </a:xfrm>
          <a:prstGeom prst="line">
            <a:avLst/>
          </a:prstGeom>
          <a:noFill/>
          <a:ln w="19050">
            <a:solidFill>
              <a:schemeClr val="tx1"/>
            </a:solidFill>
            <a:round/>
            <a:headEnd/>
            <a:tailEnd type="triangle" w="med" len="med"/>
          </a:ln>
        </p:spPr>
        <p:txBody>
          <a:bodyPr/>
          <a:lstStyle/>
          <a:p>
            <a:endParaRPr lang="en-US"/>
          </a:p>
        </p:txBody>
      </p:sp>
      <p:sp>
        <p:nvSpPr>
          <p:cNvPr id="218195" name="Text Box 83"/>
          <p:cNvSpPr txBox="1">
            <a:spLocks noChangeArrowheads="1"/>
          </p:cNvSpPr>
          <p:nvPr/>
        </p:nvSpPr>
        <p:spPr bwMode="auto">
          <a:xfrm>
            <a:off x="500063" y="3375025"/>
            <a:ext cx="1365250" cy="641350"/>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ea typeface="ＭＳ Ｐゴシック"/>
                <a:cs typeface="ＭＳ Ｐゴシック"/>
              </a:rPr>
              <a:t>Component</a:t>
            </a:r>
          </a:p>
          <a:p>
            <a:pPr defTabSz="914400">
              <a:defRPr/>
            </a:pPr>
            <a:r>
              <a:rPr lang="en-US" sz="1800">
                <a:ea typeface="ＭＳ Ｐゴシック"/>
                <a:cs typeface="ＭＳ Ｐゴシック"/>
              </a:rPr>
              <a:t>identifier</a:t>
            </a:r>
          </a:p>
        </p:txBody>
      </p:sp>
      <p:sp>
        <p:nvSpPr>
          <p:cNvPr id="49231" name="Line 84"/>
          <p:cNvSpPr>
            <a:spLocks noChangeShapeType="1"/>
          </p:cNvSpPr>
          <p:nvPr/>
        </p:nvSpPr>
        <p:spPr bwMode="auto">
          <a:xfrm flipV="1">
            <a:off x="1936750" y="3430588"/>
            <a:ext cx="1436688" cy="174625"/>
          </a:xfrm>
          <a:prstGeom prst="line">
            <a:avLst/>
          </a:prstGeom>
          <a:noFill/>
          <a:ln w="19050">
            <a:solidFill>
              <a:schemeClr val="tx1"/>
            </a:solidFill>
            <a:round/>
            <a:headEnd/>
            <a:tailEnd type="triangle" w="med" len="med"/>
          </a:ln>
        </p:spPr>
        <p:txBody>
          <a:bodyPr/>
          <a:lstStyle/>
          <a:p>
            <a:endParaRPr lang="en-US"/>
          </a:p>
        </p:txBody>
      </p:sp>
      <p:sp>
        <p:nvSpPr>
          <p:cNvPr id="218197" name="Text Box 85"/>
          <p:cNvSpPr txBox="1">
            <a:spLocks noChangeArrowheads="1"/>
          </p:cNvSpPr>
          <p:nvPr/>
        </p:nvSpPr>
        <p:spPr bwMode="auto">
          <a:xfrm>
            <a:off x="7489825" y="1568450"/>
            <a:ext cx="1543050" cy="641350"/>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ea typeface="ＭＳ Ｐゴシック"/>
                <a:cs typeface="ＭＳ Ｐゴシック"/>
              </a:rPr>
              <a:t>Reason for</a:t>
            </a:r>
          </a:p>
          <a:p>
            <a:pPr defTabSz="914400">
              <a:defRPr/>
            </a:pPr>
            <a:r>
              <a:rPr lang="en-US" sz="1800">
                <a:ea typeface="ＭＳ Ｐゴシック"/>
                <a:cs typeface="ＭＳ Ｐゴシック"/>
              </a:rPr>
              <a:t> classification</a:t>
            </a:r>
          </a:p>
        </p:txBody>
      </p:sp>
      <p:sp>
        <p:nvSpPr>
          <p:cNvPr id="49233" name="Line 86"/>
          <p:cNvSpPr>
            <a:spLocks noChangeShapeType="1"/>
          </p:cNvSpPr>
          <p:nvPr/>
        </p:nvSpPr>
        <p:spPr bwMode="auto">
          <a:xfrm flipH="1">
            <a:off x="7070725" y="1957388"/>
            <a:ext cx="427038" cy="628650"/>
          </a:xfrm>
          <a:prstGeom prst="line">
            <a:avLst/>
          </a:prstGeom>
          <a:noFill/>
          <a:ln w="19050">
            <a:solidFill>
              <a:schemeClr val="tx1"/>
            </a:solidFill>
            <a:round/>
            <a:headEnd/>
            <a:tailEnd type="triangle" w="med" len="med"/>
          </a:ln>
        </p:spPr>
        <p:txBody>
          <a:bodyPr/>
          <a:lstStyle/>
          <a:p>
            <a:endParaRPr lang="en-US"/>
          </a:p>
        </p:txBody>
      </p:sp>
      <p:sp>
        <p:nvSpPr>
          <p:cNvPr id="219093" name="Text Box 981"/>
          <p:cNvSpPr txBox="1">
            <a:spLocks noChangeArrowheads="1"/>
          </p:cNvSpPr>
          <p:nvPr/>
        </p:nvSpPr>
        <p:spPr bwMode="auto">
          <a:xfrm>
            <a:off x="2211388" y="4505325"/>
            <a:ext cx="1365250" cy="641350"/>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ea typeface="ＭＳ Ｐゴシック"/>
                <a:cs typeface="ＭＳ Ｐゴシック"/>
              </a:rPr>
              <a:t>Component</a:t>
            </a:r>
          </a:p>
          <a:p>
            <a:pPr defTabSz="914400">
              <a:defRPr/>
            </a:pPr>
            <a:r>
              <a:rPr lang="en-US" sz="1800">
                <a:ea typeface="ＭＳ Ｐゴシック"/>
                <a:cs typeface="ＭＳ Ｐゴシック"/>
              </a:rPr>
              <a:t>category</a:t>
            </a:r>
          </a:p>
        </p:txBody>
      </p:sp>
      <p:sp>
        <p:nvSpPr>
          <p:cNvPr id="49235" name="Line 982"/>
          <p:cNvSpPr>
            <a:spLocks noChangeShapeType="1"/>
          </p:cNvSpPr>
          <p:nvPr/>
        </p:nvSpPr>
        <p:spPr bwMode="auto">
          <a:xfrm flipV="1">
            <a:off x="3702050" y="4533900"/>
            <a:ext cx="1436688" cy="174625"/>
          </a:xfrm>
          <a:prstGeom prst="line">
            <a:avLst/>
          </a:prstGeom>
          <a:noFill/>
          <a:ln w="1905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Number Placeholder 1"/>
          <p:cNvSpPr>
            <a:spLocks noGrp="1"/>
          </p:cNvSpPr>
          <p:nvPr>
            <p:ph type="sldNum" sz="quarter" idx="10"/>
          </p:nvPr>
        </p:nvSpPr>
        <p:spPr bwMode="auto">
          <a:noFill/>
          <a:ln>
            <a:miter lim="800000"/>
            <a:headEnd/>
            <a:tailEnd/>
          </a:ln>
        </p:spPr>
        <p:txBody>
          <a:bodyPr/>
          <a:lstStyle/>
          <a:p>
            <a:fld id="{4C3431FC-89D5-4119-B5C9-67BEBA3FFAFD}" type="slidenum">
              <a:rPr lang="en-US" smtClean="0">
                <a:ea typeface="MS PGothic"/>
              </a:rPr>
              <a:pPr/>
              <a:t>18</a:t>
            </a:fld>
            <a:endParaRPr lang="en-US" smtClean="0">
              <a:ea typeface="MS PGothic"/>
            </a:endParaRPr>
          </a:p>
        </p:txBody>
      </p:sp>
      <p:sp>
        <p:nvSpPr>
          <p:cNvPr id="50178"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000" smtClean="0">
                <a:latin typeface="Arial" charset="0"/>
                <a:cs typeface="Arial" charset="0"/>
              </a:rPr>
              <a:t>TBS component SIC Classification (cont.)</a:t>
            </a:r>
          </a:p>
        </p:txBody>
      </p:sp>
      <p:sp>
        <p:nvSpPr>
          <p:cNvPr id="50179" name="TextBox 7"/>
          <p:cNvSpPr txBox="1">
            <a:spLocks noChangeArrowheads="1"/>
          </p:cNvSpPr>
          <p:nvPr/>
        </p:nvSpPr>
        <p:spPr bwMode="auto">
          <a:xfrm>
            <a:off x="363538" y="1217613"/>
            <a:ext cx="8180387" cy="4200525"/>
          </a:xfrm>
          <a:prstGeom prst="rect">
            <a:avLst/>
          </a:prstGeom>
          <a:noFill/>
          <a:ln w="9525">
            <a:noFill/>
            <a:miter lim="800000"/>
            <a:headEnd/>
            <a:tailEnd/>
          </a:ln>
        </p:spPr>
        <p:txBody>
          <a:bodyPr>
            <a:spAutoFit/>
          </a:bodyPr>
          <a:lstStyle/>
          <a:p>
            <a:pPr marL="233363" indent="-233363">
              <a:spcBef>
                <a:spcPts val="600"/>
              </a:spcBef>
              <a:buFontTx/>
              <a:buChar char="•"/>
            </a:pPr>
            <a:r>
              <a:rPr lang="en-US" sz="1800" b="1"/>
              <a:t>DCLL TBS Safety Important Components (cont.)</a:t>
            </a:r>
          </a:p>
          <a:p>
            <a:pPr marL="685800" lvl="1" indent="-228600">
              <a:spcBef>
                <a:spcPts val="600"/>
              </a:spcBef>
              <a:buFont typeface="Wingdings" pitchFamily="2" charset="2"/>
              <a:buChar char="Ø"/>
            </a:pPr>
            <a:r>
              <a:rPr lang="en-US" sz="1600"/>
              <a:t>Most of the PbLi system AEU are SICs based on either being an extension of the ITER vacuum vessel (VV) or the quantity of radioactivity confined by these components (category 1a) </a:t>
            </a:r>
          </a:p>
          <a:p>
            <a:pPr marL="685800" lvl="1" indent="-228600">
              <a:spcBef>
                <a:spcPts val="600"/>
              </a:spcBef>
              <a:buFont typeface="Wingdings" pitchFamily="2" charset="2"/>
              <a:buChar char="Ø"/>
            </a:pPr>
            <a:r>
              <a:rPr lang="en-US" sz="1600"/>
              <a:t>Heat removal (category 3d) is only an issue for the TBM FW during pulse operation.  The FW will fail within 90 s if the primary helium cooling system is lost.  Instrumentation in this loop that signals the Fusion Power Termination System are SICs</a:t>
            </a:r>
          </a:p>
          <a:p>
            <a:pPr marL="685800" lvl="1" indent="-228600">
              <a:spcBef>
                <a:spcPts val="600"/>
              </a:spcBef>
              <a:buFont typeface="Wingdings" pitchFamily="2" charset="2"/>
              <a:buChar char="Ø"/>
            </a:pPr>
            <a:r>
              <a:rPr lang="en-US" sz="1600"/>
              <a:t>Events that cause a loss of flow or cooling in the PbLi system are not concern during a pulse because the TBM can operate in the “HCLL” mode for the duration of that pulse.  Repair would be required following the pulse</a:t>
            </a:r>
          </a:p>
          <a:p>
            <a:pPr marL="685800" lvl="1" indent="-228600">
              <a:spcBef>
                <a:spcPts val="600"/>
              </a:spcBef>
              <a:buFont typeface="Wingdings" pitchFamily="2" charset="2"/>
              <a:buChar char="Ø"/>
            </a:pPr>
            <a:r>
              <a:rPr lang="en-US" sz="1600"/>
              <a:t>PbLi decay heat removal is not an issue because the decay heat after 1 hour is only 17 W.  The TBM FS decay heat removal is by way of the ITER VV cooling system</a:t>
            </a:r>
          </a:p>
          <a:p>
            <a:pPr marL="233363" indent="-233363">
              <a:spcBef>
                <a:spcPts val="600"/>
              </a:spcBef>
              <a:buFontTx/>
              <a:buChar char="•"/>
            </a:pPr>
            <a:r>
              <a:rPr lang="en-US" sz="1800" b="1">
                <a:solidFill>
                  <a:srgbClr val="FF0000"/>
                </a:solidFill>
              </a:rPr>
              <a:t>=&gt; SICs will appear in RPrS documentation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1"/>
          <p:cNvSpPr>
            <a:spLocks noGrp="1"/>
          </p:cNvSpPr>
          <p:nvPr>
            <p:ph type="sldNum" sz="quarter" idx="10"/>
          </p:nvPr>
        </p:nvSpPr>
        <p:spPr bwMode="auto">
          <a:noFill/>
          <a:ln>
            <a:miter lim="800000"/>
            <a:headEnd/>
            <a:tailEnd/>
          </a:ln>
        </p:spPr>
        <p:txBody>
          <a:bodyPr/>
          <a:lstStyle/>
          <a:p>
            <a:fld id="{66374FB3-4C7B-45B4-8874-A22101C7022F}" type="slidenum">
              <a:rPr lang="en-US" smtClean="0">
                <a:ea typeface="MS PGothic"/>
              </a:rPr>
              <a:pPr/>
              <a:t>19</a:t>
            </a:fld>
            <a:endParaRPr lang="en-US" smtClean="0">
              <a:ea typeface="MS PGothic"/>
            </a:endParaRPr>
          </a:p>
        </p:txBody>
      </p:sp>
      <p:sp>
        <p:nvSpPr>
          <p:cNvPr id="51202" name="Rectangle 5"/>
          <p:cNvSpPr>
            <a:spLocks noChangeArrowheads="1"/>
          </p:cNvSpPr>
          <p:nvPr/>
        </p:nvSpPr>
        <p:spPr bwMode="auto">
          <a:xfrm>
            <a:off x="388938" y="1201738"/>
            <a:ext cx="8051800" cy="4476750"/>
          </a:xfrm>
          <a:prstGeom prst="rect">
            <a:avLst/>
          </a:prstGeom>
          <a:solidFill>
            <a:schemeClr val="bg1"/>
          </a:solidFill>
          <a:ln w="9525">
            <a:noFill/>
            <a:miter lim="800000"/>
            <a:headEnd/>
            <a:tailEnd/>
          </a:ln>
        </p:spPr>
        <p:txBody>
          <a:bodyPr>
            <a:spAutoFit/>
          </a:bodyPr>
          <a:lstStyle/>
          <a:p>
            <a:pPr marL="287338" indent="-287338" defTabSz="914400">
              <a:spcBef>
                <a:spcPct val="50000"/>
              </a:spcBef>
              <a:buFontTx/>
              <a:buChar char="•"/>
            </a:pPr>
            <a:r>
              <a:rPr lang="en-US" sz="2000" b="1"/>
              <a:t>Accidental Events Inside Vacuum Vessel</a:t>
            </a:r>
          </a:p>
          <a:p>
            <a:pPr marL="744538" lvl="1" indent="-287338" defTabSz="914400">
              <a:spcBef>
                <a:spcPct val="50000"/>
              </a:spcBef>
              <a:buFont typeface="Wingdings" pitchFamily="2" charset="2"/>
              <a:buChar char="Ø"/>
            </a:pPr>
            <a:r>
              <a:rPr lang="en-US" sz="1800" b="1"/>
              <a:t>In-vessel TBM coolant leak</a:t>
            </a:r>
          </a:p>
          <a:p>
            <a:pPr marL="1143000" lvl="2" indent="-228600" defTabSz="914400">
              <a:spcBef>
                <a:spcPct val="50000"/>
              </a:spcBef>
              <a:buFontTx/>
              <a:buChar char="–"/>
            </a:pPr>
            <a:r>
              <a:rPr lang="en-US" sz="1600" i="1"/>
              <a:t>Event:</a:t>
            </a:r>
            <a:r>
              <a:rPr lang="en-US" sz="1600"/>
              <a:t> A leak of FW helium coolant into the ITER VV induces a plasma disruption  failing additional TBM FW cooling channels (break size 0.006 m</a:t>
            </a:r>
            <a:r>
              <a:rPr lang="en-US" sz="1600" baseline="30000"/>
              <a:t>2</a:t>
            </a:r>
            <a:r>
              <a:rPr lang="en-US" sz="1600"/>
              <a:t>) and the ITER FW (break size 0.2 m</a:t>
            </a:r>
            <a:r>
              <a:rPr lang="en-US" sz="1600" baseline="30000"/>
              <a:t>2</a:t>
            </a:r>
            <a:r>
              <a:rPr lang="en-US" sz="1600"/>
              <a:t>) pressurizing the first ITER confinement barrier (i.e., ITER VV)</a:t>
            </a:r>
          </a:p>
          <a:p>
            <a:pPr marL="1143000" lvl="2" indent="-228600" defTabSz="914400">
              <a:spcBef>
                <a:spcPct val="50000"/>
              </a:spcBef>
              <a:buFontTx/>
              <a:buChar char="–"/>
            </a:pPr>
            <a:r>
              <a:rPr lang="en-US" sz="1600" i="1"/>
              <a:t>Consequence:</a:t>
            </a:r>
            <a:r>
              <a:rPr lang="en-US" sz="1600"/>
              <a:t> VV pressurization causes the VV pressure suppression system (VVPSS) to open and limit pressure below VV limit (0.2 MPa).  Addition of helium, plus small quantity of H</a:t>
            </a:r>
            <a:r>
              <a:rPr lang="en-US" sz="1600" baseline="-25000"/>
              <a:t>2</a:t>
            </a:r>
            <a:r>
              <a:rPr lang="en-US" sz="1600"/>
              <a:t> from TBM FW oxidation, results in a 5 kPa increase in peak pressure above that produced by the ITER water alone.  The VVPSS was not compromised by the non-condensable gases</a:t>
            </a:r>
          </a:p>
          <a:p>
            <a:pPr marL="1143000" lvl="2" indent="-228600" defTabSz="914400">
              <a:spcBef>
                <a:spcPct val="50000"/>
              </a:spcBef>
              <a:buFont typeface="Arial" charset="0"/>
              <a:buChar char="–"/>
            </a:pPr>
            <a:r>
              <a:rPr lang="en-US" sz="1600" i="1"/>
              <a:t>Event:</a:t>
            </a:r>
            <a:r>
              <a:rPr lang="en-US" sz="1600"/>
              <a:t> A variant was considered during which the disruption also fails the breeder box, introducing PbLi into the VV with the ITER cooling water.</a:t>
            </a:r>
          </a:p>
          <a:p>
            <a:pPr marL="1143000" lvl="2" indent="-228600" defTabSz="914400">
              <a:spcBef>
                <a:spcPct val="50000"/>
              </a:spcBef>
              <a:buFontTx/>
              <a:buChar char="–"/>
            </a:pPr>
            <a:endParaRPr lang="en-US" sz="1600"/>
          </a:p>
        </p:txBody>
      </p:sp>
      <p:sp>
        <p:nvSpPr>
          <p:cNvPr id="51203" name="Rectangle 2"/>
          <p:cNvSpPr>
            <a:spLocks noGrp="1" noChangeArrowheads="1"/>
          </p:cNvSpPr>
          <p:nvPr>
            <p:ph type="title" idx="4294967295"/>
          </p:nvPr>
        </p:nvSpPr>
        <p:spPr bwMode="auto">
          <a:xfrm>
            <a:off x="187325" y="125413"/>
            <a:ext cx="8753475" cy="1143000"/>
          </a:xfrm>
          <a:prstGeom prst="rect">
            <a:avLst/>
          </a:prstGeom>
          <a:noFill/>
          <a:ln>
            <a:miter lim="800000"/>
            <a:headEnd/>
            <a:tailEnd/>
          </a:ln>
        </p:spPr>
        <p:txBody>
          <a:bodyPr/>
          <a:lstStyle/>
          <a:p>
            <a:pPr algn="ctr"/>
            <a:r>
              <a:rPr lang="en-US" sz="3200" b="0" smtClean="0">
                <a:solidFill>
                  <a:schemeClr val="tx1"/>
                </a:solidFill>
                <a:latin typeface="Arial" charset="0"/>
              </a:rPr>
              <a:t>Reference Accidents Analyzed</a:t>
            </a:r>
            <a:r>
              <a:rPr lang="en-US" sz="3200" b="0" baseline="30000" smtClean="0">
                <a:solidFill>
                  <a:schemeClr val="tx1"/>
                </a:solidFill>
                <a:latin typeface="Arial" charset="0"/>
              </a:rPr>
              <a:t>*</a:t>
            </a:r>
            <a:endParaRPr lang="en-US" sz="3200" b="0" smtClean="0">
              <a:solidFill>
                <a:schemeClr val="tx1"/>
              </a:solidFill>
              <a:latin typeface="Arial" charset="0"/>
            </a:endParaRPr>
          </a:p>
        </p:txBody>
      </p:sp>
      <p:sp>
        <p:nvSpPr>
          <p:cNvPr id="51204" name="Text Box 22"/>
          <p:cNvSpPr txBox="1">
            <a:spLocks noChangeArrowheads="1"/>
          </p:cNvSpPr>
          <p:nvPr/>
        </p:nvSpPr>
        <p:spPr bwMode="auto">
          <a:xfrm>
            <a:off x="828675" y="5795963"/>
            <a:ext cx="6716713" cy="274637"/>
          </a:xfrm>
          <a:prstGeom prst="rect">
            <a:avLst/>
          </a:prstGeom>
          <a:solidFill>
            <a:schemeClr val="bg1"/>
          </a:solidFill>
          <a:ln w="9525" algn="ctr">
            <a:noFill/>
            <a:miter lim="800000"/>
            <a:headEnd/>
            <a:tailEnd/>
          </a:ln>
        </p:spPr>
        <p:txBody>
          <a:bodyPr wrap="none">
            <a:spAutoFit/>
          </a:bodyPr>
          <a:lstStyle/>
          <a:p>
            <a:pPr eaLnBrk="0" hangingPunct="0"/>
            <a:r>
              <a:rPr lang="en-US" sz="1200" baseline="30000">
                <a:solidFill>
                  <a:srgbClr val="000000"/>
                </a:solidFill>
              </a:rPr>
              <a:t>*</a:t>
            </a:r>
            <a:r>
              <a:rPr lang="en-US" sz="1200" b="1">
                <a:solidFill>
                  <a:srgbClr val="000000"/>
                </a:solidFill>
              </a:rPr>
              <a:t>Accident analysis specifications taken from a MEMO by H.-W Bartels, February 19th, 2001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1"/>
          <p:cNvSpPr>
            <a:spLocks noGrp="1"/>
          </p:cNvSpPr>
          <p:nvPr>
            <p:ph type="sldNum" sz="quarter" idx="10"/>
          </p:nvPr>
        </p:nvSpPr>
        <p:spPr bwMode="auto">
          <a:noFill/>
          <a:ln>
            <a:miter lim="800000"/>
            <a:headEnd/>
            <a:tailEnd/>
          </a:ln>
        </p:spPr>
        <p:txBody>
          <a:bodyPr/>
          <a:lstStyle/>
          <a:p>
            <a:fld id="{31C49075-0A0A-4767-9009-CB6719B0BEFD}" type="slidenum">
              <a:rPr lang="en-US" smtClean="0">
                <a:ea typeface="MS PGothic"/>
              </a:rPr>
              <a:pPr/>
              <a:t>2</a:t>
            </a:fld>
            <a:endParaRPr lang="en-US" smtClean="0">
              <a:ea typeface="MS PGothic"/>
            </a:endParaRPr>
          </a:p>
        </p:txBody>
      </p:sp>
      <p:sp>
        <p:nvSpPr>
          <p:cNvPr id="33794"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Status of US DCLL TBS PrSR (1/6)</a:t>
            </a:r>
          </a:p>
        </p:txBody>
      </p:sp>
      <p:sp>
        <p:nvSpPr>
          <p:cNvPr id="102405" name="Text Box 5"/>
          <p:cNvSpPr txBox="1">
            <a:spLocks noChangeArrowheads="1"/>
          </p:cNvSpPr>
          <p:nvPr/>
        </p:nvSpPr>
        <p:spPr bwMode="auto">
          <a:xfrm>
            <a:off x="584200" y="1109663"/>
            <a:ext cx="7962900" cy="592613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117475" indent="-117475" defTabSz="914400">
              <a:buFontTx/>
              <a:buChar char="•"/>
            </a:pPr>
            <a:r>
              <a:rPr lang="en-US" sz="1800" b="1"/>
              <a:t>A copy of the US DCLL Test Blanket System (TBS) Preliminary Safety Report (PrSR) was transmitted to the ITER IO (L. Giancarli) on 7/1/2010</a:t>
            </a:r>
          </a:p>
          <a:p>
            <a:pPr marL="690563" lvl="1" indent="-228600" defTabSz="914400">
              <a:buFontTx/>
              <a:buChar char="•"/>
            </a:pPr>
            <a:r>
              <a:rPr lang="en-US" sz="1600"/>
              <a:t> Issued as an Idaho National Laboratory Report (INL/EXT-10-18169)</a:t>
            </a:r>
          </a:p>
          <a:p>
            <a:pPr marL="690563" lvl="1" indent="-228600" defTabSz="914400">
              <a:buFontTx/>
              <a:buChar char="•"/>
            </a:pPr>
            <a:r>
              <a:rPr lang="en-US" sz="1600"/>
              <a:t> Report is more than 120 pages.  Our DDD was only 208 pages.</a:t>
            </a:r>
          </a:p>
          <a:p>
            <a:pPr marL="117475" indent="-117475" defTabSz="914400">
              <a:buFontTx/>
              <a:buChar char="•"/>
            </a:pPr>
            <a:r>
              <a:rPr lang="en-US" sz="1800" b="1"/>
              <a:t> Requested information:</a:t>
            </a:r>
          </a:p>
          <a:p>
            <a:pPr marL="690563" lvl="1" indent="-228600" defTabSz="914400">
              <a:buFontTx/>
              <a:buChar char="•"/>
            </a:pPr>
            <a:r>
              <a:rPr lang="en-US" sz="1800" b="1"/>
              <a:t> DCLL-TBS TESTING PROGRAM IN ITER	 </a:t>
            </a:r>
          </a:p>
          <a:p>
            <a:pPr marL="1143000" lvl="2" indent="-228600" defTabSz="914400">
              <a:buFontTx/>
              <a:buChar char="•"/>
            </a:pPr>
            <a:r>
              <a:rPr lang="en-US" sz="1600"/>
              <a:t>Main features of the DCLL-TBS	 </a:t>
            </a:r>
          </a:p>
          <a:p>
            <a:pPr marL="1143000" lvl="2" indent="-228600" defTabSz="914400">
              <a:buFontTx/>
              <a:buChar char="•"/>
            </a:pPr>
            <a:r>
              <a:rPr lang="en-US" sz="1600"/>
              <a:t>Test Program objectives	 </a:t>
            </a:r>
          </a:p>
          <a:p>
            <a:pPr marL="1143000" lvl="2" indent="-228600" defTabSz="914400">
              <a:buFontTx/>
              <a:buChar char="•"/>
            </a:pPr>
            <a:r>
              <a:rPr lang="en-US" sz="1600"/>
              <a:t>Test Program schedule</a:t>
            </a:r>
          </a:p>
          <a:p>
            <a:pPr marL="690563" lvl="1" indent="-228600" defTabSz="914400">
              <a:buFontTx/>
              <a:buChar char="•"/>
            </a:pPr>
            <a:r>
              <a:rPr lang="en-US" sz="1800" b="1"/>
              <a:t>TEST BLANKET SYSTEM DESCRIPTION	 </a:t>
            </a:r>
            <a:r>
              <a:rPr lang="en-US" sz="1600" b="1"/>
              <a:t>	 </a:t>
            </a:r>
          </a:p>
          <a:p>
            <a:pPr marL="1143000" lvl="2" indent="-228600" defTabSz="914400">
              <a:buFontTx/>
              <a:buChar char="•"/>
            </a:pPr>
            <a:r>
              <a:rPr lang="en-US" sz="1600"/>
              <a:t>Principles of TBS operation	 </a:t>
            </a:r>
          </a:p>
          <a:p>
            <a:pPr marL="1143000" lvl="2" indent="-228600" defTabSz="914400">
              <a:buFontTx/>
              <a:buChar char="•"/>
            </a:pPr>
            <a:r>
              <a:rPr lang="en-US" sz="1600"/>
              <a:t>Irradiation and loading conditions	 </a:t>
            </a:r>
          </a:p>
          <a:p>
            <a:pPr marL="1143000" lvl="2" indent="-228600" defTabSz="914400">
              <a:buFontTx/>
              <a:buChar char="•"/>
            </a:pPr>
            <a:r>
              <a:rPr lang="en-US" sz="1600"/>
              <a:t>Functional Objectives	 </a:t>
            </a:r>
          </a:p>
          <a:p>
            <a:pPr marL="1143000" lvl="2" indent="-228600" defTabSz="914400">
              <a:buFontTx/>
              <a:buChar char="•"/>
            </a:pPr>
            <a:r>
              <a:rPr lang="en-US" sz="1600"/>
              <a:t>Operational Objectives</a:t>
            </a:r>
          </a:p>
          <a:p>
            <a:pPr marL="690563" lvl="1" indent="-228600" defTabSz="914400">
              <a:buFontTx/>
              <a:buChar char="•"/>
            </a:pPr>
            <a:r>
              <a:rPr lang="en-US" sz="1800" b="1"/>
              <a:t> GENERAL DESCRIPTION	  </a:t>
            </a:r>
          </a:p>
          <a:p>
            <a:pPr marL="1143000" lvl="2" indent="-228600" defTabSz="914400">
              <a:buFontTx/>
              <a:buChar char="•"/>
            </a:pPr>
            <a:r>
              <a:rPr lang="en-US" sz="1600"/>
              <a:t>Summary of DCLL TBS design	 </a:t>
            </a:r>
          </a:p>
          <a:p>
            <a:pPr marL="1143000" lvl="2" indent="-228600" defTabSz="914400">
              <a:buFontTx/>
              <a:buChar char="•"/>
            </a:pPr>
            <a:r>
              <a:rPr lang="en-US" sz="1600"/>
              <a:t>Equipment layout	 </a:t>
            </a:r>
          </a:p>
          <a:p>
            <a:pPr marL="1143000" lvl="2" indent="-228600" defTabSz="914400">
              <a:buFontTx/>
              <a:buChar char="•"/>
            </a:pPr>
            <a:r>
              <a:rPr lang="en-US" sz="1600"/>
              <a:t>Design description of main systems and corresponding components location including: DCLL TBM-Set, Cooling Circuit (s), Coolant Purification Circuit (s), Tritium Extraction Circuit (s), Control System</a:t>
            </a:r>
            <a:r>
              <a:rPr lang="en-US" sz="1600" b="1"/>
              <a:t>	 </a:t>
            </a:r>
          </a:p>
          <a:p>
            <a:pPr marL="1143000" lvl="2" indent="-228600" defTabSz="914400">
              <a:buFontTx/>
              <a:buChar char="•"/>
            </a:pPr>
            <a:r>
              <a:rPr lang="en-US" sz="1600"/>
              <a:t>Description of materials (including all impurities)</a:t>
            </a:r>
          </a:p>
          <a:p>
            <a:pPr marL="690563" lvl="1" indent="-228600" defTabSz="914400">
              <a:buFontTx/>
              <a:buChar char="•"/>
            </a:pPr>
            <a:endParaRPr lang="en-US" sz="1600"/>
          </a:p>
          <a:p>
            <a:pPr marL="117475" indent="-117475" defTabSz="914400"/>
            <a:endParaRPr lang="en-US"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1"/>
          <p:cNvSpPr>
            <a:spLocks noGrp="1"/>
          </p:cNvSpPr>
          <p:nvPr>
            <p:ph type="sldNum" sz="quarter" idx="10"/>
          </p:nvPr>
        </p:nvSpPr>
        <p:spPr bwMode="auto">
          <a:noFill/>
          <a:ln>
            <a:miter lim="800000"/>
            <a:headEnd/>
            <a:tailEnd/>
          </a:ln>
        </p:spPr>
        <p:txBody>
          <a:bodyPr/>
          <a:lstStyle/>
          <a:p>
            <a:fld id="{E2EC3331-3819-4775-8E2E-B1BFC9CEDE2A}" type="slidenum">
              <a:rPr lang="en-US" smtClean="0">
                <a:ea typeface="MS PGothic"/>
              </a:rPr>
              <a:pPr/>
              <a:t>20</a:t>
            </a:fld>
            <a:endParaRPr lang="en-US" smtClean="0">
              <a:ea typeface="MS PGothic"/>
            </a:endParaRPr>
          </a:p>
        </p:txBody>
      </p:sp>
      <p:sp>
        <p:nvSpPr>
          <p:cNvPr id="53250" name="Rectangle 13"/>
          <p:cNvSpPr>
            <a:spLocks noChangeArrowheads="1"/>
          </p:cNvSpPr>
          <p:nvPr/>
        </p:nvSpPr>
        <p:spPr bwMode="auto">
          <a:xfrm>
            <a:off x="388938" y="938213"/>
            <a:ext cx="8051800" cy="2276475"/>
          </a:xfrm>
          <a:prstGeom prst="rect">
            <a:avLst/>
          </a:prstGeom>
          <a:solidFill>
            <a:schemeClr val="bg1"/>
          </a:solidFill>
          <a:ln w="9525">
            <a:noFill/>
            <a:miter lim="800000"/>
            <a:headEnd/>
            <a:tailEnd/>
          </a:ln>
        </p:spPr>
        <p:txBody>
          <a:bodyPr>
            <a:spAutoFit/>
          </a:bodyPr>
          <a:lstStyle/>
          <a:p>
            <a:pPr marL="287338" indent="-287338" defTabSz="914400">
              <a:spcBef>
                <a:spcPct val="50000"/>
              </a:spcBef>
              <a:buFontTx/>
              <a:buChar char="•"/>
            </a:pPr>
            <a:r>
              <a:rPr lang="en-US" sz="2000" b="1"/>
              <a:t>Accidental Events Inside Vacuum Vessel (cont.)</a:t>
            </a:r>
          </a:p>
          <a:p>
            <a:pPr marL="744538" lvl="1" indent="-287338" defTabSz="914400">
              <a:spcBef>
                <a:spcPct val="50000"/>
              </a:spcBef>
              <a:buFont typeface="Wingdings" pitchFamily="2" charset="2"/>
              <a:buChar char="Ø"/>
            </a:pPr>
            <a:r>
              <a:rPr lang="en-US" sz="1800" b="1"/>
              <a:t>In-vessel TBM coolant leak (cont.)</a:t>
            </a:r>
          </a:p>
          <a:p>
            <a:pPr marL="1143000" lvl="2" indent="-228600" defTabSz="914400">
              <a:spcBef>
                <a:spcPct val="50000"/>
              </a:spcBef>
              <a:buFontTx/>
              <a:buChar char="–"/>
            </a:pPr>
            <a:r>
              <a:rPr lang="en-US" sz="1600" i="1"/>
              <a:t>Consequence:</a:t>
            </a:r>
            <a:r>
              <a:rPr lang="en-US" sz="1600"/>
              <a:t> The 0.19 m</a:t>
            </a:r>
            <a:r>
              <a:rPr lang="en-US" sz="1600" baseline="30000"/>
              <a:t>3</a:t>
            </a:r>
            <a:r>
              <a:rPr lang="en-US" sz="1600"/>
              <a:t> of PbLi spilt into VV did not produce H</a:t>
            </a:r>
            <a:r>
              <a:rPr lang="en-US" sz="1600" baseline="-25000"/>
              <a:t>2</a:t>
            </a:r>
            <a:r>
              <a:rPr lang="en-US" sz="1600"/>
              <a:t> in excess of the limit (2.5 kg) and the additional H</a:t>
            </a:r>
            <a:r>
              <a:rPr lang="en-US" sz="1600" baseline="-25000"/>
              <a:t>2</a:t>
            </a:r>
            <a:r>
              <a:rPr lang="en-US" sz="1600"/>
              <a:t> did not compromise VVPSS</a:t>
            </a:r>
          </a:p>
          <a:p>
            <a:pPr marL="1143000" lvl="2" indent="-228600" defTabSz="914400">
              <a:spcBef>
                <a:spcPct val="50000"/>
              </a:spcBef>
              <a:buFontTx/>
              <a:buChar char="–"/>
            </a:pPr>
            <a:r>
              <a:rPr lang="en-US" sz="1600"/>
              <a:t>Because the VV remained below the design pressure of the DCLL TBSs involved, this accident does not lead to a bypass event for the VV.</a:t>
            </a:r>
          </a:p>
        </p:txBody>
      </p:sp>
      <p:sp>
        <p:nvSpPr>
          <p:cNvPr id="53251" name="Rectangle 14"/>
          <p:cNvSpPr>
            <a:spLocks noGrp="1" noChangeArrowheads="1"/>
          </p:cNvSpPr>
          <p:nvPr>
            <p:ph type="title" idx="4294967295"/>
          </p:nvPr>
        </p:nvSpPr>
        <p:spPr bwMode="auto">
          <a:xfrm>
            <a:off x="187325" y="125413"/>
            <a:ext cx="8753475" cy="1143000"/>
          </a:xfrm>
          <a:prstGeom prst="rect">
            <a:avLst/>
          </a:prstGeom>
          <a:noFill/>
          <a:ln>
            <a:miter lim="800000"/>
            <a:headEnd/>
            <a:tailEnd/>
          </a:ln>
        </p:spPr>
        <p:txBody>
          <a:bodyPr/>
          <a:lstStyle/>
          <a:p>
            <a:pPr algn="ctr"/>
            <a:r>
              <a:rPr lang="en-US" sz="3200" b="0" smtClean="0">
                <a:solidFill>
                  <a:schemeClr val="tx1"/>
                </a:solidFill>
                <a:latin typeface="Arial" charset="0"/>
              </a:rPr>
              <a:t>Reference Accidents Analyzed (cont.)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1"/>
          <p:cNvSpPr>
            <a:spLocks noGrp="1"/>
          </p:cNvSpPr>
          <p:nvPr>
            <p:ph type="sldNum" sz="quarter" idx="10"/>
          </p:nvPr>
        </p:nvSpPr>
        <p:spPr bwMode="auto">
          <a:noFill/>
          <a:ln>
            <a:miter lim="800000"/>
            <a:headEnd/>
            <a:tailEnd/>
          </a:ln>
        </p:spPr>
        <p:txBody>
          <a:bodyPr/>
          <a:lstStyle/>
          <a:p>
            <a:fld id="{D6F743AE-F65B-4FE4-9B4A-5CE25CB63488}" type="slidenum">
              <a:rPr lang="en-US" smtClean="0">
                <a:ea typeface="MS PGothic"/>
              </a:rPr>
              <a:pPr/>
              <a:t>21</a:t>
            </a:fld>
            <a:endParaRPr lang="en-US" smtClean="0">
              <a:ea typeface="MS PGothic"/>
            </a:endParaRPr>
          </a:p>
        </p:txBody>
      </p:sp>
      <p:sp>
        <p:nvSpPr>
          <p:cNvPr id="55298" name="Rectangle 2"/>
          <p:cNvSpPr>
            <a:spLocks noGrp="1" noChangeArrowheads="1"/>
          </p:cNvSpPr>
          <p:nvPr>
            <p:ph type="title" idx="4294967295"/>
          </p:nvPr>
        </p:nvSpPr>
        <p:spPr bwMode="auto">
          <a:xfrm>
            <a:off x="430213" y="115888"/>
            <a:ext cx="8181975" cy="1143000"/>
          </a:xfrm>
          <a:prstGeom prst="rect">
            <a:avLst/>
          </a:prstGeom>
          <a:noFill/>
          <a:ln>
            <a:miter lim="800000"/>
            <a:headEnd/>
            <a:tailEnd/>
          </a:ln>
        </p:spPr>
        <p:txBody>
          <a:bodyPr/>
          <a:lstStyle/>
          <a:p>
            <a:pPr algn="ctr"/>
            <a:r>
              <a:rPr lang="en-US" sz="3600" b="0" smtClean="0">
                <a:solidFill>
                  <a:schemeClr val="tx1"/>
                </a:solidFill>
                <a:latin typeface="Arial" charset="0"/>
              </a:rPr>
              <a:t>In-vessel</a:t>
            </a:r>
            <a:r>
              <a:rPr lang="en-US" sz="1000" b="0" smtClean="0">
                <a:solidFill>
                  <a:srgbClr val="009AFF"/>
                </a:solidFill>
                <a:latin typeface="Arial-BoldMT"/>
              </a:rPr>
              <a:t> </a:t>
            </a:r>
            <a:r>
              <a:rPr lang="en-US" sz="3600" b="0" smtClean="0">
                <a:solidFill>
                  <a:schemeClr val="tx1"/>
                </a:solidFill>
                <a:latin typeface="Arial-BoldMT"/>
              </a:rPr>
              <a:t>TBM Helium Leak</a:t>
            </a:r>
          </a:p>
        </p:txBody>
      </p:sp>
      <p:sp>
        <p:nvSpPr>
          <p:cNvPr id="55299" name="Rectangle 3"/>
          <p:cNvSpPr>
            <a:spLocks noChangeArrowheads="1"/>
          </p:cNvSpPr>
          <p:nvPr/>
        </p:nvSpPr>
        <p:spPr bwMode="auto">
          <a:xfrm>
            <a:off x="579438" y="790575"/>
            <a:ext cx="7959725" cy="1522413"/>
          </a:xfrm>
          <a:prstGeom prst="rect">
            <a:avLst/>
          </a:prstGeom>
          <a:noFill/>
          <a:ln w="9525">
            <a:noFill/>
            <a:miter lim="800000"/>
            <a:headEnd/>
            <a:tailEnd/>
          </a:ln>
        </p:spPr>
        <p:txBody>
          <a:bodyPr>
            <a:spAutoFit/>
          </a:bodyPr>
          <a:lstStyle/>
          <a:p>
            <a:pPr marL="53975" indent="-53975" defTabSz="914400">
              <a:spcBef>
                <a:spcPct val="50000"/>
              </a:spcBef>
            </a:pPr>
            <a:r>
              <a:rPr lang="en-US">
                <a:solidFill>
                  <a:srgbClr val="CC3300"/>
                </a:solidFill>
                <a:latin typeface="Times New Roman" pitchFamily="18" charset="0"/>
              </a:rPr>
              <a:t>Pressure Results</a:t>
            </a:r>
            <a:r>
              <a:rPr lang="en-US">
                <a:solidFill>
                  <a:srgbClr val="000000"/>
                </a:solidFill>
                <a:latin typeface="Times New Roman" pitchFamily="18" charset="0"/>
              </a:rPr>
              <a:t> </a:t>
            </a:r>
          </a:p>
          <a:p>
            <a:pPr lvl="1" indent="-174625" defTabSz="914400">
              <a:lnSpc>
                <a:spcPct val="80000"/>
              </a:lnSpc>
              <a:spcBef>
                <a:spcPct val="50000"/>
              </a:spcBef>
            </a:pPr>
            <a:r>
              <a:rPr lang="en-US" sz="1800">
                <a:solidFill>
                  <a:srgbClr val="000000"/>
                </a:solidFill>
                <a:latin typeface="Times New Roman" pitchFamily="18" charset="0"/>
              </a:rPr>
              <a:t>• </a:t>
            </a:r>
            <a:r>
              <a:rPr lang="en-US" sz="1600">
                <a:solidFill>
                  <a:srgbClr val="000000"/>
                </a:solidFill>
                <a:latin typeface="Times New Roman" pitchFamily="18" charset="0"/>
              </a:rPr>
              <a:t>TBM depressurization ~ 2.5 s</a:t>
            </a:r>
          </a:p>
          <a:p>
            <a:pPr lvl="1" indent="-174625" defTabSz="914400">
              <a:lnSpc>
                <a:spcPct val="80000"/>
              </a:lnSpc>
              <a:spcBef>
                <a:spcPct val="50000"/>
              </a:spcBef>
            </a:pPr>
            <a:r>
              <a:rPr lang="en-US" sz="1600">
                <a:solidFill>
                  <a:srgbClr val="000000"/>
                </a:solidFill>
                <a:latin typeface="Times New Roman" pitchFamily="18" charset="0"/>
              </a:rPr>
              <a:t>• TBM helium does not foul the VV pressure suppression system, causing only a 5 kPa pressure increase above that of ITER FW steam only (13 kg of the TBM FW loop helium was injected into the VV)</a:t>
            </a:r>
          </a:p>
        </p:txBody>
      </p:sp>
      <p:grpSp>
        <p:nvGrpSpPr>
          <p:cNvPr id="55300" name="Group 5"/>
          <p:cNvGrpSpPr>
            <a:grpSpLocks/>
          </p:cNvGrpSpPr>
          <p:nvPr/>
        </p:nvGrpSpPr>
        <p:grpSpPr bwMode="auto">
          <a:xfrm>
            <a:off x="5180013" y="2767013"/>
            <a:ext cx="3757612" cy="3351212"/>
            <a:chOff x="3393" y="1743"/>
            <a:chExt cx="2367" cy="2111"/>
          </a:xfrm>
        </p:grpSpPr>
        <p:grpSp>
          <p:nvGrpSpPr>
            <p:cNvPr id="55466" name="Group 6"/>
            <p:cNvGrpSpPr>
              <a:grpSpLocks/>
            </p:cNvGrpSpPr>
            <p:nvPr/>
          </p:nvGrpSpPr>
          <p:grpSpPr bwMode="auto">
            <a:xfrm>
              <a:off x="3565" y="1743"/>
              <a:ext cx="155" cy="1873"/>
              <a:chOff x="3438" y="1728"/>
              <a:chExt cx="155" cy="1873"/>
            </a:xfrm>
          </p:grpSpPr>
          <p:sp>
            <p:nvSpPr>
              <p:cNvPr id="55541" name="Rectangle 7"/>
              <p:cNvSpPr>
                <a:spLocks noChangeArrowheads="1"/>
              </p:cNvSpPr>
              <p:nvPr/>
            </p:nvSpPr>
            <p:spPr bwMode="auto">
              <a:xfrm>
                <a:off x="3438" y="3467"/>
                <a:ext cx="155"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0.0</a:t>
                </a:r>
                <a:endParaRPr lang="en-US" sz="1400"/>
              </a:p>
            </p:txBody>
          </p:sp>
          <p:sp>
            <p:nvSpPr>
              <p:cNvPr id="55542" name="Rectangle 8"/>
              <p:cNvSpPr>
                <a:spLocks noChangeArrowheads="1"/>
              </p:cNvSpPr>
              <p:nvPr/>
            </p:nvSpPr>
            <p:spPr bwMode="auto">
              <a:xfrm>
                <a:off x="3438" y="3031"/>
                <a:ext cx="155"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0.5</a:t>
                </a:r>
                <a:endParaRPr lang="en-US" sz="1400"/>
              </a:p>
            </p:txBody>
          </p:sp>
          <p:sp>
            <p:nvSpPr>
              <p:cNvPr id="55543" name="Rectangle 9"/>
              <p:cNvSpPr>
                <a:spLocks noChangeArrowheads="1"/>
              </p:cNvSpPr>
              <p:nvPr/>
            </p:nvSpPr>
            <p:spPr bwMode="auto">
              <a:xfrm>
                <a:off x="3438" y="2598"/>
                <a:ext cx="155"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1.0</a:t>
                </a:r>
                <a:endParaRPr lang="en-US" sz="1400"/>
              </a:p>
            </p:txBody>
          </p:sp>
          <p:sp>
            <p:nvSpPr>
              <p:cNvPr id="55544" name="Rectangle 10"/>
              <p:cNvSpPr>
                <a:spLocks noChangeArrowheads="1"/>
              </p:cNvSpPr>
              <p:nvPr/>
            </p:nvSpPr>
            <p:spPr bwMode="auto">
              <a:xfrm>
                <a:off x="3438" y="2163"/>
                <a:ext cx="155"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1.5</a:t>
                </a:r>
                <a:endParaRPr lang="en-US" sz="1400"/>
              </a:p>
            </p:txBody>
          </p:sp>
          <p:sp>
            <p:nvSpPr>
              <p:cNvPr id="55545" name="Rectangle 11"/>
              <p:cNvSpPr>
                <a:spLocks noChangeArrowheads="1"/>
              </p:cNvSpPr>
              <p:nvPr/>
            </p:nvSpPr>
            <p:spPr bwMode="auto">
              <a:xfrm>
                <a:off x="3438" y="1728"/>
                <a:ext cx="155"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2.0</a:t>
                </a:r>
                <a:endParaRPr lang="en-US" sz="1400"/>
              </a:p>
            </p:txBody>
          </p:sp>
        </p:grpSp>
        <p:grpSp>
          <p:nvGrpSpPr>
            <p:cNvPr id="55467" name="Group 12"/>
            <p:cNvGrpSpPr>
              <a:grpSpLocks/>
            </p:cNvGrpSpPr>
            <p:nvPr/>
          </p:nvGrpSpPr>
          <p:grpSpPr bwMode="auto">
            <a:xfrm>
              <a:off x="3393" y="1816"/>
              <a:ext cx="2367" cy="2038"/>
              <a:chOff x="3393" y="1816"/>
              <a:chExt cx="2367" cy="2038"/>
            </a:xfrm>
          </p:grpSpPr>
          <p:sp>
            <p:nvSpPr>
              <p:cNvPr id="55468" name="Rectangle 13"/>
              <p:cNvSpPr>
                <a:spLocks noChangeArrowheads="1"/>
              </p:cNvSpPr>
              <p:nvPr/>
            </p:nvSpPr>
            <p:spPr bwMode="auto">
              <a:xfrm>
                <a:off x="3760" y="1816"/>
                <a:ext cx="1875" cy="1738"/>
              </a:xfrm>
              <a:prstGeom prst="rect">
                <a:avLst/>
              </a:prstGeom>
              <a:noFill/>
              <a:ln w="0">
                <a:solidFill>
                  <a:srgbClr val="000000"/>
                </a:solidFill>
                <a:miter lim="800000"/>
                <a:headEnd/>
                <a:tailEnd/>
              </a:ln>
            </p:spPr>
            <p:txBody>
              <a:bodyPr/>
              <a:lstStyle/>
              <a:p>
                <a:endParaRPr lang="en-US" sz="1800"/>
              </a:p>
            </p:txBody>
          </p:sp>
          <p:sp>
            <p:nvSpPr>
              <p:cNvPr id="55469" name="Line 14"/>
              <p:cNvSpPr>
                <a:spLocks noChangeShapeType="1"/>
              </p:cNvSpPr>
              <p:nvPr/>
            </p:nvSpPr>
            <p:spPr bwMode="auto">
              <a:xfrm flipV="1">
                <a:off x="3760" y="3543"/>
                <a:ext cx="1" cy="11"/>
              </a:xfrm>
              <a:prstGeom prst="line">
                <a:avLst/>
              </a:prstGeom>
              <a:noFill/>
              <a:ln w="0">
                <a:solidFill>
                  <a:srgbClr val="000000"/>
                </a:solidFill>
                <a:round/>
                <a:headEnd/>
                <a:tailEnd/>
              </a:ln>
            </p:spPr>
            <p:txBody>
              <a:bodyPr/>
              <a:lstStyle/>
              <a:p>
                <a:endParaRPr lang="en-US"/>
              </a:p>
            </p:txBody>
          </p:sp>
          <p:sp>
            <p:nvSpPr>
              <p:cNvPr id="55470" name="Line 15"/>
              <p:cNvSpPr>
                <a:spLocks noChangeShapeType="1"/>
              </p:cNvSpPr>
              <p:nvPr/>
            </p:nvSpPr>
            <p:spPr bwMode="auto">
              <a:xfrm flipV="1">
                <a:off x="3947" y="3543"/>
                <a:ext cx="2" cy="11"/>
              </a:xfrm>
              <a:prstGeom prst="line">
                <a:avLst/>
              </a:prstGeom>
              <a:noFill/>
              <a:ln w="0">
                <a:solidFill>
                  <a:srgbClr val="000000"/>
                </a:solidFill>
                <a:round/>
                <a:headEnd/>
                <a:tailEnd/>
              </a:ln>
            </p:spPr>
            <p:txBody>
              <a:bodyPr/>
              <a:lstStyle/>
              <a:p>
                <a:endParaRPr lang="en-US"/>
              </a:p>
            </p:txBody>
          </p:sp>
          <p:sp>
            <p:nvSpPr>
              <p:cNvPr id="55471" name="Line 16"/>
              <p:cNvSpPr>
                <a:spLocks noChangeShapeType="1"/>
              </p:cNvSpPr>
              <p:nvPr/>
            </p:nvSpPr>
            <p:spPr bwMode="auto">
              <a:xfrm flipV="1">
                <a:off x="4136" y="3543"/>
                <a:ext cx="1" cy="11"/>
              </a:xfrm>
              <a:prstGeom prst="line">
                <a:avLst/>
              </a:prstGeom>
              <a:noFill/>
              <a:ln w="0">
                <a:solidFill>
                  <a:srgbClr val="000000"/>
                </a:solidFill>
                <a:round/>
                <a:headEnd/>
                <a:tailEnd/>
              </a:ln>
            </p:spPr>
            <p:txBody>
              <a:bodyPr/>
              <a:lstStyle/>
              <a:p>
                <a:endParaRPr lang="en-US"/>
              </a:p>
            </p:txBody>
          </p:sp>
          <p:sp>
            <p:nvSpPr>
              <p:cNvPr id="55472" name="Line 17"/>
              <p:cNvSpPr>
                <a:spLocks noChangeShapeType="1"/>
              </p:cNvSpPr>
              <p:nvPr/>
            </p:nvSpPr>
            <p:spPr bwMode="auto">
              <a:xfrm flipV="1">
                <a:off x="4324" y="3543"/>
                <a:ext cx="1" cy="11"/>
              </a:xfrm>
              <a:prstGeom prst="line">
                <a:avLst/>
              </a:prstGeom>
              <a:noFill/>
              <a:ln w="0">
                <a:solidFill>
                  <a:srgbClr val="000000"/>
                </a:solidFill>
                <a:round/>
                <a:headEnd/>
                <a:tailEnd/>
              </a:ln>
            </p:spPr>
            <p:txBody>
              <a:bodyPr/>
              <a:lstStyle/>
              <a:p>
                <a:endParaRPr lang="en-US"/>
              </a:p>
            </p:txBody>
          </p:sp>
          <p:sp>
            <p:nvSpPr>
              <p:cNvPr id="55473" name="Line 18"/>
              <p:cNvSpPr>
                <a:spLocks noChangeShapeType="1"/>
              </p:cNvSpPr>
              <p:nvPr/>
            </p:nvSpPr>
            <p:spPr bwMode="auto">
              <a:xfrm flipV="1">
                <a:off x="4510" y="3543"/>
                <a:ext cx="1" cy="11"/>
              </a:xfrm>
              <a:prstGeom prst="line">
                <a:avLst/>
              </a:prstGeom>
              <a:noFill/>
              <a:ln w="0">
                <a:solidFill>
                  <a:srgbClr val="000000"/>
                </a:solidFill>
                <a:round/>
                <a:headEnd/>
                <a:tailEnd/>
              </a:ln>
            </p:spPr>
            <p:txBody>
              <a:bodyPr/>
              <a:lstStyle/>
              <a:p>
                <a:endParaRPr lang="en-US"/>
              </a:p>
            </p:txBody>
          </p:sp>
          <p:sp>
            <p:nvSpPr>
              <p:cNvPr id="55474" name="Line 19"/>
              <p:cNvSpPr>
                <a:spLocks noChangeShapeType="1"/>
              </p:cNvSpPr>
              <p:nvPr/>
            </p:nvSpPr>
            <p:spPr bwMode="auto">
              <a:xfrm flipV="1">
                <a:off x="4698" y="3543"/>
                <a:ext cx="1" cy="11"/>
              </a:xfrm>
              <a:prstGeom prst="line">
                <a:avLst/>
              </a:prstGeom>
              <a:noFill/>
              <a:ln w="0">
                <a:solidFill>
                  <a:srgbClr val="000000"/>
                </a:solidFill>
                <a:round/>
                <a:headEnd/>
                <a:tailEnd/>
              </a:ln>
            </p:spPr>
            <p:txBody>
              <a:bodyPr/>
              <a:lstStyle/>
              <a:p>
                <a:endParaRPr lang="en-US"/>
              </a:p>
            </p:txBody>
          </p:sp>
          <p:sp>
            <p:nvSpPr>
              <p:cNvPr id="55475" name="Line 20"/>
              <p:cNvSpPr>
                <a:spLocks noChangeShapeType="1"/>
              </p:cNvSpPr>
              <p:nvPr/>
            </p:nvSpPr>
            <p:spPr bwMode="auto">
              <a:xfrm flipV="1">
                <a:off x="4885" y="3543"/>
                <a:ext cx="1" cy="11"/>
              </a:xfrm>
              <a:prstGeom prst="line">
                <a:avLst/>
              </a:prstGeom>
              <a:noFill/>
              <a:ln w="0">
                <a:solidFill>
                  <a:srgbClr val="000000"/>
                </a:solidFill>
                <a:round/>
                <a:headEnd/>
                <a:tailEnd/>
              </a:ln>
            </p:spPr>
            <p:txBody>
              <a:bodyPr/>
              <a:lstStyle/>
              <a:p>
                <a:endParaRPr lang="en-US"/>
              </a:p>
            </p:txBody>
          </p:sp>
          <p:sp>
            <p:nvSpPr>
              <p:cNvPr id="55476" name="Line 21"/>
              <p:cNvSpPr>
                <a:spLocks noChangeShapeType="1"/>
              </p:cNvSpPr>
              <p:nvPr/>
            </p:nvSpPr>
            <p:spPr bwMode="auto">
              <a:xfrm flipV="1">
                <a:off x="5072" y="3543"/>
                <a:ext cx="1" cy="11"/>
              </a:xfrm>
              <a:prstGeom prst="line">
                <a:avLst/>
              </a:prstGeom>
              <a:noFill/>
              <a:ln w="0">
                <a:solidFill>
                  <a:srgbClr val="000000"/>
                </a:solidFill>
                <a:round/>
                <a:headEnd/>
                <a:tailEnd/>
              </a:ln>
            </p:spPr>
            <p:txBody>
              <a:bodyPr/>
              <a:lstStyle/>
              <a:p>
                <a:endParaRPr lang="en-US"/>
              </a:p>
            </p:txBody>
          </p:sp>
          <p:sp>
            <p:nvSpPr>
              <p:cNvPr id="55477" name="Line 22"/>
              <p:cNvSpPr>
                <a:spLocks noChangeShapeType="1"/>
              </p:cNvSpPr>
              <p:nvPr/>
            </p:nvSpPr>
            <p:spPr bwMode="auto">
              <a:xfrm flipV="1">
                <a:off x="5260" y="3543"/>
                <a:ext cx="1" cy="11"/>
              </a:xfrm>
              <a:prstGeom prst="line">
                <a:avLst/>
              </a:prstGeom>
              <a:noFill/>
              <a:ln w="0">
                <a:solidFill>
                  <a:srgbClr val="000000"/>
                </a:solidFill>
                <a:round/>
                <a:headEnd/>
                <a:tailEnd/>
              </a:ln>
            </p:spPr>
            <p:txBody>
              <a:bodyPr/>
              <a:lstStyle/>
              <a:p>
                <a:endParaRPr lang="en-US"/>
              </a:p>
            </p:txBody>
          </p:sp>
          <p:sp>
            <p:nvSpPr>
              <p:cNvPr id="55478" name="Line 23"/>
              <p:cNvSpPr>
                <a:spLocks noChangeShapeType="1"/>
              </p:cNvSpPr>
              <p:nvPr/>
            </p:nvSpPr>
            <p:spPr bwMode="auto">
              <a:xfrm flipV="1">
                <a:off x="5446" y="3543"/>
                <a:ext cx="1" cy="11"/>
              </a:xfrm>
              <a:prstGeom prst="line">
                <a:avLst/>
              </a:prstGeom>
              <a:noFill/>
              <a:ln w="0">
                <a:solidFill>
                  <a:srgbClr val="000000"/>
                </a:solidFill>
                <a:round/>
                <a:headEnd/>
                <a:tailEnd/>
              </a:ln>
            </p:spPr>
            <p:txBody>
              <a:bodyPr/>
              <a:lstStyle/>
              <a:p>
                <a:endParaRPr lang="en-US"/>
              </a:p>
            </p:txBody>
          </p:sp>
          <p:sp>
            <p:nvSpPr>
              <p:cNvPr id="55479" name="Line 24"/>
              <p:cNvSpPr>
                <a:spLocks noChangeShapeType="1"/>
              </p:cNvSpPr>
              <p:nvPr/>
            </p:nvSpPr>
            <p:spPr bwMode="auto">
              <a:xfrm flipV="1">
                <a:off x="5635" y="3543"/>
                <a:ext cx="1" cy="11"/>
              </a:xfrm>
              <a:prstGeom prst="line">
                <a:avLst/>
              </a:prstGeom>
              <a:noFill/>
              <a:ln w="0">
                <a:solidFill>
                  <a:srgbClr val="000000"/>
                </a:solidFill>
                <a:round/>
                <a:headEnd/>
                <a:tailEnd/>
              </a:ln>
            </p:spPr>
            <p:txBody>
              <a:bodyPr/>
              <a:lstStyle/>
              <a:p>
                <a:endParaRPr lang="en-US"/>
              </a:p>
            </p:txBody>
          </p:sp>
          <p:sp>
            <p:nvSpPr>
              <p:cNvPr id="55480" name="Line 25"/>
              <p:cNvSpPr>
                <a:spLocks noChangeShapeType="1"/>
              </p:cNvSpPr>
              <p:nvPr/>
            </p:nvSpPr>
            <p:spPr bwMode="auto">
              <a:xfrm>
                <a:off x="3760" y="1816"/>
                <a:ext cx="1" cy="12"/>
              </a:xfrm>
              <a:prstGeom prst="line">
                <a:avLst/>
              </a:prstGeom>
              <a:noFill/>
              <a:ln w="0">
                <a:solidFill>
                  <a:srgbClr val="000000"/>
                </a:solidFill>
                <a:round/>
                <a:headEnd/>
                <a:tailEnd/>
              </a:ln>
            </p:spPr>
            <p:txBody>
              <a:bodyPr/>
              <a:lstStyle/>
              <a:p>
                <a:endParaRPr lang="en-US"/>
              </a:p>
            </p:txBody>
          </p:sp>
          <p:sp>
            <p:nvSpPr>
              <p:cNvPr id="55481" name="Line 26"/>
              <p:cNvSpPr>
                <a:spLocks noChangeShapeType="1"/>
              </p:cNvSpPr>
              <p:nvPr/>
            </p:nvSpPr>
            <p:spPr bwMode="auto">
              <a:xfrm>
                <a:off x="3947" y="1816"/>
                <a:ext cx="2" cy="12"/>
              </a:xfrm>
              <a:prstGeom prst="line">
                <a:avLst/>
              </a:prstGeom>
              <a:noFill/>
              <a:ln w="0">
                <a:solidFill>
                  <a:srgbClr val="000000"/>
                </a:solidFill>
                <a:round/>
                <a:headEnd/>
                <a:tailEnd/>
              </a:ln>
            </p:spPr>
            <p:txBody>
              <a:bodyPr/>
              <a:lstStyle/>
              <a:p>
                <a:endParaRPr lang="en-US"/>
              </a:p>
            </p:txBody>
          </p:sp>
          <p:sp>
            <p:nvSpPr>
              <p:cNvPr id="55482" name="Line 27"/>
              <p:cNvSpPr>
                <a:spLocks noChangeShapeType="1"/>
              </p:cNvSpPr>
              <p:nvPr/>
            </p:nvSpPr>
            <p:spPr bwMode="auto">
              <a:xfrm>
                <a:off x="4136" y="1816"/>
                <a:ext cx="1" cy="12"/>
              </a:xfrm>
              <a:prstGeom prst="line">
                <a:avLst/>
              </a:prstGeom>
              <a:noFill/>
              <a:ln w="0">
                <a:solidFill>
                  <a:srgbClr val="000000"/>
                </a:solidFill>
                <a:round/>
                <a:headEnd/>
                <a:tailEnd/>
              </a:ln>
            </p:spPr>
            <p:txBody>
              <a:bodyPr/>
              <a:lstStyle/>
              <a:p>
                <a:endParaRPr lang="en-US"/>
              </a:p>
            </p:txBody>
          </p:sp>
          <p:sp>
            <p:nvSpPr>
              <p:cNvPr id="55483" name="Line 28"/>
              <p:cNvSpPr>
                <a:spLocks noChangeShapeType="1"/>
              </p:cNvSpPr>
              <p:nvPr/>
            </p:nvSpPr>
            <p:spPr bwMode="auto">
              <a:xfrm>
                <a:off x="4324" y="1816"/>
                <a:ext cx="1" cy="12"/>
              </a:xfrm>
              <a:prstGeom prst="line">
                <a:avLst/>
              </a:prstGeom>
              <a:noFill/>
              <a:ln w="0">
                <a:solidFill>
                  <a:srgbClr val="000000"/>
                </a:solidFill>
                <a:round/>
                <a:headEnd/>
                <a:tailEnd/>
              </a:ln>
            </p:spPr>
            <p:txBody>
              <a:bodyPr/>
              <a:lstStyle/>
              <a:p>
                <a:endParaRPr lang="en-US"/>
              </a:p>
            </p:txBody>
          </p:sp>
          <p:sp>
            <p:nvSpPr>
              <p:cNvPr id="55484" name="Line 29"/>
              <p:cNvSpPr>
                <a:spLocks noChangeShapeType="1"/>
              </p:cNvSpPr>
              <p:nvPr/>
            </p:nvSpPr>
            <p:spPr bwMode="auto">
              <a:xfrm>
                <a:off x="4510" y="1816"/>
                <a:ext cx="1" cy="12"/>
              </a:xfrm>
              <a:prstGeom prst="line">
                <a:avLst/>
              </a:prstGeom>
              <a:noFill/>
              <a:ln w="0">
                <a:solidFill>
                  <a:srgbClr val="000000"/>
                </a:solidFill>
                <a:round/>
                <a:headEnd/>
                <a:tailEnd/>
              </a:ln>
            </p:spPr>
            <p:txBody>
              <a:bodyPr/>
              <a:lstStyle/>
              <a:p>
                <a:endParaRPr lang="en-US"/>
              </a:p>
            </p:txBody>
          </p:sp>
          <p:sp>
            <p:nvSpPr>
              <p:cNvPr id="55485" name="Line 30"/>
              <p:cNvSpPr>
                <a:spLocks noChangeShapeType="1"/>
              </p:cNvSpPr>
              <p:nvPr/>
            </p:nvSpPr>
            <p:spPr bwMode="auto">
              <a:xfrm>
                <a:off x="4698" y="1816"/>
                <a:ext cx="1" cy="12"/>
              </a:xfrm>
              <a:prstGeom prst="line">
                <a:avLst/>
              </a:prstGeom>
              <a:noFill/>
              <a:ln w="0">
                <a:solidFill>
                  <a:srgbClr val="000000"/>
                </a:solidFill>
                <a:round/>
                <a:headEnd/>
                <a:tailEnd/>
              </a:ln>
            </p:spPr>
            <p:txBody>
              <a:bodyPr/>
              <a:lstStyle/>
              <a:p>
                <a:endParaRPr lang="en-US"/>
              </a:p>
            </p:txBody>
          </p:sp>
          <p:sp>
            <p:nvSpPr>
              <p:cNvPr id="55486" name="Line 31"/>
              <p:cNvSpPr>
                <a:spLocks noChangeShapeType="1"/>
              </p:cNvSpPr>
              <p:nvPr/>
            </p:nvSpPr>
            <p:spPr bwMode="auto">
              <a:xfrm>
                <a:off x="4885" y="1816"/>
                <a:ext cx="1" cy="12"/>
              </a:xfrm>
              <a:prstGeom prst="line">
                <a:avLst/>
              </a:prstGeom>
              <a:noFill/>
              <a:ln w="0">
                <a:solidFill>
                  <a:srgbClr val="000000"/>
                </a:solidFill>
                <a:round/>
                <a:headEnd/>
                <a:tailEnd/>
              </a:ln>
            </p:spPr>
            <p:txBody>
              <a:bodyPr/>
              <a:lstStyle/>
              <a:p>
                <a:endParaRPr lang="en-US"/>
              </a:p>
            </p:txBody>
          </p:sp>
          <p:sp>
            <p:nvSpPr>
              <p:cNvPr id="55487" name="Line 32"/>
              <p:cNvSpPr>
                <a:spLocks noChangeShapeType="1"/>
              </p:cNvSpPr>
              <p:nvPr/>
            </p:nvSpPr>
            <p:spPr bwMode="auto">
              <a:xfrm>
                <a:off x="5072" y="1816"/>
                <a:ext cx="1" cy="12"/>
              </a:xfrm>
              <a:prstGeom prst="line">
                <a:avLst/>
              </a:prstGeom>
              <a:noFill/>
              <a:ln w="0">
                <a:solidFill>
                  <a:srgbClr val="000000"/>
                </a:solidFill>
                <a:round/>
                <a:headEnd/>
                <a:tailEnd/>
              </a:ln>
            </p:spPr>
            <p:txBody>
              <a:bodyPr/>
              <a:lstStyle/>
              <a:p>
                <a:endParaRPr lang="en-US"/>
              </a:p>
            </p:txBody>
          </p:sp>
          <p:sp>
            <p:nvSpPr>
              <p:cNvPr id="55488" name="Line 33"/>
              <p:cNvSpPr>
                <a:spLocks noChangeShapeType="1"/>
              </p:cNvSpPr>
              <p:nvPr/>
            </p:nvSpPr>
            <p:spPr bwMode="auto">
              <a:xfrm>
                <a:off x="5260" y="1816"/>
                <a:ext cx="1" cy="12"/>
              </a:xfrm>
              <a:prstGeom prst="line">
                <a:avLst/>
              </a:prstGeom>
              <a:noFill/>
              <a:ln w="0">
                <a:solidFill>
                  <a:srgbClr val="000000"/>
                </a:solidFill>
                <a:round/>
                <a:headEnd/>
                <a:tailEnd/>
              </a:ln>
            </p:spPr>
            <p:txBody>
              <a:bodyPr/>
              <a:lstStyle/>
              <a:p>
                <a:endParaRPr lang="en-US"/>
              </a:p>
            </p:txBody>
          </p:sp>
          <p:sp>
            <p:nvSpPr>
              <p:cNvPr id="55489" name="Line 34"/>
              <p:cNvSpPr>
                <a:spLocks noChangeShapeType="1"/>
              </p:cNvSpPr>
              <p:nvPr/>
            </p:nvSpPr>
            <p:spPr bwMode="auto">
              <a:xfrm>
                <a:off x="5446" y="1816"/>
                <a:ext cx="1" cy="12"/>
              </a:xfrm>
              <a:prstGeom prst="line">
                <a:avLst/>
              </a:prstGeom>
              <a:noFill/>
              <a:ln w="0">
                <a:solidFill>
                  <a:srgbClr val="000000"/>
                </a:solidFill>
                <a:round/>
                <a:headEnd/>
                <a:tailEnd/>
              </a:ln>
            </p:spPr>
            <p:txBody>
              <a:bodyPr/>
              <a:lstStyle/>
              <a:p>
                <a:endParaRPr lang="en-US"/>
              </a:p>
            </p:txBody>
          </p:sp>
          <p:sp>
            <p:nvSpPr>
              <p:cNvPr id="55490" name="Line 35"/>
              <p:cNvSpPr>
                <a:spLocks noChangeShapeType="1"/>
              </p:cNvSpPr>
              <p:nvPr/>
            </p:nvSpPr>
            <p:spPr bwMode="auto">
              <a:xfrm>
                <a:off x="5635" y="1816"/>
                <a:ext cx="1" cy="12"/>
              </a:xfrm>
              <a:prstGeom prst="line">
                <a:avLst/>
              </a:prstGeom>
              <a:noFill/>
              <a:ln w="0">
                <a:solidFill>
                  <a:srgbClr val="000000"/>
                </a:solidFill>
                <a:round/>
                <a:headEnd/>
                <a:tailEnd/>
              </a:ln>
            </p:spPr>
            <p:txBody>
              <a:bodyPr/>
              <a:lstStyle/>
              <a:p>
                <a:endParaRPr lang="en-US"/>
              </a:p>
            </p:txBody>
          </p:sp>
          <p:sp>
            <p:nvSpPr>
              <p:cNvPr id="55491" name="Line 36"/>
              <p:cNvSpPr>
                <a:spLocks noChangeShapeType="1"/>
              </p:cNvSpPr>
              <p:nvPr/>
            </p:nvSpPr>
            <p:spPr bwMode="auto">
              <a:xfrm flipV="1">
                <a:off x="3760" y="3533"/>
                <a:ext cx="1" cy="21"/>
              </a:xfrm>
              <a:prstGeom prst="line">
                <a:avLst/>
              </a:prstGeom>
              <a:noFill/>
              <a:ln w="0">
                <a:solidFill>
                  <a:srgbClr val="000000"/>
                </a:solidFill>
                <a:round/>
                <a:headEnd/>
                <a:tailEnd/>
              </a:ln>
            </p:spPr>
            <p:txBody>
              <a:bodyPr/>
              <a:lstStyle/>
              <a:p>
                <a:endParaRPr lang="en-US"/>
              </a:p>
            </p:txBody>
          </p:sp>
          <p:sp>
            <p:nvSpPr>
              <p:cNvPr id="55492" name="Line 37"/>
              <p:cNvSpPr>
                <a:spLocks noChangeShapeType="1"/>
              </p:cNvSpPr>
              <p:nvPr/>
            </p:nvSpPr>
            <p:spPr bwMode="auto">
              <a:xfrm flipV="1">
                <a:off x="4136" y="3533"/>
                <a:ext cx="1" cy="21"/>
              </a:xfrm>
              <a:prstGeom prst="line">
                <a:avLst/>
              </a:prstGeom>
              <a:noFill/>
              <a:ln w="0">
                <a:solidFill>
                  <a:srgbClr val="000000"/>
                </a:solidFill>
                <a:round/>
                <a:headEnd/>
                <a:tailEnd/>
              </a:ln>
            </p:spPr>
            <p:txBody>
              <a:bodyPr/>
              <a:lstStyle/>
              <a:p>
                <a:endParaRPr lang="en-US"/>
              </a:p>
            </p:txBody>
          </p:sp>
          <p:sp>
            <p:nvSpPr>
              <p:cNvPr id="55493" name="Line 38"/>
              <p:cNvSpPr>
                <a:spLocks noChangeShapeType="1"/>
              </p:cNvSpPr>
              <p:nvPr/>
            </p:nvSpPr>
            <p:spPr bwMode="auto">
              <a:xfrm flipV="1">
                <a:off x="4510" y="3533"/>
                <a:ext cx="1" cy="21"/>
              </a:xfrm>
              <a:prstGeom prst="line">
                <a:avLst/>
              </a:prstGeom>
              <a:noFill/>
              <a:ln w="0">
                <a:solidFill>
                  <a:srgbClr val="000000"/>
                </a:solidFill>
                <a:round/>
                <a:headEnd/>
                <a:tailEnd/>
              </a:ln>
            </p:spPr>
            <p:txBody>
              <a:bodyPr/>
              <a:lstStyle/>
              <a:p>
                <a:endParaRPr lang="en-US"/>
              </a:p>
            </p:txBody>
          </p:sp>
          <p:sp>
            <p:nvSpPr>
              <p:cNvPr id="55494" name="Line 39"/>
              <p:cNvSpPr>
                <a:spLocks noChangeShapeType="1"/>
              </p:cNvSpPr>
              <p:nvPr/>
            </p:nvSpPr>
            <p:spPr bwMode="auto">
              <a:xfrm flipV="1">
                <a:off x="4885" y="3533"/>
                <a:ext cx="1" cy="21"/>
              </a:xfrm>
              <a:prstGeom prst="line">
                <a:avLst/>
              </a:prstGeom>
              <a:noFill/>
              <a:ln w="0">
                <a:solidFill>
                  <a:srgbClr val="000000"/>
                </a:solidFill>
                <a:round/>
                <a:headEnd/>
                <a:tailEnd/>
              </a:ln>
            </p:spPr>
            <p:txBody>
              <a:bodyPr/>
              <a:lstStyle/>
              <a:p>
                <a:endParaRPr lang="en-US"/>
              </a:p>
            </p:txBody>
          </p:sp>
          <p:sp>
            <p:nvSpPr>
              <p:cNvPr id="55495" name="Line 40"/>
              <p:cNvSpPr>
                <a:spLocks noChangeShapeType="1"/>
              </p:cNvSpPr>
              <p:nvPr/>
            </p:nvSpPr>
            <p:spPr bwMode="auto">
              <a:xfrm flipV="1">
                <a:off x="5260" y="3533"/>
                <a:ext cx="1" cy="21"/>
              </a:xfrm>
              <a:prstGeom prst="line">
                <a:avLst/>
              </a:prstGeom>
              <a:noFill/>
              <a:ln w="0">
                <a:solidFill>
                  <a:srgbClr val="000000"/>
                </a:solidFill>
                <a:round/>
                <a:headEnd/>
                <a:tailEnd/>
              </a:ln>
            </p:spPr>
            <p:txBody>
              <a:bodyPr/>
              <a:lstStyle/>
              <a:p>
                <a:endParaRPr lang="en-US"/>
              </a:p>
            </p:txBody>
          </p:sp>
          <p:sp>
            <p:nvSpPr>
              <p:cNvPr id="55496" name="Line 41"/>
              <p:cNvSpPr>
                <a:spLocks noChangeShapeType="1"/>
              </p:cNvSpPr>
              <p:nvPr/>
            </p:nvSpPr>
            <p:spPr bwMode="auto">
              <a:xfrm flipV="1">
                <a:off x="5635" y="3533"/>
                <a:ext cx="1" cy="21"/>
              </a:xfrm>
              <a:prstGeom prst="line">
                <a:avLst/>
              </a:prstGeom>
              <a:noFill/>
              <a:ln w="0">
                <a:solidFill>
                  <a:srgbClr val="000000"/>
                </a:solidFill>
                <a:round/>
                <a:headEnd/>
                <a:tailEnd/>
              </a:ln>
            </p:spPr>
            <p:txBody>
              <a:bodyPr/>
              <a:lstStyle/>
              <a:p>
                <a:endParaRPr lang="en-US"/>
              </a:p>
            </p:txBody>
          </p:sp>
          <p:sp>
            <p:nvSpPr>
              <p:cNvPr id="55497" name="Line 42"/>
              <p:cNvSpPr>
                <a:spLocks noChangeShapeType="1"/>
              </p:cNvSpPr>
              <p:nvPr/>
            </p:nvSpPr>
            <p:spPr bwMode="auto">
              <a:xfrm>
                <a:off x="3760" y="1816"/>
                <a:ext cx="1" cy="23"/>
              </a:xfrm>
              <a:prstGeom prst="line">
                <a:avLst/>
              </a:prstGeom>
              <a:noFill/>
              <a:ln w="0">
                <a:solidFill>
                  <a:srgbClr val="000000"/>
                </a:solidFill>
                <a:round/>
                <a:headEnd/>
                <a:tailEnd/>
              </a:ln>
            </p:spPr>
            <p:txBody>
              <a:bodyPr/>
              <a:lstStyle/>
              <a:p>
                <a:endParaRPr lang="en-US"/>
              </a:p>
            </p:txBody>
          </p:sp>
          <p:sp>
            <p:nvSpPr>
              <p:cNvPr id="55498" name="Line 43"/>
              <p:cNvSpPr>
                <a:spLocks noChangeShapeType="1"/>
              </p:cNvSpPr>
              <p:nvPr/>
            </p:nvSpPr>
            <p:spPr bwMode="auto">
              <a:xfrm>
                <a:off x="4136" y="1816"/>
                <a:ext cx="1" cy="23"/>
              </a:xfrm>
              <a:prstGeom prst="line">
                <a:avLst/>
              </a:prstGeom>
              <a:noFill/>
              <a:ln w="0">
                <a:solidFill>
                  <a:srgbClr val="000000"/>
                </a:solidFill>
                <a:round/>
                <a:headEnd/>
                <a:tailEnd/>
              </a:ln>
            </p:spPr>
            <p:txBody>
              <a:bodyPr/>
              <a:lstStyle/>
              <a:p>
                <a:endParaRPr lang="en-US"/>
              </a:p>
            </p:txBody>
          </p:sp>
          <p:sp>
            <p:nvSpPr>
              <p:cNvPr id="55499" name="Line 44"/>
              <p:cNvSpPr>
                <a:spLocks noChangeShapeType="1"/>
              </p:cNvSpPr>
              <p:nvPr/>
            </p:nvSpPr>
            <p:spPr bwMode="auto">
              <a:xfrm>
                <a:off x="4510" y="1816"/>
                <a:ext cx="1" cy="23"/>
              </a:xfrm>
              <a:prstGeom prst="line">
                <a:avLst/>
              </a:prstGeom>
              <a:noFill/>
              <a:ln w="0">
                <a:solidFill>
                  <a:srgbClr val="000000"/>
                </a:solidFill>
                <a:round/>
                <a:headEnd/>
                <a:tailEnd/>
              </a:ln>
            </p:spPr>
            <p:txBody>
              <a:bodyPr/>
              <a:lstStyle/>
              <a:p>
                <a:endParaRPr lang="en-US"/>
              </a:p>
            </p:txBody>
          </p:sp>
          <p:sp>
            <p:nvSpPr>
              <p:cNvPr id="55500" name="Line 45"/>
              <p:cNvSpPr>
                <a:spLocks noChangeShapeType="1"/>
              </p:cNvSpPr>
              <p:nvPr/>
            </p:nvSpPr>
            <p:spPr bwMode="auto">
              <a:xfrm>
                <a:off x="4885" y="1816"/>
                <a:ext cx="1" cy="23"/>
              </a:xfrm>
              <a:prstGeom prst="line">
                <a:avLst/>
              </a:prstGeom>
              <a:noFill/>
              <a:ln w="0">
                <a:solidFill>
                  <a:srgbClr val="000000"/>
                </a:solidFill>
                <a:round/>
                <a:headEnd/>
                <a:tailEnd/>
              </a:ln>
            </p:spPr>
            <p:txBody>
              <a:bodyPr/>
              <a:lstStyle/>
              <a:p>
                <a:endParaRPr lang="en-US"/>
              </a:p>
            </p:txBody>
          </p:sp>
          <p:sp>
            <p:nvSpPr>
              <p:cNvPr id="55501" name="Line 46"/>
              <p:cNvSpPr>
                <a:spLocks noChangeShapeType="1"/>
              </p:cNvSpPr>
              <p:nvPr/>
            </p:nvSpPr>
            <p:spPr bwMode="auto">
              <a:xfrm>
                <a:off x="5260" y="1816"/>
                <a:ext cx="1" cy="23"/>
              </a:xfrm>
              <a:prstGeom prst="line">
                <a:avLst/>
              </a:prstGeom>
              <a:noFill/>
              <a:ln w="0">
                <a:solidFill>
                  <a:srgbClr val="000000"/>
                </a:solidFill>
                <a:round/>
                <a:headEnd/>
                <a:tailEnd/>
              </a:ln>
            </p:spPr>
            <p:txBody>
              <a:bodyPr/>
              <a:lstStyle/>
              <a:p>
                <a:endParaRPr lang="en-US"/>
              </a:p>
            </p:txBody>
          </p:sp>
          <p:sp>
            <p:nvSpPr>
              <p:cNvPr id="55502" name="Line 47"/>
              <p:cNvSpPr>
                <a:spLocks noChangeShapeType="1"/>
              </p:cNvSpPr>
              <p:nvPr/>
            </p:nvSpPr>
            <p:spPr bwMode="auto">
              <a:xfrm>
                <a:off x="5635" y="1816"/>
                <a:ext cx="1" cy="23"/>
              </a:xfrm>
              <a:prstGeom prst="line">
                <a:avLst/>
              </a:prstGeom>
              <a:noFill/>
              <a:ln w="0">
                <a:solidFill>
                  <a:srgbClr val="000000"/>
                </a:solidFill>
                <a:round/>
                <a:headEnd/>
                <a:tailEnd/>
              </a:ln>
            </p:spPr>
            <p:txBody>
              <a:bodyPr/>
              <a:lstStyle/>
              <a:p>
                <a:endParaRPr lang="en-US"/>
              </a:p>
            </p:txBody>
          </p:sp>
          <p:sp>
            <p:nvSpPr>
              <p:cNvPr id="55503" name="Rectangle 48"/>
              <p:cNvSpPr>
                <a:spLocks noChangeArrowheads="1"/>
              </p:cNvSpPr>
              <p:nvPr/>
            </p:nvSpPr>
            <p:spPr bwMode="auto">
              <a:xfrm>
                <a:off x="3738" y="3579"/>
                <a:ext cx="62"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0</a:t>
                </a:r>
                <a:endParaRPr lang="en-US" sz="1400"/>
              </a:p>
            </p:txBody>
          </p:sp>
          <p:sp>
            <p:nvSpPr>
              <p:cNvPr id="55504" name="Rectangle 49"/>
              <p:cNvSpPr>
                <a:spLocks noChangeArrowheads="1"/>
              </p:cNvSpPr>
              <p:nvPr/>
            </p:nvSpPr>
            <p:spPr bwMode="auto">
              <a:xfrm>
                <a:off x="4012" y="3579"/>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1000</a:t>
                </a:r>
                <a:endParaRPr lang="en-US" sz="1400"/>
              </a:p>
            </p:txBody>
          </p:sp>
          <p:sp>
            <p:nvSpPr>
              <p:cNvPr id="55505" name="Rectangle 50"/>
              <p:cNvSpPr>
                <a:spLocks noChangeArrowheads="1"/>
              </p:cNvSpPr>
              <p:nvPr/>
            </p:nvSpPr>
            <p:spPr bwMode="auto">
              <a:xfrm>
                <a:off x="4389" y="3579"/>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2000</a:t>
                </a:r>
                <a:endParaRPr lang="en-US" sz="1400"/>
              </a:p>
            </p:txBody>
          </p:sp>
          <p:sp>
            <p:nvSpPr>
              <p:cNvPr id="55506" name="Rectangle 51"/>
              <p:cNvSpPr>
                <a:spLocks noChangeArrowheads="1"/>
              </p:cNvSpPr>
              <p:nvPr/>
            </p:nvSpPr>
            <p:spPr bwMode="auto">
              <a:xfrm>
                <a:off x="4763" y="3579"/>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3000</a:t>
                </a:r>
                <a:endParaRPr lang="en-US" sz="1400"/>
              </a:p>
            </p:txBody>
          </p:sp>
          <p:sp>
            <p:nvSpPr>
              <p:cNvPr id="55507" name="Rectangle 52"/>
              <p:cNvSpPr>
                <a:spLocks noChangeArrowheads="1"/>
              </p:cNvSpPr>
              <p:nvPr/>
            </p:nvSpPr>
            <p:spPr bwMode="auto">
              <a:xfrm>
                <a:off x="5137" y="3577"/>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4000</a:t>
                </a:r>
                <a:endParaRPr lang="en-US" sz="1400"/>
              </a:p>
            </p:txBody>
          </p:sp>
          <p:sp>
            <p:nvSpPr>
              <p:cNvPr id="55508" name="Rectangle 53"/>
              <p:cNvSpPr>
                <a:spLocks noChangeArrowheads="1"/>
              </p:cNvSpPr>
              <p:nvPr/>
            </p:nvSpPr>
            <p:spPr bwMode="auto">
              <a:xfrm>
                <a:off x="5512" y="3577"/>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5000</a:t>
                </a:r>
                <a:endParaRPr lang="en-US" sz="1400"/>
              </a:p>
            </p:txBody>
          </p:sp>
          <p:sp>
            <p:nvSpPr>
              <p:cNvPr id="55509" name="Rectangle 54"/>
              <p:cNvSpPr>
                <a:spLocks noChangeArrowheads="1"/>
              </p:cNvSpPr>
              <p:nvPr/>
            </p:nvSpPr>
            <p:spPr bwMode="auto">
              <a:xfrm>
                <a:off x="4488" y="3720"/>
                <a:ext cx="409"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Time (s)</a:t>
                </a:r>
                <a:endParaRPr lang="en-US" sz="1400"/>
              </a:p>
            </p:txBody>
          </p:sp>
          <p:sp>
            <p:nvSpPr>
              <p:cNvPr id="55510" name="Line 55"/>
              <p:cNvSpPr>
                <a:spLocks noChangeShapeType="1"/>
              </p:cNvSpPr>
              <p:nvPr/>
            </p:nvSpPr>
            <p:spPr bwMode="auto">
              <a:xfrm>
                <a:off x="3760" y="3554"/>
                <a:ext cx="9" cy="1"/>
              </a:xfrm>
              <a:prstGeom prst="line">
                <a:avLst/>
              </a:prstGeom>
              <a:noFill/>
              <a:ln w="0">
                <a:solidFill>
                  <a:srgbClr val="000000"/>
                </a:solidFill>
                <a:round/>
                <a:headEnd/>
                <a:tailEnd/>
              </a:ln>
            </p:spPr>
            <p:txBody>
              <a:bodyPr/>
              <a:lstStyle/>
              <a:p>
                <a:endParaRPr lang="en-US"/>
              </a:p>
            </p:txBody>
          </p:sp>
          <p:sp>
            <p:nvSpPr>
              <p:cNvPr id="55511" name="Line 56"/>
              <p:cNvSpPr>
                <a:spLocks noChangeShapeType="1"/>
              </p:cNvSpPr>
              <p:nvPr/>
            </p:nvSpPr>
            <p:spPr bwMode="auto">
              <a:xfrm>
                <a:off x="3760" y="3338"/>
                <a:ext cx="9" cy="1"/>
              </a:xfrm>
              <a:prstGeom prst="line">
                <a:avLst/>
              </a:prstGeom>
              <a:noFill/>
              <a:ln w="0">
                <a:solidFill>
                  <a:srgbClr val="000000"/>
                </a:solidFill>
                <a:round/>
                <a:headEnd/>
                <a:tailEnd/>
              </a:ln>
            </p:spPr>
            <p:txBody>
              <a:bodyPr/>
              <a:lstStyle/>
              <a:p>
                <a:endParaRPr lang="en-US"/>
              </a:p>
            </p:txBody>
          </p:sp>
          <p:sp>
            <p:nvSpPr>
              <p:cNvPr id="55512" name="Line 57"/>
              <p:cNvSpPr>
                <a:spLocks noChangeShapeType="1"/>
              </p:cNvSpPr>
              <p:nvPr/>
            </p:nvSpPr>
            <p:spPr bwMode="auto">
              <a:xfrm>
                <a:off x="3760" y="3119"/>
                <a:ext cx="9" cy="1"/>
              </a:xfrm>
              <a:prstGeom prst="line">
                <a:avLst/>
              </a:prstGeom>
              <a:noFill/>
              <a:ln w="0">
                <a:solidFill>
                  <a:srgbClr val="000000"/>
                </a:solidFill>
                <a:round/>
                <a:headEnd/>
                <a:tailEnd/>
              </a:ln>
            </p:spPr>
            <p:txBody>
              <a:bodyPr/>
              <a:lstStyle/>
              <a:p>
                <a:endParaRPr lang="en-US"/>
              </a:p>
            </p:txBody>
          </p:sp>
          <p:sp>
            <p:nvSpPr>
              <p:cNvPr id="55513" name="Line 58"/>
              <p:cNvSpPr>
                <a:spLocks noChangeShapeType="1"/>
              </p:cNvSpPr>
              <p:nvPr/>
            </p:nvSpPr>
            <p:spPr bwMode="auto">
              <a:xfrm>
                <a:off x="3760" y="2903"/>
                <a:ext cx="9" cy="1"/>
              </a:xfrm>
              <a:prstGeom prst="line">
                <a:avLst/>
              </a:prstGeom>
              <a:noFill/>
              <a:ln w="0">
                <a:solidFill>
                  <a:srgbClr val="000000"/>
                </a:solidFill>
                <a:round/>
                <a:headEnd/>
                <a:tailEnd/>
              </a:ln>
            </p:spPr>
            <p:txBody>
              <a:bodyPr/>
              <a:lstStyle/>
              <a:p>
                <a:endParaRPr lang="en-US"/>
              </a:p>
            </p:txBody>
          </p:sp>
          <p:sp>
            <p:nvSpPr>
              <p:cNvPr id="55514" name="Line 59"/>
              <p:cNvSpPr>
                <a:spLocks noChangeShapeType="1"/>
              </p:cNvSpPr>
              <p:nvPr/>
            </p:nvSpPr>
            <p:spPr bwMode="auto">
              <a:xfrm>
                <a:off x="3760" y="2687"/>
                <a:ext cx="9" cy="1"/>
              </a:xfrm>
              <a:prstGeom prst="line">
                <a:avLst/>
              </a:prstGeom>
              <a:noFill/>
              <a:ln w="0">
                <a:solidFill>
                  <a:srgbClr val="000000"/>
                </a:solidFill>
                <a:round/>
                <a:headEnd/>
                <a:tailEnd/>
              </a:ln>
            </p:spPr>
            <p:txBody>
              <a:bodyPr/>
              <a:lstStyle/>
              <a:p>
                <a:endParaRPr lang="en-US"/>
              </a:p>
            </p:txBody>
          </p:sp>
          <p:sp>
            <p:nvSpPr>
              <p:cNvPr id="55515" name="Line 60"/>
              <p:cNvSpPr>
                <a:spLocks noChangeShapeType="1"/>
              </p:cNvSpPr>
              <p:nvPr/>
            </p:nvSpPr>
            <p:spPr bwMode="auto">
              <a:xfrm>
                <a:off x="3760" y="2468"/>
                <a:ext cx="9" cy="1"/>
              </a:xfrm>
              <a:prstGeom prst="line">
                <a:avLst/>
              </a:prstGeom>
              <a:noFill/>
              <a:ln w="0">
                <a:solidFill>
                  <a:srgbClr val="000000"/>
                </a:solidFill>
                <a:round/>
                <a:headEnd/>
                <a:tailEnd/>
              </a:ln>
            </p:spPr>
            <p:txBody>
              <a:bodyPr/>
              <a:lstStyle/>
              <a:p>
                <a:endParaRPr lang="en-US"/>
              </a:p>
            </p:txBody>
          </p:sp>
          <p:sp>
            <p:nvSpPr>
              <p:cNvPr id="55516" name="Line 61"/>
              <p:cNvSpPr>
                <a:spLocks noChangeShapeType="1"/>
              </p:cNvSpPr>
              <p:nvPr/>
            </p:nvSpPr>
            <p:spPr bwMode="auto">
              <a:xfrm>
                <a:off x="3760" y="2251"/>
                <a:ext cx="9" cy="1"/>
              </a:xfrm>
              <a:prstGeom prst="line">
                <a:avLst/>
              </a:prstGeom>
              <a:noFill/>
              <a:ln w="0">
                <a:solidFill>
                  <a:srgbClr val="000000"/>
                </a:solidFill>
                <a:round/>
                <a:headEnd/>
                <a:tailEnd/>
              </a:ln>
            </p:spPr>
            <p:txBody>
              <a:bodyPr/>
              <a:lstStyle/>
              <a:p>
                <a:endParaRPr lang="en-US"/>
              </a:p>
            </p:txBody>
          </p:sp>
          <p:sp>
            <p:nvSpPr>
              <p:cNvPr id="55517" name="Line 62"/>
              <p:cNvSpPr>
                <a:spLocks noChangeShapeType="1"/>
              </p:cNvSpPr>
              <p:nvPr/>
            </p:nvSpPr>
            <p:spPr bwMode="auto">
              <a:xfrm>
                <a:off x="3760" y="2032"/>
                <a:ext cx="9" cy="1"/>
              </a:xfrm>
              <a:prstGeom prst="line">
                <a:avLst/>
              </a:prstGeom>
              <a:noFill/>
              <a:ln w="0">
                <a:solidFill>
                  <a:srgbClr val="000000"/>
                </a:solidFill>
                <a:round/>
                <a:headEnd/>
                <a:tailEnd/>
              </a:ln>
            </p:spPr>
            <p:txBody>
              <a:bodyPr/>
              <a:lstStyle/>
              <a:p>
                <a:endParaRPr lang="en-US"/>
              </a:p>
            </p:txBody>
          </p:sp>
          <p:sp>
            <p:nvSpPr>
              <p:cNvPr id="55518" name="Line 63"/>
              <p:cNvSpPr>
                <a:spLocks noChangeShapeType="1"/>
              </p:cNvSpPr>
              <p:nvPr/>
            </p:nvSpPr>
            <p:spPr bwMode="auto">
              <a:xfrm>
                <a:off x="3760" y="1816"/>
                <a:ext cx="9" cy="1"/>
              </a:xfrm>
              <a:prstGeom prst="line">
                <a:avLst/>
              </a:prstGeom>
              <a:noFill/>
              <a:ln w="0">
                <a:solidFill>
                  <a:srgbClr val="000000"/>
                </a:solidFill>
                <a:round/>
                <a:headEnd/>
                <a:tailEnd/>
              </a:ln>
            </p:spPr>
            <p:txBody>
              <a:bodyPr/>
              <a:lstStyle/>
              <a:p>
                <a:endParaRPr lang="en-US"/>
              </a:p>
            </p:txBody>
          </p:sp>
          <p:sp>
            <p:nvSpPr>
              <p:cNvPr id="55519" name="Line 64"/>
              <p:cNvSpPr>
                <a:spLocks noChangeShapeType="1"/>
              </p:cNvSpPr>
              <p:nvPr/>
            </p:nvSpPr>
            <p:spPr bwMode="auto">
              <a:xfrm flipH="1">
                <a:off x="5627" y="3554"/>
                <a:ext cx="8" cy="1"/>
              </a:xfrm>
              <a:prstGeom prst="line">
                <a:avLst/>
              </a:prstGeom>
              <a:noFill/>
              <a:ln w="0">
                <a:solidFill>
                  <a:srgbClr val="000000"/>
                </a:solidFill>
                <a:round/>
                <a:headEnd/>
                <a:tailEnd/>
              </a:ln>
            </p:spPr>
            <p:txBody>
              <a:bodyPr/>
              <a:lstStyle/>
              <a:p>
                <a:endParaRPr lang="en-US"/>
              </a:p>
            </p:txBody>
          </p:sp>
          <p:sp>
            <p:nvSpPr>
              <p:cNvPr id="55520" name="Line 65"/>
              <p:cNvSpPr>
                <a:spLocks noChangeShapeType="1"/>
              </p:cNvSpPr>
              <p:nvPr/>
            </p:nvSpPr>
            <p:spPr bwMode="auto">
              <a:xfrm flipH="1">
                <a:off x="5627" y="3336"/>
                <a:ext cx="8" cy="1"/>
              </a:xfrm>
              <a:prstGeom prst="line">
                <a:avLst/>
              </a:prstGeom>
              <a:noFill/>
              <a:ln w="0">
                <a:solidFill>
                  <a:srgbClr val="000000"/>
                </a:solidFill>
                <a:round/>
                <a:headEnd/>
                <a:tailEnd/>
              </a:ln>
            </p:spPr>
            <p:txBody>
              <a:bodyPr/>
              <a:lstStyle/>
              <a:p>
                <a:endParaRPr lang="en-US"/>
              </a:p>
            </p:txBody>
          </p:sp>
          <p:sp>
            <p:nvSpPr>
              <p:cNvPr id="55521" name="Line 66"/>
              <p:cNvSpPr>
                <a:spLocks noChangeShapeType="1"/>
              </p:cNvSpPr>
              <p:nvPr/>
            </p:nvSpPr>
            <p:spPr bwMode="auto">
              <a:xfrm flipH="1">
                <a:off x="5627" y="3119"/>
                <a:ext cx="8" cy="1"/>
              </a:xfrm>
              <a:prstGeom prst="line">
                <a:avLst/>
              </a:prstGeom>
              <a:noFill/>
              <a:ln w="0">
                <a:solidFill>
                  <a:srgbClr val="000000"/>
                </a:solidFill>
                <a:round/>
                <a:headEnd/>
                <a:tailEnd/>
              </a:ln>
            </p:spPr>
            <p:txBody>
              <a:bodyPr/>
              <a:lstStyle/>
              <a:p>
                <a:endParaRPr lang="en-US"/>
              </a:p>
            </p:txBody>
          </p:sp>
          <p:sp>
            <p:nvSpPr>
              <p:cNvPr id="55522" name="Line 67"/>
              <p:cNvSpPr>
                <a:spLocks noChangeShapeType="1"/>
              </p:cNvSpPr>
              <p:nvPr/>
            </p:nvSpPr>
            <p:spPr bwMode="auto">
              <a:xfrm flipH="1">
                <a:off x="5627" y="2903"/>
                <a:ext cx="8" cy="1"/>
              </a:xfrm>
              <a:prstGeom prst="line">
                <a:avLst/>
              </a:prstGeom>
              <a:noFill/>
              <a:ln w="0">
                <a:solidFill>
                  <a:srgbClr val="000000"/>
                </a:solidFill>
                <a:round/>
                <a:headEnd/>
                <a:tailEnd/>
              </a:ln>
            </p:spPr>
            <p:txBody>
              <a:bodyPr/>
              <a:lstStyle/>
              <a:p>
                <a:endParaRPr lang="en-US"/>
              </a:p>
            </p:txBody>
          </p:sp>
          <p:sp>
            <p:nvSpPr>
              <p:cNvPr id="55523" name="Line 68"/>
              <p:cNvSpPr>
                <a:spLocks noChangeShapeType="1"/>
              </p:cNvSpPr>
              <p:nvPr/>
            </p:nvSpPr>
            <p:spPr bwMode="auto">
              <a:xfrm flipH="1">
                <a:off x="5627" y="2684"/>
                <a:ext cx="8" cy="2"/>
              </a:xfrm>
              <a:prstGeom prst="line">
                <a:avLst/>
              </a:prstGeom>
              <a:noFill/>
              <a:ln w="0">
                <a:solidFill>
                  <a:srgbClr val="000000"/>
                </a:solidFill>
                <a:round/>
                <a:headEnd/>
                <a:tailEnd/>
              </a:ln>
            </p:spPr>
            <p:txBody>
              <a:bodyPr/>
              <a:lstStyle/>
              <a:p>
                <a:endParaRPr lang="en-US"/>
              </a:p>
            </p:txBody>
          </p:sp>
          <p:sp>
            <p:nvSpPr>
              <p:cNvPr id="55524" name="Line 69"/>
              <p:cNvSpPr>
                <a:spLocks noChangeShapeType="1"/>
              </p:cNvSpPr>
              <p:nvPr/>
            </p:nvSpPr>
            <p:spPr bwMode="auto">
              <a:xfrm flipH="1">
                <a:off x="5627" y="2468"/>
                <a:ext cx="8" cy="1"/>
              </a:xfrm>
              <a:prstGeom prst="line">
                <a:avLst/>
              </a:prstGeom>
              <a:noFill/>
              <a:ln w="0">
                <a:solidFill>
                  <a:srgbClr val="000000"/>
                </a:solidFill>
                <a:round/>
                <a:headEnd/>
                <a:tailEnd/>
              </a:ln>
            </p:spPr>
            <p:txBody>
              <a:bodyPr/>
              <a:lstStyle/>
              <a:p>
                <a:endParaRPr lang="en-US"/>
              </a:p>
            </p:txBody>
          </p:sp>
          <p:sp>
            <p:nvSpPr>
              <p:cNvPr id="55525" name="Line 70"/>
              <p:cNvSpPr>
                <a:spLocks noChangeShapeType="1"/>
              </p:cNvSpPr>
              <p:nvPr/>
            </p:nvSpPr>
            <p:spPr bwMode="auto">
              <a:xfrm flipH="1">
                <a:off x="5627" y="2251"/>
                <a:ext cx="8" cy="1"/>
              </a:xfrm>
              <a:prstGeom prst="line">
                <a:avLst/>
              </a:prstGeom>
              <a:noFill/>
              <a:ln w="0">
                <a:solidFill>
                  <a:srgbClr val="000000"/>
                </a:solidFill>
                <a:round/>
                <a:headEnd/>
                <a:tailEnd/>
              </a:ln>
            </p:spPr>
            <p:txBody>
              <a:bodyPr/>
              <a:lstStyle/>
              <a:p>
                <a:endParaRPr lang="en-US"/>
              </a:p>
            </p:txBody>
          </p:sp>
          <p:sp>
            <p:nvSpPr>
              <p:cNvPr id="55526" name="Line 71"/>
              <p:cNvSpPr>
                <a:spLocks noChangeShapeType="1"/>
              </p:cNvSpPr>
              <p:nvPr/>
            </p:nvSpPr>
            <p:spPr bwMode="auto">
              <a:xfrm flipH="1">
                <a:off x="5627" y="2032"/>
                <a:ext cx="8" cy="1"/>
              </a:xfrm>
              <a:prstGeom prst="line">
                <a:avLst/>
              </a:prstGeom>
              <a:noFill/>
              <a:ln w="0">
                <a:solidFill>
                  <a:srgbClr val="000000"/>
                </a:solidFill>
                <a:round/>
                <a:headEnd/>
                <a:tailEnd/>
              </a:ln>
            </p:spPr>
            <p:txBody>
              <a:bodyPr/>
              <a:lstStyle/>
              <a:p>
                <a:endParaRPr lang="en-US"/>
              </a:p>
            </p:txBody>
          </p:sp>
          <p:sp>
            <p:nvSpPr>
              <p:cNvPr id="55527" name="Line 72"/>
              <p:cNvSpPr>
                <a:spLocks noChangeShapeType="1"/>
              </p:cNvSpPr>
              <p:nvPr/>
            </p:nvSpPr>
            <p:spPr bwMode="auto">
              <a:xfrm flipH="1">
                <a:off x="5627" y="1816"/>
                <a:ext cx="8" cy="1"/>
              </a:xfrm>
              <a:prstGeom prst="line">
                <a:avLst/>
              </a:prstGeom>
              <a:noFill/>
              <a:ln w="0">
                <a:solidFill>
                  <a:srgbClr val="000000"/>
                </a:solidFill>
                <a:round/>
                <a:headEnd/>
                <a:tailEnd/>
              </a:ln>
            </p:spPr>
            <p:txBody>
              <a:bodyPr/>
              <a:lstStyle/>
              <a:p>
                <a:endParaRPr lang="en-US"/>
              </a:p>
            </p:txBody>
          </p:sp>
          <p:sp>
            <p:nvSpPr>
              <p:cNvPr id="55528" name="Line 73"/>
              <p:cNvSpPr>
                <a:spLocks noChangeShapeType="1"/>
              </p:cNvSpPr>
              <p:nvPr/>
            </p:nvSpPr>
            <p:spPr bwMode="auto">
              <a:xfrm>
                <a:off x="3760" y="3554"/>
                <a:ext cx="19" cy="1"/>
              </a:xfrm>
              <a:prstGeom prst="line">
                <a:avLst/>
              </a:prstGeom>
              <a:noFill/>
              <a:ln w="0">
                <a:solidFill>
                  <a:srgbClr val="000000"/>
                </a:solidFill>
                <a:round/>
                <a:headEnd/>
                <a:tailEnd/>
              </a:ln>
            </p:spPr>
            <p:txBody>
              <a:bodyPr/>
              <a:lstStyle/>
              <a:p>
                <a:endParaRPr lang="en-US"/>
              </a:p>
            </p:txBody>
          </p:sp>
          <p:sp>
            <p:nvSpPr>
              <p:cNvPr id="55529" name="Line 74"/>
              <p:cNvSpPr>
                <a:spLocks noChangeShapeType="1"/>
              </p:cNvSpPr>
              <p:nvPr/>
            </p:nvSpPr>
            <p:spPr bwMode="auto">
              <a:xfrm>
                <a:off x="3760" y="3119"/>
                <a:ext cx="19" cy="1"/>
              </a:xfrm>
              <a:prstGeom prst="line">
                <a:avLst/>
              </a:prstGeom>
              <a:noFill/>
              <a:ln w="0">
                <a:solidFill>
                  <a:srgbClr val="000000"/>
                </a:solidFill>
                <a:round/>
                <a:headEnd/>
                <a:tailEnd/>
              </a:ln>
            </p:spPr>
            <p:txBody>
              <a:bodyPr/>
              <a:lstStyle/>
              <a:p>
                <a:endParaRPr lang="en-US"/>
              </a:p>
            </p:txBody>
          </p:sp>
          <p:sp>
            <p:nvSpPr>
              <p:cNvPr id="55530" name="Line 75"/>
              <p:cNvSpPr>
                <a:spLocks noChangeShapeType="1"/>
              </p:cNvSpPr>
              <p:nvPr/>
            </p:nvSpPr>
            <p:spPr bwMode="auto">
              <a:xfrm>
                <a:off x="3760" y="2687"/>
                <a:ext cx="19" cy="1"/>
              </a:xfrm>
              <a:prstGeom prst="line">
                <a:avLst/>
              </a:prstGeom>
              <a:noFill/>
              <a:ln w="0">
                <a:solidFill>
                  <a:srgbClr val="000000"/>
                </a:solidFill>
                <a:round/>
                <a:headEnd/>
                <a:tailEnd/>
              </a:ln>
            </p:spPr>
            <p:txBody>
              <a:bodyPr/>
              <a:lstStyle/>
              <a:p>
                <a:endParaRPr lang="en-US"/>
              </a:p>
            </p:txBody>
          </p:sp>
          <p:sp>
            <p:nvSpPr>
              <p:cNvPr id="55531" name="Line 76"/>
              <p:cNvSpPr>
                <a:spLocks noChangeShapeType="1"/>
              </p:cNvSpPr>
              <p:nvPr/>
            </p:nvSpPr>
            <p:spPr bwMode="auto">
              <a:xfrm>
                <a:off x="3760" y="2251"/>
                <a:ext cx="19" cy="1"/>
              </a:xfrm>
              <a:prstGeom prst="line">
                <a:avLst/>
              </a:prstGeom>
              <a:noFill/>
              <a:ln w="0">
                <a:solidFill>
                  <a:srgbClr val="000000"/>
                </a:solidFill>
                <a:round/>
                <a:headEnd/>
                <a:tailEnd/>
              </a:ln>
            </p:spPr>
            <p:txBody>
              <a:bodyPr/>
              <a:lstStyle/>
              <a:p>
                <a:endParaRPr lang="en-US"/>
              </a:p>
            </p:txBody>
          </p:sp>
          <p:sp>
            <p:nvSpPr>
              <p:cNvPr id="55532" name="Line 77"/>
              <p:cNvSpPr>
                <a:spLocks noChangeShapeType="1"/>
              </p:cNvSpPr>
              <p:nvPr/>
            </p:nvSpPr>
            <p:spPr bwMode="auto">
              <a:xfrm>
                <a:off x="3760" y="1816"/>
                <a:ext cx="19" cy="1"/>
              </a:xfrm>
              <a:prstGeom prst="line">
                <a:avLst/>
              </a:prstGeom>
              <a:noFill/>
              <a:ln w="0">
                <a:solidFill>
                  <a:srgbClr val="000000"/>
                </a:solidFill>
                <a:round/>
                <a:headEnd/>
                <a:tailEnd/>
              </a:ln>
            </p:spPr>
            <p:txBody>
              <a:bodyPr/>
              <a:lstStyle/>
              <a:p>
                <a:endParaRPr lang="en-US"/>
              </a:p>
            </p:txBody>
          </p:sp>
          <p:sp>
            <p:nvSpPr>
              <p:cNvPr id="55533" name="Line 78"/>
              <p:cNvSpPr>
                <a:spLocks noChangeShapeType="1"/>
              </p:cNvSpPr>
              <p:nvPr/>
            </p:nvSpPr>
            <p:spPr bwMode="auto">
              <a:xfrm flipH="1">
                <a:off x="5619" y="3554"/>
                <a:ext cx="16" cy="1"/>
              </a:xfrm>
              <a:prstGeom prst="line">
                <a:avLst/>
              </a:prstGeom>
              <a:noFill/>
              <a:ln w="0">
                <a:solidFill>
                  <a:srgbClr val="000000"/>
                </a:solidFill>
                <a:round/>
                <a:headEnd/>
                <a:tailEnd/>
              </a:ln>
            </p:spPr>
            <p:txBody>
              <a:bodyPr/>
              <a:lstStyle/>
              <a:p>
                <a:endParaRPr lang="en-US"/>
              </a:p>
            </p:txBody>
          </p:sp>
          <p:sp>
            <p:nvSpPr>
              <p:cNvPr id="55534" name="Line 79"/>
              <p:cNvSpPr>
                <a:spLocks noChangeShapeType="1"/>
              </p:cNvSpPr>
              <p:nvPr/>
            </p:nvSpPr>
            <p:spPr bwMode="auto">
              <a:xfrm flipH="1">
                <a:off x="5619" y="3119"/>
                <a:ext cx="16" cy="1"/>
              </a:xfrm>
              <a:prstGeom prst="line">
                <a:avLst/>
              </a:prstGeom>
              <a:noFill/>
              <a:ln w="0">
                <a:solidFill>
                  <a:srgbClr val="000000"/>
                </a:solidFill>
                <a:round/>
                <a:headEnd/>
                <a:tailEnd/>
              </a:ln>
            </p:spPr>
            <p:txBody>
              <a:bodyPr/>
              <a:lstStyle/>
              <a:p>
                <a:endParaRPr lang="en-US"/>
              </a:p>
            </p:txBody>
          </p:sp>
          <p:sp>
            <p:nvSpPr>
              <p:cNvPr id="55535" name="Line 80"/>
              <p:cNvSpPr>
                <a:spLocks noChangeShapeType="1"/>
              </p:cNvSpPr>
              <p:nvPr/>
            </p:nvSpPr>
            <p:spPr bwMode="auto">
              <a:xfrm flipH="1">
                <a:off x="5619" y="2684"/>
                <a:ext cx="16" cy="2"/>
              </a:xfrm>
              <a:prstGeom prst="line">
                <a:avLst/>
              </a:prstGeom>
              <a:noFill/>
              <a:ln w="0">
                <a:solidFill>
                  <a:srgbClr val="000000"/>
                </a:solidFill>
                <a:round/>
                <a:headEnd/>
                <a:tailEnd/>
              </a:ln>
            </p:spPr>
            <p:txBody>
              <a:bodyPr/>
              <a:lstStyle/>
              <a:p>
                <a:endParaRPr lang="en-US"/>
              </a:p>
            </p:txBody>
          </p:sp>
          <p:sp>
            <p:nvSpPr>
              <p:cNvPr id="55536" name="Line 81"/>
              <p:cNvSpPr>
                <a:spLocks noChangeShapeType="1"/>
              </p:cNvSpPr>
              <p:nvPr/>
            </p:nvSpPr>
            <p:spPr bwMode="auto">
              <a:xfrm flipH="1">
                <a:off x="5619" y="2251"/>
                <a:ext cx="16" cy="1"/>
              </a:xfrm>
              <a:prstGeom prst="line">
                <a:avLst/>
              </a:prstGeom>
              <a:noFill/>
              <a:ln w="0">
                <a:solidFill>
                  <a:srgbClr val="000000"/>
                </a:solidFill>
                <a:round/>
                <a:headEnd/>
                <a:tailEnd/>
              </a:ln>
            </p:spPr>
            <p:txBody>
              <a:bodyPr/>
              <a:lstStyle/>
              <a:p>
                <a:endParaRPr lang="en-US"/>
              </a:p>
            </p:txBody>
          </p:sp>
          <p:sp>
            <p:nvSpPr>
              <p:cNvPr id="55537" name="Line 82"/>
              <p:cNvSpPr>
                <a:spLocks noChangeShapeType="1"/>
              </p:cNvSpPr>
              <p:nvPr/>
            </p:nvSpPr>
            <p:spPr bwMode="auto">
              <a:xfrm flipH="1">
                <a:off x="5619" y="1816"/>
                <a:ext cx="16" cy="1"/>
              </a:xfrm>
              <a:prstGeom prst="line">
                <a:avLst/>
              </a:prstGeom>
              <a:noFill/>
              <a:ln w="0">
                <a:solidFill>
                  <a:srgbClr val="000000"/>
                </a:solidFill>
                <a:round/>
                <a:headEnd/>
                <a:tailEnd/>
              </a:ln>
            </p:spPr>
            <p:txBody>
              <a:bodyPr/>
              <a:lstStyle/>
              <a:p>
                <a:endParaRPr lang="en-US"/>
              </a:p>
            </p:txBody>
          </p:sp>
          <p:sp>
            <p:nvSpPr>
              <p:cNvPr id="55538" name="Rectangle 83"/>
              <p:cNvSpPr>
                <a:spLocks noChangeArrowheads="1"/>
              </p:cNvSpPr>
              <p:nvPr/>
            </p:nvSpPr>
            <p:spPr bwMode="auto">
              <a:xfrm rot="-5400000">
                <a:off x="3091" y="2628"/>
                <a:ext cx="73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Pressure (atm)</a:t>
                </a:r>
                <a:endParaRPr lang="en-US" sz="1400"/>
              </a:p>
            </p:txBody>
          </p:sp>
          <p:sp>
            <p:nvSpPr>
              <p:cNvPr id="55539" name="Freeform 84"/>
              <p:cNvSpPr>
                <a:spLocks/>
              </p:cNvSpPr>
              <p:nvPr/>
            </p:nvSpPr>
            <p:spPr bwMode="auto">
              <a:xfrm>
                <a:off x="3760" y="2083"/>
                <a:ext cx="1875" cy="1467"/>
              </a:xfrm>
              <a:custGeom>
                <a:avLst/>
                <a:gdLst>
                  <a:gd name="T0" fmla="*/ 1227 w 1699"/>
                  <a:gd name="T1" fmla="*/ 3506 h 1347"/>
                  <a:gd name="T2" fmla="*/ 1233 w 1699"/>
                  <a:gd name="T3" fmla="*/ 914 h 1347"/>
                  <a:gd name="T4" fmla="*/ 1233 w 1699"/>
                  <a:gd name="T5" fmla="*/ 401 h 1347"/>
                  <a:gd name="T6" fmla="*/ 1236 w 1699"/>
                  <a:gd name="T7" fmla="*/ 38 h 1347"/>
                  <a:gd name="T8" fmla="*/ 1248 w 1699"/>
                  <a:gd name="T9" fmla="*/ 63 h 1347"/>
                  <a:gd name="T10" fmla="*/ 1249 w 1699"/>
                  <a:gd name="T11" fmla="*/ 96 h 1347"/>
                  <a:gd name="T12" fmla="*/ 1258 w 1699"/>
                  <a:gd name="T13" fmla="*/ 160 h 1347"/>
                  <a:gd name="T14" fmla="*/ 1259 w 1699"/>
                  <a:gd name="T15" fmla="*/ 181 h 1347"/>
                  <a:gd name="T16" fmla="*/ 1267 w 1699"/>
                  <a:gd name="T17" fmla="*/ 131 h 1347"/>
                  <a:gd name="T18" fmla="*/ 1271 w 1699"/>
                  <a:gd name="T19" fmla="*/ 150 h 1347"/>
                  <a:gd name="T20" fmla="*/ 1283 w 1699"/>
                  <a:gd name="T21" fmla="*/ 190 h 1347"/>
                  <a:gd name="T22" fmla="*/ 1285 w 1699"/>
                  <a:gd name="T23" fmla="*/ 211 h 1347"/>
                  <a:gd name="T24" fmla="*/ 1290 w 1699"/>
                  <a:gd name="T25" fmla="*/ 247 h 1347"/>
                  <a:gd name="T26" fmla="*/ 1292 w 1699"/>
                  <a:gd name="T27" fmla="*/ 283 h 1347"/>
                  <a:gd name="T28" fmla="*/ 1295 w 1699"/>
                  <a:gd name="T29" fmla="*/ 333 h 1347"/>
                  <a:gd name="T30" fmla="*/ 1302 w 1699"/>
                  <a:gd name="T31" fmla="*/ 407 h 1347"/>
                  <a:gd name="T32" fmla="*/ 1313 w 1699"/>
                  <a:gd name="T33" fmla="*/ 472 h 1347"/>
                  <a:gd name="T34" fmla="*/ 1314 w 1699"/>
                  <a:gd name="T35" fmla="*/ 514 h 1347"/>
                  <a:gd name="T36" fmla="*/ 1321 w 1699"/>
                  <a:gd name="T37" fmla="*/ 570 h 1347"/>
                  <a:gd name="T38" fmla="*/ 1322 w 1699"/>
                  <a:gd name="T39" fmla="*/ 614 h 1347"/>
                  <a:gd name="T40" fmla="*/ 1331 w 1699"/>
                  <a:gd name="T41" fmla="*/ 653 h 1347"/>
                  <a:gd name="T42" fmla="*/ 1336 w 1699"/>
                  <a:gd name="T43" fmla="*/ 692 h 1347"/>
                  <a:gd name="T44" fmla="*/ 1344 w 1699"/>
                  <a:gd name="T45" fmla="*/ 720 h 1347"/>
                  <a:gd name="T46" fmla="*/ 1350 w 1699"/>
                  <a:gd name="T47" fmla="*/ 756 h 1347"/>
                  <a:gd name="T48" fmla="*/ 1354 w 1699"/>
                  <a:gd name="T49" fmla="*/ 795 h 1347"/>
                  <a:gd name="T50" fmla="*/ 1362 w 1699"/>
                  <a:gd name="T51" fmla="*/ 841 h 1347"/>
                  <a:gd name="T52" fmla="*/ 1363 w 1699"/>
                  <a:gd name="T53" fmla="*/ 881 h 1347"/>
                  <a:gd name="T54" fmla="*/ 1377 w 1699"/>
                  <a:gd name="T55" fmla="*/ 963 h 1347"/>
                  <a:gd name="T56" fmla="*/ 1403 w 1699"/>
                  <a:gd name="T57" fmla="*/ 1126 h 1347"/>
                  <a:gd name="T58" fmla="*/ 1427 w 1699"/>
                  <a:gd name="T59" fmla="*/ 1301 h 1347"/>
                  <a:gd name="T60" fmla="*/ 1455 w 1699"/>
                  <a:gd name="T61" fmla="*/ 1474 h 1347"/>
                  <a:gd name="T62" fmla="*/ 1479 w 1699"/>
                  <a:gd name="T63" fmla="*/ 1605 h 1347"/>
                  <a:gd name="T64" fmla="*/ 1503 w 1699"/>
                  <a:gd name="T65" fmla="*/ 1706 h 1347"/>
                  <a:gd name="T66" fmla="*/ 1563 w 1699"/>
                  <a:gd name="T67" fmla="*/ 1750 h 1347"/>
                  <a:gd name="T68" fmla="*/ 1658 w 1699"/>
                  <a:gd name="T69" fmla="*/ 1812 h 1347"/>
                  <a:gd name="T70" fmla="*/ 1750 w 1699"/>
                  <a:gd name="T71" fmla="*/ 1875 h 1347"/>
                  <a:gd name="T72" fmla="*/ 1851 w 1699"/>
                  <a:gd name="T73" fmla="*/ 1932 h 1347"/>
                  <a:gd name="T74" fmla="*/ 1948 w 1699"/>
                  <a:gd name="T75" fmla="*/ 2046 h 1347"/>
                  <a:gd name="T76" fmla="*/ 2043 w 1699"/>
                  <a:gd name="T77" fmla="*/ 2149 h 1347"/>
                  <a:gd name="T78" fmla="*/ 2208 w 1699"/>
                  <a:gd name="T79" fmla="*/ 2303 h 1347"/>
                  <a:gd name="T80" fmla="*/ 2449 w 1699"/>
                  <a:gd name="T81" fmla="*/ 2307 h 1347"/>
                  <a:gd name="T82" fmla="*/ 2689 w 1699"/>
                  <a:gd name="T83" fmla="*/ 2218 h 1347"/>
                  <a:gd name="T84" fmla="*/ 2940 w 1699"/>
                  <a:gd name="T85" fmla="*/ 2157 h 1347"/>
                  <a:gd name="T86" fmla="*/ 3178 w 1699"/>
                  <a:gd name="T87" fmla="*/ 2118 h 1347"/>
                  <a:gd name="T88" fmla="*/ 3430 w 1699"/>
                  <a:gd name="T89" fmla="*/ 2099 h 1347"/>
                  <a:gd name="T90" fmla="*/ 3676 w 1699"/>
                  <a:gd name="T91" fmla="*/ 2087 h 1347"/>
                  <a:gd name="T92" fmla="*/ 3914 w 1699"/>
                  <a:gd name="T93" fmla="*/ 2076 h 1347"/>
                  <a:gd name="T94" fmla="*/ 4163 w 1699"/>
                  <a:gd name="T95" fmla="*/ 2064 h 1347"/>
                  <a:gd name="T96" fmla="*/ 4408 w 1699"/>
                  <a:gd name="T97" fmla="*/ 2054 h 1347"/>
                  <a:gd name="T98" fmla="*/ 4710 w 1699"/>
                  <a:gd name="T99" fmla="*/ 2046 h 1347"/>
                  <a:gd name="T100" fmla="*/ 5020 w 1699"/>
                  <a:gd name="T101" fmla="*/ 2040 h 1347"/>
                  <a:gd name="T102" fmla="*/ 5259 w 1699"/>
                  <a:gd name="T103" fmla="*/ 2036 h 1347"/>
                  <a:gd name="T104" fmla="*/ 5510 w 1699"/>
                  <a:gd name="T105" fmla="*/ 2024 h 1347"/>
                  <a:gd name="T106" fmla="*/ 5813 w 1699"/>
                  <a:gd name="T107" fmla="*/ 2012 h 134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99"/>
                  <a:gd name="T163" fmla="*/ 0 h 1347"/>
                  <a:gd name="T164" fmla="*/ 1699 w 1699"/>
                  <a:gd name="T165" fmla="*/ 1347 h 134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99" h="1347">
                    <a:moveTo>
                      <a:pt x="0" y="1347"/>
                    </a:moveTo>
                    <a:lnTo>
                      <a:pt x="324" y="1347"/>
                    </a:lnTo>
                    <a:lnTo>
                      <a:pt x="341" y="1333"/>
                    </a:lnTo>
                    <a:lnTo>
                      <a:pt x="341" y="1156"/>
                    </a:lnTo>
                    <a:lnTo>
                      <a:pt x="341" y="1122"/>
                    </a:lnTo>
                    <a:lnTo>
                      <a:pt x="341" y="617"/>
                    </a:lnTo>
                    <a:lnTo>
                      <a:pt x="342" y="601"/>
                    </a:lnTo>
                    <a:lnTo>
                      <a:pt x="342" y="300"/>
                    </a:lnTo>
                    <a:lnTo>
                      <a:pt x="342" y="283"/>
                    </a:lnTo>
                    <a:lnTo>
                      <a:pt x="342" y="134"/>
                    </a:lnTo>
                    <a:lnTo>
                      <a:pt x="342" y="146"/>
                    </a:lnTo>
                    <a:lnTo>
                      <a:pt x="342" y="132"/>
                    </a:lnTo>
                    <a:lnTo>
                      <a:pt x="344" y="121"/>
                    </a:lnTo>
                    <a:lnTo>
                      <a:pt x="344" y="7"/>
                    </a:lnTo>
                    <a:lnTo>
                      <a:pt x="344" y="0"/>
                    </a:lnTo>
                    <a:lnTo>
                      <a:pt x="344" y="13"/>
                    </a:lnTo>
                    <a:lnTo>
                      <a:pt x="346" y="13"/>
                    </a:lnTo>
                    <a:lnTo>
                      <a:pt x="346" y="17"/>
                    </a:lnTo>
                    <a:lnTo>
                      <a:pt x="346" y="21"/>
                    </a:lnTo>
                    <a:lnTo>
                      <a:pt x="347" y="21"/>
                    </a:lnTo>
                    <a:lnTo>
                      <a:pt x="347" y="23"/>
                    </a:lnTo>
                    <a:lnTo>
                      <a:pt x="347" y="27"/>
                    </a:lnTo>
                    <a:lnTo>
                      <a:pt x="347" y="31"/>
                    </a:lnTo>
                    <a:lnTo>
                      <a:pt x="349" y="37"/>
                    </a:lnTo>
                    <a:lnTo>
                      <a:pt x="349" y="41"/>
                    </a:lnTo>
                    <a:lnTo>
                      <a:pt x="349" y="45"/>
                    </a:lnTo>
                    <a:lnTo>
                      <a:pt x="349" y="52"/>
                    </a:lnTo>
                    <a:lnTo>
                      <a:pt x="350" y="54"/>
                    </a:lnTo>
                    <a:lnTo>
                      <a:pt x="350" y="56"/>
                    </a:lnTo>
                    <a:lnTo>
                      <a:pt x="350" y="60"/>
                    </a:lnTo>
                    <a:lnTo>
                      <a:pt x="352" y="62"/>
                    </a:lnTo>
                    <a:lnTo>
                      <a:pt x="352" y="64"/>
                    </a:lnTo>
                    <a:lnTo>
                      <a:pt x="352" y="62"/>
                    </a:lnTo>
                    <a:lnTo>
                      <a:pt x="352" y="43"/>
                    </a:lnTo>
                    <a:lnTo>
                      <a:pt x="353" y="43"/>
                    </a:lnTo>
                    <a:lnTo>
                      <a:pt x="353" y="45"/>
                    </a:lnTo>
                    <a:lnTo>
                      <a:pt x="353" y="48"/>
                    </a:lnTo>
                    <a:lnTo>
                      <a:pt x="353" y="50"/>
                    </a:lnTo>
                    <a:lnTo>
                      <a:pt x="355" y="52"/>
                    </a:lnTo>
                    <a:lnTo>
                      <a:pt x="355" y="54"/>
                    </a:lnTo>
                    <a:lnTo>
                      <a:pt x="355" y="56"/>
                    </a:lnTo>
                    <a:lnTo>
                      <a:pt x="355" y="62"/>
                    </a:lnTo>
                    <a:lnTo>
                      <a:pt x="356" y="64"/>
                    </a:lnTo>
                    <a:lnTo>
                      <a:pt x="356" y="66"/>
                    </a:lnTo>
                    <a:lnTo>
                      <a:pt x="356" y="68"/>
                    </a:lnTo>
                    <a:lnTo>
                      <a:pt x="356" y="70"/>
                    </a:lnTo>
                    <a:lnTo>
                      <a:pt x="358" y="72"/>
                    </a:lnTo>
                    <a:lnTo>
                      <a:pt x="358" y="78"/>
                    </a:lnTo>
                    <a:lnTo>
                      <a:pt x="358" y="80"/>
                    </a:lnTo>
                    <a:lnTo>
                      <a:pt x="358" y="82"/>
                    </a:lnTo>
                    <a:lnTo>
                      <a:pt x="359" y="86"/>
                    </a:lnTo>
                    <a:lnTo>
                      <a:pt x="359" y="88"/>
                    </a:lnTo>
                    <a:lnTo>
                      <a:pt x="359" y="91"/>
                    </a:lnTo>
                    <a:lnTo>
                      <a:pt x="359" y="93"/>
                    </a:lnTo>
                    <a:lnTo>
                      <a:pt x="361" y="97"/>
                    </a:lnTo>
                    <a:lnTo>
                      <a:pt x="361" y="101"/>
                    </a:lnTo>
                    <a:lnTo>
                      <a:pt x="361" y="105"/>
                    </a:lnTo>
                    <a:lnTo>
                      <a:pt x="361" y="109"/>
                    </a:lnTo>
                    <a:lnTo>
                      <a:pt x="362" y="113"/>
                    </a:lnTo>
                    <a:lnTo>
                      <a:pt x="362" y="119"/>
                    </a:lnTo>
                    <a:lnTo>
                      <a:pt x="362" y="127"/>
                    </a:lnTo>
                    <a:lnTo>
                      <a:pt x="362" y="134"/>
                    </a:lnTo>
                    <a:lnTo>
                      <a:pt x="364" y="138"/>
                    </a:lnTo>
                    <a:lnTo>
                      <a:pt x="364" y="148"/>
                    </a:lnTo>
                    <a:lnTo>
                      <a:pt x="364" y="152"/>
                    </a:lnTo>
                    <a:lnTo>
                      <a:pt x="364" y="156"/>
                    </a:lnTo>
                    <a:lnTo>
                      <a:pt x="365" y="160"/>
                    </a:lnTo>
                    <a:lnTo>
                      <a:pt x="365" y="164"/>
                    </a:lnTo>
                    <a:lnTo>
                      <a:pt x="365" y="168"/>
                    </a:lnTo>
                    <a:lnTo>
                      <a:pt x="365" y="170"/>
                    </a:lnTo>
                    <a:lnTo>
                      <a:pt x="367" y="175"/>
                    </a:lnTo>
                    <a:lnTo>
                      <a:pt x="367" y="181"/>
                    </a:lnTo>
                    <a:lnTo>
                      <a:pt x="367" y="185"/>
                    </a:lnTo>
                    <a:lnTo>
                      <a:pt x="367" y="187"/>
                    </a:lnTo>
                    <a:lnTo>
                      <a:pt x="368" y="191"/>
                    </a:lnTo>
                    <a:lnTo>
                      <a:pt x="368" y="195"/>
                    </a:lnTo>
                    <a:lnTo>
                      <a:pt x="368" y="197"/>
                    </a:lnTo>
                    <a:lnTo>
                      <a:pt x="368" y="203"/>
                    </a:lnTo>
                    <a:lnTo>
                      <a:pt x="370" y="207"/>
                    </a:lnTo>
                    <a:lnTo>
                      <a:pt x="370" y="209"/>
                    </a:lnTo>
                    <a:lnTo>
                      <a:pt x="370" y="214"/>
                    </a:lnTo>
                    <a:lnTo>
                      <a:pt x="370" y="216"/>
                    </a:lnTo>
                    <a:lnTo>
                      <a:pt x="371" y="218"/>
                    </a:lnTo>
                    <a:lnTo>
                      <a:pt x="371" y="220"/>
                    </a:lnTo>
                    <a:lnTo>
                      <a:pt x="371" y="224"/>
                    </a:lnTo>
                    <a:lnTo>
                      <a:pt x="371" y="228"/>
                    </a:lnTo>
                    <a:lnTo>
                      <a:pt x="373" y="230"/>
                    </a:lnTo>
                    <a:lnTo>
                      <a:pt x="373" y="232"/>
                    </a:lnTo>
                    <a:lnTo>
                      <a:pt x="373" y="234"/>
                    </a:lnTo>
                    <a:lnTo>
                      <a:pt x="373" y="238"/>
                    </a:lnTo>
                    <a:lnTo>
                      <a:pt x="375" y="240"/>
                    </a:lnTo>
                    <a:lnTo>
                      <a:pt x="375" y="242"/>
                    </a:lnTo>
                    <a:lnTo>
                      <a:pt x="375" y="244"/>
                    </a:lnTo>
                    <a:lnTo>
                      <a:pt x="375" y="250"/>
                    </a:lnTo>
                    <a:lnTo>
                      <a:pt x="376" y="255"/>
                    </a:lnTo>
                    <a:lnTo>
                      <a:pt x="376" y="257"/>
                    </a:lnTo>
                    <a:lnTo>
                      <a:pt x="376" y="261"/>
                    </a:lnTo>
                    <a:lnTo>
                      <a:pt x="376" y="263"/>
                    </a:lnTo>
                    <a:lnTo>
                      <a:pt x="378" y="265"/>
                    </a:lnTo>
                    <a:lnTo>
                      <a:pt x="378" y="269"/>
                    </a:lnTo>
                    <a:lnTo>
                      <a:pt x="378" y="273"/>
                    </a:lnTo>
                    <a:lnTo>
                      <a:pt x="378" y="277"/>
                    </a:lnTo>
                    <a:lnTo>
                      <a:pt x="379" y="281"/>
                    </a:lnTo>
                    <a:lnTo>
                      <a:pt x="379" y="285"/>
                    </a:lnTo>
                    <a:lnTo>
                      <a:pt x="379" y="287"/>
                    </a:lnTo>
                    <a:lnTo>
                      <a:pt x="379" y="291"/>
                    </a:lnTo>
                    <a:lnTo>
                      <a:pt x="381" y="293"/>
                    </a:lnTo>
                    <a:lnTo>
                      <a:pt x="381" y="302"/>
                    </a:lnTo>
                    <a:lnTo>
                      <a:pt x="381" y="304"/>
                    </a:lnTo>
                    <a:lnTo>
                      <a:pt x="382" y="318"/>
                    </a:lnTo>
                    <a:lnTo>
                      <a:pt x="384" y="337"/>
                    </a:lnTo>
                    <a:lnTo>
                      <a:pt x="387" y="351"/>
                    </a:lnTo>
                    <a:lnTo>
                      <a:pt x="388" y="359"/>
                    </a:lnTo>
                    <a:lnTo>
                      <a:pt x="390" y="371"/>
                    </a:lnTo>
                    <a:lnTo>
                      <a:pt x="391" y="384"/>
                    </a:lnTo>
                    <a:lnTo>
                      <a:pt x="393" y="402"/>
                    </a:lnTo>
                    <a:lnTo>
                      <a:pt x="396" y="419"/>
                    </a:lnTo>
                    <a:lnTo>
                      <a:pt x="397" y="429"/>
                    </a:lnTo>
                    <a:lnTo>
                      <a:pt x="399" y="445"/>
                    </a:lnTo>
                    <a:lnTo>
                      <a:pt x="401" y="459"/>
                    </a:lnTo>
                    <a:lnTo>
                      <a:pt x="402" y="470"/>
                    </a:lnTo>
                    <a:lnTo>
                      <a:pt x="404" y="486"/>
                    </a:lnTo>
                    <a:lnTo>
                      <a:pt x="405" y="494"/>
                    </a:lnTo>
                    <a:lnTo>
                      <a:pt x="407" y="509"/>
                    </a:lnTo>
                    <a:lnTo>
                      <a:pt x="408" y="523"/>
                    </a:lnTo>
                    <a:lnTo>
                      <a:pt x="410" y="529"/>
                    </a:lnTo>
                    <a:lnTo>
                      <a:pt x="413" y="546"/>
                    </a:lnTo>
                    <a:lnTo>
                      <a:pt x="414" y="556"/>
                    </a:lnTo>
                    <a:lnTo>
                      <a:pt x="416" y="560"/>
                    </a:lnTo>
                    <a:lnTo>
                      <a:pt x="417" y="562"/>
                    </a:lnTo>
                    <a:lnTo>
                      <a:pt x="419" y="566"/>
                    </a:lnTo>
                    <a:lnTo>
                      <a:pt x="422" y="568"/>
                    </a:lnTo>
                    <a:lnTo>
                      <a:pt x="425" y="570"/>
                    </a:lnTo>
                    <a:lnTo>
                      <a:pt x="433" y="578"/>
                    </a:lnTo>
                    <a:lnTo>
                      <a:pt x="439" y="580"/>
                    </a:lnTo>
                    <a:lnTo>
                      <a:pt x="446" y="582"/>
                    </a:lnTo>
                    <a:lnTo>
                      <a:pt x="452" y="589"/>
                    </a:lnTo>
                    <a:lnTo>
                      <a:pt x="459" y="597"/>
                    </a:lnTo>
                    <a:lnTo>
                      <a:pt x="466" y="603"/>
                    </a:lnTo>
                    <a:lnTo>
                      <a:pt x="472" y="609"/>
                    </a:lnTo>
                    <a:lnTo>
                      <a:pt x="480" y="615"/>
                    </a:lnTo>
                    <a:lnTo>
                      <a:pt x="486" y="619"/>
                    </a:lnTo>
                    <a:lnTo>
                      <a:pt x="492" y="621"/>
                    </a:lnTo>
                    <a:lnTo>
                      <a:pt x="500" y="626"/>
                    </a:lnTo>
                    <a:lnTo>
                      <a:pt x="507" y="630"/>
                    </a:lnTo>
                    <a:lnTo>
                      <a:pt x="514" y="638"/>
                    </a:lnTo>
                    <a:lnTo>
                      <a:pt x="521" y="646"/>
                    </a:lnTo>
                    <a:lnTo>
                      <a:pt x="527" y="656"/>
                    </a:lnTo>
                    <a:lnTo>
                      <a:pt x="533" y="664"/>
                    </a:lnTo>
                    <a:lnTo>
                      <a:pt x="541" y="675"/>
                    </a:lnTo>
                    <a:lnTo>
                      <a:pt x="547" y="683"/>
                    </a:lnTo>
                    <a:lnTo>
                      <a:pt x="555" y="691"/>
                    </a:lnTo>
                    <a:lnTo>
                      <a:pt x="561" y="701"/>
                    </a:lnTo>
                    <a:lnTo>
                      <a:pt x="567" y="708"/>
                    </a:lnTo>
                    <a:lnTo>
                      <a:pt x="575" y="716"/>
                    </a:lnTo>
                    <a:lnTo>
                      <a:pt x="578" y="720"/>
                    </a:lnTo>
                    <a:lnTo>
                      <a:pt x="595" y="740"/>
                    </a:lnTo>
                    <a:lnTo>
                      <a:pt x="613" y="759"/>
                    </a:lnTo>
                    <a:lnTo>
                      <a:pt x="630" y="773"/>
                    </a:lnTo>
                    <a:lnTo>
                      <a:pt x="647" y="773"/>
                    </a:lnTo>
                    <a:lnTo>
                      <a:pt x="663" y="769"/>
                    </a:lnTo>
                    <a:lnTo>
                      <a:pt x="680" y="761"/>
                    </a:lnTo>
                    <a:lnTo>
                      <a:pt x="697" y="753"/>
                    </a:lnTo>
                    <a:lnTo>
                      <a:pt x="714" y="744"/>
                    </a:lnTo>
                    <a:lnTo>
                      <a:pt x="731" y="738"/>
                    </a:lnTo>
                    <a:lnTo>
                      <a:pt x="747" y="732"/>
                    </a:lnTo>
                    <a:lnTo>
                      <a:pt x="764" y="726"/>
                    </a:lnTo>
                    <a:lnTo>
                      <a:pt x="781" y="720"/>
                    </a:lnTo>
                    <a:lnTo>
                      <a:pt x="799" y="716"/>
                    </a:lnTo>
                    <a:lnTo>
                      <a:pt x="816" y="712"/>
                    </a:lnTo>
                    <a:lnTo>
                      <a:pt x="833" y="708"/>
                    </a:lnTo>
                    <a:lnTo>
                      <a:pt x="850" y="705"/>
                    </a:lnTo>
                    <a:lnTo>
                      <a:pt x="867" y="701"/>
                    </a:lnTo>
                    <a:lnTo>
                      <a:pt x="883" y="699"/>
                    </a:lnTo>
                    <a:lnTo>
                      <a:pt x="902" y="697"/>
                    </a:lnTo>
                    <a:lnTo>
                      <a:pt x="919" y="693"/>
                    </a:lnTo>
                    <a:lnTo>
                      <a:pt x="935" y="693"/>
                    </a:lnTo>
                    <a:lnTo>
                      <a:pt x="952" y="691"/>
                    </a:lnTo>
                    <a:lnTo>
                      <a:pt x="969" y="691"/>
                    </a:lnTo>
                    <a:lnTo>
                      <a:pt x="986" y="689"/>
                    </a:lnTo>
                    <a:lnTo>
                      <a:pt x="1003" y="689"/>
                    </a:lnTo>
                    <a:lnTo>
                      <a:pt x="1019" y="689"/>
                    </a:lnTo>
                    <a:lnTo>
                      <a:pt x="1036" y="687"/>
                    </a:lnTo>
                    <a:lnTo>
                      <a:pt x="1053" y="687"/>
                    </a:lnTo>
                    <a:lnTo>
                      <a:pt x="1070" y="687"/>
                    </a:lnTo>
                    <a:lnTo>
                      <a:pt x="1088" y="685"/>
                    </a:lnTo>
                    <a:lnTo>
                      <a:pt x="1105" y="685"/>
                    </a:lnTo>
                    <a:lnTo>
                      <a:pt x="1122" y="683"/>
                    </a:lnTo>
                    <a:lnTo>
                      <a:pt x="1139" y="681"/>
                    </a:lnTo>
                    <a:lnTo>
                      <a:pt x="1155" y="681"/>
                    </a:lnTo>
                    <a:lnTo>
                      <a:pt x="1172" y="681"/>
                    </a:lnTo>
                    <a:lnTo>
                      <a:pt x="1191" y="681"/>
                    </a:lnTo>
                    <a:lnTo>
                      <a:pt x="1207" y="679"/>
                    </a:lnTo>
                    <a:lnTo>
                      <a:pt x="1224" y="677"/>
                    </a:lnTo>
                    <a:lnTo>
                      <a:pt x="1241" y="677"/>
                    </a:lnTo>
                    <a:lnTo>
                      <a:pt x="1258" y="677"/>
                    </a:lnTo>
                    <a:lnTo>
                      <a:pt x="1291" y="677"/>
                    </a:lnTo>
                    <a:lnTo>
                      <a:pt x="1308" y="675"/>
                    </a:lnTo>
                    <a:lnTo>
                      <a:pt x="1342" y="675"/>
                    </a:lnTo>
                    <a:lnTo>
                      <a:pt x="1359" y="675"/>
                    </a:lnTo>
                    <a:lnTo>
                      <a:pt x="1377" y="673"/>
                    </a:lnTo>
                    <a:lnTo>
                      <a:pt x="1394" y="673"/>
                    </a:lnTo>
                    <a:lnTo>
                      <a:pt x="1411" y="673"/>
                    </a:lnTo>
                    <a:lnTo>
                      <a:pt x="1427" y="671"/>
                    </a:lnTo>
                    <a:lnTo>
                      <a:pt x="1444" y="671"/>
                    </a:lnTo>
                    <a:lnTo>
                      <a:pt x="1461" y="671"/>
                    </a:lnTo>
                    <a:lnTo>
                      <a:pt x="1478" y="669"/>
                    </a:lnTo>
                    <a:lnTo>
                      <a:pt x="1495" y="669"/>
                    </a:lnTo>
                    <a:lnTo>
                      <a:pt x="1511" y="667"/>
                    </a:lnTo>
                    <a:lnTo>
                      <a:pt x="1530" y="667"/>
                    </a:lnTo>
                    <a:lnTo>
                      <a:pt x="1547" y="667"/>
                    </a:lnTo>
                    <a:lnTo>
                      <a:pt x="1563" y="664"/>
                    </a:lnTo>
                    <a:lnTo>
                      <a:pt x="1580" y="664"/>
                    </a:lnTo>
                    <a:lnTo>
                      <a:pt x="1614" y="664"/>
                    </a:lnTo>
                    <a:lnTo>
                      <a:pt x="1631" y="662"/>
                    </a:lnTo>
                    <a:lnTo>
                      <a:pt x="1683" y="662"/>
                    </a:lnTo>
                    <a:lnTo>
                      <a:pt x="1699" y="664"/>
                    </a:lnTo>
                  </a:path>
                </a:pathLst>
              </a:custGeom>
              <a:noFill/>
              <a:ln w="12700" cmpd="sng">
                <a:solidFill>
                  <a:srgbClr val="000000"/>
                </a:solidFill>
                <a:prstDash val="solid"/>
                <a:round/>
                <a:headEnd/>
                <a:tailEnd/>
              </a:ln>
            </p:spPr>
            <p:txBody>
              <a:bodyPr/>
              <a:lstStyle/>
              <a:p>
                <a:endParaRPr lang="en-US"/>
              </a:p>
            </p:txBody>
          </p:sp>
          <p:sp>
            <p:nvSpPr>
              <p:cNvPr id="55540" name="Freeform 85"/>
              <p:cNvSpPr>
                <a:spLocks/>
              </p:cNvSpPr>
              <p:nvPr/>
            </p:nvSpPr>
            <p:spPr bwMode="auto">
              <a:xfrm>
                <a:off x="3760" y="2130"/>
                <a:ext cx="1875" cy="1420"/>
              </a:xfrm>
              <a:custGeom>
                <a:avLst/>
                <a:gdLst>
                  <a:gd name="T0" fmla="*/ 1227 w 1699"/>
                  <a:gd name="T1" fmla="*/ 3410 h 1304"/>
                  <a:gd name="T2" fmla="*/ 1233 w 1699"/>
                  <a:gd name="T3" fmla="*/ 963 h 1304"/>
                  <a:gd name="T4" fmla="*/ 1236 w 1699"/>
                  <a:gd name="T5" fmla="*/ 58 h 1304"/>
                  <a:gd name="T6" fmla="*/ 1248 w 1699"/>
                  <a:gd name="T7" fmla="*/ 2 h 1304"/>
                  <a:gd name="T8" fmla="*/ 1249 w 1699"/>
                  <a:gd name="T9" fmla="*/ 2 h 1304"/>
                  <a:gd name="T10" fmla="*/ 1258 w 1699"/>
                  <a:gd name="T11" fmla="*/ 32 h 1304"/>
                  <a:gd name="T12" fmla="*/ 1259 w 1699"/>
                  <a:gd name="T13" fmla="*/ 69 h 1304"/>
                  <a:gd name="T14" fmla="*/ 1267 w 1699"/>
                  <a:gd name="T15" fmla="*/ 89 h 1304"/>
                  <a:gd name="T16" fmla="*/ 1271 w 1699"/>
                  <a:gd name="T17" fmla="*/ 32 h 1304"/>
                  <a:gd name="T18" fmla="*/ 1283 w 1699"/>
                  <a:gd name="T19" fmla="*/ 53 h 1304"/>
                  <a:gd name="T20" fmla="*/ 1285 w 1699"/>
                  <a:gd name="T21" fmla="*/ 89 h 1304"/>
                  <a:gd name="T22" fmla="*/ 1290 w 1699"/>
                  <a:gd name="T23" fmla="*/ 125 h 1304"/>
                  <a:gd name="T24" fmla="*/ 1292 w 1699"/>
                  <a:gd name="T25" fmla="*/ 163 h 1304"/>
                  <a:gd name="T26" fmla="*/ 1295 w 1699"/>
                  <a:gd name="T27" fmla="*/ 211 h 1304"/>
                  <a:gd name="T28" fmla="*/ 1302 w 1699"/>
                  <a:gd name="T29" fmla="*/ 269 h 1304"/>
                  <a:gd name="T30" fmla="*/ 1313 w 1699"/>
                  <a:gd name="T31" fmla="*/ 343 h 1304"/>
                  <a:gd name="T32" fmla="*/ 1314 w 1699"/>
                  <a:gd name="T33" fmla="*/ 407 h 1304"/>
                  <a:gd name="T34" fmla="*/ 1321 w 1699"/>
                  <a:gd name="T35" fmla="*/ 453 h 1304"/>
                  <a:gd name="T36" fmla="*/ 1322 w 1699"/>
                  <a:gd name="T37" fmla="*/ 497 h 1304"/>
                  <a:gd name="T38" fmla="*/ 1331 w 1699"/>
                  <a:gd name="T39" fmla="*/ 550 h 1304"/>
                  <a:gd name="T40" fmla="*/ 1336 w 1699"/>
                  <a:gd name="T41" fmla="*/ 584 h 1304"/>
                  <a:gd name="T42" fmla="*/ 1344 w 1699"/>
                  <a:gd name="T43" fmla="*/ 626 h 1304"/>
                  <a:gd name="T44" fmla="*/ 1350 w 1699"/>
                  <a:gd name="T45" fmla="*/ 653 h 1304"/>
                  <a:gd name="T46" fmla="*/ 1354 w 1699"/>
                  <a:gd name="T47" fmla="*/ 708 h 1304"/>
                  <a:gd name="T48" fmla="*/ 1362 w 1699"/>
                  <a:gd name="T49" fmla="*/ 734 h 1304"/>
                  <a:gd name="T50" fmla="*/ 1363 w 1699"/>
                  <a:gd name="T51" fmla="*/ 782 h 1304"/>
                  <a:gd name="T52" fmla="*/ 1374 w 1699"/>
                  <a:gd name="T53" fmla="*/ 841 h 1304"/>
                  <a:gd name="T54" fmla="*/ 1377 w 1699"/>
                  <a:gd name="T55" fmla="*/ 902 h 1304"/>
                  <a:gd name="T56" fmla="*/ 1379 w 1699"/>
                  <a:gd name="T57" fmla="*/ 931 h 1304"/>
                  <a:gd name="T58" fmla="*/ 1398 w 1699"/>
                  <a:gd name="T59" fmla="*/ 1005 h 1304"/>
                  <a:gd name="T60" fmla="*/ 1426 w 1699"/>
                  <a:gd name="T61" fmla="*/ 1204 h 1304"/>
                  <a:gd name="T62" fmla="*/ 1449 w 1699"/>
                  <a:gd name="T63" fmla="*/ 1364 h 1304"/>
                  <a:gd name="T64" fmla="*/ 1467 w 1699"/>
                  <a:gd name="T65" fmla="*/ 1469 h 1304"/>
                  <a:gd name="T66" fmla="*/ 1479 w 1699"/>
                  <a:gd name="T67" fmla="*/ 1554 h 1304"/>
                  <a:gd name="T68" fmla="*/ 1490 w 1699"/>
                  <a:gd name="T69" fmla="*/ 1584 h 1304"/>
                  <a:gd name="T70" fmla="*/ 1520 w 1699"/>
                  <a:gd name="T71" fmla="*/ 1628 h 1304"/>
                  <a:gd name="T72" fmla="*/ 1606 w 1699"/>
                  <a:gd name="T73" fmla="*/ 1686 h 1304"/>
                  <a:gd name="T74" fmla="*/ 1703 w 1699"/>
                  <a:gd name="T75" fmla="*/ 1710 h 1304"/>
                  <a:gd name="T76" fmla="*/ 1802 w 1699"/>
                  <a:gd name="T77" fmla="*/ 1801 h 1304"/>
                  <a:gd name="T78" fmla="*/ 1879 w 1699"/>
                  <a:gd name="T79" fmla="*/ 1903 h 1304"/>
                  <a:gd name="T80" fmla="*/ 1972 w 1699"/>
                  <a:gd name="T81" fmla="*/ 2042 h 1304"/>
                  <a:gd name="T82" fmla="*/ 2074 w 1699"/>
                  <a:gd name="T83" fmla="*/ 2135 h 1304"/>
                  <a:gd name="T84" fmla="*/ 2269 w 1699"/>
                  <a:gd name="T85" fmla="*/ 2305 h 1304"/>
                  <a:gd name="T86" fmla="*/ 2508 w 1699"/>
                  <a:gd name="T87" fmla="*/ 2302 h 1304"/>
                  <a:gd name="T88" fmla="*/ 2749 w 1699"/>
                  <a:gd name="T89" fmla="*/ 2245 h 1304"/>
                  <a:gd name="T90" fmla="*/ 2998 w 1699"/>
                  <a:gd name="T91" fmla="*/ 2217 h 1304"/>
                  <a:gd name="T92" fmla="*/ 3249 w 1699"/>
                  <a:gd name="T93" fmla="*/ 2186 h 1304"/>
                  <a:gd name="T94" fmla="*/ 3490 w 1699"/>
                  <a:gd name="T95" fmla="*/ 2162 h 1304"/>
                  <a:gd name="T96" fmla="*/ 3731 w 1699"/>
                  <a:gd name="T97" fmla="*/ 2135 h 1304"/>
                  <a:gd name="T98" fmla="*/ 3978 w 1699"/>
                  <a:gd name="T99" fmla="*/ 2117 h 1304"/>
                  <a:gd name="T100" fmla="*/ 4220 w 1699"/>
                  <a:gd name="T101" fmla="*/ 2101 h 1304"/>
                  <a:gd name="T102" fmla="*/ 4472 w 1699"/>
                  <a:gd name="T103" fmla="*/ 2081 h 1304"/>
                  <a:gd name="T104" fmla="*/ 4710 w 1699"/>
                  <a:gd name="T105" fmla="*/ 2062 h 1304"/>
                  <a:gd name="T106" fmla="*/ 4893 w 1699"/>
                  <a:gd name="T107" fmla="*/ 2049 h 1304"/>
                  <a:gd name="T108" fmla="*/ 5139 w 1699"/>
                  <a:gd name="T109" fmla="*/ 2037 h 1304"/>
                  <a:gd name="T110" fmla="*/ 5387 w 1699"/>
                  <a:gd name="T111" fmla="*/ 2028 h 1304"/>
                  <a:gd name="T112" fmla="*/ 5631 w 1699"/>
                  <a:gd name="T113" fmla="*/ 2009 h 1304"/>
                  <a:gd name="T114" fmla="*/ 5882 w 1699"/>
                  <a:gd name="T115" fmla="*/ 2004 h 1304"/>
                  <a:gd name="T116" fmla="*/ 6057 w 1699"/>
                  <a:gd name="T117" fmla="*/ 2002 h 130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699"/>
                  <a:gd name="T178" fmla="*/ 0 h 1304"/>
                  <a:gd name="T179" fmla="*/ 1699 w 1699"/>
                  <a:gd name="T180" fmla="*/ 1304 h 130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699" h="1304">
                    <a:moveTo>
                      <a:pt x="0" y="1304"/>
                    </a:moveTo>
                    <a:lnTo>
                      <a:pt x="341" y="1304"/>
                    </a:lnTo>
                    <a:lnTo>
                      <a:pt x="341" y="1154"/>
                    </a:lnTo>
                    <a:lnTo>
                      <a:pt x="341" y="1126"/>
                    </a:lnTo>
                    <a:lnTo>
                      <a:pt x="341" y="650"/>
                    </a:lnTo>
                    <a:lnTo>
                      <a:pt x="342" y="632"/>
                    </a:lnTo>
                    <a:lnTo>
                      <a:pt x="342" y="330"/>
                    </a:lnTo>
                    <a:lnTo>
                      <a:pt x="342" y="318"/>
                    </a:lnTo>
                    <a:lnTo>
                      <a:pt x="342" y="95"/>
                    </a:lnTo>
                    <a:lnTo>
                      <a:pt x="342" y="101"/>
                    </a:lnTo>
                    <a:lnTo>
                      <a:pt x="344" y="105"/>
                    </a:lnTo>
                    <a:lnTo>
                      <a:pt x="344" y="19"/>
                    </a:lnTo>
                    <a:lnTo>
                      <a:pt x="344" y="13"/>
                    </a:lnTo>
                    <a:lnTo>
                      <a:pt x="344" y="0"/>
                    </a:lnTo>
                    <a:lnTo>
                      <a:pt x="346" y="2"/>
                    </a:lnTo>
                    <a:lnTo>
                      <a:pt x="346" y="5"/>
                    </a:lnTo>
                    <a:lnTo>
                      <a:pt x="346" y="2"/>
                    </a:lnTo>
                    <a:lnTo>
                      <a:pt x="347" y="2"/>
                    </a:lnTo>
                    <a:lnTo>
                      <a:pt x="347" y="5"/>
                    </a:lnTo>
                    <a:lnTo>
                      <a:pt x="349" y="7"/>
                    </a:lnTo>
                    <a:lnTo>
                      <a:pt x="349" y="11"/>
                    </a:lnTo>
                    <a:lnTo>
                      <a:pt x="349" y="15"/>
                    </a:lnTo>
                    <a:lnTo>
                      <a:pt x="349" y="21"/>
                    </a:lnTo>
                    <a:lnTo>
                      <a:pt x="350" y="21"/>
                    </a:lnTo>
                    <a:lnTo>
                      <a:pt x="350" y="23"/>
                    </a:lnTo>
                    <a:lnTo>
                      <a:pt x="350" y="25"/>
                    </a:lnTo>
                    <a:lnTo>
                      <a:pt x="352" y="27"/>
                    </a:lnTo>
                    <a:lnTo>
                      <a:pt x="352" y="29"/>
                    </a:lnTo>
                    <a:lnTo>
                      <a:pt x="352" y="25"/>
                    </a:lnTo>
                    <a:lnTo>
                      <a:pt x="352" y="11"/>
                    </a:lnTo>
                    <a:lnTo>
                      <a:pt x="353" y="11"/>
                    </a:lnTo>
                    <a:lnTo>
                      <a:pt x="353" y="13"/>
                    </a:lnTo>
                    <a:lnTo>
                      <a:pt x="355" y="15"/>
                    </a:lnTo>
                    <a:lnTo>
                      <a:pt x="355" y="17"/>
                    </a:lnTo>
                    <a:lnTo>
                      <a:pt x="355" y="19"/>
                    </a:lnTo>
                    <a:lnTo>
                      <a:pt x="355" y="23"/>
                    </a:lnTo>
                    <a:lnTo>
                      <a:pt x="356" y="27"/>
                    </a:lnTo>
                    <a:lnTo>
                      <a:pt x="356" y="29"/>
                    </a:lnTo>
                    <a:lnTo>
                      <a:pt x="356" y="31"/>
                    </a:lnTo>
                    <a:lnTo>
                      <a:pt x="356" y="35"/>
                    </a:lnTo>
                    <a:lnTo>
                      <a:pt x="358" y="37"/>
                    </a:lnTo>
                    <a:lnTo>
                      <a:pt x="358" y="41"/>
                    </a:lnTo>
                    <a:lnTo>
                      <a:pt x="358" y="45"/>
                    </a:lnTo>
                    <a:lnTo>
                      <a:pt x="358" y="50"/>
                    </a:lnTo>
                    <a:lnTo>
                      <a:pt x="359" y="52"/>
                    </a:lnTo>
                    <a:lnTo>
                      <a:pt x="359" y="54"/>
                    </a:lnTo>
                    <a:lnTo>
                      <a:pt x="359" y="58"/>
                    </a:lnTo>
                    <a:lnTo>
                      <a:pt x="359" y="60"/>
                    </a:lnTo>
                    <a:lnTo>
                      <a:pt x="361" y="64"/>
                    </a:lnTo>
                    <a:lnTo>
                      <a:pt x="361" y="70"/>
                    </a:lnTo>
                    <a:lnTo>
                      <a:pt x="361" y="72"/>
                    </a:lnTo>
                    <a:lnTo>
                      <a:pt x="361" y="76"/>
                    </a:lnTo>
                    <a:lnTo>
                      <a:pt x="362" y="82"/>
                    </a:lnTo>
                    <a:lnTo>
                      <a:pt x="362" y="89"/>
                    </a:lnTo>
                    <a:lnTo>
                      <a:pt x="362" y="93"/>
                    </a:lnTo>
                    <a:lnTo>
                      <a:pt x="362" y="99"/>
                    </a:lnTo>
                    <a:lnTo>
                      <a:pt x="364" y="105"/>
                    </a:lnTo>
                    <a:lnTo>
                      <a:pt x="364" y="113"/>
                    </a:lnTo>
                    <a:lnTo>
                      <a:pt x="364" y="119"/>
                    </a:lnTo>
                    <a:lnTo>
                      <a:pt x="364" y="123"/>
                    </a:lnTo>
                    <a:lnTo>
                      <a:pt x="365" y="130"/>
                    </a:lnTo>
                    <a:lnTo>
                      <a:pt x="365" y="134"/>
                    </a:lnTo>
                    <a:lnTo>
                      <a:pt x="365" y="138"/>
                    </a:lnTo>
                    <a:lnTo>
                      <a:pt x="365" y="140"/>
                    </a:lnTo>
                    <a:lnTo>
                      <a:pt x="367" y="144"/>
                    </a:lnTo>
                    <a:lnTo>
                      <a:pt x="367" y="150"/>
                    </a:lnTo>
                    <a:lnTo>
                      <a:pt x="367" y="154"/>
                    </a:lnTo>
                    <a:lnTo>
                      <a:pt x="367" y="156"/>
                    </a:lnTo>
                    <a:lnTo>
                      <a:pt x="368" y="160"/>
                    </a:lnTo>
                    <a:lnTo>
                      <a:pt x="368" y="164"/>
                    </a:lnTo>
                    <a:lnTo>
                      <a:pt x="368" y="166"/>
                    </a:lnTo>
                    <a:lnTo>
                      <a:pt x="368" y="175"/>
                    </a:lnTo>
                    <a:lnTo>
                      <a:pt x="370" y="177"/>
                    </a:lnTo>
                    <a:lnTo>
                      <a:pt x="370" y="181"/>
                    </a:lnTo>
                    <a:lnTo>
                      <a:pt x="370" y="185"/>
                    </a:lnTo>
                    <a:lnTo>
                      <a:pt x="370" y="187"/>
                    </a:lnTo>
                    <a:lnTo>
                      <a:pt x="371" y="189"/>
                    </a:lnTo>
                    <a:lnTo>
                      <a:pt x="371" y="193"/>
                    </a:lnTo>
                    <a:lnTo>
                      <a:pt x="371" y="195"/>
                    </a:lnTo>
                    <a:lnTo>
                      <a:pt x="371" y="201"/>
                    </a:lnTo>
                    <a:lnTo>
                      <a:pt x="373" y="203"/>
                    </a:lnTo>
                    <a:lnTo>
                      <a:pt x="373" y="207"/>
                    </a:lnTo>
                    <a:lnTo>
                      <a:pt x="373" y="209"/>
                    </a:lnTo>
                    <a:lnTo>
                      <a:pt x="373" y="212"/>
                    </a:lnTo>
                    <a:lnTo>
                      <a:pt x="375" y="216"/>
                    </a:lnTo>
                    <a:lnTo>
                      <a:pt x="375" y="220"/>
                    </a:lnTo>
                    <a:lnTo>
                      <a:pt x="375" y="226"/>
                    </a:lnTo>
                    <a:lnTo>
                      <a:pt x="376" y="228"/>
                    </a:lnTo>
                    <a:lnTo>
                      <a:pt x="376" y="232"/>
                    </a:lnTo>
                    <a:lnTo>
                      <a:pt x="376" y="234"/>
                    </a:lnTo>
                    <a:lnTo>
                      <a:pt x="376" y="238"/>
                    </a:lnTo>
                    <a:lnTo>
                      <a:pt x="378" y="240"/>
                    </a:lnTo>
                    <a:lnTo>
                      <a:pt x="378" y="242"/>
                    </a:lnTo>
                    <a:lnTo>
                      <a:pt x="378" y="246"/>
                    </a:lnTo>
                    <a:lnTo>
                      <a:pt x="378" y="253"/>
                    </a:lnTo>
                    <a:lnTo>
                      <a:pt x="379" y="255"/>
                    </a:lnTo>
                    <a:lnTo>
                      <a:pt x="379" y="259"/>
                    </a:lnTo>
                    <a:lnTo>
                      <a:pt x="379" y="261"/>
                    </a:lnTo>
                    <a:lnTo>
                      <a:pt x="379" y="265"/>
                    </a:lnTo>
                    <a:lnTo>
                      <a:pt x="381" y="269"/>
                    </a:lnTo>
                    <a:lnTo>
                      <a:pt x="381" y="277"/>
                    </a:lnTo>
                    <a:lnTo>
                      <a:pt x="381" y="281"/>
                    </a:lnTo>
                    <a:lnTo>
                      <a:pt x="382" y="285"/>
                    </a:lnTo>
                    <a:lnTo>
                      <a:pt x="382" y="294"/>
                    </a:lnTo>
                    <a:lnTo>
                      <a:pt x="382" y="298"/>
                    </a:lnTo>
                    <a:lnTo>
                      <a:pt x="384" y="302"/>
                    </a:lnTo>
                    <a:lnTo>
                      <a:pt x="384" y="306"/>
                    </a:lnTo>
                    <a:lnTo>
                      <a:pt x="384" y="308"/>
                    </a:lnTo>
                    <a:lnTo>
                      <a:pt x="385" y="308"/>
                    </a:lnTo>
                    <a:lnTo>
                      <a:pt x="387" y="320"/>
                    </a:lnTo>
                    <a:lnTo>
                      <a:pt x="388" y="330"/>
                    </a:lnTo>
                    <a:lnTo>
                      <a:pt x="388" y="332"/>
                    </a:lnTo>
                    <a:lnTo>
                      <a:pt x="390" y="345"/>
                    </a:lnTo>
                    <a:lnTo>
                      <a:pt x="391" y="365"/>
                    </a:lnTo>
                    <a:lnTo>
                      <a:pt x="393" y="380"/>
                    </a:lnTo>
                    <a:lnTo>
                      <a:pt x="396" y="398"/>
                    </a:lnTo>
                    <a:lnTo>
                      <a:pt x="397" y="410"/>
                    </a:lnTo>
                    <a:lnTo>
                      <a:pt x="399" y="429"/>
                    </a:lnTo>
                    <a:lnTo>
                      <a:pt x="401" y="443"/>
                    </a:lnTo>
                    <a:lnTo>
                      <a:pt x="402" y="451"/>
                    </a:lnTo>
                    <a:lnTo>
                      <a:pt x="402" y="457"/>
                    </a:lnTo>
                    <a:lnTo>
                      <a:pt x="404" y="466"/>
                    </a:lnTo>
                    <a:lnTo>
                      <a:pt x="405" y="480"/>
                    </a:lnTo>
                    <a:lnTo>
                      <a:pt x="407" y="486"/>
                    </a:lnTo>
                    <a:lnTo>
                      <a:pt x="408" y="503"/>
                    </a:lnTo>
                    <a:lnTo>
                      <a:pt x="410" y="505"/>
                    </a:lnTo>
                    <a:lnTo>
                      <a:pt x="410" y="507"/>
                    </a:lnTo>
                    <a:lnTo>
                      <a:pt x="410" y="513"/>
                    </a:lnTo>
                    <a:lnTo>
                      <a:pt x="411" y="515"/>
                    </a:lnTo>
                    <a:lnTo>
                      <a:pt x="413" y="517"/>
                    </a:lnTo>
                    <a:lnTo>
                      <a:pt x="413" y="519"/>
                    </a:lnTo>
                    <a:lnTo>
                      <a:pt x="414" y="523"/>
                    </a:lnTo>
                    <a:lnTo>
                      <a:pt x="416" y="527"/>
                    </a:lnTo>
                    <a:lnTo>
                      <a:pt x="417" y="531"/>
                    </a:lnTo>
                    <a:lnTo>
                      <a:pt x="419" y="533"/>
                    </a:lnTo>
                    <a:lnTo>
                      <a:pt x="422" y="537"/>
                    </a:lnTo>
                    <a:lnTo>
                      <a:pt x="425" y="544"/>
                    </a:lnTo>
                    <a:lnTo>
                      <a:pt x="433" y="550"/>
                    </a:lnTo>
                    <a:lnTo>
                      <a:pt x="439" y="554"/>
                    </a:lnTo>
                    <a:lnTo>
                      <a:pt x="446" y="556"/>
                    </a:lnTo>
                    <a:lnTo>
                      <a:pt x="452" y="558"/>
                    </a:lnTo>
                    <a:lnTo>
                      <a:pt x="459" y="558"/>
                    </a:lnTo>
                    <a:lnTo>
                      <a:pt x="466" y="562"/>
                    </a:lnTo>
                    <a:lnTo>
                      <a:pt x="472" y="564"/>
                    </a:lnTo>
                    <a:lnTo>
                      <a:pt x="480" y="568"/>
                    </a:lnTo>
                    <a:lnTo>
                      <a:pt x="486" y="576"/>
                    </a:lnTo>
                    <a:lnTo>
                      <a:pt x="492" y="585"/>
                    </a:lnTo>
                    <a:lnTo>
                      <a:pt x="500" y="595"/>
                    </a:lnTo>
                    <a:lnTo>
                      <a:pt x="506" y="603"/>
                    </a:lnTo>
                    <a:lnTo>
                      <a:pt x="507" y="603"/>
                    </a:lnTo>
                    <a:lnTo>
                      <a:pt x="514" y="615"/>
                    </a:lnTo>
                    <a:lnTo>
                      <a:pt x="521" y="628"/>
                    </a:lnTo>
                    <a:lnTo>
                      <a:pt x="527" y="640"/>
                    </a:lnTo>
                    <a:lnTo>
                      <a:pt x="533" y="652"/>
                    </a:lnTo>
                    <a:lnTo>
                      <a:pt x="541" y="665"/>
                    </a:lnTo>
                    <a:lnTo>
                      <a:pt x="547" y="675"/>
                    </a:lnTo>
                    <a:lnTo>
                      <a:pt x="555" y="683"/>
                    </a:lnTo>
                    <a:lnTo>
                      <a:pt x="561" y="691"/>
                    </a:lnTo>
                    <a:lnTo>
                      <a:pt x="567" y="699"/>
                    </a:lnTo>
                    <a:lnTo>
                      <a:pt x="575" y="706"/>
                    </a:lnTo>
                    <a:lnTo>
                      <a:pt x="578" y="710"/>
                    </a:lnTo>
                    <a:lnTo>
                      <a:pt x="595" y="728"/>
                    </a:lnTo>
                    <a:lnTo>
                      <a:pt x="613" y="747"/>
                    </a:lnTo>
                    <a:lnTo>
                      <a:pt x="630" y="761"/>
                    </a:lnTo>
                    <a:lnTo>
                      <a:pt x="647" y="767"/>
                    </a:lnTo>
                    <a:lnTo>
                      <a:pt x="663" y="765"/>
                    </a:lnTo>
                    <a:lnTo>
                      <a:pt x="680" y="763"/>
                    </a:lnTo>
                    <a:lnTo>
                      <a:pt x="697" y="759"/>
                    </a:lnTo>
                    <a:lnTo>
                      <a:pt x="714" y="755"/>
                    </a:lnTo>
                    <a:lnTo>
                      <a:pt x="731" y="751"/>
                    </a:lnTo>
                    <a:lnTo>
                      <a:pt x="747" y="747"/>
                    </a:lnTo>
                    <a:lnTo>
                      <a:pt x="764" y="742"/>
                    </a:lnTo>
                    <a:lnTo>
                      <a:pt x="781" y="740"/>
                    </a:lnTo>
                    <a:lnTo>
                      <a:pt x="799" y="736"/>
                    </a:lnTo>
                    <a:lnTo>
                      <a:pt x="816" y="734"/>
                    </a:lnTo>
                    <a:lnTo>
                      <a:pt x="833" y="732"/>
                    </a:lnTo>
                    <a:lnTo>
                      <a:pt x="850" y="728"/>
                    </a:lnTo>
                    <a:lnTo>
                      <a:pt x="867" y="726"/>
                    </a:lnTo>
                    <a:lnTo>
                      <a:pt x="883" y="724"/>
                    </a:lnTo>
                    <a:lnTo>
                      <a:pt x="902" y="722"/>
                    </a:lnTo>
                    <a:lnTo>
                      <a:pt x="919" y="720"/>
                    </a:lnTo>
                    <a:lnTo>
                      <a:pt x="935" y="718"/>
                    </a:lnTo>
                    <a:lnTo>
                      <a:pt x="952" y="716"/>
                    </a:lnTo>
                    <a:lnTo>
                      <a:pt x="969" y="714"/>
                    </a:lnTo>
                    <a:lnTo>
                      <a:pt x="986" y="712"/>
                    </a:lnTo>
                    <a:lnTo>
                      <a:pt x="1003" y="710"/>
                    </a:lnTo>
                    <a:lnTo>
                      <a:pt x="1019" y="708"/>
                    </a:lnTo>
                    <a:lnTo>
                      <a:pt x="1036" y="706"/>
                    </a:lnTo>
                    <a:lnTo>
                      <a:pt x="1053" y="703"/>
                    </a:lnTo>
                    <a:lnTo>
                      <a:pt x="1070" y="703"/>
                    </a:lnTo>
                    <a:lnTo>
                      <a:pt x="1088" y="701"/>
                    </a:lnTo>
                    <a:lnTo>
                      <a:pt x="1105" y="699"/>
                    </a:lnTo>
                    <a:lnTo>
                      <a:pt x="1122" y="697"/>
                    </a:lnTo>
                    <a:lnTo>
                      <a:pt x="1139" y="695"/>
                    </a:lnTo>
                    <a:lnTo>
                      <a:pt x="1155" y="695"/>
                    </a:lnTo>
                    <a:lnTo>
                      <a:pt x="1172" y="693"/>
                    </a:lnTo>
                    <a:lnTo>
                      <a:pt x="1191" y="691"/>
                    </a:lnTo>
                    <a:lnTo>
                      <a:pt x="1207" y="689"/>
                    </a:lnTo>
                    <a:lnTo>
                      <a:pt x="1224" y="689"/>
                    </a:lnTo>
                    <a:lnTo>
                      <a:pt x="1241" y="687"/>
                    </a:lnTo>
                    <a:lnTo>
                      <a:pt x="1258" y="685"/>
                    </a:lnTo>
                    <a:lnTo>
                      <a:pt x="1275" y="685"/>
                    </a:lnTo>
                    <a:lnTo>
                      <a:pt x="1291" y="683"/>
                    </a:lnTo>
                    <a:lnTo>
                      <a:pt x="1308" y="681"/>
                    </a:lnTo>
                    <a:lnTo>
                      <a:pt x="1319" y="681"/>
                    </a:lnTo>
                    <a:lnTo>
                      <a:pt x="1325" y="681"/>
                    </a:lnTo>
                    <a:lnTo>
                      <a:pt x="1342" y="679"/>
                    </a:lnTo>
                    <a:lnTo>
                      <a:pt x="1359" y="677"/>
                    </a:lnTo>
                    <a:lnTo>
                      <a:pt x="1377" y="677"/>
                    </a:lnTo>
                    <a:lnTo>
                      <a:pt x="1394" y="675"/>
                    </a:lnTo>
                    <a:lnTo>
                      <a:pt x="1411" y="675"/>
                    </a:lnTo>
                    <a:lnTo>
                      <a:pt x="1427" y="673"/>
                    </a:lnTo>
                    <a:lnTo>
                      <a:pt x="1444" y="673"/>
                    </a:lnTo>
                    <a:lnTo>
                      <a:pt x="1461" y="671"/>
                    </a:lnTo>
                    <a:lnTo>
                      <a:pt x="1478" y="669"/>
                    </a:lnTo>
                    <a:lnTo>
                      <a:pt x="1495" y="669"/>
                    </a:lnTo>
                    <a:lnTo>
                      <a:pt x="1511" y="667"/>
                    </a:lnTo>
                    <a:lnTo>
                      <a:pt x="1530" y="667"/>
                    </a:lnTo>
                    <a:lnTo>
                      <a:pt x="1547" y="665"/>
                    </a:lnTo>
                    <a:lnTo>
                      <a:pt x="1563" y="665"/>
                    </a:lnTo>
                    <a:lnTo>
                      <a:pt x="1580" y="665"/>
                    </a:lnTo>
                    <a:lnTo>
                      <a:pt x="1597" y="662"/>
                    </a:lnTo>
                    <a:lnTo>
                      <a:pt x="1614" y="662"/>
                    </a:lnTo>
                    <a:lnTo>
                      <a:pt x="1634" y="662"/>
                    </a:lnTo>
                    <a:lnTo>
                      <a:pt x="1638" y="660"/>
                    </a:lnTo>
                    <a:lnTo>
                      <a:pt x="1654" y="660"/>
                    </a:lnTo>
                    <a:lnTo>
                      <a:pt x="1666" y="660"/>
                    </a:lnTo>
                    <a:lnTo>
                      <a:pt x="1683" y="660"/>
                    </a:lnTo>
                    <a:lnTo>
                      <a:pt x="1699" y="658"/>
                    </a:lnTo>
                  </a:path>
                </a:pathLst>
              </a:custGeom>
              <a:noFill/>
              <a:ln w="12700" cmpd="sng">
                <a:solidFill>
                  <a:srgbClr val="FF0000"/>
                </a:solidFill>
                <a:prstDash val="solid"/>
                <a:round/>
                <a:headEnd/>
                <a:tailEnd/>
              </a:ln>
            </p:spPr>
            <p:txBody>
              <a:bodyPr/>
              <a:lstStyle/>
              <a:p>
                <a:endParaRPr lang="en-US"/>
              </a:p>
            </p:txBody>
          </p:sp>
        </p:grpSp>
      </p:grpSp>
      <p:grpSp>
        <p:nvGrpSpPr>
          <p:cNvPr id="55301" name="Group 86"/>
          <p:cNvGrpSpPr>
            <a:grpSpLocks/>
          </p:cNvGrpSpPr>
          <p:nvPr/>
        </p:nvGrpSpPr>
        <p:grpSpPr bwMode="auto">
          <a:xfrm>
            <a:off x="247650" y="2816225"/>
            <a:ext cx="3836988" cy="3201988"/>
            <a:chOff x="356" y="1774"/>
            <a:chExt cx="2417" cy="2017"/>
          </a:xfrm>
        </p:grpSpPr>
        <p:sp>
          <p:nvSpPr>
            <p:cNvPr id="55391" name="Rectangle 87"/>
            <p:cNvSpPr>
              <a:spLocks noChangeArrowheads="1"/>
            </p:cNvSpPr>
            <p:nvPr/>
          </p:nvSpPr>
          <p:spPr bwMode="auto">
            <a:xfrm>
              <a:off x="766" y="1843"/>
              <a:ext cx="1886" cy="1684"/>
            </a:xfrm>
            <a:prstGeom prst="rect">
              <a:avLst/>
            </a:prstGeom>
            <a:noFill/>
            <a:ln w="0">
              <a:solidFill>
                <a:srgbClr val="000000"/>
              </a:solidFill>
              <a:miter lim="800000"/>
              <a:headEnd/>
              <a:tailEnd/>
            </a:ln>
          </p:spPr>
          <p:txBody>
            <a:bodyPr/>
            <a:lstStyle/>
            <a:p>
              <a:endParaRPr lang="en-US" sz="1800"/>
            </a:p>
          </p:txBody>
        </p:sp>
        <p:sp>
          <p:nvSpPr>
            <p:cNvPr id="55392" name="Line 88"/>
            <p:cNvSpPr>
              <a:spLocks noChangeShapeType="1"/>
            </p:cNvSpPr>
            <p:nvPr/>
          </p:nvSpPr>
          <p:spPr bwMode="auto">
            <a:xfrm flipV="1">
              <a:off x="766" y="3516"/>
              <a:ext cx="1" cy="11"/>
            </a:xfrm>
            <a:prstGeom prst="line">
              <a:avLst/>
            </a:prstGeom>
            <a:noFill/>
            <a:ln w="0">
              <a:solidFill>
                <a:srgbClr val="000000"/>
              </a:solidFill>
              <a:round/>
              <a:headEnd/>
              <a:tailEnd/>
            </a:ln>
          </p:spPr>
          <p:txBody>
            <a:bodyPr/>
            <a:lstStyle/>
            <a:p>
              <a:endParaRPr lang="en-US"/>
            </a:p>
          </p:txBody>
        </p:sp>
        <p:sp>
          <p:nvSpPr>
            <p:cNvPr id="55393" name="Line 89"/>
            <p:cNvSpPr>
              <a:spLocks noChangeShapeType="1"/>
            </p:cNvSpPr>
            <p:nvPr/>
          </p:nvSpPr>
          <p:spPr bwMode="auto">
            <a:xfrm flipV="1">
              <a:off x="1080" y="3516"/>
              <a:ext cx="1" cy="11"/>
            </a:xfrm>
            <a:prstGeom prst="line">
              <a:avLst/>
            </a:prstGeom>
            <a:noFill/>
            <a:ln w="0">
              <a:solidFill>
                <a:srgbClr val="000000"/>
              </a:solidFill>
              <a:round/>
              <a:headEnd/>
              <a:tailEnd/>
            </a:ln>
          </p:spPr>
          <p:txBody>
            <a:bodyPr/>
            <a:lstStyle/>
            <a:p>
              <a:endParaRPr lang="en-US"/>
            </a:p>
          </p:txBody>
        </p:sp>
        <p:sp>
          <p:nvSpPr>
            <p:cNvPr id="55394" name="Line 90"/>
            <p:cNvSpPr>
              <a:spLocks noChangeShapeType="1"/>
            </p:cNvSpPr>
            <p:nvPr/>
          </p:nvSpPr>
          <p:spPr bwMode="auto">
            <a:xfrm flipV="1">
              <a:off x="1395" y="3516"/>
              <a:ext cx="1" cy="11"/>
            </a:xfrm>
            <a:prstGeom prst="line">
              <a:avLst/>
            </a:prstGeom>
            <a:noFill/>
            <a:ln w="0">
              <a:solidFill>
                <a:srgbClr val="000000"/>
              </a:solidFill>
              <a:round/>
              <a:headEnd/>
              <a:tailEnd/>
            </a:ln>
          </p:spPr>
          <p:txBody>
            <a:bodyPr/>
            <a:lstStyle/>
            <a:p>
              <a:endParaRPr lang="en-US"/>
            </a:p>
          </p:txBody>
        </p:sp>
        <p:sp>
          <p:nvSpPr>
            <p:cNvPr id="55395" name="Line 91"/>
            <p:cNvSpPr>
              <a:spLocks noChangeShapeType="1"/>
            </p:cNvSpPr>
            <p:nvPr/>
          </p:nvSpPr>
          <p:spPr bwMode="auto">
            <a:xfrm flipV="1">
              <a:off x="1709" y="3516"/>
              <a:ext cx="1" cy="11"/>
            </a:xfrm>
            <a:prstGeom prst="line">
              <a:avLst/>
            </a:prstGeom>
            <a:noFill/>
            <a:ln w="0">
              <a:solidFill>
                <a:srgbClr val="000000"/>
              </a:solidFill>
              <a:round/>
              <a:headEnd/>
              <a:tailEnd/>
            </a:ln>
          </p:spPr>
          <p:txBody>
            <a:bodyPr/>
            <a:lstStyle/>
            <a:p>
              <a:endParaRPr lang="en-US"/>
            </a:p>
          </p:txBody>
        </p:sp>
        <p:sp>
          <p:nvSpPr>
            <p:cNvPr id="55396" name="Line 92"/>
            <p:cNvSpPr>
              <a:spLocks noChangeShapeType="1"/>
            </p:cNvSpPr>
            <p:nvPr/>
          </p:nvSpPr>
          <p:spPr bwMode="auto">
            <a:xfrm flipV="1">
              <a:off x="2023" y="3516"/>
              <a:ext cx="1" cy="11"/>
            </a:xfrm>
            <a:prstGeom prst="line">
              <a:avLst/>
            </a:prstGeom>
            <a:noFill/>
            <a:ln w="0">
              <a:solidFill>
                <a:srgbClr val="000000"/>
              </a:solidFill>
              <a:round/>
              <a:headEnd/>
              <a:tailEnd/>
            </a:ln>
          </p:spPr>
          <p:txBody>
            <a:bodyPr/>
            <a:lstStyle/>
            <a:p>
              <a:endParaRPr lang="en-US"/>
            </a:p>
          </p:txBody>
        </p:sp>
        <p:sp>
          <p:nvSpPr>
            <p:cNvPr id="55397" name="Line 93"/>
            <p:cNvSpPr>
              <a:spLocks noChangeShapeType="1"/>
            </p:cNvSpPr>
            <p:nvPr/>
          </p:nvSpPr>
          <p:spPr bwMode="auto">
            <a:xfrm flipV="1">
              <a:off x="2338" y="3516"/>
              <a:ext cx="1" cy="11"/>
            </a:xfrm>
            <a:prstGeom prst="line">
              <a:avLst/>
            </a:prstGeom>
            <a:noFill/>
            <a:ln w="0">
              <a:solidFill>
                <a:srgbClr val="000000"/>
              </a:solidFill>
              <a:round/>
              <a:headEnd/>
              <a:tailEnd/>
            </a:ln>
          </p:spPr>
          <p:txBody>
            <a:bodyPr/>
            <a:lstStyle/>
            <a:p>
              <a:endParaRPr lang="en-US"/>
            </a:p>
          </p:txBody>
        </p:sp>
        <p:sp>
          <p:nvSpPr>
            <p:cNvPr id="55398" name="Line 94"/>
            <p:cNvSpPr>
              <a:spLocks noChangeShapeType="1"/>
            </p:cNvSpPr>
            <p:nvPr/>
          </p:nvSpPr>
          <p:spPr bwMode="auto">
            <a:xfrm flipV="1">
              <a:off x="2652" y="3516"/>
              <a:ext cx="1" cy="11"/>
            </a:xfrm>
            <a:prstGeom prst="line">
              <a:avLst/>
            </a:prstGeom>
            <a:noFill/>
            <a:ln w="0">
              <a:solidFill>
                <a:srgbClr val="000000"/>
              </a:solidFill>
              <a:round/>
              <a:headEnd/>
              <a:tailEnd/>
            </a:ln>
          </p:spPr>
          <p:txBody>
            <a:bodyPr/>
            <a:lstStyle/>
            <a:p>
              <a:endParaRPr lang="en-US"/>
            </a:p>
          </p:txBody>
        </p:sp>
        <p:sp>
          <p:nvSpPr>
            <p:cNvPr id="55399" name="Line 95"/>
            <p:cNvSpPr>
              <a:spLocks noChangeShapeType="1"/>
            </p:cNvSpPr>
            <p:nvPr/>
          </p:nvSpPr>
          <p:spPr bwMode="auto">
            <a:xfrm>
              <a:off x="766" y="1843"/>
              <a:ext cx="1" cy="11"/>
            </a:xfrm>
            <a:prstGeom prst="line">
              <a:avLst/>
            </a:prstGeom>
            <a:noFill/>
            <a:ln w="0">
              <a:solidFill>
                <a:srgbClr val="000000"/>
              </a:solidFill>
              <a:round/>
              <a:headEnd/>
              <a:tailEnd/>
            </a:ln>
          </p:spPr>
          <p:txBody>
            <a:bodyPr/>
            <a:lstStyle/>
            <a:p>
              <a:endParaRPr lang="en-US"/>
            </a:p>
          </p:txBody>
        </p:sp>
        <p:sp>
          <p:nvSpPr>
            <p:cNvPr id="55400" name="Line 96"/>
            <p:cNvSpPr>
              <a:spLocks noChangeShapeType="1"/>
            </p:cNvSpPr>
            <p:nvPr/>
          </p:nvSpPr>
          <p:spPr bwMode="auto">
            <a:xfrm>
              <a:off x="1080" y="1843"/>
              <a:ext cx="1" cy="11"/>
            </a:xfrm>
            <a:prstGeom prst="line">
              <a:avLst/>
            </a:prstGeom>
            <a:noFill/>
            <a:ln w="0">
              <a:solidFill>
                <a:srgbClr val="000000"/>
              </a:solidFill>
              <a:round/>
              <a:headEnd/>
              <a:tailEnd/>
            </a:ln>
          </p:spPr>
          <p:txBody>
            <a:bodyPr/>
            <a:lstStyle/>
            <a:p>
              <a:endParaRPr lang="en-US"/>
            </a:p>
          </p:txBody>
        </p:sp>
        <p:sp>
          <p:nvSpPr>
            <p:cNvPr id="55401" name="Line 97"/>
            <p:cNvSpPr>
              <a:spLocks noChangeShapeType="1"/>
            </p:cNvSpPr>
            <p:nvPr/>
          </p:nvSpPr>
          <p:spPr bwMode="auto">
            <a:xfrm>
              <a:off x="1395" y="1843"/>
              <a:ext cx="1" cy="11"/>
            </a:xfrm>
            <a:prstGeom prst="line">
              <a:avLst/>
            </a:prstGeom>
            <a:noFill/>
            <a:ln w="0">
              <a:solidFill>
                <a:srgbClr val="000000"/>
              </a:solidFill>
              <a:round/>
              <a:headEnd/>
              <a:tailEnd/>
            </a:ln>
          </p:spPr>
          <p:txBody>
            <a:bodyPr/>
            <a:lstStyle/>
            <a:p>
              <a:endParaRPr lang="en-US"/>
            </a:p>
          </p:txBody>
        </p:sp>
        <p:sp>
          <p:nvSpPr>
            <p:cNvPr id="55402" name="Line 98"/>
            <p:cNvSpPr>
              <a:spLocks noChangeShapeType="1"/>
            </p:cNvSpPr>
            <p:nvPr/>
          </p:nvSpPr>
          <p:spPr bwMode="auto">
            <a:xfrm>
              <a:off x="1709" y="1843"/>
              <a:ext cx="1" cy="11"/>
            </a:xfrm>
            <a:prstGeom prst="line">
              <a:avLst/>
            </a:prstGeom>
            <a:noFill/>
            <a:ln w="0">
              <a:solidFill>
                <a:srgbClr val="000000"/>
              </a:solidFill>
              <a:round/>
              <a:headEnd/>
              <a:tailEnd/>
            </a:ln>
          </p:spPr>
          <p:txBody>
            <a:bodyPr/>
            <a:lstStyle/>
            <a:p>
              <a:endParaRPr lang="en-US"/>
            </a:p>
          </p:txBody>
        </p:sp>
        <p:sp>
          <p:nvSpPr>
            <p:cNvPr id="55403" name="Line 99"/>
            <p:cNvSpPr>
              <a:spLocks noChangeShapeType="1"/>
            </p:cNvSpPr>
            <p:nvPr/>
          </p:nvSpPr>
          <p:spPr bwMode="auto">
            <a:xfrm>
              <a:off x="2023" y="1843"/>
              <a:ext cx="1" cy="11"/>
            </a:xfrm>
            <a:prstGeom prst="line">
              <a:avLst/>
            </a:prstGeom>
            <a:noFill/>
            <a:ln w="0">
              <a:solidFill>
                <a:srgbClr val="000000"/>
              </a:solidFill>
              <a:round/>
              <a:headEnd/>
              <a:tailEnd/>
            </a:ln>
          </p:spPr>
          <p:txBody>
            <a:bodyPr/>
            <a:lstStyle/>
            <a:p>
              <a:endParaRPr lang="en-US"/>
            </a:p>
          </p:txBody>
        </p:sp>
        <p:sp>
          <p:nvSpPr>
            <p:cNvPr id="55404" name="Line 100"/>
            <p:cNvSpPr>
              <a:spLocks noChangeShapeType="1"/>
            </p:cNvSpPr>
            <p:nvPr/>
          </p:nvSpPr>
          <p:spPr bwMode="auto">
            <a:xfrm>
              <a:off x="2338" y="1843"/>
              <a:ext cx="1" cy="11"/>
            </a:xfrm>
            <a:prstGeom prst="line">
              <a:avLst/>
            </a:prstGeom>
            <a:noFill/>
            <a:ln w="0">
              <a:solidFill>
                <a:srgbClr val="000000"/>
              </a:solidFill>
              <a:round/>
              <a:headEnd/>
              <a:tailEnd/>
            </a:ln>
          </p:spPr>
          <p:txBody>
            <a:bodyPr/>
            <a:lstStyle/>
            <a:p>
              <a:endParaRPr lang="en-US"/>
            </a:p>
          </p:txBody>
        </p:sp>
        <p:sp>
          <p:nvSpPr>
            <p:cNvPr id="55405" name="Line 101"/>
            <p:cNvSpPr>
              <a:spLocks noChangeShapeType="1"/>
            </p:cNvSpPr>
            <p:nvPr/>
          </p:nvSpPr>
          <p:spPr bwMode="auto">
            <a:xfrm>
              <a:off x="2652" y="1843"/>
              <a:ext cx="1" cy="11"/>
            </a:xfrm>
            <a:prstGeom prst="line">
              <a:avLst/>
            </a:prstGeom>
            <a:noFill/>
            <a:ln w="0">
              <a:solidFill>
                <a:srgbClr val="000000"/>
              </a:solidFill>
              <a:round/>
              <a:headEnd/>
              <a:tailEnd/>
            </a:ln>
          </p:spPr>
          <p:txBody>
            <a:bodyPr/>
            <a:lstStyle/>
            <a:p>
              <a:endParaRPr lang="en-US"/>
            </a:p>
          </p:txBody>
        </p:sp>
        <p:sp>
          <p:nvSpPr>
            <p:cNvPr id="55406" name="Line 102"/>
            <p:cNvSpPr>
              <a:spLocks noChangeShapeType="1"/>
            </p:cNvSpPr>
            <p:nvPr/>
          </p:nvSpPr>
          <p:spPr bwMode="auto">
            <a:xfrm flipV="1">
              <a:off x="766" y="3504"/>
              <a:ext cx="1" cy="23"/>
            </a:xfrm>
            <a:prstGeom prst="line">
              <a:avLst/>
            </a:prstGeom>
            <a:noFill/>
            <a:ln w="0">
              <a:solidFill>
                <a:srgbClr val="000000"/>
              </a:solidFill>
              <a:round/>
              <a:headEnd/>
              <a:tailEnd/>
            </a:ln>
          </p:spPr>
          <p:txBody>
            <a:bodyPr/>
            <a:lstStyle/>
            <a:p>
              <a:endParaRPr lang="en-US"/>
            </a:p>
          </p:txBody>
        </p:sp>
        <p:sp>
          <p:nvSpPr>
            <p:cNvPr id="55407" name="Line 103"/>
            <p:cNvSpPr>
              <a:spLocks noChangeShapeType="1"/>
            </p:cNvSpPr>
            <p:nvPr/>
          </p:nvSpPr>
          <p:spPr bwMode="auto">
            <a:xfrm flipV="1">
              <a:off x="1395" y="3504"/>
              <a:ext cx="1" cy="23"/>
            </a:xfrm>
            <a:prstGeom prst="line">
              <a:avLst/>
            </a:prstGeom>
            <a:noFill/>
            <a:ln w="0">
              <a:solidFill>
                <a:srgbClr val="000000"/>
              </a:solidFill>
              <a:round/>
              <a:headEnd/>
              <a:tailEnd/>
            </a:ln>
          </p:spPr>
          <p:txBody>
            <a:bodyPr/>
            <a:lstStyle/>
            <a:p>
              <a:endParaRPr lang="en-US"/>
            </a:p>
          </p:txBody>
        </p:sp>
        <p:sp>
          <p:nvSpPr>
            <p:cNvPr id="55408" name="Line 104"/>
            <p:cNvSpPr>
              <a:spLocks noChangeShapeType="1"/>
            </p:cNvSpPr>
            <p:nvPr/>
          </p:nvSpPr>
          <p:spPr bwMode="auto">
            <a:xfrm flipV="1">
              <a:off x="2023" y="3504"/>
              <a:ext cx="1" cy="23"/>
            </a:xfrm>
            <a:prstGeom prst="line">
              <a:avLst/>
            </a:prstGeom>
            <a:noFill/>
            <a:ln w="0">
              <a:solidFill>
                <a:srgbClr val="000000"/>
              </a:solidFill>
              <a:round/>
              <a:headEnd/>
              <a:tailEnd/>
            </a:ln>
          </p:spPr>
          <p:txBody>
            <a:bodyPr/>
            <a:lstStyle/>
            <a:p>
              <a:endParaRPr lang="en-US"/>
            </a:p>
          </p:txBody>
        </p:sp>
        <p:sp>
          <p:nvSpPr>
            <p:cNvPr id="55409" name="Line 105"/>
            <p:cNvSpPr>
              <a:spLocks noChangeShapeType="1"/>
            </p:cNvSpPr>
            <p:nvPr/>
          </p:nvSpPr>
          <p:spPr bwMode="auto">
            <a:xfrm flipV="1">
              <a:off x="2652" y="3504"/>
              <a:ext cx="1" cy="23"/>
            </a:xfrm>
            <a:prstGeom prst="line">
              <a:avLst/>
            </a:prstGeom>
            <a:noFill/>
            <a:ln w="0">
              <a:solidFill>
                <a:srgbClr val="000000"/>
              </a:solidFill>
              <a:round/>
              <a:headEnd/>
              <a:tailEnd/>
            </a:ln>
          </p:spPr>
          <p:txBody>
            <a:bodyPr/>
            <a:lstStyle/>
            <a:p>
              <a:endParaRPr lang="en-US"/>
            </a:p>
          </p:txBody>
        </p:sp>
        <p:sp>
          <p:nvSpPr>
            <p:cNvPr id="55410" name="Line 106"/>
            <p:cNvSpPr>
              <a:spLocks noChangeShapeType="1"/>
            </p:cNvSpPr>
            <p:nvPr/>
          </p:nvSpPr>
          <p:spPr bwMode="auto">
            <a:xfrm>
              <a:off x="766" y="1843"/>
              <a:ext cx="1" cy="22"/>
            </a:xfrm>
            <a:prstGeom prst="line">
              <a:avLst/>
            </a:prstGeom>
            <a:noFill/>
            <a:ln w="0">
              <a:solidFill>
                <a:srgbClr val="000000"/>
              </a:solidFill>
              <a:round/>
              <a:headEnd/>
              <a:tailEnd/>
            </a:ln>
          </p:spPr>
          <p:txBody>
            <a:bodyPr/>
            <a:lstStyle/>
            <a:p>
              <a:endParaRPr lang="en-US"/>
            </a:p>
          </p:txBody>
        </p:sp>
        <p:sp>
          <p:nvSpPr>
            <p:cNvPr id="55411" name="Line 107"/>
            <p:cNvSpPr>
              <a:spLocks noChangeShapeType="1"/>
            </p:cNvSpPr>
            <p:nvPr/>
          </p:nvSpPr>
          <p:spPr bwMode="auto">
            <a:xfrm>
              <a:off x="1395" y="1843"/>
              <a:ext cx="1" cy="22"/>
            </a:xfrm>
            <a:prstGeom prst="line">
              <a:avLst/>
            </a:prstGeom>
            <a:noFill/>
            <a:ln w="0">
              <a:solidFill>
                <a:srgbClr val="000000"/>
              </a:solidFill>
              <a:round/>
              <a:headEnd/>
              <a:tailEnd/>
            </a:ln>
          </p:spPr>
          <p:txBody>
            <a:bodyPr/>
            <a:lstStyle/>
            <a:p>
              <a:endParaRPr lang="en-US"/>
            </a:p>
          </p:txBody>
        </p:sp>
        <p:sp>
          <p:nvSpPr>
            <p:cNvPr id="55412" name="Line 108"/>
            <p:cNvSpPr>
              <a:spLocks noChangeShapeType="1"/>
            </p:cNvSpPr>
            <p:nvPr/>
          </p:nvSpPr>
          <p:spPr bwMode="auto">
            <a:xfrm>
              <a:off x="2023" y="1843"/>
              <a:ext cx="1" cy="22"/>
            </a:xfrm>
            <a:prstGeom prst="line">
              <a:avLst/>
            </a:prstGeom>
            <a:noFill/>
            <a:ln w="0">
              <a:solidFill>
                <a:srgbClr val="000000"/>
              </a:solidFill>
              <a:round/>
              <a:headEnd/>
              <a:tailEnd/>
            </a:ln>
          </p:spPr>
          <p:txBody>
            <a:bodyPr/>
            <a:lstStyle/>
            <a:p>
              <a:endParaRPr lang="en-US"/>
            </a:p>
          </p:txBody>
        </p:sp>
        <p:sp>
          <p:nvSpPr>
            <p:cNvPr id="55413" name="Line 109"/>
            <p:cNvSpPr>
              <a:spLocks noChangeShapeType="1"/>
            </p:cNvSpPr>
            <p:nvPr/>
          </p:nvSpPr>
          <p:spPr bwMode="auto">
            <a:xfrm>
              <a:off x="2652" y="1843"/>
              <a:ext cx="1" cy="22"/>
            </a:xfrm>
            <a:prstGeom prst="line">
              <a:avLst/>
            </a:prstGeom>
            <a:noFill/>
            <a:ln w="0">
              <a:solidFill>
                <a:srgbClr val="000000"/>
              </a:solidFill>
              <a:round/>
              <a:headEnd/>
              <a:tailEnd/>
            </a:ln>
          </p:spPr>
          <p:txBody>
            <a:bodyPr/>
            <a:lstStyle/>
            <a:p>
              <a:endParaRPr lang="en-US"/>
            </a:p>
          </p:txBody>
        </p:sp>
        <p:sp>
          <p:nvSpPr>
            <p:cNvPr id="55414" name="Rectangle 110"/>
            <p:cNvSpPr>
              <a:spLocks noChangeArrowheads="1"/>
            </p:cNvSpPr>
            <p:nvPr/>
          </p:nvSpPr>
          <p:spPr bwMode="auto">
            <a:xfrm>
              <a:off x="734" y="3552"/>
              <a:ext cx="62"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0</a:t>
              </a:r>
              <a:endParaRPr lang="en-US" sz="1400"/>
            </a:p>
          </p:txBody>
        </p:sp>
        <p:sp>
          <p:nvSpPr>
            <p:cNvPr id="55415" name="Rectangle 111"/>
            <p:cNvSpPr>
              <a:spLocks noChangeArrowheads="1"/>
            </p:cNvSpPr>
            <p:nvPr/>
          </p:nvSpPr>
          <p:spPr bwMode="auto">
            <a:xfrm>
              <a:off x="1267" y="3552"/>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2000</a:t>
              </a:r>
              <a:endParaRPr lang="en-US" sz="1400"/>
            </a:p>
          </p:txBody>
        </p:sp>
        <p:sp>
          <p:nvSpPr>
            <p:cNvPr id="55416" name="Rectangle 112"/>
            <p:cNvSpPr>
              <a:spLocks noChangeArrowheads="1"/>
            </p:cNvSpPr>
            <p:nvPr/>
          </p:nvSpPr>
          <p:spPr bwMode="auto">
            <a:xfrm>
              <a:off x="1896" y="3552"/>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4000</a:t>
              </a:r>
              <a:endParaRPr lang="en-US" sz="1400"/>
            </a:p>
          </p:txBody>
        </p:sp>
        <p:sp>
          <p:nvSpPr>
            <p:cNvPr id="55417" name="Rectangle 113"/>
            <p:cNvSpPr>
              <a:spLocks noChangeArrowheads="1"/>
            </p:cNvSpPr>
            <p:nvPr/>
          </p:nvSpPr>
          <p:spPr bwMode="auto">
            <a:xfrm>
              <a:off x="2525" y="3552"/>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6000</a:t>
              </a:r>
              <a:endParaRPr lang="en-US" sz="1400"/>
            </a:p>
          </p:txBody>
        </p:sp>
        <p:sp>
          <p:nvSpPr>
            <p:cNvPr id="55418" name="Rectangle 114"/>
            <p:cNvSpPr>
              <a:spLocks noChangeArrowheads="1"/>
            </p:cNvSpPr>
            <p:nvPr/>
          </p:nvSpPr>
          <p:spPr bwMode="auto">
            <a:xfrm>
              <a:off x="1448" y="3657"/>
              <a:ext cx="409"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Time (s)</a:t>
              </a:r>
              <a:endParaRPr lang="en-US" sz="1400"/>
            </a:p>
          </p:txBody>
        </p:sp>
        <p:sp>
          <p:nvSpPr>
            <p:cNvPr id="55419" name="Line 115"/>
            <p:cNvSpPr>
              <a:spLocks noChangeShapeType="1"/>
            </p:cNvSpPr>
            <p:nvPr/>
          </p:nvSpPr>
          <p:spPr bwMode="auto">
            <a:xfrm>
              <a:off x="766" y="3527"/>
              <a:ext cx="8" cy="1"/>
            </a:xfrm>
            <a:prstGeom prst="line">
              <a:avLst/>
            </a:prstGeom>
            <a:noFill/>
            <a:ln w="0">
              <a:solidFill>
                <a:srgbClr val="000000"/>
              </a:solidFill>
              <a:round/>
              <a:headEnd/>
              <a:tailEnd/>
            </a:ln>
          </p:spPr>
          <p:txBody>
            <a:bodyPr/>
            <a:lstStyle/>
            <a:p>
              <a:endParaRPr lang="en-US"/>
            </a:p>
          </p:txBody>
        </p:sp>
        <p:sp>
          <p:nvSpPr>
            <p:cNvPr id="55420" name="Line 116"/>
            <p:cNvSpPr>
              <a:spLocks noChangeShapeType="1"/>
            </p:cNvSpPr>
            <p:nvPr/>
          </p:nvSpPr>
          <p:spPr bwMode="auto">
            <a:xfrm>
              <a:off x="766" y="3357"/>
              <a:ext cx="8" cy="1"/>
            </a:xfrm>
            <a:prstGeom prst="line">
              <a:avLst/>
            </a:prstGeom>
            <a:noFill/>
            <a:ln w="0">
              <a:solidFill>
                <a:srgbClr val="000000"/>
              </a:solidFill>
              <a:round/>
              <a:headEnd/>
              <a:tailEnd/>
            </a:ln>
          </p:spPr>
          <p:txBody>
            <a:bodyPr/>
            <a:lstStyle/>
            <a:p>
              <a:endParaRPr lang="en-US"/>
            </a:p>
          </p:txBody>
        </p:sp>
        <p:sp>
          <p:nvSpPr>
            <p:cNvPr id="55421" name="Line 117"/>
            <p:cNvSpPr>
              <a:spLocks noChangeShapeType="1"/>
            </p:cNvSpPr>
            <p:nvPr/>
          </p:nvSpPr>
          <p:spPr bwMode="auto">
            <a:xfrm>
              <a:off x="766" y="3190"/>
              <a:ext cx="8" cy="1"/>
            </a:xfrm>
            <a:prstGeom prst="line">
              <a:avLst/>
            </a:prstGeom>
            <a:noFill/>
            <a:ln w="0">
              <a:solidFill>
                <a:srgbClr val="000000"/>
              </a:solidFill>
              <a:round/>
              <a:headEnd/>
              <a:tailEnd/>
            </a:ln>
          </p:spPr>
          <p:txBody>
            <a:bodyPr/>
            <a:lstStyle/>
            <a:p>
              <a:endParaRPr lang="en-US"/>
            </a:p>
          </p:txBody>
        </p:sp>
        <p:sp>
          <p:nvSpPr>
            <p:cNvPr id="55422" name="Line 118"/>
            <p:cNvSpPr>
              <a:spLocks noChangeShapeType="1"/>
            </p:cNvSpPr>
            <p:nvPr/>
          </p:nvSpPr>
          <p:spPr bwMode="auto">
            <a:xfrm>
              <a:off x="766" y="3021"/>
              <a:ext cx="8" cy="1"/>
            </a:xfrm>
            <a:prstGeom prst="line">
              <a:avLst/>
            </a:prstGeom>
            <a:noFill/>
            <a:ln w="0">
              <a:solidFill>
                <a:srgbClr val="000000"/>
              </a:solidFill>
              <a:round/>
              <a:headEnd/>
              <a:tailEnd/>
            </a:ln>
          </p:spPr>
          <p:txBody>
            <a:bodyPr/>
            <a:lstStyle/>
            <a:p>
              <a:endParaRPr lang="en-US"/>
            </a:p>
          </p:txBody>
        </p:sp>
        <p:sp>
          <p:nvSpPr>
            <p:cNvPr id="55423" name="Line 119"/>
            <p:cNvSpPr>
              <a:spLocks noChangeShapeType="1"/>
            </p:cNvSpPr>
            <p:nvPr/>
          </p:nvSpPr>
          <p:spPr bwMode="auto">
            <a:xfrm>
              <a:off x="766" y="2854"/>
              <a:ext cx="8" cy="1"/>
            </a:xfrm>
            <a:prstGeom prst="line">
              <a:avLst/>
            </a:prstGeom>
            <a:noFill/>
            <a:ln w="0">
              <a:solidFill>
                <a:srgbClr val="000000"/>
              </a:solidFill>
              <a:round/>
              <a:headEnd/>
              <a:tailEnd/>
            </a:ln>
          </p:spPr>
          <p:txBody>
            <a:bodyPr/>
            <a:lstStyle/>
            <a:p>
              <a:endParaRPr lang="en-US"/>
            </a:p>
          </p:txBody>
        </p:sp>
        <p:sp>
          <p:nvSpPr>
            <p:cNvPr id="55424" name="Line 120"/>
            <p:cNvSpPr>
              <a:spLocks noChangeShapeType="1"/>
            </p:cNvSpPr>
            <p:nvPr/>
          </p:nvSpPr>
          <p:spPr bwMode="auto">
            <a:xfrm>
              <a:off x="766" y="2685"/>
              <a:ext cx="8" cy="0"/>
            </a:xfrm>
            <a:prstGeom prst="line">
              <a:avLst/>
            </a:prstGeom>
            <a:noFill/>
            <a:ln w="0">
              <a:solidFill>
                <a:srgbClr val="000000"/>
              </a:solidFill>
              <a:round/>
              <a:headEnd/>
              <a:tailEnd/>
            </a:ln>
          </p:spPr>
          <p:txBody>
            <a:bodyPr/>
            <a:lstStyle/>
            <a:p>
              <a:endParaRPr lang="en-US"/>
            </a:p>
          </p:txBody>
        </p:sp>
        <p:sp>
          <p:nvSpPr>
            <p:cNvPr id="55425" name="Line 121"/>
            <p:cNvSpPr>
              <a:spLocks noChangeShapeType="1"/>
            </p:cNvSpPr>
            <p:nvPr/>
          </p:nvSpPr>
          <p:spPr bwMode="auto">
            <a:xfrm>
              <a:off x="766" y="2516"/>
              <a:ext cx="8" cy="1"/>
            </a:xfrm>
            <a:prstGeom prst="line">
              <a:avLst/>
            </a:prstGeom>
            <a:noFill/>
            <a:ln w="0">
              <a:solidFill>
                <a:srgbClr val="000000"/>
              </a:solidFill>
              <a:round/>
              <a:headEnd/>
              <a:tailEnd/>
            </a:ln>
          </p:spPr>
          <p:txBody>
            <a:bodyPr/>
            <a:lstStyle/>
            <a:p>
              <a:endParaRPr lang="en-US"/>
            </a:p>
          </p:txBody>
        </p:sp>
        <p:sp>
          <p:nvSpPr>
            <p:cNvPr id="55426" name="Line 122"/>
            <p:cNvSpPr>
              <a:spLocks noChangeShapeType="1"/>
            </p:cNvSpPr>
            <p:nvPr/>
          </p:nvSpPr>
          <p:spPr bwMode="auto">
            <a:xfrm>
              <a:off x="766" y="2346"/>
              <a:ext cx="8" cy="1"/>
            </a:xfrm>
            <a:prstGeom prst="line">
              <a:avLst/>
            </a:prstGeom>
            <a:noFill/>
            <a:ln w="0">
              <a:solidFill>
                <a:srgbClr val="000000"/>
              </a:solidFill>
              <a:round/>
              <a:headEnd/>
              <a:tailEnd/>
            </a:ln>
          </p:spPr>
          <p:txBody>
            <a:bodyPr/>
            <a:lstStyle/>
            <a:p>
              <a:endParaRPr lang="en-US"/>
            </a:p>
          </p:txBody>
        </p:sp>
        <p:sp>
          <p:nvSpPr>
            <p:cNvPr id="55427" name="Line 123"/>
            <p:cNvSpPr>
              <a:spLocks noChangeShapeType="1"/>
            </p:cNvSpPr>
            <p:nvPr/>
          </p:nvSpPr>
          <p:spPr bwMode="auto">
            <a:xfrm>
              <a:off x="766" y="2180"/>
              <a:ext cx="8" cy="1"/>
            </a:xfrm>
            <a:prstGeom prst="line">
              <a:avLst/>
            </a:prstGeom>
            <a:noFill/>
            <a:ln w="0">
              <a:solidFill>
                <a:srgbClr val="000000"/>
              </a:solidFill>
              <a:round/>
              <a:headEnd/>
              <a:tailEnd/>
            </a:ln>
          </p:spPr>
          <p:txBody>
            <a:bodyPr/>
            <a:lstStyle/>
            <a:p>
              <a:endParaRPr lang="en-US"/>
            </a:p>
          </p:txBody>
        </p:sp>
        <p:sp>
          <p:nvSpPr>
            <p:cNvPr id="55428" name="Line 124"/>
            <p:cNvSpPr>
              <a:spLocks noChangeShapeType="1"/>
            </p:cNvSpPr>
            <p:nvPr/>
          </p:nvSpPr>
          <p:spPr bwMode="auto">
            <a:xfrm>
              <a:off x="766" y="2012"/>
              <a:ext cx="8" cy="1"/>
            </a:xfrm>
            <a:prstGeom prst="line">
              <a:avLst/>
            </a:prstGeom>
            <a:noFill/>
            <a:ln w="0">
              <a:solidFill>
                <a:srgbClr val="000000"/>
              </a:solidFill>
              <a:round/>
              <a:headEnd/>
              <a:tailEnd/>
            </a:ln>
          </p:spPr>
          <p:txBody>
            <a:bodyPr/>
            <a:lstStyle/>
            <a:p>
              <a:endParaRPr lang="en-US"/>
            </a:p>
          </p:txBody>
        </p:sp>
        <p:sp>
          <p:nvSpPr>
            <p:cNvPr id="55429" name="Line 125"/>
            <p:cNvSpPr>
              <a:spLocks noChangeShapeType="1"/>
            </p:cNvSpPr>
            <p:nvPr/>
          </p:nvSpPr>
          <p:spPr bwMode="auto">
            <a:xfrm>
              <a:off x="766" y="1843"/>
              <a:ext cx="8" cy="1"/>
            </a:xfrm>
            <a:prstGeom prst="line">
              <a:avLst/>
            </a:prstGeom>
            <a:noFill/>
            <a:ln w="0">
              <a:solidFill>
                <a:srgbClr val="000000"/>
              </a:solidFill>
              <a:round/>
              <a:headEnd/>
              <a:tailEnd/>
            </a:ln>
          </p:spPr>
          <p:txBody>
            <a:bodyPr/>
            <a:lstStyle/>
            <a:p>
              <a:endParaRPr lang="en-US"/>
            </a:p>
          </p:txBody>
        </p:sp>
        <p:sp>
          <p:nvSpPr>
            <p:cNvPr id="55430" name="Line 126"/>
            <p:cNvSpPr>
              <a:spLocks noChangeShapeType="1"/>
            </p:cNvSpPr>
            <p:nvPr/>
          </p:nvSpPr>
          <p:spPr bwMode="auto">
            <a:xfrm flipH="1">
              <a:off x="2643" y="3527"/>
              <a:ext cx="9" cy="1"/>
            </a:xfrm>
            <a:prstGeom prst="line">
              <a:avLst/>
            </a:prstGeom>
            <a:noFill/>
            <a:ln w="0">
              <a:solidFill>
                <a:srgbClr val="000000"/>
              </a:solidFill>
              <a:round/>
              <a:headEnd/>
              <a:tailEnd/>
            </a:ln>
          </p:spPr>
          <p:txBody>
            <a:bodyPr/>
            <a:lstStyle/>
            <a:p>
              <a:endParaRPr lang="en-US"/>
            </a:p>
          </p:txBody>
        </p:sp>
        <p:sp>
          <p:nvSpPr>
            <p:cNvPr id="55431" name="Line 127"/>
            <p:cNvSpPr>
              <a:spLocks noChangeShapeType="1"/>
            </p:cNvSpPr>
            <p:nvPr/>
          </p:nvSpPr>
          <p:spPr bwMode="auto">
            <a:xfrm flipH="1">
              <a:off x="2643" y="3357"/>
              <a:ext cx="9" cy="1"/>
            </a:xfrm>
            <a:prstGeom prst="line">
              <a:avLst/>
            </a:prstGeom>
            <a:noFill/>
            <a:ln w="0">
              <a:solidFill>
                <a:srgbClr val="000000"/>
              </a:solidFill>
              <a:round/>
              <a:headEnd/>
              <a:tailEnd/>
            </a:ln>
          </p:spPr>
          <p:txBody>
            <a:bodyPr/>
            <a:lstStyle/>
            <a:p>
              <a:endParaRPr lang="en-US"/>
            </a:p>
          </p:txBody>
        </p:sp>
        <p:sp>
          <p:nvSpPr>
            <p:cNvPr id="55432" name="Line 128"/>
            <p:cNvSpPr>
              <a:spLocks noChangeShapeType="1"/>
            </p:cNvSpPr>
            <p:nvPr/>
          </p:nvSpPr>
          <p:spPr bwMode="auto">
            <a:xfrm flipH="1">
              <a:off x="2643" y="3190"/>
              <a:ext cx="9" cy="1"/>
            </a:xfrm>
            <a:prstGeom prst="line">
              <a:avLst/>
            </a:prstGeom>
            <a:noFill/>
            <a:ln w="0">
              <a:solidFill>
                <a:srgbClr val="000000"/>
              </a:solidFill>
              <a:round/>
              <a:headEnd/>
              <a:tailEnd/>
            </a:ln>
          </p:spPr>
          <p:txBody>
            <a:bodyPr/>
            <a:lstStyle/>
            <a:p>
              <a:endParaRPr lang="en-US"/>
            </a:p>
          </p:txBody>
        </p:sp>
        <p:sp>
          <p:nvSpPr>
            <p:cNvPr id="55433" name="Line 129"/>
            <p:cNvSpPr>
              <a:spLocks noChangeShapeType="1"/>
            </p:cNvSpPr>
            <p:nvPr/>
          </p:nvSpPr>
          <p:spPr bwMode="auto">
            <a:xfrm flipH="1">
              <a:off x="2643" y="3021"/>
              <a:ext cx="9" cy="1"/>
            </a:xfrm>
            <a:prstGeom prst="line">
              <a:avLst/>
            </a:prstGeom>
            <a:noFill/>
            <a:ln w="0">
              <a:solidFill>
                <a:srgbClr val="000000"/>
              </a:solidFill>
              <a:round/>
              <a:headEnd/>
              <a:tailEnd/>
            </a:ln>
          </p:spPr>
          <p:txBody>
            <a:bodyPr/>
            <a:lstStyle/>
            <a:p>
              <a:endParaRPr lang="en-US"/>
            </a:p>
          </p:txBody>
        </p:sp>
        <p:sp>
          <p:nvSpPr>
            <p:cNvPr id="55434" name="Line 130"/>
            <p:cNvSpPr>
              <a:spLocks noChangeShapeType="1"/>
            </p:cNvSpPr>
            <p:nvPr/>
          </p:nvSpPr>
          <p:spPr bwMode="auto">
            <a:xfrm flipH="1">
              <a:off x="2643" y="2854"/>
              <a:ext cx="9" cy="1"/>
            </a:xfrm>
            <a:prstGeom prst="line">
              <a:avLst/>
            </a:prstGeom>
            <a:noFill/>
            <a:ln w="0">
              <a:solidFill>
                <a:srgbClr val="000000"/>
              </a:solidFill>
              <a:round/>
              <a:headEnd/>
              <a:tailEnd/>
            </a:ln>
          </p:spPr>
          <p:txBody>
            <a:bodyPr/>
            <a:lstStyle/>
            <a:p>
              <a:endParaRPr lang="en-US"/>
            </a:p>
          </p:txBody>
        </p:sp>
        <p:sp>
          <p:nvSpPr>
            <p:cNvPr id="55435" name="Line 131"/>
            <p:cNvSpPr>
              <a:spLocks noChangeShapeType="1"/>
            </p:cNvSpPr>
            <p:nvPr/>
          </p:nvSpPr>
          <p:spPr bwMode="auto">
            <a:xfrm flipH="1">
              <a:off x="2643" y="2685"/>
              <a:ext cx="9" cy="0"/>
            </a:xfrm>
            <a:prstGeom prst="line">
              <a:avLst/>
            </a:prstGeom>
            <a:noFill/>
            <a:ln w="0">
              <a:solidFill>
                <a:srgbClr val="000000"/>
              </a:solidFill>
              <a:round/>
              <a:headEnd/>
              <a:tailEnd/>
            </a:ln>
          </p:spPr>
          <p:txBody>
            <a:bodyPr/>
            <a:lstStyle/>
            <a:p>
              <a:endParaRPr lang="en-US"/>
            </a:p>
          </p:txBody>
        </p:sp>
        <p:sp>
          <p:nvSpPr>
            <p:cNvPr id="55436" name="Line 132"/>
            <p:cNvSpPr>
              <a:spLocks noChangeShapeType="1"/>
            </p:cNvSpPr>
            <p:nvPr/>
          </p:nvSpPr>
          <p:spPr bwMode="auto">
            <a:xfrm flipH="1">
              <a:off x="2643" y="2516"/>
              <a:ext cx="9" cy="1"/>
            </a:xfrm>
            <a:prstGeom prst="line">
              <a:avLst/>
            </a:prstGeom>
            <a:noFill/>
            <a:ln w="0">
              <a:solidFill>
                <a:srgbClr val="000000"/>
              </a:solidFill>
              <a:round/>
              <a:headEnd/>
              <a:tailEnd/>
            </a:ln>
          </p:spPr>
          <p:txBody>
            <a:bodyPr/>
            <a:lstStyle/>
            <a:p>
              <a:endParaRPr lang="en-US"/>
            </a:p>
          </p:txBody>
        </p:sp>
        <p:sp>
          <p:nvSpPr>
            <p:cNvPr id="55437" name="Line 133"/>
            <p:cNvSpPr>
              <a:spLocks noChangeShapeType="1"/>
            </p:cNvSpPr>
            <p:nvPr/>
          </p:nvSpPr>
          <p:spPr bwMode="auto">
            <a:xfrm flipH="1">
              <a:off x="2643" y="2346"/>
              <a:ext cx="9" cy="1"/>
            </a:xfrm>
            <a:prstGeom prst="line">
              <a:avLst/>
            </a:prstGeom>
            <a:noFill/>
            <a:ln w="0">
              <a:solidFill>
                <a:srgbClr val="000000"/>
              </a:solidFill>
              <a:round/>
              <a:headEnd/>
              <a:tailEnd/>
            </a:ln>
          </p:spPr>
          <p:txBody>
            <a:bodyPr/>
            <a:lstStyle/>
            <a:p>
              <a:endParaRPr lang="en-US"/>
            </a:p>
          </p:txBody>
        </p:sp>
        <p:sp>
          <p:nvSpPr>
            <p:cNvPr id="55438" name="Line 134"/>
            <p:cNvSpPr>
              <a:spLocks noChangeShapeType="1"/>
            </p:cNvSpPr>
            <p:nvPr/>
          </p:nvSpPr>
          <p:spPr bwMode="auto">
            <a:xfrm flipH="1">
              <a:off x="2643" y="2180"/>
              <a:ext cx="9" cy="1"/>
            </a:xfrm>
            <a:prstGeom prst="line">
              <a:avLst/>
            </a:prstGeom>
            <a:noFill/>
            <a:ln w="0">
              <a:solidFill>
                <a:srgbClr val="000000"/>
              </a:solidFill>
              <a:round/>
              <a:headEnd/>
              <a:tailEnd/>
            </a:ln>
          </p:spPr>
          <p:txBody>
            <a:bodyPr/>
            <a:lstStyle/>
            <a:p>
              <a:endParaRPr lang="en-US"/>
            </a:p>
          </p:txBody>
        </p:sp>
        <p:sp>
          <p:nvSpPr>
            <p:cNvPr id="55439" name="Line 135"/>
            <p:cNvSpPr>
              <a:spLocks noChangeShapeType="1"/>
            </p:cNvSpPr>
            <p:nvPr/>
          </p:nvSpPr>
          <p:spPr bwMode="auto">
            <a:xfrm flipH="1">
              <a:off x="2643" y="2012"/>
              <a:ext cx="9" cy="1"/>
            </a:xfrm>
            <a:prstGeom prst="line">
              <a:avLst/>
            </a:prstGeom>
            <a:noFill/>
            <a:ln w="0">
              <a:solidFill>
                <a:srgbClr val="000000"/>
              </a:solidFill>
              <a:round/>
              <a:headEnd/>
              <a:tailEnd/>
            </a:ln>
          </p:spPr>
          <p:txBody>
            <a:bodyPr/>
            <a:lstStyle/>
            <a:p>
              <a:endParaRPr lang="en-US"/>
            </a:p>
          </p:txBody>
        </p:sp>
        <p:sp>
          <p:nvSpPr>
            <p:cNvPr id="55440" name="Line 136"/>
            <p:cNvSpPr>
              <a:spLocks noChangeShapeType="1"/>
            </p:cNvSpPr>
            <p:nvPr/>
          </p:nvSpPr>
          <p:spPr bwMode="auto">
            <a:xfrm flipH="1">
              <a:off x="2643" y="1843"/>
              <a:ext cx="9" cy="1"/>
            </a:xfrm>
            <a:prstGeom prst="line">
              <a:avLst/>
            </a:prstGeom>
            <a:noFill/>
            <a:ln w="0">
              <a:solidFill>
                <a:srgbClr val="000000"/>
              </a:solidFill>
              <a:round/>
              <a:headEnd/>
              <a:tailEnd/>
            </a:ln>
          </p:spPr>
          <p:txBody>
            <a:bodyPr/>
            <a:lstStyle/>
            <a:p>
              <a:endParaRPr lang="en-US"/>
            </a:p>
          </p:txBody>
        </p:sp>
        <p:sp>
          <p:nvSpPr>
            <p:cNvPr id="55441" name="Line 137"/>
            <p:cNvSpPr>
              <a:spLocks noChangeShapeType="1"/>
            </p:cNvSpPr>
            <p:nvPr/>
          </p:nvSpPr>
          <p:spPr bwMode="auto">
            <a:xfrm>
              <a:off x="766" y="3527"/>
              <a:ext cx="17" cy="1"/>
            </a:xfrm>
            <a:prstGeom prst="line">
              <a:avLst/>
            </a:prstGeom>
            <a:noFill/>
            <a:ln w="0">
              <a:solidFill>
                <a:srgbClr val="000000"/>
              </a:solidFill>
              <a:round/>
              <a:headEnd/>
              <a:tailEnd/>
            </a:ln>
          </p:spPr>
          <p:txBody>
            <a:bodyPr/>
            <a:lstStyle/>
            <a:p>
              <a:endParaRPr lang="en-US"/>
            </a:p>
          </p:txBody>
        </p:sp>
        <p:sp>
          <p:nvSpPr>
            <p:cNvPr id="55442" name="Line 138"/>
            <p:cNvSpPr>
              <a:spLocks noChangeShapeType="1"/>
            </p:cNvSpPr>
            <p:nvPr/>
          </p:nvSpPr>
          <p:spPr bwMode="auto">
            <a:xfrm>
              <a:off x="766" y="3190"/>
              <a:ext cx="17" cy="1"/>
            </a:xfrm>
            <a:prstGeom prst="line">
              <a:avLst/>
            </a:prstGeom>
            <a:noFill/>
            <a:ln w="0">
              <a:solidFill>
                <a:srgbClr val="000000"/>
              </a:solidFill>
              <a:round/>
              <a:headEnd/>
              <a:tailEnd/>
            </a:ln>
          </p:spPr>
          <p:txBody>
            <a:bodyPr/>
            <a:lstStyle/>
            <a:p>
              <a:endParaRPr lang="en-US"/>
            </a:p>
          </p:txBody>
        </p:sp>
        <p:sp>
          <p:nvSpPr>
            <p:cNvPr id="55443" name="Line 139"/>
            <p:cNvSpPr>
              <a:spLocks noChangeShapeType="1"/>
            </p:cNvSpPr>
            <p:nvPr/>
          </p:nvSpPr>
          <p:spPr bwMode="auto">
            <a:xfrm>
              <a:off x="766" y="2854"/>
              <a:ext cx="17" cy="1"/>
            </a:xfrm>
            <a:prstGeom prst="line">
              <a:avLst/>
            </a:prstGeom>
            <a:noFill/>
            <a:ln w="0">
              <a:solidFill>
                <a:srgbClr val="000000"/>
              </a:solidFill>
              <a:round/>
              <a:headEnd/>
              <a:tailEnd/>
            </a:ln>
          </p:spPr>
          <p:txBody>
            <a:bodyPr/>
            <a:lstStyle/>
            <a:p>
              <a:endParaRPr lang="en-US"/>
            </a:p>
          </p:txBody>
        </p:sp>
        <p:sp>
          <p:nvSpPr>
            <p:cNvPr id="55444" name="Line 140"/>
            <p:cNvSpPr>
              <a:spLocks noChangeShapeType="1"/>
            </p:cNvSpPr>
            <p:nvPr/>
          </p:nvSpPr>
          <p:spPr bwMode="auto">
            <a:xfrm>
              <a:off x="766" y="2516"/>
              <a:ext cx="17" cy="1"/>
            </a:xfrm>
            <a:prstGeom prst="line">
              <a:avLst/>
            </a:prstGeom>
            <a:noFill/>
            <a:ln w="0">
              <a:solidFill>
                <a:srgbClr val="000000"/>
              </a:solidFill>
              <a:round/>
              <a:headEnd/>
              <a:tailEnd/>
            </a:ln>
          </p:spPr>
          <p:txBody>
            <a:bodyPr/>
            <a:lstStyle/>
            <a:p>
              <a:endParaRPr lang="en-US"/>
            </a:p>
          </p:txBody>
        </p:sp>
        <p:sp>
          <p:nvSpPr>
            <p:cNvPr id="55445" name="Line 141"/>
            <p:cNvSpPr>
              <a:spLocks noChangeShapeType="1"/>
            </p:cNvSpPr>
            <p:nvPr/>
          </p:nvSpPr>
          <p:spPr bwMode="auto">
            <a:xfrm>
              <a:off x="766" y="2180"/>
              <a:ext cx="17" cy="1"/>
            </a:xfrm>
            <a:prstGeom prst="line">
              <a:avLst/>
            </a:prstGeom>
            <a:noFill/>
            <a:ln w="0">
              <a:solidFill>
                <a:srgbClr val="000000"/>
              </a:solidFill>
              <a:round/>
              <a:headEnd/>
              <a:tailEnd/>
            </a:ln>
          </p:spPr>
          <p:txBody>
            <a:bodyPr/>
            <a:lstStyle/>
            <a:p>
              <a:endParaRPr lang="en-US"/>
            </a:p>
          </p:txBody>
        </p:sp>
        <p:sp>
          <p:nvSpPr>
            <p:cNvPr id="55446" name="Line 142"/>
            <p:cNvSpPr>
              <a:spLocks noChangeShapeType="1"/>
            </p:cNvSpPr>
            <p:nvPr/>
          </p:nvSpPr>
          <p:spPr bwMode="auto">
            <a:xfrm>
              <a:off x="766" y="1843"/>
              <a:ext cx="17" cy="1"/>
            </a:xfrm>
            <a:prstGeom prst="line">
              <a:avLst/>
            </a:prstGeom>
            <a:noFill/>
            <a:ln w="0">
              <a:solidFill>
                <a:srgbClr val="000000"/>
              </a:solidFill>
              <a:round/>
              <a:headEnd/>
              <a:tailEnd/>
            </a:ln>
          </p:spPr>
          <p:txBody>
            <a:bodyPr/>
            <a:lstStyle/>
            <a:p>
              <a:endParaRPr lang="en-US"/>
            </a:p>
          </p:txBody>
        </p:sp>
        <p:sp>
          <p:nvSpPr>
            <p:cNvPr id="55447" name="Line 143"/>
            <p:cNvSpPr>
              <a:spLocks noChangeShapeType="1"/>
            </p:cNvSpPr>
            <p:nvPr/>
          </p:nvSpPr>
          <p:spPr bwMode="auto">
            <a:xfrm flipH="1">
              <a:off x="2635" y="3527"/>
              <a:ext cx="17" cy="1"/>
            </a:xfrm>
            <a:prstGeom prst="line">
              <a:avLst/>
            </a:prstGeom>
            <a:noFill/>
            <a:ln w="0">
              <a:solidFill>
                <a:srgbClr val="000000"/>
              </a:solidFill>
              <a:round/>
              <a:headEnd/>
              <a:tailEnd/>
            </a:ln>
          </p:spPr>
          <p:txBody>
            <a:bodyPr/>
            <a:lstStyle/>
            <a:p>
              <a:endParaRPr lang="en-US"/>
            </a:p>
          </p:txBody>
        </p:sp>
        <p:sp>
          <p:nvSpPr>
            <p:cNvPr id="55448" name="Line 144"/>
            <p:cNvSpPr>
              <a:spLocks noChangeShapeType="1"/>
            </p:cNvSpPr>
            <p:nvPr/>
          </p:nvSpPr>
          <p:spPr bwMode="auto">
            <a:xfrm flipH="1">
              <a:off x="2635" y="3190"/>
              <a:ext cx="17" cy="1"/>
            </a:xfrm>
            <a:prstGeom prst="line">
              <a:avLst/>
            </a:prstGeom>
            <a:noFill/>
            <a:ln w="0">
              <a:solidFill>
                <a:srgbClr val="000000"/>
              </a:solidFill>
              <a:round/>
              <a:headEnd/>
              <a:tailEnd/>
            </a:ln>
          </p:spPr>
          <p:txBody>
            <a:bodyPr/>
            <a:lstStyle/>
            <a:p>
              <a:endParaRPr lang="en-US"/>
            </a:p>
          </p:txBody>
        </p:sp>
        <p:sp>
          <p:nvSpPr>
            <p:cNvPr id="55449" name="Line 145"/>
            <p:cNvSpPr>
              <a:spLocks noChangeShapeType="1"/>
            </p:cNvSpPr>
            <p:nvPr/>
          </p:nvSpPr>
          <p:spPr bwMode="auto">
            <a:xfrm flipH="1">
              <a:off x="2635" y="2854"/>
              <a:ext cx="17" cy="1"/>
            </a:xfrm>
            <a:prstGeom prst="line">
              <a:avLst/>
            </a:prstGeom>
            <a:noFill/>
            <a:ln w="0">
              <a:solidFill>
                <a:srgbClr val="000000"/>
              </a:solidFill>
              <a:round/>
              <a:headEnd/>
              <a:tailEnd/>
            </a:ln>
          </p:spPr>
          <p:txBody>
            <a:bodyPr/>
            <a:lstStyle/>
            <a:p>
              <a:endParaRPr lang="en-US"/>
            </a:p>
          </p:txBody>
        </p:sp>
        <p:sp>
          <p:nvSpPr>
            <p:cNvPr id="55450" name="Line 146"/>
            <p:cNvSpPr>
              <a:spLocks noChangeShapeType="1"/>
            </p:cNvSpPr>
            <p:nvPr/>
          </p:nvSpPr>
          <p:spPr bwMode="auto">
            <a:xfrm flipH="1">
              <a:off x="2635" y="2516"/>
              <a:ext cx="17" cy="1"/>
            </a:xfrm>
            <a:prstGeom prst="line">
              <a:avLst/>
            </a:prstGeom>
            <a:noFill/>
            <a:ln w="0">
              <a:solidFill>
                <a:srgbClr val="000000"/>
              </a:solidFill>
              <a:round/>
              <a:headEnd/>
              <a:tailEnd/>
            </a:ln>
          </p:spPr>
          <p:txBody>
            <a:bodyPr/>
            <a:lstStyle/>
            <a:p>
              <a:endParaRPr lang="en-US"/>
            </a:p>
          </p:txBody>
        </p:sp>
        <p:sp>
          <p:nvSpPr>
            <p:cNvPr id="55451" name="Line 147"/>
            <p:cNvSpPr>
              <a:spLocks noChangeShapeType="1"/>
            </p:cNvSpPr>
            <p:nvPr/>
          </p:nvSpPr>
          <p:spPr bwMode="auto">
            <a:xfrm flipH="1">
              <a:off x="2635" y="2180"/>
              <a:ext cx="17" cy="1"/>
            </a:xfrm>
            <a:prstGeom prst="line">
              <a:avLst/>
            </a:prstGeom>
            <a:noFill/>
            <a:ln w="0">
              <a:solidFill>
                <a:srgbClr val="000000"/>
              </a:solidFill>
              <a:round/>
              <a:headEnd/>
              <a:tailEnd/>
            </a:ln>
          </p:spPr>
          <p:txBody>
            <a:bodyPr/>
            <a:lstStyle/>
            <a:p>
              <a:endParaRPr lang="en-US"/>
            </a:p>
          </p:txBody>
        </p:sp>
        <p:sp>
          <p:nvSpPr>
            <p:cNvPr id="55452" name="Line 148"/>
            <p:cNvSpPr>
              <a:spLocks noChangeShapeType="1"/>
            </p:cNvSpPr>
            <p:nvPr/>
          </p:nvSpPr>
          <p:spPr bwMode="auto">
            <a:xfrm flipH="1">
              <a:off x="2635" y="1843"/>
              <a:ext cx="17" cy="1"/>
            </a:xfrm>
            <a:prstGeom prst="line">
              <a:avLst/>
            </a:prstGeom>
            <a:noFill/>
            <a:ln w="0">
              <a:solidFill>
                <a:srgbClr val="000000"/>
              </a:solidFill>
              <a:round/>
              <a:headEnd/>
              <a:tailEnd/>
            </a:ln>
          </p:spPr>
          <p:txBody>
            <a:bodyPr/>
            <a:lstStyle/>
            <a:p>
              <a:endParaRPr lang="en-US"/>
            </a:p>
          </p:txBody>
        </p:sp>
        <p:sp>
          <p:nvSpPr>
            <p:cNvPr id="55453" name="Rectangle 149"/>
            <p:cNvSpPr>
              <a:spLocks noChangeArrowheads="1"/>
            </p:cNvSpPr>
            <p:nvPr/>
          </p:nvSpPr>
          <p:spPr bwMode="auto">
            <a:xfrm>
              <a:off x="662" y="3458"/>
              <a:ext cx="62"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0</a:t>
              </a:r>
              <a:endParaRPr lang="en-US" sz="1400"/>
            </a:p>
          </p:txBody>
        </p:sp>
        <p:sp>
          <p:nvSpPr>
            <p:cNvPr id="55454" name="Rectangle 150"/>
            <p:cNvSpPr>
              <a:spLocks noChangeArrowheads="1"/>
            </p:cNvSpPr>
            <p:nvPr/>
          </p:nvSpPr>
          <p:spPr bwMode="auto">
            <a:xfrm>
              <a:off x="600" y="3120"/>
              <a:ext cx="124"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20</a:t>
              </a:r>
              <a:endParaRPr lang="en-US" sz="1400"/>
            </a:p>
          </p:txBody>
        </p:sp>
        <p:sp>
          <p:nvSpPr>
            <p:cNvPr id="55455" name="Rectangle 151"/>
            <p:cNvSpPr>
              <a:spLocks noChangeArrowheads="1"/>
            </p:cNvSpPr>
            <p:nvPr/>
          </p:nvSpPr>
          <p:spPr bwMode="auto">
            <a:xfrm>
              <a:off x="600" y="2786"/>
              <a:ext cx="124" cy="135"/>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40</a:t>
              </a:r>
              <a:endParaRPr lang="en-US" sz="1400"/>
            </a:p>
          </p:txBody>
        </p:sp>
        <p:sp>
          <p:nvSpPr>
            <p:cNvPr id="55456" name="Rectangle 152"/>
            <p:cNvSpPr>
              <a:spLocks noChangeArrowheads="1"/>
            </p:cNvSpPr>
            <p:nvPr/>
          </p:nvSpPr>
          <p:spPr bwMode="auto">
            <a:xfrm>
              <a:off x="600" y="2447"/>
              <a:ext cx="124"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60</a:t>
              </a:r>
              <a:endParaRPr lang="en-US" sz="1400"/>
            </a:p>
          </p:txBody>
        </p:sp>
        <p:sp>
          <p:nvSpPr>
            <p:cNvPr id="55457" name="Rectangle 153"/>
            <p:cNvSpPr>
              <a:spLocks noChangeArrowheads="1"/>
            </p:cNvSpPr>
            <p:nvPr/>
          </p:nvSpPr>
          <p:spPr bwMode="auto">
            <a:xfrm>
              <a:off x="600" y="2111"/>
              <a:ext cx="124"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80</a:t>
              </a:r>
              <a:endParaRPr lang="en-US" sz="1400"/>
            </a:p>
          </p:txBody>
        </p:sp>
        <p:sp>
          <p:nvSpPr>
            <p:cNvPr id="55458" name="Rectangle 154"/>
            <p:cNvSpPr>
              <a:spLocks noChangeArrowheads="1"/>
            </p:cNvSpPr>
            <p:nvPr/>
          </p:nvSpPr>
          <p:spPr bwMode="auto">
            <a:xfrm>
              <a:off x="538" y="1774"/>
              <a:ext cx="186"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100</a:t>
              </a:r>
              <a:endParaRPr lang="en-US" sz="1400"/>
            </a:p>
          </p:txBody>
        </p:sp>
        <p:sp>
          <p:nvSpPr>
            <p:cNvPr id="55459" name="Rectangle 155"/>
            <p:cNvSpPr>
              <a:spLocks noChangeArrowheads="1"/>
            </p:cNvSpPr>
            <p:nvPr/>
          </p:nvSpPr>
          <p:spPr bwMode="auto">
            <a:xfrm rot="-5400000">
              <a:off x="54" y="2562"/>
              <a:ext cx="73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Pressure (atm)</a:t>
              </a:r>
              <a:endParaRPr lang="en-US" sz="1400"/>
            </a:p>
          </p:txBody>
        </p:sp>
        <p:sp>
          <p:nvSpPr>
            <p:cNvPr id="55460" name="Freeform 156"/>
            <p:cNvSpPr>
              <a:spLocks/>
            </p:cNvSpPr>
            <p:nvPr/>
          </p:nvSpPr>
          <p:spPr bwMode="auto">
            <a:xfrm>
              <a:off x="766" y="1981"/>
              <a:ext cx="1002" cy="1530"/>
            </a:xfrm>
            <a:custGeom>
              <a:avLst/>
              <a:gdLst>
                <a:gd name="T0" fmla="*/ 15 w 1002"/>
                <a:gd name="T1" fmla="*/ 110 h 1588"/>
                <a:gd name="T2" fmla="*/ 24 w 1002"/>
                <a:gd name="T3" fmla="*/ 106 h 1588"/>
                <a:gd name="T4" fmla="*/ 34 w 1002"/>
                <a:gd name="T5" fmla="*/ 100 h 1588"/>
                <a:gd name="T6" fmla="*/ 43 w 1002"/>
                <a:gd name="T7" fmla="*/ 96 h 1588"/>
                <a:gd name="T8" fmla="*/ 53 w 1002"/>
                <a:gd name="T9" fmla="*/ 92 h 1588"/>
                <a:gd name="T10" fmla="*/ 62 w 1002"/>
                <a:gd name="T11" fmla="*/ 89 h 1588"/>
                <a:gd name="T12" fmla="*/ 72 w 1002"/>
                <a:gd name="T13" fmla="*/ 86 h 1588"/>
                <a:gd name="T14" fmla="*/ 81 w 1002"/>
                <a:gd name="T15" fmla="*/ 83 h 1588"/>
                <a:gd name="T16" fmla="*/ 90 w 1002"/>
                <a:gd name="T17" fmla="*/ 80 h 1588"/>
                <a:gd name="T18" fmla="*/ 100 w 1002"/>
                <a:gd name="T19" fmla="*/ 78 h 1588"/>
                <a:gd name="T20" fmla="*/ 109 w 1002"/>
                <a:gd name="T21" fmla="*/ 77 h 1588"/>
                <a:gd name="T22" fmla="*/ 121 w 1002"/>
                <a:gd name="T23" fmla="*/ 74 h 1588"/>
                <a:gd name="T24" fmla="*/ 138 w 1002"/>
                <a:gd name="T25" fmla="*/ 72 h 1588"/>
                <a:gd name="T26" fmla="*/ 157 w 1002"/>
                <a:gd name="T27" fmla="*/ 68 h 1588"/>
                <a:gd name="T28" fmla="*/ 166 w 1002"/>
                <a:gd name="T29" fmla="*/ 61 h 1588"/>
                <a:gd name="T30" fmla="*/ 174 w 1002"/>
                <a:gd name="T31" fmla="*/ 48 h 1588"/>
                <a:gd name="T32" fmla="*/ 185 w 1002"/>
                <a:gd name="T33" fmla="*/ 35 h 1588"/>
                <a:gd name="T34" fmla="*/ 195 w 1002"/>
                <a:gd name="T35" fmla="*/ 30 h 1588"/>
                <a:gd name="T36" fmla="*/ 205 w 1002"/>
                <a:gd name="T37" fmla="*/ 26 h 1588"/>
                <a:gd name="T38" fmla="*/ 214 w 1002"/>
                <a:gd name="T39" fmla="*/ 24 h 1588"/>
                <a:gd name="T40" fmla="*/ 224 w 1002"/>
                <a:gd name="T41" fmla="*/ 19 h 1588"/>
                <a:gd name="T42" fmla="*/ 233 w 1002"/>
                <a:gd name="T43" fmla="*/ 15 h 1588"/>
                <a:gd name="T44" fmla="*/ 247 w 1002"/>
                <a:gd name="T45" fmla="*/ 13 h 1588"/>
                <a:gd name="T46" fmla="*/ 259 w 1002"/>
                <a:gd name="T47" fmla="*/ 13 h 1588"/>
                <a:gd name="T48" fmla="*/ 278 w 1002"/>
                <a:gd name="T49" fmla="*/ 13 h 1588"/>
                <a:gd name="T50" fmla="*/ 304 w 1002"/>
                <a:gd name="T51" fmla="*/ 13 h 1588"/>
                <a:gd name="T52" fmla="*/ 342 w 1002"/>
                <a:gd name="T53" fmla="*/ 12 h 1588"/>
                <a:gd name="T54" fmla="*/ 402 w 1002"/>
                <a:gd name="T55" fmla="*/ 7 h 1588"/>
                <a:gd name="T56" fmla="*/ 504 w 1002"/>
                <a:gd name="T57" fmla="*/ 5 h 1588"/>
                <a:gd name="T58" fmla="*/ 672 w 1002"/>
                <a:gd name="T59" fmla="*/ 0 h 1588"/>
                <a:gd name="T60" fmla="*/ 760 w 1002"/>
                <a:gd name="T61" fmla="*/ 31 h 1588"/>
                <a:gd name="T62" fmla="*/ 770 w 1002"/>
                <a:gd name="T63" fmla="*/ 39 h 1588"/>
                <a:gd name="T64" fmla="*/ 779 w 1002"/>
                <a:gd name="T65" fmla="*/ 47 h 1588"/>
                <a:gd name="T66" fmla="*/ 789 w 1002"/>
                <a:gd name="T67" fmla="*/ 50 h 1588"/>
                <a:gd name="T68" fmla="*/ 798 w 1002"/>
                <a:gd name="T69" fmla="*/ 53 h 1588"/>
                <a:gd name="T70" fmla="*/ 807 w 1002"/>
                <a:gd name="T71" fmla="*/ 56 h 1588"/>
                <a:gd name="T72" fmla="*/ 819 w 1002"/>
                <a:gd name="T73" fmla="*/ 59 h 1588"/>
                <a:gd name="T74" fmla="*/ 832 w 1002"/>
                <a:gd name="T75" fmla="*/ 60 h 1588"/>
                <a:gd name="T76" fmla="*/ 855 w 1002"/>
                <a:gd name="T77" fmla="*/ 62 h 1588"/>
                <a:gd name="T78" fmla="*/ 881 w 1002"/>
                <a:gd name="T79" fmla="*/ 978 h 1588"/>
                <a:gd name="T80" fmla="*/ 898 w 1002"/>
                <a:gd name="T81" fmla="*/ 972 h 1588"/>
                <a:gd name="T82" fmla="*/ 908 w 1002"/>
                <a:gd name="T83" fmla="*/ 972 h 1588"/>
                <a:gd name="T84" fmla="*/ 912 w 1002"/>
                <a:gd name="T85" fmla="*/ 972 h 1588"/>
                <a:gd name="T86" fmla="*/ 912 w 1002"/>
                <a:gd name="T87" fmla="*/ 974 h 1588"/>
                <a:gd name="T88" fmla="*/ 915 w 1002"/>
                <a:gd name="T89" fmla="*/ 974 h 1588"/>
                <a:gd name="T90" fmla="*/ 915 w 1002"/>
                <a:gd name="T91" fmla="*/ 974 h 1588"/>
                <a:gd name="T92" fmla="*/ 917 w 1002"/>
                <a:gd name="T93" fmla="*/ 974 h 1588"/>
                <a:gd name="T94" fmla="*/ 917 w 1002"/>
                <a:gd name="T95" fmla="*/ 974 h 1588"/>
                <a:gd name="T96" fmla="*/ 922 w 1002"/>
                <a:gd name="T97" fmla="*/ 976 h 1588"/>
                <a:gd name="T98" fmla="*/ 929 w 1002"/>
                <a:gd name="T99" fmla="*/ 976 h 1588"/>
                <a:gd name="T100" fmla="*/ 934 w 1002"/>
                <a:gd name="T101" fmla="*/ 978 h 1588"/>
                <a:gd name="T102" fmla="*/ 940 w 1002"/>
                <a:gd name="T103" fmla="*/ 978 h 1588"/>
                <a:gd name="T104" fmla="*/ 946 w 1002"/>
                <a:gd name="T105" fmla="*/ 978 h 1588"/>
                <a:gd name="T106" fmla="*/ 964 w 1002"/>
                <a:gd name="T107" fmla="*/ 979 h 1588"/>
                <a:gd name="T108" fmla="*/ 988 w 1002"/>
                <a:gd name="T109" fmla="*/ 979 h 1588"/>
                <a:gd name="T110" fmla="*/ 993 w 1002"/>
                <a:gd name="T111" fmla="*/ 979 h 1588"/>
                <a:gd name="T112" fmla="*/ 1000 w 1002"/>
                <a:gd name="T113" fmla="*/ 979 h 158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02"/>
                <a:gd name="T172" fmla="*/ 0 h 1588"/>
                <a:gd name="T173" fmla="*/ 1002 w 1002"/>
                <a:gd name="T174" fmla="*/ 1588 h 158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02" h="1588">
                  <a:moveTo>
                    <a:pt x="0" y="206"/>
                  </a:moveTo>
                  <a:lnTo>
                    <a:pt x="2" y="181"/>
                  </a:lnTo>
                  <a:lnTo>
                    <a:pt x="10" y="181"/>
                  </a:lnTo>
                  <a:lnTo>
                    <a:pt x="12" y="178"/>
                  </a:lnTo>
                  <a:lnTo>
                    <a:pt x="14" y="178"/>
                  </a:lnTo>
                  <a:lnTo>
                    <a:pt x="15" y="178"/>
                  </a:lnTo>
                  <a:lnTo>
                    <a:pt x="15" y="176"/>
                  </a:lnTo>
                  <a:lnTo>
                    <a:pt x="17" y="176"/>
                  </a:lnTo>
                  <a:lnTo>
                    <a:pt x="19" y="174"/>
                  </a:lnTo>
                  <a:lnTo>
                    <a:pt x="21" y="174"/>
                  </a:lnTo>
                  <a:lnTo>
                    <a:pt x="22" y="171"/>
                  </a:lnTo>
                  <a:lnTo>
                    <a:pt x="24" y="171"/>
                  </a:lnTo>
                  <a:lnTo>
                    <a:pt x="26" y="169"/>
                  </a:lnTo>
                  <a:lnTo>
                    <a:pt x="27" y="169"/>
                  </a:lnTo>
                  <a:lnTo>
                    <a:pt x="29" y="167"/>
                  </a:lnTo>
                  <a:lnTo>
                    <a:pt x="31" y="165"/>
                  </a:lnTo>
                  <a:lnTo>
                    <a:pt x="33" y="165"/>
                  </a:lnTo>
                  <a:lnTo>
                    <a:pt x="34" y="162"/>
                  </a:lnTo>
                  <a:lnTo>
                    <a:pt x="36" y="160"/>
                  </a:lnTo>
                  <a:lnTo>
                    <a:pt x="38" y="158"/>
                  </a:lnTo>
                  <a:lnTo>
                    <a:pt x="40" y="158"/>
                  </a:lnTo>
                  <a:lnTo>
                    <a:pt x="41" y="156"/>
                  </a:lnTo>
                  <a:lnTo>
                    <a:pt x="43" y="156"/>
                  </a:lnTo>
                  <a:lnTo>
                    <a:pt x="45" y="153"/>
                  </a:lnTo>
                  <a:lnTo>
                    <a:pt x="46" y="153"/>
                  </a:lnTo>
                  <a:lnTo>
                    <a:pt x="48" y="151"/>
                  </a:lnTo>
                  <a:lnTo>
                    <a:pt x="50" y="151"/>
                  </a:lnTo>
                  <a:lnTo>
                    <a:pt x="52" y="149"/>
                  </a:lnTo>
                  <a:lnTo>
                    <a:pt x="53" y="149"/>
                  </a:lnTo>
                  <a:lnTo>
                    <a:pt x="55" y="149"/>
                  </a:lnTo>
                  <a:lnTo>
                    <a:pt x="57" y="146"/>
                  </a:lnTo>
                  <a:lnTo>
                    <a:pt x="59" y="146"/>
                  </a:lnTo>
                  <a:lnTo>
                    <a:pt x="60" y="144"/>
                  </a:lnTo>
                  <a:lnTo>
                    <a:pt x="62" y="144"/>
                  </a:lnTo>
                  <a:lnTo>
                    <a:pt x="64" y="142"/>
                  </a:lnTo>
                  <a:lnTo>
                    <a:pt x="65" y="142"/>
                  </a:lnTo>
                  <a:lnTo>
                    <a:pt x="67" y="142"/>
                  </a:lnTo>
                  <a:lnTo>
                    <a:pt x="69" y="140"/>
                  </a:lnTo>
                  <a:lnTo>
                    <a:pt x="71" y="140"/>
                  </a:lnTo>
                  <a:lnTo>
                    <a:pt x="72" y="140"/>
                  </a:lnTo>
                  <a:lnTo>
                    <a:pt x="74" y="137"/>
                  </a:lnTo>
                  <a:lnTo>
                    <a:pt x="76" y="137"/>
                  </a:lnTo>
                  <a:lnTo>
                    <a:pt x="78" y="135"/>
                  </a:lnTo>
                  <a:lnTo>
                    <a:pt x="79" y="135"/>
                  </a:lnTo>
                  <a:lnTo>
                    <a:pt x="81" y="135"/>
                  </a:lnTo>
                  <a:lnTo>
                    <a:pt x="83" y="133"/>
                  </a:lnTo>
                  <a:lnTo>
                    <a:pt x="84" y="133"/>
                  </a:lnTo>
                  <a:lnTo>
                    <a:pt x="86" y="130"/>
                  </a:lnTo>
                  <a:lnTo>
                    <a:pt x="88" y="130"/>
                  </a:lnTo>
                  <a:lnTo>
                    <a:pt x="90" y="130"/>
                  </a:lnTo>
                  <a:lnTo>
                    <a:pt x="91" y="130"/>
                  </a:lnTo>
                  <a:lnTo>
                    <a:pt x="93" y="128"/>
                  </a:lnTo>
                  <a:lnTo>
                    <a:pt x="95" y="128"/>
                  </a:lnTo>
                  <a:lnTo>
                    <a:pt x="97" y="128"/>
                  </a:lnTo>
                  <a:lnTo>
                    <a:pt x="98" y="128"/>
                  </a:lnTo>
                  <a:lnTo>
                    <a:pt x="100" y="126"/>
                  </a:lnTo>
                  <a:lnTo>
                    <a:pt x="102" y="126"/>
                  </a:lnTo>
                  <a:lnTo>
                    <a:pt x="103" y="126"/>
                  </a:lnTo>
                  <a:lnTo>
                    <a:pt x="105" y="124"/>
                  </a:lnTo>
                  <a:lnTo>
                    <a:pt x="107" y="124"/>
                  </a:lnTo>
                  <a:lnTo>
                    <a:pt x="109" y="124"/>
                  </a:lnTo>
                  <a:lnTo>
                    <a:pt x="112" y="124"/>
                  </a:lnTo>
                  <a:lnTo>
                    <a:pt x="114" y="121"/>
                  </a:lnTo>
                  <a:lnTo>
                    <a:pt x="116" y="121"/>
                  </a:lnTo>
                  <a:lnTo>
                    <a:pt x="117" y="121"/>
                  </a:lnTo>
                  <a:lnTo>
                    <a:pt x="121" y="121"/>
                  </a:lnTo>
                  <a:lnTo>
                    <a:pt x="121" y="119"/>
                  </a:lnTo>
                  <a:lnTo>
                    <a:pt x="124" y="119"/>
                  </a:lnTo>
                  <a:lnTo>
                    <a:pt x="126" y="119"/>
                  </a:lnTo>
                  <a:lnTo>
                    <a:pt x="129" y="119"/>
                  </a:lnTo>
                  <a:lnTo>
                    <a:pt x="131" y="117"/>
                  </a:lnTo>
                  <a:lnTo>
                    <a:pt x="136" y="117"/>
                  </a:lnTo>
                  <a:lnTo>
                    <a:pt x="138" y="117"/>
                  </a:lnTo>
                  <a:lnTo>
                    <a:pt x="141" y="117"/>
                  </a:lnTo>
                  <a:lnTo>
                    <a:pt x="143" y="114"/>
                  </a:lnTo>
                  <a:lnTo>
                    <a:pt x="148" y="114"/>
                  </a:lnTo>
                  <a:lnTo>
                    <a:pt x="150" y="114"/>
                  </a:lnTo>
                  <a:lnTo>
                    <a:pt x="155" y="114"/>
                  </a:lnTo>
                  <a:lnTo>
                    <a:pt x="157" y="112"/>
                  </a:lnTo>
                  <a:lnTo>
                    <a:pt x="159" y="112"/>
                  </a:lnTo>
                  <a:lnTo>
                    <a:pt x="160" y="110"/>
                  </a:lnTo>
                  <a:lnTo>
                    <a:pt x="160" y="108"/>
                  </a:lnTo>
                  <a:lnTo>
                    <a:pt x="162" y="105"/>
                  </a:lnTo>
                  <a:lnTo>
                    <a:pt x="164" y="101"/>
                  </a:lnTo>
                  <a:lnTo>
                    <a:pt x="166" y="98"/>
                  </a:lnTo>
                  <a:lnTo>
                    <a:pt x="167" y="94"/>
                  </a:lnTo>
                  <a:lnTo>
                    <a:pt x="169" y="92"/>
                  </a:lnTo>
                  <a:lnTo>
                    <a:pt x="169" y="87"/>
                  </a:lnTo>
                  <a:lnTo>
                    <a:pt x="171" y="85"/>
                  </a:lnTo>
                  <a:lnTo>
                    <a:pt x="173" y="80"/>
                  </a:lnTo>
                  <a:lnTo>
                    <a:pt x="174" y="78"/>
                  </a:lnTo>
                  <a:lnTo>
                    <a:pt x="176" y="73"/>
                  </a:lnTo>
                  <a:lnTo>
                    <a:pt x="178" y="71"/>
                  </a:lnTo>
                  <a:lnTo>
                    <a:pt x="179" y="67"/>
                  </a:lnTo>
                  <a:lnTo>
                    <a:pt x="181" y="62"/>
                  </a:lnTo>
                  <a:lnTo>
                    <a:pt x="183" y="60"/>
                  </a:lnTo>
                  <a:lnTo>
                    <a:pt x="185" y="55"/>
                  </a:lnTo>
                  <a:lnTo>
                    <a:pt x="186" y="51"/>
                  </a:lnTo>
                  <a:lnTo>
                    <a:pt x="188" y="48"/>
                  </a:lnTo>
                  <a:lnTo>
                    <a:pt x="190" y="48"/>
                  </a:lnTo>
                  <a:lnTo>
                    <a:pt x="192" y="48"/>
                  </a:lnTo>
                  <a:lnTo>
                    <a:pt x="193" y="46"/>
                  </a:lnTo>
                  <a:lnTo>
                    <a:pt x="195" y="46"/>
                  </a:lnTo>
                  <a:lnTo>
                    <a:pt x="197" y="46"/>
                  </a:lnTo>
                  <a:lnTo>
                    <a:pt x="198" y="44"/>
                  </a:lnTo>
                  <a:lnTo>
                    <a:pt x="200" y="44"/>
                  </a:lnTo>
                  <a:lnTo>
                    <a:pt x="202" y="41"/>
                  </a:lnTo>
                  <a:lnTo>
                    <a:pt x="204" y="41"/>
                  </a:lnTo>
                  <a:lnTo>
                    <a:pt x="205" y="39"/>
                  </a:lnTo>
                  <a:lnTo>
                    <a:pt x="207" y="39"/>
                  </a:lnTo>
                  <a:lnTo>
                    <a:pt x="209" y="39"/>
                  </a:lnTo>
                  <a:lnTo>
                    <a:pt x="209" y="37"/>
                  </a:lnTo>
                  <a:lnTo>
                    <a:pt x="211" y="37"/>
                  </a:lnTo>
                  <a:lnTo>
                    <a:pt x="212" y="37"/>
                  </a:lnTo>
                  <a:lnTo>
                    <a:pt x="214" y="37"/>
                  </a:lnTo>
                  <a:lnTo>
                    <a:pt x="216" y="35"/>
                  </a:lnTo>
                  <a:lnTo>
                    <a:pt x="217" y="35"/>
                  </a:lnTo>
                  <a:lnTo>
                    <a:pt x="219" y="35"/>
                  </a:lnTo>
                  <a:lnTo>
                    <a:pt x="221" y="32"/>
                  </a:lnTo>
                  <a:lnTo>
                    <a:pt x="223" y="32"/>
                  </a:lnTo>
                  <a:lnTo>
                    <a:pt x="224" y="32"/>
                  </a:lnTo>
                  <a:lnTo>
                    <a:pt x="226" y="32"/>
                  </a:lnTo>
                  <a:lnTo>
                    <a:pt x="228" y="30"/>
                  </a:lnTo>
                  <a:lnTo>
                    <a:pt x="230" y="30"/>
                  </a:lnTo>
                  <a:lnTo>
                    <a:pt x="231" y="30"/>
                  </a:lnTo>
                  <a:lnTo>
                    <a:pt x="233" y="28"/>
                  </a:lnTo>
                  <a:lnTo>
                    <a:pt x="235" y="28"/>
                  </a:lnTo>
                  <a:lnTo>
                    <a:pt x="236" y="28"/>
                  </a:lnTo>
                  <a:lnTo>
                    <a:pt x="240" y="28"/>
                  </a:lnTo>
                  <a:lnTo>
                    <a:pt x="242" y="25"/>
                  </a:lnTo>
                  <a:lnTo>
                    <a:pt x="245" y="25"/>
                  </a:lnTo>
                  <a:lnTo>
                    <a:pt x="247" y="25"/>
                  </a:lnTo>
                  <a:lnTo>
                    <a:pt x="249" y="23"/>
                  </a:lnTo>
                  <a:lnTo>
                    <a:pt x="252" y="23"/>
                  </a:lnTo>
                  <a:lnTo>
                    <a:pt x="254" y="23"/>
                  </a:lnTo>
                  <a:lnTo>
                    <a:pt x="257" y="23"/>
                  </a:lnTo>
                  <a:lnTo>
                    <a:pt x="259" y="21"/>
                  </a:lnTo>
                  <a:lnTo>
                    <a:pt x="262" y="21"/>
                  </a:lnTo>
                  <a:lnTo>
                    <a:pt x="264" y="21"/>
                  </a:lnTo>
                  <a:lnTo>
                    <a:pt x="269" y="21"/>
                  </a:lnTo>
                  <a:lnTo>
                    <a:pt x="271" y="19"/>
                  </a:lnTo>
                  <a:lnTo>
                    <a:pt x="276" y="19"/>
                  </a:lnTo>
                  <a:lnTo>
                    <a:pt x="278" y="19"/>
                  </a:lnTo>
                  <a:lnTo>
                    <a:pt x="285" y="19"/>
                  </a:lnTo>
                  <a:lnTo>
                    <a:pt x="287" y="16"/>
                  </a:lnTo>
                  <a:lnTo>
                    <a:pt x="293" y="16"/>
                  </a:lnTo>
                  <a:lnTo>
                    <a:pt x="295" y="16"/>
                  </a:lnTo>
                  <a:lnTo>
                    <a:pt x="302" y="16"/>
                  </a:lnTo>
                  <a:lnTo>
                    <a:pt x="304" y="14"/>
                  </a:lnTo>
                  <a:lnTo>
                    <a:pt x="314" y="14"/>
                  </a:lnTo>
                  <a:lnTo>
                    <a:pt x="316" y="14"/>
                  </a:lnTo>
                  <a:lnTo>
                    <a:pt x="326" y="14"/>
                  </a:lnTo>
                  <a:lnTo>
                    <a:pt x="328" y="12"/>
                  </a:lnTo>
                  <a:lnTo>
                    <a:pt x="340" y="12"/>
                  </a:lnTo>
                  <a:lnTo>
                    <a:pt x="342" y="12"/>
                  </a:lnTo>
                  <a:lnTo>
                    <a:pt x="356" y="12"/>
                  </a:lnTo>
                  <a:lnTo>
                    <a:pt x="357" y="10"/>
                  </a:lnTo>
                  <a:lnTo>
                    <a:pt x="376" y="10"/>
                  </a:lnTo>
                  <a:lnTo>
                    <a:pt x="378" y="10"/>
                  </a:lnTo>
                  <a:lnTo>
                    <a:pt x="402" y="10"/>
                  </a:lnTo>
                  <a:lnTo>
                    <a:pt x="402" y="7"/>
                  </a:lnTo>
                  <a:lnTo>
                    <a:pt x="430" y="7"/>
                  </a:lnTo>
                  <a:lnTo>
                    <a:pt x="432" y="7"/>
                  </a:lnTo>
                  <a:lnTo>
                    <a:pt x="463" y="7"/>
                  </a:lnTo>
                  <a:lnTo>
                    <a:pt x="464" y="5"/>
                  </a:lnTo>
                  <a:lnTo>
                    <a:pt x="502" y="5"/>
                  </a:lnTo>
                  <a:lnTo>
                    <a:pt x="504" y="5"/>
                  </a:lnTo>
                  <a:lnTo>
                    <a:pt x="549" y="5"/>
                  </a:lnTo>
                  <a:lnTo>
                    <a:pt x="551" y="3"/>
                  </a:lnTo>
                  <a:lnTo>
                    <a:pt x="604" y="3"/>
                  </a:lnTo>
                  <a:lnTo>
                    <a:pt x="606" y="3"/>
                  </a:lnTo>
                  <a:lnTo>
                    <a:pt x="670" y="3"/>
                  </a:lnTo>
                  <a:lnTo>
                    <a:pt x="672" y="0"/>
                  </a:lnTo>
                  <a:lnTo>
                    <a:pt x="749" y="0"/>
                  </a:lnTo>
                  <a:lnTo>
                    <a:pt x="755" y="0"/>
                  </a:lnTo>
                  <a:lnTo>
                    <a:pt x="756" y="39"/>
                  </a:lnTo>
                  <a:lnTo>
                    <a:pt x="758" y="46"/>
                  </a:lnTo>
                  <a:lnTo>
                    <a:pt x="760" y="48"/>
                  </a:lnTo>
                  <a:lnTo>
                    <a:pt x="762" y="53"/>
                  </a:lnTo>
                  <a:lnTo>
                    <a:pt x="763" y="55"/>
                  </a:lnTo>
                  <a:lnTo>
                    <a:pt x="765" y="57"/>
                  </a:lnTo>
                  <a:lnTo>
                    <a:pt x="767" y="60"/>
                  </a:lnTo>
                  <a:lnTo>
                    <a:pt x="769" y="62"/>
                  </a:lnTo>
                  <a:lnTo>
                    <a:pt x="770" y="64"/>
                  </a:lnTo>
                  <a:lnTo>
                    <a:pt x="770" y="67"/>
                  </a:lnTo>
                  <a:lnTo>
                    <a:pt x="772" y="69"/>
                  </a:lnTo>
                  <a:lnTo>
                    <a:pt x="774" y="71"/>
                  </a:lnTo>
                  <a:lnTo>
                    <a:pt x="775" y="71"/>
                  </a:lnTo>
                  <a:lnTo>
                    <a:pt x="777" y="73"/>
                  </a:lnTo>
                  <a:lnTo>
                    <a:pt x="779" y="76"/>
                  </a:lnTo>
                  <a:lnTo>
                    <a:pt x="781" y="76"/>
                  </a:lnTo>
                  <a:lnTo>
                    <a:pt x="782" y="78"/>
                  </a:lnTo>
                  <a:lnTo>
                    <a:pt x="784" y="78"/>
                  </a:lnTo>
                  <a:lnTo>
                    <a:pt x="784" y="80"/>
                  </a:lnTo>
                  <a:lnTo>
                    <a:pt x="788" y="80"/>
                  </a:lnTo>
                  <a:lnTo>
                    <a:pt x="789" y="80"/>
                  </a:lnTo>
                  <a:lnTo>
                    <a:pt x="789" y="83"/>
                  </a:lnTo>
                  <a:lnTo>
                    <a:pt x="791" y="83"/>
                  </a:lnTo>
                  <a:lnTo>
                    <a:pt x="793" y="83"/>
                  </a:lnTo>
                  <a:lnTo>
                    <a:pt x="794" y="85"/>
                  </a:lnTo>
                  <a:lnTo>
                    <a:pt x="796" y="85"/>
                  </a:lnTo>
                  <a:lnTo>
                    <a:pt x="798" y="85"/>
                  </a:lnTo>
                  <a:lnTo>
                    <a:pt x="798" y="87"/>
                  </a:lnTo>
                  <a:lnTo>
                    <a:pt x="800" y="87"/>
                  </a:lnTo>
                  <a:lnTo>
                    <a:pt x="801" y="87"/>
                  </a:lnTo>
                  <a:lnTo>
                    <a:pt x="803" y="89"/>
                  </a:lnTo>
                  <a:lnTo>
                    <a:pt x="805" y="89"/>
                  </a:lnTo>
                  <a:lnTo>
                    <a:pt x="807" y="89"/>
                  </a:lnTo>
                  <a:lnTo>
                    <a:pt x="808" y="89"/>
                  </a:lnTo>
                  <a:lnTo>
                    <a:pt x="810" y="92"/>
                  </a:lnTo>
                  <a:lnTo>
                    <a:pt x="812" y="92"/>
                  </a:lnTo>
                  <a:lnTo>
                    <a:pt x="813" y="92"/>
                  </a:lnTo>
                  <a:lnTo>
                    <a:pt x="817" y="92"/>
                  </a:lnTo>
                  <a:lnTo>
                    <a:pt x="819" y="94"/>
                  </a:lnTo>
                  <a:lnTo>
                    <a:pt x="820" y="94"/>
                  </a:lnTo>
                  <a:lnTo>
                    <a:pt x="822" y="94"/>
                  </a:lnTo>
                  <a:lnTo>
                    <a:pt x="826" y="94"/>
                  </a:lnTo>
                  <a:lnTo>
                    <a:pt x="827" y="96"/>
                  </a:lnTo>
                  <a:lnTo>
                    <a:pt x="831" y="96"/>
                  </a:lnTo>
                  <a:lnTo>
                    <a:pt x="832" y="96"/>
                  </a:lnTo>
                  <a:lnTo>
                    <a:pt x="838" y="96"/>
                  </a:lnTo>
                  <a:lnTo>
                    <a:pt x="838" y="98"/>
                  </a:lnTo>
                  <a:lnTo>
                    <a:pt x="845" y="98"/>
                  </a:lnTo>
                  <a:lnTo>
                    <a:pt x="846" y="98"/>
                  </a:lnTo>
                  <a:lnTo>
                    <a:pt x="853" y="98"/>
                  </a:lnTo>
                  <a:lnTo>
                    <a:pt x="855" y="101"/>
                  </a:lnTo>
                  <a:lnTo>
                    <a:pt x="865" y="101"/>
                  </a:lnTo>
                  <a:lnTo>
                    <a:pt x="867" y="101"/>
                  </a:lnTo>
                  <a:lnTo>
                    <a:pt x="881" y="101"/>
                  </a:lnTo>
                  <a:lnTo>
                    <a:pt x="881" y="1358"/>
                  </a:lnTo>
                  <a:lnTo>
                    <a:pt x="881" y="1390"/>
                  </a:lnTo>
                  <a:lnTo>
                    <a:pt x="881" y="1586"/>
                  </a:lnTo>
                  <a:lnTo>
                    <a:pt x="883" y="1586"/>
                  </a:lnTo>
                  <a:lnTo>
                    <a:pt x="883" y="1579"/>
                  </a:lnTo>
                  <a:lnTo>
                    <a:pt x="883" y="1577"/>
                  </a:lnTo>
                  <a:lnTo>
                    <a:pt x="898" y="1577"/>
                  </a:lnTo>
                  <a:lnTo>
                    <a:pt x="902" y="1577"/>
                  </a:lnTo>
                  <a:lnTo>
                    <a:pt x="902" y="1579"/>
                  </a:lnTo>
                  <a:lnTo>
                    <a:pt x="905" y="1579"/>
                  </a:lnTo>
                  <a:lnTo>
                    <a:pt x="907" y="1579"/>
                  </a:lnTo>
                  <a:lnTo>
                    <a:pt x="908" y="1579"/>
                  </a:lnTo>
                  <a:lnTo>
                    <a:pt x="910" y="1579"/>
                  </a:lnTo>
                  <a:lnTo>
                    <a:pt x="910" y="1581"/>
                  </a:lnTo>
                  <a:lnTo>
                    <a:pt x="910" y="1579"/>
                  </a:lnTo>
                  <a:lnTo>
                    <a:pt x="912" y="1581"/>
                  </a:lnTo>
                  <a:lnTo>
                    <a:pt x="912" y="1579"/>
                  </a:lnTo>
                  <a:lnTo>
                    <a:pt x="912" y="1581"/>
                  </a:lnTo>
                  <a:lnTo>
                    <a:pt x="912" y="1579"/>
                  </a:lnTo>
                  <a:lnTo>
                    <a:pt x="912" y="1581"/>
                  </a:lnTo>
                  <a:lnTo>
                    <a:pt x="912" y="1579"/>
                  </a:lnTo>
                  <a:lnTo>
                    <a:pt x="912" y="1581"/>
                  </a:lnTo>
                  <a:lnTo>
                    <a:pt x="912" y="1579"/>
                  </a:lnTo>
                  <a:lnTo>
                    <a:pt x="912" y="1581"/>
                  </a:lnTo>
                  <a:lnTo>
                    <a:pt x="914" y="1581"/>
                  </a:lnTo>
                  <a:lnTo>
                    <a:pt x="914" y="1579"/>
                  </a:lnTo>
                  <a:lnTo>
                    <a:pt x="914" y="1581"/>
                  </a:lnTo>
                  <a:lnTo>
                    <a:pt x="915" y="1581"/>
                  </a:lnTo>
                  <a:lnTo>
                    <a:pt x="917" y="1581"/>
                  </a:lnTo>
                  <a:lnTo>
                    <a:pt x="919" y="1581"/>
                  </a:lnTo>
                  <a:lnTo>
                    <a:pt x="919" y="1584"/>
                  </a:lnTo>
                  <a:lnTo>
                    <a:pt x="921" y="1581"/>
                  </a:lnTo>
                  <a:lnTo>
                    <a:pt x="921" y="1584"/>
                  </a:lnTo>
                  <a:lnTo>
                    <a:pt x="922" y="1584"/>
                  </a:lnTo>
                  <a:lnTo>
                    <a:pt x="922" y="1581"/>
                  </a:lnTo>
                  <a:lnTo>
                    <a:pt x="924" y="1584"/>
                  </a:lnTo>
                  <a:lnTo>
                    <a:pt x="927" y="1584"/>
                  </a:lnTo>
                  <a:lnTo>
                    <a:pt x="929" y="1584"/>
                  </a:lnTo>
                  <a:lnTo>
                    <a:pt x="933" y="1584"/>
                  </a:lnTo>
                  <a:lnTo>
                    <a:pt x="933" y="1586"/>
                  </a:lnTo>
                  <a:lnTo>
                    <a:pt x="933" y="1584"/>
                  </a:lnTo>
                  <a:lnTo>
                    <a:pt x="934" y="1586"/>
                  </a:lnTo>
                  <a:lnTo>
                    <a:pt x="934" y="1584"/>
                  </a:lnTo>
                  <a:lnTo>
                    <a:pt x="934" y="1586"/>
                  </a:lnTo>
                  <a:lnTo>
                    <a:pt x="936" y="1584"/>
                  </a:lnTo>
                  <a:lnTo>
                    <a:pt x="936" y="1586"/>
                  </a:lnTo>
                  <a:lnTo>
                    <a:pt x="940" y="1586"/>
                  </a:lnTo>
                  <a:lnTo>
                    <a:pt x="941" y="1586"/>
                  </a:lnTo>
                  <a:lnTo>
                    <a:pt x="945" y="1586"/>
                  </a:lnTo>
                  <a:lnTo>
                    <a:pt x="945" y="1588"/>
                  </a:lnTo>
                  <a:lnTo>
                    <a:pt x="945" y="1586"/>
                  </a:lnTo>
                  <a:lnTo>
                    <a:pt x="945" y="1588"/>
                  </a:lnTo>
                  <a:lnTo>
                    <a:pt x="946" y="1586"/>
                  </a:lnTo>
                  <a:lnTo>
                    <a:pt x="948" y="1586"/>
                  </a:lnTo>
                  <a:lnTo>
                    <a:pt x="948" y="1588"/>
                  </a:lnTo>
                  <a:lnTo>
                    <a:pt x="950" y="1586"/>
                  </a:lnTo>
                  <a:lnTo>
                    <a:pt x="950" y="1588"/>
                  </a:lnTo>
                  <a:lnTo>
                    <a:pt x="964" y="1588"/>
                  </a:lnTo>
                  <a:lnTo>
                    <a:pt x="986" y="1588"/>
                  </a:lnTo>
                  <a:lnTo>
                    <a:pt x="988" y="1588"/>
                  </a:lnTo>
                  <a:lnTo>
                    <a:pt x="990" y="1588"/>
                  </a:lnTo>
                  <a:lnTo>
                    <a:pt x="993" y="1588"/>
                  </a:lnTo>
                  <a:lnTo>
                    <a:pt x="997" y="1588"/>
                  </a:lnTo>
                  <a:lnTo>
                    <a:pt x="998" y="1588"/>
                  </a:lnTo>
                  <a:lnTo>
                    <a:pt x="1000" y="1588"/>
                  </a:lnTo>
                  <a:lnTo>
                    <a:pt x="1002" y="1588"/>
                  </a:lnTo>
                </a:path>
              </a:pathLst>
            </a:custGeom>
            <a:noFill/>
            <a:ln w="12700" cmpd="sng">
              <a:solidFill>
                <a:srgbClr val="000000"/>
              </a:solidFill>
              <a:prstDash val="solid"/>
              <a:round/>
              <a:headEnd/>
              <a:tailEnd/>
            </a:ln>
          </p:spPr>
          <p:txBody>
            <a:bodyPr/>
            <a:lstStyle/>
            <a:p>
              <a:endParaRPr lang="en-US"/>
            </a:p>
          </p:txBody>
        </p:sp>
        <p:sp>
          <p:nvSpPr>
            <p:cNvPr id="55461" name="Freeform 157"/>
            <p:cNvSpPr>
              <a:spLocks/>
            </p:cNvSpPr>
            <p:nvPr/>
          </p:nvSpPr>
          <p:spPr bwMode="auto">
            <a:xfrm>
              <a:off x="1768" y="3511"/>
              <a:ext cx="584" cy="5"/>
            </a:xfrm>
            <a:custGeom>
              <a:avLst/>
              <a:gdLst>
                <a:gd name="T0" fmla="*/ 1 w 584"/>
                <a:gd name="T1" fmla="*/ 0 h 5"/>
                <a:gd name="T2" fmla="*/ 5 w 584"/>
                <a:gd name="T3" fmla="*/ 0 h 5"/>
                <a:gd name="T4" fmla="*/ 10 w 584"/>
                <a:gd name="T5" fmla="*/ 0 h 5"/>
                <a:gd name="T6" fmla="*/ 14 w 584"/>
                <a:gd name="T7" fmla="*/ 0 h 5"/>
                <a:gd name="T8" fmla="*/ 33 w 584"/>
                <a:gd name="T9" fmla="*/ 2 h 5"/>
                <a:gd name="T10" fmla="*/ 38 w 584"/>
                <a:gd name="T11" fmla="*/ 2 h 5"/>
                <a:gd name="T12" fmla="*/ 46 w 584"/>
                <a:gd name="T13" fmla="*/ 0 h 5"/>
                <a:gd name="T14" fmla="*/ 55 w 584"/>
                <a:gd name="T15" fmla="*/ 2 h 5"/>
                <a:gd name="T16" fmla="*/ 69 w 584"/>
                <a:gd name="T17" fmla="*/ 2 h 5"/>
                <a:gd name="T18" fmla="*/ 71 w 584"/>
                <a:gd name="T19" fmla="*/ 2 h 5"/>
                <a:gd name="T20" fmla="*/ 72 w 584"/>
                <a:gd name="T21" fmla="*/ 2 h 5"/>
                <a:gd name="T22" fmla="*/ 86 w 584"/>
                <a:gd name="T23" fmla="*/ 2 h 5"/>
                <a:gd name="T24" fmla="*/ 91 w 584"/>
                <a:gd name="T25" fmla="*/ 2 h 5"/>
                <a:gd name="T26" fmla="*/ 114 w 584"/>
                <a:gd name="T27" fmla="*/ 2 h 5"/>
                <a:gd name="T28" fmla="*/ 117 w 584"/>
                <a:gd name="T29" fmla="*/ 2 h 5"/>
                <a:gd name="T30" fmla="*/ 134 w 584"/>
                <a:gd name="T31" fmla="*/ 5 h 5"/>
                <a:gd name="T32" fmla="*/ 152 w 584"/>
                <a:gd name="T33" fmla="*/ 2 h 5"/>
                <a:gd name="T34" fmla="*/ 157 w 584"/>
                <a:gd name="T35" fmla="*/ 2 h 5"/>
                <a:gd name="T36" fmla="*/ 164 w 584"/>
                <a:gd name="T37" fmla="*/ 2 h 5"/>
                <a:gd name="T38" fmla="*/ 167 w 584"/>
                <a:gd name="T39" fmla="*/ 2 h 5"/>
                <a:gd name="T40" fmla="*/ 171 w 584"/>
                <a:gd name="T41" fmla="*/ 5 h 5"/>
                <a:gd name="T42" fmla="*/ 193 w 584"/>
                <a:gd name="T43" fmla="*/ 2 h 5"/>
                <a:gd name="T44" fmla="*/ 197 w 584"/>
                <a:gd name="T45" fmla="*/ 2 h 5"/>
                <a:gd name="T46" fmla="*/ 229 w 584"/>
                <a:gd name="T47" fmla="*/ 5 h 5"/>
                <a:gd name="T48" fmla="*/ 242 w 584"/>
                <a:gd name="T49" fmla="*/ 2 h 5"/>
                <a:gd name="T50" fmla="*/ 254 w 584"/>
                <a:gd name="T51" fmla="*/ 2 h 5"/>
                <a:gd name="T52" fmla="*/ 257 w 584"/>
                <a:gd name="T53" fmla="*/ 2 h 5"/>
                <a:gd name="T54" fmla="*/ 337 w 584"/>
                <a:gd name="T55" fmla="*/ 2 h 5"/>
                <a:gd name="T56" fmla="*/ 350 w 584"/>
                <a:gd name="T57" fmla="*/ 2 h 5"/>
                <a:gd name="T58" fmla="*/ 364 w 584"/>
                <a:gd name="T59" fmla="*/ 2 h 5"/>
                <a:gd name="T60" fmla="*/ 369 w 584"/>
                <a:gd name="T61" fmla="*/ 2 h 5"/>
                <a:gd name="T62" fmla="*/ 373 w 584"/>
                <a:gd name="T63" fmla="*/ 2 h 5"/>
                <a:gd name="T64" fmla="*/ 387 w 584"/>
                <a:gd name="T65" fmla="*/ 2 h 5"/>
                <a:gd name="T66" fmla="*/ 390 w 584"/>
                <a:gd name="T67" fmla="*/ 2 h 5"/>
                <a:gd name="T68" fmla="*/ 394 w 584"/>
                <a:gd name="T69" fmla="*/ 2 h 5"/>
                <a:gd name="T70" fmla="*/ 397 w 584"/>
                <a:gd name="T71" fmla="*/ 2 h 5"/>
                <a:gd name="T72" fmla="*/ 400 w 584"/>
                <a:gd name="T73" fmla="*/ 2 h 5"/>
                <a:gd name="T74" fmla="*/ 404 w 584"/>
                <a:gd name="T75" fmla="*/ 2 h 5"/>
                <a:gd name="T76" fmla="*/ 407 w 584"/>
                <a:gd name="T77" fmla="*/ 2 h 5"/>
                <a:gd name="T78" fmla="*/ 409 w 584"/>
                <a:gd name="T79" fmla="*/ 2 h 5"/>
                <a:gd name="T80" fmla="*/ 421 w 584"/>
                <a:gd name="T81" fmla="*/ 2 h 5"/>
                <a:gd name="T82" fmla="*/ 430 w 584"/>
                <a:gd name="T83" fmla="*/ 2 h 5"/>
                <a:gd name="T84" fmla="*/ 435 w 584"/>
                <a:gd name="T85" fmla="*/ 2 h 5"/>
                <a:gd name="T86" fmla="*/ 438 w 584"/>
                <a:gd name="T87" fmla="*/ 2 h 5"/>
                <a:gd name="T88" fmla="*/ 444 w 584"/>
                <a:gd name="T89" fmla="*/ 2 h 5"/>
                <a:gd name="T90" fmla="*/ 452 w 584"/>
                <a:gd name="T91" fmla="*/ 2 h 5"/>
                <a:gd name="T92" fmla="*/ 464 w 584"/>
                <a:gd name="T93" fmla="*/ 2 h 5"/>
                <a:gd name="T94" fmla="*/ 495 w 584"/>
                <a:gd name="T95" fmla="*/ 2 h 5"/>
                <a:gd name="T96" fmla="*/ 506 w 584"/>
                <a:gd name="T97" fmla="*/ 2 h 5"/>
                <a:gd name="T98" fmla="*/ 525 w 584"/>
                <a:gd name="T99" fmla="*/ 2 h 5"/>
                <a:gd name="T100" fmla="*/ 540 w 584"/>
                <a:gd name="T101" fmla="*/ 2 h 5"/>
                <a:gd name="T102" fmla="*/ 556 w 584"/>
                <a:gd name="T103" fmla="*/ 0 h 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84"/>
                <a:gd name="T157" fmla="*/ 0 h 5"/>
                <a:gd name="T158" fmla="*/ 584 w 584"/>
                <a:gd name="T159" fmla="*/ 5 h 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84" h="5">
                  <a:moveTo>
                    <a:pt x="0" y="0"/>
                  </a:moveTo>
                  <a:lnTo>
                    <a:pt x="0" y="0"/>
                  </a:lnTo>
                  <a:lnTo>
                    <a:pt x="1" y="0"/>
                  </a:lnTo>
                  <a:lnTo>
                    <a:pt x="3" y="0"/>
                  </a:lnTo>
                  <a:lnTo>
                    <a:pt x="5" y="0"/>
                  </a:lnTo>
                  <a:lnTo>
                    <a:pt x="7" y="0"/>
                  </a:lnTo>
                  <a:lnTo>
                    <a:pt x="10" y="0"/>
                  </a:lnTo>
                  <a:lnTo>
                    <a:pt x="14" y="0"/>
                  </a:lnTo>
                  <a:lnTo>
                    <a:pt x="17" y="0"/>
                  </a:lnTo>
                  <a:lnTo>
                    <a:pt x="19" y="0"/>
                  </a:lnTo>
                  <a:lnTo>
                    <a:pt x="33" y="0"/>
                  </a:lnTo>
                  <a:lnTo>
                    <a:pt x="33" y="2"/>
                  </a:lnTo>
                  <a:lnTo>
                    <a:pt x="33" y="0"/>
                  </a:lnTo>
                  <a:lnTo>
                    <a:pt x="36" y="0"/>
                  </a:lnTo>
                  <a:lnTo>
                    <a:pt x="36" y="2"/>
                  </a:lnTo>
                  <a:lnTo>
                    <a:pt x="38" y="0"/>
                  </a:lnTo>
                  <a:lnTo>
                    <a:pt x="38" y="2"/>
                  </a:lnTo>
                  <a:lnTo>
                    <a:pt x="41" y="2"/>
                  </a:lnTo>
                  <a:lnTo>
                    <a:pt x="46" y="2"/>
                  </a:lnTo>
                  <a:lnTo>
                    <a:pt x="46" y="0"/>
                  </a:lnTo>
                  <a:lnTo>
                    <a:pt x="46" y="2"/>
                  </a:lnTo>
                  <a:lnTo>
                    <a:pt x="55" y="2"/>
                  </a:lnTo>
                  <a:lnTo>
                    <a:pt x="65" y="2"/>
                  </a:lnTo>
                  <a:lnTo>
                    <a:pt x="69" y="2"/>
                  </a:lnTo>
                  <a:lnTo>
                    <a:pt x="71" y="2"/>
                  </a:lnTo>
                  <a:lnTo>
                    <a:pt x="72" y="2"/>
                  </a:lnTo>
                  <a:lnTo>
                    <a:pt x="74" y="2"/>
                  </a:lnTo>
                  <a:lnTo>
                    <a:pt x="86" y="2"/>
                  </a:lnTo>
                  <a:lnTo>
                    <a:pt x="88" y="2"/>
                  </a:lnTo>
                  <a:lnTo>
                    <a:pt x="91" y="2"/>
                  </a:lnTo>
                  <a:lnTo>
                    <a:pt x="98" y="2"/>
                  </a:lnTo>
                  <a:lnTo>
                    <a:pt x="100" y="2"/>
                  </a:lnTo>
                  <a:lnTo>
                    <a:pt x="114" y="2"/>
                  </a:lnTo>
                  <a:lnTo>
                    <a:pt x="115" y="2"/>
                  </a:lnTo>
                  <a:lnTo>
                    <a:pt x="117" y="2"/>
                  </a:lnTo>
                  <a:lnTo>
                    <a:pt x="124" y="2"/>
                  </a:lnTo>
                  <a:lnTo>
                    <a:pt x="126" y="2"/>
                  </a:lnTo>
                  <a:lnTo>
                    <a:pt x="134" y="2"/>
                  </a:lnTo>
                  <a:lnTo>
                    <a:pt x="134" y="5"/>
                  </a:lnTo>
                  <a:lnTo>
                    <a:pt x="134" y="2"/>
                  </a:lnTo>
                  <a:lnTo>
                    <a:pt x="141" y="2"/>
                  </a:lnTo>
                  <a:lnTo>
                    <a:pt x="152" y="2"/>
                  </a:lnTo>
                  <a:lnTo>
                    <a:pt x="152" y="5"/>
                  </a:lnTo>
                  <a:lnTo>
                    <a:pt x="152" y="2"/>
                  </a:lnTo>
                  <a:lnTo>
                    <a:pt x="155" y="2"/>
                  </a:lnTo>
                  <a:lnTo>
                    <a:pt x="155" y="5"/>
                  </a:lnTo>
                  <a:lnTo>
                    <a:pt x="157" y="2"/>
                  </a:lnTo>
                  <a:lnTo>
                    <a:pt x="162" y="2"/>
                  </a:lnTo>
                  <a:lnTo>
                    <a:pt x="162" y="5"/>
                  </a:lnTo>
                  <a:lnTo>
                    <a:pt x="164" y="2"/>
                  </a:lnTo>
                  <a:lnTo>
                    <a:pt x="164" y="5"/>
                  </a:lnTo>
                  <a:lnTo>
                    <a:pt x="164" y="2"/>
                  </a:lnTo>
                  <a:lnTo>
                    <a:pt x="166" y="2"/>
                  </a:lnTo>
                  <a:lnTo>
                    <a:pt x="166" y="5"/>
                  </a:lnTo>
                  <a:lnTo>
                    <a:pt x="166" y="2"/>
                  </a:lnTo>
                  <a:lnTo>
                    <a:pt x="166" y="5"/>
                  </a:lnTo>
                  <a:lnTo>
                    <a:pt x="167" y="2"/>
                  </a:lnTo>
                  <a:lnTo>
                    <a:pt x="169" y="2"/>
                  </a:lnTo>
                  <a:lnTo>
                    <a:pt x="169" y="5"/>
                  </a:lnTo>
                  <a:lnTo>
                    <a:pt x="169" y="2"/>
                  </a:lnTo>
                  <a:lnTo>
                    <a:pt x="171" y="2"/>
                  </a:lnTo>
                  <a:lnTo>
                    <a:pt x="171" y="5"/>
                  </a:lnTo>
                  <a:lnTo>
                    <a:pt x="171" y="2"/>
                  </a:lnTo>
                  <a:lnTo>
                    <a:pt x="183" y="2"/>
                  </a:lnTo>
                  <a:lnTo>
                    <a:pt x="183" y="5"/>
                  </a:lnTo>
                  <a:lnTo>
                    <a:pt x="183" y="2"/>
                  </a:lnTo>
                  <a:lnTo>
                    <a:pt x="193" y="2"/>
                  </a:lnTo>
                  <a:lnTo>
                    <a:pt x="193" y="5"/>
                  </a:lnTo>
                  <a:lnTo>
                    <a:pt x="193" y="2"/>
                  </a:lnTo>
                  <a:lnTo>
                    <a:pt x="197" y="2"/>
                  </a:lnTo>
                  <a:lnTo>
                    <a:pt x="198" y="2"/>
                  </a:lnTo>
                  <a:lnTo>
                    <a:pt x="198" y="5"/>
                  </a:lnTo>
                  <a:lnTo>
                    <a:pt x="198" y="2"/>
                  </a:lnTo>
                  <a:lnTo>
                    <a:pt x="229" y="2"/>
                  </a:lnTo>
                  <a:lnTo>
                    <a:pt x="229" y="5"/>
                  </a:lnTo>
                  <a:lnTo>
                    <a:pt x="229" y="2"/>
                  </a:lnTo>
                  <a:lnTo>
                    <a:pt x="231" y="2"/>
                  </a:lnTo>
                  <a:lnTo>
                    <a:pt x="233" y="5"/>
                  </a:lnTo>
                  <a:lnTo>
                    <a:pt x="233" y="2"/>
                  </a:lnTo>
                  <a:lnTo>
                    <a:pt x="242" y="2"/>
                  </a:lnTo>
                  <a:lnTo>
                    <a:pt x="243" y="2"/>
                  </a:lnTo>
                  <a:lnTo>
                    <a:pt x="252" y="2"/>
                  </a:lnTo>
                  <a:lnTo>
                    <a:pt x="254" y="2"/>
                  </a:lnTo>
                  <a:lnTo>
                    <a:pt x="255" y="2"/>
                  </a:lnTo>
                  <a:lnTo>
                    <a:pt x="257" y="2"/>
                  </a:lnTo>
                  <a:lnTo>
                    <a:pt x="299" y="2"/>
                  </a:lnTo>
                  <a:lnTo>
                    <a:pt x="300" y="2"/>
                  </a:lnTo>
                  <a:lnTo>
                    <a:pt x="337" y="2"/>
                  </a:lnTo>
                  <a:lnTo>
                    <a:pt x="350" y="2"/>
                  </a:lnTo>
                  <a:lnTo>
                    <a:pt x="352" y="2"/>
                  </a:lnTo>
                  <a:lnTo>
                    <a:pt x="354" y="2"/>
                  </a:lnTo>
                  <a:lnTo>
                    <a:pt x="364" y="2"/>
                  </a:lnTo>
                  <a:lnTo>
                    <a:pt x="366" y="2"/>
                  </a:lnTo>
                  <a:lnTo>
                    <a:pt x="369" y="2"/>
                  </a:lnTo>
                  <a:lnTo>
                    <a:pt x="371" y="2"/>
                  </a:lnTo>
                  <a:lnTo>
                    <a:pt x="373" y="2"/>
                  </a:lnTo>
                  <a:lnTo>
                    <a:pt x="385" y="2"/>
                  </a:lnTo>
                  <a:lnTo>
                    <a:pt x="387" y="2"/>
                  </a:lnTo>
                  <a:lnTo>
                    <a:pt x="388" y="2"/>
                  </a:lnTo>
                  <a:lnTo>
                    <a:pt x="390" y="2"/>
                  </a:lnTo>
                  <a:lnTo>
                    <a:pt x="392" y="2"/>
                  </a:lnTo>
                  <a:lnTo>
                    <a:pt x="394" y="2"/>
                  </a:lnTo>
                  <a:lnTo>
                    <a:pt x="395" y="2"/>
                  </a:lnTo>
                  <a:lnTo>
                    <a:pt x="397" y="2"/>
                  </a:lnTo>
                  <a:lnTo>
                    <a:pt x="399" y="2"/>
                  </a:lnTo>
                  <a:lnTo>
                    <a:pt x="400" y="2"/>
                  </a:lnTo>
                  <a:lnTo>
                    <a:pt x="402" y="2"/>
                  </a:lnTo>
                  <a:lnTo>
                    <a:pt x="404" y="2"/>
                  </a:lnTo>
                  <a:lnTo>
                    <a:pt x="407" y="2"/>
                  </a:lnTo>
                  <a:lnTo>
                    <a:pt x="409" y="2"/>
                  </a:lnTo>
                  <a:lnTo>
                    <a:pt x="416" y="2"/>
                  </a:lnTo>
                  <a:lnTo>
                    <a:pt x="421" y="2"/>
                  </a:lnTo>
                  <a:lnTo>
                    <a:pt x="423" y="2"/>
                  </a:lnTo>
                  <a:lnTo>
                    <a:pt x="428" y="2"/>
                  </a:lnTo>
                  <a:lnTo>
                    <a:pt x="430" y="2"/>
                  </a:lnTo>
                  <a:lnTo>
                    <a:pt x="432" y="2"/>
                  </a:lnTo>
                  <a:lnTo>
                    <a:pt x="435" y="2"/>
                  </a:lnTo>
                  <a:lnTo>
                    <a:pt x="437" y="2"/>
                  </a:lnTo>
                  <a:lnTo>
                    <a:pt x="438" y="2"/>
                  </a:lnTo>
                  <a:lnTo>
                    <a:pt x="440" y="2"/>
                  </a:lnTo>
                  <a:lnTo>
                    <a:pt x="444" y="2"/>
                  </a:lnTo>
                  <a:lnTo>
                    <a:pt x="449" y="2"/>
                  </a:lnTo>
                  <a:lnTo>
                    <a:pt x="452" y="2"/>
                  </a:lnTo>
                  <a:lnTo>
                    <a:pt x="464" y="2"/>
                  </a:lnTo>
                  <a:lnTo>
                    <a:pt x="466" y="2"/>
                  </a:lnTo>
                  <a:lnTo>
                    <a:pt x="471" y="2"/>
                  </a:lnTo>
                  <a:lnTo>
                    <a:pt x="473" y="2"/>
                  </a:lnTo>
                  <a:lnTo>
                    <a:pt x="495" y="2"/>
                  </a:lnTo>
                  <a:lnTo>
                    <a:pt x="495" y="0"/>
                  </a:lnTo>
                  <a:lnTo>
                    <a:pt x="495" y="2"/>
                  </a:lnTo>
                  <a:lnTo>
                    <a:pt x="506" y="2"/>
                  </a:lnTo>
                  <a:lnTo>
                    <a:pt x="508" y="2"/>
                  </a:lnTo>
                  <a:lnTo>
                    <a:pt x="525" y="2"/>
                  </a:lnTo>
                  <a:lnTo>
                    <a:pt x="527" y="2"/>
                  </a:lnTo>
                  <a:lnTo>
                    <a:pt x="539" y="2"/>
                  </a:lnTo>
                  <a:lnTo>
                    <a:pt x="540" y="2"/>
                  </a:lnTo>
                  <a:lnTo>
                    <a:pt x="547" y="2"/>
                  </a:lnTo>
                  <a:lnTo>
                    <a:pt x="556" y="2"/>
                  </a:lnTo>
                  <a:lnTo>
                    <a:pt x="556" y="0"/>
                  </a:lnTo>
                  <a:lnTo>
                    <a:pt x="556" y="2"/>
                  </a:lnTo>
                  <a:lnTo>
                    <a:pt x="584" y="2"/>
                  </a:lnTo>
                </a:path>
              </a:pathLst>
            </a:custGeom>
            <a:noFill/>
            <a:ln w="0">
              <a:solidFill>
                <a:srgbClr val="000000"/>
              </a:solidFill>
              <a:prstDash val="solid"/>
              <a:round/>
              <a:headEnd/>
              <a:tailEnd/>
            </a:ln>
          </p:spPr>
          <p:txBody>
            <a:bodyPr/>
            <a:lstStyle/>
            <a:p>
              <a:endParaRPr lang="en-US"/>
            </a:p>
          </p:txBody>
        </p:sp>
        <p:sp>
          <p:nvSpPr>
            <p:cNvPr id="55462" name="Freeform 158"/>
            <p:cNvSpPr>
              <a:spLocks/>
            </p:cNvSpPr>
            <p:nvPr/>
          </p:nvSpPr>
          <p:spPr bwMode="auto">
            <a:xfrm>
              <a:off x="2352" y="3511"/>
              <a:ext cx="300" cy="2"/>
            </a:xfrm>
            <a:custGeom>
              <a:avLst/>
              <a:gdLst>
                <a:gd name="T0" fmla="*/ 24 w 300"/>
                <a:gd name="T1" fmla="*/ 2 h 2"/>
                <a:gd name="T2" fmla="*/ 25 w 300"/>
                <a:gd name="T3" fmla="*/ 2 h 2"/>
                <a:gd name="T4" fmla="*/ 31 w 300"/>
                <a:gd name="T5" fmla="*/ 0 h 2"/>
                <a:gd name="T6" fmla="*/ 36 w 300"/>
                <a:gd name="T7" fmla="*/ 2 h 2"/>
                <a:gd name="T8" fmla="*/ 36 w 300"/>
                <a:gd name="T9" fmla="*/ 2 h 2"/>
                <a:gd name="T10" fmla="*/ 55 w 300"/>
                <a:gd name="T11" fmla="*/ 2 h 2"/>
                <a:gd name="T12" fmla="*/ 70 w 300"/>
                <a:gd name="T13" fmla="*/ 2 h 2"/>
                <a:gd name="T14" fmla="*/ 70 w 300"/>
                <a:gd name="T15" fmla="*/ 2 h 2"/>
                <a:gd name="T16" fmla="*/ 98 w 300"/>
                <a:gd name="T17" fmla="*/ 0 h 2"/>
                <a:gd name="T18" fmla="*/ 107 w 300"/>
                <a:gd name="T19" fmla="*/ 2 h 2"/>
                <a:gd name="T20" fmla="*/ 107 w 300"/>
                <a:gd name="T21" fmla="*/ 2 h 2"/>
                <a:gd name="T22" fmla="*/ 108 w 300"/>
                <a:gd name="T23" fmla="*/ 2 h 2"/>
                <a:gd name="T24" fmla="*/ 120 w 300"/>
                <a:gd name="T25" fmla="*/ 0 h 2"/>
                <a:gd name="T26" fmla="*/ 122 w 300"/>
                <a:gd name="T27" fmla="*/ 0 h 2"/>
                <a:gd name="T28" fmla="*/ 141 w 300"/>
                <a:gd name="T29" fmla="*/ 2 h 2"/>
                <a:gd name="T30" fmla="*/ 143 w 300"/>
                <a:gd name="T31" fmla="*/ 0 h 2"/>
                <a:gd name="T32" fmla="*/ 150 w 300"/>
                <a:gd name="T33" fmla="*/ 2 h 2"/>
                <a:gd name="T34" fmla="*/ 152 w 300"/>
                <a:gd name="T35" fmla="*/ 2 h 2"/>
                <a:gd name="T36" fmla="*/ 158 w 300"/>
                <a:gd name="T37" fmla="*/ 0 h 2"/>
                <a:gd name="T38" fmla="*/ 164 w 300"/>
                <a:gd name="T39" fmla="*/ 2 h 2"/>
                <a:gd name="T40" fmla="*/ 165 w 300"/>
                <a:gd name="T41" fmla="*/ 2 h 2"/>
                <a:gd name="T42" fmla="*/ 172 w 300"/>
                <a:gd name="T43" fmla="*/ 0 h 2"/>
                <a:gd name="T44" fmla="*/ 177 w 300"/>
                <a:gd name="T45" fmla="*/ 2 h 2"/>
                <a:gd name="T46" fmla="*/ 177 w 300"/>
                <a:gd name="T47" fmla="*/ 2 h 2"/>
                <a:gd name="T48" fmla="*/ 184 w 300"/>
                <a:gd name="T49" fmla="*/ 0 h 2"/>
                <a:gd name="T50" fmla="*/ 190 w 300"/>
                <a:gd name="T51" fmla="*/ 2 h 2"/>
                <a:gd name="T52" fmla="*/ 190 w 300"/>
                <a:gd name="T53" fmla="*/ 2 h 2"/>
                <a:gd name="T54" fmla="*/ 215 w 300"/>
                <a:gd name="T55" fmla="*/ 0 h 2"/>
                <a:gd name="T56" fmla="*/ 248 w 300"/>
                <a:gd name="T57" fmla="*/ 2 h 2"/>
                <a:gd name="T58" fmla="*/ 248 w 300"/>
                <a:gd name="T59" fmla="*/ 2 h 2"/>
                <a:gd name="T60" fmla="*/ 266 w 300"/>
                <a:gd name="T61" fmla="*/ 0 h 2"/>
                <a:gd name="T62" fmla="*/ 267 w 300"/>
                <a:gd name="T63" fmla="*/ 2 h 2"/>
                <a:gd name="T64" fmla="*/ 267 w 300"/>
                <a:gd name="T65" fmla="*/ 2 h 2"/>
                <a:gd name="T66" fmla="*/ 276 w 300"/>
                <a:gd name="T67" fmla="*/ 0 h 2"/>
                <a:gd name="T68" fmla="*/ 278 w 300"/>
                <a:gd name="T69" fmla="*/ 2 h 2"/>
                <a:gd name="T70" fmla="*/ 278 w 300"/>
                <a:gd name="T71" fmla="*/ 2 h 2"/>
                <a:gd name="T72" fmla="*/ 281 w 300"/>
                <a:gd name="T73" fmla="*/ 0 h 2"/>
                <a:gd name="T74" fmla="*/ 291 w 300"/>
                <a:gd name="T75" fmla="*/ 2 h 2"/>
                <a:gd name="T76" fmla="*/ 293 w 300"/>
                <a:gd name="T77" fmla="*/ 2 h 2"/>
                <a:gd name="T78" fmla="*/ 297 w 300"/>
                <a:gd name="T79" fmla="*/ 0 h 2"/>
                <a:gd name="T80" fmla="*/ 300 w 300"/>
                <a:gd name="T81" fmla="*/ 2 h 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0"/>
                <a:gd name="T124" fmla="*/ 0 h 2"/>
                <a:gd name="T125" fmla="*/ 300 w 300"/>
                <a:gd name="T126" fmla="*/ 2 h 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0" h="2">
                  <a:moveTo>
                    <a:pt x="0" y="2"/>
                  </a:moveTo>
                  <a:lnTo>
                    <a:pt x="24" y="2"/>
                  </a:lnTo>
                  <a:lnTo>
                    <a:pt x="24" y="0"/>
                  </a:lnTo>
                  <a:lnTo>
                    <a:pt x="25" y="2"/>
                  </a:lnTo>
                  <a:lnTo>
                    <a:pt x="31" y="2"/>
                  </a:lnTo>
                  <a:lnTo>
                    <a:pt x="31" y="0"/>
                  </a:lnTo>
                  <a:lnTo>
                    <a:pt x="31" y="2"/>
                  </a:lnTo>
                  <a:lnTo>
                    <a:pt x="36" y="2"/>
                  </a:lnTo>
                  <a:lnTo>
                    <a:pt x="53" y="2"/>
                  </a:lnTo>
                  <a:lnTo>
                    <a:pt x="55" y="2"/>
                  </a:lnTo>
                  <a:lnTo>
                    <a:pt x="70" y="2"/>
                  </a:lnTo>
                  <a:lnTo>
                    <a:pt x="70" y="0"/>
                  </a:lnTo>
                  <a:lnTo>
                    <a:pt x="70" y="2"/>
                  </a:lnTo>
                  <a:lnTo>
                    <a:pt x="98" y="2"/>
                  </a:lnTo>
                  <a:lnTo>
                    <a:pt x="98" y="0"/>
                  </a:lnTo>
                  <a:lnTo>
                    <a:pt x="98" y="2"/>
                  </a:lnTo>
                  <a:lnTo>
                    <a:pt x="107" y="2"/>
                  </a:lnTo>
                  <a:lnTo>
                    <a:pt x="107" y="0"/>
                  </a:lnTo>
                  <a:lnTo>
                    <a:pt x="107" y="2"/>
                  </a:lnTo>
                  <a:lnTo>
                    <a:pt x="108" y="0"/>
                  </a:lnTo>
                  <a:lnTo>
                    <a:pt x="108" y="2"/>
                  </a:lnTo>
                  <a:lnTo>
                    <a:pt x="120" y="2"/>
                  </a:lnTo>
                  <a:lnTo>
                    <a:pt x="120" y="0"/>
                  </a:lnTo>
                  <a:lnTo>
                    <a:pt x="120" y="2"/>
                  </a:lnTo>
                  <a:lnTo>
                    <a:pt x="122" y="0"/>
                  </a:lnTo>
                  <a:lnTo>
                    <a:pt x="122" y="2"/>
                  </a:lnTo>
                  <a:lnTo>
                    <a:pt x="141" y="2"/>
                  </a:lnTo>
                  <a:lnTo>
                    <a:pt x="141" y="0"/>
                  </a:lnTo>
                  <a:lnTo>
                    <a:pt x="143" y="0"/>
                  </a:lnTo>
                  <a:lnTo>
                    <a:pt x="143" y="2"/>
                  </a:lnTo>
                  <a:lnTo>
                    <a:pt x="150" y="2"/>
                  </a:lnTo>
                  <a:lnTo>
                    <a:pt x="152" y="0"/>
                  </a:lnTo>
                  <a:lnTo>
                    <a:pt x="152" y="2"/>
                  </a:lnTo>
                  <a:lnTo>
                    <a:pt x="158" y="2"/>
                  </a:lnTo>
                  <a:lnTo>
                    <a:pt x="158" y="0"/>
                  </a:lnTo>
                  <a:lnTo>
                    <a:pt x="158" y="2"/>
                  </a:lnTo>
                  <a:lnTo>
                    <a:pt x="164" y="2"/>
                  </a:lnTo>
                  <a:lnTo>
                    <a:pt x="164" y="0"/>
                  </a:lnTo>
                  <a:lnTo>
                    <a:pt x="165" y="2"/>
                  </a:lnTo>
                  <a:lnTo>
                    <a:pt x="172" y="2"/>
                  </a:lnTo>
                  <a:lnTo>
                    <a:pt x="172" y="0"/>
                  </a:lnTo>
                  <a:lnTo>
                    <a:pt x="172" y="2"/>
                  </a:lnTo>
                  <a:lnTo>
                    <a:pt x="177" y="2"/>
                  </a:lnTo>
                  <a:lnTo>
                    <a:pt x="177" y="0"/>
                  </a:lnTo>
                  <a:lnTo>
                    <a:pt x="177" y="2"/>
                  </a:lnTo>
                  <a:lnTo>
                    <a:pt x="184" y="2"/>
                  </a:lnTo>
                  <a:lnTo>
                    <a:pt x="184" y="0"/>
                  </a:lnTo>
                  <a:lnTo>
                    <a:pt x="184" y="2"/>
                  </a:lnTo>
                  <a:lnTo>
                    <a:pt x="190" y="2"/>
                  </a:lnTo>
                  <a:lnTo>
                    <a:pt x="190" y="0"/>
                  </a:lnTo>
                  <a:lnTo>
                    <a:pt x="190" y="2"/>
                  </a:lnTo>
                  <a:lnTo>
                    <a:pt x="215" y="2"/>
                  </a:lnTo>
                  <a:lnTo>
                    <a:pt x="215" y="0"/>
                  </a:lnTo>
                  <a:lnTo>
                    <a:pt x="215" y="2"/>
                  </a:lnTo>
                  <a:lnTo>
                    <a:pt x="248" y="2"/>
                  </a:lnTo>
                  <a:lnTo>
                    <a:pt x="248" y="0"/>
                  </a:lnTo>
                  <a:lnTo>
                    <a:pt x="248" y="2"/>
                  </a:lnTo>
                  <a:lnTo>
                    <a:pt x="264" y="2"/>
                  </a:lnTo>
                  <a:lnTo>
                    <a:pt x="266" y="0"/>
                  </a:lnTo>
                  <a:lnTo>
                    <a:pt x="266" y="2"/>
                  </a:lnTo>
                  <a:lnTo>
                    <a:pt x="267" y="2"/>
                  </a:lnTo>
                  <a:lnTo>
                    <a:pt x="267" y="0"/>
                  </a:lnTo>
                  <a:lnTo>
                    <a:pt x="267" y="2"/>
                  </a:lnTo>
                  <a:lnTo>
                    <a:pt x="276" y="2"/>
                  </a:lnTo>
                  <a:lnTo>
                    <a:pt x="276" y="0"/>
                  </a:lnTo>
                  <a:lnTo>
                    <a:pt x="276" y="2"/>
                  </a:lnTo>
                  <a:lnTo>
                    <a:pt x="278" y="2"/>
                  </a:lnTo>
                  <a:lnTo>
                    <a:pt x="278" y="0"/>
                  </a:lnTo>
                  <a:lnTo>
                    <a:pt x="278" y="2"/>
                  </a:lnTo>
                  <a:lnTo>
                    <a:pt x="281" y="2"/>
                  </a:lnTo>
                  <a:lnTo>
                    <a:pt x="281" y="0"/>
                  </a:lnTo>
                  <a:lnTo>
                    <a:pt x="283" y="2"/>
                  </a:lnTo>
                  <a:lnTo>
                    <a:pt x="291" y="2"/>
                  </a:lnTo>
                  <a:lnTo>
                    <a:pt x="291" y="0"/>
                  </a:lnTo>
                  <a:lnTo>
                    <a:pt x="293" y="2"/>
                  </a:lnTo>
                  <a:lnTo>
                    <a:pt x="297" y="2"/>
                  </a:lnTo>
                  <a:lnTo>
                    <a:pt x="297" y="0"/>
                  </a:lnTo>
                  <a:lnTo>
                    <a:pt x="297" y="2"/>
                  </a:lnTo>
                  <a:lnTo>
                    <a:pt x="300" y="2"/>
                  </a:lnTo>
                </a:path>
              </a:pathLst>
            </a:custGeom>
            <a:noFill/>
            <a:ln w="0">
              <a:solidFill>
                <a:srgbClr val="000000"/>
              </a:solidFill>
              <a:prstDash val="solid"/>
              <a:round/>
              <a:headEnd/>
              <a:tailEnd/>
            </a:ln>
          </p:spPr>
          <p:txBody>
            <a:bodyPr/>
            <a:lstStyle/>
            <a:p>
              <a:endParaRPr lang="en-US"/>
            </a:p>
          </p:txBody>
        </p:sp>
        <p:sp>
          <p:nvSpPr>
            <p:cNvPr id="55463" name="Freeform 159"/>
            <p:cNvSpPr>
              <a:spLocks/>
            </p:cNvSpPr>
            <p:nvPr/>
          </p:nvSpPr>
          <p:spPr bwMode="auto">
            <a:xfrm>
              <a:off x="766" y="3498"/>
              <a:ext cx="1057" cy="29"/>
            </a:xfrm>
            <a:custGeom>
              <a:avLst/>
              <a:gdLst>
                <a:gd name="T0" fmla="*/ 0 w 1057"/>
                <a:gd name="T1" fmla="*/ 17 h 30"/>
                <a:gd name="T2" fmla="*/ 881 w 1057"/>
                <a:gd name="T3" fmla="*/ 17 h 30"/>
                <a:gd name="T4" fmla="*/ 881 w 1057"/>
                <a:gd name="T5" fmla="*/ 15 h 30"/>
                <a:gd name="T6" fmla="*/ 881 w 1057"/>
                <a:gd name="T7" fmla="*/ 15 h 30"/>
                <a:gd name="T8" fmla="*/ 881 w 1057"/>
                <a:gd name="T9" fmla="*/ 14 h 30"/>
                <a:gd name="T10" fmla="*/ 883 w 1057"/>
                <a:gd name="T11" fmla="*/ 14 h 30"/>
                <a:gd name="T12" fmla="*/ 883 w 1057"/>
                <a:gd name="T13" fmla="*/ 5 h 30"/>
                <a:gd name="T14" fmla="*/ 883 w 1057"/>
                <a:gd name="T15" fmla="*/ 5 h 30"/>
                <a:gd name="T16" fmla="*/ 883 w 1057"/>
                <a:gd name="T17" fmla="*/ 3 h 30"/>
                <a:gd name="T18" fmla="*/ 884 w 1057"/>
                <a:gd name="T19" fmla="*/ 3 h 30"/>
                <a:gd name="T20" fmla="*/ 884 w 1057"/>
                <a:gd name="T21" fmla="*/ 0 h 30"/>
                <a:gd name="T22" fmla="*/ 884 w 1057"/>
                <a:gd name="T23" fmla="*/ 3 h 30"/>
                <a:gd name="T24" fmla="*/ 898 w 1057"/>
                <a:gd name="T25" fmla="*/ 3 h 30"/>
                <a:gd name="T26" fmla="*/ 898 w 1057"/>
                <a:gd name="T27" fmla="*/ 3 h 30"/>
                <a:gd name="T28" fmla="*/ 902 w 1057"/>
                <a:gd name="T29" fmla="*/ 3 h 30"/>
                <a:gd name="T30" fmla="*/ 902 w 1057"/>
                <a:gd name="T31" fmla="*/ 5 h 30"/>
                <a:gd name="T32" fmla="*/ 905 w 1057"/>
                <a:gd name="T33" fmla="*/ 5 h 30"/>
                <a:gd name="T34" fmla="*/ 905 w 1057"/>
                <a:gd name="T35" fmla="*/ 5 h 30"/>
                <a:gd name="T36" fmla="*/ 910 w 1057"/>
                <a:gd name="T37" fmla="*/ 5 h 30"/>
                <a:gd name="T38" fmla="*/ 912 w 1057"/>
                <a:gd name="T39" fmla="*/ 7 h 30"/>
                <a:gd name="T40" fmla="*/ 915 w 1057"/>
                <a:gd name="T41" fmla="*/ 7 h 30"/>
                <a:gd name="T42" fmla="*/ 917 w 1057"/>
                <a:gd name="T43" fmla="*/ 7 h 30"/>
                <a:gd name="T44" fmla="*/ 921 w 1057"/>
                <a:gd name="T45" fmla="*/ 7 h 30"/>
                <a:gd name="T46" fmla="*/ 922 w 1057"/>
                <a:gd name="T47" fmla="*/ 10 h 30"/>
                <a:gd name="T48" fmla="*/ 927 w 1057"/>
                <a:gd name="T49" fmla="*/ 10 h 30"/>
                <a:gd name="T50" fmla="*/ 927 w 1057"/>
                <a:gd name="T51" fmla="*/ 10 h 30"/>
                <a:gd name="T52" fmla="*/ 933 w 1057"/>
                <a:gd name="T53" fmla="*/ 10 h 30"/>
                <a:gd name="T54" fmla="*/ 934 w 1057"/>
                <a:gd name="T55" fmla="*/ 12 h 30"/>
                <a:gd name="T56" fmla="*/ 940 w 1057"/>
                <a:gd name="T57" fmla="*/ 12 h 30"/>
                <a:gd name="T58" fmla="*/ 940 w 1057"/>
                <a:gd name="T59" fmla="*/ 12 h 30"/>
                <a:gd name="T60" fmla="*/ 948 w 1057"/>
                <a:gd name="T61" fmla="*/ 12 h 30"/>
                <a:gd name="T62" fmla="*/ 948 w 1057"/>
                <a:gd name="T63" fmla="*/ 14 h 30"/>
                <a:gd name="T64" fmla="*/ 1005 w 1057"/>
                <a:gd name="T65" fmla="*/ 14 h 30"/>
                <a:gd name="T66" fmla="*/ 1005 w 1057"/>
                <a:gd name="T67" fmla="*/ 14 h 30"/>
                <a:gd name="T68" fmla="*/ 1040 w 1057"/>
                <a:gd name="T69" fmla="*/ 14 h 30"/>
                <a:gd name="T70" fmla="*/ 1040 w 1057"/>
                <a:gd name="T71" fmla="*/ 15 h 30"/>
                <a:gd name="T72" fmla="*/ 1057 w 1057"/>
                <a:gd name="T73" fmla="*/ 15 h 3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57"/>
                <a:gd name="T112" fmla="*/ 0 h 30"/>
                <a:gd name="T113" fmla="*/ 1057 w 1057"/>
                <a:gd name="T114" fmla="*/ 30 h 3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57" h="30">
                  <a:moveTo>
                    <a:pt x="0" y="30"/>
                  </a:moveTo>
                  <a:lnTo>
                    <a:pt x="881" y="30"/>
                  </a:lnTo>
                  <a:lnTo>
                    <a:pt x="881" y="25"/>
                  </a:lnTo>
                  <a:lnTo>
                    <a:pt x="881" y="14"/>
                  </a:lnTo>
                  <a:lnTo>
                    <a:pt x="883" y="14"/>
                  </a:lnTo>
                  <a:lnTo>
                    <a:pt x="883" y="5"/>
                  </a:lnTo>
                  <a:lnTo>
                    <a:pt x="883" y="3"/>
                  </a:lnTo>
                  <a:lnTo>
                    <a:pt x="884" y="3"/>
                  </a:lnTo>
                  <a:lnTo>
                    <a:pt x="884" y="0"/>
                  </a:lnTo>
                  <a:lnTo>
                    <a:pt x="884" y="3"/>
                  </a:lnTo>
                  <a:lnTo>
                    <a:pt x="898" y="3"/>
                  </a:lnTo>
                  <a:lnTo>
                    <a:pt x="902" y="3"/>
                  </a:lnTo>
                  <a:lnTo>
                    <a:pt x="902" y="5"/>
                  </a:lnTo>
                  <a:lnTo>
                    <a:pt x="905" y="5"/>
                  </a:lnTo>
                  <a:lnTo>
                    <a:pt x="910" y="5"/>
                  </a:lnTo>
                  <a:lnTo>
                    <a:pt x="912" y="7"/>
                  </a:lnTo>
                  <a:lnTo>
                    <a:pt x="915" y="7"/>
                  </a:lnTo>
                  <a:lnTo>
                    <a:pt x="917" y="7"/>
                  </a:lnTo>
                  <a:lnTo>
                    <a:pt x="921" y="7"/>
                  </a:lnTo>
                  <a:lnTo>
                    <a:pt x="922" y="10"/>
                  </a:lnTo>
                  <a:lnTo>
                    <a:pt x="927" y="10"/>
                  </a:lnTo>
                  <a:lnTo>
                    <a:pt x="933" y="10"/>
                  </a:lnTo>
                  <a:lnTo>
                    <a:pt x="934" y="12"/>
                  </a:lnTo>
                  <a:lnTo>
                    <a:pt x="940" y="12"/>
                  </a:lnTo>
                  <a:lnTo>
                    <a:pt x="948" y="12"/>
                  </a:lnTo>
                  <a:lnTo>
                    <a:pt x="948" y="14"/>
                  </a:lnTo>
                  <a:lnTo>
                    <a:pt x="1005" y="14"/>
                  </a:lnTo>
                  <a:lnTo>
                    <a:pt x="1040" y="14"/>
                  </a:lnTo>
                  <a:lnTo>
                    <a:pt x="1040" y="16"/>
                  </a:lnTo>
                  <a:lnTo>
                    <a:pt x="1057" y="16"/>
                  </a:lnTo>
                </a:path>
              </a:pathLst>
            </a:custGeom>
            <a:noFill/>
            <a:ln w="12700" cmpd="sng">
              <a:solidFill>
                <a:srgbClr val="FF0000"/>
              </a:solidFill>
              <a:prstDash val="solid"/>
              <a:round/>
              <a:headEnd/>
              <a:tailEnd/>
            </a:ln>
          </p:spPr>
          <p:txBody>
            <a:bodyPr/>
            <a:lstStyle/>
            <a:p>
              <a:endParaRPr lang="en-US"/>
            </a:p>
          </p:txBody>
        </p:sp>
        <p:sp>
          <p:nvSpPr>
            <p:cNvPr id="55464" name="Freeform 160"/>
            <p:cNvSpPr>
              <a:spLocks/>
            </p:cNvSpPr>
            <p:nvPr/>
          </p:nvSpPr>
          <p:spPr bwMode="auto">
            <a:xfrm>
              <a:off x="1823" y="3513"/>
              <a:ext cx="684" cy="1"/>
            </a:xfrm>
            <a:custGeom>
              <a:avLst/>
              <a:gdLst>
                <a:gd name="T0" fmla="*/ 0 w 684"/>
                <a:gd name="T1" fmla="*/ 0 h 1"/>
                <a:gd name="T2" fmla="*/ 17 w 684"/>
                <a:gd name="T3" fmla="*/ 0 h 1"/>
                <a:gd name="T4" fmla="*/ 19 w 684"/>
                <a:gd name="T5" fmla="*/ 0 h 1"/>
                <a:gd name="T6" fmla="*/ 60 w 684"/>
                <a:gd name="T7" fmla="*/ 0 h 1"/>
                <a:gd name="T8" fmla="*/ 60 w 684"/>
                <a:gd name="T9" fmla="*/ 0 h 1"/>
                <a:gd name="T10" fmla="*/ 344 w 684"/>
                <a:gd name="T11" fmla="*/ 0 h 1"/>
                <a:gd name="T12" fmla="*/ 345 w 684"/>
                <a:gd name="T13" fmla="*/ 0 h 1"/>
                <a:gd name="T14" fmla="*/ 684 w 684"/>
                <a:gd name="T15" fmla="*/ 0 h 1"/>
                <a:gd name="T16" fmla="*/ 0 60000 65536"/>
                <a:gd name="T17" fmla="*/ 0 60000 65536"/>
                <a:gd name="T18" fmla="*/ 0 60000 65536"/>
                <a:gd name="T19" fmla="*/ 0 60000 65536"/>
                <a:gd name="T20" fmla="*/ 0 60000 65536"/>
                <a:gd name="T21" fmla="*/ 0 60000 65536"/>
                <a:gd name="T22" fmla="*/ 0 60000 65536"/>
                <a:gd name="T23" fmla="*/ 0 60000 65536"/>
                <a:gd name="T24" fmla="*/ 0 w 684"/>
                <a:gd name="T25" fmla="*/ 0 h 1"/>
                <a:gd name="T26" fmla="*/ 684 w 684"/>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84" h="1">
                  <a:moveTo>
                    <a:pt x="0" y="0"/>
                  </a:moveTo>
                  <a:lnTo>
                    <a:pt x="17" y="0"/>
                  </a:lnTo>
                  <a:lnTo>
                    <a:pt x="19" y="0"/>
                  </a:lnTo>
                  <a:lnTo>
                    <a:pt x="60" y="0"/>
                  </a:lnTo>
                  <a:lnTo>
                    <a:pt x="344" y="0"/>
                  </a:lnTo>
                  <a:lnTo>
                    <a:pt x="345" y="0"/>
                  </a:lnTo>
                  <a:lnTo>
                    <a:pt x="684" y="0"/>
                  </a:lnTo>
                </a:path>
              </a:pathLst>
            </a:custGeom>
            <a:noFill/>
            <a:ln w="12700" cmpd="sng">
              <a:solidFill>
                <a:srgbClr val="FF0000"/>
              </a:solidFill>
              <a:prstDash val="solid"/>
              <a:round/>
              <a:headEnd/>
              <a:tailEnd/>
            </a:ln>
          </p:spPr>
          <p:txBody>
            <a:bodyPr/>
            <a:lstStyle/>
            <a:p>
              <a:endParaRPr lang="en-US"/>
            </a:p>
          </p:txBody>
        </p:sp>
        <p:sp>
          <p:nvSpPr>
            <p:cNvPr id="55465" name="Line 161"/>
            <p:cNvSpPr>
              <a:spLocks noChangeShapeType="1"/>
            </p:cNvSpPr>
            <p:nvPr/>
          </p:nvSpPr>
          <p:spPr bwMode="auto">
            <a:xfrm>
              <a:off x="2507" y="3513"/>
              <a:ext cx="145" cy="1"/>
            </a:xfrm>
            <a:prstGeom prst="line">
              <a:avLst/>
            </a:prstGeom>
            <a:noFill/>
            <a:ln w="12700">
              <a:solidFill>
                <a:srgbClr val="FF0000"/>
              </a:solidFill>
              <a:round/>
              <a:headEnd/>
              <a:tailEnd/>
            </a:ln>
          </p:spPr>
          <p:txBody>
            <a:bodyPr/>
            <a:lstStyle/>
            <a:p>
              <a:endParaRPr lang="en-US"/>
            </a:p>
          </p:txBody>
        </p:sp>
      </p:grpSp>
      <p:grpSp>
        <p:nvGrpSpPr>
          <p:cNvPr id="55302" name="Group 162"/>
          <p:cNvGrpSpPr>
            <a:grpSpLocks/>
          </p:cNvGrpSpPr>
          <p:nvPr/>
        </p:nvGrpSpPr>
        <p:grpSpPr bwMode="auto">
          <a:xfrm>
            <a:off x="2022475" y="2670175"/>
            <a:ext cx="2932113" cy="2816225"/>
            <a:chOff x="776" y="1965"/>
            <a:chExt cx="1847" cy="1774"/>
          </a:xfrm>
        </p:grpSpPr>
        <p:sp>
          <p:nvSpPr>
            <p:cNvPr id="55311" name="Rectangle 163"/>
            <p:cNvSpPr>
              <a:spLocks noChangeArrowheads="1"/>
            </p:cNvSpPr>
            <p:nvPr/>
          </p:nvSpPr>
          <p:spPr bwMode="auto">
            <a:xfrm>
              <a:off x="1101" y="2026"/>
              <a:ext cx="1415" cy="1395"/>
            </a:xfrm>
            <a:prstGeom prst="rect">
              <a:avLst/>
            </a:prstGeom>
            <a:solidFill>
              <a:schemeClr val="bg1"/>
            </a:solidFill>
            <a:ln w="9525" algn="ctr">
              <a:noFill/>
              <a:miter lim="800000"/>
              <a:headEnd/>
              <a:tailEnd/>
            </a:ln>
          </p:spPr>
          <p:txBody>
            <a:bodyPr wrap="none" anchor="ctr"/>
            <a:lstStyle/>
            <a:p>
              <a:endParaRPr lang="en-US" sz="1800"/>
            </a:p>
          </p:txBody>
        </p:sp>
        <p:grpSp>
          <p:nvGrpSpPr>
            <p:cNvPr id="55312" name="Group 164"/>
            <p:cNvGrpSpPr>
              <a:grpSpLocks/>
            </p:cNvGrpSpPr>
            <p:nvPr/>
          </p:nvGrpSpPr>
          <p:grpSpPr bwMode="auto">
            <a:xfrm>
              <a:off x="776" y="1965"/>
              <a:ext cx="1847" cy="1774"/>
              <a:chOff x="584" y="2021"/>
              <a:chExt cx="2000" cy="1774"/>
            </a:xfrm>
          </p:grpSpPr>
          <p:sp>
            <p:nvSpPr>
              <p:cNvPr id="55313" name="Rectangle 165"/>
              <p:cNvSpPr>
                <a:spLocks noChangeArrowheads="1"/>
              </p:cNvSpPr>
              <p:nvPr/>
            </p:nvSpPr>
            <p:spPr bwMode="auto">
              <a:xfrm>
                <a:off x="941" y="2081"/>
                <a:ext cx="1518" cy="1392"/>
              </a:xfrm>
              <a:prstGeom prst="rect">
                <a:avLst/>
              </a:prstGeom>
              <a:noFill/>
              <a:ln w="0">
                <a:solidFill>
                  <a:srgbClr val="000000"/>
                </a:solidFill>
                <a:miter lim="800000"/>
                <a:headEnd/>
                <a:tailEnd/>
              </a:ln>
            </p:spPr>
            <p:txBody>
              <a:bodyPr/>
              <a:lstStyle/>
              <a:p>
                <a:endParaRPr lang="en-US" sz="1800"/>
              </a:p>
            </p:txBody>
          </p:sp>
          <p:sp>
            <p:nvSpPr>
              <p:cNvPr id="55314" name="Line 166"/>
              <p:cNvSpPr>
                <a:spLocks noChangeShapeType="1"/>
              </p:cNvSpPr>
              <p:nvPr/>
            </p:nvSpPr>
            <p:spPr bwMode="auto">
              <a:xfrm flipV="1">
                <a:off x="941" y="3463"/>
                <a:ext cx="1" cy="10"/>
              </a:xfrm>
              <a:prstGeom prst="line">
                <a:avLst/>
              </a:prstGeom>
              <a:noFill/>
              <a:ln w="0">
                <a:solidFill>
                  <a:srgbClr val="000000"/>
                </a:solidFill>
                <a:round/>
                <a:headEnd/>
                <a:tailEnd/>
              </a:ln>
            </p:spPr>
            <p:txBody>
              <a:bodyPr/>
              <a:lstStyle/>
              <a:p>
                <a:endParaRPr lang="en-US"/>
              </a:p>
            </p:txBody>
          </p:sp>
          <p:sp>
            <p:nvSpPr>
              <p:cNvPr id="55315" name="Line 167"/>
              <p:cNvSpPr>
                <a:spLocks noChangeShapeType="1"/>
              </p:cNvSpPr>
              <p:nvPr/>
            </p:nvSpPr>
            <p:spPr bwMode="auto">
              <a:xfrm flipV="1">
                <a:off x="1131" y="3463"/>
                <a:ext cx="1" cy="10"/>
              </a:xfrm>
              <a:prstGeom prst="line">
                <a:avLst/>
              </a:prstGeom>
              <a:noFill/>
              <a:ln w="0">
                <a:solidFill>
                  <a:srgbClr val="000000"/>
                </a:solidFill>
                <a:round/>
                <a:headEnd/>
                <a:tailEnd/>
              </a:ln>
            </p:spPr>
            <p:txBody>
              <a:bodyPr/>
              <a:lstStyle/>
              <a:p>
                <a:endParaRPr lang="en-US"/>
              </a:p>
            </p:txBody>
          </p:sp>
          <p:sp>
            <p:nvSpPr>
              <p:cNvPr id="55316" name="Line 168"/>
              <p:cNvSpPr>
                <a:spLocks noChangeShapeType="1"/>
              </p:cNvSpPr>
              <p:nvPr/>
            </p:nvSpPr>
            <p:spPr bwMode="auto">
              <a:xfrm flipV="1">
                <a:off x="1320" y="3463"/>
                <a:ext cx="1" cy="10"/>
              </a:xfrm>
              <a:prstGeom prst="line">
                <a:avLst/>
              </a:prstGeom>
              <a:noFill/>
              <a:ln w="0">
                <a:solidFill>
                  <a:srgbClr val="000000"/>
                </a:solidFill>
                <a:round/>
                <a:headEnd/>
                <a:tailEnd/>
              </a:ln>
            </p:spPr>
            <p:txBody>
              <a:bodyPr/>
              <a:lstStyle/>
              <a:p>
                <a:endParaRPr lang="en-US"/>
              </a:p>
            </p:txBody>
          </p:sp>
          <p:sp>
            <p:nvSpPr>
              <p:cNvPr id="55317" name="Line 169"/>
              <p:cNvSpPr>
                <a:spLocks noChangeShapeType="1"/>
              </p:cNvSpPr>
              <p:nvPr/>
            </p:nvSpPr>
            <p:spPr bwMode="auto">
              <a:xfrm flipV="1">
                <a:off x="1511" y="3463"/>
                <a:ext cx="1" cy="10"/>
              </a:xfrm>
              <a:prstGeom prst="line">
                <a:avLst/>
              </a:prstGeom>
              <a:noFill/>
              <a:ln w="0">
                <a:solidFill>
                  <a:srgbClr val="000000"/>
                </a:solidFill>
                <a:round/>
                <a:headEnd/>
                <a:tailEnd/>
              </a:ln>
            </p:spPr>
            <p:txBody>
              <a:bodyPr/>
              <a:lstStyle/>
              <a:p>
                <a:endParaRPr lang="en-US"/>
              </a:p>
            </p:txBody>
          </p:sp>
          <p:sp>
            <p:nvSpPr>
              <p:cNvPr id="55318" name="Line 170"/>
              <p:cNvSpPr>
                <a:spLocks noChangeShapeType="1"/>
              </p:cNvSpPr>
              <p:nvPr/>
            </p:nvSpPr>
            <p:spPr bwMode="auto">
              <a:xfrm flipV="1">
                <a:off x="1701" y="3463"/>
                <a:ext cx="1" cy="10"/>
              </a:xfrm>
              <a:prstGeom prst="line">
                <a:avLst/>
              </a:prstGeom>
              <a:noFill/>
              <a:ln w="0">
                <a:solidFill>
                  <a:srgbClr val="000000"/>
                </a:solidFill>
                <a:round/>
                <a:headEnd/>
                <a:tailEnd/>
              </a:ln>
            </p:spPr>
            <p:txBody>
              <a:bodyPr/>
              <a:lstStyle/>
              <a:p>
                <a:endParaRPr lang="en-US"/>
              </a:p>
            </p:txBody>
          </p:sp>
          <p:sp>
            <p:nvSpPr>
              <p:cNvPr id="55319" name="Line 171"/>
              <p:cNvSpPr>
                <a:spLocks noChangeShapeType="1"/>
              </p:cNvSpPr>
              <p:nvPr/>
            </p:nvSpPr>
            <p:spPr bwMode="auto">
              <a:xfrm flipV="1">
                <a:off x="1890" y="3463"/>
                <a:ext cx="1" cy="10"/>
              </a:xfrm>
              <a:prstGeom prst="line">
                <a:avLst/>
              </a:prstGeom>
              <a:noFill/>
              <a:ln w="0">
                <a:solidFill>
                  <a:srgbClr val="000000"/>
                </a:solidFill>
                <a:round/>
                <a:headEnd/>
                <a:tailEnd/>
              </a:ln>
            </p:spPr>
            <p:txBody>
              <a:bodyPr/>
              <a:lstStyle/>
              <a:p>
                <a:endParaRPr lang="en-US"/>
              </a:p>
            </p:txBody>
          </p:sp>
          <p:sp>
            <p:nvSpPr>
              <p:cNvPr id="55320" name="Line 172"/>
              <p:cNvSpPr>
                <a:spLocks noChangeShapeType="1"/>
              </p:cNvSpPr>
              <p:nvPr/>
            </p:nvSpPr>
            <p:spPr bwMode="auto">
              <a:xfrm flipV="1">
                <a:off x="2079" y="3463"/>
                <a:ext cx="1" cy="10"/>
              </a:xfrm>
              <a:prstGeom prst="line">
                <a:avLst/>
              </a:prstGeom>
              <a:noFill/>
              <a:ln w="0">
                <a:solidFill>
                  <a:srgbClr val="000000"/>
                </a:solidFill>
                <a:round/>
                <a:headEnd/>
                <a:tailEnd/>
              </a:ln>
            </p:spPr>
            <p:txBody>
              <a:bodyPr/>
              <a:lstStyle/>
              <a:p>
                <a:endParaRPr lang="en-US"/>
              </a:p>
            </p:txBody>
          </p:sp>
          <p:sp>
            <p:nvSpPr>
              <p:cNvPr id="55321" name="Line 173"/>
              <p:cNvSpPr>
                <a:spLocks noChangeShapeType="1"/>
              </p:cNvSpPr>
              <p:nvPr/>
            </p:nvSpPr>
            <p:spPr bwMode="auto">
              <a:xfrm flipV="1">
                <a:off x="2270" y="3463"/>
                <a:ext cx="1" cy="10"/>
              </a:xfrm>
              <a:prstGeom prst="line">
                <a:avLst/>
              </a:prstGeom>
              <a:noFill/>
              <a:ln w="0">
                <a:solidFill>
                  <a:srgbClr val="000000"/>
                </a:solidFill>
                <a:round/>
                <a:headEnd/>
                <a:tailEnd/>
              </a:ln>
            </p:spPr>
            <p:txBody>
              <a:bodyPr/>
              <a:lstStyle/>
              <a:p>
                <a:endParaRPr lang="en-US"/>
              </a:p>
            </p:txBody>
          </p:sp>
          <p:sp>
            <p:nvSpPr>
              <p:cNvPr id="55322" name="Line 174"/>
              <p:cNvSpPr>
                <a:spLocks noChangeShapeType="1"/>
              </p:cNvSpPr>
              <p:nvPr/>
            </p:nvSpPr>
            <p:spPr bwMode="auto">
              <a:xfrm flipV="1">
                <a:off x="2459" y="3463"/>
                <a:ext cx="1" cy="10"/>
              </a:xfrm>
              <a:prstGeom prst="line">
                <a:avLst/>
              </a:prstGeom>
              <a:noFill/>
              <a:ln w="0">
                <a:solidFill>
                  <a:srgbClr val="000000"/>
                </a:solidFill>
                <a:round/>
                <a:headEnd/>
                <a:tailEnd/>
              </a:ln>
            </p:spPr>
            <p:txBody>
              <a:bodyPr/>
              <a:lstStyle/>
              <a:p>
                <a:endParaRPr lang="en-US"/>
              </a:p>
            </p:txBody>
          </p:sp>
          <p:sp>
            <p:nvSpPr>
              <p:cNvPr id="55323" name="Line 175"/>
              <p:cNvSpPr>
                <a:spLocks noChangeShapeType="1"/>
              </p:cNvSpPr>
              <p:nvPr/>
            </p:nvSpPr>
            <p:spPr bwMode="auto">
              <a:xfrm>
                <a:off x="941" y="2081"/>
                <a:ext cx="1" cy="9"/>
              </a:xfrm>
              <a:prstGeom prst="line">
                <a:avLst/>
              </a:prstGeom>
              <a:noFill/>
              <a:ln w="0">
                <a:solidFill>
                  <a:srgbClr val="000000"/>
                </a:solidFill>
                <a:round/>
                <a:headEnd/>
                <a:tailEnd/>
              </a:ln>
            </p:spPr>
            <p:txBody>
              <a:bodyPr/>
              <a:lstStyle/>
              <a:p>
                <a:endParaRPr lang="en-US"/>
              </a:p>
            </p:txBody>
          </p:sp>
          <p:sp>
            <p:nvSpPr>
              <p:cNvPr id="55324" name="Line 176"/>
              <p:cNvSpPr>
                <a:spLocks noChangeShapeType="1"/>
              </p:cNvSpPr>
              <p:nvPr/>
            </p:nvSpPr>
            <p:spPr bwMode="auto">
              <a:xfrm>
                <a:off x="1131" y="2081"/>
                <a:ext cx="1" cy="9"/>
              </a:xfrm>
              <a:prstGeom prst="line">
                <a:avLst/>
              </a:prstGeom>
              <a:noFill/>
              <a:ln w="0">
                <a:solidFill>
                  <a:srgbClr val="000000"/>
                </a:solidFill>
                <a:round/>
                <a:headEnd/>
                <a:tailEnd/>
              </a:ln>
            </p:spPr>
            <p:txBody>
              <a:bodyPr/>
              <a:lstStyle/>
              <a:p>
                <a:endParaRPr lang="en-US"/>
              </a:p>
            </p:txBody>
          </p:sp>
          <p:sp>
            <p:nvSpPr>
              <p:cNvPr id="55325" name="Line 177"/>
              <p:cNvSpPr>
                <a:spLocks noChangeShapeType="1"/>
              </p:cNvSpPr>
              <p:nvPr/>
            </p:nvSpPr>
            <p:spPr bwMode="auto">
              <a:xfrm>
                <a:off x="1320" y="2081"/>
                <a:ext cx="1" cy="9"/>
              </a:xfrm>
              <a:prstGeom prst="line">
                <a:avLst/>
              </a:prstGeom>
              <a:noFill/>
              <a:ln w="0">
                <a:solidFill>
                  <a:srgbClr val="000000"/>
                </a:solidFill>
                <a:round/>
                <a:headEnd/>
                <a:tailEnd/>
              </a:ln>
            </p:spPr>
            <p:txBody>
              <a:bodyPr/>
              <a:lstStyle/>
              <a:p>
                <a:endParaRPr lang="en-US"/>
              </a:p>
            </p:txBody>
          </p:sp>
          <p:sp>
            <p:nvSpPr>
              <p:cNvPr id="55326" name="Line 178"/>
              <p:cNvSpPr>
                <a:spLocks noChangeShapeType="1"/>
              </p:cNvSpPr>
              <p:nvPr/>
            </p:nvSpPr>
            <p:spPr bwMode="auto">
              <a:xfrm>
                <a:off x="1511" y="2081"/>
                <a:ext cx="1" cy="9"/>
              </a:xfrm>
              <a:prstGeom prst="line">
                <a:avLst/>
              </a:prstGeom>
              <a:noFill/>
              <a:ln w="0">
                <a:solidFill>
                  <a:srgbClr val="000000"/>
                </a:solidFill>
                <a:round/>
                <a:headEnd/>
                <a:tailEnd/>
              </a:ln>
            </p:spPr>
            <p:txBody>
              <a:bodyPr/>
              <a:lstStyle/>
              <a:p>
                <a:endParaRPr lang="en-US"/>
              </a:p>
            </p:txBody>
          </p:sp>
          <p:sp>
            <p:nvSpPr>
              <p:cNvPr id="55327" name="Line 179"/>
              <p:cNvSpPr>
                <a:spLocks noChangeShapeType="1"/>
              </p:cNvSpPr>
              <p:nvPr/>
            </p:nvSpPr>
            <p:spPr bwMode="auto">
              <a:xfrm>
                <a:off x="1701" y="2081"/>
                <a:ext cx="1" cy="9"/>
              </a:xfrm>
              <a:prstGeom prst="line">
                <a:avLst/>
              </a:prstGeom>
              <a:noFill/>
              <a:ln w="0">
                <a:solidFill>
                  <a:srgbClr val="000000"/>
                </a:solidFill>
                <a:round/>
                <a:headEnd/>
                <a:tailEnd/>
              </a:ln>
            </p:spPr>
            <p:txBody>
              <a:bodyPr/>
              <a:lstStyle/>
              <a:p>
                <a:endParaRPr lang="en-US"/>
              </a:p>
            </p:txBody>
          </p:sp>
          <p:sp>
            <p:nvSpPr>
              <p:cNvPr id="55328" name="Line 180"/>
              <p:cNvSpPr>
                <a:spLocks noChangeShapeType="1"/>
              </p:cNvSpPr>
              <p:nvPr/>
            </p:nvSpPr>
            <p:spPr bwMode="auto">
              <a:xfrm>
                <a:off x="1890" y="2081"/>
                <a:ext cx="1" cy="9"/>
              </a:xfrm>
              <a:prstGeom prst="line">
                <a:avLst/>
              </a:prstGeom>
              <a:noFill/>
              <a:ln w="0">
                <a:solidFill>
                  <a:srgbClr val="000000"/>
                </a:solidFill>
                <a:round/>
                <a:headEnd/>
                <a:tailEnd/>
              </a:ln>
            </p:spPr>
            <p:txBody>
              <a:bodyPr/>
              <a:lstStyle/>
              <a:p>
                <a:endParaRPr lang="en-US"/>
              </a:p>
            </p:txBody>
          </p:sp>
          <p:sp>
            <p:nvSpPr>
              <p:cNvPr id="55329" name="Line 181"/>
              <p:cNvSpPr>
                <a:spLocks noChangeShapeType="1"/>
              </p:cNvSpPr>
              <p:nvPr/>
            </p:nvSpPr>
            <p:spPr bwMode="auto">
              <a:xfrm>
                <a:off x="2079" y="2081"/>
                <a:ext cx="1" cy="9"/>
              </a:xfrm>
              <a:prstGeom prst="line">
                <a:avLst/>
              </a:prstGeom>
              <a:noFill/>
              <a:ln w="0">
                <a:solidFill>
                  <a:srgbClr val="000000"/>
                </a:solidFill>
                <a:round/>
                <a:headEnd/>
                <a:tailEnd/>
              </a:ln>
            </p:spPr>
            <p:txBody>
              <a:bodyPr/>
              <a:lstStyle/>
              <a:p>
                <a:endParaRPr lang="en-US"/>
              </a:p>
            </p:txBody>
          </p:sp>
          <p:sp>
            <p:nvSpPr>
              <p:cNvPr id="55330" name="Line 182"/>
              <p:cNvSpPr>
                <a:spLocks noChangeShapeType="1"/>
              </p:cNvSpPr>
              <p:nvPr/>
            </p:nvSpPr>
            <p:spPr bwMode="auto">
              <a:xfrm>
                <a:off x="2270" y="2081"/>
                <a:ext cx="1" cy="9"/>
              </a:xfrm>
              <a:prstGeom prst="line">
                <a:avLst/>
              </a:prstGeom>
              <a:noFill/>
              <a:ln w="0">
                <a:solidFill>
                  <a:srgbClr val="000000"/>
                </a:solidFill>
                <a:round/>
                <a:headEnd/>
                <a:tailEnd/>
              </a:ln>
            </p:spPr>
            <p:txBody>
              <a:bodyPr/>
              <a:lstStyle/>
              <a:p>
                <a:endParaRPr lang="en-US"/>
              </a:p>
            </p:txBody>
          </p:sp>
          <p:sp>
            <p:nvSpPr>
              <p:cNvPr id="55331" name="Line 183"/>
              <p:cNvSpPr>
                <a:spLocks noChangeShapeType="1"/>
              </p:cNvSpPr>
              <p:nvPr/>
            </p:nvSpPr>
            <p:spPr bwMode="auto">
              <a:xfrm>
                <a:off x="2459" y="2081"/>
                <a:ext cx="1" cy="9"/>
              </a:xfrm>
              <a:prstGeom prst="line">
                <a:avLst/>
              </a:prstGeom>
              <a:noFill/>
              <a:ln w="0">
                <a:solidFill>
                  <a:srgbClr val="000000"/>
                </a:solidFill>
                <a:round/>
                <a:headEnd/>
                <a:tailEnd/>
              </a:ln>
            </p:spPr>
            <p:txBody>
              <a:bodyPr/>
              <a:lstStyle/>
              <a:p>
                <a:endParaRPr lang="en-US"/>
              </a:p>
            </p:txBody>
          </p:sp>
          <p:sp>
            <p:nvSpPr>
              <p:cNvPr id="55332" name="Line 184"/>
              <p:cNvSpPr>
                <a:spLocks noChangeShapeType="1"/>
              </p:cNvSpPr>
              <p:nvPr/>
            </p:nvSpPr>
            <p:spPr bwMode="auto">
              <a:xfrm flipV="1">
                <a:off x="941" y="3454"/>
                <a:ext cx="1" cy="19"/>
              </a:xfrm>
              <a:prstGeom prst="line">
                <a:avLst/>
              </a:prstGeom>
              <a:noFill/>
              <a:ln w="0">
                <a:solidFill>
                  <a:srgbClr val="000000"/>
                </a:solidFill>
                <a:round/>
                <a:headEnd/>
                <a:tailEnd/>
              </a:ln>
            </p:spPr>
            <p:txBody>
              <a:bodyPr/>
              <a:lstStyle/>
              <a:p>
                <a:endParaRPr lang="en-US"/>
              </a:p>
            </p:txBody>
          </p:sp>
          <p:sp>
            <p:nvSpPr>
              <p:cNvPr id="55333" name="Line 185"/>
              <p:cNvSpPr>
                <a:spLocks noChangeShapeType="1"/>
              </p:cNvSpPr>
              <p:nvPr/>
            </p:nvSpPr>
            <p:spPr bwMode="auto">
              <a:xfrm flipV="1">
                <a:off x="1320" y="3454"/>
                <a:ext cx="1" cy="19"/>
              </a:xfrm>
              <a:prstGeom prst="line">
                <a:avLst/>
              </a:prstGeom>
              <a:noFill/>
              <a:ln w="0">
                <a:solidFill>
                  <a:srgbClr val="000000"/>
                </a:solidFill>
                <a:round/>
                <a:headEnd/>
                <a:tailEnd/>
              </a:ln>
            </p:spPr>
            <p:txBody>
              <a:bodyPr/>
              <a:lstStyle/>
              <a:p>
                <a:endParaRPr lang="en-US"/>
              </a:p>
            </p:txBody>
          </p:sp>
          <p:sp>
            <p:nvSpPr>
              <p:cNvPr id="55334" name="Line 186"/>
              <p:cNvSpPr>
                <a:spLocks noChangeShapeType="1"/>
              </p:cNvSpPr>
              <p:nvPr/>
            </p:nvSpPr>
            <p:spPr bwMode="auto">
              <a:xfrm flipV="1">
                <a:off x="1701" y="3454"/>
                <a:ext cx="1" cy="19"/>
              </a:xfrm>
              <a:prstGeom prst="line">
                <a:avLst/>
              </a:prstGeom>
              <a:noFill/>
              <a:ln w="0">
                <a:solidFill>
                  <a:srgbClr val="000000"/>
                </a:solidFill>
                <a:round/>
                <a:headEnd/>
                <a:tailEnd/>
              </a:ln>
            </p:spPr>
            <p:txBody>
              <a:bodyPr/>
              <a:lstStyle/>
              <a:p>
                <a:endParaRPr lang="en-US"/>
              </a:p>
            </p:txBody>
          </p:sp>
          <p:sp>
            <p:nvSpPr>
              <p:cNvPr id="55335" name="Line 187"/>
              <p:cNvSpPr>
                <a:spLocks noChangeShapeType="1"/>
              </p:cNvSpPr>
              <p:nvPr/>
            </p:nvSpPr>
            <p:spPr bwMode="auto">
              <a:xfrm flipV="1">
                <a:off x="2079" y="3454"/>
                <a:ext cx="1" cy="19"/>
              </a:xfrm>
              <a:prstGeom prst="line">
                <a:avLst/>
              </a:prstGeom>
              <a:noFill/>
              <a:ln w="0">
                <a:solidFill>
                  <a:srgbClr val="000000"/>
                </a:solidFill>
                <a:round/>
                <a:headEnd/>
                <a:tailEnd/>
              </a:ln>
            </p:spPr>
            <p:txBody>
              <a:bodyPr/>
              <a:lstStyle/>
              <a:p>
                <a:endParaRPr lang="en-US"/>
              </a:p>
            </p:txBody>
          </p:sp>
          <p:sp>
            <p:nvSpPr>
              <p:cNvPr id="55336" name="Line 188"/>
              <p:cNvSpPr>
                <a:spLocks noChangeShapeType="1"/>
              </p:cNvSpPr>
              <p:nvPr/>
            </p:nvSpPr>
            <p:spPr bwMode="auto">
              <a:xfrm flipV="1">
                <a:off x="2459" y="3454"/>
                <a:ext cx="1" cy="19"/>
              </a:xfrm>
              <a:prstGeom prst="line">
                <a:avLst/>
              </a:prstGeom>
              <a:noFill/>
              <a:ln w="0">
                <a:solidFill>
                  <a:srgbClr val="000000"/>
                </a:solidFill>
                <a:round/>
                <a:headEnd/>
                <a:tailEnd/>
              </a:ln>
            </p:spPr>
            <p:txBody>
              <a:bodyPr/>
              <a:lstStyle/>
              <a:p>
                <a:endParaRPr lang="en-US"/>
              </a:p>
            </p:txBody>
          </p:sp>
          <p:sp>
            <p:nvSpPr>
              <p:cNvPr id="55337" name="Line 189"/>
              <p:cNvSpPr>
                <a:spLocks noChangeShapeType="1"/>
              </p:cNvSpPr>
              <p:nvPr/>
            </p:nvSpPr>
            <p:spPr bwMode="auto">
              <a:xfrm>
                <a:off x="941" y="2081"/>
                <a:ext cx="1" cy="18"/>
              </a:xfrm>
              <a:prstGeom prst="line">
                <a:avLst/>
              </a:prstGeom>
              <a:noFill/>
              <a:ln w="0">
                <a:solidFill>
                  <a:srgbClr val="000000"/>
                </a:solidFill>
                <a:round/>
                <a:headEnd/>
                <a:tailEnd/>
              </a:ln>
            </p:spPr>
            <p:txBody>
              <a:bodyPr/>
              <a:lstStyle/>
              <a:p>
                <a:endParaRPr lang="en-US"/>
              </a:p>
            </p:txBody>
          </p:sp>
          <p:sp>
            <p:nvSpPr>
              <p:cNvPr id="55338" name="Line 190"/>
              <p:cNvSpPr>
                <a:spLocks noChangeShapeType="1"/>
              </p:cNvSpPr>
              <p:nvPr/>
            </p:nvSpPr>
            <p:spPr bwMode="auto">
              <a:xfrm>
                <a:off x="1320" y="2081"/>
                <a:ext cx="1" cy="18"/>
              </a:xfrm>
              <a:prstGeom prst="line">
                <a:avLst/>
              </a:prstGeom>
              <a:noFill/>
              <a:ln w="0">
                <a:solidFill>
                  <a:srgbClr val="000000"/>
                </a:solidFill>
                <a:round/>
                <a:headEnd/>
                <a:tailEnd/>
              </a:ln>
            </p:spPr>
            <p:txBody>
              <a:bodyPr/>
              <a:lstStyle/>
              <a:p>
                <a:endParaRPr lang="en-US"/>
              </a:p>
            </p:txBody>
          </p:sp>
          <p:sp>
            <p:nvSpPr>
              <p:cNvPr id="55339" name="Line 191"/>
              <p:cNvSpPr>
                <a:spLocks noChangeShapeType="1"/>
              </p:cNvSpPr>
              <p:nvPr/>
            </p:nvSpPr>
            <p:spPr bwMode="auto">
              <a:xfrm>
                <a:off x="1701" y="2081"/>
                <a:ext cx="1" cy="18"/>
              </a:xfrm>
              <a:prstGeom prst="line">
                <a:avLst/>
              </a:prstGeom>
              <a:noFill/>
              <a:ln w="0">
                <a:solidFill>
                  <a:srgbClr val="000000"/>
                </a:solidFill>
                <a:round/>
                <a:headEnd/>
                <a:tailEnd/>
              </a:ln>
            </p:spPr>
            <p:txBody>
              <a:bodyPr/>
              <a:lstStyle/>
              <a:p>
                <a:endParaRPr lang="en-US"/>
              </a:p>
            </p:txBody>
          </p:sp>
          <p:sp>
            <p:nvSpPr>
              <p:cNvPr id="55340" name="Line 192"/>
              <p:cNvSpPr>
                <a:spLocks noChangeShapeType="1"/>
              </p:cNvSpPr>
              <p:nvPr/>
            </p:nvSpPr>
            <p:spPr bwMode="auto">
              <a:xfrm>
                <a:off x="2079" y="2081"/>
                <a:ext cx="1" cy="18"/>
              </a:xfrm>
              <a:prstGeom prst="line">
                <a:avLst/>
              </a:prstGeom>
              <a:noFill/>
              <a:ln w="0">
                <a:solidFill>
                  <a:srgbClr val="000000"/>
                </a:solidFill>
                <a:round/>
                <a:headEnd/>
                <a:tailEnd/>
              </a:ln>
            </p:spPr>
            <p:txBody>
              <a:bodyPr/>
              <a:lstStyle/>
              <a:p>
                <a:endParaRPr lang="en-US"/>
              </a:p>
            </p:txBody>
          </p:sp>
          <p:sp>
            <p:nvSpPr>
              <p:cNvPr id="55341" name="Line 193"/>
              <p:cNvSpPr>
                <a:spLocks noChangeShapeType="1"/>
              </p:cNvSpPr>
              <p:nvPr/>
            </p:nvSpPr>
            <p:spPr bwMode="auto">
              <a:xfrm>
                <a:off x="2459" y="2081"/>
                <a:ext cx="1" cy="18"/>
              </a:xfrm>
              <a:prstGeom prst="line">
                <a:avLst/>
              </a:prstGeom>
              <a:noFill/>
              <a:ln w="0">
                <a:solidFill>
                  <a:srgbClr val="000000"/>
                </a:solidFill>
                <a:round/>
                <a:headEnd/>
                <a:tailEnd/>
              </a:ln>
            </p:spPr>
            <p:txBody>
              <a:bodyPr/>
              <a:lstStyle/>
              <a:p>
                <a:endParaRPr lang="en-US"/>
              </a:p>
            </p:txBody>
          </p:sp>
          <p:sp>
            <p:nvSpPr>
              <p:cNvPr id="55342" name="Rectangle 194"/>
              <p:cNvSpPr>
                <a:spLocks noChangeArrowheads="1"/>
              </p:cNvSpPr>
              <p:nvPr/>
            </p:nvSpPr>
            <p:spPr bwMode="auto">
              <a:xfrm>
                <a:off x="837" y="3518"/>
                <a:ext cx="230"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2795</a:t>
                </a:r>
                <a:endParaRPr lang="en-US" sz="1200"/>
              </a:p>
            </p:txBody>
          </p:sp>
          <p:sp>
            <p:nvSpPr>
              <p:cNvPr id="55343" name="Rectangle 195"/>
              <p:cNvSpPr>
                <a:spLocks noChangeArrowheads="1"/>
              </p:cNvSpPr>
              <p:nvPr/>
            </p:nvSpPr>
            <p:spPr bwMode="auto">
              <a:xfrm>
                <a:off x="1216" y="3518"/>
                <a:ext cx="230"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2800</a:t>
                </a:r>
                <a:endParaRPr lang="en-US" sz="1200"/>
              </a:p>
            </p:txBody>
          </p:sp>
          <p:sp>
            <p:nvSpPr>
              <p:cNvPr id="55344" name="Rectangle 196"/>
              <p:cNvSpPr>
                <a:spLocks noChangeArrowheads="1"/>
              </p:cNvSpPr>
              <p:nvPr/>
            </p:nvSpPr>
            <p:spPr bwMode="auto">
              <a:xfrm>
                <a:off x="1596" y="3518"/>
                <a:ext cx="230"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2805</a:t>
                </a:r>
                <a:endParaRPr lang="en-US" sz="1200"/>
              </a:p>
            </p:txBody>
          </p:sp>
          <p:sp>
            <p:nvSpPr>
              <p:cNvPr id="55345" name="Rectangle 197"/>
              <p:cNvSpPr>
                <a:spLocks noChangeArrowheads="1"/>
              </p:cNvSpPr>
              <p:nvPr/>
            </p:nvSpPr>
            <p:spPr bwMode="auto">
              <a:xfrm>
                <a:off x="1975" y="3518"/>
                <a:ext cx="230"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2810</a:t>
                </a:r>
                <a:endParaRPr lang="en-US" sz="1200"/>
              </a:p>
            </p:txBody>
          </p:sp>
          <p:sp>
            <p:nvSpPr>
              <p:cNvPr id="55346" name="Rectangle 198"/>
              <p:cNvSpPr>
                <a:spLocks noChangeArrowheads="1"/>
              </p:cNvSpPr>
              <p:nvPr/>
            </p:nvSpPr>
            <p:spPr bwMode="auto">
              <a:xfrm>
                <a:off x="2355" y="3518"/>
                <a:ext cx="229"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2815</a:t>
                </a:r>
                <a:endParaRPr lang="en-US" sz="1200"/>
              </a:p>
            </p:txBody>
          </p:sp>
          <p:sp>
            <p:nvSpPr>
              <p:cNvPr id="55347" name="Rectangle 199"/>
              <p:cNvSpPr>
                <a:spLocks noChangeArrowheads="1"/>
              </p:cNvSpPr>
              <p:nvPr/>
            </p:nvSpPr>
            <p:spPr bwMode="auto">
              <a:xfrm>
                <a:off x="1537" y="3680"/>
                <a:ext cx="381" cy="115"/>
              </a:xfrm>
              <a:prstGeom prst="rect">
                <a:avLst/>
              </a:prstGeom>
              <a:solidFill>
                <a:schemeClr val="bg1"/>
              </a:solidFill>
              <a:ln w="9525">
                <a:noFill/>
                <a:miter lim="800000"/>
                <a:headEnd/>
                <a:tailEnd/>
              </a:ln>
            </p:spPr>
            <p:txBody>
              <a:bodyPr wrap="none" lIns="0" tIns="0" rIns="0" bIns="0">
                <a:spAutoFit/>
              </a:bodyPr>
              <a:lstStyle/>
              <a:p>
                <a:pPr eaLnBrk="0" hangingPunct="0"/>
                <a:r>
                  <a:rPr lang="en-US" sz="1200">
                    <a:solidFill>
                      <a:srgbClr val="000000"/>
                    </a:solidFill>
                  </a:rPr>
                  <a:t>Time (s)</a:t>
                </a:r>
                <a:endParaRPr lang="en-US" sz="1200"/>
              </a:p>
            </p:txBody>
          </p:sp>
          <p:sp>
            <p:nvSpPr>
              <p:cNvPr id="55348" name="Line 200"/>
              <p:cNvSpPr>
                <a:spLocks noChangeShapeType="1"/>
              </p:cNvSpPr>
              <p:nvPr/>
            </p:nvSpPr>
            <p:spPr bwMode="auto">
              <a:xfrm>
                <a:off x="941" y="3473"/>
                <a:ext cx="7" cy="1"/>
              </a:xfrm>
              <a:prstGeom prst="line">
                <a:avLst/>
              </a:prstGeom>
              <a:noFill/>
              <a:ln w="0">
                <a:solidFill>
                  <a:srgbClr val="000000"/>
                </a:solidFill>
                <a:round/>
                <a:headEnd/>
                <a:tailEnd/>
              </a:ln>
            </p:spPr>
            <p:txBody>
              <a:bodyPr/>
              <a:lstStyle/>
              <a:p>
                <a:endParaRPr lang="en-US"/>
              </a:p>
            </p:txBody>
          </p:sp>
          <p:sp>
            <p:nvSpPr>
              <p:cNvPr id="55349" name="Line 201"/>
              <p:cNvSpPr>
                <a:spLocks noChangeShapeType="1"/>
              </p:cNvSpPr>
              <p:nvPr/>
            </p:nvSpPr>
            <p:spPr bwMode="auto">
              <a:xfrm>
                <a:off x="941" y="3333"/>
                <a:ext cx="7" cy="1"/>
              </a:xfrm>
              <a:prstGeom prst="line">
                <a:avLst/>
              </a:prstGeom>
              <a:noFill/>
              <a:ln w="0">
                <a:solidFill>
                  <a:srgbClr val="000000"/>
                </a:solidFill>
                <a:round/>
                <a:headEnd/>
                <a:tailEnd/>
              </a:ln>
            </p:spPr>
            <p:txBody>
              <a:bodyPr/>
              <a:lstStyle/>
              <a:p>
                <a:endParaRPr lang="en-US"/>
              </a:p>
            </p:txBody>
          </p:sp>
          <p:sp>
            <p:nvSpPr>
              <p:cNvPr id="55350" name="Line 202"/>
              <p:cNvSpPr>
                <a:spLocks noChangeShapeType="1"/>
              </p:cNvSpPr>
              <p:nvPr/>
            </p:nvSpPr>
            <p:spPr bwMode="auto">
              <a:xfrm>
                <a:off x="941" y="3195"/>
                <a:ext cx="7" cy="1"/>
              </a:xfrm>
              <a:prstGeom prst="line">
                <a:avLst/>
              </a:prstGeom>
              <a:noFill/>
              <a:ln w="0">
                <a:solidFill>
                  <a:srgbClr val="000000"/>
                </a:solidFill>
                <a:round/>
                <a:headEnd/>
                <a:tailEnd/>
              </a:ln>
            </p:spPr>
            <p:txBody>
              <a:bodyPr/>
              <a:lstStyle/>
              <a:p>
                <a:endParaRPr lang="en-US"/>
              </a:p>
            </p:txBody>
          </p:sp>
          <p:sp>
            <p:nvSpPr>
              <p:cNvPr id="55351" name="Line 203"/>
              <p:cNvSpPr>
                <a:spLocks noChangeShapeType="1"/>
              </p:cNvSpPr>
              <p:nvPr/>
            </p:nvSpPr>
            <p:spPr bwMode="auto">
              <a:xfrm>
                <a:off x="941" y="3055"/>
                <a:ext cx="7" cy="1"/>
              </a:xfrm>
              <a:prstGeom prst="line">
                <a:avLst/>
              </a:prstGeom>
              <a:noFill/>
              <a:ln w="0">
                <a:solidFill>
                  <a:srgbClr val="000000"/>
                </a:solidFill>
                <a:round/>
                <a:headEnd/>
                <a:tailEnd/>
              </a:ln>
            </p:spPr>
            <p:txBody>
              <a:bodyPr/>
              <a:lstStyle/>
              <a:p>
                <a:endParaRPr lang="en-US"/>
              </a:p>
            </p:txBody>
          </p:sp>
          <p:sp>
            <p:nvSpPr>
              <p:cNvPr id="55352" name="Line 204"/>
              <p:cNvSpPr>
                <a:spLocks noChangeShapeType="1"/>
              </p:cNvSpPr>
              <p:nvPr/>
            </p:nvSpPr>
            <p:spPr bwMode="auto">
              <a:xfrm>
                <a:off x="941" y="2917"/>
                <a:ext cx="7" cy="1"/>
              </a:xfrm>
              <a:prstGeom prst="line">
                <a:avLst/>
              </a:prstGeom>
              <a:noFill/>
              <a:ln w="0">
                <a:solidFill>
                  <a:srgbClr val="000000"/>
                </a:solidFill>
                <a:round/>
                <a:headEnd/>
                <a:tailEnd/>
              </a:ln>
            </p:spPr>
            <p:txBody>
              <a:bodyPr/>
              <a:lstStyle/>
              <a:p>
                <a:endParaRPr lang="en-US"/>
              </a:p>
            </p:txBody>
          </p:sp>
          <p:sp>
            <p:nvSpPr>
              <p:cNvPr id="55353" name="Line 205"/>
              <p:cNvSpPr>
                <a:spLocks noChangeShapeType="1"/>
              </p:cNvSpPr>
              <p:nvPr/>
            </p:nvSpPr>
            <p:spPr bwMode="auto">
              <a:xfrm>
                <a:off x="941" y="2777"/>
                <a:ext cx="7" cy="1"/>
              </a:xfrm>
              <a:prstGeom prst="line">
                <a:avLst/>
              </a:prstGeom>
              <a:noFill/>
              <a:ln w="0">
                <a:solidFill>
                  <a:srgbClr val="000000"/>
                </a:solidFill>
                <a:round/>
                <a:headEnd/>
                <a:tailEnd/>
              </a:ln>
            </p:spPr>
            <p:txBody>
              <a:bodyPr/>
              <a:lstStyle/>
              <a:p>
                <a:endParaRPr lang="en-US"/>
              </a:p>
            </p:txBody>
          </p:sp>
          <p:sp>
            <p:nvSpPr>
              <p:cNvPr id="55354" name="Line 206"/>
              <p:cNvSpPr>
                <a:spLocks noChangeShapeType="1"/>
              </p:cNvSpPr>
              <p:nvPr/>
            </p:nvSpPr>
            <p:spPr bwMode="auto">
              <a:xfrm>
                <a:off x="941" y="2637"/>
                <a:ext cx="7" cy="1"/>
              </a:xfrm>
              <a:prstGeom prst="line">
                <a:avLst/>
              </a:prstGeom>
              <a:noFill/>
              <a:ln w="0">
                <a:solidFill>
                  <a:srgbClr val="000000"/>
                </a:solidFill>
                <a:round/>
                <a:headEnd/>
                <a:tailEnd/>
              </a:ln>
            </p:spPr>
            <p:txBody>
              <a:bodyPr/>
              <a:lstStyle/>
              <a:p>
                <a:endParaRPr lang="en-US"/>
              </a:p>
            </p:txBody>
          </p:sp>
          <p:sp>
            <p:nvSpPr>
              <p:cNvPr id="55355" name="Line 207"/>
              <p:cNvSpPr>
                <a:spLocks noChangeShapeType="1"/>
              </p:cNvSpPr>
              <p:nvPr/>
            </p:nvSpPr>
            <p:spPr bwMode="auto">
              <a:xfrm>
                <a:off x="941" y="2497"/>
                <a:ext cx="7" cy="1"/>
              </a:xfrm>
              <a:prstGeom prst="line">
                <a:avLst/>
              </a:prstGeom>
              <a:noFill/>
              <a:ln w="0">
                <a:solidFill>
                  <a:srgbClr val="000000"/>
                </a:solidFill>
                <a:round/>
                <a:headEnd/>
                <a:tailEnd/>
              </a:ln>
            </p:spPr>
            <p:txBody>
              <a:bodyPr/>
              <a:lstStyle/>
              <a:p>
                <a:endParaRPr lang="en-US"/>
              </a:p>
            </p:txBody>
          </p:sp>
          <p:sp>
            <p:nvSpPr>
              <p:cNvPr id="55356" name="Line 208"/>
              <p:cNvSpPr>
                <a:spLocks noChangeShapeType="1"/>
              </p:cNvSpPr>
              <p:nvPr/>
            </p:nvSpPr>
            <p:spPr bwMode="auto">
              <a:xfrm>
                <a:off x="941" y="2359"/>
                <a:ext cx="7" cy="1"/>
              </a:xfrm>
              <a:prstGeom prst="line">
                <a:avLst/>
              </a:prstGeom>
              <a:noFill/>
              <a:ln w="0">
                <a:solidFill>
                  <a:srgbClr val="000000"/>
                </a:solidFill>
                <a:round/>
                <a:headEnd/>
                <a:tailEnd/>
              </a:ln>
            </p:spPr>
            <p:txBody>
              <a:bodyPr/>
              <a:lstStyle/>
              <a:p>
                <a:endParaRPr lang="en-US"/>
              </a:p>
            </p:txBody>
          </p:sp>
          <p:sp>
            <p:nvSpPr>
              <p:cNvPr id="55357" name="Line 209"/>
              <p:cNvSpPr>
                <a:spLocks noChangeShapeType="1"/>
              </p:cNvSpPr>
              <p:nvPr/>
            </p:nvSpPr>
            <p:spPr bwMode="auto">
              <a:xfrm>
                <a:off x="941" y="2221"/>
                <a:ext cx="7" cy="1"/>
              </a:xfrm>
              <a:prstGeom prst="line">
                <a:avLst/>
              </a:prstGeom>
              <a:noFill/>
              <a:ln w="0">
                <a:solidFill>
                  <a:srgbClr val="000000"/>
                </a:solidFill>
                <a:round/>
                <a:headEnd/>
                <a:tailEnd/>
              </a:ln>
            </p:spPr>
            <p:txBody>
              <a:bodyPr/>
              <a:lstStyle/>
              <a:p>
                <a:endParaRPr lang="en-US"/>
              </a:p>
            </p:txBody>
          </p:sp>
          <p:sp>
            <p:nvSpPr>
              <p:cNvPr id="55358" name="Line 210"/>
              <p:cNvSpPr>
                <a:spLocks noChangeShapeType="1"/>
              </p:cNvSpPr>
              <p:nvPr/>
            </p:nvSpPr>
            <p:spPr bwMode="auto">
              <a:xfrm>
                <a:off x="941" y="2081"/>
                <a:ext cx="7" cy="1"/>
              </a:xfrm>
              <a:prstGeom prst="line">
                <a:avLst/>
              </a:prstGeom>
              <a:noFill/>
              <a:ln w="0">
                <a:solidFill>
                  <a:srgbClr val="000000"/>
                </a:solidFill>
                <a:round/>
                <a:headEnd/>
                <a:tailEnd/>
              </a:ln>
            </p:spPr>
            <p:txBody>
              <a:bodyPr/>
              <a:lstStyle/>
              <a:p>
                <a:endParaRPr lang="en-US"/>
              </a:p>
            </p:txBody>
          </p:sp>
          <p:sp>
            <p:nvSpPr>
              <p:cNvPr id="55359" name="Line 211"/>
              <p:cNvSpPr>
                <a:spLocks noChangeShapeType="1"/>
              </p:cNvSpPr>
              <p:nvPr/>
            </p:nvSpPr>
            <p:spPr bwMode="auto">
              <a:xfrm flipH="1">
                <a:off x="2452" y="3473"/>
                <a:ext cx="7" cy="1"/>
              </a:xfrm>
              <a:prstGeom prst="line">
                <a:avLst/>
              </a:prstGeom>
              <a:noFill/>
              <a:ln w="0">
                <a:solidFill>
                  <a:srgbClr val="000000"/>
                </a:solidFill>
                <a:round/>
                <a:headEnd/>
                <a:tailEnd/>
              </a:ln>
            </p:spPr>
            <p:txBody>
              <a:bodyPr/>
              <a:lstStyle/>
              <a:p>
                <a:endParaRPr lang="en-US"/>
              </a:p>
            </p:txBody>
          </p:sp>
          <p:sp>
            <p:nvSpPr>
              <p:cNvPr id="55360" name="Line 212"/>
              <p:cNvSpPr>
                <a:spLocks noChangeShapeType="1"/>
              </p:cNvSpPr>
              <p:nvPr/>
            </p:nvSpPr>
            <p:spPr bwMode="auto">
              <a:xfrm flipH="1">
                <a:off x="2452" y="3333"/>
                <a:ext cx="7" cy="1"/>
              </a:xfrm>
              <a:prstGeom prst="line">
                <a:avLst/>
              </a:prstGeom>
              <a:noFill/>
              <a:ln w="0">
                <a:solidFill>
                  <a:srgbClr val="000000"/>
                </a:solidFill>
                <a:round/>
                <a:headEnd/>
                <a:tailEnd/>
              </a:ln>
            </p:spPr>
            <p:txBody>
              <a:bodyPr/>
              <a:lstStyle/>
              <a:p>
                <a:endParaRPr lang="en-US"/>
              </a:p>
            </p:txBody>
          </p:sp>
          <p:sp>
            <p:nvSpPr>
              <p:cNvPr id="55361" name="Line 213"/>
              <p:cNvSpPr>
                <a:spLocks noChangeShapeType="1"/>
              </p:cNvSpPr>
              <p:nvPr/>
            </p:nvSpPr>
            <p:spPr bwMode="auto">
              <a:xfrm flipH="1">
                <a:off x="2452" y="3195"/>
                <a:ext cx="7" cy="1"/>
              </a:xfrm>
              <a:prstGeom prst="line">
                <a:avLst/>
              </a:prstGeom>
              <a:noFill/>
              <a:ln w="0">
                <a:solidFill>
                  <a:srgbClr val="000000"/>
                </a:solidFill>
                <a:round/>
                <a:headEnd/>
                <a:tailEnd/>
              </a:ln>
            </p:spPr>
            <p:txBody>
              <a:bodyPr/>
              <a:lstStyle/>
              <a:p>
                <a:endParaRPr lang="en-US"/>
              </a:p>
            </p:txBody>
          </p:sp>
          <p:sp>
            <p:nvSpPr>
              <p:cNvPr id="55362" name="Line 214"/>
              <p:cNvSpPr>
                <a:spLocks noChangeShapeType="1"/>
              </p:cNvSpPr>
              <p:nvPr/>
            </p:nvSpPr>
            <p:spPr bwMode="auto">
              <a:xfrm flipH="1">
                <a:off x="2452" y="3055"/>
                <a:ext cx="7" cy="1"/>
              </a:xfrm>
              <a:prstGeom prst="line">
                <a:avLst/>
              </a:prstGeom>
              <a:noFill/>
              <a:ln w="0">
                <a:solidFill>
                  <a:srgbClr val="000000"/>
                </a:solidFill>
                <a:round/>
                <a:headEnd/>
                <a:tailEnd/>
              </a:ln>
            </p:spPr>
            <p:txBody>
              <a:bodyPr/>
              <a:lstStyle/>
              <a:p>
                <a:endParaRPr lang="en-US"/>
              </a:p>
            </p:txBody>
          </p:sp>
          <p:sp>
            <p:nvSpPr>
              <p:cNvPr id="55363" name="Line 215"/>
              <p:cNvSpPr>
                <a:spLocks noChangeShapeType="1"/>
              </p:cNvSpPr>
              <p:nvPr/>
            </p:nvSpPr>
            <p:spPr bwMode="auto">
              <a:xfrm flipH="1">
                <a:off x="2452" y="2917"/>
                <a:ext cx="7" cy="1"/>
              </a:xfrm>
              <a:prstGeom prst="line">
                <a:avLst/>
              </a:prstGeom>
              <a:noFill/>
              <a:ln w="0">
                <a:solidFill>
                  <a:srgbClr val="000000"/>
                </a:solidFill>
                <a:round/>
                <a:headEnd/>
                <a:tailEnd/>
              </a:ln>
            </p:spPr>
            <p:txBody>
              <a:bodyPr/>
              <a:lstStyle/>
              <a:p>
                <a:endParaRPr lang="en-US"/>
              </a:p>
            </p:txBody>
          </p:sp>
          <p:sp>
            <p:nvSpPr>
              <p:cNvPr id="55364" name="Line 216"/>
              <p:cNvSpPr>
                <a:spLocks noChangeShapeType="1"/>
              </p:cNvSpPr>
              <p:nvPr/>
            </p:nvSpPr>
            <p:spPr bwMode="auto">
              <a:xfrm flipH="1">
                <a:off x="2452" y="2777"/>
                <a:ext cx="7" cy="1"/>
              </a:xfrm>
              <a:prstGeom prst="line">
                <a:avLst/>
              </a:prstGeom>
              <a:noFill/>
              <a:ln w="0">
                <a:solidFill>
                  <a:srgbClr val="000000"/>
                </a:solidFill>
                <a:round/>
                <a:headEnd/>
                <a:tailEnd/>
              </a:ln>
            </p:spPr>
            <p:txBody>
              <a:bodyPr/>
              <a:lstStyle/>
              <a:p>
                <a:endParaRPr lang="en-US"/>
              </a:p>
            </p:txBody>
          </p:sp>
          <p:sp>
            <p:nvSpPr>
              <p:cNvPr id="55365" name="Line 217"/>
              <p:cNvSpPr>
                <a:spLocks noChangeShapeType="1"/>
              </p:cNvSpPr>
              <p:nvPr/>
            </p:nvSpPr>
            <p:spPr bwMode="auto">
              <a:xfrm flipH="1">
                <a:off x="2452" y="2637"/>
                <a:ext cx="7" cy="1"/>
              </a:xfrm>
              <a:prstGeom prst="line">
                <a:avLst/>
              </a:prstGeom>
              <a:noFill/>
              <a:ln w="0">
                <a:solidFill>
                  <a:srgbClr val="000000"/>
                </a:solidFill>
                <a:round/>
                <a:headEnd/>
                <a:tailEnd/>
              </a:ln>
            </p:spPr>
            <p:txBody>
              <a:bodyPr/>
              <a:lstStyle/>
              <a:p>
                <a:endParaRPr lang="en-US"/>
              </a:p>
            </p:txBody>
          </p:sp>
          <p:sp>
            <p:nvSpPr>
              <p:cNvPr id="55366" name="Line 218"/>
              <p:cNvSpPr>
                <a:spLocks noChangeShapeType="1"/>
              </p:cNvSpPr>
              <p:nvPr/>
            </p:nvSpPr>
            <p:spPr bwMode="auto">
              <a:xfrm flipH="1">
                <a:off x="2452" y="2497"/>
                <a:ext cx="7" cy="1"/>
              </a:xfrm>
              <a:prstGeom prst="line">
                <a:avLst/>
              </a:prstGeom>
              <a:noFill/>
              <a:ln w="0">
                <a:solidFill>
                  <a:srgbClr val="000000"/>
                </a:solidFill>
                <a:round/>
                <a:headEnd/>
                <a:tailEnd/>
              </a:ln>
            </p:spPr>
            <p:txBody>
              <a:bodyPr/>
              <a:lstStyle/>
              <a:p>
                <a:endParaRPr lang="en-US"/>
              </a:p>
            </p:txBody>
          </p:sp>
          <p:sp>
            <p:nvSpPr>
              <p:cNvPr id="55367" name="Line 219"/>
              <p:cNvSpPr>
                <a:spLocks noChangeShapeType="1"/>
              </p:cNvSpPr>
              <p:nvPr/>
            </p:nvSpPr>
            <p:spPr bwMode="auto">
              <a:xfrm flipH="1">
                <a:off x="2452" y="2359"/>
                <a:ext cx="7" cy="1"/>
              </a:xfrm>
              <a:prstGeom prst="line">
                <a:avLst/>
              </a:prstGeom>
              <a:noFill/>
              <a:ln w="0">
                <a:solidFill>
                  <a:srgbClr val="000000"/>
                </a:solidFill>
                <a:round/>
                <a:headEnd/>
                <a:tailEnd/>
              </a:ln>
            </p:spPr>
            <p:txBody>
              <a:bodyPr/>
              <a:lstStyle/>
              <a:p>
                <a:endParaRPr lang="en-US"/>
              </a:p>
            </p:txBody>
          </p:sp>
          <p:sp>
            <p:nvSpPr>
              <p:cNvPr id="55368" name="Line 220"/>
              <p:cNvSpPr>
                <a:spLocks noChangeShapeType="1"/>
              </p:cNvSpPr>
              <p:nvPr/>
            </p:nvSpPr>
            <p:spPr bwMode="auto">
              <a:xfrm flipH="1">
                <a:off x="2452" y="2221"/>
                <a:ext cx="7" cy="1"/>
              </a:xfrm>
              <a:prstGeom prst="line">
                <a:avLst/>
              </a:prstGeom>
              <a:noFill/>
              <a:ln w="0">
                <a:solidFill>
                  <a:srgbClr val="000000"/>
                </a:solidFill>
                <a:round/>
                <a:headEnd/>
                <a:tailEnd/>
              </a:ln>
            </p:spPr>
            <p:txBody>
              <a:bodyPr/>
              <a:lstStyle/>
              <a:p>
                <a:endParaRPr lang="en-US"/>
              </a:p>
            </p:txBody>
          </p:sp>
          <p:sp>
            <p:nvSpPr>
              <p:cNvPr id="55369" name="Line 221"/>
              <p:cNvSpPr>
                <a:spLocks noChangeShapeType="1"/>
              </p:cNvSpPr>
              <p:nvPr/>
            </p:nvSpPr>
            <p:spPr bwMode="auto">
              <a:xfrm flipH="1">
                <a:off x="2452" y="2081"/>
                <a:ext cx="7" cy="1"/>
              </a:xfrm>
              <a:prstGeom prst="line">
                <a:avLst/>
              </a:prstGeom>
              <a:noFill/>
              <a:ln w="0">
                <a:solidFill>
                  <a:srgbClr val="000000"/>
                </a:solidFill>
                <a:round/>
                <a:headEnd/>
                <a:tailEnd/>
              </a:ln>
            </p:spPr>
            <p:txBody>
              <a:bodyPr/>
              <a:lstStyle/>
              <a:p>
                <a:endParaRPr lang="en-US"/>
              </a:p>
            </p:txBody>
          </p:sp>
          <p:sp>
            <p:nvSpPr>
              <p:cNvPr id="55370" name="Line 222"/>
              <p:cNvSpPr>
                <a:spLocks noChangeShapeType="1"/>
              </p:cNvSpPr>
              <p:nvPr/>
            </p:nvSpPr>
            <p:spPr bwMode="auto">
              <a:xfrm>
                <a:off x="941" y="3473"/>
                <a:ext cx="14" cy="1"/>
              </a:xfrm>
              <a:prstGeom prst="line">
                <a:avLst/>
              </a:prstGeom>
              <a:noFill/>
              <a:ln w="0">
                <a:solidFill>
                  <a:srgbClr val="000000"/>
                </a:solidFill>
                <a:round/>
                <a:headEnd/>
                <a:tailEnd/>
              </a:ln>
            </p:spPr>
            <p:txBody>
              <a:bodyPr/>
              <a:lstStyle/>
              <a:p>
                <a:endParaRPr lang="en-US"/>
              </a:p>
            </p:txBody>
          </p:sp>
          <p:sp>
            <p:nvSpPr>
              <p:cNvPr id="55371" name="Line 223"/>
              <p:cNvSpPr>
                <a:spLocks noChangeShapeType="1"/>
              </p:cNvSpPr>
              <p:nvPr/>
            </p:nvSpPr>
            <p:spPr bwMode="auto">
              <a:xfrm>
                <a:off x="941" y="3195"/>
                <a:ext cx="14" cy="1"/>
              </a:xfrm>
              <a:prstGeom prst="line">
                <a:avLst/>
              </a:prstGeom>
              <a:noFill/>
              <a:ln w="0">
                <a:solidFill>
                  <a:srgbClr val="000000"/>
                </a:solidFill>
                <a:round/>
                <a:headEnd/>
                <a:tailEnd/>
              </a:ln>
            </p:spPr>
            <p:txBody>
              <a:bodyPr/>
              <a:lstStyle/>
              <a:p>
                <a:endParaRPr lang="en-US"/>
              </a:p>
            </p:txBody>
          </p:sp>
          <p:sp>
            <p:nvSpPr>
              <p:cNvPr id="55372" name="Line 224"/>
              <p:cNvSpPr>
                <a:spLocks noChangeShapeType="1"/>
              </p:cNvSpPr>
              <p:nvPr/>
            </p:nvSpPr>
            <p:spPr bwMode="auto">
              <a:xfrm>
                <a:off x="941" y="2917"/>
                <a:ext cx="14" cy="1"/>
              </a:xfrm>
              <a:prstGeom prst="line">
                <a:avLst/>
              </a:prstGeom>
              <a:noFill/>
              <a:ln w="0">
                <a:solidFill>
                  <a:srgbClr val="000000"/>
                </a:solidFill>
                <a:round/>
                <a:headEnd/>
                <a:tailEnd/>
              </a:ln>
            </p:spPr>
            <p:txBody>
              <a:bodyPr/>
              <a:lstStyle/>
              <a:p>
                <a:endParaRPr lang="en-US"/>
              </a:p>
            </p:txBody>
          </p:sp>
          <p:sp>
            <p:nvSpPr>
              <p:cNvPr id="55373" name="Line 225"/>
              <p:cNvSpPr>
                <a:spLocks noChangeShapeType="1"/>
              </p:cNvSpPr>
              <p:nvPr/>
            </p:nvSpPr>
            <p:spPr bwMode="auto">
              <a:xfrm>
                <a:off x="941" y="2637"/>
                <a:ext cx="14" cy="1"/>
              </a:xfrm>
              <a:prstGeom prst="line">
                <a:avLst/>
              </a:prstGeom>
              <a:noFill/>
              <a:ln w="0">
                <a:solidFill>
                  <a:srgbClr val="000000"/>
                </a:solidFill>
                <a:round/>
                <a:headEnd/>
                <a:tailEnd/>
              </a:ln>
            </p:spPr>
            <p:txBody>
              <a:bodyPr/>
              <a:lstStyle/>
              <a:p>
                <a:endParaRPr lang="en-US"/>
              </a:p>
            </p:txBody>
          </p:sp>
          <p:sp>
            <p:nvSpPr>
              <p:cNvPr id="55374" name="Line 226"/>
              <p:cNvSpPr>
                <a:spLocks noChangeShapeType="1"/>
              </p:cNvSpPr>
              <p:nvPr/>
            </p:nvSpPr>
            <p:spPr bwMode="auto">
              <a:xfrm>
                <a:off x="941" y="2359"/>
                <a:ext cx="14" cy="1"/>
              </a:xfrm>
              <a:prstGeom prst="line">
                <a:avLst/>
              </a:prstGeom>
              <a:noFill/>
              <a:ln w="0">
                <a:solidFill>
                  <a:srgbClr val="000000"/>
                </a:solidFill>
                <a:round/>
                <a:headEnd/>
                <a:tailEnd/>
              </a:ln>
            </p:spPr>
            <p:txBody>
              <a:bodyPr/>
              <a:lstStyle/>
              <a:p>
                <a:endParaRPr lang="en-US"/>
              </a:p>
            </p:txBody>
          </p:sp>
          <p:sp>
            <p:nvSpPr>
              <p:cNvPr id="55375" name="Line 227"/>
              <p:cNvSpPr>
                <a:spLocks noChangeShapeType="1"/>
              </p:cNvSpPr>
              <p:nvPr/>
            </p:nvSpPr>
            <p:spPr bwMode="auto">
              <a:xfrm>
                <a:off x="941" y="2081"/>
                <a:ext cx="14" cy="1"/>
              </a:xfrm>
              <a:prstGeom prst="line">
                <a:avLst/>
              </a:prstGeom>
              <a:noFill/>
              <a:ln w="0">
                <a:solidFill>
                  <a:srgbClr val="000000"/>
                </a:solidFill>
                <a:round/>
                <a:headEnd/>
                <a:tailEnd/>
              </a:ln>
            </p:spPr>
            <p:txBody>
              <a:bodyPr/>
              <a:lstStyle/>
              <a:p>
                <a:endParaRPr lang="en-US"/>
              </a:p>
            </p:txBody>
          </p:sp>
          <p:sp>
            <p:nvSpPr>
              <p:cNvPr id="55376" name="Line 228"/>
              <p:cNvSpPr>
                <a:spLocks noChangeShapeType="1"/>
              </p:cNvSpPr>
              <p:nvPr/>
            </p:nvSpPr>
            <p:spPr bwMode="auto">
              <a:xfrm flipH="1">
                <a:off x="2445" y="3473"/>
                <a:ext cx="14" cy="1"/>
              </a:xfrm>
              <a:prstGeom prst="line">
                <a:avLst/>
              </a:prstGeom>
              <a:noFill/>
              <a:ln w="0">
                <a:solidFill>
                  <a:srgbClr val="000000"/>
                </a:solidFill>
                <a:round/>
                <a:headEnd/>
                <a:tailEnd/>
              </a:ln>
            </p:spPr>
            <p:txBody>
              <a:bodyPr/>
              <a:lstStyle/>
              <a:p>
                <a:endParaRPr lang="en-US"/>
              </a:p>
            </p:txBody>
          </p:sp>
          <p:sp>
            <p:nvSpPr>
              <p:cNvPr id="55377" name="Line 229"/>
              <p:cNvSpPr>
                <a:spLocks noChangeShapeType="1"/>
              </p:cNvSpPr>
              <p:nvPr/>
            </p:nvSpPr>
            <p:spPr bwMode="auto">
              <a:xfrm flipH="1">
                <a:off x="2445" y="3195"/>
                <a:ext cx="14" cy="1"/>
              </a:xfrm>
              <a:prstGeom prst="line">
                <a:avLst/>
              </a:prstGeom>
              <a:noFill/>
              <a:ln w="0">
                <a:solidFill>
                  <a:srgbClr val="000000"/>
                </a:solidFill>
                <a:round/>
                <a:headEnd/>
                <a:tailEnd/>
              </a:ln>
            </p:spPr>
            <p:txBody>
              <a:bodyPr/>
              <a:lstStyle/>
              <a:p>
                <a:endParaRPr lang="en-US"/>
              </a:p>
            </p:txBody>
          </p:sp>
          <p:sp>
            <p:nvSpPr>
              <p:cNvPr id="55378" name="Line 230"/>
              <p:cNvSpPr>
                <a:spLocks noChangeShapeType="1"/>
              </p:cNvSpPr>
              <p:nvPr/>
            </p:nvSpPr>
            <p:spPr bwMode="auto">
              <a:xfrm flipH="1">
                <a:off x="2445" y="2917"/>
                <a:ext cx="14" cy="1"/>
              </a:xfrm>
              <a:prstGeom prst="line">
                <a:avLst/>
              </a:prstGeom>
              <a:noFill/>
              <a:ln w="0">
                <a:solidFill>
                  <a:srgbClr val="000000"/>
                </a:solidFill>
                <a:round/>
                <a:headEnd/>
                <a:tailEnd/>
              </a:ln>
            </p:spPr>
            <p:txBody>
              <a:bodyPr/>
              <a:lstStyle/>
              <a:p>
                <a:endParaRPr lang="en-US"/>
              </a:p>
            </p:txBody>
          </p:sp>
          <p:sp>
            <p:nvSpPr>
              <p:cNvPr id="55379" name="Line 231"/>
              <p:cNvSpPr>
                <a:spLocks noChangeShapeType="1"/>
              </p:cNvSpPr>
              <p:nvPr/>
            </p:nvSpPr>
            <p:spPr bwMode="auto">
              <a:xfrm flipH="1">
                <a:off x="2445" y="2637"/>
                <a:ext cx="14" cy="1"/>
              </a:xfrm>
              <a:prstGeom prst="line">
                <a:avLst/>
              </a:prstGeom>
              <a:noFill/>
              <a:ln w="0">
                <a:solidFill>
                  <a:srgbClr val="000000"/>
                </a:solidFill>
                <a:round/>
                <a:headEnd/>
                <a:tailEnd/>
              </a:ln>
            </p:spPr>
            <p:txBody>
              <a:bodyPr/>
              <a:lstStyle/>
              <a:p>
                <a:endParaRPr lang="en-US"/>
              </a:p>
            </p:txBody>
          </p:sp>
          <p:sp>
            <p:nvSpPr>
              <p:cNvPr id="55380" name="Line 232"/>
              <p:cNvSpPr>
                <a:spLocks noChangeShapeType="1"/>
              </p:cNvSpPr>
              <p:nvPr/>
            </p:nvSpPr>
            <p:spPr bwMode="auto">
              <a:xfrm flipH="1">
                <a:off x="2445" y="2359"/>
                <a:ext cx="14" cy="1"/>
              </a:xfrm>
              <a:prstGeom prst="line">
                <a:avLst/>
              </a:prstGeom>
              <a:noFill/>
              <a:ln w="0">
                <a:solidFill>
                  <a:srgbClr val="000000"/>
                </a:solidFill>
                <a:round/>
                <a:headEnd/>
                <a:tailEnd/>
              </a:ln>
            </p:spPr>
            <p:txBody>
              <a:bodyPr/>
              <a:lstStyle/>
              <a:p>
                <a:endParaRPr lang="en-US"/>
              </a:p>
            </p:txBody>
          </p:sp>
          <p:sp>
            <p:nvSpPr>
              <p:cNvPr id="55381" name="Line 233"/>
              <p:cNvSpPr>
                <a:spLocks noChangeShapeType="1"/>
              </p:cNvSpPr>
              <p:nvPr/>
            </p:nvSpPr>
            <p:spPr bwMode="auto">
              <a:xfrm flipH="1">
                <a:off x="2445" y="2081"/>
                <a:ext cx="14" cy="1"/>
              </a:xfrm>
              <a:prstGeom prst="line">
                <a:avLst/>
              </a:prstGeom>
              <a:noFill/>
              <a:ln w="0">
                <a:solidFill>
                  <a:srgbClr val="000000"/>
                </a:solidFill>
                <a:round/>
                <a:headEnd/>
                <a:tailEnd/>
              </a:ln>
            </p:spPr>
            <p:txBody>
              <a:bodyPr/>
              <a:lstStyle/>
              <a:p>
                <a:endParaRPr lang="en-US"/>
              </a:p>
            </p:txBody>
          </p:sp>
          <p:sp>
            <p:nvSpPr>
              <p:cNvPr id="55382" name="Rectangle 234"/>
              <p:cNvSpPr>
                <a:spLocks noChangeArrowheads="1"/>
              </p:cNvSpPr>
              <p:nvPr/>
            </p:nvSpPr>
            <p:spPr bwMode="auto">
              <a:xfrm>
                <a:off x="847" y="3413"/>
                <a:ext cx="58"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a:t>
                </a:r>
                <a:endParaRPr lang="en-US" sz="1200"/>
              </a:p>
            </p:txBody>
          </p:sp>
          <p:sp>
            <p:nvSpPr>
              <p:cNvPr id="55383" name="Rectangle 235"/>
              <p:cNvSpPr>
                <a:spLocks noChangeArrowheads="1"/>
              </p:cNvSpPr>
              <p:nvPr/>
            </p:nvSpPr>
            <p:spPr bwMode="auto">
              <a:xfrm>
                <a:off x="794" y="3133"/>
                <a:ext cx="115"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20</a:t>
                </a:r>
                <a:endParaRPr lang="en-US" sz="1200"/>
              </a:p>
            </p:txBody>
          </p:sp>
          <p:sp>
            <p:nvSpPr>
              <p:cNvPr id="55384" name="Rectangle 236"/>
              <p:cNvSpPr>
                <a:spLocks noChangeArrowheads="1"/>
              </p:cNvSpPr>
              <p:nvPr/>
            </p:nvSpPr>
            <p:spPr bwMode="auto">
              <a:xfrm>
                <a:off x="794" y="2857"/>
                <a:ext cx="115"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40</a:t>
                </a:r>
                <a:endParaRPr lang="en-US" sz="1200"/>
              </a:p>
            </p:txBody>
          </p:sp>
          <p:sp>
            <p:nvSpPr>
              <p:cNvPr id="55385" name="Rectangle 237"/>
              <p:cNvSpPr>
                <a:spLocks noChangeArrowheads="1"/>
              </p:cNvSpPr>
              <p:nvPr/>
            </p:nvSpPr>
            <p:spPr bwMode="auto">
              <a:xfrm>
                <a:off x="794" y="2577"/>
                <a:ext cx="115"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60</a:t>
                </a:r>
                <a:endParaRPr lang="en-US" sz="1200"/>
              </a:p>
            </p:txBody>
          </p:sp>
          <p:sp>
            <p:nvSpPr>
              <p:cNvPr id="55386" name="Rectangle 238"/>
              <p:cNvSpPr>
                <a:spLocks noChangeArrowheads="1"/>
              </p:cNvSpPr>
              <p:nvPr/>
            </p:nvSpPr>
            <p:spPr bwMode="auto">
              <a:xfrm>
                <a:off x="794" y="2299"/>
                <a:ext cx="115"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80</a:t>
                </a:r>
                <a:endParaRPr lang="en-US" sz="1200"/>
              </a:p>
            </p:txBody>
          </p:sp>
          <p:sp>
            <p:nvSpPr>
              <p:cNvPr id="55387" name="Rectangle 239"/>
              <p:cNvSpPr>
                <a:spLocks noChangeArrowheads="1"/>
              </p:cNvSpPr>
              <p:nvPr/>
            </p:nvSpPr>
            <p:spPr bwMode="auto">
              <a:xfrm>
                <a:off x="741" y="2021"/>
                <a:ext cx="172"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100</a:t>
                </a:r>
                <a:endParaRPr lang="en-US" sz="1200"/>
              </a:p>
            </p:txBody>
          </p:sp>
          <p:sp>
            <p:nvSpPr>
              <p:cNvPr id="55388" name="Rectangle 240"/>
              <p:cNvSpPr>
                <a:spLocks noChangeArrowheads="1"/>
              </p:cNvSpPr>
              <p:nvPr/>
            </p:nvSpPr>
            <p:spPr bwMode="auto">
              <a:xfrm rot="-5400000">
                <a:off x="330" y="2757"/>
                <a:ext cx="634" cy="12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Pressure (atm)</a:t>
                </a:r>
                <a:endParaRPr lang="en-US" sz="1200"/>
              </a:p>
            </p:txBody>
          </p:sp>
          <p:sp>
            <p:nvSpPr>
              <p:cNvPr id="55389" name="Freeform 241"/>
              <p:cNvSpPr>
                <a:spLocks/>
              </p:cNvSpPr>
              <p:nvPr/>
            </p:nvSpPr>
            <p:spPr bwMode="auto">
              <a:xfrm>
                <a:off x="941" y="2275"/>
                <a:ext cx="1518" cy="1183"/>
              </a:xfrm>
              <a:custGeom>
                <a:avLst/>
                <a:gdLst>
                  <a:gd name="T0" fmla="*/ 0 w 1518"/>
                  <a:gd name="T1" fmla="*/ 0 h 1183"/>
                  <a:gd name="T2" fmla="*/ 381 w 1518"/>
                  <a:gd name="T3" fmla="*/ 0 h 1183"/>
                  <a:gd name="T4" fmla="*/ 388 w 1518"/>
                  <a:gd name="T5" fmla="*/ 47 h 1183"/>
                  <a:gd name="T6" fmla="*/ 396 w 1518"/>
                  <a:gd name="T7" fmla="*/ 111 h 1183"/>
                  <a:gd name="T8" fmla="*/ 403 w 1518"/>
                  <a:gd name="T9" fmla="*/ 211 h 1183"/>
                  <a:gd name="T10" fmla="*/ 411 w 1518"/>
                  <a:gd name="T11" fmla="*/ 329 h 1183"/>
                  <a:gd name="T12" fmla="*/ 418 w 1518"/>
                  <a:gd name="T13" fmla="*/ 445 h 1183"/>
                  <a:gd name="T14" fmla="*/ 425 w 1518"/>
                  <a:gd name="T15" fmla="*/ 560 h 1183"/>
                  <a:gd name="T16" fmla="*/ 433 w 1518"/>
                  <a:gd name="T17" fmla="*/ 662 h 1183"/>
                  <a:gd name="T18" fmla="*/ 440 w 1518"/>
                  <a:gd name="T19" fmla="*/ 752 h 1183"/>
                  <a:gd name="T20" fmla="*/ 449 w 1518"/>
                  <a:gd name="T21" fmla="*/ 832 h 1183"/>
                  <a:gd name="T22" fmla="*/ 456 w 1518"/>
                  <a:gd name="T23" fmla="*/ 898 h 1183"/>
                  <a:gd name="T24" fmla="*/ 464 w 1518"/>
                  <a:gd name="T25" fmla="*/ 938 h 1183"/>
                  <a:gd name="T26" fmla="*/ 471 w 1518"/>
                  <a:gd name="T27" fmla="*/ 972 h 1183"/>
                  <a:gd name="T28" fmla="*/ 479 w 1518"/>
                  <a:gd name="T29" fmla="*/ 1001 h 1183"/>
                  <a:gd name="T30" fmla="*/ 486 w 1518"/>
                  <a:gd name="T31" fmla="*/ 1027 h 1183"/>
                  <a:gd name="T32" fmla="*/ 493 w 1518"/>
                  <a:gd name="T33" fmla="*/ 1049 h 1183"/>
                  <a:gd name="T34" fmla="*/ 502 w 1518"/>
                  <a:gd name="T35" fmla="*/ 1067 h 1183"/>
                  <a:gd name="T36" fmla="*/ 509 w 1518"/>
                  <a:gd name="T37" fmla="*/ 1083 h 1183"/>
                  <a:gd name="T38" fmla="*/ 517 w 1518"/>
                  <a:gd name="T39" fmla="*/ 1098 h 1183"/>
                  <a:gd name="T40" fmla="*/ 524 w 1518"/>
                  <a:gd name="T41" fmla="*/ 1109 h 1183"/>
                  <a:gd name="T42" fmla="*/ 532 w 1518"/>
                  <a:gd name="T43" fmla="*/ 1119 h 1183"/>
                  <a:gd name="T44" fmla="*/ 539 w 1518"/>
                  <a:gd name="T45" fmla="*/ 1129 h 1183"/>
                  <a:gd name="T46" fmla="*/ 547 w 1518"/>
                  <a:gd name="T47" fmla="*/ 1138 h 1183"/>
                  <a:gd name="T48" fmla="*/ 554 w 1518"/>
                  <a:gd name="T49" fmla="*/ 1145 h 1183"/>
                  <a:gd name="T50" fmla="*/ 561 w 1518"/>
                  <a:gd name="T51" fmla="*/ 1150 h 1183"/>
                  <a:gd name="T52" fmla="*/ 570 w 1518"/>
                  <a:gd name="T53" fmla="*/ 1156 h 1183"/>
                  <a:gd name="T54" fmla="*/ 577 w 1518"/>
                  <a:gd name="T55" fmla="*/ 1161 h 1183"/>
                  <a:gd name="T56" fmla="*/ 585 w 1518"/>
                  <a:gd name="T57" fmla="*/ 1165 h 1183"/>
                  <a:gd name="T58" fmla="*/ 592 w 1518"/>
                  <a:gd name="T59" fmla="*/ 1169 h 1183"/>
                  <a:gd name="T60" fmla="*/ 600 w 1518"/>
                  <a:gd name="T61" fmla="*/ 1172 h 1183"/>
                  <a:gd name="T62" fmla="*/ 607 w 1518"/>
                  <a:gd name="T63" fmla="*/ 1176 h 1183"/>
                  <a:gd name="T64" fmla="*/ 616 w 1518"/>
                  <a:gd name="T65" fmla="*/ 1178 h 1183"/>
                  <a:gd name="T66" fmla="*/ 624 w 1518"/>
                  <a:gd name="T67" fmla="*/ 1179 h 1183"/>
                  <a:gd name="T68" fmla="*/ 631 w 1518"/>
                  <a:gd name="T69" fmla="*/ 1179 h 1183"/>
                  <a:gd name="T70" fmla="*/ 638 w 1518"/>
                  <a:gd name="T71" fmla="*/ 1181 h 1183"/>
                  <a:gd name="T72" fmla="*/ 646 w 1518"/>
                  <a:gd name="T73" fmla="*/ 1181 h 1183"/>
                  <a:gd name="T74" fmla="*/ 653 w 1518"/>
                  <a:gd name="T75" fmla="*/ 1183 h 1183"/>
                  <a:gd name="T76" fmla="*/ 661 w 1518"/>
                  <a:gd name="T77" fmla="*/ 1183 h 1183"/>
                  <a:gd name="T78" fmla="*/ 714 w 1518"/>
                  <a:gd name="T79" fmla="*/ 1183 h 1183"/>
                  <a:gd name="T80" fmla="*/ 721 w 1518"/>
                  <a:gd name="T81" fmla="*/ 1183 h 1183"/>
                  <a:gd name="T82" fmla="*/ 745 w 1518"/>
                  <a:gd name="T83" fmla="*/ 1183 h 1183"/>
                  <a:gd name="T84" fmla="*/ 752 w 1518"/>
                  <a:gd name="T85" fmla="*/ 1181 h 1183"/>
                  <a:gd name="T86" fmla="*/ 775 w 1518"/>
                  <a:gd name="T87" fmla="*/ 1181 h 1183"/>
                  <a:gd name="T88" fmla="*/ 782 w 1518"/>
                  <a:gd name="T89" fmla="*/ 1181 h 1183"/>
                  <a:gd name="T90" fmla="*/ 805 w 1518"/>
                  <a:gd name="T91" fmla="*/ 1181 h 1183"/>
                  <a:gd name="T92" fmla="*/ 813 w 1518"/>
                  <a:gd name="T93" fmla="*/ 1179 h 1183"/>
                  <a:gd name="T94" fmla="*/ 837 w 1518"/>
                  <a:gd name="T95" fmla="*/ 1179 h 1183"/>
                  <a:gd name="T96" fmla="*/ 843 w 1518"/>
                  <a:gd name="T97" fmla="*/ 1179 h 1183"/>
                  <a:gd name="T98" fmla="*/ 866 w 1518"/>
                  <a:gd name="T99" fmla="*/ 1179 h 1183"/>
                  <a:gd name="T100" fmla="*/ 874 w 1518"/>
                  <a:gd name="T101" fmla="*/ 1178 h 1183"/>
                  <a:gd name="T102" fmla="*/ 912 w 1518"/>
                  <a:gd name="T103" fmla="*/ 1178 h 1183"/>
                  <a:gd name="T104" fmla="*/ 920 w 1518"/>
                  <a:gd name="T105" fmla="*/ 1178 h 1183"/>
                  <a:gd name="T106" fmla="*/ 973 w 1518"/>
                  <a:gd name="T107" fmla="*/ 1178 h 1183"/>
                  <a:gd name="T108" fmla="*/ 980 w 1518"/>
                  <a:gd name="T109" fmla="*/ 1176 h 1183"/>
                  <a:gd name="T110" fmla="*/ 1087 w 1518"/>
                  <a:gd name="T111" fmla="*/ 1176 h 1183"/>
                  <a:gd name="T112" fmla="*/ 1094 w 1518"/>
                  <a:gd name="T113" fmla="*/ 1176 h 1183"/>
                  <a:gd name="T114" fmla="*/ 1518 w 1518"/>
                  <a:gd name="T115" fmla="*/ 1176 h 118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18"/>
                  <a:gd name="T175" fmla="*/ 0 h 1183"/>
                  <a:gd name="T176" fmla="*/ 1518 w 1518"/>
                  <a:gd name="T177" fmla="*/ 1183 h 118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18" h="1183">
                    <a:moveTo>
                      <a:pt x="0" y="0"/>
                    </a:moveTo>
                    <a:lnTo>
                      <a:pt x="381" y="0"/>
                    </a:lnTo>
                    <a:lnTo>
                      <a:pt x="388" y="47"/>
                    </a:lnTo>
                    <a:lnTo>
                      <a:pt x="396" y="111"/>
                    </a:lnTo>
                    <a:lnTo>
                      <a:pt x="403" y="211"/>
                    </a:lnTo>
                    <a:lnTo>
                      <a:pt x="411" y="329"/>
                    </a:lnTo>
                    <a:lnTo>
                      <a:pt x="418" y="445"/>
                    </a:lnTo>
                    <a:lnTo>
                      <a:pt x="425" y="560"/>
                    </a:lnTo>
                    <a:lnTo>
                      <a:pt x="433" y="662"/>
                    </a:lnTo>
                    <a:lnTo>
                      <a:pt x="440" y="752"/>
                    </a:lnTo>
                    <a:lnTo>
                      <a:pt x="449" y="832"/>
                    </a:lnTo>
                    <a:lnTo>
                      <a:pt x="456" y="898"/>
                    </a:lnTo>
                    <a:lnTo>
                      <a:pt x="464" y="938"/>
                    </a:lnTo>
                    <a:lnTo>
                      <a:pt x="471" y="972"/>
                    </a:lnTo>
                    <a:lnTo>
                      <a:pt x="479" y="1001"/>
                    </a:lnTo>
                    <a:lnTo>
                      <a:pt x="486" y="1027"/>
                    </a:lnTo>
                    <a:lnTo>
                      <a:pt x="493" y="1049"/>
                    </a:lnTo>
                    <a:lnTo>
                      <a:pt x="502" y="1067"/>
                    </a:lnTo>
                    <a:lnTo>
                      <a:pt x="509" y="1083"/>
                    </a:lnTo>
                    <a:lnTo>
                      <a:pt x="517" y="1098"/>
                    </a:lnTo>
                    <a:lnTo>
                      <a:pt x="524" y="1109"/>
                    </a:lnTo>
                    <a:lnTo>
                      <a:pt x="532" y="1119"/>
                    </a:lnTo>
                    <a:lnTo>
                      <a:pt x="539" y="1129"/>
                    </a:lnTo>
                    <a:lnTo>
                      <a:pt x="547" y="1138"/>
                    </a:lnTo>
                    <a:lnTo>
                      <a:pt x="554" y="1145"/>
                    </a:lnTo>
                    <a:lnTo>
                      <a:pt x="561" y="1150"/>
                    </a:lnTo>
                    <a:lnTo>
                      <a:pt x="570" y="1156"/>
                    </a:lnTo>
                    <a:lnTo>
                      <a:pt x="577" y="1161"/>
                    </a:lnTo>
                    <a:lnTo>
                      <a:pt x="585" y="1165"/>
                    </a:lnTo>
                    <a:lnTo>
                      <a:pt x="592" y="1169"/>
                    </a:lnTo>
                    <a:lnTo>
                      <a:pt x="600" y="1172"/>
                    </a:lnTo>
                    <a:lnTo>
                      <a:pt x="607" y="1176"/>
                    </a:lnTo>
                    <a:lnTo>
                      <a:pt x="616" y="1178"/>
                    </a:lnTo>
                    <a:lnTo>
                      <a:pt x="624" y="1179"/>
                    </a:lnTo>
                    <a:lnTo>
                      <a:pt x="631" y="1179"/>
                    </a:lnTo>
                    <a:lnTo>
                      <a:pt x="638" y="1181"/>
                    </a:lnTo>
                    <a:lnTo>
                      <a:pt x="646" y="1181"/>
                    </a:lnTo>
                    <a:lnTo>
                      <a:pt x="653" y="1183"/>
                    </a:lnTo>
                    <a:lnTo>
                      <a:pt x="661" y="1183"/>
                    </a:lnTo>
                    <a:lnTo>
                      <a:pt x="714" y="1183"/>
                    </a:lnTo>
                    <a:lnTo>
                      <a:pt x="721" y="1183"/>
                    </a:lnTo>
                    <a:lnTo>
                      <a:pt x="745" y="1183"/>
                    </a:lnTo>
                    <a:lnTo>
                      <a:pt x="752" y="1181"/>
                    </a:lnTo>
                    <a:lnTo>
                      <a:pt x="775" y="1181"/>
                    </a:lnTo>
                    <a:lnTo>
                      <a:pt x="782" y="1181"/>
                    </a:lnTo>
                    <a:lnTo>
                      <a:pt x="805" y="1181"/>
                    </a:lnTo>
                    <a:lnTo>
                      <a:pt x="813" y="1179"/>
                    </a:lnTo>
                    <a:lnTo>
                      <a:pt x="837" y="1179"/>
                    </a:lnTo>
                    <a:lnTo>
                      <a:pt x="843" y="1179"/>
                    </a:lnTo>
                    <a:lnTo>
                      <a:pt x="866" y="1179"/>
                    </a:lnTo>
                    <a:lnTo>
                      <a:pt x="874" y="1178"/>
                    </a:lnTo>
                    <a:lnTo>
                      <a:pt x="912" y="1178"/>
                    </a:lnTo>
                    <a:lnTo>
                      <a:pt x="920" y="1178"/>
                    </a:lnTo>
                    <a:lnTo>
                      <a:pt x="973" y="1178"/>
                    </a:lnTo>
                    <a:lnTo>
                      <a:pt x="980" y="1176"/>
                    </a:lnTo>
                    <a:lnTo>
                      <a:pt x="1087" y="1176"/>
                    </a:lnTo>
                    <a:lnTo>
                      <a:pt x="1094" y="1176"/>
                    </a:lnTo>
                    <a:lnTo>
                      <a:pt x="1518" y="1176"/>
                    </a:lnTo>
                  </a:path>
                </a:pathLst>
              </a:custGeom>
              <a:noFill/>
              <a:ln w="12700" cmpd="sng">
                <a:solidFill>
                  <a:srgbClr val="000000"/>
                </a:solidFill>
                <a:prstDash val="solid"/>
                <a:round/>
                <a:headEnd/>
                <a:tailEnd/>
              </a:ln>
            </p:spPr>
            <p:txBody>
              <a:bodyPr/>
              <a:lstStyle/>
              <a:p>
                <a:endParaRPr lang="en-US"/>
              </a:p>
            </p:txBody>
          </p:sp>
          <p:sp>
            <p:nvSpPr>
              <p:cNvPr id="55390" name="Freeform 242"/>
              <p:cNvSpPr>
                <a:spLocks/>
              </p:cNvSpPr>
              <p:nvPr/>
            </p:nvSpPr>
            <p:spPr bwMode="auto">
              <a:xfrm>
                <a:off x="941" y="3449"/>
                <a:ext cx="1518" cy="24"/>
              </a:xfrm>
              <a:custGeom>
                <a:avLst/>
                <a:gdLst>
                  <a:gd name="T0" fmla="*/ 0 w 1518"/>
                  <a:gd name="T1" fmla="*/ 24 h 24"/>
                  <a:gd name="T2" fmla="*/ 381 w 1518"/>
                  <a:gd name="T3" fmla="*/ 24 h 24"/>
                  <a:gd name="T4" fmla="*/ 388 w 1518"/>
                  <a:gd name="T5" fmla="*/ 22 h 24"/>
                  <a:gd name="T6" fmla="*/ 411 w 1518"/>
                  <a:gd name="T7" fmla="*/ 22 h 24"/>
                  <a:gd name="T8" fmla="*/ 418 w 1518"/>
                  <a:gd name="T9" fmla="*/ 22 h 24"/>
                  <a:gd name="T10" fmla="*/ 433 w 1518"/>
                  <a:gd name="T11" fmla="*/ 22 h 24"/>
                  <a:gd name="T12" fmla="*/ 440 w 1518"/>
                  <a:gd name="T13" fmla="*/ 22 h 24"/>
                  <a:gd name="T14" fmla="*/ 456 w 1518"/>
                  <a:gd name="T15" fmla="*/ 22 h 24"/>
                  <a:gd name="T16" fmla="*/ 464 w 1518"/>
                  <a:gd name="T17" fmla="*/ 20 h 24"/>
                  <a:gd name="T18" fmla="*/ 471 w 1518"/>
                  <a:gd name="T19" fmla="*/ 20 h 24"/>
                  <a:gd name="T20" fmla="*/ 479 w 1518"/>
                  <a:gd name="T21" fmla="*/ 20 h 24"/>
                  <a:gd name="T22" fmla="*/ 486 w 1518"/>
                  <a:gd name="T23" fmla="*/ 20 h 24"/>
                  <a:gd name="T24" fmla="*/ 493 w 1518"/>
                  <a:gd name="T25" fmla="*/ 18 h 24"/>
                  <a:gd name="T26" fmla="*/ 502 w 1518"/>
                  <a:gd name="T27" fmla="*/ 18 h 24"/>
                  <a:gd name="T28" fmla="*/ 509 w 1518"/>
                  <a:gd name="T29" fmla="*/ 18 h 24"/>
                  <a:gd name="T30" fmla="*/ 524 w 1518"/>
                  <a:gd name="T31" fmla="*/ 18 h 24"/>
                  <a:gd name="T32" fmla="*/ 532 w 1518"/>
                  <a:gd name="T33" fmla="*/ 16 h 24"/>
                  <a:gd name="T34" fmla="*/ 539 w 1518"/>
                  <a:gd name="T35" fmla="*/ 16 h 24"/>
                  <a:gd name="T36" fmla="*/ 547 w 1518"/>
                  <a:gd name="T37" fmla="*/ 16 h 24"/>
                  <a:gd name="T38" fmla="*/ 554 w 1518"/>
                  <a:gd name="T39" fmla="*/ 16 h 24"/>
                  <a:gd name="T40" fmla="*/ 561 w 1518"/>
                  <a:gd name="T41" fmla="*/ 14 h 24"/>
                  <a:gd name="T42" fmla="*/ 577 w 1518"/>
                  <a:gd name="T43" fmla="*/ 14 h 24"/>
                  <a:gd name="T44" fmla="*/ 585 w 1518"/>
                  <a:gd name="T45" fmla="*/ 13 h 24"/>
                  <a:gd name="T46" fmla="*/ 600 w 1518"/>
                  <a:gd name="T47" fmla="*/ 13 h 24"/>
                  <a:gd name="T48" fmla="*/ 607 w 1518"/>
                  <a:gd name="T49" fmla="*/ 13 h 24"/>
                  <a:gd name="T50" fmla="*/ 616 w 1518"/>
                  <a:gd name="T51" fmla="*/ 13 h 24"/>
                  <a:gd name="T52" fmla="*/ 624 w 1518"/>
                  <a:gd name="T53" fmla="*/ 13 h 24"/>
                  <a:gd name="T54" fmla="*/ 638 w 1518"/>
                  <a:gd name="T55" fmla="*/ 13 h 24"/>
                  <a:gd name="T56" fmla="*/ 646 w 1518"/>
                  <a:gd name="T57" fmla="*/ 11 h 24"/>
                  <a:gd name="T58" fmla="*/ 668 w 1518"/>
                  <a:gd name="T59" fmla="*/ 11 h 24"/>
                  <a:gd name="T60" fmla="*/ 677 w 1518"/>
                  <a:gd name="T61" fmla="*/ 11 h 24"/>
                  <a:gd name="T62" fmla="*/ 692 w 1518"/>
                  <a:gd name="T63" fmla="*/ 11 h 24"/>
                  <a:gd name="T64" fmla="*/ 699 w 1518"/>
                  <a:gd name="T65" fmla="*/ 9 h 24"/>
                  <a:gd name="T66" fmla="*/ 714 w 1518"/>
                  <a:gd name="T67" fmla="*/ 9 h 24"/>
                  <a:gd name="T68" fmla="*/ 721 w 1518"/>
                  <a:gd name="T69" fmla="*/ 9 h 24"/>
                  <a:gd name="T70" fmla="*/ 745 w 1518"/>
                  <a:gd name="T71" fmla="*/ 9 h 24"/>
                  <a:gd name="T72" fmla="*/ 752 w 1518"/>
                  <a:gd name="T73" fmla="*/ 7 h 24"/>
                  <a:gd name="T74" fmla="*/ 775 w 1518"/>
                  <a:gd name="T75" fmla="*/ 7 h 24"/>
                  <a:gd name="T76" fmla="*/ 782 w 1518"/>
                  <a:gd name="T77" fmla="*/ 7 h 24"/>
                  <a:gd name="T78" fmla="*/ 805 w 1518"/>
                  <a:gd name="T79" fmla="*/ 7 h 24"/>
                  <a:gd name="T80" fmla="*/ 813 w 1518"/>
                  <a:gd name="T81" fmla="*/ 5 h 24"/>
                  <a:gd name="T82" fmla="*/ 828 w 1518"/>
                  <a:gd name="T83" fmla="*/ 5 h 24"/>
                  <a:gd name="T84" fmla="*/ 837 w 1518"/>
                  <a:gd name="T85" fmla="*/ 5 h 24"/>
                  <a:gd name="T86" fmla="*/ 866 w 1518"/>
                  <a:gd name="T87" fmla="*/ 5 h 24"/>
                  <a:gd name="T88" fmla="*/ 874 w 1518"/>
                  <a:gd name="T89" fmla="*/ 4 h 24"/>
                  <a:gd name="T90" fmla="*/ 905 w 1518"/>
                  <a:gd name="T91" fmla="*/ 4 h 24"/>
                  <a:gd name="T92" fmla="*/ 912 w 1518"/>
                  <a:gd name="T93" fmla="*/ 4 h 24"/>
                  <a:gd name="T94" fmla="*/ 980 w 1518"/>
                  <a:gd name="T95" fmla="*/ 4 h 24"/>
                  <a:gd name="T96" fmla="*/ 988 w 1518"/>
                  <a:gd name="T97" fmla="*/ 2 h 24"/>
                  <a:gd name="T98" fmla="*/ 1087 w 1518"/>
                  <a:gd name="T99" fmla="*/ 2 h 24"/>
                  <a:gd name="T100" fmla="*/ 1094 w 1518"/>
                  <a:gd name="T101" fmla="*/ 2 h 24"/>
                  <a:gd name="T102" fmla="*/ 1230 w 1518"/>
                  <a:gd name="T103" fmla="*/ 2 h 24"/>
                  <a:gd name="T104" fmla="*/ 1238 w 1518"/>
                  <a:gd name="T105" fmla="*/ 0 h 24"/>
                  <a:gd name="T106" fmla="*/ 1254 w 1518"/>
                  <a:gd name="T107" fmla="*/ 0 h 24"/>
                  <a:gd name="T108" fmla="*/ 1260 w 1518"/>
                  <a:gd name="T109" fmla="*/ 2 h 24"/>
                  <a:gd name="T110" fmla="*/ 1518 w 1518"/>
                  <a:gd name="T111" fmla="*/ 2 h 2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518"/>
                  <a:gd name="T169" fmla="*/ 0 h 24"/>
                  <a:gd name="T170" fmla="*/ 1518 w 1518"/>
                  <a:gd name="T171" fmla="*/ 24 h 2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518" h="24">
                    <a:moveTo>
                      <a:pt x="0" y="24"/>
                    </a:moveTo>
                    <a:lnTo>
                      <a:pt x="381" y="24"/>
                    </a:lnTo>
                    <a:lnTo>
                      <a:pt x="388" y="22"/>
                    </a:lnTo>
                    <a:lnTo>
                      <a:pt x="411" y="22"/>
                    </a:lnTo>
                    <a:lnTo>
                      <a:pt x="418" y="22"/>
                    </a:lnTo>
                    <a:lnTo>
                      <a:pt x="433" y="22"/>
                    </a:lnTo>
                    <a:lnTo>
                      <a:pt x="440" y="22"/>
                    </a:lnTo>
                    <a:lnTo>
                      <a:pt x="456" y="22"/>
                    </a:lnTo>
                    <a:lnTo>
                      <a:pt x="464" y="20"/>
                    </a:lnTo>
                    <a:lnTo>
                      <a:pt x="471" y="20"/>
                    </a:lnTo>
                    <a:lnTo>
                      <a:pt x="479" y="20"/>
                    </a:lnTo>
                    <a:lnTo>
                      <a:pt x="486" y="20"/>
                    </a:lnTo>
                    <a:lnTo>
                      <a:pt x="493" y="18"/>
                    </a:lnTo>
                    <a:lnTo>
                      <a:pt x="502" y="18"/>
                    </a:lnTo>
                    <a:lnTo>
                      <a:pt x="509" y="18"/>
                    </a:lnTo>
                    <a:lnTo>
                      <a:pt x="524" y="18"/>
                    </a:lnTo>
                    <a:lnTo>
                      <a:pt x="532" y="16"/>
                    </a:lnTo>
                    <a:lnTo>
                      <a:pt x="539" y="16"/>
                    </a:lnTo>
                    <a:lnTo>
                      <a:pt x="547" y="16"/>
                    </a:lnTo>
                    <a:lnTo>
                      <a:pt x="554" y="16"/>
                    </a:lnTo>
                    <a:lnTo>
                      <a:pt x="561" y="14"/>
                    </a:lnTo>
                    <a:lnTo>
                      <a:pt x="577" y="14"/>
                    </a:lnTo>
                    <a:lnTo>
                      <a:pt x="585" y="13"/>
                    </a:lnTo>
                    <a:lnTo>
                      <a:pt x="600" y="13"/>
                    </a:lnTo>
                    <a:lnTo>
                      <a:pt x="607" y="13"/>
                    </a:lnTo>
                    <a:lnTo>
                      <a:pt x="616" y="13"/>
                    </a:lnTo>
                    <a:lnTo>
                      <a:pt x="624" y="13"/>
                    </a:lnTo>
                    <a:lnTo>
                      <a:pt x="638" y="13"/>
                    </a:lnTo>
                    <a:lnTo>
                      <a:pt x="646" y="11"/>
                    </a:lnTo>
                    <a:lnTo>
                      <a:pt x="668" y="11"/>
                    </a:lnTo>
                    <a:lnTo>
                      <a:pt x="677" y="11"/>
                    </a:lnTo>
                    <a:lnTo>
                      <a:pt x="692" y="11"/>
                    </a:lnTo>
                    <a:lnTo>
                      <a:pt x="699" y="9"/>
                    </a:lnTo>
                    <a:lnTo>
                      <a:pt x="714" y="9"/>
                    </a:lnTo>
                    <a:lnTo>
                      <a:pt x="721" y="9"/>
                    </a:lnTo>
                    <a:lnTo>
                      <a:pt x="745" y="9"/>
                    </a:lnTo>
                    <a:lnTo>
                      <a:pt x="752" y="7"/>
                    </a:lnTo>
                    <a:lnTo>
                      <a:pt x="775" y="7"/>
                    </a:lnTo>
                    <a:lnTo>
                      <a:pt x="782" y="7"/>
                    </a:lnTo>
                    <a:lnTo>
                      <a:pt x="805" y="7"/>
                    </a:lnTo>
                    <a:lnTo>
                      <a:pt x="813" y="5"/>
                    </a:lnTo>
                    <a:lnTo>
                      <a:pt x="828" y="5"/>
                    </a:lnTo>
                    <a:lnTo>
                      <a:pt x="837" y="5"/>
                    </a:lnTo>
                    <a:lnTo>
                      <a:pt x="866" y="5"/>
                    </a:lnTo>
                    <a:lnTo>
                      <a:pt x="874" y="4"/>
                    </a:lnTo>
                    <a:lnTo>
                      <a:pt x="905" y="4"/>
                    </a:lnTo>
                    <a:lnTo>
                      <a:pt x="912" y="4"/>
                    </a:lnTo>
                    <a:lnTo>
                      <a:pt x="980" y="4"/>
                    </a:lnTo>
                    <a:lnTo>
                      <a:pt x="988" y="2"/>
                    </a:lnTo>
                    <a:lnTo>
                      <a:pt x="1087" y="2"/>
                    </a:lnTo>
                    <a:lnTo>
                      <a:pt x="1094" y="2"/>
                    </a:lnTo>
                    <a:lnTo>
                      <a:pt x="1230" y="2"/>
                    </a:lnTo>
                    <a:lnTo>
                      <a:pt x="1238" y="0"/>
                    </a:lnTo>
                    <a:lnTo>
                      <a:pt x="1254" y="0"/>
                    </a:lnTo>
                    <a:lnTo>
                      <a:pt x="1260" y="2"/>
                    </a:lnTo>
                    <a:lnTo>
                      <a:pt x="1518" y="2"/>
                    </a:lnTo>
                  </a:path>
                </a:pathLst>
              </a:custGeom>
              <a:noFill/>
              <a:ln w="12700" cmpd="sng">
                <a:solidFill>
                  <a:srgbClr val="FF0000"/>
                </a:solidFill>
                <a:prstDash val="solid"/>
                <a:round/>
                <a:headEnd/>
                <a:tailEnd/>
              </a:ln>
            </p:spPr>
            <p:txBody>
              <a:bodyPr/>
              <a:lstStyle/>
              <a:p>
                <a:endParaRPr lang="en-US"/>
              </a:p>
            </p:txBody>
          </p:sp>
        </p:grpSp>
      </p:grpSp>
      <p:sp>
        <p:nvSpPr>
          <p:cNvPr id="55303" name="Rectangle 243"/>
          <p:cNvSpPr>
            <a:spLocks noChangeArrowheads="1"/>
          </p:cNvSpPr>
          <p:nvPr/>
        </p:nvSpPr>
        <p:spPr bwMode="auto">
          <a:xfrm>
            <a:off x="7091363" y="3768725"/>
            <a:ext cx="1592262" cy="425450"/>
          </a:xfrm>
          <a:prstGeom prst="rect">
            <a:avLst/>
          </a:prstGeom>
          <a:noFill/>
          <a:ln w="9525">
            <a:noFill/>
            <a:miter lim="800000"/>
            <a:headEnd/>
            <a:tailEnd/>
          </a:ln>
        </p:spPr>
        <p:txBody>
          <a:bodyPr lIns="0" tIns="0" rIns="0" bIns="0">
            <a:spAutoFit/>
          </a:bodyPr>
          <a:lstStyle/>
          <a:p>
            <a:pPr eaLnBrk="0" hangingPunct="0"/>
            <a:r>
              <a:rPr lang="en-US" sz="1400">
                <a:solidFill>
                  <a:srgbClr val="000000"/>
                </a:solidFill>
              </a:rPr>
              <a:t>VV pressure with TBM helium</a:t>
            </a:r>
            <a:endParaRPr lang="en-US" sz="1400"/>
          </a:p>
        </p:txBody>
      </p:sp>
      <p:sp>
        <p:nvSpPr>
          <p:cNvPr id="55304" name="Rectangle 244"/>
          <p:cNvSpPr>
            <a:spLocks noChangeArrowheads="1"/>
          </p:cNvSpPr>
          <p:nvPr/>
        </p:nvSpPr>
        <p:spPr bwMode="auto">
          <a:xfrm>
            <a:off x="6951663" y="4867275"/>
            <a:ext cx="1592262" cy="425450"/>
          </a:xfrm>
          <a:prstGeom prst="rect">
            <a:avLst/>
          </a:prstGeom>
          <a:noFill/>
          <a:ln w="9525">
            <a:noFill/>
            <a:miter lim="800000"/>
            <a:headEnd/>
            <a:tailEnd/>
          </a:ln>
        </p:spPr>
        <p:txBody>
          <a:bodyPr lIns="0" tIns="0" rIns="0" bIns="0">
            <a:spAutoFit/>
          </a:bodyPr>
          <a:lstStyle/>
          <a:p>
            <a:pPr eaLnBrk="0" hangingPunct="0"/>
            <a:r>
              <a:rPr lang="en-US" sz="1400">
                <a:solidFill>
                  <a:srgbClr val="000000"/>
                </a:solidFill>
              </a:rPr>
              <a:t>VV pressure without TBM helium</a:t>
            </a:r>
            <a:endParaRPr lang="en-US" sz="1400"/>
          </a:p>
        </p:txBody>
      </p:sp>
      <p:sp>
        <p:nvSpPr>
          <p:cNvPr id="55305" name="Line 245"/>
          <p:cNvSpPr>
            <a:spLocks noChangeShapeType="1"/>
          </p:cNvSpPr>
          <p:nvPr/>
        </p:nvSpPr>
        <p:spPr bwMode="auto">
          <a:xfrm flipV="1">
            <a:off x="7735888" y="4668838"/>
            <a:ext cx="80962" cy="203200"/>
          </a:xfrm>
          <a:prstGeom prst="line">
            <a:avLst/>
          </a:prstGeom>
          <a:noFill/>
          <a:ln w="9525">
            <a:solidFill>
              <a:srgbClr val="FF0000"/>
            </a:solidFill>
            <a:round/>
            <a:headEnd/>
            <a:tailEnd/>
          </a:ln>
        </p:spPr>
        <p:txBody>
          <a:bodyPr/>
          <a:lstStyle/>
          <a:p>
            <a:endParaRPr lang="en-US"/>
          </a:p>
        </p:txBody>
      </p:sp>
      <p:sp>
        <p:nvSpPr>
          <p:cNvPr id="55306" name="Line 246"/>
          <p:cNvSpPr>
            <a:spLocks noChangeShapeType="1"/>
          </p:cNvSpPr>
          <p:nvPr/>
        </p:nvSpPr>
        <p:spPr bwMode="auto">
          <a:xfrm>
            <a:off x="7615238" y="4216400"/>
            <a:ext cx="169862" cy="201613"/>
          </a:xfrm>
          <a:prstGeom prst="line">
            <a:avLst/>
          </a:prstGeom>
          <a:noFill/>
          <a:ln w="9525">
            <a:solidFill>
              <a:srgbClr val="000000"/>
            </a:solidFill>
            <a:round/>
            <a:headEnd/>
            <a:tailEnd/>
          </a:ln>
        </p:spPr>
        <p:txBody>
          <a:bodyPr/>
          <a:lstStyle/>
          <a:p>
            <a:endParaRPr lang="en-US"/>
          </a:p>
        </p:txBody>
      </p:sp>
      <p:sp>
        <p:nvSpPr>
          <p:cNvPr id="55307" name="Rectangle 247"/>
          <p:cNvSpPr>
            <a:spLocks noChangeArrowheads="1"/>
          </p:cNvSpPr>
          <p:nvPr/>
        </p:nvSpPr>
        <p:spPr bwMode="auto">
          <a:xfrm>
            <a:off x="3544888" y="3297238"/>
            <a:ext cx="1592262" cy="212725"/>
          </a:xfrm>
          <a:prstGeom prst="rect">
            <a:avLst/>
          </a:prstGeom>
          <a:noFill/>
          <a:ln w="9525">
            <a:noFill/>
            <a:miter lim="800000"/>
            <a:headEnd/>
            <a:tailEnd/>
          </a:ln>
        </p:spPr>
        <p:txBody>
          <a:bodyPr lIns="0" tIns="0" rIns="0" bIns="0">
            <a:spAutoFit/>
          </a:bodyPr>
          <a:lstStyle/>
          <a:p>
            <a:pPr eaLnBrk="0" hangingPunct="0"/>
            <a:r>
              <a:rPr lang="en-US" sz="1400">
                <a:solidFill>
                  <a:srgbClr val="000000"/>
                </a:solidFill>
              </a:rPr>
              <a:t>TBM helium</a:t>
            </a:r>
            <a:endParaRPr lang="en-US" sz="1400"/>
          </a:p>
        </p:txBody>
      </p:sp>
      <p:sp>
        <p:nvSpPr>
          <p:cNvPr id="55308" name="Rectangle 248"/>
          <p:cNvSpPr>
            <a:spLocks noChangeArrowheads="1"/>
          </p:cNvSpPr>
          <p:nvPr/>
        </p:nvSpPr>
        <p:spPr bwMode="auto">
          <a:xfrm>
            <a:off x="4197350" y="4502150"/>
            <a:ext cx="515938" cy="212725"/>
          </a:xfrm>
          <a:prstGeom prst="rect">
            <a:avLst/>
          </a:prstGeom>
          <a:noFill/>
          <a:ln w="9525">
            <a:noFill/>
            <a:miter lim="800000"/>
            <a:headEnd/>
            <a:tailEnd/>
          </a:ln>
        </p:spPr>
        <p:txBody>
          <a:bodyPr lIns="0" tIns="0" rIns="0" bIns="0">
            <a:spAutoFit/>
          </a:bodyPr>
          <a:lstStyle/>
          <a:p>
            <a:pPr eaLnBrk="0" hangingPunct="0"/>
            <a:r>
              <a:rPr lang="en-US" sz="1400">
                <a:solidFill>
                  <a:srgbClr val="000000"/>
                </a:solidFill>
              </a:rPr>
              <a:t>VV</a:t>
            </a:r>
            <a:endParaRPr lang="en-US" sz="1400"/>
          </a:p>
        </p:txBody>
      </p:sp>
      <p:sp>
        <p:nvSpPr>
          <p:cNvPr id="55309" name="Line 249"/>
          <p:cNvSpPr>
            <a:spLocks noChangeShapeType="1"/>
          </p:cNvSpPr>
          <p:nvPr/>
        </p:nvSpPr>
        <p:spPr bwMode="auto">
          <a:xfrm>
            <a:off x="4313238" y="4702175"/>
            <a:ext cx="112712" cy="201613"/>
          </a:xfrm>
          <a:prstGeom prst="line">
            <a:avLst/>
          </a:prstGeom>
          <a:noFill/>
          <a:ln w="9525">
            <a:solidFill>
              <a:srgbClr val="FF0000"/>
            </a:solidFill>
            <a:round/>
            <a:headEnd/>
            <a:tailEnd/>
          </a:ln>
        </p:spPr>
        <p:txBody>
          <a:bodyPr/>
          <a:lstStyle/>
          <a:p>
            <a:endParaRPr lang="en-US"/>
          </a:p>
        </p:txBody>
      </p:sp>
      <p:sp>
        <p:nvSpPr>
          <p:cNvPr id="55310" name="Line 250"/>
          <p:cNvSpPr>
            <a:spLocks noChangeShapeType="1"/>
          </p:cNvSpPr>
          <p:nvPr/>
        </p:nvSpPr>
        <p:spPr bwMode="auto">
          <a:xfrm flipH="1">
            <a:off x="3560763" y="3560763"/>
            <a:ext cx="217487" cy="217487"/>
          </a:xfrm>
          <a:prstGeom prst="line">
            <a:avLst/>
          </a:prstGeom>
          <a:noFill/>
          <a:ln w="9525">
            <a:solidFill>
              <a:srgbClr val="00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1"/>
          <p:cNvSpPr>
            <a:spLocks noGrp="1"/>
          </p:cNvSpPr>
          <p:nvPr>
            <p:ph type="sldNum" sz="quarter" idx="10"/>
          </p:nvPr>
        </p:nvSpPr>
        <p:spPr bwMode="auto">
          <a:noFill/>
          <a:ln>
            <a:miter lim="800000"/>
            <a:headEnd/>
            <a:tailEnd/>
          </a:ln>
        </p:spPr>
        <p:txBody>
          <a:bodyPr/>
          <a:lstStyle/>
          <a:p>
            <a:fld id="{72B2394D-8B27-46ED-B274-0B8782850530}" type="slidenum">
              <a:rPr lang="en-US" smtClean="0">
                <a:ea typeface="MS PGothic"/>
              </a:rPr>
              <a:pPr/>
              <a:t>22</a:t>
            </a:fld>
            <a:endParaRPr lang="en-US" smtClean="0">
              <a:ea typeface="MS PGothic"/>
            </a:endParaRPr>
          </a:p>
        </p:txBody>
      </p:sp>
      <p:sp>
        <p:nvSpPr>
          <p:cNvPr id="57346" name="Rectangle 2"/>
          <p:cNvSpPr>
            <a:spLocks noGrp="1" noChangeArrowheads="1"/>
          </p:cNvSpPr>
          <p:nvPr>
            <p:ph type="title" idx="4294967295"/>
          </p:nvPr>
        </p:nvSpPr>
        <p:spPr bwMode="auto">
          <a:xfrm>
            <a:off x="430213" y="115888"/>
            <a:ext cx="8181975" cy="1143000"/>
          </a:xfrm>
          <a:prstGeom prst="rect">
            <a:avLst/>
          </a:prstGeom>
          <a:noFill/>
          <a:ln>
            <a:miter lim="800000"/>
            <a:headEnd/>
            <a:tailEnd/>
          </a:ln>
        </p:spPr>
        <p:txBody>
          <a:bodyPr/>
          <a:lstStyle/>
          <a:p>
            <a:pPr algn="ctr"/>
            <a:r>
              <a:rPr lang="en-US" sz="3600" b="0" smtClean="0">
                <a:solidFill>
                  <a:schemeClr val="tx1"/>
                </a:solidFill>
                <a:latin typeface="Arial" charset="0"/>
              </a:rPr>
              <a:t>In-vessel</a:t>
            </a:r>
            <a:r>
              <a:rPr lang="en-US" b="0" smtClean="0">
                <a:solidFill>
                  <a:srgbClr val="009AFF"/>
                </a:solidFill>
                <a:latin typeface="Arial-BoldMT"/>
              </a:rPr>
              <a:t> </a:t>
            </a:r>
            <a:r>
              <a:rPr lang="en-US" sz="3600" b="0" smtClean="0">
                <a:solidFill>
                  <a:schemeClr val="tx1"/>
                </a:solidFill>
                <a:latin typeface="Arial-BoldMT"/>
              </a:rPr>
              <a:t>TBM Helium Leak (cont).</a:t>
            </a:r>
          </a:p>
        </p:txBody>
      </p:sp>
      <p:sp>
        <p:nvSpPr>
          <p:cNvPr id="57347" name="Rectangle 3"/>
          <p:cNvSpPr>
            <a:spLocks noChangeArrowheads="1"/>
          </p:cNvSpPr>
          <p:nvPr/>
        </p:nvSpPr>
        <p:spPr bwMode="auto">
          <a:xfrm>
            <a:off x="555625" y="792163"/>
            <a:ext cx="7872413" cy="1327150"/>
          </a:xfrm>
          <a:prstGeom prst="rect">
            <a:avLst/>
          </a:prstGeom>
          <a:noFill/>
          <a:ln w="9525">
            <a:noFill/>
            <a:miter lim="800000"/>
            <a:headEnd/>
            <a:tailEnd/>
          </a:ln>
        </p:spPr>
        <p:txBody>
          <a:bodyPr>
            <a:spAutoFit/>
          </a:bodyPr>
          <a:lstStyle/>
          <a:p>
            <a:pPr marL="53975" indent="-53975" defTabSz="914400">
              <a:spcBef>
                <a:spcPct val="50000"/>
              </a:spcBef>
            </a:pPr>
            <a:r>
              <a:rPr lang="en-US">
                <a:solidFill>
                  <a:srgbClr val="CC3300"/>
                </a:solidFill>
                <a:latin typeface="Times New Roman" pitchFamily="18" charset="0"/>
              </a:rPr>
              <a:t>Temperature/Oxidation Results</a:t>
            </a:r>
            <a:r>
              <a:rPr lang="en-US">
                <a:solidFill>
                  <a:srgbClr val="000000"/>
                </a:solidFill>
                <a:latin typeface="Times New Roman" pitchFamily="18" charset="0"/>
              </a:rPr>
              <a:t> </a:t>
            </a:r>
          </a:p>
          <a:p>
            <a:pPr lvl="1" indent="-174625" defTabSz="914400">
              <a:lnSpc>
                <a:spcPct val="80000"/>
              </a:lnSpc>
              <a:spcBef>
                <a:spcPct val="50000"/>
              </a:spcBef>
            </a:pPr>
            <a:r>
              <a:rPr lang="en-US" sz="1800">
                <a:solidFill>
                  <a:srgbClr val="000000"/>
                </a:solidFill>
                <a:latin typeface="Times New Roman" pitchFamily="18" charset="0"/>
              </a:rPr>
              <a:t>• </a:t>
            </a:r>
            <a:r>
              <a:rPr lang="en-US" sz="1600">
                <a:solidFill>
                  <a:srgbClr val="000000"/>
                </a:solidFill>
                <a:latin typeface="Times New Roman" pitchFamily="18" charset="0"/>
              </a:rPr>
              <a:t>FW temperatures do not result in a beryllium oxidation thermal runaway; results show a steady decline due to VV steam cooling</a:t>
            </a:r>
          </a:p>
          <a:p>
            <a:pPr lvl="1" indent="-174625" defTabSz="914400">
              <a:lnSpc>
                <a:spcPct val="80000"/>
              </a:lnSpc>
              <a:spcBef>
                <a:spcPct val="50000"/>
              </a:spcBef>
            </a:pPr>
            <a:r>
              <a:rPr lang="en-US" sz="1600">
                <a:solidFill>
                  <a:srgbClr val="000000"/>
                </a:solidFill>
                <a:latin typeface="Times New Roman" pitchFamily="18" charset="0"/>
              </a:rPr>
              <a:t>• Hydrogen generation is not an issue</a:t>
            </a:r>
          </a:p>
        </p:txBody>
      </p:sp>
      <p:grpSp>
        <p:nvGrpSpPr>
          <p:cNvPr id="57348" name="Group 5"/>
          <p:cNvGrpSpPr>
            <a:grpSpLocks/>
          </p:cNvGrpSpPr>
          <p:nvPr/>
        </p:nvGrpSpPr>
        <p:grpSpPr bwMode="auto">
          <a:xfrm>
            <a:off x="381000" y="2451100"/>
            <a:ext cx="3863975" cy="3386138"/>
            <a:chOff x="2767" y="1800"/>
            <a:chExt cx="2434" cy="2133"/>
          </a:xfrm>
        </p:grpSpPr>
        <p:sp>
          <p:nvSpPr>
            <p:cNvPr id="57423" name="Line 6"/>
            <p:cNvSpPr>
              <a:spLocks noChangeShapeType="1"/>
            </p:cNvSpPr>
            <p:nvPr/>
          </p:nvSpPr>
          <p:spPr bwMode="auto">
            <a:xfrm>
              <a:off x="3635" y="2377"/>
              <a:ext cx="119" cy="46"/>
            </a:xfrm>
            <a:prstGeom prst="line">
              <a:avLst/>
            </a:prstGeom>
            <a:noFill/>
            <a:ln w="0">
              <a:solidFill>
                <a:srgbClr val="000000"/>
              </a:solidFill>
              <a:round/>
              <a:headEnd/>
              <a:tailEnd/>
            </a:ln>
          </p:spPr>
          <p:txBody>
            <a:bodyPr/>
            <a:lstStyle/>
            <a:p>
              <a:endParaRPr lang="en-US"/>
            </a:p>
          </p:txBody>
        </p:sp>
        <p:sp>
          <p:nvSpPr>
            <p:cNvPr id="57424" name="Rectangle 7"/>
            <p:cNvSpPr>
              <a:spLocks noChangeArrowheads="1"/>
            </p:cNvSpPr>
            <p:nvPr/>
          </p:nvSpPr>
          <p:spPr bwMode="auto">
            <a:xfrm>
              <a:off x="3416" y="2268"/>
              <a:ext cx="174"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FW</a:t>
              </a:r>
              <a:endParaRPr lang="en-US" sz="1400"/>
            </a:p>
          </p:txBody>
        </p:sp>
        <p:grpSp>
          <p:nvGrpSpPr>
            <p:cNvPr id="57425" name="Group 8"/>
            <p:cNvGrpSpPr>
              <a:grpSpLocks/>
            </p:cNvGrpSpPr>
            <p:nvPr/>
          </p:nvGrpSpPr>
          <p:grpSpPr bwMode="auto">
            <a:xfrm>
              <a:off x="2767" y="1800"/>
              <a:ext cx="2434" cy="2133"/>
              <a:chOff x="2767" y="1800"/>
              <a:chExt cx="2434" cy="2133"/>
            </a:xfrm>
          </p:grpSpPr>
          <p:sp>
            <p:nvSpPr>
              <p:cNvPr id="57426" name="Rectangle 9"/>
              <p:cNvSpPr>
                <a:spLocks noChangeArrowheads="1"/>
              </p:cNvSpPr>
              <p:nvPr/>
            </p:nvSpPr>
            <p:spPr bwMode="auto">
              <a:xfrm>
                <a:off x="3215" y="1879"/>
                <a:ext cx="1862" cy="1698"/>
              </a:xfrm>
              <a:prstGeom prst="rect">
                <a:avLst/>
              </a:prstGeom>
              <a:noFill/>
              <a:ln w="0">
                <a:solidFill>
                  <a:srgbClr val="000000"/>
                </a:solidFill>
                <a:miter lim="800000"/>
                <a:headEnd/>
                <a:tailEnd/>
              </a:ln>
            </p:spPr>
            <p:txBody>
              <a:bodyPr/>
              <a:lstStyle/>
              <a:p>
                <a:endParaRPr lang="en-US" sz="1800"/>
              </a:p>
            </p:txBody>
          </p:sp>
          <p:sp>
            <p:nvSpPr>
              <p:cNvPr id="57427" name="Line 10"/>
              <p:cNvSpPr>
                <a:spLocks noChangeShapeType="1"/>
              </p:cNvSpPr>
              <p:nvPr/>
            </p:nvSpPr>
            <p:spPr bwMode="auto">
              <a:xfrm flipV="1">
                <a:off x="3215" y="3566"/>
                <a:ext cx="1" cy="11"/>
              </a:xfrm>
              <a:prstGeom prst="line">
                <a:avLst/>
              </a:prstGeom>
              <a:noFill/>
              <a:ln w="0">
                <a:solidFill>
                  <a:srgbClr val="000000"/>
                </a:solidFill>
                <a:round/>
                <a:headEnd/>
                <a:tailEnd/>
              </a:ln>
            </p:spPr>
            <p:txBody>
              <a:bodyPr/>
              <a:lstStyle/>
              <a:p>
                <a:endParaRPr lang="en-US"/>
              </a:p>
            </p:txBody>
          </p:sp>
          <p:sp>
            <p:nvSpPr>
              <p:cNvPr id="57428" name="Line 11"/>
              <p:cNvSpPr>
                <a:spLocks noChangeShapeType="1"/>
              </p:cNvSpPr>
              <p:nvPr/>
            </p:nvSpPr>
            <p:spPr bwMode="auto">
              <a:xfrm flipV="1">
                <a:off x="3449" y="3566"/>
                <a:ext cx="1" cy="11"/>
              </a:xfrm>
              <a:prstGeom prst="line">
                <a:avLst/>
              </a:prstGeom>
              <a:noFill/>
              <a:ln w="0">
                <a:solidFill>
                  <a:srgbClr val="000000"/>
                </a:solidFill>
                <a:round/>
                <a:headEnd/>
                <a:tailEnd/>
              </a:ln>
            </p:spPr>
            <p:txBody>
              <a:bodyPr/>
              <a:lstStyle/>
              <a:p>
                <a:endParaRPr lang="en-US"/>
              </a:p>
            </p:txBody>
          </p:sp>
          <p:sp>
            <p:nvSpPr>
              <p:cNvPr id="57429" name="Line 12"/>
              <p:cNvSpPr>
                <a:spLocks noChangeShapeType="1"/>
              </p:cNvSpPr>
              <p:nvPr/>
            </p:nvSpPr>
            <p:spPr bwMode="auto">
              <a:xfrm flipV="1">
                <a:off x="3680" y="3566"/>
                <a:ext cx="1" cy="11"/>
              </a:xfrm>
              <a:prstGeom prst="line">
                <a:avLst/>
              </a:prstGeom>
              <a:noFill/>
              <a:ln w="0">
                <a:solidFill>
                  <a:srgbClr val="000000"/>
                </a:solidFill>
                <a:round/>
                <a:headEnd/>
                <a:tailEnd/>
              </a:ln>
            </p:spPr>
            <p:txBody>
              <a:bodyPr/>
              <a:lstStyle/>
              <a:p>
                <a:endParaRPr lang="en-US"/>
              </a:p>
            </p:txBody>
          </p:sp>
          <p:sp>
            <p:nvSpPr>
              <p:cNvPr id="57430" name="Line 13"/>
              <p:cNvSpPr>
                <a:spLocks noChangeShapeType="1"/>
              </p:cNvSpPr>
              <p:nvPr/>
            </p:nvSpPr>
            <p:spPr bwMode="auto">
              <a:xfrm flipV="1">
                <a:off x="3913" y="3566"/>
                <a:ext cx="1" cy="11"/>
              </a:xfrm>
              <a:prstGeom prst="line">
                <a:avLst/>
              </a:prstGeom>
              <a:noFill/>
              <a:ln w="0">
                <a:solidFill>
                  <a:srgbClr val="000000"/>
                </a:solidFill>
                <a:round/>
                <a:headEnd/>
                <a:tailEnd/>
              </a:ln>
            </p:spPr>
            <p:txBody>
              <a:bodyPr/>
              <a:lstStyle/>
              <a:p>
                <a:endParaRPr lang="en-US"/>
              </a:p>
            </p:txBody>
          </p:sp>
          <p:sp>
            <p:nvSpPr>
              <p:cNvPr id="57431" name="Line 14"/>
              <p:cNvSpPr>
                <a:spLocks noChangeShapeType="1"/>
              </p:cNvSpPr>
              <p:nvPr/>
            </p:nvSpPr>
            <p:spPr bwMode="auto">
              <a:xfrm flipV="1">
                <a:off x="4146" y="3566"/>
                <a:ext cx="1" cy="11"/>
              </a:xfrm>
              <a:prstGeom prst="line">
                <a:avLst/>
              </a:prstGeom>
              <a:noFill/>
              <a:ln w="0">
                <a:solidFill>
                  <a:srgbClr val="000000"/>
                </a:solidFill>
                <a:round/>
                <a:headEnd/>
                <a:tailEnd/>
              </a:ln>
            </p:spPr>
            <p:txBody>
              <a:bodyPr/>
              <a:lstStyle/>
              <a:p>
                <a:endParaRPr lang="en-US"/>
              </a:p>
            </p:txBody>
          </p:sp>
          <p:sp>
            <p:nvSpPr>
              <p:cNvPr id="57432" name="Line 15"/>
              <p:cNvSpPr>
                <a:spLocks noChangeShapeType="1"/>
              </p:cNvSpPr>
              <p:nvPr/>
            </p:nvSpPr>
            <p:spPr bwMode="auto">
              <a:xfrm flipV="1">
                <a:off x="4379" y="3566"/>
                <a:ext cx="1" cy="11"/>
              </a:xfrm>
              <a:prstGeom prst="line">
                <a:avLst/>
              </a:prstGeom>
              <a:noFill/>
              <a:ln w="0">
                <a:solidFill>
                  <a:srgbClr val="000000"/>
                </a:solidFill>
                <a:round/>
                <a:headEnd/>
                <a:tailEnd/>
              </a:ln>
            </p:spPr>
            <p:txBody>
              <a:bodyPr/>
              <a:lstStyle/>
              <a:p>
                <a:endParaRPr lang="en-US"/>
              </a:p>
            </p:txBody>
          </p:sp>
          <p:sp>
            <p:nvSpPr>
              <p:cNvPr id="57433" name="Line 16"/>
              <p:cNvSpPr>
                <a:spLocks noChangeShapeType="1"/>
              </p:cNvSpPr>
              <p:nvPr/>
            </p:nvSpPr>
            <p:spPr bwMode="auto">
              <a:xfrm flipV="1">
                <a:off x="4611" y="3566"/>
                <a:ext cx="1" cy="11"/>
              </a:xfrm>
              <a:prstGeom prst="line">
                <a:avLst/>
              </a:prstGeom>
              <a:noFill/>
              <a:ln w="0">
                <a:solidFill>
                  <a:srgbClr val="000000"/>
                </a:solidFill>
                <a:round/>
                <a:headEnd/>
                <a:tailEnd/>
              </a:ln>
            </p:spPr>
            <p:txBody>
              <a:bodyPr/>
              <a:lstStyle/>
              <a:p>
                <a:endParaRPr lang="en-US"/>
              </a:p>
            </p:txBody>
          </p:sp>
          <p:sp>
            <p:nvSpPr>
              <p:cNvPr id="57434" name="Line 17"/>
              <p:cNvSpPr>
                <a:spLocks noChangeShapeType="1"/>
              </p:cNvSpPr>
              <p:nvPr/>
            </p:nvSpPr>
            <p:spPr bwMode="auto">
              <a:xfrm flipV="1">
                <a:off x="4844" y="3566"/>
                <a:ext cx="1" cy="11"/>
              </a:xfrm>
              <a:prstGeom prst="line">
                <a:avLst/>
              </a:prstGeom>
              <a:noFill/>
              <a:ln w="0">
                <a:solidFill>
                  <a:srgbClr val="000000"/>
                </a:solidFill>
                <a:round/>
                <a:headEnd/>
                <a:tailEnd/>
              </a:ln>
            </p:spPr>
            <p:txBody>
              <a:bodyPr/>
              <a:lstStyle/>
              <a:p>
                <a:endParaRPr lang="en-US"/>
              </a:p>
            </p:txBody>
          </p:sp>
          <p:sp>
            <p:nvSpPr>
              <p:cNvPr id="57435" name="Line 18"/>
              <p:cNvSpPr>
                <a:spLocks noChangeShapeType="1"/>
              </p:cNvSpPr>
              <p:nvPr/>
            </p:nvSpPr>
            <p:spPr bwMode="auto">
              <a:xfrm flipV="1">
                <a:off x="5077" y="3566"/>
                <a:ext cx="1" cy="11"/>
              </a:xfrm>
              <a:prstGeom prst="line">
                <a:avLst/>
              </a:prstGeom>
              <a:noFill/>
              <a:ln w="0">
                <a:solidFill>
                  <a:srgbClr val="000000"/>
                </a:solidFill>
                <a:round/>
                <a:headEnd/>
                <a:tailEnd/>
              </a:ln>
            </p:spPr>
            <p:txBody>
              <a:bodyPr/>
              <a:lstStyle/>
              <a:p>
                <a:endParaRPr lang="en-US"/>
              </a:p>
            </p:txBody>
          </p:sp>
          <p:sp>
            <p:nvSpPr>
              <p:cNvPr id="57436" name="Line 19"/>
              <p:cNvSpPr>
                <a:spLocks noChangeShapeType="1"/>
              </p:cNvSpPr>
              <p:nvPr/>
            </p:nvSpPr>
            <p:spPr bwMode="auto">
              <a:xfrm>
                <a:off x="3215" y="1879"/>
                <a:ext cx="1" cy="10"/>
              </a:xfrm>
              <a:prstGeom prst="line">
                <a:avLst/>
              </a:prstGeom>
              <a:noFill/>
              <a:ln w="0">
                <a:solidFill>
                  <a:srgbClr val="000000"/>
                </a:solidFill>
                <a:round/>
                <a:headEnd/>
                <a:tailEnd/>
              </a:ln>
            </p:spPr>
            <p:txBody>
              <a:bodyPr/>
              <a:lstStyle/>
              <a:p>
                <a:endParaRPr lang="en-US"/>
              </a:p>
            </p:txBody>
          </p:sp>
          <p:sp>
            <p:nvSpPr>
              <p:cNvPr id="57437" name="Line 20"/>
              <p:cNvSpPr>
                <a:spLocks noChangeShapeType="1"/>
              </p:cNvSpPr>
              <p:nvPr/>
            </p:nvSpPr>
            <p:spPr bwMode="auto">
              <a:xfrm>
                <a:off x="3449" y="1879"/>
                <a:ext cx="1" cy="10"/>
              </a:xfrm>
              <a:prstGeom prst="line">
                <a:avLst/>
              </a:prstGeom>
              <a:noFill/>
              <a:ln w="0">
                <a:solidFill>
                  <a:srgbClr val="000000"/>
                </a:solidFill>
                <a:round/>
                <a:headEnd/>
                <a:tailEnd/>
              </a:ln>
            </p:spPr>
            <p:txBody>
              <a:bodyPr/>
              <a:lstStyle/>
              <a:p>
                <a:endParaRPr lang="en-US"/>
              </a:p>
            </p:txBody>
          </p:sp>
          <p:sp>
            <p:nvSpPr>
              <p:cNvPr id="57438" name="Line 21"/>
              <p:cNvSpPr>
                <a:spLocks noChangeShapeType="1"/>
              </p:cNvSpPr>
              <p:nvPr/>
            </p:nvSpPr>
            <p:spPr bwMode="auto">
              <a:xfrm>
                <a:off x="3680" y="1879"/>
                <a:ext cx="1" cy="10"/>
              </a:xfrm>
              <a:prstGeom prst="line">
                <a:avLst/>
              </a:prstGeom>
              <a:noFill/>
              <a:ln w="0">
                <a:solidFill>
                  <a:srgbClr val="000000"/>
                </a:solidFill>
                <a:round/>
                <a:headEnd/>
                <a:tailEnd/>
              </a:ln>
            </p:spPr>
            <p:txBody>
              <a:bodyPr/>
              <a:lstStyle/>
              <a:p>
                <a:endParaRPr lang="en-US"/>
              </a:p>
            </p:txBody>
          </p:sp>
          <p:sp>
            <p:nvSpPr>
              <p:cNvPr id="57439" name="Line 22"/>
              <p:cNvSpPr>
                <a:spLocks noChangeShapeType="1"/>
              </p:cNvSpPr>
              <p:nvPr/>
            </p:nvSpPr>
            <p:spPr bwMode="auto">
              <a:xfrm>
                <a:off x="3913" y="1879"/>
                <a:ext cx="1" cy="10"/>
              </a:xfrm>
              <a:prstGeom prst="line">
                <a:avLst/>
              </a:prstGeom>
              <a:noFill/>
              <a:ln w="0">
                <a:solidFill>
                  <a:srgbClr val="000000"/>
                </a:solidFill>
                <a:round/>
                <a:headEnd/>
                <a:tailEnd/>
              </a:ln>
            </p:spPr>
            <p:txBody>
              <a:bodyPr/>
              <a:lstStyle/>
              <a:p>
                <a:endParaRPr lang="en-US"/>
              </a:p>
            </p:txBody>
          </p:sp>
          <p:sp>
            <p:nvSpPr>
              <p:cNvPr id="57440" name="Line 23"/>
              <p:cNvSpPr>
                <a:spLocks noChangeShapeType="1"/>
              </p:cNvSpPr>
              <p:nvPr/>
            </p:nvSpPr>
            <p:spPr bwMode="auto">
              <a:xfrm>
                <a:off x="4146" y="1879"/>
                <a:ext cx="1" cy="10"/>
              </a:xfrm>
              <a:prstGeom prst="line">
                <a:avLst/>
              </a:prstGeom>
              <a:noFill/>
              <a:ln w="0">
                <a:solidFill>
                  <a:srgbClr val="000000"/>
                </a:solidFill>
                <a:round/>
                <a:headEnd/>
                <a:tailEnd/>
              </a:ln>
            </p:spPr>
            <p:txBody>
              <a:bodyPr/>
              <a:lstStyle/>
              <a:p>
                <a:endParaRPr lang="en-US"/>
              </a:p>
            </p:txBody>
          </p:sp>
          <p:sp>
            <p:nvSpPr>
              <p:cNvPr id="57441" name="Line 24"/>
              <p:cNvSpPr>
                <a:spLocks noChangeShapeType="1"/>
              </p:cNvSpPr>
              <p:nvPr/>
            </p:nvSpPr>
            <p:spPr bwMode="auto">
              <a:xfrm>
                <a:off x="4379" y="1879"/>
                <a:ext cx="1" cy="10"/>
              </a:xfrm>
              <a:prstGeom prst="line">
                <a:avLst/>
              </a:prstGeom>
              <a:noFill/>
              <a:ln w="0">
                <a:solidFill>
                  <a:srgbClr val="000000"/>
                </a:solidFill>
                <a:round/>
                <a:headEnd/>
                <a:tailEnd/>
              </a:ln>
            </p:spPr>
            <p:txBody>
              <a:bodyPr/>
              <a:lstStyle/>
              <a:p>
                <a:endParaRPr lang="en-US"/>
              </a:p>
            </p:txBody>
          </p:sp>
          <p:sp>
            <p:nvSpPr>
              <p:cNvPr id="57442" name="Line 25"/>
              <p:cNvSpPr>
                <a:spLocks noChangeShapeType="1"/>
              </p:cNvSpPr>
              <p:nvPr/>
            </p:nvSpPr>
            <p:spPr bwMode="auto">
              <a:xfrm>
                <a:off x="4611" y="1879"/>
                <a:ext cx="1" cy="10"/>
              </a:xfrm>
              <a:prstGeom prst="line">
                <a:avLst/>
              </a:prstGeom>
              <a:noFill/>
              <a:ln w="0">
                <a:solidFill>
                  <a:srgbClr val="000000"/>
                </a:solidFill>
                <a:round/>
                <a:headEnd/>
                <a:tailEnd/>
              </a:ln>
            </p:spPr>
            <p:txBody>
              <a:bodyPr/>
              <a:lstStyle/>
              <a:p>
                <a:endParaRPr lang="en-US"/>
              </a:p>
            </p:txBody>
          </p:sp>
          <p:sp>
            <p:nvSpPr>
              <p:cNvPr id="57443" name="Line 26"/>
              <p:cNvSpPr>
                <a:spLocks noChangeShapeType="1"/>
              </p:cNvSpPr>
              <p:nvPr/>
            </p:nvSpPr>
            <p:spPr bwMode="auto">
              <a:xfrm>
                <a:off x="4844" y="1879"/>
                <a:ext cx="1" cy="10"/>
              </a:xfrm>
              <a:prstGeom prst="line">
                <a:avLst/>
              </a:prstGeom>
              <a:noFill/>
              <a:ln w="0">
                <a:solidFill>
                  <a:srgbClr val="000000"/>
                </a:solidFill>
                <a:round/>
                <a:headEnd/>
                <a:tailEnd/>
              </a:ln>
            </p:spPr>
            <p:txBody>
              <a:bodyPr/>
              <a:lstStyle/>
              <a:p>
                <a:endParaRPr lang="en-US"/>
              </a:p>
            </p:txBody>
          </p:sp>
          <p:sp>
            <p:nvSpPr>
              <p:cNvPr id="57444" name="Line 27"/>
              <p:cNvSpPr>
                <a:spLocks noChangeShapeType="1"/>
              </p:cNvSpPr>
              <p:nvPr/>
            </p:nvSpPr>
            <p:spPr bwMode="auto">
              <a:xfrm>
                <a:off x="5077" y="1879"/>
                <a:ext cx="1" cy="10"/>
              </a:xfrm>
              <a:prstGeom prst="line">
                <a:avLst/>
              </a:prstGeom>
              <a:noFill/>
              <a:ln w="0">
                <a:solidFill>
                  <a:srgbClr val="000000"/>
                </a:solidFill>
                <a:round/>
                <a:headEnd/>
                <a:tailEnd/>
              </a:ln>
            </p:spPr>
            <p:txBody>
              <a:bodyPr/>
              <a:lstStyle/>
              <a:p>
                <a:endParaRPr lang="en-US"/>
              </a:p>
            </p:txBody>
          </p:sp>
          <p:sp>
            <p:nvSpPr>
              <p:cNvPr id="57445" name="Line 28"/>
              <p:cNvSpPr>
                <a:spLocks noChangeShapeType="1"/>
              </p:cNvSpPr>
              <p:nvPr/>
            </p:nvSpPr>
            <p:spPr bwMode="auto">
              <a:xfrm flipV="1">
                <a:off x="3215" y="3556"/>
                <a:ext cx="1" cy="21"/>
              </a:xfrm>
              <a:prstGeom prst="line">
                <a:avLst/>
              </a:prstGeom>
              <a:noFill/>
              <a:ln w="0">
                <a:solidFill>
                  <a:srgbClr val="000000"/>
                </a:solidFill>
                <a:round/>
                <a:headEnd/>
                <a:tailEnd/>
              </a:ln>
            </p:spPr>
            <p:txBody>
              <a:bodyPr/>
              <a:lstStyle/>
              <a:p>
                <a:endParaRPr lang="en-US"/>
              </a:p>
            </p:txBody>
          </p:sp>
          <p:sp>
            <p:nvSpPr>
              <p:cNvPr id="57446" name="Line 29"/>
              <p:cNvSpPr>
                <a:spLocks noChangeShapeType="1"/>
              </p:cNvSpPr>
              <p:nvPr/>
            </p:nvSpPr>
            <p:spPr bwMode="auto">
              <a:xfrm flipV="1">
                <a:off x="3680" y="3556"/>
                <a:ext cx="1" cy="21"/>
              </a:xfrm>
              <a:prstGeom prst="line">
                <a:avLst/>
              </a:prstGeom>
              <a:noFill/>
              <a:ln w="0">
                <a:solidFill>
                  <a:srgbClr val="000000"/>
                </a:solidFill>
                <a:round/>
                <a:headEnd/>
                <a:tailEnd/>
              </a:ln>
            </p:spPr>
            <p:txBody>
              <a:bodyPr/>
              <a:lstStyle/>
              <a:p>
                <a:endParaRPr lang="en-US"/>
              </a:p>
            </p:txBody>
          </p:sp>
          <p:sp>
            <p:nvSpPr>
              <p:cNvPr id="57447" name="Line 30"/>
              <p:cNvSpPr>
                <a:spLocks noChangeShapeType="1"/>
              </p:cNvSpPr>
              <p:nvPr/>
            </p:nvSpPr>
            <p:spPr bwMode="auto">
              <a:xfrm flipV="1">
                <a:off x="4146" y="3556"/>
                <a:ext cx="1" cy="21"/>
              </a:xfrm>
              <a:prstGeom prst="line">
                <a:avLst/>
              </a:prstGeom>
              <a:noFill/>
              <a:ln w="0">
                <a:solidFill>
                  <a:srgbClr val="000000"/>
                </a:solidFill>
                <a:round/>
                <a:headEnd/>
                <a:tailEnd/>
              </a:ln>
            </p:spPr>
            <p:txBody>
              <a:bodyPr/>
              <a:lstStyle/>
              <a:p>
                <a:endParaRPr lang="en-US"/>
              </a:p>
            </p:txBody>
          </p:sp>
          <p:sp>
            <p:nvSpPr>
              <p:cNvPr id="57448" name="Line 31"/>
              <p:cNvSpPr>
                <a:spLocks noChangeShapeType="1"/>
              </p:cNvSpPr>
              <p:nvPr/>
            </p:nvSpPr>
            <p:spPr bwMode="auto">
              <a:xfrm flipV="1">
                <a:off x="4611" y="3556"/>
                <a:ext cx="1" cy="21"/>
              </a:xfrm>
              <a:prstGeom prst="line">
                <a:avLst/>
              </a:prstGeom>
              <a:noFill/>
              <a:ln w="0">
                <a:solidFill>
                  <a:srgbClr val="000000"/>
                </a:solidFill>
                <a:round/>
                <a:headEnd/>
                <a:tailEnd/>
              </a:ln>
            </p:spPr>
            <p:txBody>
              <a:bodyPr/>
              <a:lstStyle/>
              <a:p>
                <a:endParaRPr lang="en-US"/>
              </a:p>
            </p:txBody>
          </p:sp>
          <p:sp>
            <p:nvSpPr>
              <p:cNvPr id="57449" name="Line 32"/>
              <p:cNvSpPr>
                <a:spLocks noChangeShapeType="1"/>
              </p:cNvSpPr>
              <p:nvPr/>
            </p:nvSpPr>
            <p:spPr bwMode="auto">
              <a:xfrm flipV="1">
                <a:off x="5077" y="3556"/>
                <a:ext cx="1" cy="21"/>
              </a:xfrm>
              <a:prstGeom prst="line">
                <a:avLst/>
              </a:prstGeom>
              <a:noFill/>
              <a:ln w="0">
                <a:solidFill>
                  <a:srgbClr val="000000"/>
                </a:solidFill>
                <a:round/>
                <a:headEnd/>
                <a:tailEnd/>
              </a:ln>
            </p:spPr>
            <p:txBody>
              <a:bodyPr/>
              <a:lstStyle/>
              <a:p>
                <a:endParaRPr lang="en-US"/>
              </a:p>
            </p:txBody>
          </p:sp>
          <p:sp>
            <p:nvSpPr>
              <p:cNvPr id="57450" name="Line 33"/>
              <p:cNvSpPr>
                <a:spLocks noChangeShapeType="1"/>
              </p:cNvSpPr>
              <p:nvPr/>
            </p:nvSpPr>
            <p:spPr bwMode="auto">
              <a:xfrm>
                <a:off x="3215" y="1879"/>
                <a:ext cx="1" cy="21"/>
              </a:xfrm>
              <a:prstGeom prst="line">
                <a:avLst/>
              </a:prstGeom>
              <a:noFill/>
              <a:ln w="0">
                <a:solidFill>
                  <a:srgbClr val="000000"/>
                </a:solidFill>
                <a:round/>
                <a:headEnd/>
                <a:tailEnd/>
              </a:ln>
            </p:spPr>
            <p:txBody>
              <a:bodyPr/>
              <a:lstStyle/>
              <a:p>
                <a:endParaRPr lang="en-US"/>
              </a:p>
            </p:txBody>
          </p:sp>
          <p:sp>
            <p:nvSpPr>
              <p:cNvPr id="57451" name="Line 34"/>
              <p:cNvSpPr>
                <a:spLocks noChangeShapeType="1"/>
              </p:cNvSpPr>
              <p:nvPr/>
            </p:nvSpPr>
            <p:spPr bwMode="auto">
              <a:xfrm>
                <a:off x="3680" y="1879"/>
                <a:ext cx="1" cy="21"/>
              </a:xfrm>
              <a:prstGeom prst="line">
                <a:avLst/>
              </a:prstGeom>
              <a:noFill/>
              <a:ln w="0">
                <a:solidFill>
                  <a:srgbClr val="000000"/>
                </a:solidFill>
                <a:round/>
                <a:headEnd/>
                <a:tailEnd/>
              </a:ln>
            </p:spPr>
            <p:txBody>
              <a:bodyPr/>
              <a:lstStyle/>
              <a:p>
                <a:endParaRPr lang="en-US"/>
              </a:p>
            </p:txBody>
          </p:sp>
          <p:sp>
            <p:nvSpPr>
              <p:cNvPr id="57452" name="Line 35"/>
              <p:cNvSpPr>
                <a:spLocks noChangeShapeType="1"/>
              </p:cNvSpPr>
              <p:nvPr/>
            </p:nvSpPr>
            <p:spPr bwMode="auto">
              <a:xfrm>
                <a:off x="4146" y="1879"/>
                <a:ext cx="1" cy="21"/>
              </a:xfrm>
              <a:prstGeom prst="line">
                <a:avLst/>
              </a:prstGeom>
              <a:noFill/>
              <a:ln w="0">
                <a:solidFill>
                  <a:srgbClr val="000000"/>
                </a:solidFill>
                <a:round/>
                <a:headEnd/>
                <a:tailEnd/>
              </a:ln>
            </p:spPr>
            <p:txBody>
              <a:bodyPr/>
              <a:lstStyle/>
              <a:p>
                <a:endParaRPr lang="en-US"/>
              </a:p>
            </p:txBody>
          </p:sp>
          <p:sp>
            <p:nvSpPr>
              <p:cNvPr id="57453" name="Line 36"/>
              <p:cNvSpPr>
                <a:spLocks noChangeShapeType="1"/>
              </p:cNvSpPr>
              <p:nvPr/>
            </p:nvSpPr>
            <p:spPr bwMode="auto">
              <a:xfrm>
                <a:off x="4611" y="1879"/>
                <a:ext cx="1" cy="21"/>
              </a:xfrm>
              <a:prstGeom prst="line">
                <a:avLst/>
              </a:prstGeom>
              <a:noFill/>
              <a:ln w="0">
                <a:solidFill>
                  <a:srgbClr val="000000"/>
                </a:solidFill>
                <a:round/>
                <a:headEnd/>
                <a:tailEnd/>
              </a:ln>
            </p:spPr>
            <p:txBody>
              <a:bodyPr/>
              <a:lstStyle/>
              <a:p>
                <a:endParaRPr lang="en-US"/>
              </a:p>
            </p:txBody>
          </p:sp>
          <p:sp>
            <p:nvSpPr>
              <p:cNvPr id="57454" name="Line 37"/>
              <p:cNvSpPr>
                <a:spLocks noChangeShapeType="1"/>
              </p:cNvSpPr>
              <p:nvPr/>
            </p:nvSpPr>
            <p:spPr bwMode="auto">
              <a:xfrm>
                <a:off x="5077" y="1879"/>
                <a:ext cx="1" cy="21"/>
              </a:xfrm>
              <a:prstGeom prst="line">
                <a:avLst/>
              </a:prstGeom>
              <a:noFill/>
              <a:ln w="0">
                <a:solidFill>
                  <a:srgbClr val="000000"/>
                </a:solidFill>
                <a:round/>
                <a:headEnd/>
                <a:tailEnd/>
              </a:ln>
            </p:spPr>
            <p:txBody>
              <a:bodyPr/>
              <a:lstStyle/>
              <a:p>
                <a:endParaRPr lang="en-US"/>
              </a:p>
            </p:txBody>
          </p:sp>
          <p:sp>
            <p:nvSpPr>
              <p:cNvPr id="57455" name="Rectangle 38"/>
              <p:cNvSpPr>
                <a:spLocks noChangeArrowheads="1"/>
              </p:cNvSpPr>
              <p:nvPr/>
            </p:nvSpPr>
            <p:spPr bwMode="auto">
              <a:xfrm>
                <a:off x="3188" y="3601"/>
                <a:ext cx="62"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0</a:t>
                </a:r>
                <a:endParaRPr lang="en-US" sz="1400"/>
              </a:p>
            </p:txBody>
          </p:sp>
          <p:sp>
            <p:nvSpPr>
              <p:cNvPr id="57456" name="Rectangle 39"/>
              <p:cNvSpPr>
                <a:spLocks noChangeArrowheads="1"/>
              </p:cNvSpPr>
              <p:nvPr/>
            </p:nvSpPr>
            <p:spPr bwMode="auto">
              <a:xfrm>
                <a:off x="3559" y="3636"/>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2000</a:t>
                </a:r>
                <a:endParaRPr lang="en-US" sz="1400"/>
              </a:p>
            </p:txBody>
          </p:sp>
          <p:sp>
            <p:nvSpPr>
              <p:cNvPr id="57457" name="Rectangle 40"/>
              <p:cNvSpPr>
                <a:spLocks noChangeArrowheads="1"/>
              </p:cNvSpPr>
              <p:nvPr/>
            </p:nvSpPr>
            <p:spPr bwMode="auto">
              <a:xfrm>
                <a:off x="4022" y="3636"/>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4000</a:t>
                </a:r>
                <a:endParaRPr lang="en-US" sz="1400"/>
              </a:p>
            </p:txBody>
          </p:sp>
          <p:sp>
            <p:nvSpPr>
              <p:cNvPr id="57458" name="Rectangle 41"/>
              <p:cNvSpPr>
                <a:spLocks noChangeArrowheads="1"/>
              </p:cNvSpPr>
              <p:nvPr/>
            </p:nvSpPr>
            <p:spPr bwMode="auto">
              <a:xfrm>
                <a:off x="4489" y="3634"/>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6000</a:t>
                </a:r>
                <a:endParaRPr lang="en-US" sz="1400"/>
              </a:p>
            </p:txBody>
          </p:sp>
          <p:sp>
            <p:nvSpPr>
              <p:cNvPr id="57459" name="Rectangle 42"/>
              <p:cNvSpPr>
                <a:spLocks noChangeArrowheads="1"/>
              </p:cNvSpPr>
              <p:nvPr/>
            </p:nvSpPr>
            <p:spPr bwMode="auto">
              <a:xfrm>
                <a:off x="4953" y="3634"/>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8000</a:t>
                </a:r>
                <a:endParaRPr lang="en-US" sz="1400"/>
              </a:p>
            </p:txBody>
          </p:sp>
          <p:sp>
            <p:nvSpPr>
              <p:cNvPr id="57460" name="Rectangle 43"/>
              <p:cNvSpPr>
                <a:spLocks noChangeArrowheads="1"/>
              </p:cNvSpPr>
              <p:nvPr/>
            </p:nvSpPr>
            <p:spPr bwMode="auto">
              <a:xfrm>
                <a:off x="3943" y="3799"/>
                <a:ext cx="409"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Time (s)</a:t>
                </a:r>
                <a:endParaRPr lang="en-US" sz="1400"/>
              </a:p>
            </p:txBody>
          </p:sp>
          <p:sp>
            <p:nvSpPr>
              <p:cNvPr id="57461" name="Line 44"/>
              <p:cNvSpPr>
                <a:spLocks noChangeShapeType="1"/>
              </p:cNvSpPr>
              <p:nvPr/>
            </p:nvSpPr>
            <p:spPr bwMode="auto">
              <a:xfrm>
                <a:off x="3215" y="3577"/>
                <a:ext cx="8" cy="1"/>
              </a:xfrm>
              <a:prstGeom prst="line">
                <a:avLst/>
              </a:prstGeom>
              <a:noFill/>
              <a:ln w="0">
                <a:solidFill>
                  <a:srgbClr val="000000"/>
                </a:solidFill>
                <a:round/>
                <a:headEnd/>
                <a:tailEnd/>
              </a:ln>
            </p:spPr>
            <p:txBody>
              <a:bodyPr/>
              <a:lstStyle/>
              <a:p>
                <a:endParaRPr lang="en-US"/>
              </a:p>
            </p:txBody>
          </p:sp>
          <p:sp>
            <p:nvSpPr>
              <p:cNvPr id="57462" name="Line 45"/>
              <p:cNvSpPr>
                <a:spLocks noChangeShapeType="1"/>
              </p:cNvSpPr>
              <p:nvPr/>
            </p:nvSpPr>
            <p:spPr bwMode="auto">
              <a:xfrm>
                <a:off x="3215" y="3470"/>
                <a:ext cx="8" cy="1"/>
              </a:xfrm>
              <a:prstGeom prst="line">
                <a:avLst/>
              </a:prstGeom>
              <a:noFill/>
              <a:ln w="0">
                <a:solidFill>
                  <a:srgbClr val="000000"/>
                </a:solidFill>
                <a:round/>
                <a:headEnd/>
                <a:tailEnd/>
              </a:ln>
            </p:spPr>
            <p:txBody>
              <a:bodyPr/>
              <a:lstStyle/>
              <a:p>
                <a:endParaRPr lang="en-US"/>
              </a:p>
            </p:txBody>
          </p:sp>
          <p:sp>
            <p:nvSpPr>
              <p:cNvPr id="57463" name="Line 46"/>
              <p:cNvSpPr>
                <a:spLocks noChangeShapeType="1"/>
              </p:cNvSpPr>
              <p:nvPr/>
            </p:nvSpPr>
            <p:spPr bwMode="auto">
              <a:xfrm>
                <a:off x="3215" y="3366"/>
                <a:ext cx="8" cy="1"/>
              </a:xfrm>
              <a:prstGeom prst="line">
                <a:avLst/>
              </a:prstGeom>
              <a:noFill/>
              <a:ln w="0">
                <a:solidFill>
                  <a:srgbClr val="000000"/>
                </a:solidFill>
                <a:round/>
                <a:headEnd/>
                <a:tailEnd/>
              </a:ln>
            </p:spPr>
            <p:txBody>
              <a:bodyPr/>
              <a:lstStyle/>
              <a:p>
                <a:endParaRPr lang="en-US"/>
              </a:p>
            </p:txBody>
          </p:sp>
          <p:sp>
            <p:nvSpPr>
              <p:cNvPr id="57464" name="Line 47"/>
              <p:cNvSpPr>
                <a:spLocks noChangeShapeType="1"/>
              </p:cNvSpPr>
              <p:nvPr/>
            </p:nvSpPr>
            <p:spPr bwMode="auto">
              <a:xfrm>
                <a:off x="3215" y="3259"/>
                <a:ext cx="8" cy="1"/>
              </a:xfrm>
              <a:prstGeom prst="line">
                <a:avLst/>
              </a:prstGeom>
              <a:noFill/>
              <a:ln w="0">
                <a:solidFill>
                  <a:srgbClr val="000000"/>
                </a:solidFill>
                <a:round/>
                <a:headEnd/>
                <a:tailEnd/>
              </a:ln>
            </p:spPr>
            <p:txBody>
              <a:bodyPr/>
              <a:lstStyle/>
              <a:p>
                <a:endParaRPr lang="en-US"/>
              </a:p>
            </p:txBody>
          </p:sp>
          <p:sp>
            <p:nvSpPr>
              <p:cNvPr id="57465" name="Line 48"/>
              <p:cNvSpPr>
                <a:spLocks noChangeShapeType="1"/>
              </p:cNvSpPr>
              <p:nvPr/>
            </p:nvSpPr>
            <p:spPr bwMode="auto">
              <a:xfrm>
                <a:off x="3215" y="3152"/>
                <a:ext cx="8" cy="1"/>
              </a:xfrm>
              <a:prstGeom prst="line">
                <a:avLst/>
              </a:prstGeom>
              <a:noFill/>
              <a:ln w="0">
                <a:solidFill>
                  <a:srgbClr val="000000"/>
                </a:solidFill>
                <a:round/>
                <a:headEnd/>
                <a:tailEnd/>
              </a:ln>
            </p:spPr>
            <p:txBody>
              <a:bodyPr/>
              <a:lstStyle/>
              <a:p>
                <a:endParaRPr lang="en-US"/>
              </a:p>
            </p:txBody>
          </p:sp>
          <p:sp>
            <p:nvSpPr>
              <p:cNvPr id="57466" name="Line 49"/>
              <p:cNvSpPr>
                <a:spLocks noChangeShapeType="1"/>
              </p:cNvSpPr>
              <p:nvPr/>
            </p:nvSpPr>
            <p:spPr bwMode="auto">
              <a:xfrm>
                <a:off x="3215" y="3047"/>
                <a:ext cx="8" cy="1"/>
              </a:xfrm>
              <a:prstGeom prst="line">
                <a:avLst/>
              </a:prstGeom>
              <a:noFill/>
              <a:ln w="0">
                <a:solidFill>
                  <a:srgbClr val="000000"/>
                </a:solidFill>
                <a:round/>
                <a:headEnd/>
                <a:tailEnd/>
              </a:ln>
            </p:spPr>
            <p:txBody>
              <a:bodyPr/>
              <a:lstStyle/>
              <a:p>
                <a:endParaRPr lang="en-US"/>
              </a:p>
            </p:txBody>
          </p:sp>
          <p:sp>
            <p:nvSpPr>
              <p:cNvPr id="57467" name="Line 50"/>
              <p:cNvSpPr>
                <a:spLocks noChangeShapeType="1"/>
              </p:cNvSpPr>
              <p:nvPr/>
            </p:nvSpPr>
            <p:spPr bwMode="auto">
              <a:xfrm>
                <a:off x="3215" y="2941"/>
                <a:ext cx="8" cy="1"/>
              </a:xfrm>
              <a:prstGeom prst="line">
                <a:avLst/>
              </a:prstGeom>
              <a:noFill/>
              <a:ln w="0">
                <a:solidFill>
                  <a:srgbClr val="000000"/>
                </a:solidFill>
                <a:round/>
                <a:headEnd/>
                <a:tailEnd/>
              </a:ln>
            </p:spPr>
            <p:txBody>
              <a:bodyPr/>
              <a:lstStyle/>
              <a:p>
                <a:endParaRPr lang="en-US"/>
              </a:p>
            </p:txBody>
          </p:sp>
          <p:sp>
            <p:nvSpPr>
              <p:cNvPr id="57468" name="Line 51"/>
              <p:cNvSpPr>
                <a:spLocks noChangeShapeType="1"/>
              </p:cNvSpPr>
              <p:nvPr/>
            </p:nvSpPr>
            <p:spPr bwMode="auto">
              <a:xfrm>
                <a:off x="3215" y="2834"/>
                <a:ext cx="8" cy="1"/>
              </a:xfrm>
              <a:prstGeom prst="line">
                <a:avLst/>
              </a:prstGeom>
              <a:noFill/>
              <a:ln w="0">
                <a:solidFill>
                  <a:srgbClr val="000000"/>
                </a:solidFill>
                <a:round/>
                <a:headEnd/>
                <a:tailEnd/>
              </a:ln>
            </p:spPr>
            <p:txBody>
              <a:bodyPr/>
              <a:lstStyle/>
              <a:p>
                <a:endParaRPr lang="en-US"/>
              </a:p>
            </p:txBody>
          </p:sp>
          <p:sp>
            <p:nvSpPr>
              <p:cNvPr id="57469" name="Line 52"/>
              <p:cNvSpPr>
                <a:spLocks noChangeShapeType="1"/>
              </p:cNvSpPr>
              <p:nvPr/>
            </p:nvSpPr>
            <p:spPr bwMode="auto">
              <a:xfrm>
                <a:off x="3215" y="2729"/>
                <a:ext cx="8" cy="1"/>
              </a:xfrm>
              <a:prstGeom prst="line">
                <a:avLst/>
              </a:prstGeom>
              <a:noFill/>
              <a:ln w="0">
                <a:solidFill>
                  <a:srgbClr val="000000"/>
                </a:solidFill>
                <a:round/>
                <a:headEnd/>
                <a:tailEnd/>
              </a:ln>
            </p:spPr>
            <p:txBody>
              <a:bodyPr/>
              <a:lstStyle/>
              <a:p>
                <a:endParaRPr lang="en-US"/>
              </a:p>
            </p:txBody>
          </p:sp>
          <p:sp>
            <p:nvSpPr>
              <p:cNvPr id="57470" name="Line 53"/>
              <p:cNvSpPr>
                <a:spLocks noChangeShapeType="1"/>
              </p:cNvSpPr>
              <p:nvPr/>
            </p:nvSpPr>
            <p:spPr bwMode="auto">
              <a:xfrm>
                <a:off x="3215" y="2622"/>
                <a:ext cx="8" cy="1"/>
              </a:xfrm>
              <a:prstGeom prst="line">
                <a:avLst/>
              </a:prstGeom>
              <a:noFill/>
              <a:ln w="0">
                <a:solidFill>
                  <a:srgbClr val="000000"/>
                </a:solidFill>
                <a:round/>
                <a:headEnd/>
                <a:tailEnd/>
              </a:ln>
            </p:spPr>
            <p:txBody>
              <a:bodyPr/>
              <a:lstStyle/>
              <a:p>
                <a:endParaRPr lang="en-US"/>
              </a:p>
            </p:txBody>
          </p:sp>
          <p:sp>
            <p:nvSpPr>
              <p:cNvPr id="57471" name="Line 54"/>
              <p:cNvSpPr>
                <a:spLocks noChangeShapeType="1"/>
              </p:cNvSpPr>
              <p:nvPr/>
            </p:nvSpPr>
            <p:spPr bwMode="auto">
              <a:xfrm>
                <a:off x="3215" y="2515"/>
                <a:ext cx="8" cy="1"/>
              </a:xfrm>
              <a:prstGeom prst="line">
                <a:avLst/>
              </a:prstGeom>
              <a:noFill/>
              <a:ln w="0">
                <a:solidFill>
                  <a:srgbClr val="000000"/>
                </a:solidFill>
                <a:round/>
                <a:headEnd/>
                <a:tailEnd/>
              </a:ln>
            </p:spPr>
            <p:txBody>
              <a:bodyPr/>
              <a:lstStyle/>
              <a:p>
                <a:endParaRPr lang="en-US"/>
              </a:p>
            </p:txBody>
          </p:sp>
          <p:sp>
            <p:nvSpPr>
              <p:cNvPr id="57472" name="Line 55"/>
              <p:cNvSpPr>
                <a:spLocks noChangeShapeType="1"/>
              </p:cNvSpPr>
              <p:nvPr/>
            </p:nvSpPr>
            <p:spPr bwMode="auto">
              <a:xfrm>
                <a:off x="3215" y="2408"/>
                <a:ext cx="8" cy="1"/>
              </a:xfrm>
              <a:prstGeom prst="line">
                <a:avLst/>
              </a:prstGeom>
              <a:noFill/>
              <a:ln w="0">
                <a:solidFill>
                  <a:srgbClr val="000000"/>
                </a:solidFill>
                <a:round/>
                <a:headEnd/>
                <a:tailEnd/>
              </a:ln>
            </p:spPr>
            <p:txBody>
              <a:bodyPr/>
              <a:lstStyle/>
              <a:p>
                <a:endParaRPr lang="en-US"/>
              </a:p>
            </p:txBody>
          </p:sp>
          <p:sp>
            <p:nvSpPr>
              <p:cNvPr id="57473" name="Line 56"/>
              <p:cNvSpPr>
                <a:spLocks noChangeShapeType="1"/>
              </p:cNvSpPr>
              <p:nvPr/>
            </p:nvSpPr>
            <p:spPr bwMode="auto">
              <a:xfrm>
                <a:off x="3215" y="2304"/>
                <a:ext cx="8" cy="1"/>
              </a:xfrm>
              <a:prstGeom prst="line">
                <a:avLst/>
              </a:prstGeom>
              <a:noFill/>
              <a:ln w="0">
                <a:solidFill>
                  <a:srgbClr val="000000"/>
                </a:solidFill>
                <a:round/>
                <a:headEnd/>
                <a:tailEnd/>
              </a:ln>
            </p:spPr>
            <p:txBody>
              <a:bodyPr/>
              <a:lstStyle/>
              <a:p>
                <a:endParaRPr lang="en-US"/>
              </a:p>
            </p:txBody>
          </p:sp>
          <p:sp>
            <p:nvSpPr>
              <p:cNvPr id="57474" name="Line 57"/>
              <p:cNvSpPr>
                <a:spLocks noChangeShapeType="1"/>
              </p:cNvSpPr>
              <p:nvPr/>
            </p:nvSpPr>
            <p:spPr bwMode="auto">
              <a:xfrm>
                <a:off x="3215" y="2197"/>
                <a:ext cx="8" cy="1"/>
              </a:xfrm>
              <a:prstGeom prst="line">
                <a:avLst/>
              </a:prstGeom>
              <a:noFill/>
              <a:ln w="0">
                <a:solidFill>
                  <a:srgbClr val="000000"/>
                </a:solidFill>
                <a:round/>
                <a:headEnd/>
                <a:tailEnd/>
              </a:ln>
            </p:spPr>
            <p:txBody>
              <a:bodyPr/>
              <a:lstStyle/>
              <a:p>
                <a:endParaRPr lang="en-US"/>
              </a:p>
            </p:txBody>
          </p:sp>
          <p:sp>
            <p:nvSpPr>
              <p:cNvPr id="57475" name="Line 58"/>
              <p:cNvSpPr>
                <a:spLocks noChangeShapeType="1"/>
              </p:cNvSpPr>
              <p:nvPr/>
            </p:nvSpPr>
            <p:spPr bwMode="auto">
              <a:xfrm>
                <a:off x="3215" y="2090"/>
                <a:ext cx="8" cy="1"/>
              </a:xfrm>
              <a:prstGeom prst="line">
                <a:avLst/>
              </a:prstGeom>
              <a:noFill/>
              <a:ln w="0">
                <a:solidFill>
                  <a:srgbClr val="000000"/>
                </a:solidFill>
                <a:round/>
                <a:headEnd/>
                <a:tailEnd/>
              </a:ln>
            </p:spPr>
            <p:txBody>
              <a:bodyPr/>
              <a:lstStyle/>
              <a:p>
                <a:endParaRPr lang="en-US"/>
              </a:p>
            </p:txBody>
          </p:sp>
          <p:sp>
            <p:nvSpPr>
              <p:cNvPr id="57476" name="Line 59"/>
              <p:cNvSpPr>
                <a:spLocks noChangeShapeType="1"/>
              </p:cNvSpPr>
              <p:nvPr/>
            </p:nvSpPr>
            <p:spPr bwMode="auto">
              <a:xfrm>
                <a:off x="3215" y="1985"/>
                <a:ext cx="8" cy="1"/>
              </a:xfrm>
              <a:prstGeom prst="line">
                <a:avLst/>
              </a:prstGeom>
              <a:noFill/>
              <a:ln w="0">
                <a:solidFill>
                  <a:srgbClr val="000000"/>
                </a:solidFill>
                <a:round/>
                <a:headEnd/>
                <a:tailEnd/>
              </a:ln>
            </p:spPr>
            <p:txBody>
              <a:bodyPr/>
              <a:lstStyle/>
              <a:p>
                <a:endParaRPr lang="en-US"/>
              </a:p>
            </p:txBody>
          </p:sp>
          <p:sp>
            <p:nvSpPr>
              <p:cNvPr id="57477" name="Line 60"/>
              <p:cNvSpPr>
                <a:spLocks noChangeShapeType="1"/>
              </p:cNvSpPr>
              <p:nvPr/>
            </p:nvSpPr>
            <p:spPr bwMode="auto">
              <a:xfrm>
                <a:off x="3215" y="1879"/>
                <a:ext cx="8" cy="1"/>
              </a:xfrm>
              <a:prstGeom prst="line">
                <a:avLst/>
              </a:prstGeom>
              <a:noFill/>
              <a:ln w="0">
                <a:solidFill>
                  <a:srgbClr val="000000"/>
                </a:solidFill>
                <a:round/>
                <a:headEnd/>
                <a:tailEnd/>
              </a:ln>
            </p:spPr>
            <p:txBody>
              <a:bodyPr/>
              <a:lstStyle/>
              <a:p>
                <a:endParaRPr lang="en-US"/>
              </a:p>
            </p:txBody>
          </p:sp>
          <p:sp>
            <p:nvSpPr>
              <p:cNvPr id="57478" name="Line 61"/>
              <p:cNvSpPr>
                <a:spLocks noChangeShapeType="1"/>
              </p:cNvSpPr>
              <p:nvPr/>
            </p:nvSpPr>
            <p:spPr bwMode="auto">
              <a:xfrm flipH="1">
                <a:off x="5068" y="3577"/>
                <a:ext cx="9" cy="1"/>
              </a:xfrm>
              <a:prstGeom prst="line">
                <a:avLst/>
              </a:prstGeom>
              <a:noFill/>
              <a:ln w="0">
                <a:solidFill>
                  <a:srgbClr val="000000"/>
                </a:solidFill>
                <a:round/>
                <a:headEnd/>
                <a:tailEnd/>
              </a:ln>
            </p:spPr>
            <p:txBody>
              <a:bodyPr/>
              <a:lstStyle/>
              <a:p>
                <a:endParaRPr lang="en-US"/>
              </a:p>
            </p:txBody>
          </p:sp>
          <p:sp>
            <p:nvSpPr>
              <p:cNvPr id="57479" name="Line 62"/>
              <p:cNvSpPr>
                <a:spLocks noChangeShapeType="1"/>
              </p:cNvSpPr>
              <p:nvPr/>
            </p:nvSpPr>
            <p:spPr bwMode="auto">
              <a:xfrm flipH="1">
                <a:off x="5068" y="3470"/>
                <a:ext cx="9" cy="1"/>
              </a:xfrm>
              <a:prstGeom prst="line">
                <a:avLst/>
              </a:prstGeom>
              <a:noFill/>
              <a:ln w="0">
                <a:solidFill>
                  <a:srgbClr val="000000"/>
                </a:solidFill>
                <a:round/>
                <a:headEnd/>
                <a:tailEnd/>
              </a:ln>
            </p:spPr>
            <p:txBody>
              <a:bodyPr/>
              <a:lstStyle/>
              <a:p>
                <a:endParaRPr lang="en-US"/>
              </a:p>
            </p:txBody>
          </p:sp>
          <p:sp>
            <p:nvSpPr>
              <p:cNvPr id="57480" name="Line 63"/>
              <p:cNvSpPr>
                <a:spLocks noChangeShapeType="1"/>
              </p:cNvSpPr>
              <p:nvPr/>
            </p:nvSpPr>
            <p:spPr bwMode="auto">
              <a:xfrm flipH="1">
                <a:off x="5068" y="3364"/>
                <a:ext cx="9" cy="1"/>
              </a:xfrm>
              <a:prstGeom prst="line">
                <a:avLst/>
              </a:prstGeom>
              <a:noFill/>
              <a:ln w="0">
                <a:solidFill>
                  <a:srgbClr val="000000"/>
                </a:solidFill>
                <a:round/>
                <a:headEnd/>
                <a:tailEnd/>
              </a:ln>
            </p:spPr>
            <p:txBody>
              <a:bodyPr/>
              <a:lstStyle/>
              <a:p>
                <a:endParaRPr lang="en-US"/>
              </a:p>
            </p:txBody>
          </p:sp>
          <p:sp>
            <p:nvSpPr>
              <p:cNvPr id="57481" name="Line 64"/>
              <p:cNvSpPr>
                <a:spLocks noChangeShapeType="1"/>
              </p:cNvSpPr>
              <p:nvPr/>
            </p:nvSpPr>
            <p:spPr bwMode="auto">
              <a:xfrm flipH="1">
                <a:off x="5068" y="3259"/>
                <a:ext cx="9" cy="1"/>
              </a:xfrm>
              <a:prstGeom prst="line">
                <a:avLst/>
              </a:prstGeom>
              <a:noFill/>
              <a:ln w="0">
                <a:solidFill>
                  <a:srgbClr val="000000"/>
                </a:solidFill>
                <a:round/>
                <a:headEnd/>
                <a:tailEnd/>
              </a:ln>
            </p:spPr>
            <p:txBody>
              <a:bodyPr/>
              <a:lstStyle/>
              <a:p>
                <a:endParaRPr lang="en-US"/>
              </a:p>
            </p:txBody>
          </p:sp>
          <p:sp>
            <p:nvSpPr>
              <p:cNvPr id="57482" name="Line 65"/>
              <p:cNvSpPr>
                <a:spLocks noChangeShapeType="1"/>
              </p:cNvSpPr>
              <p:nvPr/>
            </p:nvSpPr>
            <p:spPr bwMode="auto">
              <a:xfrm flipH="1">
                <a:off x="5068" y="3152"/>
                <a:ext cx="9" cy="1"/>
              </a:xfrm>
              <a:prstGeom prst="line">
                <a:avLst/>
              </a:prstGeom>
              <a:noFill/>
              <a:ln w="0">
                <a:solidFill>
                  <a:srgbClr val="000000"/>
                </a:solidFill>
                <a:round/>
                <a:headEnd/>
                <a:tailEnd/>
              </a:ln>
            </p:spPr>
            <p:txBody>
              <a:bodyPr/>
              <a:lstStyle/>
              <a:p>
                <a:endParaRPr lang="en-US"/>
              </a:p>
            </p:txBody>
          </p:sp>
          <p:sp>
            <p:nvSpPr>
              <p:cNvPr id="57483" name="Line 66"/>
              <p:cNvSpPr>
                <a:spLocks noChangeShapeType="1"/>
              </p:cNvSpPr>
              <p:nvPr/>
            </p:nvSpPr>
            <p:spPr bwMode="auto">
              <a:xfrm flipH="1">
                <a:off x="5068" y="3045"/>
                <a:ext cx="9" cy="1"/>
              </a:xfrm>
              <a:prstGeom prst="line">
                <a:avLst/>
              </a:prstGeom>
              <a:noFill/>
              <a:ln w="0">
                <a:solidFill>
                  <a:srgbClr val="000000"/>
                </a:solidFill>
                <a:round/>
                <a:headEnd/>
                <a:tailEnd/>
              </a:ln>
            </p:spPr>
            <p:txBody>
              <a:bodyPr/>
              <a:lstStyle/>
              <a:p>
                <a:endParaRPr lang="en-US"/>
              </a:p>
            </p:txBody>
          </p:sp>
          <p:sp>
            <p:nvSpPr>
              <p:cNvPr id="57484" name="Line 67"/>
              <p:cNvSpPr>
                <a:spLocks noChangeShapeType="1"/>
              </p:cNvSpPr>
              <p:nvPr/>
            </p:nvSpPr>
            <p:spPr bwMode="auto">
              <a:xfrm flipH="1">
                <a:off x="5068" y="2941"/>
                <a:ext cx="9" cy="1"/>
              </a:xfrm>
              <a:prstGeom prst="line">
                <a:avLst/>
              </a:prstGeom>
              <a:noFill/>
              <a:ln w="0">
                <a:solidFill>
                  <a:srgbClr val="000000"/>
                </a:solidFill>
                <a:round/>
                <a:headEnd/>
                <a:tailEnd/>
              </a:ln>
            </p:spPr>
            <p:txBody>
              <a:bodyPr/>
              <a:lstStyle/>
              <a:p>
                <a:endParaRPr lang="en-US"/>
              </a:p>
            </p:txBody>
          </p:sp>
          <p:sp>
            <p:nvSpPr>
              <p:cNvPr id="57485" name="Line 68"/>
              <p:cNvSpPr>
                <a:spLocks noChangeShapeType="1"/>
              </p:cNvSpPr>
              <p:nvPr/>
            </p:nvSpPr>
            <p:spPr bwMode="auto">
              <a:xfrm flipH="1">
                <a:off x="5068" y="2834"/>
                <a:ext cx="9" cy="1"/>
              </a:xfrm>
              <a:prstGeom prst="line">
                <a:avLst/>
              </a:prstGeom>
              <a:noFill/>
              <a:ln w="0">
                <a:solidFill>
                  <a:srgbClr val="000000"/>
                </a:solidFill>
                <a:round/>
                <a:headEnd/>
                <a:tailEnd/>
              </a:ln>
            </p:spPr>
            <p:txBody>
              <a:bodyPr/>
              <a:lstStyle/>
              <a:p>
                <a:endParaRPr lang="en-US"/>
              </a:p>
            </p:txBody>
          </p:sp>
          <p:sp>
            <p:nvSpPr>
              <p:cNvPr id="57486" name="Line 69"/>
              <p:cNvSpPr>
                <a:spLocks noChangeShapeType="1"/>
              </p:cNvSpPr>
              <p:nvPr/>
            </p:nvSpPr>
            <p:spPr bwMode="auto">
              <a:xfrm flipH="1">
                <a:off x="5068" y="2727"/>
                <a:ext cx="9" cy="1"/>
              </a:xfrm>
              <a:prstGeom prst="line">
                <a:avLst/>
              </a:prstGeom>
              <a:noFill/>
              <a:ln w="0">
                <a:solidFill>
                  <a:srgbClr val="000000"/>
                </a:solidFill>
                <a:round/>
                <a:headEnd/>
                <a:tailEnd/>
              </a:ln>
            </p:spPr>
            <p:txBody>
              <a:bodyPr/>
              <a:lstStyle/>
              <a:p>
                <a:endParaRPr lang="en-US"/>
              </a:p>
            </p:txBody>
          </p:sp>
          <p:sp>
            <p:nvSpPr>
              <p:cNvPr id="57487" name="Line 70"/>
              <p:cNvSpPr>
                <a:spLocks noChangeShapeType="1"/>
              </p:cNvSpPr>
              <p:nvPr/>
            </p:nvSpPr>
            <p:spPr bwMode="auto">
              <a:xfrm flipH="1">
                <a:off x="5068" y="2622"/>
                <a:ext cx="9" cy="1"/>
              </a:xfrm>
              <a:prstGeom prst="line">
                <a:avLst/>
              </a:prstGeom>
              <a:noFill/>
              <a:ln w="0">
                <a:solidFill>
                  <a:srgbClr val="000000"/>
                </a:solidFill>
                <a:round/>
                <a:headEnd/>
                <a:tailEnd/>
              </a:ln>
            </p:spPr>
            <p:txBody>
              <a:bodyPr/>
              <a:lstStyle/>
              <a:p>
                <a:endParaRPr lang="en-US"/>
              </a:p>
            </p:txBody>
          </p:sp>
          <p:sp>
            <p:nvSpPr>
              <p:cNvPr id="57488" name="Line 71"/>
              <p:cNvSpPr>
                <a:spLocks noChangeShapeType="1"/>
              </p:cNvSpPr>
              <p:nvPr/>
            </p:nvSpPr>
            <p:spPr bwMode="auto">
              <a:xfrm flipH="1">
                <a:off x="5068" y="2515"/>
                <a:ext cx="9" cy="1"/>
              </a:xfrm>
              <a:prstGeom prst="line">
                <a:avLst/>
              </a:prstGeom>
              <a:noFill/>
              <a:ln w="0">
                <a:solidFill>
                  <a:srgbClr val="000000"/>
                </a:solidFill>
                <a:round/>
                <a:headEnd/>
                <a:tailEnd/>
              </a:ln>
            </p:spPr>
            <p:txBody>
              <a:bodyPr/>
              <a:lstStyle/>
              <a:p>
                <a:endParaRPr lang="en-US"/>
              </a:p>
            </p:txBody>
          </p:sp>
          <p:sp>
            <p:nvSpPr>
              <p:cNvPr id="57489" name="Line 72"/>
              <p:cNvSpPr>
                <a:spLocks noChangeShapeType="1"/>
              </p:cNvSpPr>
              <p:nvPr/>
            </p:nvSpPr>
            <p:spPr bwMode="auto">
              <a:xfrm flipH="1">
                <a:off x="5068" y="2408"/>
                <a:ext cx="9" cy="1"/>
              </a:xfrm>
              <a:prstGeom prst="line">
                <a:avLst/>
              </a:prstGeom>
              <a:noFill/>
              <a:ln w="0">
                <a:solidFill>
                  <a:srgbClr val="000000"/>
                </a:solidFill>
                <a:round/>
                <a:headEnd/>
                <a:tailEnd/>
              </a:ln>
            </p:spPr>
            <p:txBody>
              <a:bodyPr/>
              <a:lstStyle/>
              <a:p>
                <a:endParaRPr lang="en-US"/>
              </a:p>
            </p:txBody>
          </p:sp>
          <p:sp>
            <p:nvSpPr>
              <p:cNvPr id="57490" name="Line 73"/>
              <p:cNvSpPr>
                <a:spLocks noChangeShapeType="1"/>
              </p:cNvSpPr>
              <p:nvPr/>
            </p:nvSpPr>
            <p:spPr bwMode="auto">
              <a:xfrm flipH="1">
                <a:off x="5068" y="2304"/>
                <a:ext cx="9" cy="1"/>
              </a:xfrm>
              <a:prstGeom prst="line">
                <a:avLst/>
              </a:prstGeom>
              <a:noFill/>
              <a:ln w="0">
                <a:solidFill>
                  <a:srgbClr val="000000"/>
                </a:solidFill>
                <a:round/>
                <a:headEnd/>
                <a:tailEnd/>
              </a:ln>
            </p:spPr>
            <p:txBody>
              <a:bodyPr/>
              <a:lstStyle/>
              <a:p>
                <a:endParaRPr lang="en-US"/>
              </a:p>
            </p:txBody>
          </p:sp>
          <p:sp>
            <p:nvSpPr>
              <p:cNvPr id="57491" name="Line 74"/>
              <p:cNvSpPr>
                <a:spLocks noChangeShapeType="1"/>
              </p:cNvSpPr>
              <p:nvPr/>
            </p:nvSpPr>
            <p:spPr bwMode="auto">
              <a:xfrm flipH="1">
                <a:off x="5068" y="2197"/>
                <a:ext cx="9" cy="1"/>
              </a:xfrm>
              <a:prstGeom prst="line">
                <a:avLst/>
              </a:prstGeom>
              <a:noFill/>
              <a:ln w="0">
                <a:solidFill>
                  <a:srgbClr val="000000"/>
                </a:solidFill>
                <a:round/>
                <a:headEnd/>
                <a:tailEnd/>
              </a:ln>
            </p:spPr>
            <p:txBody>
              <a:bodyPr/>
              <a:lstStyle/>
              <a:p>
                <a:endParaRPr lang="en-US"/>
              </a:p>
            </p:txBody>
          </p:sp>
          <p:sp>
            <p:nvSpPr>
              <p:cNvPr id="57492" name="Line 75"/>
              <p:cNvSpPr>
                <a:spLocks noChangeShapeType="1"/>
              </p:cNvSpPr>
              <p:nvPr/>
            </p:nvSpPr>
            <p:spPr bwMode="auto">
              <a:xfrm flipH="1">
                <a:off x="5068" y="2090"/>
                <a:ext cx="9" cy="1"/>
              </a:xfrm>
              <a:prstGeom prst="line">
                <a:avLst/>
              </a:prstGeom>
              <a:noFill/>
              <a:ln w="0">
                <a:solidFill>
                  <a:srgbClr val="000000"/>
                </a:solidFill>
                <a:round/>
                <a:headEnd/>
                <a:tailEnd/>
              </a:ln>
            </p:spPr>
            <p:txBody>
              <a:bodyPr/>
              <a:lstStyle/>
              <a:p>
                <a:endParaRPr lang="en-US"/>
              </a:p>
            </p:txBody>
          </p:sp>
          <p:sp>
            <p:nvSpPr>
              <p:cNvPr id="57493" name="Line 76"/>
              <p:cNvSpPr>
                <a:spLocks noChangeShapeType="1"/>
              </p:cNvSpPr>
              <p:nvPr/>
            </p:nvSpPr>
            <p:spPr bwMode="auto">
              <a:xfrm flipH="1">
                <a:off x="5068" y="1985"/>
                <a:ext cx="9" cy="1"/>
              </a:xfrm>
              <a:prstGeom prst="line">
                <a:avLst/>
              </a:prstGeom>
              <a:noFill/>
              <a:ln w="0">
                <a:solidFill>
                  <a:srgbClr val="000000"/>
                </a:solidFill>
                <a:round/>
                <a:headEnd/>
                <a:tailEnd/>
              </a:ln>
            </p:spPr>
            <p:txBody>
              <a:bodyPr/>
              <a:lstStyle/>
              <a:p>
                <a:endParaRPr lang="en-US"/>
              </a:p>
            </p:txBody>
          </p:sp>
          <p:sp>
            <p:nvSpPr>
              <p:cNvPr id="57494" name="Line 77"/>
              <p:cNvSpPr>
                <a:spLocks noChangeShapeType="1"/>
              </p:cNvSpPr>
              <p:nvPr/>
            </p:nvSpPr>
            <p:spPr bwMode="auto">
              <a:xfrm flipH="1">
                <a:off x="5068" y="1879"/>
                <a:ext cx="9" cy="1"/>
              </a:xfrm>
              <a:prstGeom prst="line">
                <a:avLst/>
              </a:prstGeom>
              <a:noFill/>
              <a:ln w="0">
                <a:solidFill>
                  <a:srgbClr val="000000"/>
                </a:solidFill>
                <a:round/>
                <a:headEnd/>
                <a:tailEnd/>
              </a:ln>
            </p:spPr>
            <p:txBody>
              <a:bodyPr/>
              <a:lstStyle/>
              <a:p>
                <a:endParaRPr lang="en-US"/>
              </a:p>
            </p:txBody>
          </p:sp>
          <p:sp>
            <p:nvSpPr>
              <p:cNvPr id="57495" name="Line 78"/>
              <p:cNvSpPr>
                <a:spLocks noChangeShapeType="1"/>
              </p:cNvSpPr>
              <p:nvPr/>
            </p:nvSpPr>
            <p:spPr bwMode="auto">
              <a:xfrm>
                <a:off x="3215" y="3577"/>
                <a:ext cx="19" cy="1"/>
              </a:xfrm>
              <a:prstGeom prst="line">
                <a:avLst/>
              </a:prstGeom>
              <a:noFill/>
              <a:ln w="0">
                <a:solidFill>
                  <a:srgbClr val="000000"/>
                </a:solidFill>
                <a:round/>
                <a:headEnd/>
                <a:tailEnd/>
              </a:ln>
            </p:spPr>
            <p:txBody>
              <a:bodyPr/>
              <a:lstStyle/>
              <a:p>
                <a:endParaRPr lang="en-US"/>
              </a:p>
            </p:txBody>
          </p:sp>
          <p:sp>
            <p:nvSpPr>
              <p:cNvPr id="57496" name="Line 79"/>
              <p:cNvSpPr>
                <a:spLocks noChangeShapeType="1"/>
              </p:cNvSpPr>
              <p:nvPr/>
            </p:nvSpPr>
            <p:spPr bwMode="auto">
              <a:xfrm>
                <a:off x="3215" y="3366"/>
                <a:ext cx="19" cy="1"/>
              </a:xfrm>
              <a:prstGeom prst="line">
                <a:avLst/>
              </a:prstGeom>
              <a:noFill/>
              <a:ln w="0">
                <a:solidFill>
                  <a:srgbClr val="000000"/>
                </a:solidFill>
                <a:round/>
                <a:headEnd/>
                <a:tailEnd/>
              </a:ln>
            </p:spPr>
            <p:txBody>
              <a:bodyPr/>
              <a:lstStyle/>
              <a:p>
                <a:endParaRPr lang="en-US"/>
              </a:p>
            </p:txBody>
          </p:sp>
          <p:sp>
            <p:nvSpPr>
              <p:cNvPr id="57497" name="Line 80"/>
              <p:cNvSpPr>
                <a:spLocks noChangeShapeType="1"/>
              </p:cNvSpPr>
              <p:nvPr/>
            </p:nvSpPr>
            <p:spPr bwMode="auto">
              <a:xfrm>
                <a:off x="3215" y="3152"/>
                <a:ext cx="19" cy="1"/>
              </a:xfrm>
              <a:prstGeom prst="line">
                <a:avLst/>
              </a:prstGeom>
              <a:noFill/>
              <a:ln w="0">
                <a:solidFill>
                  <a:srgbClr val="000000"/>
                </a:solidFill>
                <a:round/>
                <a:headEnd/>
                <a:tailEnd/>
              </a:ln>
            </p:spPr>
            <p:txBody>
              <a:bodyPr/>
              <a:lstStyle/>
              <a:p>
                <a:endParaRPr lang="en-US"/>
              </a:p>
            </p:txBody>
          </p:sp>
          <p:sp>
            <p:nvSpPr>
              <p:cNvPr id="57498" name="Line 81"/>
              <p:cNvSpPr>
                <a:spLocks noChangeShapeType="1"/>
              </p:cNvSpPr>
              <p:nvPr/>
            </p:nvSpPr>
            <p:spPr bwMode="auto">
              <a:xfrm>
                <a:off x="3215" y="2941"/>
                <a:ext cx="19" cy="1"/>
              </a:xfrm>
              <a:prstGeom prst="line">
                <a:avLst/>
              </a:prstGeom>
              <a:noFill/>
              <a:ln w="0">
                <a:solidFill>
                  <a:srgbClr val="000000"/>
                </a:solidFill>
                <a:round/>
                <a:headEnd/>
                <a:tailEnd/>
              </a:ln>
            </p:spPr>
            <p:txBody>
              <a:bodyPr/>
              <a:lstStyle/>
              <a:p>
                <a:endParaRPr lang="en-US"/>
              </a:p>
            </p:txBody>
          </p:sp>
          <p:sp>
            <p:nvSpPr>
              <p:cNvPr id="57499" name="Line 82"/>
              <p:cNvSpPr>
                <a:spLocks noChangeShapeType="1"/>
              </p:cNvSpPr>
              <p:nvPr/>
            </p:nvSpPr>
            <p:spPr bwMode="auto">
              <a:xfrm>
                <a:off x="3215" y="2729"/>
                <a:ext cx="19" cy="1"/>
              </a:xfrm>
              <a:prstGeom prst="line">
                <a:avLst/>
              </a:prstGeom>
              <a:noFill/>
              <a:ln w="0">
                <a:solidFill>
                  <a:srgbClr val="000000"/>
                </a:solidFill>
                <a:round/>
                <a:headEnd/>
                <a:tailEnd/>
              </a:ln>
            </p:spPr>
            <p:txBody>
              <a:bodyPr/>
              <a:lstStyle/>
              <a:p>
                <a:endParaRPr lang="en-US"/>
              </a:p>
            </p:txBody>
          </p:sp>
          <p:sp>
            <p:nvSpPr>
              <p:cNvPr id="57500" name="Line 83"/>
              <p:cNvSpPr>
                <a:spLocks noChangeShapeType="1"/>
              </p:cNvSpPr>
              <p:nvPr/>
            </p:nvSpPr>
            <p:spPr bwMode="auto">
              <a:xfrm>
                <a:off x="3215" y="2515"/>
                <a:ext cx="19" cy="1"/>
              </a:xfrm>
              <a:prstGeom prst="line">
                <a:avLst/>
              </a:prstGeom>
              <a:noFill/>
              <a:ln w="0">
                <a:solidFill>
                  <a:srgbClr val="000000"/>
                </a:solidFill>
                <a:round/>
                <a:headEnd/>
                <a:tailEnd/>
              </a:ln>
            </p:spPr>
            <p:txBody>
              <a:bodyPr/>
              <a:lstStyle/>
              <a:p>
                <a:endParaRPr lang="en-US"/>
              </a:p>
            </p:txBody>
          </p:sp>
          <p:sp>
            <p:nvSpPr>
              <p:cNvPr id="57501" name="Line 84"/>
              <p:cNvSpPr>
                <a:spLocks noChangeShapeType="1"/>
              </p:cNvSpPr>
              <p:nvPr/>
            </p:nvSpPr>
            <p:spPr bwMode="auto">
              <a:xfrm>
                <a:off x="3215" y="2304"/>
                <a:ext cx="19" cy="1"/>
              </a:xfrm>
              <a:prstGeom prst="line">
                <a:avLst/>
              </a:prstGeom>
              <a:noFill/>
              <a:ln w="0">
                <a:solidFill>
                  <a:srgbClr val="000000"/>
                </a:solidFill>
                <a:round/>
                <a:headEnd/>
                <a:tailEnd/>
              </a:ln>
            </p:spPr>
            <p:txBody>
              <a:bodyPr/>
              <a:lstStyle/>
              <a:p>
                <a:endParaRPr lang="en-US"/>
              </a:p>
            </p:txBody>
          </p:sp>
          <p:sp>
            <p:nvSpPr>
              <p:cNvPr id="57502" name="Line 85"/>
              <p:cNvSpPr>
                <a:spLocks noChangeShapeType="1"/>
              </p:cNvSpPr>
              <p:nvPr/>
            </p:nvSpPr>
            <p:spPr bwMode="auto">
              <a:xfrm>
                <a:off x="3215" y="2090"/>
                <a:ext cx="19" cy="1"/>
              </a:xfrm>
              <a:prstGeom prst="line">
                <a:avLst/>
              </a:prstGeom>
              <a:noFill/>
              <a:ln w="0">
                <a:solidFill>
                  <a:srgbClr val="000000"/>
                </a:solidFill>
                <a:round/>
                <a:headEnd/>
                <a:tailEnd/>
              </a:ln>
            </p:spPr>
            <p:txBody>
              <a:bodyPr/>
              <a:lstStyle/>
              <a:p>
                <a:endParaRPr lang="en-US"/>
              </a:p>
            </p:txBody>
          </p:sp>
          <p:sp>
            <p:nvSpPr>
              <p:cNvPr id="57503" name="Line 86"/>
              <p:cNvSpPr>
                <a:spLocks noChangeShapeType="1"/>
              </p:cNvSpPr>
              <p:nvPr/>
            </p:nvSpPr>
            <p:spPr bwMode="auto">
              <a:xfrm>
                <a:off x="3215" y="1879"/>
                <a:ext cx="19" cy="1"/>
              </a:xfrm>
              <a:prstGeom prst="line">
                <a:avLst/>
              </a:prstGeom>
              <a:noFill/>
              <a:ln w="0">
                <a:solidFill>
                  <a:srgbClr val="000000"/>
                </a:solidFill>
                <a:round/>
                <a:headEnd/>
                <a:tailEnd/>
              </a:ln>
            </p:spPr>
            <p:txBody>
              <a:bodyPr/>
              <a:lstStyle/>
              <a:p>
                <a:endParaRPr lang="en-US"/>
              </a:p>
            </p:txBody>
          </p:sp>
          <p:sp>
            <p:nvSpPr>
              <p:cNvPr id="57504" name="Line 87"/>
              <p:cNvSpPr>
                <a:spLocks noChangeShapeType="1"/>
              </p:cNvSpPr>
              <p:nvPr/>
            </p:nvSpPr>
            <p:spPr bwMode="auto">
              <a:xfrm flipH="1">
                <a:off x="5060" y="3577"/>
                <a:ext cx="17" cy="1"/>
              </a:xfrm>
              <a:prstGeom prst="line">
                <a:avLst/>
              </a:prstGeom>
              <a:noFill/>
              <a:ln w="0">
                <a:solidFill>
                  <a:srgbClr val="000000"/>
                </a:solidFill>
                <a:round/>
                <a:headEnd/>
                <a:tailEnd/>
              </a:ln>
            </p:spPr>
            <p:txBody>
              <a:bodyPr/>
              <a:lstStyle/>
              <a:p>
                <a:endParaRPr lang="en-US"/>
              </a:p>
            </p:txBody>
          </p:sp>
          <p:sp>
            <p:nvSpPr>
              <p:cNvPr id="57505" name="Line 88"/>
              <p:cNvSpPr>
                <a:spLocks noChangeShapeType="1"/>
              </p:cNvSpPr>
              <p:nvPr/>
            </p:nvSpPr>
            <p:spPr bwMode="auto">
              <a:xfrm flipH="1">
                <a:off x="5060" y="3364"/>
                <a:ext cx="17" cy="1"/>
              </a:xfrm>
              <a:prstGeom prst="line">
                <a:avLst/>
              </a:prstGeom>
              <a:noFill/>
              <a:ln w="0">
                <a:solidFill>
                  <a:srgbClr val="000000"/>
                </a:solidFill>
                <a:round/>
                <a:headEnd/>
                <a:tailEnd/>
              </a:ln>
            </p:spPr>
            <p:txBody>
              <a:bodyPr/>
              <a:lstStyle/>
              <a:p>
                <a:endParaRPr lang="en-US"/>
              </a:p>
            </p:txBody>
          </p:sp>
          <p:sp>
            <p:nvSpPr>
              <p:cNvPr id="57506" name="Line 89"/>
              <p:cNvSpPr>
                <a:spLocks noChangeShapeType="1"/>
              </p:cNvSpPr>
              <p:nvPr/>
            </p:nvSpPr>
            <p:spPr bwMode="auto">
              <a:xfrm flipH="1">
                <a:off x="5060" y="3152"/>
                <a:ext cx="17" cy="1"/>
              </a:xfrm>
              <a:prstGeom prst="line">
                <a:avLst/>
              </a:prstGeom>
              <a:noFill/>
              <a:ln w="0">
                <a:solidFill>
                  <a:srgbClr val="000000"/>
                </a:solidFill>
                <a:round/>
                <a:headEnd/>
                <a:tailEnd/>
              </a:ln>
            </p:spPr>
            <p:txBody>
              <a:bodyPr/>
              <a:lstStyle/>
              <a:p>
                <a:endParaRPr lang="en-US"/>
              </a:p>
            </p:txBody>
          </p:sp>
          <p:sp>
            <p:nvSpPr>
              <p:cNvPr id="57507" name="Line 90"/>
              <p:cNvSpPr>
                <a:spLocks noChangeShapeType="1"/>
              </p:cNvSpPr>
              <p:nvPr/>
            </p:nvSpPr>
            <p:spPr bwMode="auto">
              <a:xfrm flipH="1">
                <a:off x="5060" y="2941"/>
                <a:ext cx="17" cy="1"/>
              </a:xfrm>
              <a:prstGeom prst="line">
                <a:avLst/>
              </a:prstGeom>
              <a:noFill/>
              <a:ln w="0">
                <a:solidFill>
                  <a:srgbClr val="000000"/>
                </a:solidFill>
                <a:round/>
                <a:headEnd/>
                <a:tailEnd/>
              </a:ln>
            </p:spPr>
            <p:txBody>
              <a:bodyPr/>
              <a:lstStyle/>
              <a:p>
                <a:endParaRPr lang="en-US"/>
              </a:p>
            </p:txBody>
          </p:sp>
          <p:sp>
            <p:nvSpPr>
              <p:cNvPr id="57508" name="Line 91"/>
              <p:cNvSpPr>
                <a:spLocks noChangeShapeType="1"/>
              </p:cNvSpPr>
              <p:nvPr/>
            </p:nvSpPr>
            <p:spPr bwMode="auto">
              <a:xfrm flipH="1">
                <a:off x="5060" y="2727"/>
                <a:ext cx="17" cy="1"/>
              </a:xfrm>
              <a:prstGeom prst="line">
                <a:avLst/>
              </a:prstGeom>
              <a:noFill/>
              <a:ln w="0">
                <a:solidFill>
                  <a:srgbClr val="000000"/>
                </a:solidFill>
                <a:round/>
                <a:headEnd/>
                <a:tailEnd/>
              </a:ln>
            </p:spPr>
            <p:txBody>
              <a:bodyPr/>
              <a:lstStyle/>
              <a:p>
                <a:endParaRPr lang="en-US"/>
              </a:p>
            </p:txBody>
          </p:sp>
          <p:sp>
            <p:nvSpPr>
              <p:cNvPr id="57509" name="Line 92"/>
              <p:cNvSpPr>
                <a:spLocks noChangeShapeType="1"/>
              </p:cNvSpPr>
              <p:nvPr/>
            </p:nvSpPr>
            <p:spPr bwMode="auto">
              <a:xfrm flipH="1">
                <a:off x="5060" y="2515"/>
                <a:ext cx="17" cy="1"/>
              </a:xfrm>
              <a:prstGeom prst="line">
                <a:avLst/>
              </a:prstGeom>
              <a:noFill/>
              <a:ln w="0">
                <a:solidFill>
                  <a:srgbClr val="000000"/>
                </a:solidFill>
                <a:round/>
                <a:headEnd/>
                <a:tailEnd/>
              </a:ln>
            </p:spPr>
            <p:txBody>
              <a:bodyPr/>
              <a:lstStyle/>
              <a:p>
                <a:endParaRPr lang="en-US"/>
              </a:p>
            </p:txBody>
          </p:sp>
          <p:sp>
            <p:nvSpPr>
              <p:cNvPr id="57510" name="Line 93"/>
              <p:cNvSpPr>
                <a:spLocks noChangeShapeType="1"/>
              </p:cNvSpPr>
              <p:nvPr/>
            </p:nvSpPr>
            <p:spPr bwMode="auto">
              <a:xfrm flipH="1">
                <a:off x="5060" y="2304"/>
                <a:ext cx="17" cy="1"/>
              </a:xfrm>
              <a:prstGeom prst="line">
                <a:avLst/>
              </a:prstGeom>
              <a:noFill/>
              <a:ln w="0">
                <a:solidFill>
                  <a:srgbClr val="000000"/>
                </a:solidFill>
                <a:round/>
                <a:headEnd/>
                <a:tailEnd/>
              </a:ln>
            </p:spPr>
            <p:txBody>
              <a:bodyPr/>
              <a:lstStyle/>
              <a:p>
                <a:endParaRPr lang="en-US"/>
              </a:p>
            </p:txBody>
          </p:sp>
          <p:sp>
            <p:nvSpPr>
              <p:cNvPr id="57511" name="Line 94"/>
              <p:cNvSpPr>
                <a:spLocks noChangeShapeType="1"/>
              </p:cNvSpPr>
              <p:nvPr/>
            </p:nvSpPr>
            <p:spPr bwMode="auto">
              <a:xfrm flipH="1">
                <a:off x="5060" y="2090"/>
                <a:ext cx="17" cy="1"/>
              </a:xfrm>
              <a:prstGeom prst="line">
                <a:avLst/>
              </a:prstGeom>
              <a:noFill/>
              <a:ln w="0">
                <a:solidFill>
                  <a:srgbClr val="000000"/>
                </a:solidFill>
                <a:round/>
                <a:headEnd/>
                <a:tailEnd/>
              </a:ln>
            </p:spPr>
            <p:txBody>
              <a:bodyPr/>
              <a:lstStyle/>
              <a:p>
                <a:endParaRPr lang="en-US"/>
              </a:p>
            </p:txBody>
          </p:sp>
          <p:sp>
            <p:nvSpPr>
              <p:cNvPr id="57512" name="Line 95"/>
              <p:cNvSpPr>
                <a:spLocks noChangeShapeType="1"/>
              </p:cNvSpPr>
              <p:nvPr/>
            </p:nvSpPr>
            <p:spPr bwMode="auto">
              <a:xfrm flipH="1">
                <a:off x="5060" y="1879"/>
                <a:ext cx="17" cy="1"/>
              </a:xfrm>
              <a:prstGeom prst="line">
                <a:avLst/>
              </a:prstGeom>
              <a:noFill/>
              <a:ln w="0">
                <a:solidFill>
                  <a:srgbClr val="000000"/>
                </a:solidFill>
                <a:round/>
                <a:headEnd/>
                <a:tailEnd/>
              </a:ln>
            </p:spPr>
            <p:txBody>
              <a:bodyPr/>
              <a:lstStyle/>
              <a:p>
                <a:endParaRPr lang="en-US"/>
              </a:p>
            </p:txBody>
          </p:sp>
          <p:sp>
            <p:nvSpPr>
              <p:cNvPr id="57513" name="Rectangle 96"/>
              <p:cNvSpPr>
                <a:spLocks noChangeArrowheads="1"/>
              </p:cNvSpPr>
              <p:nvPr/>
            </p:nvSpPr>
            <p:spPr bwMode="auto">
              <a:xfrm>
                <a:off x="3000" y="3499"/>
                <a:ext cx="186"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200</a:t>
                </a:r>
                <a:endParaRPr lang="en-US" sz="1400"/>
              </a:p>
            </p:txBody>
          </p:sp>
          <p:sp>
            <p:nvSpPr>
              <p:cNvPr id="57514" name="Rectangle 97"/>
              <p:cNvSpPr>
                <a:spLocks noChangeArrowheads="1"/>
              </p:cNvSpPr>
              <p:nvPr/>
            </p:nvSpPr>
            <p:spPr bwMode="auto">
              <a:xfrm>
                <a:off x="3000" y="3074"/>
                <a:ext cx="186"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400</a:t>
                </a:r>
                <a:endParaRPr lang="en-US" sz="1400"/>
              </a:p>
            </p:txBody>
          </p:sp>
          <p:sp>
            <p:nvSpPr>
              <p:cNvPr id="57515" name="Rectangle 98"/>
              <p:cNvSpPr>
                <a:spLocks noChangeArrowheads="1"/>
              </p:cNvSpPr>
              <p:nvPr/>
            </p:nvSpPr>
            <p:spPr bwMode="auto">
              <a:xfrm>
                <a:off x="3000" y="2651"/>
                <a:ext cx="186"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600</a:t>
                </a:r>
                <a:endParaRPr lang="en-US" sz="1400"/>
              </a:p>
            </p:txBody>
          </p:sp>
          <p:sp>
            <p:nvSpPr>
              <p:cNvPr id="57516" name="Rectangle 99"/>
              <p:cNvSpPr>
                <a:spLocks noChangeArrowheads="1"/>
              </p:cNvSpPr>
              <p:nvPr/>
            </p:nvSpPr>
            <p:spPr bwMode="auto">
              <a:xfrm>
                <a:off x="3000" y="2226"/>
                <a:ext cx="186"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800</a:t>
                </a:r>
                <a:endParaRPr lang="en-US" sz="1400"/>
              </a:p>
            </p:txBody>
          </p:sp>
          <p:sp>
            <p:nvSpPr>
              <p:cNvPr id="57517" name="Rectangle 100"/>
              <p:cNvSpPr>
                <a:spLocks noChangeArrowheads="1"/>
              </p:cNvSpPr>
              <p:nvPr/>
            </p:nvSpPr>
            <p:spPr bwMode="auto">
              <a:xfrm>
                <a:off x="2938" y="1800"/>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1000</a:t>
                </a:r>
                <a:endParaRPr lang="en-US" sz="1400"/>
              </a:p>
            </p:txBody>
          </p:sp>
          <p:sp>
            <p:nvSpPr>
              <p:cNvPr id="57518" name="Rectangle 101"/>
              <p:cNvSpPr>
                <a:spLocks noChangeArrowheads="1"/>
              </p:cNvSpPr>
              <p:nvPr/>
            </p:nvSpPr>
            <p:spPr bwMode="auto">
              <a:xfrm rot="-5400000">
                <a:off x="2422" y="2650"/>
                <a:ext cx="824"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Temperature (C)</a:t>
                </a:r>
                <a:endParaRPr lang="en-US" sz="1400"/>
              </a:p>
            </p:txBody>
          </p:sp>
          <p:sp>
            <p:nvSpPr>
              <p:cNvPr id="57519" name="Freeform 102"/>
              <p:cNvSpPr>
                <a:spLocks/>
              </p:cNvSpPr>
              <p:nvPr/>
            </p:nvSpPr>
            <p:spPr bwMode="auto">
              <a:xfrm>
                <a:off x="3215" y="2278"/>
                <a:ext cx="668" cy="828"/>
              </a:xfrm>
              <a:custGeom>
                <a:avLst/>
                <a:gdLst>
                  <a:gd name="T0" fmla="*/ 5 w 668"/>
                  <a:gd name="T1" fmla="*/ 804 h 828"/>
                  <a:gd name="T2" fmla="*/ 10 w 668"/>
                  <a:gd name="T3" fmla="*/ 673 h 828"/>
                  <a:gd name="T4" fmla="*/ 17 w 668"/>
                  <a:gd name="T5" fmla="*/ 525 h 828"/>
                  <a:gd name="T6" fmla="*/ 24 w 668"/>
                  <a:gd name="T7" fmla="*/ 377 h 828"/>
                  <a:gd name="T8" fmla="*/ 29 w 668"/>
                  <a:gd name="T9" fmla="*/ 311 h 828"/>
                  <a:gd name="T10" fmla="*/ 35 w 668"/>
                  <a:gd name="T11" fmla="*/ 307 h 828"/>
                  <a:gd name="T12" fmla="*/ 40 w 668"/>
                  <a:gd name="T13" fmla="*/ 305 h 828"/>
                  <a:gd name="T14" fmla="*/ 47 w 668"/>
                  <a:gd name="T15" fmla="*/ 301 h 828"/>
                  <a:gd name="T16" fmla="*/ 54 w 668"/>
                  <a:gd name="T17" fmla="*/ 298 h 828"/>
                  <a:gd name="T18" fmla="*/ 60 w 668"/>
                  <a:gd name="T19" fmla="*/ 294 h 828"/>
                  <a:gd name="T20" fmla="*/ 70 w 668"/>
                  <a:gd name="T21" fmla="*/ 292 h 828"/>
                  <a:gd name="T22" fmla="*/ 80 w 668"/>
                  <a:gd name="T23" fmla="*/ 290 h 828"/>
                  <a:gd name="T24" fmla="*/ 99 w 668"/>
                  <a:gd name="T25" fmla="*/ 287 h 828"/>
                  <a:gd name="T26" fmla="*/ 117 w 668"/>
                  <a:gd name="T27" fmla="*/ 283 h 828"/>
                  <a:gd name="T28" fmla="*/ 124 w 668"/>
                  <a:gd name="T29" fmla="*/ 394 h 828"/>
                  <a:gd name="T30" fmla="*/ 129 w 668"/>
                  <a:gd name="T31" fmla="*/ 530 h 828"/>
                  <a:gd name="T32" fmla="*/ 134 w 668"/>
                  <a:gd name="T33" fmla="*/ 667 h 828"/>
                  <a:gd name="T34" fmla="*/ 141 w 668"/>
                  <a:gd name="T35" fmla="*/ 804 h 828"/>
                  <a:gd name="T36" fmla="*/ 146 w 668"/>
                  <a:gd name="T37" fmla="*/ 826 h 828"/>
                  <a:gd name="T38" fmla="*/ 152 w 668"/>
                  <a:gd name="T39" fmla="*/ 815 h 828"/>
                  <a:gd name="T40" fmla="*/ 157 w 668"/>
                  <a:gd name="T41" fmla="*/ 809 h 828"/>
                  <a:gd name="T42" fmla="*/ 164 w 668"/>
                  <a:gd name="T43" fmla="*/ 802 h 828"/>
                  <a:gd name="T44" fmla="*/ 169 w 668"/>
                  <a:gd name="T45" fmla="*/ 796 h 828"/>
                  <a:gd name="T46" fmla="*/ 176 w 668"/>
                  <a:gd name="T47" fmla="*/ 791 h 828"/>
                  <a:gd name="T48" fmla="*/ 181 w 668"/>
                  <a:gd name="T49" fmla="*/ 787 h 828"/>
                  <a:gd name="T50" fmla="*/ 188 w 668"/>
                  <a:gd name="T51" fmla="*/ 785 h 828"/>
                  <a:gd name="T52" fmla="*/ 193 w 668"/>
                  <a:gd name="T53" fmla="*/ 780 h 828"/>
                  <a:gd name="T54" fmla="*/ 198 w 668"/>
                  <a:gd name="T55" fmla="*/ 778 h 828"/>
                  <a:gd name="T56" fmla="*/ 206 w 668"/>
                  <a:gd name="T57" fmla="*/ 776 h 828"/>
                  <a:gd name="T58" fmla="*/ 216 w 668"/>
                  <a:gd name="T59" fmla="*/ 774 h 828"/>
                  <a:gd name="T60" fmla="*/ 228 w 668"/>
                  <a:gd name="T61" fmla="*/ 769 h 828"/>
                  <a:gd name="T62" fmla="*/ 246 w 668"/>
                  <a:gd name="T63" fmla="*/ 767 h 828"/>
                  <a:gd name="T64" fmla="*/ 268 w 668"/>
                  <a:gd name="T65" fmla="*/ 765 h 828"/>
                  <a:gd name="T66" fmla="*/ 313 w 668"/>
                  <a:gd name="T67" fmla="*/ 763 h 828"/>
                  <a:gd name="T68" fmla="*/ 363 w 668"/>
                  <a:gd name="T69" fmla="*/ 759 h 828"/>
                  <a:gd name="T70" fmla="*/ 481 w 668"/>
                  <a:gd name="T71" fmla="*/ 756 h 828"/>
                  <a:gd name="T72" fmla="*/ 561 w 668"/>
                  <a:gd name="T73" fmla="*/ 756 h 828"/>
                  <a:gd name="T74" fmla="*/ 566 w 668"/>
                  <a:gd name="T75" fmla="*/ 667 h 828"/>
                  <a:gd name="T76" fmla="*/ 573 w 668"/>
                  <a:gd name="T77" fmla="*/ 534 h 828"/>
                  <a:gd name="T78" fmla="*/ 578 w 668"/>
                  <a:gd name="T79" fmla="*/ 399 h 828"/>
                  <a:gd name="T80" fmla="*/ 583 w 668"/>
                  <a:gd name="T81" fmla="*/ 263 h 828"/>
                  <a:gd name="T82" fmla="*/ 589 w 668"/>
                  <a:gd name="T83" fmla="*/ 248 h 828"/>
                  <a:gd name="T84" fmla="*/ 594 w 668"/>
                  <a:gd name="T85" fmla="*/ 250 h 828"/>
                  <a:gd name="T86" fmla="*/ 601 w 668"/>
                  <a:gd name="T87" fmla="*/ 255 h 828"/>
                  <a:gd name="T88" fmla="*/ 606 w 668"/>
                  <a:gd name="T89" fmla="*/ 259 h 828"/>
                  <a:gd name="T90" fmla="*/ 613 w 668"/>
                  <a:gd name="T91" fmla="*/ 263 h 828"/>
                  <a:gd name="T92" fmla="*/ 618 w 668"/>
                  <a:gd name="T93" fmla="*/ 266 h 828"/>
                  <a:gd name="T94" fmla="*/ 624 w 668"/>
                  <a:gd name="T95" fmla="*/ 268 h 828"/>
                  <a:gd name="T96" fmla="*/ 635 w 668"/>
                  <a:gd name="T97" fmla="*/ 270 h 828"/>
                  <a:gd name="T98" fmla="*/ 643 w 668"/>
                  <a:gd name="T99" fmla="*/ 274 h 828"/>
                  <a:gd name="T100" fmla="*/ 651 w 668"/>
                  <a:gd name="T101" fmla="*/ 270 h 828"/>
                  <a:gd name="T102" fmla="*/ 655 w 668"/>
                  <a:gd name="T103" fmla="*/ 608 h 828"/>
                  <a:gd name="T104" fmla="*/ 656 w 668"/>
                  <a:gd name="T105" fmla="*/ 706 h 828"/>
                  <a:gd name="T106" fmla="*/ 660 w 668"/>
                  <a:gd name="T107" fmla="*/ 717 h 828"/>
                  <a:gd name="T108" fmla="*/ 661 w 668"/>
                  <a:gd name="T109" fmla="*/ 706 h 828"/>
                  <a:gd name="T110" fmla="*/ 663 w 668"/>
                  <a:gd name="T111" fmla="*/ 693 h 828"/>
                  <a:gd name="T112" fmla="*/ 665 w 668"/>
                  <a:gd name="T113" fmla="*/ 682 h 828"/>
                  <a:gd name="T114" fmla="*/ 668 w 668"/>
                  <a:gd name="T115" fmla="*/ 678 h 8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68"/>
                  <a:gd name="T175" fmla="*/ 0 h 828"/>
                  <a:gd name="T176" fmla="*/ 668 w 668"/>
                  <a:gd name="T177" fmla="*/ 828 h 82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68" h="828">
                    <a:moveTo>
                      <a:pt x="0" y="748"/>
                    </a:moveTo>
                    <a:lnTo>
                      <a:pt x="2" y="809"/>
                    </a:lnTo>
                    <a:lnTo>
                      <a:pt x="3" y="826"/>
                    </a:lnTo>
                    <a:lnTo>
                      <a:pt x="3" y="822"/>
                    </a:lnTo>
                    <a:lnTo>
                      <a:pt x="5" y="804"/>
                    </a:lnTo>
                    <a:lnTo>
                      <a:pt x="7" y="783"/>
                    </a:lnTo>
                    <a:lnTo>
                      <a:pt x="7" y="759"/>
                    </a:lnTo>
                    <a:lnTo>
                      <a:pt x="8" y="730"/>
                    </a:lnTo>
                    <a:lnTo>
                      <a:pt x="10" y="702"/>
                    </a:lnTo>
                    <a:lnTo>
                      <a:pt x="10" y="673"/>
                    </a:lnTo>
                    <a:lnTo>
                      <a:pt x="12" y="645"/>
                    </a:lnTo>
                    <a:lnTo>
                      <a:pt x="13" y="615"/>
                    </a:lnTo>
                    <a:lnTo>
                      <a:pt x="15" y="584"/>
                    </a:lnTo>
                    <a:lnTo>
                      <a:pt x="17" y="556"/>
                    </a:lnTo>
                    <a:lnTo>
                      <a:pt x="17" y="525"/>
                    </a:lnTo>
                    <a:lnTo>
                      <a:pt x="19" y="495"/>
                    </a:lnTo>
                    <a:lnTo>
                      <a:pt x="20" y="466"/>
                    </a:lnTo>
                    <a:lnTo>
                      <a:pt x="20" y="436"/>
                    </a:lnTo>
                    <a:lnTo>
                      <a:pt x="22" y="405"/>
                    </a:lnTo>
                    <a:lnTo>
                      <a:pt x="24" y="377"/>
                    </a:lnTo>
                    <a:lnTo>
                      <a:pt x="25" y="346"/>
                    </a:lnTo>
                    <a:lnTo>
                      <a:pt x="25" y="327"/>
                    </a:lnTo>
                    <a:lnTo>
                      <a:pt x="27" y="318"/>
                    </a:lnTo>
                    <a:lnTo>
                      <a:pt x="29" y="316"/>
                    </a:lnTo>
                    <a:lnTo>
                      <a:pt x="29" y="311"/>
                    </a:lnTo>
                    <a:lnTo>
                      <a:pt x="30" y="311"/>
                    </a:lnTo>
                    <a:lnTo>
                      <a:pt x="32" y="309"/>
                    </a:lnTo>
                    <a:lnTo>
                      <a:pt x="34" y="307"/>
                    </a:lnTo>
                    <a:lnTo>
                      <a:pt x="35" y="307"/>
                    </a:lnTo>
                    <a:lnTo>
                      <a:pt x="37" y="305"/>
                    </a:lnTo>
                    <a:lnTo>
                      <a:pt x="39" y="305"/>
                    </a:lnTo>
                    <a:lnTo>
                      <a:pt x="40" y="305"/>
                    </a:lnTo>
                    <a:lnTo>
                      <a:pt x="42" y="303"/>
                    </a:lnTo>
                    <a:lnTo>
                      <a:pt x="44" y="303"/>
                    </a:lnTo>
                    <a:lnTo>
                      <a:pt x="45" y="303"/>
                    </a:lnTo>
                    <a:lnTo>
                      <a:pt x="47" y="301"/>
                    </a:lnTo>
                    <a:lnTo>
                      <a:pt x="49" y="301"/>
                    </a:lnTo>
                    <a:lnTo>
                      <a:pt x="50" y="301"/>
                    </a:lnTo>
                    <a:lnTo>
                      <a:pt x="50" y="298"/>
                    </a:lnTo>
                    <a:lnTo>
                      <a:pt x="54" y="298"/>
                    </a:lnTo>
                    <a:lnTo>
                      <a:pt x="54" y="296"/>
                    </a:lnTo>
                    <a:lnTo>
                      <a:pt x="55" y="296"/>
                    </a:lnTo>
                    <a:lnTo>
                      <a:pt x="57" y="296"/>
                    </a:lnTo>
                    <a:lnTo>
                      <a:pt x="59" y="296"/>
                    </a:lnTo>
                    <a:lnTo>
                      <a:pt x="60" y="294"/>
                    </a:lnTo>
                    <a:lnTo>
                      <a:pt x="62" y="294"/>
                    </a:lnTo>
                    <a:lnTo>
                      <a:pt x="64" y="294"/>
                    </a:lnTo>
                    <a:lnTo>
                      <a:pt x="65" y="294"/>
                    </a:lnTo>
                    <a:lnTo>
                      <a:pt x="67" y="292"/>
                    </a:lnTo>
                    <a:lnTo>
                      <a:pt x="70" y="292"/>
                    </a:lnTo>
                    <a:lnTo>
                      <a:pt x="72" y="292"/>
                    </a:lnTo>
                    <a:lnTo>
                      <a:pt x="75" y="292"/>
                    </a:lnTo>
                    <a:lnTo>
                      <a:pt x="77" y="290"/>
                    </a:lnTo>
                    <a:lnTo>
                      <a:pt x="80" y="290"/>
                    </a:lnTo>
                    <a:lnTo>
                      <a:pt x="85" y="290"/>
                    </a:lnTo>
                    <a:lnTo>
                      <a:pt x="87" y="287"/>
                    </a:lnTo>
                    <a:lnTo>
                      <a:pt x="90" y="287"/>
                    </a:lnTo>
                    <a:lnTo>
                      <a:pt x="92" y="287"/>
                    </a:lnTo>
                    <a:lnTo>
                      <a:pt x="99" y="287"/>
                    </a:lnTo>
                    <a:lnTo>
                      <a:pt x="99" y="285"/>
                    </a:lnTo>
                    <a:lnTo>
                      <a:pt x="106" y="285"/>
                    </a:lnTo>
                    <a:lnTo>
                      <a:pt x="109" y="285"/>
                    </a:lnTo>
                    <a:lnTo>
                      <a:pt x="116" y="285"/>
                    </a:lnTo>
                    <a:lnTo>
                      <a:pt x="117" y="283"/>
                    </a:lnTo>
                    <a:lnTo>
                      <a:pt x="119" y="294"/>
                    </a:lnTo>
                    <a:lnTo>
                      <a:pt x="121" y="316"/>
                    </a:lnTo>
                    <a:lnTo>
                      <a:pt x="121" y="340"/>
                    </a:lnTo>
                    <a:lnTo>
                      <a:pt x="122" y="366"/>
                    </a:lnTo>
                    <a:lnTo>
                      <a:pt x="124" y="394"/>
                    </a:lnTo>
                    <a:lnTo>
                      <a:pt x="124" y="421"/>
                    </a:lnTo>
                    <a:lnTo>
                      <a:pt x="126" y="449"/>
                    </a:lnTo>
                    <a:lnTo>
                      <a:pt x="127" y="475"/>
                    </a:lnTo>
                    <a:lnTo>
                      <a:pt x="127" y="503"/>
                    </a:lnTo>
                    <a:lnTo>
                      <a:pt x="129" y="530"/>
                    </a:lnTo>
                    <a:lnTo>
                      <a:pt x="131" y="558"/>
                    </a:lnTo>
                    <a:lnTo>
                      <a:pt x="131" y="584"/>
                    </a:lnTo>
                    <a:lnTo>
                      <a:pt x="132" y="612"/>
                    </a:lnTo>
                    <a:lnTo>
                      <a:pt x="134" y="639"/>
                    </a:lnTo>
                    <a:lnTo>
                      <a:pt x="134" y="667"/>
                    </a:lnTo>
                    <a:lnTo>
                      <a:pt x="136" y="693"/>
                    </a:lnTo>
                    <a:lnTo>
                      <a:pt x="137" y="719"/>
                    </a:lnTo>
                    <a:lnTo>
                      <a:pt x="139" y="748"/>
                    </a:lnTo>
                    <a:lnTo>
                      <a:pt x="139" y="776"/>
                    </a:lnTo>
                    <a:lnTo>
                      <a:pt x="141" y="804"/>
                    </a:lnTo>
                    <a:lnTo>
                      <a:pt x="142" y="820"/>
                    </a:lnTo>
                    <a:lnTo>
                      <a:pt x="142" y="826"/>
                    </a:lnTo>
                    <a:lnTo>
                      <a:pt x="144" y="828"/>
                    </a:lnTo>
                    <a:lnTo>
                      <a:pt x="146" y="826"/>
                    </a:lnTo>
                    <a:lnTo>
                      <a:pt x="147" y="824"/>
                    </a:lnTo>
                    <a:lnTo>
                      <a:pt x="149" y="822"/>
                    </a:lnTo>
                    <a:lnTo>
                      <a:pt x="149" y="820"/>
                    </a:lnTo>
                    <a:lnTo>
                      <a:pt x="151" y="817"/>
                    </a:lnTo>
                    <a:lnTo>
                      <a:pt x="152" y="815"/>
                    </a:lnTo>
                    <a:lnTo>
                      <a:pt x="154" y="815"/>
                    </a:lnTo>
                    <a:lnTo>
                      <a:pt x="154" y="813"/>
                    </a:lnTo>
                    <a:lnTo>
                      <a:pt x="156" y="811"/>
                    </a:lnTo>
                    <a:lnTo>
                      <a:pt x="157" y="809"/>
                    </a:lnTo>
                    <a:lnTo>
                      <a:pt x="159" y="806"/>
                    </a:lnTo>
                    <a:lnTo>
                      <a:pt x="161" y="806"/>
                    </a:lnTo>
                    <a:lnTo>
                      <a:pt x="161" y="804"/>
                    </a:lnTo>
                    <a:lnTo>
                      <a:pt x="162" y="802"/>
                    </a:lnTo>
                    <a:lnTo>
                      <a:pt x="164" y="802"/>
                    </a:lnTo>
                    <a:lnTo>
                      <a:pt x="164" y="800"/>
                    </a:lnTo>
                    <a:lnTo>
                      <a:pt x="166" y="800"/>
                    </a:lnTo>
                    <a:lnTo>
                      <a:pt x="167" y="798"/>
                    </a:lnTo>
                    <a:lnTo>
                      <a:pt x="169" y="796"/>
                    </a:lnTo>
                    <a:lnTo>
                      <a:pt x="171" y="796"/>
                    </a:lnTo>
                    <a:lnTo>
                      <a:pt x="173" y="793"/>
                    </a:lnTo>
                    <a:lnTo>
                      <a:pt x="174" y="791"/>
                    </a:lnTo>
                    <a:lnTo>
                      <a:pt x="176" y="791"/>
                    </a:lnTo>
                    <a:lnTo>
                      <a:pt x="178" y="789"/>
                    </a:lnTo>
                    <a:lnTo>
                      <a:pt x="179" y="789"/>
                    </a:lnTo>
                    <a:lnTo>
                      <a:pt x="181" y="787"/>
                    </a:lnTo>
                    <a:lnTo>
                      <a:pt x="183" y="787"/>
                    </a:lnTo>
                    <a:lnTo>
                      <a:pt x="184" y="785"/>
                    </a:lnTo>
                    <a:lnTo>
                      <a:pt x="186" y="785"/>
                    </a:lnTo>
                    <a:lnTo>
                      <a:pt x="188" y="785"/>
                    </a:lnTo>
                    <a:lnTo>
                      <a:pt x="188" y="783"/>
                    </a:lnTo>
                    <a:lnTo>
                      <a:pt x="189" y="783"/>
                    </a:lnTo>
                    <a:lnTo>
                      <a:pt x="191" y="783"/>
                    </a:lnTo>
                    <a:lnTo>
                      <a:pt x="193" y="780"/>
                    </a:lnTo>
                    <a:lnTo>
                      <a:pt x="194" y="780"/>
                    </a:lnTo>
                    <a:lnTo>
                      <a:pt x="196" y="780"/>
                    </a:lnTo>
                    <a:lnTo>
                      <a:pt x="198" y="778"/>
                    </a:lnTo>
                    <a:lnTo>
                      <a:pt x="199" y="778"/>
                    </a:lnTo>
                    <a:lnTo>
                      <a:pt x="201" y="778"/>
                    </a:lnTo>
                    <a:lnTo>
                      <a:pt x="203" y="776"/>
                    </a:lnTo>
                    <a:lnTo>
                      <a:pt x="206" y="776"/>
                    </a:lnTo>
                    <a:lnTo>
                      <a:pt x="208" y="776"/>
                    </a:lnTo>
                    <a:lnTo>
                      <a:pt x="209" y="774"/>
                    </a:lnTo>
                    <a:lnTo>
                      <a:pt x="213" y="774"/>
                    </a:lnTo>
                    <a:lnTo>
                      <a:pt x="216" y="774"/>
                    </a:lnTo>
                    <a:lnTo>
                      <a:pt x="216" y="772"/>
                    </a:lnTo>
                    <a:lnTo>
                      <a:pt x="221" y="772"/>
                    </a:lnTo>
                    <a:lnTo>
                      <a:pt x="223" y="772"/>
                    </a:lnTo>
                    <a:lnTo>
                      <a:pt x="226" y="772"/>
                    </a:lnTo>
                    <a:lnTo>
                      <a:pt x="228" y="769"/>
                    </a:lnTo>
                    <a:lnTo>
                      <a:pt x="233" y="769"/>
                    </a:lnTo>
                    <a:lnTo>
                      <a:pt x="234" y="769"/>
                    </a:lnTo>
                    <a:lnTo>
                      <a:pt x="239" y="769"/>
                    </a:lnTo>
                    <a:lnTo>
                      <a:pt x="241" y="767"/>
                    </a:lnTo>
                    <a:lnTo>
                      <a:pt x="246" y="767"/>
                    </a:lnTo>
                    <a:lnTo>
                      <a:pt x="248" y="767"/>
                    </a:lnTo>
                    <a:lnTo>
                      <a:pt x="256" y="767"/>
                    </a:lnTo>
                    <a:lnTo>
                      <a:pt x="256" y="765"/>
                    </a:lnTo>
                    <a:lnTo>
                      <a:pt x="266" y="765"/>
                    </a:lnTo>
                    <a:lnTo>
                      <a:pt x="268" y="765"/>
                    </a:lnTo>
                    <a:lnTo>
                      <a:pt x="280" y="765"/>
                    </a:lnTo>
                    <a:lnTo>
                      <a:pt x="281" y="763"/>
                    </a:lnTo>
                    <a:lnTo>
                      <a:pt x="296" y="763"/>
                    </a:lnTo>
                    <a:lnTo>
                      <a:pt x="313" y="763"/>
                    </a:lnTo>
                    <a:lnTo>
                      <a:pt x="315" y="761"/>
                    </a:lnTo>
                    <a:lnTo>
                      <a:pt x="337" y="761"/>
                    </a:lnTo>
                    <a:lnTo>
                      <a:pt x="363" y="761"/>
                    </a:lnTo>
                    <a:lnTo>
                      <a:pt x="363" y="759"/>
                    </a:lnTo>
                    <a:lnTo>
                      <a:pt x="395" y="759"/>
                    </a:lnTo>
                    <a:lnTo>
                      <a:pt x="397" y="759"/>
                    </a:lnTo>
                    <a:lnTo>
                      <a:pt x="435" y="759"/>
                    </a:lnTo>
                    <a:lnTo>
                      <a:pt x="435" y="756"/>
                    </a:lnTo>
                    <a:lnTo>
                      <a:pt x="481" y="756"/>
                    </a:lnTo>
                    <a:lnTo>
                      <a:pt x="482" y="756"/>
                    </a:lnTo>
                    <a:lnTo>
                      <a:pt x="536" y="756"/>
                    </a:lnTo>
                    <a:lnTo>
                      <a:pt x="537" y="754"/>
                    </a:lnTo>
                    <a:lnTo>
                      <a:pt x="559" y="754"/>
                    </a:lnTo>
                    <a:lnTo>
                      <a:pt x="561" y="756"/>
                    </a:lnTo>
                    <a:lnTo>
                      <a:pt x="561" y="752"/>
                    </a:lnTo>
                    <a:lnTo>
                      <a:pt x="563" y="737"/>
                    </a:lnTo>
                    <a:lnTo>
                      <a:pt x="564" y="717"/>
                    </a:lnTo>
                    <a:lnTo>
                      <a:pt x="564" y="693"/>
                    </a:lnTo>
                    <a:lnTo>
                      <a:pt x="566" y="667"/>
                    </a:lnTo>
                    <a:lnTo>
                      <a:pt x="568" y="643"/>
                    </a:lnTo>
                    <a:lnTo>
                      <a:pt x="569" y="617"/>
                    </a:lnTo>
                    <a:lnTo>
                      <a:pt x="569" y="588"/>
                    </a:lnTo>
                    <a:lnTo>
                      <a:pt x="571" y="562"/>
                    </a:lnTo>
                    <a:lnTo>
                      <a:pt x="573" y="534"/>
                    </a:lnTo>
                    <a:lnTo>
                      <a:pt x="573" y="508"/>
                    </a:lnTo>
                    <a:lnTo>
                      <a:pt x="574" y="482"/>
                    </a:lnTo>
                    <a:lnTo>
                      <a:pt x="576" y="453"/>
                    </a:lnTo>
                    <a:lnTo>
                      <a:pt x="576" y="427"/>
                    </a:lnTo>
                    <a:lnTo>
                      <a:pt x="578" y="399"/>
                    </a:lnTo>
                    <a:lnTo>
                      <a:pt x="579" y="373"/>
                    </a:lnTo>
                    <a:lnTo>
                      <a:pt x="579" y="344"/>
                    </a:lnTo>
                    <a:lnTo>
                      <a:pt x="581" y="318"/>
                    </a:lnTo>
                    <a:lnTo>
                      <a:pt x="583" y="290"/>
                    </a:lnTo>
                    <a:lnTo>
                      <a:pt x="583" y="263"/>
                    </a:lnTo>
                    <a:lnTo>
                      <a:pt x="584" y="253"/>
                    </a:lnTo>
                    <a:lnTo>
                      <a:pt x="586" y="248"/>
                    </a:lnTo>
                    <a:lnTo>
                      <a:pt x="588" y="246"/>
                    </a:lnTo>
                    <a:lnTo>
                      <a:pt x="589" y="248"/>
                    </a:lnTo>
                    <a:lnTo>
                      <a:pt x="591" y="248"/>
                    </a:lnTo>
                    <a:lnTo>
                      <a:pt x="593" y="250"/>
                    </a:lnTo>
                    <a:lnTo>
                      <a:pt x="594" y="250"/>
                    </a:lnTo>
                    <a:lnTo>
                      <a:pt x="596" y="253"/>
                    </a:lnTo>
                    <a:lnTo>
                      <a:pt x="598" y="253"/>
                    </a:lnTo>
                    <a:lnTo>
                      <a:pt x="598" y="255"/>
                    </a:lnTo>
                    <a:lnTo>
                      <a:pt x="599" y="255"/>
                    </a:lnTo>
                    <a:lnTo>
                      <a:pt x="601" y="255"/>
                    </a:lnTo>
                    <a:lnTo>
                      <a:pt x="601" y="257"/>
                    </a:lnTo>
                    <a:lnTo>
                      <a:pt x="603" y="257"/>
                    </a:lnTo>
                    <a:lnTo>
                      <a:pt x="604" y="257"/>
                    </a:lnTo>
                    <a:lnTo>
                      <a:pt x="606" y="259"/>
                    </a:lnTo>
                    <a:lnTo>
                      <a:pt x="608" y="259"/>
                    </a:lnTo>
                    <a:lnTo>
                      <a:pt x="609" y="261"/>
                    </a:lnTo>
                    <a:lnTo>
                      <a:pt x="611" y="261"/>
                    </a:lnTo>
                    <a:lnTo>
                      <a:pt x="613" y="263"/>
                    </a:lnTo>
                    <a:lnTo>
                      <a:pt x="614" y="263"/>
                    </a:lnTo>
                    <a:lnTo>
                      <a:pt x="616" y="263"/>
                    </a:lnTo>
                    <a:lnTo>
                      <a:pt x="616" y="266"/>
                    </a:lnTo>
                    <a:lnTo>
                      <a:pt x="618" y="266"/>
                    </a:lnTo>
                    <a:lnTo>
                      <a:pt x="619" y="266"/>
                    </a:lnTo>
                    <a:lnTo>
                      <a:pt x="621" y="266"/>
                    </a:lnTo>
                    <a:lnTo>
                      <a:pt x="621" y="268"/>
                    </a:lnTo>
                    <a:lnTo>
                      <a:pt x="624" y="268"/>
                    </a:lnTo>
                    <a:lnTo>
                      <a:pt x="626" y="268"/>
                    </a:lnTo>
                    <a:lnTo>
                      <a:pt x="628" y="270"/>
                    </a:lnTo>
                    <a:lnTo>
                      <a:pt x="630" y="270"/>
                    </a:lnTo>
                    <a:lnTo>
                      <a:pt x="631" y="270"/>
                    </a:lnTo>
                    <a:lnTo>
                      <a:pt x="635" y="270"/>
                    </a:lnTo>
                    <a:lnTo>
                      <a:pt x="635" y="272"/>
                    </a:lnTo>
                    <a:lnTo>
                      <a:pt x="638" y="272"/>
                    </a:lnTo>
                    <a:lnTo>
                      <a:pt x="640" y="272"/>
                    </a:lnTo>
                    <a:lnTo>
                      <a:pt x="643" y="272"/>
                    </a:lnTo>
                    <a:lnTo>
                      <a:pt x="643" y="274"/>
                    </a:lnTo>
                    <a:lnTo>
                      <a:pt x="648" y="274"/>
                    </a:lnTo>
                    <a:lnTo>
                      <a:pt x="650" y="274"/>
                    </a:lnTo>
                    <a:lnTo>
                      <a:pt x="651" y="274"/>
                    </a:lnTo>
                    <a:lnTo>
                      <a:pt x="651" y="0"/>
                    </a:lnTo>
                    <a:lnTo>
                      <a:pt x="651" y="270"/>
                    </a:lnTo>
                    <a:lnTo>
                      <a:pt x="653" y="279"/>
                    </a:lnTo>
                    <a:lnTo>
                      <a:pt x="653" y="482"/>
                    </a:lnTo>
                    <a:lnTo>
                      <a:pt x="653" y="486"/>
                    </a:lnTo>
                    <a:lnTo>
                      <a:pt x="653" y="606"/>
                    </a:lnTo>
                    <a:lnTo>
                      <a:pt x="655" y="608"/>
                    </a:lnTo>
                    <a:lnTo>
                      <a:pt x="655" y="663"/>
                    </a:lnTo>
                    <a:lnTo>
                      <a:pt x="655" y="665"/>
                    </a:lnTo>
                    <a:lnTo>
                      <a:pt x="655" y="693"/>
                    </a:lnTo>
                    <a:lnTo>
                      <a:pt x="656" y="693"/>
                    </a:lnTo>
                    <a:lnTo>
                      <a:pt x="656" y="706"/>
                    </a:lnTo>
                    <a:lnTo>
                      <a:pt x="658" y="706"/>
                    </a:lnTo>
                    <a:lnTo>
                      <a:pt x="658" y="715"/>
                    </a:lnTo>
                    <a:lnTo>
                      <a:pt x="658" y="717"/>
                    </a:lnTo>
                    <a:lnTo>
                      <a:pt x="660" y="717"/>
                    </a:lnTo>
                    <a:lnTo>
                      <a:pt x="660" y="713"/>
                    </a:lnTo>
                    <a:lnTo>
                      <a:pt x="661" y="713"/>
                    </a:lnTo>
                    <a:lnTo>
                      <a:pt x="661" y="706"/>
                    </a:lnTo>
                    <a:lnTo>
                      <a:pt x="661" y="700"/>
                    </a:lnTo>
                    <a:lnTo>
                      <a:pt x="663" y="700"/>
                    </a:lnTo>
                    <a:lnTo>
                      <a:pt x="663" y="693"/>
                    </a:lnTo>
                    <a:lnTo>
                      <a:pt x="663" y="689"/>
                    </a:lnTo>
                    <a:lnTo>
                      <a:pt x="665" y="689"/>
                    </a:lnTo>
                    <a:lnTo>
                      <a:pt x="665" y="684"/>
                    </a:lnTo>
                    <a:lnTo>
                      <a:pt x="665" y="682"/>
                    </a:lnTo>
                    <a:lnTo>
                      <a:pt x="666" y="682"/>
                    </a:lnTo>
                    <a:lnTo>
                      <a:pt x="666" y="680"/>
                    </a:lnTo>
                    <a:lnTo>
                      <a:pt x="666" y="678"/>
                    </a:lnTo>
                    <a:lnTo>
                      <a:pt x="668" y="678"/>
                    </a:lnTo>
                    <a:lnTo>
                      <a:pt x="668" y="676"/>
                    </a:lnTo>
                    <a:lnTo>
                      <a:pt x="668" y="673"/>
                    </a:lnTo>
                  </a:path>
                </a:pathLst>
              </a:custGeom>
              <a:noFill/>
              <a:ln w="12700" cmpd="sng">
                <a:solidFill>
                  <a:srgbClr val="000000"/>
                </a:solidFill>
                <a:prstDash val="solid"/>
                <a:round/>
                <a:headEnd/>
                <a:tailEnd/>
              </a:ln>
            </p:spPr>
            <p:txBody>
              <a:bodyPr/>
              <a:lstStyle/>
              <a:p>
                <a:endParaRPr lang="en-US"/>
              </a:p>
            </p:txBody>
          </p:sp>
          <p:sp>
            <p:nvSpPr>
              <p:cNvPr id="57520" name="Freeform 103"/>
              <p:cNvSpPr>
                <a:spLocks/>
              </p:cNvSpPr>
              <p:nvPr/>
            </p:nvSpPr>
            <p:spPr bwMode="auto">
              <a:xfrm>
                <a:off x="3883" y="2938"/>
                <a:ext cx="494" cy="160"/>
              </a:xfrm>
              <a:custGeom>
                <a:avLst/>
                <a:gdLst>
                  <a:gd name="T0" fmla="*/ 3 w 494"/>
                  <a:gd name="T1" fmla="*/ 9 h 160"/>
                  <a:gd name="T2" fmla="*/ 10 w 494"/>
                  <a:gd name="T3" fmla="*/ 5 h 160"/>
                  <a:gd name="T4" fmla="*/ 12 w 494"/>
                  <a:gd name="T5" fmla="*/ 3 h 160"/>
                  <a:gd name="T6" fmla="*/ 18 w 494"/>
                  <a:gd name="T7" fmla="*/ 3 h 160"/>
                  <a:gd name="T8" fmla="*/ 28 w 494"/>
                  <a:gd name="T9" fmla="*/ 3 h 160"/>
                  <a:gd name="T10" fmla="*/ 34 w 494"/>
                  <a:gd name="T11" fmla="*/ 3 h 160"/>
                  <a:gd name="T12" fmla="*/ 37 w 494"/>
                  <a:gd name="T13" fmla="*/ 3 h 160"/>
                  <a:gd name="T14" fmla="*/ 42 w 494"/>
                  <a:gd name="T15" fmla="*/ 3 h 160"/>
                  <a:gd name="T16" fmla="*/ 49 w 494"/>
                  <a:gd name="T17" fmla="*/ 3 h 160"/>
                  <a:gd name="T18" fmla="*/ 55 w 494"/>
                  <a:gd name="T19" fmla="*/ 7 h 160"/>
                  <a:gd name="T20" fmla="*/ 62 w 494"/>
                  <a:gd name="T21" fmla="*/ 9 h 160"/>
                  <a:gd name="T22" fmla="*/ 69 w 494"/>
                  <a:gd name="T23" fmla="*/ 13 h 160"/>
                  <a:gd name="T24" fmla="*/ 74 w 494"/>
                  <a:gd name="T25" fmla="*/ 16 h 160"/>
                  <a:gd name="T26" fmla="*/ 79 w 494"/>
                  <a:gd name="T27" fmla="*/ 18 h 160"/>
                  <a:gd name="T28" fmla="*/ 82 w 494"/>
                  <a:gd name="T29" fmla="*/ 18 h 160"/>
                  <a:gd name="T30" fmla="*/ 89 w 494"/>
                  <a:gd name="T31" fmla="*/ 22 h 160"/>
                  <a:gd name="T32" fmla="*/ 94 w 494"/>
                  <a:gd name="T33" fmla="*/ 24 h 160"/>
                  <a:gd name="T34" fmla="*/ 104 w 494"/>
                  <a:gd name="T35" fmla="*/ 27 h 160"/>
                  <a:gd name="T36" fmla="*/ 109 w 494"/>
                  <a:gd name="T37" fmla="*/ 31 h 160"/>
                  <a:gd name="T38" fmla="*/ 116 w 494"/>
                  <a:gd name="T39" fmla="*/ 35 h 160"/>
                  <a:gd name="T40" fmla="*/ 122 w 494"/>
                  <a:gd name="T41" fmla="*/ 37 h 160"/>
                  <a:gd name="T42" fmla="*/ 131 w 494"/>
                  <a:gd name="T43" fmla="*/ 37 h 160"/>
                  <a:gd name="T44" fmla="*/ 136 w 494"/>
                  <a:gd name="T45" fmla="*/ 42 h 160"/>
                  <a:gd name="T46" fmla="*/ 149 w 494"/>
                  <a:gd name="T47" fmla="*/ 44 h 160"/>
                  <a:gd name="T48" fmla="*/ 161 w 494"/>
                  <a:gd name="T49" fmla="*/ 48 h 160"/>
                  <a:gd name="T50" fmla="*/ 169 w 494"/>
                  <a:gd name="T51" fmla="*/ 51 h 160"/>
                  <a:gd name="T52" fmla="*/ 179 w 494"/>
                  <a:gd name="T53" fmla="*/ 55 h 160"/>
                  <a:gd name="T54" fmla="*/ 186 w 494"/>
                  <a:gd name="T55" fmla="*/ 57 h 160"/>
                  <a:gd name="T56" fmla="*/ 199 w 494"/>
                  <a:gd name="T57" fmla="*/ 61 h 160"/>
                  <a:gd name="T58" fmla="*/ 204 w 494"/>
                  <a:gd name="T59" fmla="*/ 64 h 160"/>
                  <a:gd name="T60" fmla="*/ 213 w 494"/>
                  <a:gd name="T61" fmla="*/ 66 h 160"/>
                  <a:gd name="T62" fmla="*/ 224 w 494"/>
                  <a:gd name="T63" fmla="*/ 70 h 160"/>
                  <a:gd name="T64" fmla="*/ 236 w 494"/>
                  <a:gd name="T65" fmla="*/ 75 h 160"/>
                  <a:gd name="T66" fmla="*/ 241 w 494"/>
                  <a:gd name="T67" fmla="*/ 79 h 160"/>
                  <a:gd name="T68" fmla="*/ 254 w 494"/>
                  <a:gd name="T69" fmla="*/ 83 h 160"/>
                  <a:gd name="T70" fmla="*/ 270 w 494"/>
                  <a:gd name="T71" fmla="*/ 88 h 160"/>
                  <a:gd name="T72" fmla="*/ 276 w 494"/>
                  <a:gd name="T73" fmla="*/ 90 h 160"/>
                  <a:gd name="T74" fmla="*/ 288 w 494"/>
                  <a:gd name="T75" fmla="*/ 92 h 160"/>
                  <a:gd name="T76" fmla="*/ 295 w 494"/>
                  <a:gd name="T77" fmla="*/ 96 h 160"/>
                  <a:gd name="T78" fmla="*/ 306 w 494"/>
                  <a:gd name="T79" fmla="*/ 99 h 160"/>
                  <a:gd name="T80" fmla="*/ 318 w 494"/>
                  <a:gd name="T81" fmla="*/ 103 h 160"/>
                  <a:gd name="T82" fmla="*/ 325 w 494"/>
                  <a:gd name="T83" fmla="*/ 105 h 160"/>
                  <a:gd name="T84" fmla="*/ 338 w 494"/>
                  <a:gd name="T85" fmla="*/ 109 h 160"/>
                  <a:gd name="T86" fmla="*/ 345 w 494"/>
                  <a:gd name="T87" fmla="*/ 114 h 160"/>
                  <a:gd name="T88" fmla="*/ 352 w 494"/>
                  <a:gd name="T89" fmla="*/ 114 h 160"/>
                  <a:gd name="T90" fmla="*/ 357 w 494"/>
                  <a:gd name="T91" fmla="*/ 116 h 160"/>
                  <a:gd name="T92" fmla="*/ 370 w 494"/>
                  <a:gd name="T93" fmla="*/ 120 h 160"/>
                  <a:gd name="T94" fmla="*/ 378 w 494"/>
                  <a:gd name="T95" fmla="*/ 123 h 160"/>
                  <a:gd name="T96" fmla="*/ 387 w 494"/>
                  <a:gd name="T97" fmla="*/ 125 h 160"/>
                  <a:gd name="T98" fmla="*/ 393 w 494"/>
                  <a:gd name="T99" fmla="*/ 129 h 160"/>
                  <a:gd name="T100" fmla="*/ 410 w 494"/>
                  <a:gd name="T101" fmla="*/ 133 h 160"/>
                  <a:gd name="T102" fmla="*/ 422 w 494"/>
                  <a:gd name="T103" fmla="*/ 136 h 160"/>
                  <a:gd name="T104" fmla="*/ 429 w 494"/>
                  <a:gd name="T105" fmla="*/ 138 h 160"/>
                  <a:gd name="T106" fmla="*/ 434 w 494"/>
                  <a:gd name="T107" fmla="*/ 140 h 160"/>
                  <a:gd name="T108" fmla="*/ 445 w 494"/>
                  <a:gd name="T109" fmla="*/ 144 h 160"/>
                  <a:gd name="T110" fmla="*/ 457 w 494"/>
                  <a:gd name="T111" fmla="*/ 146 h 160"/>
                  <a:gd name="T112" fmla="*/ 467 w 494"/>
                  <a:gd name="T113" fmla="*/ 151 h 160"/>
                  <a:gd name="T114" fmla="*/ 477 w 494"/>
                  <a:gd name="T115" fmla="*/ 153 h 160"/>
                  <a:gd name="T116" fmla="*/ 484 w 494"/>
                  <a:gd name="T117" fmla="*/ 157 h 160"/>
                  <a:gd name="T118" fmla="*/ 491 w 494"/>
                  <a:gd name="T119" fmla="*/ 157 h 16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94"/>
                  <a:gd name="T181" fmla="*/ 0 h 160"/>
                  <a:gd name="T182" fmla="*/ 494 w 494"/>
                  <a:gd name="T183" fmla="*/ 160 h 16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94" h="160">
                    <a:moveTo>
                      <a:pt x="0" y="13"/>
                    </a:moveTo>
                    <a:lnTo>
                      <a:pt x="2" y="13"/>
                    </a:lnTo>
                    <a:lnTo>
                      <a:pt x="2" y="11"/>
                    </a:lnTo>
                    <a:lnTo>
                      <a:pt x="2" y="9"/>
                    </a:lnTo>
                    <a:lnTo>
                      <a:pt x="3" y="9"/>
                    </a:lnTo>
                    <a:lnTo>
                      <a:pt x="5" y="9"/>
                    </a:lnTo>
                    <a:lnTo>
                      <a:pt x="5" y="7"/>
                    </a:lnTo>
                    <a:lnTo>
                      <a:pt x="7" y="7"/>
                    </a:lnTo>
                    <a:lnTo>
                      <a:pt x="7" y="5"/>
                    </a:lnTo>
                    <a:lnTo>
                      <a:pt x="8" y="5"/>
                    </a:lnTo>
                    <a:lnTo>
                      <a:pt x="10" y="5"/>
                    </a:lnTo>
                    <a:lnTo>
                      <a:pt x="10" y="3"/>
                    </a:lnTo>
                    <a:lnTo>
                      <a:pt x="10" y="5"/>
                    </a:lnTo>
                    <a:lnTo>
                      <a:pt x="12" y="3"/>
                    </a:lnTo>
                    <a:lnTo>
                      <a:pt x="13" y="5"/>
                    </a:lnTo>
                    <a:lnTo>
                      <a:pt x="13" y="3"/>
                    </a:lnTo>
                    <a:lnTo>
                      <a:pt x="15" y="3"/>
                    </a:lnTo>
                    <a:lnTo>
                      <a:pt x="15" y="0"/>
                    </a:lnTo>
                    <a:lnTo>
                      <a:pt x="15" y="3"/>
                    </a:lnTo>
                    <a:lnTo>
                      <a:pt x="18" y="3"/>
                    </a:lnTo>
                    <a:lnTo>
                      <a:pt x="22" y="3"/>
                    </a:lnTo>
                    <a:lnTo>
                      <a:pt x="23" y="3"/>
                    </a:lnTo>
                    <a:lnTo>
                      <a:pt x="28" y="3"/>
                    </a:lnTo>
                    <a:lnTo>
                      <a:pt x="30" y="3"/>
                    </a:lnTo>
                    <a:lnTo>
                      <a:pt x="32" y="3"/>
                    </a:lnTo>
                    <a:lnTo>
                      <a:pt x="34" y="3"/>
                    </a:lnTo>
                    <a:lnTo>
                      <a:pt x="35" y="3"/>
                    </a:lnTo>
                    <a:lnTo>
                      <a:pt x="37" y="3"/>
                    </a:lnTo>
                    <a:lnTo>
                      <a:pt x="39" y="3"/>
                    </a:lnTo>
                    <a:lnTo>
                      <a:pt x="39" y="0"/>
                    </a:lnTo>
                    <a:lnTo>
                      <a:pt x="39" y="3"/>
                    </a:lnTo>
                    <a:lnTo>
                      <a:pt x="40" y="3"/>
                    </a:lnTo>
                    <a:lnTo>
                      <a:pt x="42" y="3"/>
                    </a:lnTo>
                    <a:lnTo>
                      <a:pt x="44" y="3"/>
                    </a:lnTo>
                    <a:lnTo>
                      <a:pt x="49" y="3"/>
                    </a:lnTo>
                    <a:lnTo>
                      <a:pt x="49" y="5"/>
                    </a:lnTo>
                    <a:lnTo>
                      <a:pt x="49" y="3"/>
                    </a:lnTo>
                    <a:lnTo>
                      <a:pt x="49" y="5"/>
                    </a:lnTo>
                    <a:lnTo>
                      <a:pt x="52" y="5"/>
                    </a:lnTo>
                    <a:lnTo>
                      <a:pt x="54" y="7"/>
                    </a:lnTo>
                    <a:lnTo>
                      <a:pt x="54" y="5"/>
                    </a:lnTo>
                    <a:lnTo>
                      <a:pt x="55" y="5"/>
                    </a:lnTo>
                    <a:lnTo>
                      <a:pt x="55" y="7"/>
                    </a:lnTo>
                    <a:lnTo>
                      <a:pt x="57" y="7"/>
                    </a:lnTo>
                    <a:lnTo>
                      <a:pt x="59" y="7"/>
                    </a:lnTo>
                    <a:lnTo>
                      <a:pt x="60" y="7"/>
                    </a:lnTo>
                    <a:lnTo>
                      <a:pt x="60" y="9"/>
                    </a:lnTo>
                    <a:lnTo>
                      <a:pt x="62" y="9"/>
                    </a:lnTo>
                    <a:lnTo>
                      <a:pt x="64" y="9"/>
                    </a:lnTo>
                    <a:lnTo>
                      <a:pt x="64" y="11"/>
                    </a:lnTo>
                    <a:lnTo>
                      <a:pt x="65" y="11"/>
                    </a:lnTo>
                    <a:lnTo>
                      <a:pt x="67" y="11"/>
                    </a:lnTo>
                    <a:lnTo>
                      <a:pt x="67" y="13"/>
                    </a:lnTo>
                    <a:lnTo>
                      <a:pt x="69" y="13"/>
                    </a:lnTo>
                    <a:lnTo>
                      <a:pt x="70" y="13"/>
                    </a:lnTo>
                    <a:lnTo>
                      <a:pt x="72" y="13"/>
                    </a:lnTo>
                    <a:lnTo>
                      <a:pt x="74" y="16"/>
                    </a:lnTo>
                    <a:lnTo>
                      <a:pt x="74" y="13"/>
                    </a:lnTo>
                    <a:lnTo>
                      <a:pt x="74" y="16"/>
                    </a:lnTo>
                    <a:lnTo>
                      <a:pt x="75" y="16"/>
                    </a:lnTo>
                    <a:lnTo>
                      <a:pt x="77" y="16"/>
                    </a:lnTo>
                    <a:lnTo>
                      <a:pt x="77" y="18"/>
                    </a:lnTo>
                    <a:lnTo>
                      <a:pt x="79" y="18"/>
                    </a:lnTo>
                    <a:lnTo>
                      <a:pt x="80" y="18"/>
                    </a:lnTo>
                    <a:lnTo>
                      <a:pt x="82" y="18"/>
                    </a:lnTo>
                    <a:lnTo>
                      <a:pt x="82" y="20"/>
                    </a:lnTo>
                    <a:lnTo>
                      <a:pt x="85" y="20"/>
                    </a:lnTo>
                    <a:lnTo>
                      <a:pt x="87" y="20"/>
                    </a:lnTo>
                    <a:lnTo>
                      <a:pt x="87" y="22"/>
                    </a:lnTo>
                    <a:lnTo>
                      <a:pt x="87" y="20"/>
                    </a:lnTo>
                    <a:lnTo>
                      <a:pt x="87" y="22"/>
                    </a:lnTo>
                    <a:lnTo>
                      <a:pt x="89" y="22"/>
                    </a:lnTo>
                    <a:lnTo>
                      <a:pt x="89" y="20"/>
                    </a:lnTo>
                    <a:lnTo>
                      <a:pt x="89" y="22"/>
                    </a:lnTo>
                    <a:lnTo>
                      <a:pt x="90" y="22"/>
                    </a:lnTo>
                    <a:lnTo>
                      <a:pt x="92" y="22"/>
                    </a:lnTo>
                    <a:lnTo>
                      <a:pt x="92" y="24"/>
                    </a:lnTo>
                    <a:lnTo>
                      <a:pt x="94" y="24"/>
                    </a:lnTo>
                    <a:lnTo>
                      <a:pt x="95" y="24"/>
                    </a:lnTo>
                    <a:lnTo>
                      <a:pt x="95" y="27"/>
                    </a:lnTo>
                    <a:lnTo>
                      <a:pt x="99" y="27"/>
                    </a:lnTo>
                    <a:lnTo>
                      <a:pt x="100" y="27"/>
                    </a:lnTo>
                    <a:lnTo>
                      <a:pt x="102" y="27"/>
                    </a:lnTo>
                    <a:lnTo>
                      <a:pt x="104" y="27"/>
                    </a:lnTo>
                    <a:lnTo>
                      <a:pt x="104" y="29"/>
                    </a:lnTo>
                    <a:lnTo>
                      <a:pt x="107" y="29"/>
                    </a:lnTo>
                    <a:lnTo>
                      <a:pt x="109" y="29"/>
                    </a:lnTo>
                    <a:lnTo>
                      <a:pt x="109" y="31"/>
                    </a:lnTo>
                    <a:lnTo>
                      <a:pt x="111" y="31"/>
                    </a:lnTo>
                    <a:lnTo>
                      <a:pt x="112" y="31"/>
                    </a:lnTo>
                    <a:lnTo>
                      <a:pt x="112" y="33"/>
                    </a:lnTo>
                    <a:lnTo>
                      <a:pt x="114" y="33"/>
                    </a:lnTo>
                    <a:lnTo>
                      <a:pt x="116" y="33"/>
                    </a:lnTo>
                    <a:lnTo>
                      <a:pt x="116" y="35"/>
                    </a:lnTo>
                    <a:lnTo>
                      <a:pt x="117" y="35"/>
                    </a:lnTo>
                    <a:lnTo>
                      <a:pt x="119" y="35"/>
                    </a:lnTo>
                    <a:lnTo>
                      <a:pt x="119" y="37"/>
                    </a:lnTo>
                    <a:lnTo>
                      <a:pt x="119" y="35"/>
                    </a:lnTo>
                    <a:lnTo>
                      <a:pt x="121" y="35"/>
                    </a:lnTo>
                    <a:lnTo>
                      <a:pt x="121" y="37"/>
                    </a:lnTo>
                    <a:lnTo>
                      <a:pt x="122" y="37"/>
                    </a:lnTo>
                    <a:lnTo>
                      <a:pt x="122" y="35"/>
                    </a:lnTo>
                    <a:lnTo>
                      <a:pt x="122" y="37"/>
                    </a:lnTo>
                    <a:lnTo>
                      <a:pt x="126" y="37"/>
                    </a:lnTo>
                    <a:lnTo>
                      <a:pt x="129" y="37"/>
                    </a:lnTo>
                    <a:lnTo>
                      <a:pt x="129" y="40"/>
                    </a:lnTo>
                    <a:lnTo>
                      <a:pt x="129" y="37"/>
                    </a:lnTo>
                    <a:lnTo>
                      <a:pt x="131" y="37"/>
                    </a:lnTo>
                    <a:lnTo>
                      <a:pt x="131" y="40"/>
                    </a:lnTo>
                    <a:lnTo>
                      <a:pt x="132" y="40"/>
                    </a:lnTo>
                    <a:lnTo>
                      <a:pt x="136" y="40"/>
                    </a:lnTo>
                    <a:lnTo>
                      <a:pt x="136" y="42"/>
                    </a:lnTo>
                    <a:lnTo>
                      <a:pt x="141" y="42"/>
                    </a:lnTo>
                    <a:lnTo>
                      <a:pt x="144" y="42"/>
                    </a:lnTo>
                    <a:lnTo>
                      <a:pt x="144" y="44"/>
                    </a:lnTo>
                    <a:lnTo>
                      <a:pt x="149" y="44"/>
                    </a:lnTo>
                    <a:lnTo>
                      <a:pt x="152" y="44"/>
                    </a:lnTo>
                    <a:lnTo>
                      <a:pt x="152" y="46"/>
                    </a:lnTo>
                    <a:lnTo>
                      <a:pt x="154" y="46"/>
                    </a:lnTo>
                    <a:lnTo>
                      <a:pt x="159" y="46"/>
                    </a:lnTo>
                    <a:lnTo>
                      <a:pt x="159" y="48"/>
                    </a:lnTo>
                    <a:lnTo>
                      <a:pt x="161" y="48"/>
                    </a:lnTo>
                    <a:lnTo>
                      <a:pt x="162" y="48"/>
                    </a:lnTo>
                    <a:lnTo>
                      <a:pt x="164" y="51"/>
                    </a:lnTo>
                    <a:lnTo>
                      <a:pt x="166" y="51"/>
                    </a:lnTo>
                    <a:lnTo>
                      <a:pt x="167" y="51"/>
                    </a:lnTo>
                    <a:lnTo>
                      <a:pt x="169" y="51"/>
                    </a:lnTo>
                    <a:lnTo>
                      <a:pt x="169" y="53"/>
                    </a:lnTo>
                    <a:lnTo>
                      <a:pt x="171" y="53"/>
                    </a:lnTo>
                    <a:lnTo>
                      <a:pt x="176" y="53"/>
                    </a:lnTo>
                    <a:lnTo>
                      <a:pt x="176" y="55"/>
                    </a:lnTo>
                    <a:lnTo>
                      <a:pt x="177" y="55"/>
                    </a:lnTo>
                    <a:lnTo>
                      <a:pt x="179" y="55"/>
                    </a:lnTo>
                    <a:lnTo>
                      <a:pt x="181" y="55"/>
                    </a:lnTo>
                    <a:lnTo>
                      <a:pt x="182" y="55"/>
                    </a:lnTo>
                    <a:lnTo>
                      <a:pt x="182" y="57"/>
                    </a:lnTo>
                    <a:lnTo>
                      <a:pt x="184" y="55"/>
                    </a:lnTo>
                    <a:lnTo>
                      <a:pt x="184" y="57"/>
                    </a:lnTo>
                    <a:lnTo>
                      <a:pt x="186" y="57"/>
                    </a:lnTo>
                    <a:lnTo>
                      <a:pt x="189" y="57"/>
                    </a:lnTo>
                    <a:lnTo>
                      <a:pt x="189" y="59"/>
                    </a:lnTo>
                    <a:lnTo>
                      <a:pt x="193" y="59"/>
                    </a:lnTo>
                    <a:lnTo>
                      <a:pt x="196" y="59"/>
                    </a:lnTo>
                    <a:lnTo>
                      <a:pt x="196" y="61"/>
                    </a:lnTo>
                    <a:lnTo>
                      <a:pt x="199" y="61"/>
                    </a:lnTo>
                    <a:lnTo>
                      <a:pt x="201" y="61"/>
                    </a:lnTo>
                    <a:lnTo>
                      <a:pt x="201" y="64"/>
                    </a:lnTo>
                    <a:lnTo>
                      <a:pt x="201" y="61"/>
                    </a:lnTo>
                    <a:lnTo>
                      <a:pt x="203" y="64"/>
                    </a:lnTo>
                    <a:lnTo>
                      <a:pt x="204" y="64"/>
                    </a:lnTo>
                    <a:lnTo>
                      <a:pt x="206" y="64"/>
                    </a:lnTo>
                    <a:lnTo>
                      <a:pt x="206" y="66"/>
                    </a:lnTo>
                    <a:lnTo>
                      <a:pt x="208" y="66"/>
                    </a:lnTo>
                    <a:lnTo>
                      <a:pt x="209" y="66"/>
                    </a:lnTo>
                    <a:lnTo>
                      <a:pt x="213" y="66"/>
                    </a:lnTo>
                    <a:lnTo>
                      <a:pt x="213" y="68"/>
                    </a:lnTo>
                    <a:lnTo>
                      <a:pt x="214" y="68"/>
                    </a:lnTo>
                    <a:lnTo>
                      <a:pt x="216" y="68"/>
                    </a:lnTo>
                    <a:lnTo>
                      <a:pt x="219" y="68"/>
                    </a:lnTo>
                    <a:lnTo>
                      <a:pt x="219" y="70"/>
                    </a:lnTo>
                    <a:lnTo>
                      <a:pt x="223" y="70"/>
                    </a:lnTo>
                    <a:lnTo>
                      <a:pt x="224" y="70"/>
                    </a:lnTo>
                    <a:lnTo>
                      <a:pt x="224" y="72"/>
                    </a:lnTo>
                    <a:lnTo>
                      <a:pt x="228" y="72"/>
                    </a:lnTo>
                    <a:lnTo>
                      <a:pt x="231" y="72"/>
                    </a:lnTo>
                    <a:lnTo>
                      <a:pt x="231" y="75"/>
                    </a:lnTo>
                    <a:lnTo>
                      <a:pt x="234" y="75"/>
                    </a:lnTo>
                    <a:lnTo>
                      <a:pt x="236" y="75"/>
                    </a:lnTo>
                    <a:lnTo>
                      <a:pt x="236" y="77"/>
                    </a:lnTo>
                    <a:lnTo>
                      <a:pt x="238" y="77"/>
                    </a:lnTo>
                    <a:lnTo>
                      <a:pt x="238" y="75"/>
                    </a:lnTo>
                    <a:lnTo>
                      <a:pt x="238" y="77"/>
                    </a:lnTo>
                    <a:lnTo>
                      <a:pt x="239" y="77"/>
                    </a:lnTo>
                    <a:lnTo>
                      <a:pt x="241" y="77"/>
                    </a:lnTo>
                    <a:lnTo>
                      <a:pt x="241" y="79"/>
                    </a:lnTo>
                    <a:lnTo>
                      <a:pt x="244" y="79"/>
                    </a:lnTo>
                    <a:lnTo>
                      <a:pt x="249" y="79"/>
                    </a:lnTo>
                    <a:lnTo>
                      <a:pt x="249" y="81"/>
                    </a:lnTo>
                    <a:lnTo>
                      <a:pt x="251" y="81"/>
                    </a:lnTo>
                    <a:lnTo>
                      <a:pt x="254" y="81"/>
                    </a:lnTo>
                    <a:lnTo>
                      <a:pt x="254" y="83"/>
                    </a:lnTo>
                    <a:lnTo>
                      <a:pt x="256" y="83"/>
                    </a:lnTo>
                    <a:lnTo>
                      <a:pt x="258" y="83"/>
                    </a:lnTo>
                    <a:lnTo>
                      <a:pt x="259" y="83"/>
                    </a:lnTo>
                    <a:lnTo>
                      <a:pt x="259" y="85"/>
                    </a:lnTo>
                    <a:lnTo>
                      <a:pt x="265" y="85"/>
                    </a:lnTo>
                    <a:lnTo>
                      <a:pt x="268" y="85"/>
                    </a:lnTo>
                    <a:lnTo>
                      <a:pt x="270" y="88"/>
                    </a:lnTo>
                    <a:lnTo>
                      <a:pt x="271" y="88"/>
                    </a:lnTo>
                    <a:lnTo>
                      <a:pt x="275" y="88"/>
                    </a:lnTo>
                    <a:lnTo>
                      <a:pt x="275" y="90"/>
                    </a:lnTo>
                    <a:lnTo>
                      <a:pt x="276" y="90"/>
                    </a:lnTo>
                    <a:lnTo>
                      <a:pt x="278" y="90"/>
                    </a:lnTo>
                    <a:lnTo>
                      <a:pt x="281" y="90"/>
                    </a:lnTo>
                    <a:lnTo>
                      <a:pt x="281" y="92"/>
                    </a:lnTo>
                    <a:lnTo>
                      <a:pt x="285" y="92"/>
                    </a:lnTo>
                    <a:lnTo>
                      <a:pt x="288" y="92"/>
                    </a:lnTo>
                    <a:lnTo>
                      <a:pt x="288" y="94"/>
                    </a:lnTo>
                    <a:lnTo>
                      <a:pt x="291" y="94"/>
                    </a:lnTo>
                    <a:lnTo>
                      <a:pt x="291" y="96"/>
                    </a:lnTo>
                    <a:lnTo>
                      <a:pt x="293" y="96"/>
                    </a:lnTo>
                    <a:lnTo>
                      <a:pt x="295" y="96"/>
                    </a:lnTo>
                    <a:lnTo>
                      <a:pt x="300" y="96"/>
                    </a:lnTo>
                    <a:lnTo>
                      <a:pt x="300" y="99"/>
                    </a:lnTo>
                    <a:lnTo>
                      <a:pt x="303" y="99"/>
                    </a:lnTo>
                    <a:lnTo>
                      <a:pt x="305" y="99"/>
                    </a:lnTo>
                    <a:lnTo>
                      <a:pt x="305" y="101"/>
                    </a:lnTo>
                    <a:lnTo>
                      <a:pt x="306" y="101"/>
                    </a:lnTo>
                    <a:lnTo>
                      <a:pt x="306" y="99"/>
                    </a:lnTo>
                    <a:lnTo>
                      <a:pt x="306" y="101"/>
                    </a:lnTo>
                    <a:lnTo>
                      <a:pt x="310" y="101"/>
                    </a:lnTo>
                    <a:lnTo>
                      <a:pt x="313" y="101"/>
                    </a:lnTo>
                    <a:lnTo>
                      <a:pt x="313" y="103"/>
                    </a:lnTo>
                    <a:lnTo>
                      <a:pt x="318" y="103"/>
                    </a:lnTo>
                    <a:lnTo>
                      <a:pt x="320" y="105"/>
                    </a:lnTo>
                    <a:lnTo>
                      <a:pt x="323" y="105"/>
                    </a:lnTo>
                    <a:lnTo>
                      <a:pt x="325" y="105"/>
                    </a:lnTo>
                    <a:lnTo>
                      <a:pt x="325" y="107"/>
                    </a:lnTo>
                    <a:lnTo>
                      <a:pt x="325" y="105"/>
                    </a:lnTo>
                    <a:lnTo>
                      <a:pt x="325" y="107"/>
                    </a:lnTo>
                    <a:lnTo>
                      <a:pt x="326" y="107"/>
                    </a:lnTo>
                    <a:lnTo>
                      <a:pt x="328" y="107"/>
                    </a:lnTo>
                    <a:lnTo>
                      <a:pt x="331" y="107"/>
                    </a:lnTo>
                    <a:lnTo>
                      <a:pt x="331" y="109"/>
                    </a:lnTo>
                    <a:lnTo>
                      <a:pt x="333" y="109"/>
                    </a:lnTo>
                    <a:lnTo>
                      <a:pt x="338" y="109"/>
                    </a:lnTo>
                    <a:lnTo>
                      <a:pt x="338" y="112"/>
                    </a:lnTo>
                    <a:lnTo>
                      <a:pt x="338" y="109"/>
                    </a:lnTo>
                    <a:lnTo>
                      <a:pt x="338" y="112"/>
                    </a:lnTo>
                    <a:lnTo>
                      <a:pt x="342" y="112"/>
                    </a:lnTo>
                    <a:lnTo>
                      <a:pt x="345" y="112"/>
                    </a:lnTo>
                    <a:lnTo>
                      <a:pt x="345" y="114"/>
                    </a:lnTo>
                    <a:lnTo>
                      <a:pt x="348" y="114"/>
                    </a:lnTo>
                    <a:lnTo>
                      <a:pt x="350" y="114"/>
                    </a:lnTo>
                    <a:lnTo>
                      <a:pt x="350" y="116"/>
                    </a:lnTo>
                    <a:lnTo>
                      <a:pt x="352" y="114"/>
                    </a:lnTo>
                    <a:lnTo>
                      <a:pt x="352" y="116"/>
                    </a:lnTo>
                    <a:lnTo>
                      <a:pt x="353" y="114"/>
                    </a:lnTo>
                    <a:lnTo>
                      <a:pt x="353" y="116"/>
                    </a:lnTo>
                    <a:lnTo>
                      <a:pt x="353" y="114"/>
                    </a:lnTo>
                    <a:lnTo>
                      <a:pt x="353" y="116"/>
                    </a:lnTo>
                    <a:lnTo>
                      <a:pt x="357" y="116"/>
                    </a:lnTo>
                    <a:lnTo>
                      <a:pt x="358" y="116"/>
                    </a:lnTo>
                    <a:lnTo>
                      <a:pt x="358" y="118"/>
                    </a:lnTo>
                    <a:lnTo>
                      <a:pt x="362" y="118"/>
                    </a:lnTo>
                    <a:lnTo>
                      <a:pt x="363" y="118"/>
                    </a:lnTo>
                    <a:lnTo>
                      <a:pt x="365" y="118"/>
                    </a:lnTo>
                    <a:lnTo>
                      <a:pt x="365" y="120"/>
                    </a:lnTo>
                    <a:lnTo>
                      <a:pt x="370" y="120"/>
                    </a:lnTo>
                    <a:lnTo>
                      <a:pt x="372" y="120"/>
                    </a:lnTo>
                    <a:lnTo>
                      <a:pt x="375" y="120"/>
                    </a:lnTo>
                    <a:lnTo>
                      <a:pt x="375" y="123"/>
                    </a:lnTo>
                    <a:lnTo>
                      <a:pt x="377" y="123"/>
                    </a:lnTo>
                    <a:lnTo>
                      <a:pt x="378" y="123"/>
                    </a:lnTo>
                    <a:lnTo>
                      <a:pt x="382" y="123"/>
                    </a:lnTo>
                    <a:lnTo>
                      <a:pt x="382" y="125"/>
                    </a:lnTo>
                    <a:lnTo>
                      <a:pt x="383" y="125"/>
                    </a:lnTo>
                    <a:lnTo>
                      <a:pt x="385" y="125"/>
                    </a:lnTo>
                    <a:lnTo>
                      <a:pt x="387" y="125"/>
                    </a:lnTo>
                    <a:lnTo>
                      <a:pt x="387" y="127"/>
                    </a:lnTo>
                    <a:lnTo>
                      <a:pt x="387" y="125"/>
                    </a:lnTo>
                    <a:lnTo>
                      <a:pt x="387" y="127"/>
                    </a:lnTo>
                    <a:lnTo>
                      <a:pt x="387" y="125"/>
                    </a:lnTo>
                    <a:lnTo>
                      <a:pt x="388" y="127"/>
                    </a:lnTo>
                    <a:lnTo>
                      <a:pt x="390" y="127"/>
                    </a:lnTo>
                    <a:lnTo>
                      <a:pt x="393" y="127"/>
                    </a:lnTo>
                    <a:lnTo>
                      <a:pt x="393" y="129"/>
                    </a:lnTo>
                    <a:lnTo>
                      <a:pt x="397" y="129"/>
                    </a:lnTo>
                    <a:lnTo>
                      <a:pt x="400" y="129"/>
                    </a:lnTo>
                    <a:lnTo>
                      <a:pt x="400" y="131"/>
                    </a:lnTo>
                    <a:lnTo>
                      <a:pt x="403" y="131"/>
                    </a:lnTo>
                    <a:lnTo>
                      <a:pt x="410" y="131"/>
                    </a:lnTo>
                    <a:lnTo>
                      <a:pt x="410" y="133"/>
                    </a:lnTo>
                    <a:lnTo>
                      <a:pt x="414" y="133"/>
                    </a:lnTo>
                    <a:lnTo>
                      <a:pt x="417" y="133"/>
                    </a:lnTo>
                    <a:lnTo>
                      <a:pt x="419" y="136"/>
                    </a:lnTo>
                    <a:lnTo>
                      <a:pt x="420" y="136"/>
                    </a:lnTo>
                    <a:lnTo>
                      <a:pt x="422" y="136"/>
                    </a:lnTo>
                    <a:lnTo>
                      <a:pt x="424" y="136"/>
                    </a:lnTo>
                    <a:lnTo>
                      <a:pt x="424" y="138"/>
                    </a:lnTo>
                    <a:lnTo>
                      <a:pt x="425" y="138"/>
                    </a:lnTo>
                    <a:lnTo>
                      <a:pt x="427" y="138"/>
                    </a:lnTo>
                    <a:lnTo>
                      <a:pt x="429" y="138"/>
                    </a:lnTo>
                    <a:lnTo>
                      <a:pt x="430" y="140"/>
                    </a:lnTo>
                    <a:lnTo>
                      <a:pt x="430" y="138"/>
                    </a:lnTo>
                    <a:lnTo>
                      <a:pt x="430" y="140"/>
                    </a:lnTo>
                    <a:lnTo>
                      <a:pt x="434" y="140"/>
                    </a:lnTo>
                    <a:lnTo>
                      <a:pt x="437" y="140"/>
                    </a:lnTo>
                    <a:lnTo>
                      <a:pt x="439" y="142"/>
                    </a:lnTo>
                    <a:lnTo>
                      <a:pt x="440" y="142"/>
                    </a:lnTo>
                    <a:lnTo>
                      <a:pt x="442" y="142"/>
                    </a:lnTo>
                    <a:lnTo>
                      <a:pt x="442" y="144"/>
                    </a:lnTo>
                    <a:lnTo>
                      <a:pt x="445" y="144"/>
                    </a:lnTo>
                    <a:lnTo>
                      <a:pt x="450" y="144"/>
                    </a:lnTo>
                    <a:lnTo>
                      <a:pt x="450" y="146"/>
                    </a:lnTo>
                    <a:lnTo>
                      <a:pt x="450" y="144"/>
                    </a:lnTo>
                    <a:lnTo>
                      <a:pt x="452" y="146"/>
                    </a:lnTo>
                    <a:lnTo>
                      <a:pt x="457" y="146"/>
                    </a:lnTo>
                    <a:lnTo>
                      <a:pt x="459" y="146"/>
                    </a:lnTo>
                    <a:lnTo>
                      <a:pt x="459" y="149"/>
                    </a:lnTo>
                    <a:lnTo>
                      <a:pt x="460" y="149"/>
                    </a:lnTo>
                    <a:lnTo>
                      <a:pt x="464" y="149"/>
                    </a:lnTo>
                    <a:lnTo>
                      <a:pt x="464" y="151"/>
                    </a:lnTo>
                    <a:lnTo>
                      <a:pt x="467" y="151"/>
                    </a:lnTo>
                    <a:lnTo>
                      <a:pt x="469" y="151"/>
                    </a:lnTo>
                    <a:lnTo>
                      <a:pt x="469" y="153"/>
                    </a:lnTo>
                    <a:lnTo>
                      <a:pt x="474" y="153"/>
                    </a:lnTo>
                    <a:lnTo>
                      <a:pt x="474" y="151"/>
                    </a:lnTo>
                    <a:lnTo>
                      <a:pt x="475" y="151"/>
                    </a:lnTo>
                    <a:lnTo>
                      <a:pt x="475" y="153"/>
                    </a:lnTo>
                    <a:lnTo>
                      <a:pt x="477" y="153"/>
                    </a:lnTo>
                    <a:lnTo>
                      <a:pt x="479" y="153"/>
                    </a:lnTo>
                    <a:lnTo>
                      <a:pt x="479" y="155"/>
                    </a:lnTo>
                    <a:lnTo>
                      <a:pt x="480" y="155"/>
                    </a:lnTo>
                    <a:lnTo>
                      <a:pt x="482" y="155"/>
                    </a:lnTo>
                    <a:lnTo>
                      <a:pt x="484" y="155"/>
                    </a:lnTo>
                    <a:lnTo>
                      <a:pt x="484" y="157"/>
                    </a:lnTo>
                    <a:lnTo>
                      <a:pt x="485" y="157"/>
                    </a:lnTo>
                    <a:lnTo>
                      <a:pt x="489" y="157"/>
                    </a:lnTo>
                    <a:lnTo>
                      <a:pt x="489" y="160"/>
                    </a:lnTo>
                    <a:lnTo>
                      <a:pt x="491" y="160"/>
                    </a:lnTo>
                    <a:lnTo>
                      <a:pt x="491" y="157"/>
                    </a:lnTo>
                    <a:lnTo>
                      <a:pt x="491" y="160"/>
                    </a:lnTo>
                    <a:lnTo>
                      <a:pt x="491" y="157"/>
                    </a:lnTo>
                    <a:lnTo>
                      <a:pt x="492" y="157"/>
                    </a:lnTo>
                    <a:lnTo>
                      <a:pt x="492" y="160"/>
                    </a:lnTo>
                    <a:lnTo>
                      <a:pt x="494" y="160"/>
                    </a:lnTo>
                  </a:path>
                </a:pathLst>
              </a:custGeom>
              <a:noFill/>
              <a:ln w="12700" cmpd="sng">
                <a:solidFill>
                  <a:srgbClr val="000000"/>
                </a:solidFill>
                <a:prstDash val="solid"/>
                <a:round/>
                <a:headEnd/>
                <a:tailEnd/>
              </a:ln>
            </p:spPr>
            <p:txBody>
              <a:bodyPr/>
              <a:lstStyle/>
              <a:p>
                <a:endParaRPr lang="en-US"/>
              </a:p>
            </p:txBody>
          </p:sp>
          <p:sp>
            <p:nvSpPr>
              <p:cNvPr id="57521" name="Freeform 104"/>
              <p:cNvSpPr>
                <a:spLocks/>
              </p:cNvSpPr>
              <p:nvPr/>
            </p:nvSpPr>
            <p:spPr bwMode="auto">
              <a:xfrm>
                <a:off x="4377" y="3098"/>
                <a:ext cx="514" cy="102"/>
              </a:xfrm>
              <a:custGeom>
                <a:avLst/>
                <a:gdLst>
                  <a:gd name="T0" fmla="*/ 3 w 514"/>
                  <a:gd name="T1" fmla="*/ 0 h 102"/>
                  <a:gd name="T2" fmla="*/ 8 w 514"/>
                  <a:gd name="T3" fmla="*/ 4 h 102"/>
                  <a:gd name="T4" fmla="*/ 12 w 514"/>
                  <a:gd name="T5" fmla="*/ 2 h 102"/>
                  <a:gd name="T6" fmla="*/ 20 w 514"/>
                  <a:gd name="T7" fmla="*/ 6 h 102"/>
                  <a:gd name="T8" fmla="*/ 28 w 514"/>
                  <a:gd name="T9" fmla="*/ 8 h 102"/>
                  <a:gd name="T10" fmla="*/ 35 w 514"/>
                  <a:gd name="T11" fmla="*/ 10 h 102"/>
                  <a:gd name="T12" fmla="*/ 42 w 514"/>
                  <a:gd name="T13" fmla="*/ 10 h 102"/>
                  <a:gd name="T14" fmla="*/ 50 w 514"/>
                  <a:gd name="T15" fmla="*/ 13 h 102"/>
                  <a:gd name="T16" fmla="*/ 53 w 514"/>
                  <a:gd name="T17" fmla="*/ 15 h 102"/>
                  <a:gd name="T18" fmla="*/ 62 w 514"/>
                  <a:gd name="T19" fmla="*/ 15 h 102"/>
                  <a:gd name="T20" fmla="*/ 70 w 514"/>
                  <a:gd name="T21" fmla="*/ 19 h 102"/>
                  <a:gd name="T22" fmla="*/ 77 w 514"/>
                  <a:gd name="T23" fmla="*/ 21 h 102"/>
                  <a:gd name="T24" fmla="*/ 89 w 514"/>
                  <a:gd name="T25" fmla="*/ 21 h 102"/>
                  <a:gd name="T26" fmla="*/ 97 w 514"/>
                  <a:gd name="T27" fmla="*/ 26 h 102"/>
                  <a:gd name="T28" fmla="*/ 100 w 514"/>
                  <a:gd name="T29" fmla="*/ 26 h 102"/>
                  <a:gd name="T30" fmla="*/ 107 w 514"/>
                  <a:gd name="T31" fmla="*/ 30 h 102"/>
                  <a:gd name="T32" fmla="*/ 117 w 514"/>
                  <a:gd name="T33" fmla="*/ 30 h 102"/>
                  <a:gd name="T34" fmla="*/ 125 w 514"/>
                  <a:gd name="T35" fmla="*/ 32 h 102"/>
                  <a:gd name="T36" fmla="*/ 137 w 514"/>
                  <a:gd name="T37" fmla="*/ 37 h 102"/>
                  <a:gd name="T38" fmla="*/ 151 w 514"/>
                  <a:gd name="T39" fmla="*/ 39 h 102"/>
                  <a:gd name="T40" fmla="*/ 152 w 514"/>
                  <a:gd name="T41" fmla="*/ 39 h 102"/>
                  <a:gd name="T42" fmla="*/ 161 w 514"/>
                  <a:gd name="T43" fmla="*/ 41 h 102"/>
                  <a:gd name="T44" fmla="*/ 164 w 514"/>
                  <a:gd name="T45" fmla="*/ 41 h 102"/>
                  <a:gd name="T46" fmla="*/ 169 w 514"/>
                  <a:gd name="T47" fmla="*/ 43 h 102"/>
                  <a:gd name="T48" fmla="*/ 179 w 514"/>
                  <a:gd name="T49" fmla="*/ 45 h 102"/>
                  <a:gd name="T50" fmla="*/ 187 w 514"/>
                  <a:gd name="T51" fmla="*/ 48 h 102"/>
                  <a:gd name="T52" fmla="*/ 197 w 514"/>
                  <a:gd name="T53" fmla="*/ 50 h 102"/>
                  <a:gd name="T54" fmla="*/ 201 w 514"/>
                  <a:gd name="T55" fmla="*/ 50 h 102"/>
                  <a:gd name="T56" fmla="*/ 207 w 514"/>
                  <a:gd name="T57" fmla="*/ 52 h 102"/>
                  <a:gd name="T58" fmla="*/ 216 w 514"/>
                  <a:gd name="T59" fmla="*/ 54 h 102"/>
                  <a:gd name="T60" fmla="*/ 223 w 514"/>
                  <a:gd name="T61" fmla="*/ 56 h 102"/>
                  <a:gd name="T62" fmla="*/ 234 w 514"/>
                  <a:gd name="T63" fmla="*/ 58 h 102"/>
                  <a:gd name="T64" fmla="*/ 243 w 514"/>
                  <a:gd name="T65" fmla="*/ 58 h 102"/>
                  <a:gd name="T66" fmla="*/ 249 w 514"/>
                  <a:gd name="T67" fmla="*/ 61 h 102"/>
                  <a:gd name="T68" fmla="*/ 263 w 514"/>
                  <a:gd name="T69" fmla="*/ 65 h 102"/>
                  <a:gd name="T70" fmla="*/ 271 w 514"/>
                  <a:gd name="T71" fmla="*/ 67 h 102"/>
                  <a:gd name="T72" fmla="*/ 283 w 514"/>
                  <a:gd name="T73" fmla="*/ 69 h 102"/>
                  <a:gd name="T74" fmla="*/ 286 w 514"/>
                  <a:gd name="T75" fmla="*/ 69 h 102"/>
                  <a:gd name="T76" fmla="*/ 291 w 514"/>
                  <a:gd name="T77" fmla="*/ 69 h 102"/>
                  <a:gd name="T78" fmla="*/ 293 w 514"/>
                  <a:gd name="T79" fmla="*/ 72 h 102"/>
                  <a:gd name="T80" fmla="*/ 308 w 514"/>
                  <a:gd name="T81" fmla="*/ 74 h 102"/>
                  <a:gd name="T82" fmla="*/ 318 w 514"/>
                  <a:gd name="T83" fmla="*/ 74 h 102"/>
                  <a:gd name="T84" fmla="*/ 323 w 514"/>
                  <a:gd name="T85" fmla="*/ 76 h 102"/>
                  <a:gd name="T86" fmla="*/ 335 w 514"/>
                  <a:gd name="T87" fmla="*/ 76 h 102"/>
                  <a:gd name="T88" fmla="*/ 336 w 514"/>
                  <a:gd name="T89" fmla="*/ 76 h 102"/>
                  <a:gd name="T90" fmla="*/ 353 w 514"/>
                  <a:gd name="T91" fmla="*/ 78 h 102"/>
                  <a:gd name="T92" fmla="*/ 360 w 514"/>
                  <a:gd name="T93" fmla="*/ 78 h 102"/>
                  <a:gd name="T94" fmla="*/ 363 w 514"/>
                  <a:gd name="T95" fmla="*/ 80 h 102"/>
                  <a:gd name="T96" fmla="*/ 378 w 514"/>
                  <a:gd name="T97" fmla="*/ 82 h 102"/>
                  <a:gd name="T98" fmla="*/ 387 w 514"/>
                  <a:gd name="T99" fmla="*/ 82 h 102"/>
                  <a:gd name="T100" fmla="*/ 393 w 514"/>
                  <a:gd name="T101" fmla="*/ 85 h 102"/>
                  <a:gd name="T102" fmla="*/ 420 w 514"/>
                  <a:gd name="T103" fmla="*/ 89 h 102"/>
                  <a:gd name="T104" fmla="*/ 425 w 514"/>
                  <a:gd name="T105" fmla="*/ 89 h 102"/>
                  <a:gd name="T106" fmla="*/ 433 w 514"/>
                  <a:gd name="T107" fmla="*/ 91 h 102"/>
                  <a:gd name="T108" fmla="*/ 447 w 514"/>
                  <a:gd name="T109" fmla="*/ 93 h 102"/>
                  <a:gd name="T110" fmla="*/ 470 w 514"/>
                  <a:gd name="T111" fmla="*/ 96 h 102"/>
                  <a:gd name="T112" fmla="*/ 490 w 514"/>
                  <a:gd name="T113" fmla="*/ 100 h 102"/>
                  <a:gd name="T114" fmla="*/ 507 w 514"/>
                  <a:gd name="T115" fmla="*/ 102 h 10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14"/>
                  <a:gd name="T175" fmla="*/ 0 h 102"/>
                  <a:gd name="T176" fmla="*/ 514 w 514"/>
                  <a:gd name="T177" fmla="*/ 102 h 10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14" h="102">
                    <a:moveTo>
                      <a:pt x="0" y="0"/>
                    </a:moveTo>
                    <a:lnTo>
                      <a:pt x="2" y="0"/>
                    </a:lnTo>
                    <a:lnTo>
                      <a:pt x="2" y="2"/>
                    </a:lnTo>
                    <a:lnTo>
                      <a:pt x="3" y="2"/>
                    </a:lnTo>
                    <a:lnTo>
                      <a:pt x="3" y="0"/>
                    </a:lnTo>
                    <a:lnTo>
                      <a:pt x="3" y="2"/>
                    </a:lnTo>
                    <a:lnTo>
                      <a:pt x="3" y="0"/>
                    </a:lnTo>
                    <a:lnTo>
                      <a:pt x="3" y="2"/>
                    </a:lnTo>
                    <a:lnTo>
                      <a:pt x="7" y="2"/>
                    </a:lnTo>
                    <a:lnTo>
                      <a:pt x="8" y="2"/>
                    </a:lnTo>
                    <a:lnTo>
                      <a:pt x="8" y="4"/>
                    </a:lnTo>
                    <a:lnTo>
                      <a:pt x="8" y="2"/>
                    </a:lnTo>
                    <a:lnTo>
                      <a:pt x="10" y="2"/>
                    </a:lnTo>
                    <a:lnTo>
                      <a:pt x="10" y="4"/>
                    </a:lnTo>
                    <a:lnTo>
                      <a:pt x="10" y="2"/>
                    </a:lnTo>
                    <a:lnTo>
                      <a:pt x="10" y="4"/>
                    </a:lnTo>
                    <a:lnTo>
                      <a:pt x="12" y="2"/>
                    </a:lnTo>
                    <a:lnTo>
                      <a:pt x="12" y="4"/>
                    </a:lnTo>
                    <a:lnTo>
                      <a:pt x="17" y="4"/>
                    </a:lnTo>
                    <a:lnTo>
                      <a:pt x="20" y="4"/>
                    </a:lnTo>
                    <a:lnTo>
                      <a:pt x="20" y="6"/>
                    </a:lnTo>
                    <a:lnTo>
                      <a:pt x="20" y="4"/>
                    </a:lnTo>
                    <a:lnTo>
                      <a:pt x="22" y="4"/>
                    </a:lnTo>
                    <a:lnTo>
                      <a:pt x="22" y="6"/>
                    </a:lnTo>
                    <a:lnTo>
                      <a:pt x="27" y="6"/>
                    </a:lnTo>
                    <a:lnTo>
                      <a:pt x="28" y="6"/>
                    </a:lnTo>
                    <a:lnTo>
                      <a:pt x="28" y="8"/>
                    </a:lnTo>
                    <a:lnTo>
                      <a:pt x="32" y="8"/>
                    </a:lnTo>
                    <a:lnTo>
                      <a:pt x="33" y="8"/>
                    </a:lnTo>
                    <a:lnTo>
                      <a:pt x="35" y="8"/>
                    </a:lnTo>
                    <a:lnTo>
                      <a:pt x="35" y="10"/>
                    </a:lnTo>
                    <a:lnTo>
                      <a:pt x="38" y="10"/>
                    </a:lnTo>
                    <a:lnTo>
                      <a:pt x="40" y="10"/>
                    </a:lnTo>
                    <a:lnTo>
                      <a:pt x="42" y="10"/>
                    </a:lnTo>
                    <a:lnTo>
                      <a:pt x="45" y="10"/>
                    </a:lnTo>
                    <a:lnTo>
                      <a:pt x="45" y="13"/>
                    </a:lnTo>
                    <a:lnTo>
                      <a:pt x="48" y="13"/>
                    </a:lnTo>
                    <a:lnTo>
                      <a:pt x="50" y="13"/>
                    </a:lnTo>
                    <a:lnTo>
                      <a:pt x="50" y="15"/>
                    </a:lnTo>
                    <a:lnTo>
                      <a:pt x="50" y="13"/>
                    </a:lnTo>
                    <a:lnTo>
                      <a:pt x="52" y="13"/>
                    </a:lnTo>
                    <a:lnTo>
                      <a:pt x="52" y="15"/>
                    </a:lnTo>
                    <a:lnTo>
                      <a:pt x="52" y="13"/>
                    </a:lnTo>
                    <a:lnTo>
                      <a:pt x="53" y="13"/>
                    </a:lnTo>
                    <a:lnTo>
                      <a:pt x="53" y="15"/>
                    </a:lnTo>
                    <a:lnTo>
                      <a:pt x="53" y="13"/>
                    </a:lnTo>
                    <a:lnTo>
                      <a:pt x="53" y="15"/>
                    </a:lnTo>
                    <a:lnTo>
                      <a:pt x="58" y="15"/>
                    </a:lnTo>
                    <a:lnTo>
                      <a:pt x="62" y="15"/>
                    </a:lnTo>
                    <a:lnTo>
                      <a:pt x="62" y="17"/>
                    </a:lnTo>
                    <a:lnTo>
                      <a:pt x="62" y="15"/>
                    </a:lnTo>
                    <a:lnTo>
                      <a:pt x="62" y="17"/>
                    </a:lnTo>
                    <a:lnTo>
                      <a:pt x="65" y="17"/>
                    </a:lnTo>
                    <a:lnTo>
                      <a:pt x="67" y="17"/>
                    </a:lnTo>
                    <a:lnTo>
                      <a:pt x="68" y="17"/>
                    </a:lnTo>
                    <a:lnTo>
                      <a:pt x="70" y="19"/>
                    </a:lnTo>
                    <a:lnTo>
                      <a:pt x="72" y="19"/>
                    </a:lnTo>
                    <a:lnTo>
                      <a:pt x="74" y="19"/>
                    </a:lnTo>
                    <a:lnTo>
                      <a:pt x="77" y="19"/>
                    </a:lnTo>
                    <a:lnTo>
                      <a:pt x="77" y="21"/>
                    </a:lnTo>
                    <a:lnTo>
                      <a:pt x="77" y="19"/>
                    </a:lnTo>
                    <a:lnTo>
                      <a:pt x="77" y="21"/>
                    </a:lnTo>
                    <a:lnTo>
                      <a:pt x="79" y="21"/>
                    </a:lnTo>
                    <a:lnTo>
                      <a:pt x="79" y="19"/>
                    </a:lnTo>
                    <a:lnTo>
                      <a:pt x="80" y="19"/>
                    </a:lnTo>
                    <a:lnTo>
                      <a:pt x="80" y="21"/>
                    </a:lnTo>
                    <a:lnTo>
                      <a:pt x="85" y="21"/>
                    </a:lnTo>
                    <a:lnTo>
                      <a:pt x="89" y="21"/>
                    </a:lnTo>
                    <a:lnTo>
                      <a:pt x="89" y="24"/>
                    </a:lnTo>
                    <a:lnTo>
                      <a:pt x="90" y="24"/>
                    </a:lnTo>
                    <a:lnTo>
                      <a:pt x="92" y="24"/>
                    </a:lnTo>
                    <a:lnTo>
                      <a:pt x="95" y="24"/>
                    </a:lnTo>
                    <a:lnTo>
                      <a:pt x="95" y="26"/>
                    </a:lnTo>
                    <a:lnTo>
                      <a:pt x="97" y="26"/>
                    </a:lnTo>
                    <a:lnTo>
                      <a:pt x="99" y="26"/>
                    </a:lnTo>
                    <a:lnTo>
                      <a:pt x="100" y="26"/>
                    </a:lnTo>
                    <a:lnTo>
                      <a:pt x="100" y="28"/>
                    </a:lnTo>
                    <a:lnTo>
                      <a:pt x="100" y="26"/>
                    </a:lnTo>
                    <a:lnTo>
                      <a:pt x="100" y="28"/>
                    </a:lnTo>
                    <a:lnTo>
                      <a:pt x="104" y="28"/>
                    </a:lnTo>
                    <a:lnTo>
                      <a:pt x="105" y="28"/>
                    </a:lnTo>
                    <a:lnTo>
                      <a:pt x="107" y="28"/>
                    </a:lnTo>
                    <a:lnTo>
                      <a:pt x="107" y="30"/>
                    </a:lnTo>
                    <a:lnTo>
                      <a:pt x="109" y="28"/>
                    </a:lnTo>
                    <a:lnTo>
                      <a:pt x="109" y="30"/>
                    </a:lnTo>
                    <a:lnTo>
                      <a:pt x="110" y="30"/>
                    </a:lnTo>
                    <a:lnTo>
                      <a:pt x="110" y="28"/>
                    </a:lnTo>
                    <a:lnTo>
                      <a:pt x="110" y="30"/>
                    </a:lnTo>
                    <a:lnTo>
                      <a:pt x="115" y="30"/>
                    </a:lnTo>
                    <a:lnTo>
                      <a:pt x="117" y="30"/>
                    </a:lnTo>
                    <a:lnTo>
                      <a:pt x="119" y="30"/>
                    </a:lnTo>
                    <a:lnTo>
                      <a:pt x="119" y="32"/>
                    </a:lnTo>
                    <a:lnTo>
                      <a:pt x="119" y="30"/>
                    </a:lnTo>
                    <a:lnTo>
                      <a:pt x="120" y="32"/>
                    </a:lnTo>
                    <a:lnTo>
                      <a:pt x="120" y="30"/>
                    </a:lnTo>
                    <a:lnTo>
                      <a:pt x="120" y="32"/>
                    </a:lnTo>
                    <a:lnTo>
                      <a:pt x="125" y="32"/>
                    </a:lnTo>
                    <a:lnTo>
                      <a:pt x="129" y="32"/>
                    </a:lnTo>
                    <a:lnTo>
                      <a:pt x="129" y="34"/>
                    </a:lnTo>
                    <a:lnTo>
                      <a:pt x="134" y="34"/>
                    </a:lnTo>
                    <a:lnTo>
                      <a:pt x="137" y="34"/>
                    </a:lnTo>
                    <a:lnTo>
                      <a:pt x="137" y="37"/>
                    </a:lnTo>
                    <a:lnTo>
                      <a:pt x="142" y="37"/>
                    </a:lnTo>
                    <a:lnTo>
                      <a:pt x="144" y="37"/>
                    </a:lnTo>
                    <a:lnTo>
                      <a:pt x="144" y="39"/>
                    </a:lnTo>
                    <a:lnTo>
                      <a:pt x="149" y="39"/>
                    </a:lnTo>
                    <a:lnTo>
                      <a:pt x="151" y="39"/>
                    </a:lnTo>
                    <a:lnTo>
                      <a:pt x="152" y="39"/>
                    </a:lnTo>
                    <a:lnTo>
                      <a:pt x="154" y="39"/>
                    </a:lnTo>
                    <a:lnTo>
                      <a:pt x="156" y="39"/>
                    </a:lnTo>
                    <a:lnTo>
                      <a:pt x="156" y="41"/>
                    </a:lnTo>
                    <a:lnTo>
                      <a:pt x="161" y="41"/>
                    </a:lnTo>
                    <a:lnTo>
                      <a:pt x="162" y="41"/>
                    </a:lnTo>
                    <a:lnTo>
                      <a:pt x="164" y="41"/>
                    </a:lnTo>
                    <a:lnTo>
                      <a:pt x="166" y="43"/>
                    </a:lnTo>
                    <a:lnTo>
                      <a:pt x="167" y="43"/>
                    </a:lnTo>
                    <a:lnTo>
                      <a:pt x="169" y="43"/>
                    </a:lnTo>
                    <a:lnTo>
                      <a:pt x="174" y="43"/>
                    </a:lnTo>
                    <a:lnTo>
                      <a:pt x="174" y="45"/>
                    </a:lnTo>
                    <a:lnTo>
                      <a:pt x="174" y="43"/>
                    </a:lnTo>
                    <a:lnTo>
                      <a:pt x="174" y="45"/>
                    </a:lnTo>
                    <a:lnTo>
                      <a:pt x="179" y="45"/>
                    </a:lnTo>
                    <a:lnTo>
                      <a:pt x="184" y="45"/>
                    </a:lnTo>
                    <a:lnTo>
                      <a:pt x="184" y="48"/>
                    </a:lnTo>
                    <a:lnTo>
                      <a:pt x="186" y="48"/>
                    </a:lnTo>
                    <a:lnTo>
                      <a:pt x="186" y="45"/>
                    </a:lnTo>
                    <a:lnTo>
                      <a:pt x="186" y="48"/>
                    </a:lnTo>
                    <a:lnTo>
                      <a:pt x="187" y="48"/>
                    </a:lnTo>
                    <a:lnTo>
                      <a:pt x="189" y="48"/>
                    </a:lnTo>
                    <a:lnTo>
                      <a:pt x="192" y="48"/>
                    </a:lnTo>
                    <a:lnTo>
                      <a:pt x="194" y="50"/>
                    </a:lnTo>
                    <a:lnTo>
                      <a:pt x="197" y="50"/>
                    </a:lnTo>
                    <a:lnTo>
                      <a:pt x="199" y="50"/>
                    </a:lnTo>
                    <a:lnTo>
                      <a:pt x="201" y="50"/>
                    </a:lnTo>
                    <a:lnTo>
                      <a:pt x="202" y="52"/>
                    </a:lnTo>
                    <a:lnTo>
                      <a:pt x="204" y="52"/>
                    </a:lnTo>
                    <a:lnTo>
                      <a:pt x="206" y="52"/>
                    </a:lnTo>
                    <a:lnTo>
                      <a:pt x="207" y="52"/>
                    </a:lnTo>
                    <a:lnTo>
                      <a:pt x="211" y="52"/>
                    </a:lnTo>
                    <a:lnTo>
                      <a:pt x="211" y="54"/>
                    </a:lnTo>
                    <a:lnTo>
                      <a:pt x="216" y="54"/>
                    </a:lnTo>
                    <a:lnTo>
                      <a:pt x="217" y="54"/>
                    </a:lnTo>
                    <a:lnTo>
                      <a:pt x="217" y="56"/>
                    </a:lnTo>
                    <a:lnTo>
                      <a:pt x="217" y="54"/>
                    </a:lnTo>
                    <a:lnTo>
                      <a:pt x="219" y="54"/>
                    </a:lnTo>
                    <a:lnTo>
                      <a:pt x="219" y="56"/>
                    </a:lnTo>
                    <a:lnTo>
                      <a:pt x="223" y="56"/>
                    </a:lnTo>
                    <a:lnTo>
                      <a:pt x="231" y="56"/>
                    </a:lnTo>
                    <a:lnTo>
                      <a:pt x="231" y="58"/>
                    </a:lnTo>
                    <a:lnTo>
                      <a:pt x="233" y="56"/>
                    </a:lnTo>
                    <a:lnTo>
                      <a:pt x="233" y="58"/>
                    </a:lnTo>
                    <a:lnTo>
                      <a:pt x="233" y="56"/>
                    </a:lnTo>
                    <a:lnTo>
                      <a:pt x="234" y="56"/>
                    </a:lnTo>
                    <a:lnTo>
                      <a:pt x="234" y="58"/>
                    </a:lnTo>
                    <a:lnTo>
                      <a:pt x="239" y="58"/>
                    </a:lnTo>
                    <a:lnTo>
                      <a:pt x="243" y="58"/>
                    </a:lnTo>
                    <a:lnTo>
                      <a:pt x="243" y="61"/>
                    </a:lnTo>
                    <a:lnTo>
                      <a:pt x="244" y="61"/>
                    </a:lnTo>
                    <a:lnTo>
                      <a:pt x="249" y="61"/>
                    </a:lnTo>
                    <a:lnTo>
                      <a:pt x="249" y="63"/>
                    </a:lnTo>
                    <a:lnTo>
                      <a:pt x="256" y="63"/>
                    </a:lnTo>
                    <a:lnTo>
                      <a:pt x="261" y="63"/>
                    </a:lnTo>
                    <a:lnTo>
                      <a:pt x="263" y="65"/>
                    </a:lnTo>
                    <a:lnTo>
                      <a:pt x="263" y="63"/>
                    </a:lnTo>
                    <a:lnTo>
                      <a:pt x="263" y="65"/>
                    </a:lnTo>
                    <a:lnTo>
                      <a:pt x="268" y="65"/>
                    </a:lnTo>
                    <a:lnTo>
                      <a:pt x="271" y="65"/>
                    </a:lnTo>
                    <a:lnTo>
                      <a:pt x="271" y="67"/>
                    </a:lnTo>
                    <a:lnTo>
                      <a:pt x="273" y="65"/>
                    </a:lnTo>
                    <a:lnTo>
                      <a:pt x="273" y="67"/>
                    </a:lnTo>
                    <a:lnTo>
                      <a:pt x="276" y="67"/>
                    </a:lnTo>
                    <a:lnTo>
                      <a:pt x="279" y="67"/>
                    </a:lnTo>
                    <a:lnTo>
                      <a:pt x="279" y="69"/>
                    </a:lnTo>
                    <a:lnTo>
                      <a:pt x="283" y="69"/>
                    </a:lnTo>
                    <a:lnTo>
                      <a:pt x="284" y="69"/>
                    </a:lnTo>
                    <a:lnTo>
                      <a:pt x="286" y="69"/>
                    </a:lnTo>
                    <a:lnTo>
                      <a:pt x="288" y="69"/>
                    </a:lnTo>
                    <a:lnTo>
                      <a:pt x="289" y="69"/>
                    </a:lnTo>
                    <a:lnTo>
                      <a:pt x="291" y="69"/>
                    </a:lnTo>
                    <a:lnTo>
                      <a:pt x="291" y="72"/>
                    </a:lnTo>
                    <a:lnTo>
                      <a:pt x="291" y="69"/>
                    </a:lnTo>
                    <a:lnTo>
                      <a:pt x="291" y="72"/>
                    </a:lnTo>
                    <a:lnTo>
                      <a:pt x="293" y="72"/>
                    </a:lnTo>
                    <a:lnTo>
                      <a:pt x="293" y="69"/>
                    </a:lnTo>
                    <a:lnTo>
                      <a:pt x="293" y="72"/>
                    </a:lnTo>
                    <a:lnTo>
                      <a:pt x="301" y="72"/>
                    </a:lnTo>
                    <a:lnTo>
                      <a:pt x="306" y="72"/>
                    </a:lnTo>
                    <a:lnTo>
                      <a:pt x="306" y="74"/>
                    </a:lnTo>
                    <a:lnTo>
                      <a:pt x="308" y="74"/>
                    </a:lnTo>
                    <a:lnTo>
                      <a:pt x="308" y="72"/>
                    </a:lnTo>
                    <a:lnTo>
                      <a:pt x="308" y="74"/>
                    </a:lnTo>
                    <a:lnTo>
                      <a:pt x="310" y="74"/>
                    </a:lnTo>
                    <a:lnTo>
                      <a:pt x="310" y="72"/>
                    </a:lnTo>
                    <a:lnTo>
                      <a:pt x="311" y="72"/>
                    </a:lnTo>
                    <a:lnTo>
                      <a:pt x="311" y="74"/>
                    </a:lnTo>
                    <a:lnTo>
                      <a:pt x="311" y="72"/>
                    </a:lnTo>
                    <a:lnTo>
                      <a:pt x="311" y="74"/>
                    </a:lnTo>
                    <a:lnTo>
                      <a:pt x="318" y="74"/>
                    </a:lnTo>
                    <a:lnTo>
                      <a:pt x="318" y="76"/>
                    </a:lnTo>
                    <a:lnTo>
                      <a:pt x="320" y="76"/>
                    </a:lnTo>
                    <a:lnTo>
                      <a:pt x="320" y="74"/>
                    </a:lnTo>
                    <a:lnTo>
                      <a:pt x="323" y="74"/>
                    </a:lnTo>
                    <a:lnTo>
                      <a:pt x="323" y="76"/>
                    </a:lnTo>
                    <a:lnTo>
                      <a:pt x="325" y="76"/>
                    </a:lnTo>
                    <a:lnTo>
                      <a:pt x="325" y="74"/>
                    </a:lnTo>
                    <a:lnTo>
                      <a:pt x="328" y="74"/>
                    </a:lnTo>
                    <a:lnTo>
                      <a:pt x="328" y="76"/>
                    </a:lnTo>
                    <a:lnTo>
                      <a:pt x="333" y="76"/>
                    </a:lnTo>
                    <a:lnTo>
                      <a:pt x="335" y="76"/>
                    </a:lnTo>
                    <a:lnTo>
                      <a:pt x="336" y="76"/>
                    </a:lnTo>
                    <a:lnTo>
                      <a:pt x="345" y="76"/>
                    </a:lnTo>
                    <a:lnTo>
                      <a:pt x="345" y="78"/>
                    </a:lnTo>
                    <a:lnTo>
                      <a:pt x="350" y="78"/>
                    </a:lnTo>
                    <a:lnTo>
                      <a:pt x="351" y="78"/>
                    </a:lnTo>
                    <a:lnTo>
                      <a:pt x="353" y="78"/>
                    </a:lnTo>
                    <a:lnTo>
                      <a:pt x="355" y="78"/>
                    </a:lnTo>
                    <a:lnTo>
                      <a:pt x="360" y="78"/>
                    </a:lnTo>
                    <a:lnTo>
                      <a:pt x="360" y="80"/>
                    </a:lnTo>
                    <a:lnTo>
                      <a:pt x="360" y="78"/>
                    </a:lnTo>
                    <a:lnTo>
                      <a:pt x="361" y="78"/>
                    </a:lnTo>
                    <a:lnTo>
                      <a:pt x="361" y="80"/>
                    </a:lnTo>
                    <a:lnTo>
                      <a:pt x="361" y="78"/>
                    </a:lnTo>
                    <a:lnTo>
                      <a:pt x="361" y="80"/>
                    </a:lnTo>
                    <a:lnTo>
                      <a:pt x="363" y="80"/>
                    </a:lnTo>
                    <a:lnTo>
                      <a:pt x="370" y="80"/>
                    </a:lnTo>
                    <a:lnTo>
                      <a:pt x="370" y="82"/>
                    </a:lnTo>
                    <a:lnTo>
                      <a:pt x="377" y="82"/>
                    </a:lnTo>
                    <a:lnTo>
                      <a:pt x="377" y="80"/>
                    </a:lnTo>
                    <a:lnTo>
                      <a:pt x="378" y="80"/>
                    </a:lnTo>
                    <a:lnTo>
                      <a:pt x="378" y="82"/>
                    </a:lnTo>
                    <a:lnTo>
                      <a:pt x="380" y="82"/>
                    </a:lnTo>
                    <a:lnTo>
                      <a:pt x="382" y="82"/>
                    </a:lnTo>
                    <a:lnTo>
                      <a:pt x="387" y="82"/>
                    </a:lnTo>
                    <a:lnTo>
                      <a:pt x="387" y="85"/>
                    </a:lnTo>
                    <a:lnTo>
                      <a:pt x="387" y="82"/>
                    </a:lnTo>
                    <a:lnTo>
                      <a:pt x="387" y="85"/>
                    </a:lnTo>
                    <a:lnTo>
                      <a:pt x="387" y="82"/>
                    </a:lnTo>
                    <a:lnTo>
                      <a:pt x="387" y="85"/>
                    </a:lnTo>
                    <a:lnTo>
                      <a:pt x="388" y="82"/>
                    </a:lnTo>
                    <a:lnTo>
                      <a:pt x="390" y="85"/>
                    </a:lnTo>
                    <a:lnTo>
                      <a:pt x="393" y="85"/>
                    </a:lnTo>
                    <a:lnTo>
                      <a:pt x="403" y="85"/>
                    </a:lnTo>
                    <a:lnTo>
                      <a:pt x="403" y="87"/>
                    </a:lnTo>
                    <a:lnTo>
                      <a:pt x="408" y="87"/>
                    </a:lnTo>
                    <a:lnTo>
                      <a:pt x="418" y="87"/>
                    </a:lnTo>
                    <a:lnTo>
                      <a:pt x="420" y="89"/>
                    </a:lnTo>
                    <a:lnTo>
                      <a:pt x="423" y="89"/>
                    </a:lnTo>
                    <a:lnTo>
                      <a:pt x="425" y="89"/>
                    </a:lnTo>
                    <a:lnTo>
                      <a:pt x="428" y="89"/>
                    </a:lnTo>
                    <a:lnTo>
                      <a:pt x="432" y="89"/>
                    </a:lnTo>
                    <a:lnTo>
                      <a:pt x="433" y="91"/>
                    </a:lnTo>
                    <a:lnTo>
                      <a:pt x="433" y="89"/>
                    </a:lnTo>
                    <a:lnTo>
                      <a:pt x="433" y="91"/>
                    </a:lnTo>
                    <a:lnTo>
                      <a:pt x="433" y="89"/>
                    </a:lnTo>
                    <a:lnTo>
                      <a:pt x="437" y="89"/>
                    </a:lnTo>
                    <a:lnTo>
                      <a:pt x="437" y="91"/>
                    </a:lnTo>
                    <a:lnTo>
                      <a:pt x="440" y="91"/>
                    </a:lnTo>
                    <a:lnTo>
                      <a:pt x="442" y="91"/>
                    </a:lnTo>
                    <a:lnTo>
                      <a:pt x="447" y="91"/>
                    </a:lnTo>
                    <a:lnTo>
                      <a:pt x="447" y="93"/>
                    </a:lnTo>
                    <a:lnTo>
                      <a:pt x="455" y="93"/>
                    </a:lnTo>
                    <a:lnTo>
                      <a:pt x="462" y="93"/>
                    </a:lnTo>
                    <a:lnTo>
                      <a:pt x="462" y="96"/>
                    </a:lnTo>
                    <a:lnTo>
                      <a:pt x="464" y="93"/>
                    </a:lnTo>
                    <a:lnTo>
                      <a:pt x="464" y="96"/>
                    </a:lnTo>
                    <a:lnTo>
                      <a:pt x="470" y="96"/>
                    </a:lnTo>
                    <a:lnTo>
                      <a:pt x="475" y="96"/>
                    </a:lnTo>
                    <a:lnTo>
                      <a:pt x="475" y="98"/>
                    </a:lnTo>
                    <a:lnTo>
                      <a:pt x="485" y="98"/>
                    </a:lnTo>
                    <a:lnTo>
                      <a:pt x="490" y="98"/>
                    </a:lnTo>
                    <a:lnTo>
                      <a:pt x="490" y="100"/>
                    </a:lnTo>
                    <a:lnTo>
                      <a:pt x="499" y="100"/>
                    </a:lnTo>
                    <a:lnTo>
                      <a:pt x="502" y="100"/>
                    </a:lnTo>
                    <a:lnTo>
                      <a:pt x="502" y="102"/>
                    </a:lnTo>
                    <a:lnTo>
                      <a:pt x="502" y="100"/>
                    </a:lnTo>
                    <a:lnTo>
                      <a:pt x="505" y="100"/>
                    </a:lnTo>
                    <a:lnTo>
                      <a:pt x="507" y="102"/>
                    </a:lnTo>
                    <a:lnTo>
                      <a:pt x="509" y="102"/>
                    </a:lnTo>
                    <a:lnTo>
                      <a:pt x="514" y="102"/>
                    </a:lnTo>
                  </a:path>
                </a:pathLst>
              </a:custGeom>
              <a:noFill/>
              <a:ln w="12700" cmpd="sng">
                <a:solidFill>
                  <a:srgbClr val="000000"/>
                </a:solidFill>
                <a:prstDash val="solid"/>
                <a:round/>
                <a:headEnd/>
                <a:tailEnd/>
              </a:ln>
            </p:spPr>
            <p:txBody>
              <a:bodyPr/>
              <a:lstStyle/>
              <a:p>
                <a:endParaRPr lang="en-US"/>
              </a:p>
            </p:txBody>
          </p:sp>
        </p:grpSp>
      </p:grpSp>
      <p:grpSp>
        <p:nvGrpSpPr>
          <p:cNvPr id="57349" name="Group 105"/>
          <p:cNvGrpSpPr>
            <a:grpSpLocks/>
          </p:cNvGrpSpPr>
          <p:nvPr/>
        </p:nvGrpSpPr>
        <p:grpSpPr bwMode="auto">
          <a:xfrm>
            <a:off x="4597400" y="2451100"/>
            <a:ext cx="3946525" cy="3413125"/>
            <a:chOff x="2866" y="1785"/>
            <a:chExt cx="2486" cy="2150"/>
          </a:xfrm>
        </p:grpSpPr>
        <p:sp>
          <p:nvSpPr>
            <p:cNvPr id="57350" name="Rectangle 106"/>
            <p:cNvSpPr>
              <a:spLocks noChangeArrowheads="1"/>
            </p:cNvSpPr>
            <p:nvPr/>
          </p:nvSpPr>
          <p:spPr bwMode="auto">
            <a:xfrm>
              <a:off x="3283" y="1862"/>
              <a:ext cx="1940" cy="1701"/>
            </a:xfrm>
            <a:prstGeom prst="rect">
              <a:avLst/>
            </a:prstGeom>
            <a:noFill/>
            <a:ln w="0">
              <a:solidFill>
                <a:srgbClr val="000000"/>
              </a:solidFill>
              <a:miter lim="800000"/>
              <a:headEnd/>
              <a:tailEnd/>
            </a:ln>
          </p:spPr>
          <p:txBody>
            <a:bodyPr/>
            <a:lstStyle/>
            <a:p>
              <a:endParaRPr lang="en-US" sz="1800"/>
            </a:p>
          </p:txBody>
        </p:sp>
        <p:sp>
          <p:nvSpPr>
            <p:cNvPr id="57351" name="Line 107"/>
            <p:cNvSpPr>
              <a:spLocks noChangeShapeType="1"/>
            </p:cNvSpPr>
            <p:nvPr/>
          </p:nvSpPr>
          <p:spPr bwMode="auto">
            <a:xfrm flipV="1">
              <a:off x="3283" y="3552"/>
              <a:ext cx="1" cy="11"/>
            </a:xfrm>
            <a:prstGeom prst="line">
              <a:avLst/>
            </a:prstGeom>
            <a:noFill/>
            <a:ln w="0">
              <a:solidFill>
                <a:srgbClr val="000000"/>
              </a:solidFill>
              <a:round/>
              <a:headEnd/>
              <a:tailEnd/>
            </a:ln>
          </p:spPr>
          <p:txBody>
            <a:bodyPr/>
            <a:lstStyle/>
            <a:p>
              <a:endParaRPr lang="en-US"/>
            </a:p>
          </p:txBody>
        </p:sp>
        <p:sp>
          <p:nvSpPr>
            <p:cNvPr id="57352" name="Line 108"/>
            <p:cNvSpPr>
              <a:spLocks noChangeShapeType="1"/>
            </p:cNvSpPr>
            <p:nvPr/>
          </p:nvSpPr>
          <p:spPr bwMode="auto">
            <a:xfrm flipV="1">
              <a:off x="3527" y="3552"/>
              <a:ext cx="1" cy="11"/>
            </a:xfrm>
            <a:prstGeom prst="line">
              <a:avLst/>
            </a:prstGeom>
            <a:noFill/>
            <a:ln w="0">
              <a:solidFill>
                <a:srgbClr val="000000"/>
              </a:solidFill>
              <a:round/>
              <a:headEnd/>
              <a:tailEnd/>
            </a:ln>
          </p:spPr>
          <p:txBody>
            <a:bodyPr/>
            <a:lstStyle/>
            <a:p>
              <a:endParaRPr lang="en-US"/>
            </a:p>
          </p:txBody>
        </p:sp>
        <p:sp>
          <p:nvSpPr>
            <p:cNvPr id="57353" name="Line 109"/>
            <p:cNvSpPr>
              <a:spLocks noChangeShapeType="1"/>
            </p:cNvSpPr>
            <p:nvPr/>
          </p:nvSpPr>
          <p:spPr bwMode="auto">
            <a:xfrm flipV="1">
              <a:off x="3768" y="3552"/>
              <a:ext cx="1" cy="11"/>
            </a:xfrm>
            <a:prstGeom prst="line">
              <a:avLst/>
            </a:prstGeom>
            <a:noFill/>
            <a:ln w="0">
              <a:solidFill>
                <a:srgbClr val="000000"/>
              </a:solidFill>
              <a:round/>
              <a:headEnd/>
              <a:tailEnd/>
            </a:ln>
          </p:spPr>
          <p:txBody>
            <a:bodyPr/>
            <a:lstStyle/>
            <a:p>
              <a:endParaRPr lang="en-US"/>
            </a:p>
          </p:txBody>
        </p:sp>
        <p:sp>
          <p:nvSpPr>
            <p:cNvPr id="57354" name="Line 110"/>
            <p:cNvSpPr>
              <a:spLocks noChangeShapeType="1"/>
            </p:cNvSpPr>
            <p:nvPr/>
          </p:nvSpPr>
          <p:spPr bwMode="auto">
            <a:xfrm flipV="1">
              <a:off x="4010" y="3552"/>
              <a:ext cx="1" cy="11"/>
            </a:xfrm>
            <a:prstGeom prst="line">
              <a:avLst/>
            </a:prstGeom>
            <a:noFill/>
            <a:ln w="0">
              <a:solidFill>
                <a:srgbClr val="000000"/>
              </a:solidFill>
              <a:round/>
              <a:headEnd/>
              <a:tailEnd/>
            </a:ln>
          </p:spPr>
          <p:txBody>
            <a:bodyPr/>
            <a:lstStyle/>
            <a:p>
              <a:endParaRPr lang="en-US"/>
            </a:p>
          </p:txBody>
        </p:sp>
        <p:sp>
          <p:nvSpPr>
            <p:cNvPr id="57355" name="Line 111"/>
            <p:cNvSpPr>
              <a:spLocks noChangeShapeType="1"/>
            </p:cNvSpPr>
            <p:nvPr/>
          </p:nvSpPr>
          <p:spPr bwMode="auto">
            <a:xfrm flipV="1">
              <a:off x="4253" y="3552"/>
              <a:ext cx="1" cy="11"/>
            </a:xfrm>
            <a:prstGeom prst="line">
              <a:avLst/>
            </a:prstGeom>
            <a:noFill/>
            <a:ln w="0">
              <a:solidFill>
                <a:srgbClr val="000000"/>
              </a:solidFill>
              <a:round/>
              <a:headEnd/>
              <a:tailEnd/>
            </a:ln>
          </p:spPr>
          <p:txBody>
            <a:bodyPr/>
            <a:lstStyle/>
            <a:p>
              <a:endParaRPr lang="en-US"/>
            </a:p>
          </p:txBody>
        </p:sp>
        <p:sp>
          <p:nvSpPr>
            <p:cNvPr id="57356" name="Line 112"/>
            <p:cNvSpPr>
              <a:spLocks noChangeShapeType="1"/>
            </p:cNvSpPr>
            <p:nvPr/>
          </p:nvSpPr>
          <p:spPr bwMode="auto">
            <a:xfrm flipV="1">
              <a:off x="4496" y="3552"/>
              <a:ext cx="1" cy="11"/>
            </a:xfrm>
            <a:prstGeom prst="line">
              <a:avLst/>
            </a:prstGeom>
            <a:noFill/>
            <a:ln w="0">
              <a:solidFill>
                <a:srgbClr val="000000"/>
              </a:solidFill>
              <a:round/>
              <a:headEnd/>
              <a:tailEnd/>
            </a:ln>
          </p:spPr>
          <p:txBody>
            <a:bodyPr/>
            <a:lstStyle/>
            <a:p>
              <a:endParaRPr lang="en-US"/>
            </a:p>
          </p:txBody>
        </p:sp>
        <p:sp>
          <p:nvSpPr>
            <p:cNvPr id="57357" name="Line 113"/>
            <p:cNvSpPr>
              <a:spLocks noChangeShapeType="1"/>
            </p:cNvSpPr>
            <p:nvPr/>
          </p:nvSpPr>
          <p:spPr bwMode="auto">
            <a:xfrm flipV="1">
              <a:off x="4738" y="3552"/>
              <a:ext cx="1" cy="11"/>
            </a:xfrm>
            <a:prstGeom prst="line">
              <a:avLst/>
            </a:prstGeom>
            <a:noFill/>
            <a:ln w="0">
              <a:solidFill>
                <a:srgbClr val="000000"/>
              </a:solidFill>
              <a:round/>
              <a:headEnd/>
              <a:tailEnd/>
            </a:ln>
          </p:spPr>
          <p:txBody>
            <a:bodyPr/>
            <a:lstStyle/>
            <a:p>
              <a:endParaRPr lang="en-US"/>
            </a:p>
          </p:txBody>
        </p:sp>
        <p:sp>
          <p:nvSpPr>
            <p:cNvPr id="57358" name="Line 114"/>
            <p:cNvSpPr>
              <a:spLocks noChangeShapeType="1"/>
            </p:cNvSpPr>
            <p:nvPr/>
          </p:nvSpPr>
          <p:spPr bwMode="auto">
            <a:xfrm flipV="1">
              <a:off x="4981" y="3552"/>
              <a:ext cx="1" cy="11"/>
            </a:xfrm>
            <a:prstGeom prst="line">
              <a:avLst/>
            </a:prstGeom>
            <a:noFill/>
            <a:ln w="0">
              <a:solidFill>
                <a:srgbClr val="000000"/>
              </a:solidFill>
              <a:round/>
              <a:headEnd/>
              <a:tailEnd/>
            </a:ln>
          </p:spPr>
          <p:txBody>
            <a:bodyPr/>
            <a:lstStyle/>
            <a:p>
              <a:endParaRPr lang="en-US"/>
            </a:p>
          </p:txBody>
        </p:sp>
        <p:sp>
          <p:nvSpPr>
            <p:cNvPr id="57359" name="Line 115"/>
            <p:cNvSpPr>
              <a:spLocks noChangeShapeType="1"/>
            </p:cNvSpPr>
            <p:nvPr/>
          </p:nvSpPr>
          <p:spPr bwMode="auto">
            <a:xfrm flipV="1">
              <a:off x="5223" y="3552"/>
              <a:ext cx="1" cy="11"/>
            </a:xfrm>
            <a:prstGeom prst="line">
              <a:avLst/>
            </a:prstGeom>
            <a:noFill/>
            <a:ln w="0">
              <a:solidFill>
                <a:srgbClr val="000000"/>
              </a:solidFill>
              <a:round/>
              <a:headEnd/>
              <a:tailEnd/>
            </a:ln>
          </p:spPr>
          <p:txBody>
            <a:bodyPr/>
            <a:lstStyle/>
            <a:p>
              <a:endParaRPr lang="en-US"/>
            </a:p>
          </p:txBody>
        </p:sp>
        <p:sp>
          <p:nvSpPr>
            <p:cNvPr id="57360" name="Line 116"/>
            <p:cNvSpPr>
              <a:spLocks noChangeShapeType="1"/>
            </p:cNvSpPr>
            <p:nvPr/>
          </p:nvSpPr>
          <p:spPr bwMode="auto">
            <a:xfrm>
              <a:off x="3283" y="1862"/>
              <a:ext cx="1" cy="11"/>
            </a:xfrm>
            <a:prstGeom prst="line">
              <a:avLst/>
            </a:prstGeom>
            <a:noFill/>
            <a:ln w="0">
              <a:solidFill>
                <a:srgbClr val="000000"/>
              </a:solidFill>
              <a:round/>
              <a:headEnd/>
              <a:tailEnd/>
            </a:ln>
          </p:spPr>
          <p:txBody>
            <a:bodyPr/>
            <a:lstStyle/>
            <a:p>
              <a:endParaRPr lang="en-US"/>
            </a:p>
          </p:txBody>
        </p:sp>
        <p:sp>
          <p:nvSpPr>
            <p:cNvPr id="57361" name="Line 117"/>
            <p:cNvSpPr>
              <a:spLocks noChangeShapeType="1"/>
            </p:cNvSpPr>
            <p:nvPr/>
          </p:nvSpPr>
          <p:spPr bwMode="auto">
            <a:xfrm>
              <a:off x="3527" y="1862"/>
              <a:ext cx="1" cy="11"/>
            </a:xfrm>
            <a:prstGeom prst="line">
              <a:avLst/>
            </a:prstGeom>
            <a:noFill/>
            <a:ln w="0">
              <a:solidFill>
                <a:srgbClr val="000000"/>
              </a:solidFill>
              <a:round/>
              <a:headEnd/>
              <a:tailEnd/>
            </a:ln>
          </p:spPr>
          <p:txBody>
            <a:bodyPr/>
            <a:lstStyle/>
            <a:p>
              <a:endParaRPr lang="en-US"/>
            </a:p>
          </p:txBody>
        </p:sp>
        <p:sp>
          <p:nvSpPr>
            <p:cNvPr id="57362" name="Line 118"/>
            <p:cNvSpPr>
              <a:spLocks noChangeShapeType="1"/>
            </p:cNvSpPr>
            <p:nvPr/>
          </p:nvSpPr>
          <p:spPr bwMode="auto">
            <a:xfrm>
              <a:off x="3768" y="1862"/>
              <a:ext cx="1" cy="11"/>
            </a:xfrm>
            <a:prstGeom prst="line">
              <a:avLst/>
            </a:prstGeom>
            <a:noFill/>
            <a:ln w="0">
              <a:solidFill>
                <a:srgbClr val="000000"/>
              </a:solidFill>
              <a:round/>
              <a:headEnd/>
              <a:tailEnd/>
            </a:ln>
          </p:spPr>
          <p:txBody>
            <a:bodyPr/>
            <a:lstStyle/>
            <a:p>
              <a:endParaRPr lang="en-US"/>
            </a:p>
          </p:txBody>
        </p:sp>
        <p:sp>
          <p:nvSpPr>
            <p:cNvPr id="57363" name="Line 119"/>
            <p:cNvSpPr>
              <a:spLocks noChangeShapeType="1"/>
            </p:cNvSpPr>
            <p:nvPr/>
          </p:nvSpPr>
          <p:spPr bwMode="auto">
            <a:xfrm>
              <a:off x="4010" y="1862"/>
              <a:ext cx="1" cy="11"/>
            </a:xfrm>
            <a:prstGeom prst="line">
              <a:avLst/>
            </a:prstGeom>
            <a:noFill/>
            <a:ln w="0">
              <a:solidFill>
                <a:srgbClr val="000000"/>
              </a:solidFill>
              <a:round/>
              <a:headEnd/>
              <a:tailEnd/>
            </a:ln>
          </p:spPr>
          <p:txBody>
            <a:bodyPr/>
            <a:lstStyle/>
            <a:p>
              <a:endParaRPr lang="en-US"/>
            </a:p>
          </p:txBody>
        </p:sp>
        <p:sp>
          <p:nvSpPr>
            <p:cNvPr id="57364" name="Line 120"/>
            <p:cNvSpPr>
              <a:spLocks noChangeShapeType="1"/>
            </p:cNvSpPr>
            <p:nvPr/>
          </p:nvSpPr>
          <p:spPr bwMode="auto">
            <a:xfrm>
              <a:off x="4253" y="1862"/>
              <a:ext cx="1" cy="11"/>
            </a:xfrm>
            <a:prstGeom prst="line">
              <a:avLst/>
            </a:prstGeom>
            <a:noFill/>
            <a:ln w="0">
              <a:solidFill>
                <a:srgbClr val="000000"/>
              </a:solidFill>
              <a:round/>
              <a:headEnd/>
              <a:tailEnd/>
            </a:ln>
          </p:spPr>
          <p:txBody>
            <a:bodyPr/>
            <a:lstStyle/>
            <a:p>
              <a:endParaRPr lang="en-US"/>
            </a:p>
          </p:txBody>
        </p:sp>
        <p:sp>
          <p:nvSpPr>
            <p:cNvPr id="57365" name="Line 121"/>
            <p:cNvSpPr>
              <a:spLocks noChangeShapeType="1"/>
            </p:cNvSpPr>
            <p:nvPr/>
          </p:nvSpPr>
          <p:spPr bwMode="auto">
            <a:xfrm>
              <a:off x="4496" y="1862"/>
              <a:ext cx="1" cy="11"/>
            </a:xfrm>
            <a:prstGeom prst="line">
              <a:avLst/>
            </a:prstGeom>
            <a:noFill/>
            <a:ln w="0">
              <a:solidFill>
                <a:srgbClr val="000000"/>
              </a:solidFill>
              <a:round/>
              <a:headEnd/>
              <a:tailEnd/>
            </a:ln>
          </p:spPr>
          <p:txBody>
            <a:bodyPr/>
            <a:lstStyle/>
            <a:p>
              <a:endParaRPr lang="en-US"/>
            </a:p>
          </p:txBody>
        </p:sp>
        <p:sp>
          <p:nvSpPr>
            <p:cNvPr id="57366" name="Line 122"/>
            <p:cNvSpPr>
              <a:spLocks noChangeShapeType="1"/>
            </p:cNvSpPr>
            <p:nvPr/>
          </p:nvSpPr>
          <p:spPr bwMode="auto">
            <a:xfrm>
              <a:off x="4738" y="1862"/>
              <a:ext cx="1" cy="11"/>
            </a:xfrm>
            <a:prstGeom prst="line">
              <a:avLst/>
            </a:prstGeom>
            <a:noFill/>
            <a:ln w="0">
              <a:solidFill>
                <a:srgbClr val="000000"/>
              </a:solidFill>
              <a:round/>
              <a:headEnd/>
              <a:tailEnd/>
            </a:ln>
          </p:spPr>
          <p:txBody>
            <a:bodyPr/>
            <a:lstStyle/>
            <a:p>
              <a:endParaRPr lang="en-US"/>
            </a:p>
          </p:txBody>
        </p:sp>
        <p:sp>
          <p:nvSpPr>
            <p:cNvPr id="57367" name="Line 123"/>
            <p:cNvSpPr>
              <a:spLocks noChangeShapeType="1"/>
            </p:cNvSpPr>
            <p:nvPr/>
          </p:nvSpPr>
          <p:spPr bwMode="auto">
            <a:xfrm>
              <a:off x="4981" y="1862"/>
              <a:ext cx="1" cy="11"/>
            </a:xfrm>
            <a:prstGeom prst="line">
              <a:avLst/>
            </a:prstGeom>
            <a:noFill/>
            <a:ln w="0">
              <a:solidFill>
                <a:srgbClr val="000000"/>
              </a:solidFill>
              <a:round/>
              <a:headEnd/>
              <a:tailEnd/>
            </a:ln>
          </p:spPr>
          <p:txBody>
            <a:bodyPr/>
            <a:lstStyle/>
            <a:p>
              <a:endParaRPr lang="en-US"/>
            </a:p>
          </p:txBody>
        </p:sp>
        <p:sp>
          <p:nvSpPr>
            <p:cNvPr id="57368" name="Line 124"/>
            <p:cNvSpPr>
              <a:spLocks noChangeShapeType="1"/>
            </p:cNvSpPr>
            <p:nvPr/>
          </p:nvSpPr>
          <p:spPr bwMode="auto">
            <a:xfrm>
              <a:off x="5223" y="1862"/>
              <a:ext cx="1" cy="11"/>
            </a:xfrm>
            <a:prstGeom prst="line">
              <a:avLst/>
            </a:prstGeom>
            <a:noFill/>
            <a:ln w="0">
              <a:solidFill>
                <a:srgbClr val="000000"/>
              </a:solidFill>
              <a:round/>
              <a:headEnd/>
              <a:tailEnd/>
            </a:ln>
          </p:spPr>
          <p:txBody>
            <a:bodyPr/>
            <a:lstStyle/>
            <a:p>
              <a:endParaRPr lang="en-US"/>
            </a:p>
          </p:txBody>
        </p:sp>
        <p:sp>
          <p:nvSpPr>
            <p:cNvPr id="57369" name="Line 125"/>
            <p:cNvSpPr>
              <a:spLocks noChangeShapeType="1"/>
            </p:cNvSpPr>
            <p:nvPr/>
          </p:nvSpPr>
          <p:spPr bwMode="auto">
            <a:xfrm flipV="1">
              <a:off x="3283" y="3541"/>
              <a:ext cx="1" cy="22"/>
            </a:xfrm>
            <a:prstGeom prst="line">
              <a:avLst/>
            </a:prstGeom>
            <a:noFill/>
            <a:ln w="0">
              <a:solidFill>
                <a:srgbClr val="000000"/>
              </a:solidFill>
              <a:round/>
              <a:headEnd/>
              <a:tailEnd/>
            </a:ln>
          </p:spPr>
          <p:txBody>
            <a:bodyPr/>
            <a:lstStyle/>
            <a:p>
              <a:endParaRPr lang="en-US"/>
            </a:p>
          </p:txBody>
        </p:sp>
        <p:sp>
          <p:nvSpPr>
            <p:cNvPr id="57370" name="Line 126"/>
            <p:cNvSpPr>
              <a:spLocks noChangeShapeType="1"/>
            </p:cNvSpPr>
            <p:nvPr/>
          </p:nvSpPr>
          <p:spPr bwMode="auto">
            <a:xfrm flipV="1">
              <a:off x="3768" y="3541"/>
              <a:ext cx="1" cy="22"/>
            </a:xfrm>
            <a:prstGeom prst="line">
              <a:avLst/>
            </a:prstGeom>
            <a:noFill/>
            <a:ln w="0">
              <a:solidFill>
                <a:srgbClr val="000000"/>
              </a:solidFill>
              <a:round/>
              <a:headEnd/>
              <a:tailEnd/>
            </a:ln>
          </p:spPr>
          <p:txBody>
            <a:bodyPr/>
            <a:lstStyle/>
            <a:p>
              <a:endParaRPr lang="en-US"/>
            </a:p>
          </p:txBody>
        </p:sp>
        <p:sp>
          <p:nvSpPr>
            <p:cNvPr id="57371" name="Line 127"/>
            <p:cNvSpPr>
              <a:spLocks noChangeShapeType="1"/>
            </p:cNvSpPr>
            <p:nvPr/>
          </p:nvSpPr>
          <p:spPr bwMode="auto">
            <a:xfrm flipV="1">
              <a:off x="4253" y="3541"/>
              <a:ext cx="1" cy="22"/>
            </a:xfrm>
            <a:prstGeom prst="line">
              <a:avLst/>
            </a:prstGeom>
            <a:noFill/>
            <a:ln w="0">
              <a:solidFill>
                <a:srgbClr val="000000"/>
              </a:solidFill>
              <a:round/>
              <a:headEnd/>
              <a:tailEnd/>
            </a:ln>
          </p:spPr>
          <p:txBody>
            <a:bodyPr/>
            <a:lstStyle/>
            <a:p>
              <a:endParaRPr lang="en-US"/>
            </a:p>
          </p:txBody>
        </p:sp>
        <p:sp>
          <p:nvSpPr>
            <p:cNvPr id="57372" name="Line 128"/>
            <p:cNvSpPr>
              <a:spLocks noChangeShapeType="1"/>
            </p:cNvSpPr>
            <p:nvPr/>
          </p:nvSpPr>
          <p:spPr bwMode="auto">
            <a:xfrm flipV="1">
              <a:off x="4738" y="3541"/>
              <a:ext cx="1" cy="22"/>
            </a:xfrm>
            <a:prstGeom prst="line">
              <a:avLst/>
            </a:prstGeom>
            <a:noFill/>
            <a:ln w="0">
              <a:solidFill>
                <a:srgbClr val="000000"/>
              </a:solidFill>
              <a:round/>
              <a:headEnd/>
              <a:tailEnd/>
            </a:ln>
          </p:spPr>
          <p:txBody>
            <a:bodyPr/>
            <a:lstStyle/>
            <a:p>
              <a:endParaRPr lang="en-US"/>
            </a:p>
          </p:txBody>
        </p:sp>
        <p:sp>
          <p:nvSpPr>
            <p:cNvPr id="57373" name="Line 129"/>
            <p:cNvSpPr>
              <a:spLocks noChangeShapeType="1"/>
            </p:cNvSpPr>
            <p:nvPr/>
          </p:nvSpPr>
          <p:spPr bwMode="auto">
            <a:xfrm flipV="1">
              <a:off x="5223" y="3541"/>
              <a:ext cx="1" cy="22"/>
            </a:xfrm>
            <a:prstGeom prst="line">
              <a:avLst/>
            </a:prstGeom>
            <a:noFill/>
            <a:ln w="0">
              <a:solidFill>
                <a:srgbClr val="000000"/>
              </a:solidFill>
              <a:round/>
              <a:headEnd/>
              <a:tailEnd/>
            </a:ln>
          </p:spPr>
          <p:txBody>
            <a:bodyPr/>
            <a:lstStyle/>
            <a:p>
              <a:endParaRPr lang="en-US"/>
            </a:p>
          </p:txBody>
        </p:sp>
        <p:sp>
          <p:nvSpPr>
            <p:cNvPr id="57374" name="Line 130"/>
            <p:cNvSpPr>
              <a:spLocks noChangeShapeType="1"/>
            </p:cNvSpPr>
            <p:nvPr/>
          </p:nvSpPr>
          <p:spPr bwMode="auto">
            <a:xfrm>
              <a:off x="3283" y="1862"/>
              <a:ext cx="1" cy="22"/>
            </a:xfrm>
            <a:prstGeom prst="line">
              <a:avLst/>
            </a:prstGeom>
            <a:noFill/>
            <a:ln w="0">
              <a:solidFill>
                <a:srgbClr val="000000"/>
              </a:solidFill>
              <a:round/>
              <a:headEnd/>
              <a:tailEnd/>
            </a:ln>
          </p:spPr>
          <p:txBody>
            <a:bodyPr/>
            <a:lstStyle/>
            <a:p>
              <a:endParaRPr lang="en-US"/>
            </a:p>
          </p:txBody>
        </p:sp>
        <p:sp>
          <p:nvSpPr>
            <p:cNvPr id="57375" name="Line 131"/>
            <p:cNvSpPr>
              <a:spLocks noChangeShapeType="1"/>
            </p:cNvSpPr>
            <p:nvPr/>
          </p:nvSpPr>
          <p:spPr bwMode="auto">
            <a:xfrm>
              <a:off x="3768" y="1862"/>
              <a:ext cx="1" cy="22"/>
            </a:xfrm>
            <a:prstGeom prst="line">
              <a:avLst/>
            </a:prstGeom>
            <a:noFill/>
            <a:ln w="0">
              <a:solidFill>
                <a:srgbClr val="000000"/>
              </a:solidFill>
              <a:round/>
              <a:headEnd/>
              <a:tailEnd/>
            </a:ln>
          </p:spPr>
          <p:txBody>
            <a:bodyPr/>
            <a:lstStyle/>
            <a:p>
              <a:endParaRPr lang="en-US"/>
            </a:p>
          </p:txBody>
        </p:sp>
        <p:sp>
          <p:nvSpPr>
            <p:cNvPr id="57376" name="Line 132"/>
            <p:cNvSpPr>
              <a:spLocks noChangeShapeType="1"/>
            </p:cNvSpPr>
            <p:nvPr/>
          </p:nvSpPr>
          <p:spPr bwMode="auto">
            <a:xfrm>
              <a:off x="4253" y="1862"/>
              <a:ext cx="1" cy="22"/>
            </a:xfrm>
            <a:prstGeom prst="line">
              <a:avLst/>
            </a:prstGeom>
            <a:noFill/>
            <a:ln w="0">
              <a:solidFill>
                <a:srgbClr val="000000"/>
              </a:solidFill>
              <a:round/>
              <a:headEnd/>
              <a:tailEnd/>
            </a:ln>
          </p:spPr>
          <p:txBody>
            <a:bodyPr/>
            <a:lstStyle/>
            <a:p>
              <a:endParaRPr lang="en-US"/>
            </a:p>
          </p:txBody>
        </p:sp>
        <p:sp>
          <p:nvSpPr>
            <p:cNvPr id="57377" name="Line 133"/>
            <p:cNvSpPr>
              <a:spLocks noChangeShapeType="1"/>
            </p:cNvSpPr>
            <p:nvPr/>
          </p:nvSpPr>
          <p:spPr bwMode="auto">
            <a:xfrm>
              <a:off x="4738" y="1862"/>
              <a:ext cx="1" cy="22"/>
            </a:xfrm>
            <a:prstGeom prst="line">
              <a:avLst/>
            </a:prstGeom>
            <a:noFill/>
            <a:ln w="0">
              <a:solidFill>
                <a:srgbClr val="000000"/>
              </a:solidFill>
              <a:round/>
              <a:headEnd/>
              <a:tailEnd/>
            </a:ln>
          </p:spPr>
          <p:txBody>
            <a:bodyPr/>
            <a:lstStyle/>
            <a:p>
              <a:endParaRPr lang="en-US"/>
            </a:p>
          </p:txBody>
        </p:sp>
        <p:sp>
          <p:nvSpPr>
            <p:cNvPr id="57378" name="Line 134"/>
            <p:cNvSpPr>
              <a:spLocks noChangeShapeType="1"/>
            </p:cNvSpPr>
            <p:nvPr/>
          </p:nvSpPr>
          <p:spPr bwMode="auto">
            <a:xfrm>
              <a:off x="5223" y="1862"/>
              <a:ext cx="1" cy="22"/>
            </a:xfrm>
            <a:prstGeom prst="line">
              <a:avLst/>
            </a:prstGeom>
            <a:noFill/>
            <a:ln w="0">
              <a:solidFill>
                <a:srgbClr val="000000"/>
              </a:solidFill>
              <a:round/>
              <a:headEnd/>
              <a:tailEnd/>
            </a:ln>
          </p:spPr>
          <p:txBody>
            <a:bodyPr/>
            <a:lstStyle/>
            <a:p>
              <a:endParaRPr lang="en-US"/>
            </a:p>
          </p:txBody>
        </p:sp>
        <p:grpSp>
          <p:nvGrpSpPr>
            <p:cNvPr id="57379" name="Group 135"/>
            <p:cNvGrpSpPr>
              <a:grpSpLocks/>
            </p:cNvGrpSpPr>
            <p:nvPr/>
          </p:nvGrpSpPr>
          <p:grpSpPr bwMode="auto">
            <a:xfrm>
              <a:off x="3261" y="3628"/>
              <a:ext cx="2091" cy="134"/>
              <a:chOff x="3261" y="3628"/>
              <a:chExt cx="2091" cy="134"/>
            </a:xfrm>
          </p:grpSpPr>
          <p:sp>
            <p:nvSpPr>
              <p:cNvPr id="57418" name="Rectangle 136"/>
              <p:cNvSpPr>
                <a:spLocks noChangeArrowheads="1"/>
              </p:cNvSpPr>
              <p:nvPr/>
            </p:nvSpPr>
            <p:spPr bwMode="auto">
              <a:xfrm>
                <a:off x="3261" y="3628"/>
                <a:ext cx="62"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0</a:t>
                </a:r>
                <a:endParaRPr lang="en-US" sz="1400"/>
              </a:p>
            </p:txBody>
          </p:sp>
          <p:sp>
            <p:nvSpPr>
              <p:cNvPr id="57419" name="Rectangle 137"/>
              <p:cNvSpPr>
                <a:spLocks noChangeArrowheads="1"/>
              </p:cNvSpPr>
              <p:nvPr/>
            </p:nvSpPr>
            <p:spPr bwMode="auto">
              <a:xfrm>
                <a:off x="3651" y="3628"/>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2000</a:t>
                </a:r>
                <a:endParaRPr lang="en-US" sz="1400"/>
              </a:p>
            </p:txBody>
          </p:sp>
          <p:sp>
            <p:nvSpPr>
              <p:cNvPr id="57420" name="Rectangle 138"/>
              <p:cNvSpPr>
                <a:spLocks noChangeArrowheads="1"/>
              </p:cNvSpPr>
              <p:nvPr/>
            </p:nvSpPr>
            <p:spPr bwMode="auto">
              <a:xfrm>
                <a:off x="4134" y="3628"/>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4000</a:t>
                </a:r>
                <a:endParaRPr lang="en-US" sz="1400"/>
              </a:p>
            </p:txBody>
          </p:sp>
          <p:sp>
            <p:nvSpPr>
              <p:cNvPr id="57421" name="Rectangle 139"/>
              <p:cNvSpPr>
                <a:spLocks noChangeArrowheads="1"/>
              </p:cNvSpPr>
              <p:nvPr/>
            </p:nvSpPr>
            <p:spPr bwMode="auto">
              <a:xfrm>
                <a:off x="4621" y="3628"/>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6000</a:t>
                </a:r>
                <a:endParaRPr lang="en-US" sz="1400"/>
              </a:p>
            </p:txBody>
          </p:sp>
          <p:sp>
            <p:nvSpPr>
              <p:cNvPr id="57422" name="Rectangle 140"/>
              <p:cNvSpPr>
                <a:spLocks noChangeArrowheads="1"/>
              </p:cNvSpPr>
              <p:nvPr/>
            </p:nvSpPr>
            <p:spPr bwMode="auto">
              <a:xfrm>
                <a:off x="5104" y="3628"/>
                <a:ext cx="248"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8000</a:t>
                </a:r>
                <a:endParaRPr lang="en-US" sz="1400"/>
              </a:p>
            </p:txBody>
          </p:sp>
        </p:grpSp>
        <p:sp>
          <p:nvSpPr>
            <p:cNvPr id="57380" name="Rectangle 141"/>
            <p:cNvSpPr>
              <a:spLocks noChangeArrowheads="1"/>
            </p:cNvSpPr>
            <p:nvPr/>
          </p:nvSpPr>
          <p:spPr bwMode="auto">
            <a:xfrm>
              <a:off x="4055" y="3801"/>
              <a:ext cx="409"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Time (s)</a:t>
              </a:r>
              <a:endParaRPr lang="en-US" sz="1400"/>
            </a:p>
          </p:txBody>
        </p:sp>
        <p:sp>
          <p:nvSpPr>
            <p:cNvPr id="57381" name="Line 142"/>
            <p:cNvSpPr>
              <a:spLocks noChangeShapeType="1"/>
            </p:cNvSpPr>
            <p:nvPr/>
          </p:nvSpPr>
          <p:spPr bwMode="auto">
            <a:xfrm>
              <a:off x="3283" y="3563"/>
              <a:ext cx="9" cy="1"/>
            </a:xfrm>
            <a:prstGeom prst="line">
              <a:avLst/>
            </a:prstGeom>
            <a:noFill/>
            <a:ln w="0">
              <a:solidFill>
                <a:srgbClr val="000000"/>
              </a:solidFill>
              <a:round/>
              <a:headEnd/>
              <a:tailEnd/>
            </a:ln>
          </p:spPr>
          <p:txBody>
            <a:bodyPr/>
            <a:lstStyle/>
            <a:p>
              <a:endParaRPr lang="en-US"/>
            </a:p>
          </p:txBody>
        </p:sp>
        <p:sp>
          <p:nvSpPr>
            <p:cNvPr id="57382" name="Line 143"/>
            <p:cNvSpPr>
              <a:spLocks noChangeShapeType="1"/>
            </p:cNvSpPr>
            <p:nvPr/>
          </p:nvSpPr>
          <p:spPr bwMode="auto">
            <a:xfrm>
              <a:off x="3283" y="3351"/>
              <a:ext cx="9" cy="1"/>
            </a:xfrm>
            <a:prstGeom prst="line">
              <a:avLst/>
            </a:prstGeom>
            <a:noFill/>
            <a:ln w="0">
              <a:solidFill>
                <a:srgbClr val="000000"/>
              </a:solidFill>
              <a:round/>
              <a:headEnd/>
              <a:tailEnd/>
            </a:ln>
          </p:spPr>
          <p:txBody>
            <a:bodyPr/>
            <a:lstStyle/>
            <a:p>
              <a:endParaRPr lang="en-US"/>
            </a:p>
          </p:txBody>
        </p:sp>
        <p:sp>
          <p:nvSpPr>
            <p:cNvPr id="57383" name="Line 144"/>
            <p:cNvSpPr>
              <a:spLocks noChangeShapeType="1"/>
            </p:cNvSpPr>
            <p:nvPr/>
          </p:nvSpPr>
          <p:spPr bwMode="auto">
            <a:xfrm>
              <a:off x="3283" y="3137"/>
              <a:ext cx="9" cy="1"/>
            </a:xfrm>
            <a:prstGeom prst="line">
              <a:avLst/>
            </a:prstGeom>
            <a:noFill/>
            <a:ln w="0">
              <a:solidFill>
                <a:srgbClr val="000000"/>
              </a:solidFill>
              <a:round/>
              <a:headEnd/>
              <a:tailEnd/>
            </a:ln>
          </p:spPr>
          <p:txBody>
            <a:bodyPr/>
            <a:lstStyle/>
            <a:p>
              <a:endParaRPr lang="en-US"/>
            </a:p>
          </p:txBody>
        </p:sp>
        <p:sp>
          <p:nvSpPr>
            <p:cNvPr id="57384" name="Line 145"/>
            <p:cNvSpPr>
              <a:spLocks noChangeShapeType="1"/>
            </p:cNvSpPr>
            <p:nvPr/>
          </p:nvSpPr>
          <p:spPr bwMode="auto">
            <a:xfrm>
              <a:off x="3283" y="2925"/>
              <a:ext cx="9" cy="1"/>
            </a:xfrm>
            <a:prstGeom prst="line">
              <a:avLst/>
            </a:prstGeom>
            <a:noFill/>
            <a:ln w="0">
              <a:solidFill>
                <a:srgbClr val="000000"/>
              </a:solidFill>
              <a:round/>
              <a:headEnd/>
              <a:tailEnd/>
            </a:ln>
          </p:spPr>
          <p:txBody>
            <a:bodyPr/>
            <a:lstStyle/>
            <a:p>
              <a:endParaRPr lang="en-US"/>
            </a:p>
          </p:txBody>
        </p:sp>
        <p:sp>
          <p:nvSpPr>
            <p:cNvPr id="57385" name="Line 146"/>
            <p:cNvSpPr>
              <a:spLocks noChangeShapeType="1"/>
            </p:cNvSpPr>
            <p:nvPr/>
          </p:nvSpPr>
          <p:spPr bwMode="auto">
            <a:xfrm>
              <a:off x="3283" y="2714"/>
              <a:ext cx="9" cy="1"/>
            </a:xfrm>
            <a:prstGeom prst="line">
              <a:avLst/>
            </a:prstGeom>
            <a:noFill/>
            <a:ln w="0">
              <a:solidFill>
                <a:srgbClr val="000000"/>
              </a:solidFill>
              <a:round/>
              <a:headEnd/>
              <a:tailEnd/>
            </a:ln>
          </p:spPr>
          <p:txBody>
            <a:bodyPr/>
            <a:lstStyle/>
            <a:p>
              <a:endParaRPr lang="en-US"/>
            </a:p>
          </p:txBody>
        </p:sp>
        <p:sp>
          <p:nvSpPr>
            <p:cNvPr id="57386" name="Line 147"/>
            <p:cNvSpPr>
              <a:spLocks noChangeShapeType="1"/>
            </p:cNvSpPr>
            <p:nvPr/>
          </p:nvSpPr>
          <p:spPr bwMode="auto">
            <a:xfrm>
              <a:off x="3283" y="2500"/>
              <a:ext cx="9" cy="1"/>
            </a:xfrm>
            <a:prstGeom prst="line">
              <a:avLst/>
            </a:prstGeom>
            <a:noFill/>
            <a:ln w="0">
              <a:solidFill>
                <a:srgbClr val="000000"/>
              </a:solidFill>
              <a:round/>
              <a:headEnd/>
              <a:tailEnd/>
            </a:ln>
          </p:spPr>
          <p:txBody>
            <a:bodyPr/>
            <a:lstStyle/>
            <a:p>
              <a:endParaRPr lang="en-US"/>
            </a:p>
          </p:txBody>
        </p:sp>
        <p:sp>
          <p:nvSpPr>
            <p:cNvPr id="57387" name="Line 148"/>
            <p:cNvSpPr>
              <a:spLocks noChangeShapeType="1"/>
            </p:cNvSpPr>
            <p:nvPr/>
          </p:nvSpPr>
          <p:spPr bwMode="auto">
            <a:xfrm>
              <a:off x="3283" y="2288"/>
              <a:ext cx="9" cy="1"/>
            </a:xfrm>
            <a:prstGeom prst="line">
              <a:avLst/>
            </a:prstGeom>
            <a:noFill/>
            <a:ln w="0">
              <a:solidFill>
                <a:srgbClr val="000000"/>
              </a:solidFill>
              <a:round/>
              <a:headEnd/>
              <a:tailEnd/>
            </a:ln>
          </p:spPr>
          <p:txBody>
            <a:bodyPr/>
            <a:lstStyle/>
            <a:p>
              <a:endParaRPr lang="en-US"/>
            </a:p>
          </p:txBody>
        </p:sp>
        <p:sp>
          <p:nvSpPr>
            <p:cNvPr id="57388" name="Line 149"/>
            <p:cNvSpPr>
              <a:spLocks noChangeShapeType="1"/>
            </p:cNvSpPr>
            <p:nvPr/>
          </p:nvSpPr>
          <p:spPr bwMode="auto">
            <a:xfrm>
              <a:off x="3283" y="2074"/>
              <a:ext cx="9" cy="1"/>
            </a:xfrm>
            <a:prstGeom prst="line">
              <a:avLst/>
            </a:prstGeom>
            <a:noFill/>
            <a:ln w="0">
              <a:solidFill>
                <a:srgbClr val="000000"/>
              </a:solidFill>
              <a:round/>
              <a:headEnd/>
              <a:tailEnd/>
            </a:ln>
          </p:spPr>
          <p:txBody>
            <a:bodyPr/>
            <a:lstStyle/>
            <a:p>
              <a:endParaRPr lang="en-US"/>
            </a:p>
          </p:txBody>
        </p:sp>
        <p:sp>
          <p:nvSpPr>
            <p:cNvPr id="57389" name="Line 150"/>
            <p:cNvSpPr>
              <a:spLocks noChangeShapeType="1"/>
            </p:cNvSpPr>
            <p:nvPr/>
          </p:nvSpPr>
          <p:spPr bwMode="auto">
            <a:xfrm>
              <a:off x="3283" y="1862"/>
              <a:ext cx="9" cy="1"/>
            </a:xfrm>
            <a:prstGeom prst="line">
              <a:avLst/>
            </a:prstGeom>
            <a:noFill/>
            <a:ln w="0">
              <a:solidFill>
                <a:srgbClr val="000000"/>
              </a:solidFill>
              <a:round/>
              <a:headEnd/>
              <a:tailEnd/>
            </a:ln>
          </p:spPr>
          <p:txBody>
            <a:bodyPr/>
            <a:lstStyle/>
            <a:p>
              <a:endParaRPr lang="en-US"/>
            </a:p>
          </p:txBody>
        </p:sp>
        <p:sp>
          <p:nvSpPr>
            <p:cNvPr id="57390" name="Line 151"/>
            <p:cNvSpPr>
              <a:spLocks noChangeShapeType="1"/>
            </p:cNvSpPr>
            <p:nvPr/>
          </p:nvSpPr>
          <p:spPr bwMode="auto">
            <a:xfrm flipH="1">
              <a:off x="5214" y="3563"/>
              <a:ext cx="9" cy="1"/>
            </a:xfrm>
            <a:prstGeom prst="line">
              <a:avLst/>
            </a:prstGeom>
            <a:noFill/>
            <a:ln w="0">
              <a:solidFill>
                <a:srgbClr val="000000"/>
              </a:solidFill>
              <a:round/>
              <a:headEnd/>
              <a:tailEnd/>
            </a:ln>
          </p:spPr>
          <p:txBody>
            <a:bodyPr/>
            <a:lstStyle/>
            <a:p>
              <a:endParaRPr lang="en-US"/>
            </a:p>
          </p:txBody>
        </p:sp>
        <p:sp>
          <p:nvSpPr>
            <p:cNvPr id="57391" name="Line 152"/>
            <p:cNvSpPr>
              <a:spLocks noChangeShapeType="1"/>
            </p:cNvSpPr>
            <p:nvPr/>
          </p:nvSpPr>
          <p:spPr bwMode="auto">
            <a:xfrm flipH="1">
              <a:off x="5214" y="3349"/>
              <a:ext cx="9" cy="1"/>
            </a:xfrm>
            <a:prstGeom prst="line">
              <a:avLst/>
            </a:prstGeom>
            <a:noFill/>
            <a:ln w="0">
              <a:solidFill>
                <a:srgbClr val="000000"/>
              </a:solidFill>
              <a:round/>
              <a:headEnd/>
              <a:tailEnd/>
            </a:ln>
          </p:spPr>
          <p:txBody>
            <a:bodyPr/>
            <a:lstStyle/>
            <a:p>
              <a:endParaRPr lang="en-US"/>
            </a:p>
          </p:txBody>
        </p:sp>
        <p:sp>
          <p:nvSpPr>
            <p:cNvPr id="57392" name="Line 153"/>
            <p:cNvSpPr>
              <a:spLocks noChangeShapeType="1"/>
            </p:cNvSpPr>
            <p:nvPr/>
          </p:nvSpPr>
          <p:spPr bwMode="auto">
            <a:xfrm flipH="1">
              <a:off x="5214" y="3137"/>
              <a:ext cx="9" cy="1"/>
            </a:xfrm>
            <a:prstGeom prst="line">
              <a:avLst/>
            </a:prstGeom>
            <a:noFill/>
            <a:ln w="0">
              <a:solidFill>
                <a:srgbClr val="000000"/>
              </a:solidFill>
              <a:round/>
              <a:headEnd/>
              <a:tailEnd/>
            </a:ln>
          </p:spPr>
          <p:txBody>
            <a:bodyPr/>
            <a:lstStyle/>
            <a:p>
              <a:endParaRPr lang="en-US"/>
            </a:p>
          </p:txBody>
        </p:sp>
        <p:sp>
          <p:nvSpPr>
            <p:cNvPr id="57393" name="Line 154"/>
            <p:cNvSpPr>
              <a:spLocks noChangeShapeType="1"/>
            </p:cNvSpPr>
            <p:nvPr/>
          </p:nvSpPr>
          <p:spPr bwMode="auto">
            <a:xfrm flipH="1">
              <a:off x="5214" y="2925"/>
              <a:ext cx="9" cy="1"/>
            </a:xfrm>
            <a:prstGeom prst="line">
              <a:avLst/>
            </a:prstGeom>
            <a:noFill/>
            <a:ln w="0">
              <a:solidFill>
                <a:srgbClr val="000000"/>
              </a:solidFill>
              <a:round/>
              <a:headEnd/>
              <a:tailEnd/>
            </a:ln>
          </p:spPr>
          <p:txBody>
            <a:bodyPr/>
            <a:lstStyle/>
            <a:p>
              <a:endParaRPr lang="en-US"/>
            </a:p>
          </p:txBody>
        </p:sp>
        <p:sp>
          <p:nvSpPr>
            <p:cNvPr id="57394" name="Line 155"/>
            <p:cNvSpPr>
              <a:spLocks noChangeShapeType="1"/>
            </p:cNvSpPr>
            <p:nvPr/>
          </p:nvSpPr>
          <p:spPr bwMode="auto">
            <a:xfrm flipH="1">
              <a:off x="5214" y="2711"/>
              <a:ext cx="9" cy="1"/>
            </a:xfrm>
            <a:prstGeom prst="line">
              <a:avLst/>
            </a:prstGeom>
            <a:noFill/>
            <a:ln w="0">
              <a:solidFill>
                <a:srgbClr val="000000"/>
              </a:solidFill>
              <a:round/>
              <a:headEnd/>
              <a:tailEnd/>
            </a:ln>
          </p:spPr>
          <p:txBody>
            <a:bodyPr/>
            <a:lstStyle/>
            <a:p>
              <a:endParaRPr lang="en-US"/>
            </a:p>
          </p:txBody>
        </p:sp>
        <p:sp>
          <p:nvSpPr>
            <p:cNvPr id="57395" name="Line 156"/>
            <p:cNvSpPr>
              <a:spLocks noChangeShapeType="1"/>
            </p:cNvSpPr>
            <p:nvPr/>
          </p:nvSpPr>
          <p:spPr bwMode="auto">
            <a:xfrm flipH="1">
              <a:off x="5214" y="2500"/>
              <a:ext cx="9" cy="1"/>
            </a:xfrm>
            <a:prstGeom prst="line">
              <a:avLst/>
            </a:prstGeom>
            <a:noFill/>
            <a:ln w="0">
              <a:solidFill>
                <a:srgbClr val="000000"/>
              </a:solidFill>
              <a:round/>
              <a:headEnd/>
              <a:tailEnd/>
            </a:ln>
          </p:spPr>
          <p:txBody>
            <a:bodyPr/>
            <a:lstStyle/>
            <a:p>
              <a:endParaRPr lang="en-US"/>
            </a:p>
          </p:txBody>
        </p:sp>
        <p:sp>
          <p:nvSpPr>
            <p:cNvPr id="57396" name="Line 157"/>
            <p:cNvSpPr>
              <a:spLocks noChangeShapeType="1"/>
            </p:cNvSpPr>
            <p:nvPr/>
          </p:nvSpPr>
          <p:spPr bwMode="auto">
            <a:xfrm flipH="1">
              <a:off x="5214" y="2288"/>
              <a:ext cx="9" cy="1"/>
            </a:xfrm>
            <a:prstGeom prst="line">
              <a:avLst/>
            </a:prstGeom>
            <a:noFill/>
            <a:ln w="0">
              <a:solidFill>
                <a:srgbClr val="000000"/>
              </a:solidFill>
              <a:round/>
              <a:headEnd/>
              <a:tailEnd/>
            </a:ln>
          </p:spPr>
          <p:txBody>
            <a:bodyPr/>
            <a:lstStyle/>
            <a:p>
              <a:endParaRPr lang="en-US"/>
            </a:p>
          </p:txBody>
        </p:sp>
        <p:sp>
          <p:nvSpPr>
            <p:cNvPr id="57397" name="Line 158"/>
            <p:cNvSpPr>
              <a:spLocks noChangeShapeType="1"/>
            </p:cNvSpPr>
            <p:nvPr/>
          </p:nvSpPr>
          <p:spPr bwMode="auto">
            <a:xfrm flipH="1">
              <a:off x="5214" y="2074"/>
              <a:ext cx="9" cy="1"/>
            </a:xfrm>
            <a:prstGeom prst="line">
              <a:avLst/>
            </a:prstGeom>
            <a:noFill/>
            <a:ln w="0">
              <a:solidFill>
                <a:srgbClr val="000000"/>
              </a:solidFill>
              <a:round/>
              <a:headEnd/>
              <a:tailEnd/>
            </a:ln>
          </p:spPr>
          <p:txBody>
            <a:bodyPr/>
            <a:lstStyle/>
            <a:p>
              <a:endParaRPr lang="en-US"/>
            </a:p>
          </p:txBody>
        </p:sp>
        <p:sp>
          <p:nvSpPr>
            <p:cNvPr id="57398" name="Line 159"/>
            <p:cNvSpPr>
              <a:spLocks noChangeShapeType="1"/>
            </p:cNvSpPr>
            <p:nvPr/>
          </p:nvSpPr>
          <p:spPr bwMode="auto">
            <a:xfrm flipH="1">
              <a:off x="5214" y="1862"/>
              <a:ext cx="9" cy="1"/>
            </a:xfrm>
            <a:prstGeom prst="line">
              <a:avLst/>
            </a:prstGeom>
            <a:noFill/>
            <a:ln w="0">
              <a:solidFill>
                <a:srgbClr val="000000"/>
              </a:solidFill>
              <a:round/>
              <a:headEnd/>
              <a:tailEnd/>
            </a:ln>
          </p:spPr>
          <p:txBody>
            <a:bodyPr/>
            <a:lstStyle/>
            <a:p>
              <a:endParaRPr lang="en-US"/>
            </a:p>
          </p:txBody>
        </p:sp>
        <p:sp>
          <p:nvSpPr>
            <p:cNvPr id="57399" name="Line 160"/>
            <p:cNvSpPr>
              <a:spLocks noChangeShapeType="1"/>
            </p:cNvSpPr>
            <p:nvPr/>
          </p:nvSpPr>
          <p:spPr bwMode="auto">
            <a:xfrm>
              <a:off x="3283" y="3563"/>
              <a:ext cx="19" cy="1"/>
            </a:xfrm>
            <a:prstGeom prst="line">
              <a:avLst/>
            </a:prstGeom>
            <a:noFill/>
            <a:ln w="0">
              <a:solidFill>
                <a:srgbClr val="000000"/>
              </a:solidFill>
              <a:round/>
              <a:headEnd/>
              <a:tailEnd/>
            </a:ln>
          </p:spPr>
          <p:txBody>
            <a:bodyPr/>
            <a:lstStyle/>
            <a:p>
              <a:endParaRPr lang="en-US"/>
            </a:p>
          </p:txBody>
        </p:sp>
        <p:sp>
          <p:nvSpPr>
            <p:cNvPr id="57400" name="Line 161"/>
            <p:cNvSpPr>
              <a:spLocks noChangeShapeType="1"/>
            </p:cNvSpPr>
            <p:nvPr/>
          </p:nvSpPr>
          <p:spPr bwMode="auto">
            <a:xfrm>
              <a:off x="3283" y="3137"/>
              <a:ext cx="19" cy="1"/>
            </a:xfrm>
            <a:prstGeom prst="line">
              <a:avLst/>
            </a:prstGeom>
            <a:noFill/>
            <a:ln w="0">
              <a:solidFill>
                <a:srgbClr val="000000"/>
              </a:solidFill>
              <a:round/>
              <a:headEnd/>
              <a:tailEnd/>
            </a:ln>
          </p:spPr>
          <p:txBody>
            <a:bodyPr/>
            <a:lstStyle/>
            <a:p>
              <a:endParaRPr lang="en-US"/>
            </a:p>
          </p:txBody>
        </p:sp>
        <p:sp>
          <p:nvSpPr>
            <p:cNvPr id="57401" name="Line 162"/>
            <p:cNvSpPr>
              <a:spLocks noChangeShapeType="1"/>
            </p:cNvSpPr>
            <p:nvPr/>
          </p:nvSpPr>
          <p:spPr bwMode="auto">
            <a:xfrm>
              <a:off x="3283" y="2714"/>
              <a:ext cx="19" cy="1"/>
            </a:xfrm>
            <a:prstGeom prst="line">
              <a:avLst/>
            </a:prstGeom>
            <a:noFill/>
            <a:ln w="0">
              <a:solidFill>
                <a:srgbClr val="000000"/>
              </a:solidFill>
              <a:round/>
              <a:headEnd/>
              <a:tailEnd/>
            </a:ln>
          </p:spPr>
          <p:txBody>
            <a:bodyPr/>
            <a:lstStyle/>
            <a:p>
              <a:endParaRPr lang="en-US"/>
            </a:p>
          </p:txBody>
        </p:sp>
        <p:sp>
          <p:nvSpPr>
            <p:cNvPr id="57402" name="Line 163"/>
            <p:cNvSpPr>
              <a:spLocks noChangeShapeType="1"/>
            </p:cNvSpPr>
            <p:nvPr/>
          </p:nvSpPr>
          <p:spPr bwMode="auto">
            <a:xfrm>
              <a:off x="3283" y="2288"/>
              <a:ext cx="19" cy="1"/>
            </a:xfrm>
            <a:prstGeom prst="line">
              <a:avLst/>
            </a:prstGeom>
            <a:noFill/>
            <a:ln w="0">
              <a:solidFill>
                <a:srgbClr val="000000"/>
              </a:solidFill>
              <a:round/>
              <a:headEnd/>
              <a:tailEnd/>
            </a:ln>
          </p:spPr>
          <p:txBody>
            <a:bodyPr/>
            <a:lstStyle/>
            <a:p>
              <a:endParaRPr lang="en-US"/>
            </a:p>
          </p:txBody>
        </p:sp>
        <p:sp>
          <p:nvSpPr>
            <p:cNvPr id="57403" name="Line 164"/>
            <p:cNvSpPr>
              <a:spLocks noChangeShapeType="1"/>
            </p:cNvSpPr>
            <p:nvPr/>
          </p:nvSpPr>
          <p:spPr bwMode="auto">
            <a:xfrm>
              <a:off x="3283" y="1862"/>
              <a:ext cx="19" cy="1"/>
            </a:xfrm>
            <a:prstGeom prst="line">
              <a:avLst/>
            </a:prstGeom>
            <a:noFill/>
            <a:ln w="0">
              <a:solidFill>
                <a:srgbClr val="000000"/>
              </a:solidFill>
              <a:round/>
              <a:headEnd/>
              <a:tailEnd/>
            </a:ln>
          </p:spPr>
          <p:txBody>
            <a:bodyPr/>
            <a:lstStyle/>
            <a:p>
              <a:endParaRPr lang="en-US"/>
            </a:p>
          </p:txBody>
        </p:sp>
        <p:sp>
          <p:nvSpPr>
            <p:cNvPr id="57404" name="Line 165"/>
            <p:cNvSpPr>
              <a:spLocks noChangeShapeType="1"/>
            </p:cNvSpPr>
            <p:nvPr/>
          </p:nvSpPr>
          <p:spPr bwMode="auto">
            <a:xfrm flipH="1">
              <a:off x="5206" y="3563"/>
              <a:ext cx="17" cy="1"/>
            </a:xfrm>
            <a:prstGeom prst="line">
              <a:avLst/>
            </a:prstGeom>
            <a:noFill/>
            <a:ln w="0">
              <a:solidFill>
                <a:srgbClr val="000000"/>
              </a:solidFill>
              <a:round/>
              <a:headEnd/>
              <a:tailEnd/>
            </a:ln>
          </p:spPr>
          <p:txBody>
            <a:bodyPr/>
            <a:lstStyle/>
            <a:p>
              <a:endParaRPr lang="en-US"/>
            </a:p>
          </p:txBody>
        </p:sp>
        <p:sp>
          <p:nvSpPr>
            <p:cNvPr id="57405" name="Line 166"/>
            <p:cNvSpPr>
              <a:spLocks noChangeShapeType="1"/>
            </p:cNvSpPr>
            <p:nvPr/>
          </p:nvSpPr>
          <p:spPr bwMode="auto">
            <a:xfrm flipH="1">
              <a:off x="5206" y="3137"/>
              <a:ext cx="17" cy="1"/>
            </a:xfrm>
            <a:prstGeom prst="line">
              <a:avLst/>
            </a:prstGeom>
            <a:noFill/>
            <a:ln w="0">
              <a:solidFill>
                <a:srgbClr val="000000"/>
              </a:solidFill>
              <a:round/>
              <a:headEnd/>
              <a:tailEnd/>
            </a:ln>
          </p:spPr>
          <p:txBody>
            <a:bodyPr/>
            <a:lstStyle/>
            <a:p>
              <a:endParaRPr lang="en-US"/>
            </a:p>
          </p:txBody>
        </p:sp>
        <p:sp>
          <p:nvSpPr>
            <p:cNvPr id="57406" name="Line 167"/>
            <p:cNvSpPr>
              <a:spLocks noChangeShapeType="1"/>
            </p:cNvSpPr>
            <p:nvPr/>
          </p:nvSpPr>
          <p:spPr bwMode="auto">
            <a:xfrm flipH="1">
              <a:off x="5206" y="2711"/>
              <a:ext cx="17" cy="1"/>
            </a:xfrm>
            <a:prstGeom prst="line">
              <a:avLst/>
            </a:prstGeom>
            <a:noFill/>
            <a:ln w="0">
              <a:solidFill>
                <a:srgbClr val="000000"/>
              </a:solidFill>
              <a:round/>
              <a:headEnd/>
              <a:tailEnd/>
            </a:ln>
          </p:spPr>
          <p:txBody>
            <a:bodyPr/>
            <a:lstStyle/>
            <a:p>
              <a:endParaRPr lang="en-US"/>
            </a:p>
          </p:txBody>
        </p:sp>
        <p:sp>
          <p:nvSpPr>
            <p:cNvPr id="57407" name="Line 168"/>
            <p:cNvSpPr>
              <a:spLocks noChangeShapeType="1"/>
            </p:cNvSpPr>
            <p:nvPr/>
          </p:nvSpPr>
          <p:spPr bwMode="auto">
            <a:xfrm flipH="1">
              <a:off x="5206" y="2288"/>
              <a:ext cx="17" cy="1"/>
            </a:xfrm>
            <a:prstGeom prst="line">
              <a:avLst/>
            </a:prstGeom>
            <a:noFill/>
            <a:ln w="0">
              <a:solidFill>
                <a:srgbClr val="000000"/>
              </a:solidFill>
              <a:round/>
              <a:headEnd/>
              <a:tailEnd/>
            </a:ln>
          </p:spPr>
          <p:txBody>
            <a:bodyPr/>
            <a:lstStyle/>
            <a:p>
              <a:endParaRPr lang="en-US"/>
            </a:p>
          </p:txBody>
        </p:sp>
        <p:sp>
          <p:nvSpPr>
            <p:cNvPr id="57408" name="Line 169"/>
            <p:cNvSpPr>
              <a:spLocks noChangeShapeType="1"/>
            </p:cNvSpPr>
            <p:nvPr/>
          </p:nvSpPr>
          <p:spPr bwMode="auto">
            <a:xfrm flipH="1">
              <a:off x="5206" y="1862"/>
              <a:ext cx="17" cy="1"/>
            </a:xfrm>
            <a:prstGeom prst="line">
              <a:avLst/>
            </a:prstGeom>
            <a:noFill/>
            <a:ln w="0">
              <a:solidFill>
                <a:srgbClr val="000000"/>
              </a:solidFill>
              <a:round/>
              <a:headEnd/>
              <a:tailEnd/>
            </a:ln>
          </p:spPr>
          <p:txBody>
            <a:bodyPr/>
            <a:lstStyle/>
            <a:p>
              <a:endParaRPr lang="en-US"/>
            </a:p>
          </p:txBody>
        </p:sp>
        <p:grpSp>
          <p:nvGrpSpPr>
            <p:cNvPr id="57409" name="Group 170"/>
            <p:cNvGrpSpPr>
              <a:grpSpLocks/>
            </p:cNvGrpSpPr>
            <p:nvPr/>
          </p:nvGrpSpPr>
          <p:grpSpPr bwMode="auto">
            <a:xfrm>
              <a:off x="3080" y="1785"/>
              <a:ext cx="155" cy="1835"/>
              <a:chOff x="2990" y="1795"/>
              <a:chExt cx="155" cy="1835"/>
            </a:xfrm>
          </p:grpSpPr>
          <p:sp>
            <p:nvSpPr>
              <p:cNvPr id="57413" name="Rectangle 171"/>
              <p:cNvSpPr>
                <a:spLocks noChangeArrowheads="1"/>
              </p:cNvSpPr>
              <p:nvPr/>
            </p:nvSpPr>
            <p:spPr bwMode="auto">
              <a:xfrm>
                <a:off x="2990" y="3496"/>
                <a:ext cx="155"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0.0</a:t>
                </a:r>
                <a:endParaRPr lang="en-US" sz="1400"/>
              </a:p>
            </p:txBody>
          </p:sp>
          <p:sp>
            <p:nvSpPr>
              <p:cNvPr id="57414" name="Rectangle 172"/>
              <p:cNvSpPr>
                <a:spLocks noChangeArrowheads="1"/>
              </p:cNvSpPr>
              <p:nvPr/>
            </p:nvSpPr>
            <p:spPr bwMode="auto">
              <a:xfrm>
                <a:off x="2990" y="3070"/>
                <a:ext cx="155"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2.0</a:t>
                </a:r>
                <a:endParaRPr lang="en-US" sz="1400"/>
              </a:p>
            </p:txBody>
          </p:sp>
          <p:sp>
            <p:nvSpPr>
              <p:cNvPr id="57415" name="Rectangle 173"/>
              <p:cNvSpPr>
                <a:spLocks noChangeArrowheads="1"/>
              </p:cNvSpPr>
              <p:nvPr/>
            </p:nvSpPr>
            <p:spPr bwMode="auto">
              <a:xfrm>
                <a:off x="2990" y="2646"/>
                <a:ext cx="155"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4.0</a:t>
                </a:r>
                <a:endParaRPr lang="en-US" sz="1400"/>
              </a:p>
            </p:txBody>
          </p:sp>
          <p:sp>
            <p:nvSpPr>
              <p:cNvPr id="57416" name="Rectangle 174"/>
              <p:cNvSpPr>
                <a:spLocks noChangeArrowheads="1"/>
              </p:cNvSpPr>
              <p:nvPr/>
            </p:nvSpPr>
            <p:spPr bwMode="auto">
              <a:xfrm>
                <a:off x="2990" y="2221"/>
                <a:ext cx="155"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6.0</a:t>
                </a:r>
                <a:endParaRPr lang="en-US" sz="1400"/>
              </a:p>
            </p:txBody>
          </p:sp>
          <p:sp>
            <p:nvSpPr>
              <p:cNvPr id="57417" name="Rectangle 175"/>
              <p:cNvSpPr>
                <a:spLocks noChangeArrowheads="1"/>
              </p:cNvSpPr>
              <p:nvPr/>
            </p:nvSpPr>
            <p:spPr bwMode="auto">
              <a:xfrm>
                <a:off x="2990" y="1795"/>
                <a:ext cx="155"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8.0</a:t>
                </a:r>
                <a:endParaRPr lang="en-US" sz="1400"/>
              </a:p>
            </p:txBody>
          </p:sp>
        </p:grpSp>
        <p:sp>
          <p:nvSpPr>
            <p:cNvPr id="57410" name="Rectangle 176"/>
            <p:cNvSpPr>
              <a:spLocks noChangeArrowheads="1"/>
            </p:cNvSpPr>
            <p:nvPr/>
          </p:nvSpPr>
          <p:spPr bwMode="auto">
            <a:xfrm rot="-5400000">
              <a:off x="2359" y="2738"/>
              <a:ext cx="1147" cy="134"/>
            </a:xfrm>
            <a:prstGeom prst="rect">
              <a:avLst/>
            </a:prstGeom>
            <a:noFill/>
            <a:ln w="9525">
              <a:noFill/>
              <a:miter lim="800000"/>
              <a:headEnd/>
              <a:tailEnd/>
            </a:ln>
          </p:spPr>
          <p:txBody>
            <a:bodyPr wrap="none" lIns="0" tIns="0" rIns="0" bIns="0">
              <a:spAutoFit/>
            </a:bodyPr>
            <a:lstStyle/>
            <a:p>
              <a:pPr eaLnBrk="0" hangingPunct="0"/>
              <a:r>
                <a:rPr lang="en-US" sz="1400">
                  <a:solidFill>
                    <a:srgbClr val="000000"/>
                  </a:solidFill>
                </a:rPr>
                <a:t>Hydrogen produced (g)</a:t>
              </a:r>
              <a:endParaRPr lang="en-US" sz="1400"/>
            </a:p>
          </p:txBody>
        </p:sp>
        <p:sp>
          <p:nvSpPr>
            <p:cNvPr id="57411" name="Freeform 177"/>
            <p:cNvSpPr>
              <a:spLocks/>
            </p:cNvSpPr>
            <p:nvPr/>
          </p:nvSpPr>
          <p:spPr bwMode="auto">
            <a:xfrm>
              <a:off x="3883" y="2384"/>
              <a:ext cx="654" cy="1179"/>
            </a:xfrm>
            <a:custGeom>
              <a:avLst/>
              <a:gdLst>
                <a:gd name="T0" fmla="*/ 0 w 654"/>
                <a:gd name="T1" fmla="*/ 1179 h 1179"/>
                <a:gd name="T2" fmla="*/ 4 w 654"/>
                <a:gd name="T3" fmla="*/ 1177 h 1179"/>
                <a:gd name="T4" fmla="*/ 5 w 654"/>
                <a:gd name="T5" fmla="*/ 1168 h 1179"/>
                <a:gd name="T6" fmla="*/ 7 w 654"/>
                <a:gd name="T7" fmla="*/ 1157 h 1179"/>
                <a:gd name="T8" fmla="*/ 11 w 654"/>
                <a:gd name="T9" fmla="*/ 1140 h 1179"/>
                <a:gd name="T10" fmla="*/ 12 w 654"/>
                <a:gd name="T11" fmla="*/ 1122 h 1179"/>
                <a:gd name="T12" fmla="*/ 16 w 654"/>
                <a:gd name="T13" fmla="*/ 1105 h 1179"/>
                <a:gd name="T14" fmla="*/ 18 w 654"/>
                <a:gd name="T15" fmla="*/ 1085 h 1179"/>
                <a:gd name="T16" fmla="*/ 19 w 654"/>
                <a:gd name="T17" fmla="*/ 1068 h 1179"/>
                <a:gd name="T18" fmla="*/ 23 w 654"/>
                <a:gd name="T19" fmla="*/ 1050 h 1179"/>
                <a:gd name="T20" fmla="*/ 25 w 654"/>
                <a:gd name="T21" fmla="*/ 1035 h 1179"/>
                <a:gd name="T22" fmla="*/ 26 w 654"/>
                <a:gd name="T23" fmla="*/ 1017 h 1179"/>
                <a:gd name="T24" fmla="*/ 30 w 654"/>
                <a:gd name="T25" fmla="*/ 1000 h 1179"/>
                <a:gd name="T26" fmla="*/ 32 w 654"/>
                <a:gd name="T27" fmla="*/ 985 h 1179"/>
                <a:gd name="T28" fmla="*/ 35 w 654"/>
                <a:gd name="T29" fmla="*/ 969 h 1179"/>
                <a:gd name="T30" fmla="*/ 37 w 654"/>
                <a:gd name="T31" fmla="*/ 952 h 1179"/>
                <a:gd name="T32" fmla="*/ 39 w 654"/>
                <a:gd name="T33" fmla="*/ 939 h 1179"/>
                <a:gd name="T34" fmla="*/ 42 w 654"/>
                <a:gd name="T35" fmla="*/ 921 h 1179"/>
                <a:gd name="T36" fmla="*/ 44 w 654"/>
                <a:gd name="T37" fmla="*/ 906 h 1179"/>
                <a:gd name="T38" fmla="*/ 47 w 654"/>
                <a:gd name="T39" fmla="*/ 891 h 1179"/>
                <a:gd name="T40" fmla="*/ 49 w 654"/>
                <a:gd name="T41" fmla="*/ 878 h 1179"/>
                <a:gd name="T42" fmla="*/ 51 w 654"/>
                <a:gd name="T43" fmla="*/ 862 h 1179"/>
                <a:gd name="T44" fmla="*/ 54 w 654"/>
                <a:gd name="T45" fmla="*/ 847 h 1179"/>
                <a:gd name="T46" fmla="*/ 56 w 654"/>
                <a:gd name="T47" fmla="*/ 834 h 1179"/>
                <a:gd name="T48" fmla="*/ 58 w 654"/>
                <a:gd name="T49" fmla="*/ 819 h 1179"/>
                <a:gd name="T50" fmla="*/ 61 w 654"/>
                <a:gd name="T51" fmla="*/ 803 h 1179"/>
                <a:gd name="T52" fmla="*/ 63 w 654"/>
                <a:gd name="T53" fmla="*/ 790 h 1179"/>
                <a:gd name="T54" fmla="*/ 66 w 654"/>
                <a:gd name="T55" fmla="*/ 775 h 1179"/>
                <a:gd name="T56" fmla="*/ 68 w 654"/>
                <a:gd name="T57" fmla="*/ 760 h 1179"/>
                <a:gd name="T58" fmla="*/ 70 w 654"/>
                <a:gd name="T59" fmla="*/ 747 h 1179"/>
                <a:gd name="T60" fmla="*/ 73 w 654"/>
                <a:gd name="T61" fmla="*/ 734 h 1179"/>
                <a:gd name="T62" fmla="*/ 75 w 654"/>
                <a:gd name="T63" fmla="*/ 720 h 1179"/>
                <a:gd name="T64" fmla="*/ 77 w 654"/>
                <a:gd name="T65" fmla="*/ 705 h 1179"/>
                <a:gd name="T66" fmla="*/ 79 w 654"/>
                <a:gd name="T67" fmla="*/ 212 h 1179"/>
                <a:gd name="T68" fmla="*/ 80 w 654"/>
                <a:gd name="T69" fmla="*/ 35 h 1179"/>
                <a:gd name="T70" fmla="*/ 80 w 654"/>
                <a:gd name="T71" fmla="*/ 26 h 1179"/>
                <a:gd name="T72" fmla="*/ 82 w 654"/>
                <a:gd name="T73" fmla="*/ 22 h 1179"/>
                <a:gd name="T74" fmla="*/ 93 w 654"/>
                <a:gd name="T75" fmla="*/ 22 h 1179"/>
                <a:gd name="T76" fmla="*/ 101 w 654"/>
                <a:gd name="T77" fmla="*/ 20 h 1179"/>
                <a:gd name="T78" fmla="*/ 107 w 654"/>
                <a:gd name="T79" fmla="*/ 17 h 1179"/>
                <a:gd name="T80" fmla="*/ 114 w 654"/>
                <a:gd name="T81" fmla="*/ 17 h 1179"/>
                <a:gd name="T82" fmla="*/ 121 w 654"/>
                <a:gd name="T83" fmla="*/ 15 h 1179"/>
                <a:gd name="T84" fmla="*/ 127 w 654"/>
                <a:gd name="T85" fmla="*/ 13 h 1179"/>
                <a:gd name="T86" fmla="*/ 134 w 654"/>
                <a:gd name="T87" fmla="*/ 13 h 1179"/>
                <a:gd name="T88" fmla="*/ 143 w 654"/>
                <a:gd name="T89" fmla="*/ 11 h 1179"/>
                <a:gd name="T90" fmla="*/ 154 w 654"/>
                <a:gd name="T91" fmla="*/ 9 h 1179"/>
                <a:gd name="T92" fmla="*/ 162 w 654"/>
                <a:gd name="T93" fmla="*/ 9 h 1179"/>
                <a:gd name="T94" fmla="*/ 173 w 654"/>
                <a:gd name="T95" fmla="*/ 6 h 1179"/>
                <a:gd name="T96" fmla="*/ 185 w 654"/>
                <a:gd name="T97" fmla="*/ 4 h 1179"/>
                <a:gd name="T98" fmla="*/ 203 w 654"/>
                <a:gd name="T99" fmla="*/ 4 h 1179"/>
                <a:gd name="T100" fmla="*/ 225 w 654"/>
                <a:gd name="T101" fmla="*/ 2 h 1179"/>
                <a:gd name="T102" fmla="*/ 255 w 654"/>
                <a:gd name="T103" fmla="*/ 0 h 1179"/>
                <a:gd name="T104" fmla="*/ 300 w 654"/>
                <a:gd name="T105" fmla="*/ 0 h 117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54"/>
                <a:gd name="T160" fmla="*/ 0 h 1179"/>
                <a:gd name="T161" fmla="*/ 654 w 654"/>
                <a:gd name="T162" fmla="*/ 1179 h 117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54" h="1179">
                  <a:moveTo>
                    <a:pt x="0" y="1179"/>
                  </a:moveTo>
                  <a:lnTo>
                    <a:pt x="0" y="1179"/>
                  </a:lnTo>
                  <a:lnTo>
                    <a:pt x="2" y="1177"/>
                  </a:lnTo>
                  <a:lnTo>
                    <a:pt x="4" y="1177"/>
                  </a:lnTo>
                  <a:lnTo>
                    <a:pt x="4" y="1172"/>
                  </a:lnTo>
                  <a:lnTo>
                    <a:pt x="5" y="1168"/>
                  </a:lnTo>
                  <a:lnTo>
                    <a:pt x="7" y="1164"/>
                  </a:lnTo>
                  <a:lnTo>
                    <a:pt x="7" y="1157"/>
                  </a:lnTo>
                  <a:lnTo>
                    <a:pt x="9" y="1148"/>
                  </a:lnTo>
                  <a:lnTo>
                    <a:pt x="11" y="1140"/>
                  </a:lnTo>
                  <a:lnTo>
                    <a:pt x="12" y="1131"/>
                  </a:lnTo>
                  <a:lnTo>
                    <a:pt x="12" y="1122"/>
                  </a:lnTo>
                  <a:lnTo>
                    <a:pt x="14" y="1114"/>
                  </a:lnTo>
                  <a:lnTo>
                    <a:pt x="16" y="1105"/>
                  </a:lnTo>
                  <a:lnTo>
                    <a:pt x="16" y="1096"/>
                  </a:lnTo>
                  <a:lnTo>
                    <a:pt x="18" y="1085"/>
                  </a:lnTo>
                  <a:lnTo>
                    <a:pt x="19" y="1076"/>
                  </a:lnTo>
                  <a:lnTo>
                    <a:pt x="19" y="1068"/>
                  </a:lnTo>
                  <a:lnTo>
                    <a:pt x="21" y="1059"/>
                  </a:lnTo>
                  <a:lnTo>
                    <a:pt x="23" y="1050"/>
                  </a:lnTo>
                  <a:lnTo>
                    <a:pt x="23" y="1041"/>
                  </a:lnTo>
                  <a:lnTo>
                    <a:pt x="25" y="1035"/>
                  </a:lnTo>
                  <a:lnTo>
                    <a:pt x="26" y="1026"/>
                  </a:lnTo>
                  <a:lnTo>
                    <a:pt x="26" y="1017"/>
                  </a:lnTo>
                  <a:lnTo>
                    <a:pt x="28" y="1009"/>
                  </a:lnTo>
                  <a:lnTo>
                    <a:pt x="30" y="1000"/>
                  </a:lnTo>
                  <a:lnTo>
                    <a:pt x="32" y="991"/>
                  </a:lnTo>
                  <a:lnTo>
                    <a:pt x="32" y="985"/>
                  </a:lnTo>
                  <a:lnTo>
                    <a:pt x="33" y="978"/>
                  </a:lnTo>
                  <a:lnTo>
                    <a:pt x="35" y="969"/>
                  </a:lnTo>
                  <a:lnTo>
                    <a:pt x="35" y="961"/>
                  </a:lnTo>
                  <a:lnTo>
                    <a:pt x="37" y="952"/>
                  </a:lnTo>
                  <a:lnTo>
                    <a:pt x="39" y="945"/>
                  </a:lnTo>
                  <a:lnTo>
                    <a:pt x="39" y="939"/>
                  </a:lnTo>
                  <a:lnTo>
                    <a:pt x="40" y="930"/>
                  </a:lnTo>
                  <a:lnTo>
                    <a:pt x="42" y="921"/>
                  </a:lnTo>
                  <a:lnTo>
                    <a:pt x="42" y="913"/>
                  </a:lnTo>
                  <a:lnTo>
                    <a:pt x="44" y="906"/>
                  </a:lnTo>
                  <a:lnTo>
                    <a:pt x="45" y="900"/>
                  </a:lnTo>
                  <a:lnTo>
                    <a:pt x="47" y="891"/>
                  </a:lnTo>
                  <a:lnTo>
                    <a:pt x="47" y="884"/>
                  </a:lnTo>
                  <a:lnTo>
                    <a:pt x="49" y="878"/>
                  </a:lnTo>
                  <a:lnTo>
                    <a:pt x="51" y="869"/>
                  </a:lnTo>
                  <a:lnTo>
                    <a:pt x="51" y="862"/>
                  </a:lnTo>
                  <a:lnTo>
                    <a:pt x="52" y="856"/>
                  </a:lnTo>
                  <a:lnTo>
                    <a:pt x="54" y="847"/>
                  </a:lnTo>
                  <a:lnTo>
                    <a:pt x="54" y="841"/>
                  </a:lnTo>
                  <a:lnTo>
                    <a:pt x="56" y="834"/>
                  </a:lnTo>
                  <a:lnTo>
                    <a:pt x="58" y="825"/>
                  </a:lnTo>
                  <a:lnTo>
                    <a:pt x="58" y="819"/>
                  </a:lnTo>
                  <a:lnTo>
                    <a:pt x="59" y="812"/>
                  </a:lnTo>
                  <a:lnTo>
                    <a:pt x="61" y="803"/>
                  </a:lnTo>
                  <a:lnTo>
                    <a:pt x="61" y="797"/>
                  </a:lnTo>
                  <a:lnTo>
                    <a:pt x="63" y="790"/>
                  </a:lnTo>
                  <a:lnTo>
                    <a:pt x="65" y="782"/>
                  </a:lnTo>
                  <a:lnTo>
                    <a:pt x="66" y="775"/>
                  </a:lnTo>
                  <a:lnTo>
                    <a:pt x="66" y="768"/>
                  </a:lnTo>
                  <a:lnTo>
                    <a:pt x="68" y="760"/>
                  </a:lnTo>
                  <a:lnTo>
                    <a:pt x="70" y="753"/>
                  </a:lnTo>
                  <a:lnTo>
                    <a:pt x="70" y="747"/>
                  </a:lnTo>
                  <a:lnTo>
                    <a:pt x="72" y="740"/>
                  </a:lnTo>
                  <a:lnTo>
                    <a:pt x="73" y="734"/>
                  </a:lnTo>
                  <a:lnTo>
                    <a:pt x="73" y="725"/>
                  </a:lnTo>
                  <a:lnTo>
                    <a:pt x="75" y="720"/>
                  </a:lnTo>
                  <a:lnTo>
                    <a:pt x="77" y="712"/>
                  </a:lnTo>
                  <a:lnTo>
                    <a:pt x="77" y="705"/>
                  </a:lnTo>
                  <a:lnTo>
                    <a:pt x="79" y="699"/>
                  </a:lnTo>
                  <a:lnTo>
                    <a:pt x="79" y="212"/>
                  </a:lnTo>
                  <a:lnTo>
                    <a:pt x="80" y="201"/>
                  </a:lnTo>
                  <a:lnTo>
                    <a:pt x="80" y="35"/>
                  </a:lnTo>
                  <a:lnTo>
                    <a:pt x="80" y="26"/>
                  </a:lnTo>
                  <a:lnTo>
                    <a:pt x="82" y="26"/>
                  </a:lnTo>
                  <a:lnTo>
                    <a:pt x="82" y="22"/>
                  </a:lnTo>
                  <a:lnTo>
                    <a:pt x="93" y="22"/>
                  </a:lnTo>
                  <a:lnTo>
                    <a:pt x="101" y="22"/>
                  </a:lnTo>
                  <a:lnTo>
                    <a:pt x="101" y="20"/>
                  </a:lnTo>
                  <a:lnTo>
                    <a:pt x="107" y="20"/>
                  </a:lnTo>
                  <a:lnTo>
                    <a:pt x="107" y="17"/>
                  </a:lnTo>
                  <a:lnTo>
                    <a:pt x="114" y="17"/>
                  </a:lnTo>
                  <a:lnTo>
                    <a:pt x="121" y="17"/>
                  </a:lnTo>
                  <a:lnTo>
                    <a:pt x="121" y="15"/>
                  </a:lnTo>
                  <a:lnTo>
                    <a:pt x="127" y="15"/>
                  </a:lnTo>
                  <a:lnTo>
                    <a:pt x="127" y="13"/>
                  </a:lnTo>
                  <a:lnTo>
                    <a:pt x="134" y="13"/>
                  </a:lnTo>
                  <a:lnTo>
                    <a:pt x="143" y="13"/>
                  </a:lnTo>
                  <a:lnTo>
                    <a:pt x="143" y="11"/>
                  </a:lnTo>
                  <a:lnTo>
                    <a:pt x="152" y="11"/>
                  </a:lnTo>
                  <a:lnTo>
                    <a:pt x="154" y="9"/>
                  </a:lnTo>
                  <a:lnTo>
                    <a:pt x="162" y="9"/>
                  </a:lnTo>
                  <a:lnTo>
                    <a:pt x="173" y="9"/>
                  </a:lnTo>
                  <a:lnTo>
                    <a:pt x="173" y="6"/>
                  </a:lnTo>
                  <a:lnTo>
                    <a:pt x="185" y="6"/>
                  </a:lnTo>
                  <a:lnTo>
                    <a:pt x="185" y="4"/>
                  </a:lnTo>
                  <a:lnTo>
                    <a:pt x="203" y="4"/>
                  </a:lnTo>
                  <a:lnTo>
                    <a:pt x="225" y="4"/>
                  </a:lnTo>
                  <a:lnTo>
                    <a:pt x="225" y="2"/>
                  </a:lnTo>
                  <a:lnTo>
                    <a:pt x="255" y="2"/>
                  </a:lnTo>
                  <a:lnTo>
                    <a:pt x="255" y="0"/>
                  </a:lnTo>
                  <a:lnTo>
                    <a:pt x="300" y="0"/>
                  </a:lnTo>
                  <a:lnTo>
                    <a:pt x="654" y="0"/>
                  </a:lnTo>
                </a:path>
              </a:pathLst>
            </a:custGeom>
            <a:noFill/>
            <a:ln w="12700" cmpd="sng">
              <a:solidFill>
                <a:srgbClr val="000000"/>
              </a:solidFill>
              <a:prstDash val="solid"/>
              <a:round/>
              <a:headEnd/>
              <a:tailEnd/>
            </a:ln>
          </p:spPr>
          <p:txBody>
            <a:bodyPr/>
            <a:lstStyle/>
            <a:p>
              <a:endParaRPr lang="en-US"/>
            </a:p>
          </p:txBody>
        </p:sp>
        <p:sp>
          <p:nvSpPr>
            <p:cNvPr id="57412" name="Line 178"/>
            <p:cNvSpPr>
              <a:spLocks noChangeShapeType="1"/>
            </p:cNvSpPr>
            <p:nvPr/>
          </p:nvSpPr>
          <p:spPr bwMode="auto">
            <a:xfrm>
              <a:off x="4537" y="2384"/>
              <a:ext cx="492" cy="1"/>
            </a:xfrm>
            <a:prstGeom prst="line">
              <a:avLst/>
            </a:prstGeom>
            <a:noFill/>
            <a:ln w="12700">
              <a:solidFill>
                <a:srgbClr val="00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1"/>
          <p:cNvSpPr>
            <a:spLocks noGrp="1"/>
          </p:cNvSpPr>
          <p:nvPr>
            <p:ph type="sldNum" sz="quarter" idx="10"/>
          </p:nvPr>
        </p:nvSpPr>
        <p:spPr bwMode="auto">
          <a:noFill/>
          <a:ln>
            <a:miter lim="800000"/>
            <a:headEnd/>
            <a:tailEnd/>
          </a:ln>
        </p:spPr>
        <p:txBody>
          <a:bodyPr/>
          <a:lstStyle/>
          <a:p>
            <a:fld id="{65AF20DB-18DE-47EA-A472-B09CD85FF9B1}" type="slidenum">
              <a:rPr lang="en-US" smtClean="0">
                <a:ea typeface="MS PGothic"/>
              </a:rPr>
              <a:pPr/>
              <a:t>23</a:t>
            </a:fld>
            <a:endParaRPr lang="en-US" smtClean="0">
              <a:ea typeface="MS PGothic"/>
            </a:endParaRPr>
          </a:p>
        </p:txBody>
      </p:sp>
      <p:sp>
        <p:nvSpPr>
          <p:cNvPr id="59394" name="Rectangle 2"/>
          <p:cNvSpPr>
            <a:spLocks noGrp="1" noChangeArrowheads="1"/>
          </p:cNvSpPr>
          <p:nvPr>
            <p:ph type="title" idx="4294967295"/>
          </p:nvPr>
        </p:nvSpPr>
        <p:spPr bwMode="auto">
          <a:xfrm>
            <a:off x="515938" y="271463"/>
            <a:ext cx="8181975" cy="1143000"/>
          </a:xfrm>
          <a:prstGeom prst="rect">
            <a:avLst/>
          </a:prstGeom>
          <a:noFill/>
          <a:ln>
            <a:miter lim="800000"/>
            <a:headEnd/>
            <a:tailEnd/>
          </a:ln>
        </p:spPr>
        <p:txBody>
          <a:bodyPr/>
          <a:lstStyle/>
          <a:p>
            <a:pPr algn="ctr"/>
            <a:r>
              <a:rPr lang="en-US" sz="2600" smtClean="0">
                <a:solidFill>
                  <a:schemeClr val="tx1"/>
                </a:solidFill>
                <a:latin typeface="Arial" charset="0"/>
              </a:rPr>
              <a:t>Helium Leak &amp; Coincident Breeder Box Failure</a:t>
            </a:r>
          </a:p>
        </p:txBody>
      </p:sp>
      <p:sp>
        <p:nvSpPr>
          <p:cNvPr id="59395" name="Rectangle 3"/>
          <p:cNvSpPr>
            <a:spLocks noChangeArrowheads="1"/>
          </p:cNvSpPr>
          <p:nvPr/>
        </p:nvSpPr>
        <p:spPr bwMode="auto">
          <a:xfrm>
            <a:off x="363538" y="833438"/>
            <a:ext cx="8518525" cy="1214437"/>
          </a:xfrm>
          <a:prstGeom prst="rect">
            <a:avLst/>
          </a:prstGeom>
          <a:noFill/>
          <a:ln w="9525">
            <a:noFill/>
            <a:miter lim="800000"/>
            <a:headEnd/>
            <a:tailEnd/>
          </a:ln>
        </p:spPr>
        <p:txBody>
          <a:bodyPr>
            <a:spAutoFit/>
          </a:bodyPr>
          <a:lstStyle/>
          <a:p>
            <a:pPr marL="53975" indent="-53975" defTabSz="914400">
              <a:lnSpc>
                <a:spcPct val="80000"/>
              </a:lnSpc>
              <a:spcBef>
                <a:spcPct val="50000"/>
              </a:spcBef>
            </a:pPr>
            <a:r>
              <a:rPr lang="en-US">
                <a:solidFill>
                  <a:srgbClr val="CC3300"/>
                </a:solidFill>
                <a:latin typeface="Times New Roman" pitchFamily="18" charset="0"/>
              </a:rPr>
              <a:t>Transient results</a:t>
            </a:r>
            <a:endParaRPr lang="en-US">
              <a:solidFill>
                <a:srgbClr val="000000"/>
              </a:solidFill>
              <a:latin typeface="Times New Roman" pitchFamily="18" charset="0"/>
            </a:endParaRPr>
          </a:p>
          <a:p>
            <a:pPr marL="569913" lvl="1" indent="-225425" defTabSz="914400">
              <a:lnSpc>
                <a:spcPct val="80000"/>
              </a:lnSpc>
              <a:spcBef>
                <a:spcPct val="50000"/>
              </a:spcBef>
              <a:buFontTx/>
              <a:buChar char="•"/>
            </a:pPr>
            <a:r>
              <a:rPr lang="en-US" sz="1600">
                <a:solidFill>
                  <a:srgbClr val="000000"/>
                </a:solidFill>
                <a:latin typeface="Times New Roman" pitchFamily="18" charset="0"/>
              </a:rPr>
              <a:t>VV pressure increase above ITER-FEAT baseline is less than 10 kPa</a:t>
            </a:r>
          </a:p>
          <a:p>
            <a:pPr marL="569913" lvl="1" indent="-225425" defTabSz="914400">
              <a:lnSpc>
                <a:spcPct val="80000"/>
              </a:lnSpc>
              <a:spcBef>
                <a:spcPct val="50000"/>
              </a:spcBef>
              <a:buFontTx/>
              <a:buChar char="•"/>
            </a:pPr>
            <a:r>
              <a:rPr lang="en-US" sz="1600">
                <a:solidFill>
                  <a:srgbClr val="000000"/>
                </a:solidFill>
                <a:latin typeface="Times New Roman" pitchFamily="18" charset="0"/>
              </a:rPr>
              <a:t>TBM PbLi loop rupture disk to drain tank opens at 0.4 MPa; and drain tank relief to the test cell opens at 0.3 MPa but reseats</a:t>
            </a:r>
          </a:p>
        </p:txBody>
      </p:sp>
      <p:grpSp>
        <p:nvGrpSpPr>
          <p:cNvPr id="59396" name="Group 5"/>
          <p:cNvGrpSpPr>
            <a:grpSpLocks/>
          </p:cNvGrpSpPr>
          <p:nvPr/>
        </p:nvGrpSpPr>
        <p:grpSpPr bwMode="auto">
          <a:xfrm>
            <a:off x="3184525" y="2554288"/>
            <a:ext cx="2944813" cy="3290887"/>
            <a:chOff x="2404" y="1635"/>
            <a:chExt cx="1855" cy="2073"/>
          </a:xfrm>
        </p:grpSpPr>
        <p:grpSp>
          <p:nvGrpSpPr>
            <p:cNvPr id="59563" name="Group 6"/>
            <p:cNvGrpSpPr>
              <a:grpSpLocks/>
            </p:cNvGrpSpPr>
            <p:nvPr/>
          </p:nvGrpSpPr>
          <p:grpSpPr bwMode="auto">
            <a:xfrm>
              <a:off x="2729" y="3076"/>
              <a:ext cx="1280" cy="1"/>
              <a:chOff x="2729" y="3076"/>
              <a:chExt cx="1280" cy="1"/>
            </a:xfrm>
          </p:grpSpPr>
          <p:sp>
            <p:nvSpPr>
              <p:cNvPr id="59654" name="Line 7"/>
              <p:cNvSpPr>
                <a:spLocks noChangeShapeType="1"/>
              </p:cNvSpPr>
              <p:nvPr/>
            </p:nvSpPr>
            <p:spPr bwMode="auto">
              <a:xfrm>
                <a:off x="2729" y="3076"/>
                <a:ext cx="652" cy="1"/>
              </a:xfrm>
              <a:prstGeom prst="line">
                <a:avLst/>
              </a:prstGeom>
              <a:noFill/>
              <a:ln w="9525">
                <a:solidFill>
                  <a:srgbClr val="000000"/>
                </a:solidFill>
                <a:round/>
                <a:headEnd/>
                <a:tailEnd/>
              </a:ln>
            </p:spPr>
            <p:txBody>
              <a:bodyPr/>
              <a:lstStyle/>
              <a:p>
                <a:endParaRPr lang="en-US"/>
              </a:p>
            </p:txBody>
          </p:sp>
          <p:sp>
            <p:nvSpPr>
              <p:cNvPr id="59655" name="Line 8"/>
              <p:cNvSpPr>
                <a:spLocks noChangeShapeType="1"/>
              </p:cNvSpPr>
              <p:nvPr/>
            </p:nvSpPr>
            <p:spPr bwMode="auto">
              <a:xfrm>
                <a:off x="3381" y="3076"/>
                <a:ext cx="515" cy="1"/>
              </a:xfrm>
              <a:prstGeom prst="line">
                <a:avLst/>
              </a:prstGeom>
              <a:noFill/>
              <a:ln w="9525">
                <a:solidFill>
                  <a:srgbClr val="000000"/>
                </a:solidFill>
                <a:round/>
                <a:headEnd/>
                <a:tailEnd/>
              </a:ln>
            </p:spPr>
            <p:txBody>
              <a:bodyPr/>
              <a:lstStyle/>
              <a:p>
                <a:endParaRPr lang="en-US"/>
              </a:p>
            </p:txBody>
          </p:sp>
          <p:sp>
            <p:nvSpPr>
              <p:cNvPr id="59656" name="Line 9"/>
              <p:cNvSpPr>
                <a:spLocks noChangeShapeType="1"/>
              </p:cNvSpPr>
              <p:nvPr/>
            </p:nvSpPr>
            <p:spPr bwMode="auto">
              <a:xfrm>
                <a:off x="3896" y="3076"/>
                <a:ext cx="113" cy="1"/>
              </a:xfrm>
              <a:prstGeom prst="line">
                <a:avLst/>
              </a:prstGeom>
              <a:noFill/>
              <a:ln w="9525">
                <a:solidFill>
                  <a:srgbClr val="000000"/>
                </a:solidFill>
                <a:round/>
                <a:headEnd/>
                <a:tailEnd/>
              </a:ln>
            </p:spPr>
            <p:txBody>
              <a:bodyPr/>
              <a:lstStyle/>
              <a:p>
                <a:endParaRPr lang="en-US"/>
              </a:p>
            </p:txBody>
          </p:sp>
        </p:grpSp>
        <p:grpSp>
          <p:nvGrpSpPr>
            <p:cNvPr id="59564" name="Group 10"/>
            <p:cNvGrpSpPr>
              <a:grpSpLocks/>
            </p:cNvGrpSpPr>
            <p:nvPr/>
          </p:nvGrpSpPr>
          <p:grpSpPr bwMode="auto">
            <a:xfrm>
              <a:off x="2729" y="1984"/>
              <a:ext cx="1280" cy="1201"/>
              <a:chOff x="2729" y="1984"/>
              <a:chExt cx="1280" cy="1201"/>
            </a:xfrm>
          </p:grpSpPr>
          <p:sp>
            <p:nvSpPr>
              <p:cNvPr id="59650" name="Freeform 11"/>
              <p:cNvSpPr>
                <a:spLocks/>
              </p:cNvSpPr>
              <p:nvPr/>
            </p:nvSpPr>
            <p:spPr bwMode="auto">
              <a:xfrm>
                <a:off x="2729" y="1984"/>
                <a:ext cx="502" cy="1092"/>
              </a:xfrm>
              <a:custGeom>
                <a:avLst/>
                <a:gdLst>
                  <a:gd name="T0" fmla="*/ 0 w 502"/>
                  <a:gd name="T1" fmla="*/ 1092 h 1092"/>
                  <a:gd name="T2" fmla="*/ 497 w 502"/>
                  <a:gd name="T3" fmla="*/ 1092 h 1092"/>
                  <a:gd name="T4" fmla="*/ 497 w 502"/>
                  <a:gd name="T5" fmla="*/ 393 h 1092"/>
                  <a:gd name="T6" fmla="*/ 498 w 502"/>
                  <a:gd name="T7" fmla="*/ 376 h 1092"/>
                  <a:gd name="T8" fmla="*/ 498 w 502"/>
                  <a:gd name="T9" fmla="*/ 27 h 1092"/>
                  <a:gd name="T10" fmla="*/ 498 w 502"/>
                  <a:gd name="T11" fmla="*/ 36 h 1092"/>
                  <a:gd name="T12" fmla="*/ 498 w 502"/>
                  <a:gd name="T13" fmla="*/ 0 h 1092"/>
                  <a:gd name="T14" fmla="*/ 498 w 502"/>
                  <a:gd name="T15" fmla="*/ 5 h 1092"/>
                  <a:gd name="T16" fmla="*/ 498 w 502"/>
                  <a:gd name="T17" fmla="*/ 101 h 1092"/>
                  <a:gd name="T18" fmla="*/ 500 w 502"/>
                  <a:gd name="T19" fmla="*/ 108 h 1092"/>
                  <a:gd name="T20" fmla="*/ 500 w 502"/>
                  <a:gd name="T21" fmla="*/ 510 h 1092"/>
                  <a:gd name="T22" fmla="*/ 500 w 502"/>
                  <a:gd name="T23" fmla="*/ 512 h 1092"/>
                  <a:gd name="T24" fmla="*/ 500 w 502"/>
                  <a:gd name="T25" fmla="*/ 632 h 1092"/>
                  <a:gd name="T26" fmla="*/ 501 w 502"/>
                  <a:gd name="T27" fmla="*/ 636 h 1092"/>
                  <a:gd name="T28" fmla="*/ 501 w 502"/>
                  <a:gd name="T29" fmla="*/ 721 h 1092"/>
                  <a:gd name="T30" fmla="*/ 502 w 502"/>
                  <a:gd name="T31" fmla="*/ 721 h 1092"/>
                  <a:gd name="T32" fmla="*/ 502 w 502"/>
                  <a:gd name="T33" fmla="*/ 751 h 10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2"/>
                  <a:gd name="T52" fmla="*/ 0 h 1092"/>
                  <a:gd name="T53" fmla="*/ 502 w 502"/>
                  <a:gd name="T54" fmla="*/ 1092 h 10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2" h="1092">
                    <a:moveTo>
                      <a:pt x="0" y="1092"/>
                    </a:moveTo>
                    <a:lnTo>
                      <a:pt x="497" y="1092"/>
                    </a:lnTo>
                    <a:lnTo>
                      <a:pt x="497" y="393"/>
                    </a:lnTo>
                    <a:lnTo>
                      <a:pt x="498" y="376"/>
                    </a:lnTo>
                    <a:lnTo>
                      <a:pt x="498" y="27"/>
                    </a:lnTo>
                    <a:lnTo>
                      <a:pt x="498" y="36"/>
                    </a:lnTo>
                    <a:lnTo>
                      <a:pt x="498" y="0"/>
                    </a:lnTo>
                    <a:lnTo>
                      <a:pt x="498" y="5"/>
                    </a:lnTo>
                    <a:lnTo>
                      <a:pt x="498" y="101"/>
                    </a:lnTo>
                    <a:lnTo>
                      <a:pt x="500" y="108"/>
                    </a:lnTo>
                    <a:lnTo>
                      <a:pt x="500" y="510"/>
                    </a:lnTo>
                    <a:lnTo>
                      <a:pt x="500" y="512"/>
                    </a:lnTo>
                    <a:lnTo>
                      <a:pt x="500" y="632"/>
                    </a:lnTo>
                    <a:lnTo>
                      <a:pt x="501" y="636"/>
                    </a:lnTo>
                    <a:lnTo>
                      <a:pt x="501" y="721"/>
                    </a:lnTo>
                    <a:lnTo>
                      <a:pt x="502" y="721"/>
                    </a:lnTo>
                    <a:lnTo>
                      <a:pt x="502" y="751"/>
                    </a:lnTo>
                  </a:path>
                </a:pathLst>
              </a:custGeom>
              <a:noFill/>
              <a:ln w="9525" cap="flat">
                <a:solidFill>
                  <a:srgbClr val="FF0000"/>
                </a:solidFill>
                <a:prstDash val="solid"/>
                <a:round/>
                <a:headEnd/>
                <a:tailEnd/>
              </a:ln>
            </p:spPr>
            <p:txBody>
              <a:bodyPr/>
              <a:lstStyle/>
              <a:p>
                <a:endParaRPr lang="en-US"/>
              </a:p>
            </p:txBody>
          </p:sp>
          <p:sp>
            <p:nvSpPr>
              <p:cNvPr id="59651" name="Freeform 12"/>
              <p:cNvSpPr>
                <a:spLocks/>
              </p:cNvSpPr>
              <p:nvPr/>
            </p:nvSpPr>
            <p:spPr bwMode="auto">
              <a:xfrm>
                <a:off x="3231" y="2735"/>
                <a:ext cx="231" cy="450"/>
              </a:xfrm>
              <a:custGeom>
                <a:avLst/>
                <a:gdLst>
                  <a:gd name="T0" fmla="*/ 0 w 231"/>
                  <a:gd name="T1" fmla="*/ 29 h 450"/>
                  <a:gd name="T2" fmla="*/ 0 w 231"/>
                  <a:gd name="T3" fmla="*/ 29 h 450"/>
                  <a:gd name="T4" fmla="*/ 2 w 231"/>
                  <a:gd name="T5" fmla="*/ 27 h 450"/>
                  <a:gd name="T6" fmla="*/ 3 w 231"/>
                  <a:gd name="T7" fmla="*/ 56 h 450"/>
                  <a:gd name="T8" fmla="*/ 4 w 231"/>
                  <a:gd name="T9" fmla="*/ 68 h 450"/>
                  <a:gd name="T10" fmla="*/ 4 w 231"/>
                  <a:gd name="T11" fmla="*/ 76 h 450"/>
                  <a:gd name="T12" fmla="*/ 4 w 231"/>
                  <a:gd name="T13" fmla="*/ 79 h 450"/>
                  <a:gd name="T14" fmla="*/ 4 w 231"/>
                  <a:gd name="T15" fmla="*/ 85 h 450"/>
                  <a:gd name="T16" fmla="*/ 5 w 231"/>
                  <a:gd name="T17" fmla="*/ 92 h 450"/>
                  <a:gd name="T18" fmla="*/ 5 w 231"/>
                  <a:gd name="T19" fmla="*/ 103 h 450"/>
                  <a:gd name="T20" fmla="*/ 5 w 231"/>
                  <a:gd name="T21" fmla="*/ 115 h 450"/>
                  <a:gd name="T22" fmla="*/ 7 w 231"/>
                  <a:gd name="T23" fmla="*/ 121 h 450"/>
                  <a:gd name="T24" fmla="*/ 7 w 231"/>
                  <a:gd name="T25" fmla="*/ 124 h 450"/>
                  <a:gd name="T26" fmla="*/ 7 w 231"/>
                  <a:gd name="T27" fmla="*/ 135 h 450"/>
                  <a:gd name="T28" fmla="*/ 8 w 231"/>
                  <a:gd name="T29" fmla="*/ 137 h 450"/>
                  <a:gd name="T30" fmla="*/ 8 w 231"/>
                  <a:gd name="T31" fmla="*/ 146 h 450"/>
                  <a:gd name="T32" fmla="*/ 8 w 231"/>
                  <a:gd name="T33" fmla="*/ 148 h 450"/>
                  <a:gd name="T34" fmla="*/ 9 w 231"/>
                  <a:gd name="T35" fmla="*/ 155 h 450"/>
                  <a:gd name="T36" fmla="*/ 9 w 231"/>
                  <a:gd name="T37" fmla="*/ 155 h 450"/>
                  <a:gd name="T38" fmla="*/ 9 w 231"/>
                  <a:gd name="T39" fmla="*/ 164 h 450"/>
                  <a:gd name="T40" fmla="*/ 9 w 231"/>
                  <a:gd name="T41" fmla="*/ 171 h 450"/>
                  <a:gd name="T42" fmla="*/ 10 w 231"/>
                  <a:gd name="T43" fmla="*/ 179 h 450"/>
                  <a:gd name="T44" fmla="*/ 12 w 231"/>
                  <a:gd name="T45" fmla="*/ 191 h 450"/>
                  <a:gd name="T46" fmla="*/ 14 w 231"/>
                  <a:gd name="T47" fmla="*/ 205 h 450"/>
                  <a:gd name="T48" fmla="*/ 16 w 231"/>
                  <a:gd name="T49" fmla="*/ 220 h 450"/>
                  <a:gd name="T50" fmla="*/ 17 w 231"/>
                  <a:gd name="T51" fmla="*/ 234 h 450"/>
                  <a:gd name="T52" fmla="*/ 19 w 231"/>
                  <a:gd name="T53" fmla="*/ 243 h 450"/>
                  <a:gd name="T54" fmla="*/ 21 w 231"/>
                  <a:gd name="T55" fmla="*/ 256 h 450"/>
                  <a:gd name="T56" fmla="*/ 22 w 231"/>
                  <a:gd name="T57" fmla="*/ 269 h 450"/>
                  <a:gd name="T58" fmla="*/ 25 w 231"/>
                  <a:gd name="T59" fmla="*/ 279 h 450"/>
                  <a:gd name="T60" fmla="*/ 26 w 231"/>
                  <a:gd name="T61" fmla="*/ 292 h 450"/>
                  <a:gd name="T62" fmla="*/ 27 w 231"/>
                  <a:gd name="T63" fmla="*/ 303 h 450"/>
                  <a:gd name="T64" fmla="*/ 28 w 231"/>
                  <a:gd name="T65" fmla="*/ 315 h 450"/>
                  <a:gd name="T66" fmla="*/ 31 w 231"/>
                  <a:gd name="T67" fmla="*/ 326 h 450"/>
                  <a:gd name="T68" fmla="*/ 33 w 231"/>
                  <a:gd name="T69" fmla="*/ 335 h 450"/>
                  <a:gd name="T70" fmla="*/ 36 w 231"/>
                  <a:gd name="T71" fmla="*/ 344 h 450"/>
                  <a:gd name="T72" fmla="*/ 40 w 231"/>
                  <a:gd name="T73" fmla="*/ 348 h 450"/>
                  <a:gd name="T74" fmla="*/ 45 w 231"/>
                  <a:gd name="T75" fmla="*/ 352 h 450"/>
                  <a:gd name="T76" fmla="*/ 50 w 231"/>
                  <a:gd name="T77" fmla="*/ 355 h 450"/>
                  <a:gd name="T78" fmla="*/ 63 w 231"/>
                  <a:gd name="T79" fmla="*/ 360 h 450"/>
                  <a:gd name="T80" fmla="*/ 68 w 231"/>
                  <a:gd name="T81" fmla="*/ 364 h 450"/>
                  <a:gd name="T82" fmla="*/ 72 w 231"/>
                  <a:gd name="T83" fmla="*/ 369 h 450"/>
                  <a:gd name="T84" fmla="*/ 76 w 231"/>
                  <a:gd name="T85" fmla="*/ 373 h 450"/>
                  <a:gd name="T86" fmla="*/ 80 w 231"/>
                  <a:gd name="T87" fmla="*/ 377 h 450"/>
                  <a:gd name="T88" fmla="*/ 83 w 231"/>
                  <a:gd name="T89" fmla="*/ 382 h 450"/>
                  <a:gd name="T90" fmla="*/ 87 w 231"/>
                  <a:gd name="T91" fmla="*/ 386 h 450"/>
                  <a:gd name="T92" fmla="*/ 92 w 231"/>
                  <a:gd name="T93" fmla="*/ 391 h 450"/>
                  <a:gd name="T94" fmla="*/ 96 w 231"/>
                  <a:gd name="T95" fmla="*/ 398 h 450"/>
                  <a:gd name="T96" fmla="*/ 101 w 231"/>
                  <a:gd name="T97" fmla="*/ 400 h 450"/>
                  <a:gd name="T98" fmla="*/ 105 w 231"/>
                  <a:gd name="T99" fmla="*/ 405 h 450"/>
                  <a:gd name="T100" fmla="*/ 109 w 231"/>
                  <a:gd name="T101" fmla="*/ 409 h 450"/>
                  <a:gd name="T102" fmla="*/ 113 w 231"/>
                  <a:gd name="T103" fmla="*/ 414 h 450"/>
                  <a:gd name="T104" fmla="*/ 118 w 231"/>
                  <a:gd name="T105" fmla="*/ 418 h 450"/>
                  <a:gd name="T106" fmla="*/ 122 w 231"/>
                  <a:gd name="T107" fmla="*/ 422 h 450"/>
                  <a:gd name="T108" fmla="*/ 127 w 231"/>
                  <a:gd name="T109" fmla="*/ 425 h 450"/>
                  <a:gd name="T110" fmla="*/ 131 w 231"/>
                  <a:gd name="T111" fmla="*/ 431 h 450"/>
                  <a:gd name="T112" fmla="*/ 136 w 231"/>
                  <a:gd name="T113" fmla="*/ 433 h 450"/>
                  <a:gd name="T114" fmla="*/ 139 w 231"/>
                  <a:gd name="T115" fmla="*/ 439 h 450"/>
                  <a:gd name="T116" fmla="*/ 144 w 231"/>
                  <a:gd name="T117" fmla="*/ 445 h 450"/>
                  <a:gd name="T118" fmla="*/ 153 w 231"/>
                  <a:gd name="T119" fmla="*/ 447 h 4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31"/>
                  <a:gd name="T181" fmla="*/ 0 h 450"/>
                  <a:gd name="T182" fmla="*/ 231 w 231"/>
                  <a:gd name="T183" fmla="*/ 450 h 45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31" h="450">
                    <a:moveTo>
                      <a:pt x="0" y="0"/>
                    </a:moveTo>
                    <a:lnTo>
                      <a:pt x="0" y="22"/>
                    </a:lnTo>
                    <a:lnTo>
                      <a:pt x="0" y="29"/>
                    </a:lnTo>
                    <a:lnTo>
                      <a:pt x="0" y="27"/>
                    </a:lnTo>
                    <a:lnTo>
                      <a:pt x="0" y="29"/>
                    </a:lnTo>
                    <a:lnTo>
                      <a:pt x="0" y="27"/>
                    </a:lnTo>
                    <a:lnTo>
                      <a:pt x="0" y="24"/>
                    </a:lnTo>
                    <a:lnTo>
                      <a:pt x="0" y="27"/>
                    </a:lnTo>
                    <a:lnTo>
                      <a:pt x="0" y="24"/>
                    </a:lnTo>
                    <a:lnTo>
                      <a:pt x="0" y="29"/>
                    </a:lnTo>
                    <a:lnTo>
                      <a:pt x="2" y="29"/>
                    </a:lnTo>
                    <a:lnTo>
                      <a:pt x="2" y="32"/>
                    </a:lnTo>
                    <a:lnTo>
                      <a:pt x="2" y="24"/>
                    </a:lnTo>
                    <a:lnTo>
                      <a:pt x="2" y="29"/>
                    </a:lnTo>
                    <a:lnTo>
                      <a:pt x="2" y="27"/>
                    </a:lnTo>
                    <a:lnTo>
                      <a:pt x="2" y="47"/>
                    </a:lnTo>
                    <a:lnTo>
                      <a:pt x="2" y="56"/>
                    </a:lnTo>
                    <a:lnTo>
                      <a:pt x="2" y="54"/>
                    </a:lnTo>
                    <a:lnTo>
                      <a:pt x="3" y="54"/>
                    </a:lnTo>
                    <a:lnTo>
                      <a:pt x="3" y="56"/>
                    </a:lnTo>
                    <a:lnTo>
                      <a:pt x="3" y="62"/>
                    </a:lnTo>
                    <a:lnTo>
                      <a:pt x="3" y="68"/>
                    </a:lnTo>
                    <a:lnTo>
                      <a:pt x="3" y="65"/>
                    </a:lnTo>
                    <a:lnTo>
                      <a:pt x="3" y="68"/>
                    </a:lnTo>
                    <a:lnTo>
                      <a:pt x="4" y="68"/>
                    </a:lnTo>
                    <a:lnTo>
                      <a:pt x="4" y="70"/>
                    </a:lnTo>
                    <a:lnTo>
                      <a:pt x="4" y="68"/>
                    </a:lnTo>
                    <a:lnTo>
                      <a:pt x="4" y="74"/>
                    </a:lnTo>
                    <a:lnTo>
                      <a:pt x="4" y="72"/>
                    </a:lnTo>
                    <a:lnTo>
                      <a:pt x="4" y="76"/>
                    </a:lnTo>
                    <a:lnTo>
                      <a:pt x="4" y="74"/>
                    </a:lnTo>
                    <a:lnTo>
                      <a:pt x="4" y="76"/>
                    </a:lnTo>
                    <a:lnTo>
                      <a:pt x="4" y="79"/>
                    </a:lnTo>
                    <a:lnTo>
                      <a:pt x="4" y="74"/>
                    </a:lnTo>
                    <a:lnTo>
                      <a:pt x="4" y="79"/>
                    </a:lnTo>
                    <a:lnTo>
                      <a:pt x="4" y="81"/>
                    </a:lnTo>
                    <a:lnTo>
                      <a:pt x="4" y="79"/>
                    </a:lnTo>
                    <a:lnTo>
                      <a:pt x="4" y="85"/>
                    </a:lnTo>
                    <a:lnTo>
                      <a:pt x="4" y="83"/>
                    </a:lnTo>
                    <a:lnTo>
                      <a:pt x="4" y="85"/>
                    </a:lnTo>
                    <a:lnTo>
                      <a:pt x="4" y="83"/>
                    </a:lnTo>
                    <a:lnTo>
                      <a:pt x="4" y="87"/>
                    </a:lnTo>
                    <a:lnTo>
                      <a:pt x="5" y="87"/>
                    </a:lnTo>
                    <a:lnTo>
                      <a:pt x="5" y="96"/>
                    </a:lnTo>
                    <a:lnTo>
                      <a:pt x="5" y="92"/>
                    </a:lnTo>
                    <a:lnTo>
                      <a:pt x="5" y="103"/>
                    </a:lnTo>
                    <a:lnTo>
                      <a:pt x="5" y="99"/>
                    </a:lnTo>
                    <a:lnTo>
                      <a:pt x="5" y="101"/>
                    </a:lnTo>
                    <a:lnTo>
                      <a:pt x="5" y="99"/>
                    </a:lnTo>
                    <a:lnTo>
                      <a:pt x="5" y="103"/>
                    </a:lnTo>
                    <a:lnTo>
                      <a:pt x="5" y="101"/>
                    </a:lnTo>
                    <a:lnTo>
                      <a:pt x="5" y="112"/>
                    </a:lnTo>
                    <a:lnTo>
                      <a:pt x="5" y="107"/>
                    </a:lnTo>
                    <a:lnTo>
                      <a:pt x="5" y="117"/>
                    </a:lnTo>
                    <a:lnTo>
                      <a:pt x="5" y="115"/>
                    </a:lnTo>
                    <a:lnTo>
                      <a:pt x="5" y="117"/>
                    </a:lnTo>
                    <a:lnTo>
                      <a:pt x="5" y="115"/>
                    </a:lnTo>
                    <a:lnTo>
                      <a:pt x="7" y="115"/>
                    </a:lnTo>
                    <a:lnTo>
                      <a:pt x="7" y="117"/>
                    </a:lnTo>
                    <a:lnTo>
                      <a:pt x="7" y="121"/>
                    </a:lnTo>
                    <a:lnTo>
                      <a:pt x="7" y="119"/>
                    </a:lnTo>
                    <a:lnTo>
                      <a:pt x="7" y="121"/>
                    </a:lnTo>
                    <a:lnTo>
                      <a:pt x="7" y="119"/>
                    </a:lnTo>
                    <a:lnTo>
                      <a:pt x="7" y="126"/>
                    </a:lnTo>
                    <a:lnTo>
                      <a:pt x="7" y="124"/>
                    </a:lnTo>
                    <a:lnTo>
                      <a:pt x="7" y="126"/>
                    </a:lnTo>
                    <a:lnTo>
                      <a:pt x="7" y="128"/>
                    </a:lnTo>
                    <a:lnTo>
                      <a:pt x="7" y="130"/>
                    </a:lnTo>
                    <a:lnTo>
                      <a:pt x="7" y="126"/>
                    </a:lnTo>
                    <a:lnTo>
                      <a:pt x="7" y="135"/>
                    </a:lnTo>
                    <a:lnTo>
                      <a:pt x="7" y="132"/>
                    </a:lnTo>
                    <a:lnTo>
                      <a:pt x="7" y="130"/>
                    </a:lnTo>
                    <a:lnTo>
                      <a:pt x="7" y="139"/>
                    </a:lnTo>
                    <a:lnTo>
                      <a:pt x="7" y="135"/>
                    </a:lnTo>
                    <a:lnTo>
                      <a:pt x="8" y="137"/>
                    </a:lnTo>
                    <a:lnTo>
                      <a:pt x="8" y="139"/>
                    </a:lnTo>
                    <a:lnTo>
                      <a:pt x="8" y="137"/>
                    </a:lnTo>
                    <a:lnTo>
                      <a:pt x="8" y="139"/>
                    </a:lnTo>
                    <a:lnTo>
                      <a:pt x="8" y="137"/>
                    </a:lnTo>
                    <a:lnTo>
                      <a:pt x="8" y="146"/>
                    </a:lnTo>
                    <a:lnTo>
                      <a:pt x="8" y="141"/>
                    </a:lnTo>
                    <a:lnTo>
                      <a:pt x="8" y="153"/>
                    </a:lnTo>
                    <a:lnTo>
                      <a:pt x="8" y="148"/>
                    </a:lnTo>
                    <a:lnTo>
                      <a:pt x="8" y="151"/>
                    </a:lnTo>
                    <a:lnTo>
                      <a:pt x="8" y="148"/>
                    </a:lnTo>
                    <a:lnTo>
                      <a:pt x="8" y="157"/>
                    </a:lnTo>
                    <a:lnTo>
                      <a:pt x="8" y="153"/>
                    </a:lnTo>
                    <a:lnTo>
                      <a:pt x="8" y="157"/>
                    </a:lnTo>
                    <a:lnTo>
                      <a:pt x="8" y="155"/>
                    </a:lnTo>
                    <a:lnTo>
                      <a:pt x="9" y="155"/>
                    </a:lnTo>
                    <a:lnTo>
                      <a:pt x="9" y="153"/>
                    </a:lnTo>
                    <a:lnTo>
                      <a:pt x="9" y="160"/>
                    </a:lnTo>
                    <a:lnTo>
                      <a:pt x="9" y="157"/>
                    </a:lnTo>
                    <a:lnTo>
                      <a:pt x="9" y="160"/>
                    </a:lnTo>
                    <a:lnTo>
                      <a:pt x="9" y="155"/>
                    </a:lnTo>
                    <a:lnTo>
                      <a:pt x="9" y="162"/>
                    </a:lnTo>
                    <a:lnTo>
                      <a:pt x="9" y="157"/>
                    </a:lnTo>
                    <a:lnTo>
                      <a:pt x="9" y="162"/>
                    </a:lnTo>
                    <a:lnTo>
                      <a:pt x="9" y="160"/>
                    </a:lnTo>
                    <a:lnTo>
                      <a:pt x="9" y="164"/>
                    </a:lnTo>
                    <a:lnTo>
                      <a:pt x="9" y="171"/>
                    </a:lnTo>
                    <a:lnTo>
                      <a:pt x="9" y="168"/>
                    </a:lnTo>
                    <a:lnTo>
                      <a:pt x="9" y="171"/>
                    </a:lnTo>
                    <a:lnTo>
                      <a:pt x="9" y="168"/>
                    </a:lnTo>
                    <a:lnTo>
                      <a:pt x="9" y="171"/>
                    </a:lnTo>
                    <a:lnTo>
                      <a:pt x="9" y="168"/>
                    </a:lnTo>
                    <a:lnTo>
                      <a:pt x="10" y="171"/>
                    </a:lnTo>
                    <a:lnTo>
                      <a:pt x="10" y="175"/>
                    </a:lnTo>
                    <a:lnTo>
                      <a:pt x="10" y="173"/>
                    </a:lnTo>
                    <a:lnTo>
                      <a:pt x="10" y="179"/>
                    </a:lnTo>
                    <a:lnTo>
                      <a:pt x="10" y="177"/>
                    </a:lnTo>
                    <a:lnTo>
                      <a:pt x="10" y="184"/>
                    </a:lnTo>
                    <a:lnTo>
                      <a:pt x="12" y="184"/>
                    </a:lnTo>
                    <a:lnTo>
                      <a:pt x="12" y="188"/>
                    </a:lnTo>
                    <a:lnTo>
                      <a:pt x="12" y="191"/>
                    </a:lnTo>
                    <a:lnTo>
                      <a:pt x="13" y="193"/>
                    </a:lnTo>
                    <a:lnTo>
                      <a:pt x="13" y="196"/>
                    </a:lnTo>
                    <a:lnTo>
                      <a:pt x="13" y="200"/>
                    </a:lnTo>
                    <a:lnTo>
                      <a:pt x="13" y="202"/>
                    </a:lnTo>
                    <a:lnTo>
                      <a:pt x="14" y="205"/>
                    </a:lnTo>
                    <a:lnTo>
                      <a:pt x="14" y="209"/>
                    </a:lnTo>
                    <a:lnTo>
                      <a:pt x="14" y="213"/>
                    </a:lnTo>
                    <a:lnTo>
                      <a:pt x="16" y="213"/>
                    </a:lnTo>
                    <a:lnTo>
                      <a:pt x="16" y="218"/>
                    </a:lnTo>
                    <a:lnTo>
                      <a:pt x="16" y="220"/>
                    </a:lnTo>
                    <a:lnTo>
                      <a:pt x="16" y="224"/>
                    </a:lnTo>
                    <a:lnTo>
                      <a:pt x="17" y="224"/>
                    </a:lnTo>
                    <a:lnTo>
                      <a:pt x="17" y="227"/>
                    </a:lnTo>
                    <a:lnTo>
                      <a:pt x="17" y="229"/>
                    </a:lnTo>
                    <a:lnTo>
                      <a:pt x="17" y="234"/>
                    </a:lnTo>
                    <a:lnTo>
                      <a:pt x="18" y="234"/>
                    </a:lnTo>
                    <a:lnTo>
                      <a:pt x="18" y="238"/>
                    </a:lnTo>
                    <a:lnTo>
                      <a:pt x="18" y="241"/>
                    </a:lnTo>
                    <a:lnTo>
                      <a:pt x="18" y="243"/>
                    </a:lnTo>
                    <a:lnTo>
                      <a:pt x="19" y="243"/>
                    </a:lnTo>
                    <a:lnTo>
                      <a:pt x="19" y="247"/>
                    </a:lnTo>
                    <a:lnTo>
                      <a:pt x="19" y="249"/>
                    </a:lnTo>
                    <a:lnTo>
                      <a:pt x="19" y="252"/>
                    </a:lnTo>
                    <a:lnTo>
                      <a:pt x="21" y="252"/>
                    </a:lnTo>
                    <a:lnTo>
                      <a:pt x="21" y="256"/>
                    </a:lnTo>
                    <a:lnTo>
                      <a:pt x="21" y="258"/>
                    </a:lnTo>
                    <a:lnTo>
                      <a:pt x="21" y="261"/>
                    </a:lnTo>
                    <a:lnTo>
                      <a:pt x="22" y="263"/>
                    </a:lnTo>
                    <a:lnTo>
                      <a:pt x="22" y="265"/>
                    </a:lnTo>
                    <a:lnTo>
                      <a:pt x="22" y="269"/>
                    </a:lnTo>
                    <a:lnTo>
                      <a:pt x="23" y="271"/>
                    </a:lnTo>
                    <a:lnTo>
                      <a:pt x="23" y="274"/>
                    </a:lnTo>
                    <a:lnTo>
                      <a:pt x="23" y="277"/>
                    </a:lnTo>
                    <a:lnTo>
                      <a:pt x="23" y="279"/>
                    </a:lnTo>
                    <a:lnTo>
                      <a:pt x="25" y="279"/>
                    </a:lnTo>
                    <a:lnTo>
                      <a:pt x="25" y="283"/>
                    </a:lnTo>
                    <a:lnTo>
                      <a:pt x="25" y="285"/>
                    </a:lnTo>
                    <a:lnTo>
                      <a:pt x="25" y="288"/>
                    </a:lnTo>
                    <a:lnTo>
                      <a:pt x="26" y="290"/>
                    </a:lnTo>
                    <a:lnTo>
                      <a:pt x="26" y="292"/>
                    </a:lnTo>
                    <a:lnTo>
                      <a:pt x="26" y="294"/>
                    </a:lnTo>
                    <a:lnTo>
                      <a:pt x="26" y="297"/>
                    </a:lnTo>
                    <a:lnTo>
                      <a:pt x="27" y="299"/>
                    </a:lnTo>
                    <a:lnTo>
                      <a:pt x="27" y="301"/>
                    </a:lnTo>
                    <a:lnTo>
                      <a:pt x="27" y="303"/>
                    </a:lnTo>
                    <a:lnTo>
                      <a:pt x="27" y="305"/>
                    </a:lnTo>
                    <a:lnTo>
                      <a:pt x="28" y="308"/>
                    </a:lnTo>
                    <a:lnTo>
                      <a:pt x="28" y="310"/>
                    </a:lnTo>
                    <a:lnTo>
                      <a:pt x="28" y="312"/>
                    </a:lnTo>
                    <a:lnTo>
                      <a:pt x="28" y="315"/>
                    </a:lnTo>
                    <a:lnTo>
                      <a:pt x="30" y="315"/>
                    </a:lnTo>
                    <a:lnTo>
                      <a:pt x="30" y="319"/>
                    </a:lnTo>
                    <a:lnTo>
                      <a:pt x="30" y="321"/>
                    </a:lnTo>
                    <a:lnTo>
                      <a:pt x="30" y="324"/>
                    </a:lnTo>
                    <a:lnTo>
                      <a:pt x="31" y="326"/>
                    </a:lnTo>
                    <a:lnTo>
                      <a:pt x="31" y="328"/>
                    </a:lnTo>
                    <a:lnTo>
                      <a:pt x="31" y="333"/>
                    </a:lnTo>
                    <a:lnTo>
                      <a:pt x="33" y="333"/>
                    </a:lnTo>
                    <a:lnTo>
                      <a:pt x="33" y="335"/>
                    </a:lnTo>
                    <a:lnTo>
                      <a:pt x="33" y="337"/>
                    </a:lnTo>
                    <a:lnTo>
                      <a:pt x="35" y="339"/>
                    </a:lnTo>
                    <a:lnTo>
                      <a:pt x="35" y="341"/>
                    </a:lnTo>
                    <a:lnTo>
                      <a:pt x="36" y="341"/>
                    </a:lnTo>
                    <a:lnTo>
                      <a:pt x="36" y="344"/>
                    </a:lnTo>
                    <a:lnTo>
                      <a:pt x="37" y="344"/>
                    </a:lnTo>
                    <a:lnTo>
                      <a:pt x="37" y="346"/>
                    </a:lnTo>
                    <a:lnTo>
                      <a:pt x="39" y="346"/>
                    </a:lnTo>
                    <a:lnTo>
                      <a:pt x="40" y="346"/>
                    </a:lnTo>
                    <a:lnTo>
                      <a:pt x="40" y="348"/>
                    </a:lnTo>
                    <a:lnTo>
                      <a:pt x="41" y="348"/>
                    </a:lnTo>
                    <a:lnTo>
                      <a:pt x="41" y="350"/>
                    </a:lnTo>
                    <a:lnTo>
                      <a:pt x="42" y="350"/>
                    </a:lnTo>
                    <a:lnTo>
                      <a:pt x="44" y="350"/>
                    </a:lnTo>
                    <a:lnTo>
                      <a:pt x="45" y="352"/>
                    </a:lnTo>
                    <a:lnTo>
                      <a:pt x="47" y="352"/>
                    </a:lnTo>
                    <a:lnTo>
                      <a:pt x="47" y="355"/>
                    </a:lnTo>
                    <a:lnTo>
                      <a:pt x="49" y="355"/>
                    </a:lnTo>
                    <a:lnTo>
                      <a:pt x="50" y="355"/>
                    </a:lnTo>
                    <a:lnTo>
                      <a:pt x="50" y="358"/>
                    </a:lnTo>
                    <a:lnTo>
                      <a:pt x="56" y="358"/>
                    </a:lnTo>
                    <a:lnTo>
                      <a:pt x="59" y="358"/>
                    </a:lnTo>
                    <a:lnTo>
                      <a:pt x="61" y="360"/>
                    </a:lnTo>
                    <a:lnTo>
                      <a:pt x="63" y="360"/>
                    </a:lnTo>
                    <a:lnTo>
                      <a:pt x="66" y="360"/>
                    </a:lnTo>
                    <a:lnTo>
                      <a:pt x="66" y="362"/>
                    </a:lnTo>
                    <a:lnTo>
                      <a:pt x="68" y="362"/>
                    </a:lnTo>
                    <a:lnTo>
                      <a:pt x="68" y="364"/>
                    </a:lnTo>
                    <a:lnTo>
                      <a:pt x="69" y="364"/>
                    </a:lnTo>
                    <a:lnTo>
                      <a:pt x="69" y="367"/>
                    </a:lnTo>
                    <a:lnTo>
                      <a:pt x="71" y="367"/>
                    </a:lnTo>
                    <a:lnTo>
                      <a:pt x="72" y="367"/>
                    </a:lnTo>
                    <a:lnTo>
                      <a:pt x="72" y="369"/>
                    </a:lnTo>
                    <a:lnTo>
                      <a:pt x="73" y="369"/>
                    </a:lnTo>
                    <a:lnTo>
                      <a:pt x="73" y="371"/>
                    </a:lnTo>
                    <a:lnTo>
                      <a:pt x="75" y="371"/>
                    </a:lnTo>
                    <a:lnTo>
                      <a:pt x="76" y="371"/>
                    </a:lnTo>
                    <a:lnTo>
                      <a:pt x="76" y="373"/>
                    </a:lnTo>
                    <a:lnTo>
                      <a:pt x="77" y="373"/>
                    </a:lnTo>
                    <a:lnTo>
                      <a:pt x="77" y="375"/>
                    </a:lnTo>
                    <a:lnTo>
                      <a:pt x="78" y="375"/>
                    </a:lnTo>
                    <a:lnTo>
                      <a:pt x="80" y="375"/>
                    </a:lnTo>
                    <a:lnTo>
                      <a:pt x="80" y="377"/>
                    </a:lnTo>
                    <a:lnTo>
                      <a:pt x="82" y="377"/>
                    </a:lnTo>
                    <a:lnTo>
                      <a:pt x="82" y="380"/>
                    </a:lnTo>
                    <a:lnTo>
                      <a:pt x="83" y="380"/>
                    </a:lnTo>
                    <a:lnTo>
                      <a:pt x="83" y="382"/>
                    </a:lnTo>
                    <a:lnTo>
                      <a:pt x="85" y="382"/>
                    </a:lnTo>
                    <a:lnTo>
                      <a:pt x="85" y="384"/>
                    </a:lnTo>
                    <a:lnTo>
                      <a:pt x="86" y="384"/>
                    </a:lnTo>
                    <a:lnTo>
                      <a:pt x="87" y="384"/>
                    </a:lnTo>
                    <a:lnTo>
                      <a:pt x="87" y="386"/>
                    </a:lnTo>
                    <a:lnTo>
                      <a:pt x="89" y="386"/>
                    </a:lnTo>
                    <a:lnTo>
                      <a:pt x="90" y="389"/>
                    </a:lnTo>
                    <a:lnTo>
                      <a:pt x="91" y="389"/>
                    </a:lnTo>
                    <a:lnTo>
                      <a:pt x="91" y="391"/>
                    </a:lnTo>
                    <a:lnTo>
                      <a:pt x="92" y="391"/>
                    </a:lnTo>
                    <a:lnTo>
                      <a:pt x="94" y="393"/>
                    </a:lnTo>
                    <a:lnTo>
                      <a:pt x="95" y="393"/>
                    </a:lnTo>
                    <a:lnTo>
                      <a:pt x="95" y="395"/>
                    </a:lnTo>
                    <a:lnTo>
                      <a:pt x="96" y="395"/>
                    </a:lnTo>
                    <a:lnTo>
                      <a:pt x="96" y="398"/>
                    </a:lnTo>
                    <a:lnTo>
                      <a:pt x="97" y="398"/>
                    </a:lnTo>
                    <a:lnTo>
                      <a:pt x="99" y="398"/>
                    </a:lnTo>
                    <a:lnTo>
                      <a:pt x="99" y="400"/>
                    </a:lnTo>
                    <a:lnTo>
                      <a:pt x="100" y="400"/>
                    </a:lnTo>
                    <a:lnTo>
                      <a:pt x="101" y="400"/>
                    </a:lnTo>
                    <a:lnTo>
                      <a:pt x="101" y="403"/>
                    </a:lnTo>
                    <a:lnTo>
                      <a:pt x="103" y="403"/>
                    </a:lnTo>
                    <a:lnTo>
                      <a:pt x="104" y="403"/>
                    </a:lnTo>
                    <a:lnTo>
                      <a:pt x="104" y="405"/>
                    </a:lnTo>
                    <a:lnTo>
                      <a:pt x="105" y="405"/>
                    </a:lnTo>
                    <a:lnTo>
                      <a:pt x="105" y="407"/>
                    </a:lnTo>
                    <a:lnTo>
                      <a:pt x="106" y="407"/>
                    </a:lnTo>
                    <a:lnTo>
                      <a:pt x="108" y="407"/>
                    </a:lnTo>
                    <a:lnTo>
                      <a:pt x="108" y="409"/>
                    </a:lnTo>
                    <a:lnTo>
                      <a:pt x="109" y="409"/>
                    </a:lnTo>
                    <a:lnTo>
                      <a:pt x="110" y="409"/>
                    </a:lnTo>
                    <a:lnTo>
                      <a:pt x="110" y="411"/>
                    </a:lnTo>
                    <a:lnTo>
                      <a:pt x="111" y="411"/>
                    </a:lnTo>
                    <a:lnTo>
                      <a:pt x="113" y="411"/>
                    </a:lnTo>
                    <a:lnTo>
                      <a:pt x="113" y="414"/>
                    </a:lnTo>
                    <a:lnTo>
                      <a:pt x="114" y="414"/>
                    </a:lnTo>
                    <a:lnTo>
                      <a:pt x="115" y="414"/>
                    </a:lnTo>
                    <a:lnTo>
                      <a:pt x="115" y="416"/>
                    </a:lnTo>
                    <a:lnTo>
                      <a:pt x="117" y="416"/>
                    </a:lnTo>
                    <a:lnTo>
                      <a:pt x="118" y="418"/>
                    </a:lnTo>
                    <a:lnTo>
                      <a:pt x="120" y="418"/>
                    </a:lnTo>
                    <a:lnTo>
                      <a:pt x="120" y="420"/>
                    </a:lnTo>
                    <a:lnTo>
                      <a:pt x="122" y="420"/>
                    </a:lnTo>
                    <a:lnTo>
                      <a:pt x="122" y="422"/>
                    </a:lnTo>
                    <a:lnTo>
                      <a:pt x="123" y="422"/>
                    </a:lnTo>
                    <a:lnTo>
                      <a:pt x="125" y="422"/>
                    </a:lnTo>
                    <a:lnTo>
                      <a:pt x="125" y="425"/>
                    </a:lnTo>
                    <a:lnTo>
                      <a:pt x="127" y="425"/>
                    </a:lnTo>
                    <a:lnTo>
                      <a:pt x="127" y="427"/>
                    </a:lnTo>
                    <a:lnTo>
                      <a:pt x="128" y="427"/>
                    </a:lnTo>
                    <a:lnTo>
                      <a:pt x="129" y="429"/>
                    </a:lnTo>
                    <a:lnTo>
                      <a:pt x="131" y="429"/>
                    </a:lnTo>
                    <a:lnTo>
                      <a:pt x="131" y="431"/>
                    </a:lnTo>
                    <a:lnTo>
                      <a:pt x="132" y="431"/>
                    </a:lnTo>
                    <a:lnTo>
                      <a:pt x="133" y="431"/>
                    </a:lnTo>
                    <a:lnTo>
                      <a:pt x="133" y="433"/>
                    </a:lnTo>
                    <a:lnTo>
                      <a:pt x="134" y="433"/>
                    </a:lnTo>
                    <a:lnTo>
                      <a:pt x="136" y="433"/>
                    </a:lnTo>
                    <a:lnTo>
                      <a:pt x="136" y="436"/>
                    </a:lnTo>
                    <a:lnTo>
                      <a:pt x="137" y="436"/>
                    </a:lnTo>
                    <a:lnTo>
                      <a:pt x="139" y="436"/>
                    </a:lnTo>
                    <a:lnTo>
                      <a:pt x="139" y="439"/>
                    </a:lnTo>
                    <a:lnTo>
                      <a:pt x="141" y="439"/>
                    </a:lnTo>
                    <a:lnTo>
                      <a:pt x="141" y="441"/>
                    </a:lnTo>
                    <a:lnTo>
                      <a:pt x="142" y="441"/>
                    </a:lnTo>
                    <a:lnTo>
                      <a:pt x="144" y="443"/>
                    </a:lnTo>
                    <a:lnTo>
                      <a:pt x="144" y="445"/>
                    </a:lnTo>
                    <a:lnTo>
                      <a:pt x="145" y="445"/>
                    </a:lnTo>
                    <a:lnTo>
                      <a:pt x="146" y="445"/>
                    </a:lnTo>
                    <a:lnTo>
                      <a:pt x="146" y="447"/>
                    </a:lnTo>
                    <a:lnTo>
                      <a:pt x="149" y="447"/>
                    </a:lnTo>
                    <a:lnTo>
                      <a:pt x="153" y="447"/>
                    </a:lnTo>
                    <a:lnTo>
                      <a:pt x="153" y="450"/>
                    </a:lnTo>
                    <a:lnTo>
                      <a:pt x="200" y="450"/>
                    </a:lnTo>
                    <a:lnTo>
                      <a:pt x="200" y="447"/>
                    </a:lnTo>
                    <a:lnTo>
                      <a:pt x="231" y="447"/>
                    </a:lnTo>
                  </a:path>
                </a:pathLst>
              </a:custGeom>
              <a:noFill/>
              <a:ln w="9525" cap="flat">
                <a:solidFill>
                  <a:srgbClr val="FF0000"/>
                </a:solidFill>
                <a:prstDash val="solid"/>
                <a:round/>
                <a:headEnd/>
                <a:tailEnd/>
              </a:ln>
            </p:spPr>
            <p:txBody>
              <a:bodyPr/>
              <a:lstStyle/>
              <a:p>
                <a:endParaRPr lang="en-US"/>
              </a:p>
            </p:txBody>
          </p:sp>
          <p:sp>
            <p:nvSpPr>
              <p:cNvPr id="59652" name="Freeform 13"/>
              <p:cNvSpPr>
                <a:spLocks/>
              </p:cNvSpPr>
              <p:nvPr/>
            </p:nvSpPr>
            <p:spPr bwMode="auto">
              <a:xfrm>
                <a:off x="3462" y="3151"/>
                <a:ext cx="502" cy="31"/>
              </a:xfrm>
              <a:custGeom>
                <a:avLst/>
                <a:gdLst>
                  <a:gd name="T0" fmla="*/ 0 w 502"/>
                  <a:gd name="T1" fmla="*/ 31 h 31"/>
                  <a:gd name="T2" fmla="*/ 10 w 502"/>
                  <a:gd name="T3" fmla="*/ 31 h 31"/>
                  <a:gd name="T4" fmla="*/ 46 w 502"/>
                  <a:gd name="T5" fmla="*/ 31 h 31"/>
                  <a:gd name="T6" fmla="*/ 46 w 502"/>
                  <a:gd name="T7" fmla="*/ 29 h 31"/>
                  <a:gd name="T8" fmla="*/ 62 w 502"/>
                  <a:gd name="T9" fmla="*/ 29 h 31"/>
                  <a:gd name="T10" fmla="*/ 73 w 502"/>
                  <a:gd name="T11" fmla="*/ 29 h 31"/>
                  <a:gd name="T12" fmla="*/ 73 w 502"/>
                  <a:gd name="T13" fmla="*/ 27 h 31"/>
                  <a:gd name="T14" fmla="*/ 82 w 502"/>
                  <a:gd name="T15" fmla="*/ 27 h 31"/>
                  <a:gd name="T16" fmla="*/ 84 w 502"/>
                  <a:gd name="T17" fmla="*/ 25 h 31"/>
                  <a:gd name="T18" fmla="*/ 93 w 502"/>
                  <a:gd name="T19" fmla="*/ 25 h 31"/>
                  <a:gd name="T20" fmla="*/ 94 w 502"/>
                  <a:gd name="T21" fmla="*/ 25 h 31"/>
                  <a:gd name="T22" fmla="*/ 103 w 502"/>
                  <a:gd name="T23" fmla="*/ 25 h 31"/>
                  <a:gd name="T24" fmla="*/ 103 w 502"/>
                  <a:gd name="T25" fmla="*/ 23 h 31"/>
                  <a:gd name="T26" fmla="*/ 115 w 502"/>
                  <a:gd name="T27" fmla="*/ 23 h 31"/>
                  <a:gd name="T28" fmla="*/ 127 w 502"/>
                  <a:gd name="T29" fmla="*/ 23 h 31"/>
                  <a:gd name="T30" fmla="*/ 127 w 502"/>
                  <a:gd name="T31" fmla="*/ 20 h 31"/>
                  <a:gd name="T32" fmla="*/ 140 w 502"/>
                  <a:gd name="T33" fmla="*/ 20 h 31"/>
                  <a:gd name="T34" fmla="*/ 141 w 502"/>
                  <a:gd name="T35" fmla="*/ 20 h 31"/>
                  <a:gd name="T36" fmla="*/ 153 w 502"/>
                  <a:gd name="T37" fmla="*/ 20 h 31"/>
                  <a:gd name="T38" fmla="*/ 154 w 502"/>
                  <a:gd name="T39" fmla="*/ 17 h 31"/>
                  <a:gd name="T40" fmla="*/ 166 w 502"/>
                  <a:gd name="T41" fmla="*/ 17 h 31"/>
                  <a:gd name="T42" fmla="*/ 167 w 502"/>
                  <a:gd name="T43" fmla="*/ 17 h 31"/>
                  <a:gd name="T44" fmla="*/ 181 w 502"/>
                  <a:gd name="T45" fmla="*/ 17 h 31"/>
                  <a:gd name="T46" fmla="*/ 181 w 502"/>
                  <a:gd name="T47" fmla="*/ 15 h 31"/>
                  <a:gd name="T48" fmla="*/ 196 w 502"/>
                  <a:gd name="T49" fmla="*/ 15 h 31"/>
                  <a:gd name="T50" fmla="*/ 212 w 502"/>
                  <a:gd name="T51" fmla="*/ 15 h 31"/>
                  <a:gd name="T52" fmla="*/ 212 w 502"/>
                  <a:gd name="T53" fmla="*/ 13 h 31"/>
                  <a:gd name="T54" fmla="*/ 227 w 502"/>
                  <a:gd name="T55" fmla="*/ 13 h 31"/>
                  <a:gd name="T56" fmla="*/ 241 w 502"/>
                  <a:gd name="T57" fmla="*/ 13 h 31"/>
                  <a:gd name="T58" fmla="*/ 241 w 502"/>
                  <a:gd name="T59" fmla="*/ 11 h 31"/>
                  <a:gd name="T60" fmla="*/ 258 w 502"/>
                  <a:gd name="T61" fmla="*/ 11 h 31"/>
                  <a:gd name="T62" fmla="*/ 274 w 502"/>
                  <a:gd name="T63" fmla="*/ 11 h 31"/>
                  <a:gd name="T64" fmla="*/ 274 w 502"/>
                  <a:gd name="T65" fmla="*/ 9 h 31"/>
                  <a:gd name="T66" fmla="*/ 292 w 502"/>
                  <a:gd name="T67" fmla="*/ 9 h 31"/>
                  <a:gd name="T68" fmla="*/ 313 w 502"/>
                  <a:gd name="T69" fmla="*/ 9 h 31"/>
                  <a:gd name="T70" fmla="*/ 313 w 502"/>
                  <a:gd name="T71" fmla="*/ 6 h 31"/>
                  <a:gd name="T72" fmla="*/ 332 w 502"/>
                  <a:gd name="T73" fmla="*/ 6 h 31"/>
                  <a:gd name="T74" fmla="*/ 334 w 502"/>
                  <a:gd name="T75" fmla="*/ 6 h 31"/>
                  <a:gd name="T76" fmla="*/ 353 w 502"/>
                  <a:gd name="T77" fmla="*/ 6 h 31"/>
                  <a:gd name="T78" fmla="*/ 353 w 502"/>
                  <a:gd name="T79" fmla="*/ 4 h 31"/>
                  <a:gd name="T80" fmla="*/ 373 w 502"/>
                  <a:gd name="T81" fmla="*/ 4 h 31"/>
                  <a:gd name="T82" fmla="*/ 395 w 502"/>
                  <a:gd name="T83" fmla="*/ 4 h 31"/>
                  <a:gd name="T84" fmla="*/ 395 w 502"/>
                  <a:gd name="T85" fmla="*/ 2 h 31"/>
                  <a:gd name="T86" fmla="*/ 422 w 502"/>
                  <a:gd name="T87" fmla="*/ 2 h 31"/>
                  <a:gd name="T88" fmla="*/ 448 w 502"/>
                  <a:gd name="T89" fmla="*/ 2 h 31"/>
                  <a:gd name="T90" fmla="*/ 448 w 502"/>
                  <a:gd name="T91" fmla="*/ 0 h 31"/>
                  <a:gd name="T92" fmla="*/ 478 w 502"/>
                  <a:gd name="T93" fmla="*/ 0 h 31"/>
                  <a:gd name="T94" fmla="*/ 502 w 502"/>
                  <a:gd name="T95" fmla="*/ 0 h 3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02"/>
                  <a:gd name="T145" fmla="*/ 0 h 31"/>
                  <a:gd name="T146" fmla="*/ 502 w 502"/>
                  <a:gd name="T147" fmla="*/ 31 h 3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02" h="31">
                    <a:moveTo>
                      <a:pt x="0" y="31"/>
                    </a:moveTo>
                    <a:lnTo>
                      <a:pt x="10" y="31"/>
                    </a:lnTo>
                    <a:lnTo>
                      <a:pt x="46" y="31"/>
                    </a:lnTo>
                    <a:lnTo>
                      <a:pt x="46" y="29"/>
                    </a:lnTo>
                    <a:lnTo>
                      <a:pt x="62" y="29"/>
                    </a:lnTo>
                    <a:lnTo>
                      <a:pt x="73" y="29"/>
                    </a:lnTo>
                    <a:lnTo>
                      <a:pt x="73" y="27"/>
                    </a:lnTo>
                    <a:lnTo>
                      <a:pt x="82" y="27"/>
                    </a:lnTo>
                    <a:lnTo>
                      <a:pt x="84" y="25"/>
                    </a:lnTo>
                    <a:lnTo>
                      <a:pt x="93" y="25"/>
                    </a:lnTo>
                    <a:lnTo>
                      <a:pt x="94" y="25"/>
                    </a:lnTo>
                    <a:lnTo>
                      <a:pt x="103" y="25"/>
                    </a:lnTo>
                    <a:lnTo>
                      <a:pt x="103" y="23"/>
                    </a:lnTo>
                    <a:lnTo>
                      <a:pt x="115" y="23"/>
                    </a:lnTo>
                    <a:lnTo>
                      <a:pt x="127" y="23"/>
                    </a:lnTo>
                    <a:lnTo>
                      <a:pt x="127" y="20"/>
                    </a:lnTo>
                    <a:lnTo>
                      <a:pt x="140" y="20"/>
                    </a:lnTo>
                    <a:lnTo>
                      <a:pt x="141" y="20"/>
                    </a:lnTo>
                    <a:lnTo>
                      <a:pt x="153" y="20"/>
                    </a:lnTo>
                    <a:lnTo>
                      <a:pt x="154" y="17"/>
                    </a:lnTo>
                    <a:lnTo>
                      <a:pt x="166" y="17"/>
                    </a:lnTo>
                    <a:lnTo>
                      <a:pt x="167" y="17"/>
                    </a:lnTo>
                    <a:lnTo>
                      <a:pt x="181" y="17"/>
                    </a:lnTo>
                    <a:lnTo>
                      <a:pt x="181" y="15"/>
                    </a:lnTo>
                    <a:lnTo>
                      <a:pt x="196" y="15"/>
                    </a:lnTo>
                    <a:lnTo>
                      <a:pt x="212" y="15"/>
                    </a:lnTo>
                    <a:lnTo>
                      <a:pt x="212" y="13"/>
                    </a:lnTo>
                    <a:lnTo>
                      <a:pt x="227" y="13"/>
                    </a:lnTo>
                    <a:lnTo>
                      <a:pt x="241" y="13"/>
                    </a:lnTo>
                    <a:lnTo>
                      <a:pt x="241" y="11"/>
                    </a:lnTo>
                    <a:lnTo>
                      <a:pt x="258" y="11"/>
                    </a:lnTo>
                    <a:lnTo>
                      <a:pt x="274" y="11"/>
                    </a:lnTo>
                    <a:lnTo>
                      <a:pt x="274" y="9"/>
                    </a:lnTo>
                    <a:lnTo>
                      <a:pt x="292" y="9"/>
                    </a:lnTo>
                    <a:lnTo>
                      <a:pt x="313" y="9"/>
                    </a:lnTo>
                    <a:lnTo>
                      <a:pt x="313" y="6"/>
                    </a:lnTo>
                    <a:lnTo>
                      <a:pt x="332" y="6"/>
                    </a:lnTo>
                    <a:lnTo>
                      <a:pt x="334" y="6"/>
                    </a:lnTo>
                    <a:lnTo>
                      <a:pt x="353" y="6"/>
                    </a:lnTo>
                    <a:lnTo>
                      <a:pt x="353" y="4"/>
                    </a:lnTo>
                    <a:lnTo>
                      <a:pt x="373" y="4"/>
                    </a:lnTo>
                    <a:lnTo>
                      <a:pt x="395" y="4"/>
                    </a:lnTo>
                    <a:lnTo>
                      <a:pt x="395" y="2"/>
                    </a:lnTo>
                    <a:lnTo>
                      <a:pt x="422" y="2"/>
                    </a:lnTo>
                    <a:lnTo>
                      <a:pt x="448" y="2"/>
                    </a:lnTo>
                    <a:lnTo>
                      <a:pt x="448" y="0"/>
                    </a:lnTo>
                    <a:lnTo>
                      <a:pt x="478" y="0"/>
                    </a:lnTo>
                    <a:lnTo>
                      <a:pt x="502" y="0"/>
                    </a:lnTo>
                  </a:path>
                </a:pathLst>
              </a:custGeom>
              <a:noFill/>
              <a:ln w="9525" cap="flat">
                <a:solidFill>
                  <a:srgbClr val="FF0000"/>
                </a:solidFill>
                <a:prstDash val="solid"/>
                <a:round/>
                <a:headEnd/>
                <a:tailEnd/>
              </a:ln>
            </p:spPr>
            <p:txBody>
              <a:bodyPr/>
              <a:lstStyle/>
              <a:p>
                <a:endParaRPr lang="en-US"/>
              </a:p>
            </p:txBody>
          </p:sp>
          <p:sp>
            <p:nvSpPr>
              <p:cNvPr id="59653" name="Freeform 14"/>
              <p:cNvSpPr>
                <a:spLocks/>
              </p:cNvSpPr>
              <p:nvPr/>
            </p:nvSpPr>
            <p:spPr bwMode="auto">
              <a:xfrm>
                <a:off x="3964" y="3149"/>
                <a:ext cx="45" cy="2"/>
              </a:xfrm>
              <a:custGeom>
                <a:avLst/>
                <a:gdLst>
                  <a:gd name="T0" fmla="*/ 0 w 45"/>
                  <a:gd name="T1" fmla="*/ 2 h 2"/>
                  <a:gd name="T2" fmla="*/ 36 w 45"/>
                  <a:gd name="T3" fmla="*/ 2 h 2"/>
                  <a:gd name="T4" fmla="*/ 36 w 45"/>
                  <a:gd name="T5" fmla="*/ 0 h 2"/>
                  <a:gd name="T6" fmla="*/ 45 w 45"/>
                  <a:gd name="T7" fmla="*/ 0 h 2"/>
                  <a:gd name="T8" fmla="*/ 0 60000 65536"/>
                  <a:gd name="T9" fmla="*/ 0 60000 65536"/>
                  <a:gd name="T10" fmla="*/ 0 60000 65536"/>
                  <a:gd name="T11" fmla="*/ 0 60000 65536"/>
                  <a:gd name="T12" fmla="*/ 0 w 45"/>
                  <a:gd name="T13" fmla="*/ 0 h 2"/>
                  <a:gd name="T14" fmla="*/ 45 w 45"/>
                  <a:gd name="T15" fmla="*/ 2 h 2"/>
                </a:gdLst>
                <a:ahLst/>
                <a:cxnLst>
                  <a:cxn ang="T8">
                    <a:pos x="T0" y="T1"/>
                  </a:cxn>
                  <a:cxn ang="T9">
                    <a:pos x="T2" y="T3"/>
                  </a:cxn>
                  <a:cxn ang="T10">
                    <a:pos x="T4" y="T5"/>
                  </a:cxn>
                  <a:cxn ang="T11">
                    <a:pos x="T6" y="T7"/>
                  </a:cxn>
                </a:cxnLst>
                <a:rect l="T12" t="T13" r="T14" b="T15"/>
                <a:pathLst>
                  <a:path w="45" h="2">
                    <a:moveTo>
                      <a:pt x="0" y="2"/>
                    </a:moveTo>
                    <a:lnTo>
                      <a:pt x="36" y="2"/>
                    </a:lnTo>
                    <a:lnTo>
                      <a:pt x="36" y="0"/>
                    </a:lnTo>
                    <a:lnTo>
                      <a:pt x="45" y="0"/>
                    </a:lnTo>
                  </a:path>
                </a:pathLst>
              </a:custGeom>
              <a:noFill/>
              <a:ln w="9525" cap="flat">
                <a:solidFill>
                  <a:srgbClr val="FF0000"/>
                </a:solidFill>
                <a:prstDash val="solid"/>
                <a:round/>
                <a:headEnd/>
                <a:tailEnd/>
              </a:ln>
            </p:spPr>
            <p:txBody>
              <a:bodyPr/>
              <a:lstStyle/>
              <a:p>
                <a:endParaRPr lang="en-US"/>
              </a:p>
            </p:txBody>
          </p:sp>
        </p:grpSp>
        <p:grpSp>
          <p:nvGrpSpPr>
            <p:cNvPr id="59565" name="Group 15"/>
            <p:cNvGrpSpPr>
              <a:grpSpLocks/>
            </p:cNvGrpSpPr>
            <p:nvPr/>
          </p:nvGrpSpPr>
          <p:grpSpPr bwMode="auto">
            <a:xfrm>
              <a:off x="2729" y="2854"/>
              <a:ext cx="1280" cy="571"/>
              <a:chOff x="2729" y="2854"/>
              <a:chExt cx="1280" cy="571"/>
            </a:xfrm>
          </p:grpSpPr>
          <p:sp>
            <p:nvSpPr>
              <p:cNvPr id="59647" name="Freeform 16"/>
              <p:cNvSpPr>
                <a:spLocks/>
              </p:cNvSpPr>
              <p:nvPr/>
            </p:nvSpPr>
            <p:spPr bwMode="auto">
              <a:xfrm>
                <a:off x="2729" y="2854"/>
                <a:ext cx="516" cy="571"/>
              </a:xfrm>
              <a:custGeom>
                <a:avLst/>
                <a:gdLst>
                  <a:gd name="T0" fmla="*/ 0 w 516"/>
                  <a:gd name="T1" fmla="*/ 571 h 571"/>
                  <a:gd name="T2" fmla="*/ 497 w 516"/>
                  <a:gd name="T3" fmla="*/ 571 h 571"/>
                  <a:gd name="T4" fmla="*/ 497 w 516"/>
                  <a:gd name="T5" fmla="*/ 335 h 571"/>
                  <a:gd name="T6" fmla="*/ 498 w 516"/>
                  <a:gd name="T7" fmla="*/ 328 h 571"/>
                  <a:gd name="T8" fmla="*/ 498 w 516"/>
                  <a:gd name="T9" fmla="*/ 96 h 571"/>
                  <a:gd name="T10" fmla="*/ 498 w 516"/>
                  <a:gd name="T11" fmla="*/ 92 h 571"/>
                  <a:gd name="T12" fmla="*/ 498 w 516"/>
                  <a:gd name="T13" fmla="*/ 9 h 571"/>
                  <a:gd name="T14" fmla="*/ 500 w 516"/>
                  <a:gd name="T15" fmla="*/ 7 h 571"/>
                  <a:gd name="T16" fmla="*/ 500 w 516"/>
                  <a:gd name="T17" fmla="*/ 0 h 571"/>
                  <a:gd name="T18" fmla="*/ 502 w 516"/>
                  <a:gd name="T19" fmla="*/ 0 h 571"/>
                  <a:gd name="T20" fmla="*/ 502 w 516"/>
                  <a:gd name="T21" fmla="*/ 7 h 571"/>
                  <a:gd name="T22" fmla="*/ 502 w 516"/>
                  <a:gd name="T23" fmla="*/ 9 h 571"/>
                  <a:gd name="T24" fmla="*/ 504 w 516"/>
                  <a:gd name="T25" fmla="*/ 9 h 571"/>
                  <a:gd name="T26" fmla="*/ 504 w 516"/>
                  <a:gd name="T27" fmla="*/ 13 h 571"/>
                  <a:gd name="T28" fmla="*/ 504 w 516"/>
                  <a:gd name="T29" fmla="*/ 11 h 571"/>
                  <a:gd name="T30" fmla="*/ 504 w 516"/>
                  <a:gd name="T31" fmla="*/ 9 h 571"/>
                  <a:gd name="T32" fmla="*/ 505 w 516"/>
                  <a:gd name="T33" fmla="*/ 9 h 571"/>
                  <a:gd name="T34" fmla="*/ 505 w 516"/>
                  <a:gd name="T35" fmla="*/ 7 h 571"/>
                  <a:gd name="T36" fmla="*/ 505 w 516"/>
                  <a:gd name="T37" fmla="*/ 9 h 571"/>
                  <a:gd name="T38" fmla="*/ 506 w 516"/>
                  <a:gd name="T39" fmla="*/ 9 h 571"/>
                  <a:gd name="T40" fmla="*/ 506 w 516"/>
                  <a:gd name="T41" fmla="*/ 13 h 571"/>
                  <a:gd name="T42" fmla="*/ 506 w 516"/>
                  <a:gd name="T43" fmla="*/ 18 h 571"/>
                  <a:gd name="T44" fmla="*/ 507 w 516"/>
                  <a:gd name="T45" fmla="*/ 18 h 571"/>
                  <a:gd name="T46" fmla="*/ 507 w 516"/>
                  <a:gd name="T47" fmla="*/ 22 h 571"/>
                  <a:gd name="T48" fmla="*/ 507 w 516"/>
                  <a:gd name="T49" fmla="*/ 29 h 571"/>
                  <a:gd name="T50" fmla="*/ 509 w 516"/>
                  <a:gd name="T51" fmla="*/ 29 h 571"/>
                  <a:gd name="T52" fmla="*/ 509 w 516"/>
                  <a:gd name="T53" fmla="*/ 36 h 571"/>
                  <a:gd name="T54" fmla="*/ 509 w 516"/>
                  <a:gd name="T55" fmla="*/ 41 h 571"/>
                  <a:gd name="T56" fmla="*/ 510 w 516"/>
                  <a:gd name="T57" fmla="*/ 43 h 571"/>
                  <a:gd name="T58" fmla="*/ 510 w 516"/>
                  <a:gd name="T59" fmla="*/ 47 h 571"/>
                  <a:gd name="T60" fmla="*/ 510 w 516"/>
                  <a:gd name="T61" fmla="*/ 54 h 571"/>
                  <a:gd name="T62" fmla="*/ 511 w 516"/>
                  <a:gd name="T63" fmla="*/ 54 h 571"/>
                  <a:gd name="T64" fmla="*/ 511 w 516"/>
                  <a:gd name="T65" fmla="*/ 60 h 571"/>
                  <a:gd name="T66" fmla="*/ 511 w 516"/>
                  <a:gd name="T67" fmla="*/ 65 h 571"/>
                  <a:gd name="T68" fmla="*/ 512 w 516"/>
                  <a:gd name="T69" fmla="*/ 65 h 571"/>
                  <a:gd name="T70" fmla="*/ 512 w 516"/>
                  <a:gd name="T71" fmla="*/ 72 h 571"/>
                  <a:gd name="T72" fmla="*/ 512 w 516"/>
                  <a:gd name="T73" fmla="*/ 79 h 571"/>
                  <a:gd name="T74" fmla="*/ 514 w 516"/>
                  <a:gd name="T75" fmla="*/ 79 h 571"/>
                  <a:gd name="T76" fmla="*/ 514 w 516"/>
                  <a:gd name="T77" fmla="*/ 81 h 571"/>
                  <a:gd name="T78" fmla="*/ 514 w 516"/>
                  <a:gd name="T79" fmla="*/ 83 h 571"/>
                  <a:gd name="T80" fmla="*/ 514 w 516"/>
                  <a:gd name="T81" fmla="*/ 86 h 571"/>
                  <a:gd name="T82" fmla="*/ 515 w 516"/>
                  <a:gd name="T83" fmla="*/ 88 h 571"/>
                  <a:gd name="T84" fmla="*/ 515 w 516"/>
                  <a:gd name="T85" fmla="*/ 92 h 571"/>
                  <a:gd name="T86" fmla="*/ 515 w 516"/>
                  <a:gd name="T87" fmla="*/ 94 h 571"/>
                  <a:gd name="T88" fmla="*/ 516 w 516"/>
                  <a:gd name="T89" fmla="*/ 96 h 571"/>
                  <a:gd name="T90" fmla="*/ 516 w 516"/>
                  <a:gd name="T91" fmla="*/ 101 h 571"/>
                  <a:gd name="T92" fmla="*/ 516 w 516"/>
                  <a:gd name="T93" fmla="*/ 105 h 57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16"/>
                  <a:gd name="T142" fmla="*/ 0 h 571"/>
                  <a:gd name="T143" fmla="*/ 516 w 516"/>
                  <a:gd name="T144" fmla="*/ 571 h 57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16" h="571">
                    <a:moveTo>
                      <a:pt x="0" y="571"/>
                    </a:moveTo>
                    <a:lnTo>
                      <a:pt x="497" y="571"/>
                    </a:lnTo>
                    <a:lnTo>
                      <a:pt x="497" y="335"/>
                    </a:lnTo>
                    <a:lnTo>
                      <a:pt x="498" y="328"/>
                    </a:lnTo>
                    <a:lnTo>
                      <a:pt x="498" y="96"/>
                    </a:lnTo>
                    <a:lnTo>
                      <a:pt x="498" y="92"/>
                    </a:lnTo>
                    <a:lnTo>
                      <a:pt x="498" y="9"/>
                    </a:lnTo>
                    <a:lnTo>
                      <a:pt x="500" y="7"/>
                    </a:lnTo>
                    <a:lnTo>
                      <a:pt x="500" y="0"/>
                    </a:lnTo>
                    <a:lnTo>
                      <a:pt x="502" y="0"/>
                    </a:lnTo>
                    <a:lnTo>
                      <a:pt x="502" y="7"/>
                    </a:lnTo>
                    <a:lnTo>
                      <a:pt x="502" y="9"/>
                    </a:lnTo>
                    <a:lnTo>
                      <a:pt x="504" y="9"/>
                    </a:lnTo>
                    <a:lnTo>
                      <a:pt x="504" y="13"/>
                    </a:lnTo>
                    <a:lnTo>
                      <a:pt x="504" y="11"/>
                    </a:lnTo>
                    <a:lnTo>
                      <a:pt x="504" y="9"/>
                    </a:lnTo>
                    <a:lnTo>
                      <a:pt x="505" y="9"/>
                    </a:lnTo>
                    <a:lnTo>
                      <a:pt x="505" y="7"/>
                    </a:lnTo>
                    <a:lnTo>
                      <a:pt x="505" y="9"/>
                    </a:lnTo>
                    <a:lnTo>
                      <a:pt x="506" y="9"/>
                    </a:lnTo>
                    <a:lnTo>
                      <a:pt x="506" y="13"/>
                    </a:lnTo>
                    <a:lnTo>
                      <a:pt x="506" y="18"/>
                    </a:lnTo>
                    <a:lnTo>
                      <a:pt x="507" y="18"/>
                    </a:lnTo>
                    <a:lnTo>
                      <a:pt x="507" y="22"/>
                    </a:lnTo>
                    <a:lnTo>
                      <a:pt x="507" y="29"/>
                    </a:lnTo>
                    <a:lnTo>
                      <a:pt x="509" y="29"/>
                    </a:lnTo>
                    <a:lnTo>
                      <a:pt x="509" y="36"/>
                    </a:lnTo>
                    <a:lnTo>
                      <a:pt x="509" y="41"/>
                    </a:lnTo>
                    <a:lnTo>
                      <a:pt x="510" y="43"/>
                    </a:lnTo>
                    <a:lnTo>
                      <a:pt x="510" y="47"/>
                    </a:lnTo>
                    <a:lnTo>
                      <a:pt x="510" y="54"/>
                    </a:lnTo>
                    <a:lnTo>
                      <a:pt x="511" y="54"/>
                    </a:lnTo>
                    <a:lnTo>
                      <a:pt x="511" y="60"/>
                    </a:lnTo>
                    <a:lnTo>
                      <a:pt x="511" y="65"/>
                    </a:lnTo>
                    <a:lnTo>
                      <a:pt x="512" y="65"/>
                    </a:lnTo>
                    <a:lnTo>
                      <a:pt x="512" y="72"/>
                    </a:lnTo>
                    <a:lnTo>
                      <a:pt x="512" y="79"/>
                    </a:lnTo>
                    <a:lnTo>
                      <a:pt x="514" y="79"/>
                    </a:lnTo>
                    <a:lnTo>
                      <a:pt x="514" y="81"/>
                    </a:lnTo>
                    <a:lnTo>
                      <a:pt x="514" y="83"/>
                    </a:lnTo>
                    <a:lnTo>
                      <a:pt x="514" y="86"/>
                    </a:lnTo>
                    <a:lnTo>
                      <a:pt x="515" y="88"/>
                    </a:lnTo>
                    <a:lnTo>
                      <a:pt x="515" y="92"/>
                    </a:lnTo>
                    <a:lnTo>
                      <a:pt x="515" y="94"/>
                    </a:lnTo>
                    <a:lnTo>
                      <a:pt x="516" y="96"/>
                    </a:lnTo>
                    <a:lnTo>
                      <a:pt x="516" y="101"/>
                    </a:lnTo>
                    <a:lnTo>
                      <a:pt x="516" y="105"/>
                    </a:lnTo>
                  </a:path>
                </a:pathLst>
              </a:custGeom>
              <a:noFill/>
              <a:ln w="9525" cap="flat">
                <a:solidFill>
                  <a:srgbClr val="00FF00"/>
                </a:solidFill>
                <a:prstDash val="solid"/>
                <a:round/>
                <a:headEnd/>
                <a:tailEnd/>
              </a:ln>
            </p:spPr>
            <p:txBody>
              <a:bodyPr/>
              <a:lstStyle/>
              <a:p>
                <a:endParaRPr lang="en-US"/>
              </a:p>
            </p:txBody>
          </p:sp>
          <p:sp>
            <p:nvSpPr>
              <p:cNvPr id="59648" name="Freeform 17"/>
              <p:cNvSpPr>
                <a:spLocks/>
              </p:cNvSpPr>
              <p:nvPr/>
            </p:nvSpPr>
            <p:spPr bwMode="auto">
              <a:xfrm>
                <a:off x="3245" y="2959"/>
                <a:ext cx="416" cy="232"/>
              </a:xfrm>
              <a:custGeom>
                <a:avLst/>
                <a:gdLst>
                  <a:gd name="T0" fmla="*/ 2 w 416"/>
                  <a:gd name="T1" fmla="*/ 7 h 232"/>
                  <a:gd name="T2" fmla="*/ 3 w 416"/>
                  <a:gd name="T3" fmla="*/ 17 h 232"/>
                  <a:gd name="T4" fmla="*/ 4 w 416"/>
                  <a:gd name="T5" fmla="*/ 28 h 232"/>
                  <a:gd name="T6" fmla="*/ 5 w 416"/>
                  <a:gd name="T7" fmla="*/ 37 h 232"/>
                  <a:gd name="T8" fmla="*/ 8 w 416"/>
                  <a:gd name="T9" fmla="*/ 47 h 232"/>
                  <a:gd name="T10" fmla="*/ 9 w 416"/>
                  <a:gd name="T11" fmla="*/ 57 h 232"/>
                  <a:gd name="T12" fmla="*/ 11 w 416"/>
                  <a:gd name="T13" fmla="*/ 70 h 232"/>
                  <a:gd name="T14" fmla="*/ 12 w 416"/>
                  <a:gd name="T15" fmla="*/ 84 h 232"/>
                  <a:gd name="T16" fmla="*/ 13 w 416"/>
                  <a:gd name="T17" fmla="*/ 91 h 232"/>
                  <a:gd name="T18" fmla="*/ 16 w 416"/>
                  <a:gd name="T19" fmla="*/ 102 h 232"/>
                  <a:gd name="T20" fmla="*/ 17 w 416"/>
                  <a:gd name="T21" fmla="*/ 111 h 232"/>
                  <a:gd name="T22" fmla="*/ 19 w 416"/>
                  <a:gd name="T23" fmla="*/ 120 h 232"/>
                  <a:gd name="T24" fmla="*/ 21 w 416"/>
                  <a:gd name="T25" fmla="*/ 124 h 232"/>
                  <a:gd name="T26" fmla="*/ 23 w 416"/>
                  <a:gd name="T27" fmla="*/ 128 h 232"/>
                  <a:gd name="T28" fmla="*/ 27 w 416"/>
                  <a:gd name="T29" fmla="*/ 131 h 232"/>
                  <a:gd name="T30" fmla="*/ 31 w 416"/>
                  <a:gd name="T31" fmla="*/ 136 h 232"/>
                  <a:gd name="T32" fmla="*/ 35 w 416"/>
                  <a:gd name="T33" fmla="*/ 138 h 232"/>
                  <a:gd name="T34" fmla="*/ 44 w 416"/>
                  <a:gd name="T35" fmla="*/ 140 h 232"/>
                  <a:gd name="T36" fmla="*/ 52 w 416"/>
                  <a:gd name="T37" fmla="*/ 143 h 232"/>
                  <a:gd name="T38" fmla="*/ 54 w 416"/>
                  <a:gd name="T39" fmla="*/ 147 h 232"/>
                  <a:gd name="T40" fmla="*/ 58 w 416"/>
                  <a:gd name="T41" fmla="*/ 151 h 232"/>
                  <a:gd name="T42" fmla="*/ 62 w 416"/>
                  <a:gd name="T43" fmla="*/ 156 h 232"/>
                  <a:gd name="T44" fmla="*/ 66 w 416"/>
                  <a:gd name="T45" fmla="*/ 158 h 232"/>
                  <a:gd name="T46" fmla="*/ 68 w 416"/>
                  <a:gd name="T47" fmla="*/ 162 h 232"/>
                  <a:gd name="T48" fmla="*/ 71 w 416"/>
                  <a:gd name="T49" fmla="*/ 167 h 232"/>
                  <a:gd name="T50" fmla="*/ 75 w 416"/>
                  <a:gd name="T51" fmla="*/ 169 h 232"/>
                  <a:gd name="T52" fmla="*/ 77 w 416"/>
                  <a:gd name="T53" fmla="*/ 174 h 232"/>
                  <a:gd name="T54" fmla="*/ 81 w 416"/>
                  <a:gd name="T55" fmla="*/ 179 h 232"/>
                  <a:gd name="T56" fmla="*/ 85 w 416"/>
                  <a:gd name="T57" fmla="*/ 181 h 232"/>
                  <a:gd name="T58" fmla="*/ 89 w 416"/>
                  <a:gd name="T59" fmla="*/ 185 h 232"/>
                  <a:gd name="T60" fmla="*/ 91 w 416"/>
                  <a:gd name="T61" fmla="*/ 190 h 232"/>
                  <a:gd name="T62" fmla="*/ 95 w 416"/>
                  <a:gd name="T63" fmla="*/ 192 h 232"/>
                  <a:gd name="T64" fmla="*/ 99 w 416"/>
                  <a:gd name="T65" fmla="*/ 194 h 232"/>
                  <a:gd name="T66" fmla="*/ 101 w 416"/>
                  <a:gd name="T67" fmla="*/ 198 h 232"/>
                  <a:gd name="T68" fmla="*/ 106 w 416"/>
                  <a:gd name="T69" fmla="*/ 201 h 232"/>
                  <a:gd name="T70" fmla="*/ 108 w 416"/>
                  <a:gd name="T71" fmla="*/ 205 h 232"/>
                  <a:gd name="T72" fmla="*/ 111 w 416"/>
                  <a:gd name="T73" fmla="*/ 209 h 232"/>
                  <a:gd name="T74" fmla="*/ 115 w 416"/>
                  <a:gd name="T75" fmla="*/ 212 h 232"/>
                  <a:gd name="T76" fmla="*/ 119 w 416"/>
                  <a:gd name="T77" fmla="*/ 215 h 232"/>
                  <a:gd name="T78" fmla="*/ 122 w 416"/>
                  <a:gd name="T79" fmla="*/ 219 h 232"/>
                  <a:gd name="T80" fmla="*/ 125 w 416"/>
                  <a:gd name="T81" fmla="*/ 223 h 232"/>
                  <a:gd name="T82" fmla="*/ 130 w 416"/>
                  <a:gd name="T83" fmla="*/ 226 h 232"/>
                  <a:gd name="T84" fmla="*/ 132 w 416"/>
                  <a:gd name="T85" fmla="*/ 230 h 232"/>
                  <a:gd name="T86" fmla="*/ 151 w 416"/>
                  <a:gd name="T87" fmla="*/ 232 h 232"/>
                  <a:gd name="T88" fmla="*/ 164 w 416"/>
                  <a:gd name="T89" fmla="*/ 228 h 232"/>
                  <a:gd name="T90" fmla="*/ 182 w 416"/>
                  <a:gd name="T91" fmla="*/ 226 h 232"/>
                  <a:gd name="T92" fmla="*/ 200 w 416"/>
                  <a:gd name="T93" fmla="*/ 223 h 232"/>
                  <a:gd name="T94" fmla="*/ 212 w 416"/>
                  <a:gd name="T95" fmla="*/ 219 h 232"/>
                  <a:gd name="T96" fmla="*/ 231 w 416"/>
                  <a:gd name="T97" fmla="*/ 217 h 232"/>
                  <a:gd name="T98" fmla="*/ 260 w 416"/>
                  <a:gd name="T99" fmla="*/ 215 h 232"/>
                  <a:gd name="T100" fmla="*/ 279 w 416"/>
                  <a:gd name="T101" fmla="*/ 209 h 232"/>
                  <a:gd name="T102" fmla="*/ 299 w 416"/>
                  <a:gd name="T103" fmla="*/ 207 h 232"/>
                  <a:gd name="T104" fmla="*/ 330 w 416"/>
                  <a:gd name="T105" fmla="*/ 205 h 232"/>
                  <a:gd name="T106" fmla="*/ 356 w 416"/>
                  <a:gd name="T107" fmla="*/ 203 h 232"/>
                  <a:gd name="T108" fmla="*/ 383 w 416"/>
                  <a:gd name="T109" fmla="*/ 201 h 232"/>
                  <a:gd name="T110" fmla="*/ 416 w 416"/>
                  <a:gd name="T111" fmla="*/ 198 h 2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16"/>
                  <a:gd name="T169" fmla="*/ 0 h 232"/>
                  <a:gd name="T170" fmla="*/ 416 w 416"/>
                  <a:gd name="T171" fmla="*/ 232 h 23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16" h="232">
                    <a:moveTo>
                      <a:pt x="0" y="0"/>
                    </a:moveTo>
                    <a:lnTo>
                      <a:pt x="2" y="0"/>
                    </a:lnTo>
                    <a:lnTo>
                      <a:pt x="2" y="5"/>
                    </a:lnTo>
                    <a:lnTo>
                      <a:pt x="2" y="7"/>
                    </a:lnTo>
                    <a:lnTo>
                      <a:pt x="2" y="12"/>
                    </a:lnTo>
                    <a:lnTo>
                      <a:pt x="3" y="12"/>
                    </a:lnTo>
                    <a:lnTo>
                      <a:pt x="3" y="14"/>
                    </a:lnTo>
                    <a:lnTo>
                      <a:pt x="3" y="17"/>
                    </a:lnTo>
                    <a:lnTo>
                      <a:pt x="3" y="21"/>
                    </a:lnTo>
                    <a:lnTo>
                      <a:pt x="4" y="21"/>
                    </a:lnTo>
                    <a:lnTo>
                      <a:pt x="4" y="25"/>
                    </a:lnTo>
                    <a:lnTo>
                      <a:pt x="4" y="28"/>
                    </a:lnTo>
                    <a:lnTo>
                      <a:pt x="4" y="30"/>
                    </a:lnTo>
                    <a:lnTo>
                      <a:pt x="5" y="30"/>
                    </a:lnTo>
                    <a:lnTo>
                      <a:pt x="5" y="34"/>
                    </a:lnTo>
                    <a:lnTo>
                      <a:pt x="5" y="37"/>
                    </a:lnTo>
                    <a:lnTo>
                      <a:pt x="7" y="39"/>
                    </a:lnTo>
                    <a:lnTo>
                      <a:pt x="7" y="43"/>
                    </a:lnTo>
                    <a:lnTo>
                      <a:pt x="7" y="47"/>
                    </a:lnTo>
                    <a:lnTo>
                      <a:pt x="8" y="47"/>
                    </a:lnTo>
                    <a:lnTo>
                      <a:pt x="8" y="50"/>
                    </a:lnTo>
                    <a:lnTo>
                      <a:pt x="8" y="53"/>
                    </a:lnTo>
                    <a:lnTo>
                      <a:pt x="8" y="57"/>
                    </a:lnTo>
                    <a:lnTo>
                      <a:pt x="9" y="57"/>
                    </a:lnTo>
                    <a:lnTo>
                      <a:pt x="9" y="61"/>
                    </a:lnTo>
                    <a:lnTo>
                      <a:pt x="9" y="66"/>
                    </a:lnTo>
                    <a:lnTo>
                      <a:pt x="11" y="66"/>
                    </a:lnTo>
                    <a:lnTo>
                      <a:pt x="11" y="70"/>
                    </a:lnTo>
                    <a:lnTo>
                      <a:pt x="11" y="73"/>
                    </a:lnTo>
                    <a:lnTo>
                      <a:pt x="12" y="75"/>
                    </a:lnTo>
                    <a:lnTo>
                      <a:pt x="12" y="79"/>
                    </a:lnTo>
                    <a:lnTo>
                      <a:pt x="12" y="84"/>
                    </a:lnTo>
                    <a:lnTo>
                      <a:pt x="13" y="84"/>
                    </a:lnTo>
                    <a:lnTo>
                      <a:pt x="13" y="86"/>
                    </a:lnTo>
                    <a:lnTo>
                      <a:pt x="13" y="88"/>
                    </a:lnTo>
                    <a:lnTo>
                      <a:pt x="13" y="91"/>
                    </a:lnTo>
                    <a:lnTo>
                      <a:pt x="14" y="93"/>
                    </a:lnTo>
                    <a:lnTo>
                      <a:pt x="14" y="97"/>
                    </a:lnTo>
                    <a:lnTo>
                      <a:pt x="14" y="100"/>
                    </a:lnTo>
                    <a:lnTo>
                      <a:pt x="16" y="102"/>
                    </a:lnTo>
                    <a:lnTo>
                      <a:pt x="16" y="104"/>
                    </a:lnTo>
                    <a:lnTo>
                      <a:pt x="16" y="106"/>
                    </a:lnTo>
                    <a:lnTo>
                      <a:pt x="16" y="109"/>
                    </a:lnTo>
                    <a:lnTo>
                      <a:pt x="17" y="111"/>
                    </a:lnTo>
                    <a:lnTo>
                      <a:pt x="17" y="113"/>
                    </a:lnTo>
                    <a:lnTo>
                      <a:pt x="17" y="117"/>
                    </a:lnTo>
                    <a:lnTo>
                      <a:pt x="19" y="117"/>
                    </a:lnTo>
                    <a:lnTo>
                      <a:pt x="19" y="120"/>
                    </a:lnTo>
                    <a:lnTo>
                      <a:pt x="19" y="122"/>
                    </a:lnTo>
                    <a:lnTo>
                      <a:pt x="21" y="122"/>
                    </a:lnTo>
                    <a:lnTo>
                      <a:pt x="21" y="124"/>
                    </a:lnTo>
                    <a:lnTo>
                      <a:pt x="21" y="126"/>
                    </a:lnTo>
                    <a:lnTo>
                      <a:pt x="22" y="126"/>
                    </a:lnTo>
                    <a:lnTo>
                      <a:pt x="22" y="128"/>
                    </a:lnTo>
                    <a:lnTo>
                      <a:pt x="23" y="128"/>
                    </a:lnTo>
                    <a:lnTo>
                      <a:pt x="25" y="128"/>
                    </a:lnTo>
                    <a:lnTo>
                      <a:pt x="25" y="131"/>
                    </a:lnTo>
                    <a:lnTo>
                      <a:pt x="26" y="131"/>
                    </a:lnTo>
                    <a:lnTo>
                      <a:pt x="27" y="131"/>
                    </a:lnTo>
                    <a:lnTo>
                      <a:pt x="28" y="134"/>
                    </a:lnTo>
                    <a:lnTo>
                      <a:pt x="30" y="134"/>
                    </a:lnTo>
                    <a:lnTo>
                      <a:pt x="31" y="134"/>
                    </a:lnTo>
                    <a:lnTo>
                      <a:pt x="31" y="136"/>
                    </a:lnTo>
                    <a:lnTo>
                      <a:pt x="33" y="136"/>
                    </a:lnTo>
                    <a:lnTo>
                      <a:pt x="33" y="138"/>
                    </a:lnTo>
                    <a:lnTo>
                      <a:pt x="35" y="138"/>
                    </a:lnTo>
                    <a:lnTo>
                      <a:pt x="36" y="138"/>
                    </a:lnTo>
                    <a:lnTo>
                      <a:pt x="40" y="138"/>
                    </a:lnTo>
                    <a:lnTo>
                      <a:pt x="40" y="140"/>
                    </a:lnTo>
                    <a:lnTo>
                      <a:pt x="44" y="140"/>
                    </a:lnTo>
                    <a:lnTo>
                      <a:pt x="47" y="140"/>
                    </a:lnTo>
                    <a:lnTo>
                      <a:pt x="47" y="143"/>
                    </a:lnTo>
                    <a:lnTo>
                      <a:pt x="50" y="143"/>
                    </a:lnTo>
                    <a:lnTo>
                      <a:pt x="52" y="143"/>
                    </a:lnTo>
                    <a:lnTo>
                      <a:pt x="52" y="145"/>
                    </a:lnTo>
                    <a:lnTo>
                      <a:pt x="54" y="145"/>
                    </a:lnTo>
                    <a:lnTo>
                      <a:pt x="54" y="147"/>
                    </a:lnTo>
                    <a:lnTo>
                      <a:pt x="55" y="147"/>
                    </a:lnTo>
                    <a:lnTo>
                      <a:pt x="55" y="149"/>
                    </a:lnTo>
                    <a:lnTo>
                      <a:pt x="57" y="149"/>
                    </a:lnTo>
                    <a:lnTo>
                      <a:pt x="58" y="151"/>
                    </a:lnTo>
                    <a:lnTo>
                      <a:pt x="59" y="151"/>
                    </a:lnTo>
                    <a:lnTo>
                      <a:pt x="59" y="153"/>
                    </a:lnTo>
                    <a:lnTo>
                      <a:pt x="61" y="153"/>
                    </a:lnTo>
                    <a:lnTo>
                      <a:pt x="62" y="156"/>
                    </a:lnTo>
                    <a:lnTo>
                      <a:pt x="63" y="156"/>
                    </a:lnTo>
                    <a:lnTo>
                      <a:pt x="63" y="158"/>
                    </a:lnTo>
                    <a:lnTo>
                      <a:pt x="64" y="158"/>
                    </a:lnTo>
                    <a:lnTo>
                      <a:pt x="66" y="158"/>
                    </a:lnTo>
                    <a:lnTo>
                      <a:pt x="66" y="160"/>
                    </a:lnTo>
                    <a:lnTo>
                      <a:pt x="66" y="162"/>
                    </a:lnTo>
                    <a:lnTo>
                      <a:pt x="68" y="162"/>
                    </a:lnTo>
                    <a:lnTo>
                      <a:pt x="69" y="162"/>
                    </a:lnTo>
                    <a:lnTo>
                      <a:pt x="69" y="165"/>
                    </a:lnTo>
                    <a:lnTo>
                      <a:pt x="71" y="165"/>
                    </a:lnTo>
                    <a:lnTo>
                      <a:pt x="71" y="167"/>
                    </a:lnTo>
                    <a:lnTo>
                      <a:pt x="72" y="167"/>
                    </a:lnTo>
                    <a:lnTo>
                      <a:pt x="73" y="167"/>
                    </a:lnTo>
                    <a:lnTo>
                      <a:pt x="73" y="169"/>
                    </a:lnTo>
                    <a:lnTo>
                      <a:pt x="75" y="169"/>
                    </a:lnTo>
                    <a:lnTo>
                      <a:pt x="75" y="171"/>
                    </a:lnTo>
                    <a:lnTo>
                      <a:pt x="76" y="171"/>
                    </a:lnTo>
                    <a:lnTo>
                      <a:pt x="77" y="171"/>
                    </a:lnTo>
                    <a:lnTo>
                      <a:pt x="77" y="174"/>
                    </a:lnTo>
                    <a:lnTo>
                      <a:pt x="78" y="174"/>
                    </a:lnTo>
                    <a:lnTo>
                      <a:pt x="78" y="176"/>
                    </a:lnTo>
                    <a:lnTo>
                      <a:pt x="80" y="176"/>
                    </a:lnTo>
                    <a:lnTo>
                      <a:pt x="81" y="179"/>
                    </a:lnTo>
                    <a:lnTo>
                      <a:pt x="82" y="179"/>
                    </a:lnTo>
                    <a:lnTo>
                      <a:pt x="82" y="181"/>
                    </a:lnTo>
                    <a:lnTo>
                      <a:pt x="83" y="181"/>
                    </a:lnTo>
                    <a:lnTo>
                      <a:pt x="85" y="181"/>
                    </a:lnTo>
                    <a:lnTo>
                      <a:pt x="85" y="183"/>
                    </a:lnTo>
                    <a:lnTo>
                      <a:pt x="86" y="183"/>
                    </a:lnTo>
                    <a:lnTo>
                      <a:pt x="87" y="185"/>
                    </a:lnTo>
                    <a:lnTo>
                      <a:pt x="89" y="185"/>
                    </a:lnTo>
                    <a:lnTo>
                      <a:pt x="89" y="187"/>
                    </a:lnTo>
                    <a:lnTo>
                      <a:pt x="90" y="187"/>
                    </a:lnTo>
                    <a:lnTo>
                      <a:pt x="91" y="187"/>
                    </a:lnTo>
                    <a:lnTo>
                      <a:pt x="91" y="190"/>
                    </a:lnTo>
                    <a:lnTo>
                      <a:pt x="92" y="190"/>
                    </a:lnTo>
                    <a:lnTo>
                      <a:pt x="94" y="190"/>
                    </a:lnTo>
                    <a:lnTo>
                      <a:pt x="94" y="192"/>
                    </a:lnTo>
                    <a:lnTo>
                      <a:pt x="95" y="192"/>
                    </a:lnTo>
                    <a:lnTo>
                      <a:pt x="96" y="192"/>
                    </a:lnTo>
                    <a:lnTo>
                      <a:pt x="96" y="194"/>
                    </a:lnTo>
                    <a:lnTo>
                      <a:pt x="97" y="194"/>
                    </a:lnTo>
                    <a:lnTo>
                      <a:pt x="99" y="194"/>
                    </a:lnTo>
                    <a:lnTo>
                      <a:pt x="99" y="196"/>
                    </a:lnTo>
                    <a:lnTo>
                      <a:pt x="100" y="196"/>
                    </a:lnTo>
                    <a:lnTo>
                      <a:pt x="100" y="198"/>
                    </a:lnTo>
                    <a:lnTo>
                      <a:pt x="101" y="198"/>
                    </a:lnTo>
                    <a:lnTo>
                      <a:pt x="103" y="198"/>
                    </a:lnTo>
                    <a:lnTo>
                      <a:pt x="103" y="201"/>
                    </a:lnTo>
                    <a:lnTo>
                      <a:pt x="104" y="201"/>
                    </a:lnTo>
                    <a:lnTo>
                      <a:pt x="106" y="201"/>
                    </a:lnTo>
                    <a:lnTo>
                      <a:pt x="106" y="203"/>
                    </a:lnTo>
                    <a:lnTo>
                      <a:pt x="108" y="203"/>
                    </a:lnTo>
                    <a:lnTo>
                      <a:pt x="108" y="205"/>
                    </a:lnTo>
                    <a:lnTo>
                      <a:pt x="109" y="205"/>
                    </a:lnTo>
                    <a:lnTo>
                      <a:pt x="111" y="207"/>
                    </a:lnTo>
                    <a:lnTo>
                      <a:pt x="111" y="209"/>
                    </a:lnTo>
                    <a:lnTo>
                      <a:pt x="113" y="209"/>
                    </a:lnTo>
                    <a:lnTo>
                      <a:pt x="114" y="209"/>
                    </a:lnTo>
                    <a:lnTo>
                      <a:pt x="114" y="212"/>
                    </a:lnTo>
                    <a:lnTo>
                      <a:pt x="115" y="212"/>
                    </a:lnTo>
                    <a:lnTo>
                      <a:pt x="117" y="212"/>
                    </a:lnTo>
                    <a:lnTo>
                      <a:pt x="117" y="215"/>
                    </a:lnTo>
                    <a:lnTo>
                      <a:pt x="118" y="215"/>
                    </a:lnTo>
                    <a:lnTo>
                      <a:pt x="119" y="215"/>
                    </a:lnTo>
                    <a:lnTo>
                      <a:pt x="119" y="217"/>
                    </a:lnTo>
                    <a:lnTo>
                      <a:pt x="120" y="217"/>
                    </a:lnTo>
                    <a:lnTo>
                      <a:pt x="122" y="217"/>
                    </a:lnTo>
                    <a:lnTo>
                      <a:pt x="122" y="219"/>
                    </a:lnTo>
                    <a:lnTo>
                      <a:pt x="123" y="221"/>
                    </a:lnTo>
                    <a:lnTo>
                      <a:pt x="125" y="221"/>
                    </a:lnTo>
                    <a:lnTo>
                      <a:pt x="125" y="223"/>
                    </a:lnTo>
                    <a:lnTo>
                      <a:pt x="127" y="223"/>
                    </a:lnTo>
                    <a:lnTo>
                      <a:pt x="127" y="226"/>
                    </a:lnTo>
                    <a:lnTo>
                      <a:pt x="128" y="226"/>
                    </a:lnTo>
                    <a:lnTo>
                      <a:pt x="130" y="226"/>
                    </a:lnTo>
                    <a:lnTo>
                      <a:pt x="130" y="228"/>
                    </a:lnTo>
                    <a:lnTo>
                      <a:pt x="131" y="228"/>
                    </a:lnTo>
                    <a:lnTo>
                      <a:pt x="132" y="228"/>
                    </a:lnTo>
                    <a:lnTo>
                      <a:pt x="132" y="230"/>
                    </a:lnTo>
                    <a:lnTo>
                      <a:pt x="135" y="230"/>
                    </a:lnTo>
                    <a:lnTo>
                      <a:pt x="139" y="230"/>
                    </a:lnTo>
                    <a:lnTo>
                      <a:pt x="139" y="232"/>
                    </a:lnTo>
                    <a:lnTo>
                      <a:pt x="151" y="232"/>
                    </a:lnTo>
                    <a:lnTo>
                      <a:pt x="153" y="230"/>
                    </a:lnTo>
                    <a:lnTo>
                      <a:pt x="159" y="230"/>
                    </a:lnTo>
                    <a:lnTo>
                      <a:pt x="164" y="230"/>
                    </a:lnTo>
                    <a:lnTo>
                      <a:pt x="164" y="228"/>
                    </a:lnTo>
                    <a:lnTo>
                      <a:pt x="170" y="228"/>
                    </a:lnTo>
                    <a:lnTo>
                      <a:pt x="177" y="228"/>
                    </a:lnTo>
                    <a:lnTo>
                      <a:pt x="177" y="226"/>
                    </a:lnTo>
                    <a:lnTo>
                      <a:pt x="182" y="226"/>
                    </a:lnTo>
                    <a:lnTo>
                      <a:pt x="188" y="226"/>
                    </a:lnTo>
                    <a:lnTo>
                      <a:pt x="188" y="223"/>
                    </a:lnTo>
                    <a:lnTo>
                      <a:pt x="195" y="223"/>
                    </a:lnTo>
                    <a:lnTo>
                      <a:pt x="200" y="223"/>
                    </a:lnTo>
                    <a:lnTo>
                      <a:pt x="201" y="221"/>
                    </a:lnTo>
                    <a:lnTo>
                      <a:pt x="206" y="221"/>
                    </a:lnTo>
                    <a:lnTo>
                      <a:pt x="212" y="221"/>
                    </a:lnTo>
                    <a:lnTo>
                      <a:pt x="212" y="219"/>
                    </a:lnTo>
                    <a:lnTo>
                      <a:pt x="220" y="219"/>
                    </a:lnTo>
                    <a:lnTo>
                      <a:pt x="220" y="217"/>
                    </a:lnTo>
                    <a:lnTo>
                      <a:pt x="229" y="217"/>
                    </a:lnTo>
                    <a:lnTo>
                      <a:pt x="231" y="217"/>
                    </a:lnTo>
                    <a:lnTo>
                      <a:pt x="241" y="217"/>
                    </a:lnTo>
                    <a:lnTo>
                      <a:pt x="241" y="215"/>
                    </a:lnTo>
                    <a:lnTo>
                      <a:pt x="250" y="215"/>
                    </a:lnTo>
                    <a:lnTo>
                      <a:pt x="260" y="215"/>
                    </a:lnTo>
                    <a:lnTo>
                      <a:pt x="260" y="212"/>
                    </a:lnTo>
                    <a:lnTo>
                      <a:pt x="269" y="212"/>
                    </a:lnTo>
                    <a:lnTo>
                      <a:pt x="279" y="212"/>
                    </a:lnTo>
                    <a:lnTo>
                      <a:pt x="279" y="209"/>
                    </a:lnTo>
                    <a:lnTo>
                      <a:pt x="288" y="209"/>
                    </a:lnTo>
                    <a:lnTo>
                      <a:pt x="290" y="209"/>
                    </a:lnTo>
                    <a:lnTo>
                      <a:pt x="299" y="209"/>
                    </a:lnTo>
                    <a:lnTo>
                      <a:pt x="299" y="207"/>
                    </a:lnTo>
                    <a:lnTo>
                      <a:pt x="309" y="207"/>
                    </a:lnTo>
                    <a:lnTo>
                      <a:pt x="318" y="207"/>
                    </a:lnTo>
                    <a:lnTo>
                      <a:pt x="318" y="205"/>
                    </a:lnTo>
                    <a:lnTo>
                      <a:pt x="330" y="205"/>
                    </a:lnTo>
                    <a:lnTo>
                      <a:pt x="332" y="205"/>
                    </a:lnTo>
                    <a:lnTo>
                      <a:pt x="343" y="205"/>
                    </a:lnTo>
                    <a:lnTo>
                      <a:pt x="344" y="203"/>
                    </a:lnTo>
                    <a:lnTo>
                      <a:pt x="356" y="203"/>
                    </a:lnTo>
                    <a:lnTo>
                      <a:pt x="357" y="203"/>
                    </a:lnTo>
                    <a:lnTo>
                      <a:pt x="369" y="203"/>
                    </a:lnTo>
                    <a:lnTo>
                      <a:pt x="370" y="201"/>
                    </a:lnTo>
                    <a:lnTo>
                      <a:pt x="383" y="201"/>
                    </a:lnTo>
                    <a:lnTo>
                      <a:pt x="397" y="201"/>
                    </a:lnTo>
                    <a:lnTo>
                      <a:pt x="397" y="198"/>
                    </a:lnTo>
                    <a:lnTo>
                      <a:pt x="412" y="198"/>
                    </a:lnTo>
                    <a:lnTo>
                      <a:pt x="416" y="198"/>
                    </a:lnTo>
                  </a:path>
                </a:pathLst>
              </a:custGeom>
              <a:noFill/>
              <a:ln w="9525" cap="flat">
                <a:solidFill>
                  <a:srgbClr val="00FF00"/>
                </a:solidFill>
                <a:prstDash val="solid"/>
                <a:round/>
                <a:headEnd/>
                <a:tailEnd/>
              </a:ln>
            </p:spPr>
            <p:txBody>
              <a:bodyPr/>
              <a:lstStyle/>
              <a:p>
                <a:endParaRPr lang="en-US"/>
              </a:p>
            </p:txBody>
          </p:sp>
          <p:sp>
            <p:nvSpPr>
              <p:cNvPr id="59649" name="Freeform 18"/>
              <p:cNvSpPr>
                <a:spLocks/>
              </p:cNvSpPr>
              <p:nvPr/>
            </p:nvSpPr>
            <p:spPr bwMode="auto">
              <a:xfrm>
                <a:off x="3661" y="3142"/>
                <a:ext cx="348" cy="15"/>
              </a:xfrm>
              <a:custGeom>
                <a:avLst/>
                <a:gdLst>
                  <a:gd name="T0" fmla="*/ 0 w 348"/>
                  <a:gd name="T1" fmla="*/ 15 h 15"/>
                  <a:gd name="T2" fmla="*/ 11 w 348"/>
                  <a:gd name="T3" fmla="*/ 15 h 15"/>
                  <a:gd name="T4" fmla="*/ 11 w 348"/>
                  <a:gd name="T5" fmla="*/ 13 h 15"/>
                  <a:gd name="T6" fmla="*/ 25 w 348"/>
                  <a:gd name="T7" fmla="*/ 13 h 15"/>
                  <a:gd name="T8" fmla="*/ 27 w 348"/>
                  <a:gd name="T9" fmla="*/ 13 h 15"/>
                  <a:gd name="T10" fmla="*/ 42 w 348"/>
                  <a:gd name="T11" fmla="*/ 13 h 15"/>
                  <a:gd name="T12" fmla="*/ 42 w 348"/>
                  <a:gd name="T13" fmla="*/ 11 h 15"/>
                  <a:gd name="T14" fmla="*/ 60 w 348"/>
                  <a:gd name="T15" fmla="*/ 11 h 15"/>
                  <a:gd name="T16" fmla="*/ 77 w 348"/>
                  <a:gd name="T17" fmla="*/ 11 h 15"/>
                  <a:gd name="T18" fmla="*/ 77 w 348"/>
                  <a:gd name="T19" fmla="*/ 9 h 15"/>
                  <a:gd name="T20" fmla="*/ 97 w 348"/>
                  <a:gd name="T21" fmla="*/ 9 h 15"/>
                  <a:gd name="T22" fmla="*/ 118 w 348"/>
                  <a:gd name="T23" fmla="*/ 9 h 15"/>
                  <a:gd name="T24" fmla="*/ 118 w 348"/>
                  <a:gd name="T25" fmla="*/ 7 h 15"/>
                  <a:gd name="T26" fmla="*/ 138 w 348"/>
                  <a:gd name="T27" fmla="*/ 7 h 15"/>
                  <a:gd name="T28" fmla="*/ 140 w 348"/>
                  <a:gd name="T29" fmla="*/ 7 h 15"/>
                  <a:gd name="T30" fmla="*/ 159 w 348"/>
                  <a:gd name="T31" fmla="*/ 7 h 15"/>
                  <a:gd name="T32" fmla="*/ 159 w 348"/>
                  <a:gd name="T33" fmla="*/ 4 h 15"/>
                  <a:gd name="T34" fmla="*/ 180 w 348"/>
                  <a:gd name="T35" fmla="*/ 4 h 15"/>
                  <a:gd name="T36" fmla="*/ 208 w 348"/>
                  <a:gd name="T37" fmla="*/ 4 h 15"/>
                  <a:gd name="T38" fmla="*/ 208 w 348"/>
                  <a:gd name="T39" fmla="*/ 2 h 15"/>
                  <a:gd name="T40" fmla="*/ 238 w 348"/>
                  <a:gd name="T41" fmla="*/ 2 h 15"/>
                  <a:gd name="T42" fmla="*/ 239 w 348"/>
                  <a:gd name="T43" fmla="*/ 2 h 15"/>
                  <a:gd name="T44" fmla="*/ 270 w 348"/>
                  <a:gd name="T45" fmla="*/ 2 h 15"/>
                  <a:gd name="T46" fmla="*/ 270 w 348"/>
                  <a:gd name="T47" fmla="*/ 0 h 15"/>
                  <a:gd name="T48" fmla="*/ 348 w 348"/>
                  <a:gd name="T49" fmla="*/ 0 h 1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8"/>
                  <a:gd name="T76" fmla="*/ 0 h 15"/>
                  <a:gd name="T77" fmla="*/ 348 w 348"/>
                  <a:gd name="T78" fmla="*/ 15 h 1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8" h="15">
                    <a:moveTo>
                      <a:pt x="0" y="15"/>
                    </a:moveTo>
                    <a:lnTo>
                      <a:pt x="11" y="15"/>
                    </a:lnTo>
                    <a:lnTo>
                      <a:pt x="11" y="13"/>
                    </a:lnTo>
                    <a:lnTo>
                      <a:pt x="25" y="13"/>
                    </a:lnTo>
                    <a:lnTo>
                      <a:pt x="27" y="13"/>
                    </a:lnTo>
                    <a:lnTo>
                      <a:pt x="42" y="13"/>
                    </a:lnTo>
                    <a:lnTo>
                      <a:pt x="42" y="11"/>
                    </a:lnTo>
                    <a:lnTo>
                      <a:pt x="60" y="11"/>
                    </a:lnTo>
                    <a:lnTo>
                      <a:pt x="77" y="11"/>
                    </a:lnTo>
                    <a:lnTo>
                      <a:pt x="77" y="9"/>
                    </a:lnTo>
                    <a:lnTo>
                      <a:pt x="97" y="9"/>
                    </a:lnTo>
                    <a:lnTo>
                      <a:pt x="118" y="9"/>
                    </a:lnTo>
                    <a:lnTo>
                      <a:pt x="118" y="7"/>
                    </a:lnTo>
                    <a:lnTo>
                      <a:pt x="138" y="7"/>
                    </a:lnTo>
                    <a:lnTo>
                      <a:pt x="140" y="7"/>
                    </a:lnTo>
                    <a:lnTo>
                      <a:pt x="159" y="7"/>
                    </a:lnTo>
                    <a:lnTo>
                      <a:pt x="159" y="4"/>
                    </a:lnTo>
                    <a:lnTo>
                      <a:pt x="180" y="4"/>
                    </a:lnTo>
                    <a:lnTo>
                      <a:pt x="208" y="4"/>
                    </a:lnTo>
                    <a:lnTo>
                      <a:pt x="208" y="2"/>
                    </a:lnTo>
                    <a:lnTo>
                      <a:pt x="238" y="2"/>
                    </a:lnTo>
                    <a:lnTo>
                      <a:pt x="239" y="2"/>
                    </a:lnTo>
                    <a:lnTo>
                      <a:pt x="270" y="2"/>
                    </a:lnTo>
                    <a:lnTo>
                      <a:pt x="270" y="0"/>
                    </a:lnTo>
                    <a:lnTo>
                      <a:pt x="348" y="0"/>
                    </a:lnTo>
                  </a:path>
                </a:pathLst>
              </a:custGeom>
              <a:noFill/>
              <a:ln w="9525" cap="flat">
                <a:solidFill>
                  <a:srgbClr val="00FF00"/>
                </a:solidFill>
                <a:prstDash val="solid"/>
                <a:round/>
                <a:headEnd/>
                <a:tailEnd/>
              </a:ln>
            </p:spPr>
            <p:txBody>
              <a:bodyPr/>
              <a:lstStyle/>
              <a:p>
                <a:endParaRPr lang="en-US"/>
              </a:p>
            </p:txBody>
          </p:sp>
        </p:grpSp>
        <p:sp>
          <p:nvSpPr>
            <p:cNvPr id="59566" name="Rectangle 19"/>
            <p:cNvSpPr>
              <a:spLocks noChangeArrowheads="1"/>
            </p:cNvSpPr>
            <p:nvPr/>
          </p:nvSpPr>
          <p:spPr bwMode="auto">
            <a:xfrm>
              <a:off x="2729" y="1676"/>
              <a:ext cx="1422" cy="1751"/>
            </a:xfrm>
            <a:prstGeom prst="rect">
              <a:avLst/>
            </a:prstGeom>
            <a:noFill/>
            <a:ln w="1588" cap="rnd">
              <a:solidFill>
                <a:srgbClr val="000000"/>
              </a:solidFill>
              <a:miter lim="800000"/>
              <a:headEnd/>
              <a:tailEnd/>
            </a:ln>
          </p:spPr>
          <p:txBody>
            <a:bodyPr/>
            <a:lstStyle/>
            <a:p>
              <a:endParaRPr lang="en-US" sz="1800"/>
            </a:p>
          </p:txBody>
        </p:sp>
        <p:sp>
          <p:nvSpPr>
            <p:cNvPr id="59567" name="Line 20"/>
            <p:cNvSpPr>
              <a:spLocks noChangeShapeType="1"/>
            </p:cNvSpPr>
            <p:nvPr/>
          </p:nvSpPr>
          <p:spPr bwMode="auto">
            <a:xfrm flipV="1">
              <a:off x="2729" y="3416"/>
              <a:ext cx="1" cy="11"/>
            </a:xfrm>
            <a:prstGeom prst="line">
              <a:avLst/>
            </a:prstGeom>
            <a:noFill/>
            <a:ln w="1588" cap="rnd">
              <a:solidFill>
                <a:srgbClr val="000000"/>
              </a:solidFill>
              <a:round/>
              <a:headEnd/>
              <a:tailEnd/>
            </a:ln>
          </p:spPr>
          <p:txBody>
            <a:bodyPr/>
            <a:lstStyle/>
            <a:p>
              <a:endParaRPr lang="en-US"/>
            </a:p>
          </p:txBody>
        </p:sp>
        <p:sp>
          <p:nvSpPr>
            <p:cNvPr id="59568" name="Line 21"/>
            <p:cNvSpPr>
              <a:spLocks noChangeShapeType="1"/>
            </p:cNvSpPr>
            <p:nvPr/>
          </p:nvSpPr>
          <p:spPr bwMode="auto">
            <a:xfrm flipV="1">
              <a:off x="2908" y="3416"/>
              <a:ext cx="1" cy="11"/>
            </a:xfrm>
            <a:prstGeom prst="line">
              <a:avLst/>
            </a:prstGeom>
            <a:noFill/>
            <a:ln w="1588" cap="rnd">
              <a:solidFill>
                <a:srgbClr val="000000"/>
              </a:solidFill>
              <a:round/>
              <a:headEnd/>
              <a:tailEnd/>
            </a:ln>
          </p:spPr>
          <p:txBody>
            <a:bodyPr/>
            <a:lstStyle/>
            <a:p>
              <a:endParaRPr lang="en-US"/>
            </a:p>
          </p:txBody>
        </p:sp>
        <p:sp>
          <p:nvSpPr>
            <p:cNvPr id="59569" name="Line 22"/>
            <p:cNvSpPr>
              <a:spLocks noChangeShapeType="1"/>
            </p:cNvSpPr>
            <p:nvPr/>
          </p:nvSpPr>
          <p:spPr bwMode="auto">
            <a:xfrm flipV="1">
              <a:off x="3084" y="3416"/>
              <a:ext cx="1" cy="11"/>
            </a:xfrm>
            <a:prstGeom prst="line">
              <a:avLst/>
            </a:prstGeom>
            <a:noFill/>
            <a:ln w="1588" cap="rnd">
              <a:solidFill>
                <a:srgbClr val="000000"/>
              </a:solidFill>
              <a:round/>
              <a:headEnd/>
              <a:tailEnd/>
            </a:ln>
          </p:spPr>
          <p:txBody>
            <a:bodyPr/>
            <a:lstStyle/>
            <a:p>
              <a:endParaRPr lang="en-US"/>
            </a:p>
          </p:txBody>
        </p:sp>
        <p:sp>
          <p:nvSpPr>
            <p:cNvPr id="59570" name="Line 23"/>
            <p:cNvSpPr>
              <a:spLocks noChangeShapeType="1"/>
            </p:cNvSpPr>
            <p:nvPr/>
          </p:nvSpPr>
          <p:spPr bwMode="auto">
            <a:xfrm flipV="1">
              <a:off x="3262" y="3416"/>
              <a:ext cx="1" cy="11"/>
            </a:xfrm>
            <a:prstGeom prst="line">
              <a:avLst/>
            </a:prstGeom>
            <a:noFill/>
            <a:ln w="1588" cap="rnd">
              <a:solidFill>
                <a:srgbClr val="000000"/>
              </a:solidFill>
              <a:round/>
              <a:headEnd/>
              <a:tailEnd/>
            </a:ln>
          </p:spPr>
          <p:txBody>
            <a:bodyPr/>
            <a:lstStyle/>
            <a:p>
              <a:endParaRPr lang="en-US"/>
            </a:p>
          </p:txBody>
        </p:sp>
        <p:sp>
          <p:nvSpPr>
            <p:cNvPr id="59571" name="Line 24"/>
            <p:cNvSpPr>
              <a:spLocks noChangeShapeType="1"/>
            </p:cNvSpPr>
            <p:nvPr/>
          </p:nvSpPr>
          <p:spPr bwMode="auto">
            <a:xfrm flipV="1">
              <a:off x="3440" y="3416"/>
              <a:ext cx="1" cy="11"/>
            </a:xfrm>
            <a:prstGeom prst="line">
              <a:avLst/>
            </a:prstGeom>
            <a:noFill/>
            <a:ln w="1588" cap="rnd">
              <a:solidFill>
                <a:srgbClr val="000000"/>
              </a:solidFill>
              <a:round/>
              <a:headEnd/>
              <a:tailEnd/>
            </a:ln>
          </p:spPr>
          <p:txBody>
            <a:bodyPr/>
            <a:lstStyle/>
            <a:p>
              <a:endParaRPr lang="en-US"/>
            </a:p>
          </p:txBody>
        </p:sp>
        <p:sp>
          <p:nvSpPr>
            <p:cNvPr id="59572" name="Line 25"/>
            <p:cNvSpPr>
              <a:spLocks noChangeShapeType="1"/>
            </p:cNvSpPr>
            <p:nvPr/>
          </p:nvSpPr>
          <p:spPr bwMode="auto">
            <a:xfrm flipV="1">
              <a:off x="3617" y="3416"/>
              <a:ext cx="1" cy="11"/>
            </a:xfrm>
            <a:prstGeom prst="line">
              <a:avLst/>
            </a:prstGeom>
            <a:noFill/>
            <a:ln w="1588" cap="rnd">
              <a:solidFill>
                <a:srgbClr val="000000"/>
              </a:solidFill>
              <a:round/>
              <a:headEnd/>
              <a:tailEnd/>
            </a:ln>
          </p:spPr>
          <p:txBody>
            <a:bodyPr/>
            <a:lstStyle/>
            <a:p>
              <a:endParaRPr lang="en-US"/>
            </a:p>
          </p:txBody>
        </p:sp>
        <p:sp>
          <p:nvSpPr>
            <p:cNvPr id="59573" name="Line 26"/>
            <p:cNvSpPr>
              <a:spLocks noChangeShapeType="1"/>
            </p:cNvSpPr>
            <p:nvPr/>
          </p:nvSpPr>
          <p:spPr bwMode="auto">
            <a:xfrm flipV="1">
              <a:off x="3796" y="3416"/>
              <a:ext cx="1" cy="11"/>
            </a:xfrm>
            <a:prstGeom prst="line">
              <a:avLst/>
            </a:prstGeom>
            <a:noFill/>
            <a:ln w="1588" cap="rnd">
              <a:solidFill>
                <a:srgbClr val="000000"/>
              </a:solidFill>
              <a:round/>
              <a:headEnd/>
              <a:tailEnd/>
            </a:ln>
          </p:spPr>
          <p:txBody>
            <a:bodyPr/>
            <a:lstStyle/>
            <a:p>
              <a:endParaRPr lang="en-US"/>
            </a:p>
          </p:txBody>
        </p:sp>
        <p:sp>
          <p:nvSpPr>
            <p:cNvPr id="59574" name="Line 27"/>
            <p:cNvSpPr>
              <a:spLocks noChangeShapeType="1"/>
            </p:cNvSpPr>
            <p:nvPr/>
          </p:nvSpPr>
          <p:spPr bwMode="auto">
            <a:xfrm flipV="1">
              <a:off x="3973" y="3416"/>
              <a:ext cx="1" cy="11"/>
            </a:xfrm>
            <a:prstGeom prst="line">
              <a:avLst/>
            </a:prstGeom>
            <a:noFill/>
            <a:ln w="1588" cap="rnd">
              <a:solidFill>
                <a:srgbClr val="000000"/>
              </a:solidFill>
              <a:round/>
              <a:headEnd/>
              <a:tailEnd/>
            </a:ln>
          </p:spPr>
          <p:txBody>
            <a:bodyPr/>
            <a:lstStyle/>
            <a:p>
              <a:endParaRPr lang="en-US"/>
            </a:p>
          </p:txBody>
        </p:sp>
        <p:sp>
          <p:nvSpPr>
            <p:cNvPr id="59575" name="Line 28"/>
            <p:cNvSpPr>
              <a:spLocks noChangeShapeType="1"/>
            </p:cNvSpPr>
            <p:nvPr/>
          </p:nvSpPr>
          <p:spPr bwMode="auto">
            <a:xfrm flipV="1">
              <a:off x="4151" y="3416"/>
              <a:ext cx="1" cy="11"/>
            </a:xfrm>
            <a:prstGeom prst="line">
              <a:avLst/>
            </a:prstGeom>
            <a:noFill/>
            <a:ln w="1588" cap="rnd">
              <a:solidFill>
                <a:srgbClr val="000000"/>
              </a:solidFill>
              <a:round/>
              <a:headEnd/>
              <a:tailEnd/>
            </a:ln>
          </p:spPr>
          <p:txBody>
            <a:bodyPr/>
            <a:lstStyle/>
            <a:p>
              <a:endParaRPr lang="en-US"/>
            </a:p>
          </p:txBody>
        </p:sp>
        <p:sp>
          <p:nvSpPr>
            <p:cNvPr id="59576" name="Line 29"/>
            <p:cNvSpPr>
              <a:spLocks noChangeShapeType="1"/>
            </p:cNvSpPr>
            <p:nvPr/>
          </p:nvSpPr>
          <p:spPr bwMode="auto">
            <a:xfrm>
              <a:off x="2729" y="1676"/>
              <a:ext cx="1" cy="11"/>
            </a:xfrm>
            <a:prstGeom prst="line">
              <a:avLst/>
            </a:prstGeom>
            <a:noFill/>
            <a:ln w="1588" cap="rnd">
              <a:solidFill>
                <a:srgbClr val="000000"/>
              </a:solidFill>
              <a:round/>
              <a:headEnd/>
              <a:tailEnd/>
            </a:ln>
          </p:spPr>
          <p:txBody>
            <a:bodyPr/>
            <a:lstStyle/>
            <a:p>
              <a:endParaRPr lang="en-US"/>
            </a:p>
          </p:txBody>
        </p:sp>
        <p:sp>
          <p:nvSpPr>
            <p:cNvPr id="59577" name="Line 30"/>
            <p:cNvSpPr>
              <a:spLocks noChangeShapeType="1"/>
            </p:cNvSpPr>
            <p:nvPr/>
          </p:nvSpPr>
          <p:spPr bwMode="auto">
            <a:xfrm>
              <a:off x="2908" y="1676"/>
              <a:ext cx="1" cy="11"/>
            </a:xfrm>
            <a:prstGeom prst="line">
              <a:avLst/>
            </a:prstGeom>
            <a:noFill/>
            <a:ln w="1588" cap="rnd">
              <a:solidFill>
                <a:srgbClr val="000000"/>
              </a:solidFill>
              <a:round/>
              <a:headEnd/>
              <a:tailEnd/>
            </a:ln>
          </p:spPr>
          <p:txBody>
            <a:bodyPr/>
            <a:lstStyle/>
            <a:p>
              <a:endParaRPr lang="en-US"/>
            </a:p>
          </p:txBody>
        </p:sp>
        <p:sp>
          <p:nvSpPr>
            <p:cNvPr id="59578" name="Line 31"/>
            <p:cNvSpPr>
              <a:spLocks noChangeShapeType="1"/>
            </p:cNvSpPr>
            <p:nvPr/>
          </p:nvSpPr>
          <p:spPr bwMode="auto">
            <a:xfrm>
              <a:off x="3084" y="1676"/>
              <a:ext cx="1" cy="11"/>
            </a:xfrm>
            <a:prstGeom prst="line">
              <a:avLst/>
            </a:prstGeom>
            <a:noFill/>
            <a:ln w="1588" cap="rnd">
              <a:solidFill>
                <a:srgbClr val="000000"/>
              </a:solidFill>
              <a:round/>
              <a:headEnd/>
              <a:tailEnd/>
            </a:ln>
          </p:spPr>
          <p:txBody>
            <a:bodyPr/>
            <a:lstStyle/>
            <a:p>
              <a:endParaRPr lang="en-US"/>
            </a:p>
          </p:txBody>
        </p:sp>
        <p:sp>
          <p:nvSpPr>
            <p:cNvPr id="59579" name="Line 32"/>
            <p:cNvSpPr>
              <a:spLocks noChangeShapeType="1"/>
            </p:cNvSpPr>
            <p:nvPr/>
          </p:nvSpPr>
          <p:spPr bwMode="auto">
            <a:xfrm>
              <a:off x="3262" y="1676"/>
              <a:ext cx="1" cy="11"/>
            </a:xfrm>
            <a:prstGeom prst="line">
              <a:avLst/>
            </a:prstGeom>
            <a:noFill/>
            <a:ln w="1588" cap="rnd">
              <a:solidFill>
                <a:srgbClr val="000000"/>
              </a:solidFill>
              <a:round/>
              <a:headEnd/>
              <a:tailEnd/>
            </a:ln>
          </p:spPr>
          <p:txBody>
            <a:bodyPr/>
            <a:lstStyle/>
            <a:p>
              <a:endParaRPr lang="en-US"/>
            </a:p>
          </p:txBody>
        </p:sp>
        <p:sp>
          <p:nvSpPr>
            <p:cNvPr id="59580" name="Line 33"/>
            <p:cNvSpPr>
              <a:spLocks noChangeShapeType="1"/>
            </p:cNvSpPr>
            <p:nvPr/>
          </p:nvSpPr>
          <p:spPr bwMode="auto">
            <a:xfrm>
              <a:off x="3440" y="1676"/>
              <a:ext cx="1" cy="11"/>
            </a:xfrm>
            <a:prstGeom prst="line">
              <a:avLst/>
            </a:prstGeom>
            <a:noFill/>
            <a:ln w="1588" cap="rnd">
              <a:solidFill>
                <a:srgbClr val="000000"/>
              </a:solidFill>
              <a:round/>
              <a:headEnd/>
              <a:tailEnd/>
            </a:ln>
          </p:spPr>
          <p:txBody>
            <a:bodyPr/>
            <a:lstStyle/>
            <a:p>
              <a:endParaRPr lang="en-US"/>
            </a:p>
          </p:txBody>
        </p:sp>
        <p:sp>
          <p:nvSpPr>
            <p:cNvPr id="59581" name="Line 34"/>
            <p:cNvSpPr>
              <a:spLocks noChangeShapeType="1"/>
            </p:cNvSpPr>
            <p:nvPr/>
          </p:nvSpPr>
          <p:spPr bwMode="auto">
            <a:xfrm>
              <a:off x="3617" y="1676"/>
              <a:ext cx="1" cy="11"/>
            </a:xfrm>
            <a:prstGeom prst="line">
              <a:avLst/>
            </a:prstGeom>
            <a:noFill/>
            <a:ln w="1588" cap="rnd">
              <a:solidFill>
                <a:srgbClr val="000000"/>
              </a:solidFill>
              <a:round/>
              <a:headEnd/>
              <a:tailEnd/>
            </a:ln>
          </p:spPr>
          <p:txBody>
            <a:bodyPr/>
            <a:lstStyle/>
            <a:p>
              <a:endParaRPr lang="en-US"/>
            </a:p>
          </p:txBody>
        </p:sp>
        <p:sp>
          <p:nvSpPr>
            <p:cNvPr id="59582" name="Line 35"/>
            <p:cNvSpPr>
              <a:spLocks noChangeShapeType="1"/>
            </p:cNvSpPr>
            <p:nvPr/>
          </p:nvSpPr>
          <p:spPr bwMode="auto">
            <a:xfrm>
              <a:off x="3796" y="1676"/>
              <a:ext cx="1" cy="11"/>
            </a:xfrm>
            <a:prstGeom prst="line">
              <a:avLst/>
            </a:prstGeom>
            <a:noFill/>
            <a:ln w="1588" cap="rnd">
              <a:solidFill>
                <a:srgbClr val="000000"/>
              </a:solidFill>
              <a:round/>
              <a:headEnd/>
              <a:tailEnd/>
            </a:ln>
          </p:spPr>
          <p:txBody>
            <a:bodyPr/>
            <a:lstStyle/>
            <a:p>
              <a:endParaRPr lang="en-US"/>
            </a:p>
          </p:txBody>
        </p:sp>
        <p:sp>
          <p:nvSpPr>
            <p:cNvPr id="59583" name="Line 36"/>
            <p:cNvSpPr>
              <a:spLocks noChangeShapeType="1"/>
            </p:cNvSpPr>
            <p:nvPr/>
          </p:nvSpPr>
          <p:spPr bwMode="auto">
            <a:xfrm>
              <a:off x="3973" y="1676"/>
              <a:ext cx="1" cy="11"/>
            </a:xfrm>
            <a:prstGeom prst="line">
              <a:avLst/>
            </a:prstGeom>
            <a:noFill/>
            <a:ln w="1588" cap="rnd">
              <a:solidFill>
                <a:srgbClr val="000000"/>
              </a:solidFill>
              <a:round/>
              <a:headEnd/>
              <a:tailEnd/>
            </a:ln>
          </p:spPr>
          <p:txBody>
            <a:bodyPr/>
            <a:lstStyle/>
            <a:p>
              <a:endParaRPr lang="en-US"/>
            </a:p>
          </p:txBody>
        </p:sp>
        <p:sp>
          <p:nvSpPr>
            <p:cNvPr id="59584" name="Line 37"/>
            <p:cNvSpPr>
              <a:spLocks noChangeShapeType="1"/>
            </p:cNvSpPr>
            <p:nvPr/>
          </p:nvSpPr>
          <p:spPr bwMode="auto">
            <a:xfrm>
              <a:off x="4151" y="1676"/>
              <a:ext cx="1" cy="11"/>
            </a:xfrm>
            <a:prstGeom prst="line">
              <a:avLst/>
            </a:prstGeom>
            <a:noFill/>
            <a:ln w="1588" cap="rnd">
              <a:solidFill>
                <a:srgbClr val="000000"/>
              </a:solidFill>
              <a:round/>
              <a:headEnd/>
              <a:tailEnd/>
            </a:ln>
          </p:spPr>
          <p:txBody>
            <a:bodyPr/>
            <a:lstStyle/>
            <a:p>
              <a:endParaRPr lang="en-US"/>
            </a:p>
          </p:txBody>
        </p:sp>
        <p:sp>
          <p:nvSpPr>
            <p:cNvPr id="59585" name="Line 38"/>
            <p:cNvSpPr>
              <a:spLocks noChangeShapeType="1"/>
            </p:cNvSpPr>
            <p:nvPr/>
          </p:nvSpPr>
          <p:spPr bwMode="auto">
            <a:xfrm flipV="1">
              <a:off x="2729" y="3405"/>
              <a:ext cx="1" cy="22"/>
            </a:xfrm>
            <a:prstGeom prst="line">
              <a:avLst/>
            </a:prstGeom>
            <a:noFill/>
            <a:ln w="1588" cap="rnd">
              <a:solidFill>
                <a:srgbClr val="000000"/>
              </a:solidFill>
              <a:round/>
              <a:headEnd/>
              <a:tailEnd/>
            </a:ln>
          </p:spPr>
          <p:txBody>
            <a:bodyPr/>
            <a:lstStyle/>
            <a:p>
              <a:endParaRPr lang="en-US"/>
            </a:p>
          </p:txBody>
        </p:sp>
        <p:sp>
          <p:nvSpPr>
            <p:cNvPr id="59586" name="Line 39"/>
            <p:cNvSpPr>
              <a:spLocks noChangeShapeType="1"/>
            </p:cNvSpPr>
            <p:nvPr/>
          </p:nvSpPr>
          <p:spPr bwMode="auto">
            <a:xfrm flipV="1">
              <a:off x="3084" y="3405"/>
              <a:ext cx="1" cy="22"/>
            </a:xfrm>
            <a:prstGeom prst="line">
              <a:avLst/>
            </a:prstGeom>
            <a:noFill/>
            <a:ln w="1588" cap="rnd">
              <a:solidFill>
                <a:srgbClr val="000000"/>
              </a:solidFill>
              <a:round/>
              <a:headEnd/>
              <a:tailEnd/>
            </a:ln>
          </p:spPr>
          <p:txBody>
            <a:bodyPr/>
            <a:lstStyle/>
            <a:p>
              <a:endParaRPr lang="en-US"/>
            </a:p>
          </p:txBody>
        </p:sp>
        <p:sp>
          <p:nvSpPr>
            <p:cNvPr id="59587" name="Line 40"/>
            <p:cNvSpPr>
              <a:spLocks noChangeShapeType="1"/>
            </p:cNvSpPr>
            <p:nvPr/>
          </p:nvSpPr>
          <p:spPr bwMode="auto">
            <a:xfrm flipV="1">
              <a:off x="3440" y="3405"/>
              <a:ext cx="1" cy="22"/>
            </a:xfrm>
            <a:prstGeom prst="line">
              <a:avLst/>
            </a:prstGeom>
            <a:noFill/>
            <a:ln w="1588" cap="rnd">
              <a:solidFill>
                <a:srgbClr val="000000"/>
              </a:solidFill>
              <a:round/>
              <a:headEnd/>
              <a:tailEnd/>
            </a:ln>
          </p:spPr>
          <p:txBody>
            <a:bodyPr/>
            <a:lstStyle/>
            <a:p>
              <a:endParaRPr lang="en-US"/>
            </a:p>
          </p:txBody>
        </p:sp>
        <p:sp>
          <p:nvSpPr>
            <p:cNvPr id="59588" name="Line 41"/>
            <p:cNvSpPr>
              <a:spLocks noChangeShapeType="1"/>
            </p:cNvSpPr>
            <p:nvPr/>
          </p:nvSpPr>
          <p:spPr bwMode="auto">
            <a:xfrm flipV="1">
              <a:off x="3796" y="3405"/>
              <a:ext cx="1" cy="22"/>
            </a:xfrm>
            <a:prstGeom prst="line">
              <a:avLst/>
            </a:prstGeom>
            <a:noFill/>
            <a:ln w="1588" cap="rnd">
              <a:solidFill>
                <a:srgbClr val="000000"/>
              </a:solidFill>
              <a:round/>
              <a:headEnd/>
              <a:tailEnd/>
            </a:ln>
          </p:spPr>
          <p:txBody>
            <a:bodyPr/>
            <a:lstStyle/>
            <a:p>
              <a:endParaRPr lang="en-US"/>
            </a:p>
          </p:txBody>
        </p:sp>
        <p:sp>
          <p:nvSpPr>
            <p:cNvPr id="59589" name="Line 42"/>
            <p:cNvSpPr>
              <a:spLocks noChangeShapeType="1"/>
            </p:cNvSpPr>
            <p:nvPr/>
          </p:nvSpPr>
          <p:spPr bwMode="auto">
            <a:xfrm flipV="1">
              <a:off x="4151" y="3405"/>
              <a:ext cx="1" cy="22"/>
            </a:xfrm>
            <a:prstGeom prst="line">
              <a:avLst/>
            </a:prstGeom>
            <a:noFill/>
            <a:ln w="1588" cap="rnd">
              <a:solidFill>
                <a:srgbClr val="000000"/>
              </a:solidFill>
              <a:round/>
              <a:headEnd/>
              <a:tailEnd/>
            </a:ln>
          </p:spPr>
          <p:txBody>
            <a:bodyPr/>
            <a:lstStyle/>
            <a:p>
              <a:endParaRPr lang="en-US"/>
            </a:p>
          </p:txBody>
        </p:sp>
        <p:sp>
          <p:nvSpPr>
            <p:cNvPr id="59590" name="Line 43"/>
            <p:cNvSpPr>
              <a:spLocks noChangeShapeType="1"/>
            </p:cNvSpPr>
            <p:nvPr/>
          </p:nvSpPr>
          <p:spPr bwMode="auto">
            <a:xfrm>
              <a:off x="2729" y="1676"/>
              <a:ext cx="1" cy="22"/>
            </a:xfrm>
            <a:prstGeom prst="line">
              <a:avLst/>
            </a:prstGeom>
            <a:noFill/>
            <a:ln w="1588" cap="rnd">
              <a:solidFill>
                <a:srgbClr val="000000"/>
              </a:solidFill>
              <a:round/>
              <a:headEnd/>
              <a:tailEnd/>
            </a:ln>
          </p:spPr>
          <p:txBody>
            <a:bodyPr/>
            <a:lstStyle/>
            <a:p>
              <a:endParaRPr lang="en-US"/>
            </a:p>
          </p:txBody>
        </p:sp>
        <p:sp>
          <p:nvSpPr>
            <p:cNvPr id="59591" name="Line 44"/>
            <p:cNvSpPr>
              <a:spLocks noChangeShapeType="1"/>
            </p:cNvSpPr>
            <p:nvPr/>
          </p:nvSpPr>
          <p:spPr bwMode="auto">
            <a:xfrm>
              <a:off x="3084" y="1676"/>
              <a:ext cx="1" cy="22"/>
            </a:xfrm>
            <a:prstGeom prst="line">
              <a:avLst/>
            </a:prstGeom>
            <a:noFill/>
            <a:ln w="1588" cap="rnd">
              <a:solidFill>
                <a:srgbClr val="000000"/>
              </a:solidFill>
              <a:round/>
              <a:headEnd/>
              <a:tailEnd/>
            </a:ln>
          </p:spPr>
          <p:txBody>
            <a:bodyPr/>
            <a:lstStyle/>
            <a:p>
              <a:endParaRPr lang="en-US"/>
            </a:p>
          </p:txBody>
        </p:sp>
        <p:sp>
          <p:nvSpPr>
            <p:cNvPr id="59592" name="Line 45"/>
            <p:cNvSpPr>
              <a:spLocks noChangeShapeType="1"/>
            </p:cNvSpPr>
            <p:nvPr/>
          </p:nvSpPr>
          <p:spPr bwMode="auto">
            <a:xfrm>
              <a:off x="3440" y="1676"/>
              <a:ext cx="1" cy="22"/>
            </a:xfrm>
            <a:prstGeom prst="line">
              <a:avLst/>
            </a:prstGeom>
            <a:noFill/>
            <a:ln w="1588" cap="rnd">
              <a:solidFill>
                <a:srgbClr val="000000"/>
              </a:solidFill>
              <a:round/>
              <a:headEnd/>
              <a:tailEnd/>
            </a:ln>
          </p:spPr>
          <p:txBody>
            <a:bodyPr/>
            <a:lstStyle/>
            <a:p>
              <a:endParaRPr lang="en-US"/>
            </a:p>
          </p:txBody>
        </p:sp>
        <p:sp>
          <p:nvSpPr>
            <p:cNvPr id="59593" name="Line 46"/>
            <p:cNvSpPr>
              <a:spLocks noChangeShapeType="1"/>
            </p:cNvSpPr>
            <p:nvPr/>
          </p:nvSpPr>
          <p:spPr bwMode="auto">
            <a:xfrm>
              <a:off x="3796" y="1676"/>
              <a:ext cx="1" cy="22"/>
            </a:xfrm>
            <a:prstGeom prst="line">
              <a:avLst/>
            </a:prstGeom>
            <a:noFill/>
            <a:ln w="1588" cap="rnd">
              <a:solidFill>
                <a:srgbClr val="000000"/>
              </a:solidFill>
              <a:round/>
              <a:headEnd/>
              <a:tailEnd/>
            </a:ln>
          </p:spPr>
          <p:txBody>
            <a:bodyPr/>
            <a:lstStyle/>
            <a:p>
              <a:endParaRPr lang="en-US"/>
            </a:p>
          </p:txBody>
        </p:sp>
        <p:sp>
          <p:nvSpPr>
            <p:cNvPr id="59594" name="Line 47"/>
            <p:cNvSpPr>
              <a:spLocks noChangeShapeType="1"/>
            </p:cNvSpPr>
            <p:nvPr/>
          </p:nvSpPr>
          <p:spPr bwMode="auto">
            <a:xfrm>
              <a:off x="4151" y="1676"/>
              <a:ext cx="1" cy="22"/>
            </a:xfrm>
            <a:prstGeom prst="line">
              <a:avLst/>
            </a:prstGeom>
            <a:noFill/>
            <a:ln w="1588" cap="rnd">
              <a:solidFill>
                <a:srgbClr val="000000"/>
              </a:solidFill>
              <a:round/>
              <a:headEnd/>
              <a:tailEnd/>
            </a:ln>
          </p:spPr>
          <p:txBody>
            <a:bodyPr/>
            <a:lstStyle/>
            <a:p>
              <a:endParaRPr lang="en-US"/>
            </a:p>
          </p:txBody>
        </p:sp>
        <p:sp>
          <p:nvSpPr>
            <p:cNvPr id="59595" name="Line 48"/>
            <p:cNvSpPr>
              <a:spLocks noChangeShapeType="1"/>
            </p:cNvSpPr>
            <p:nvPr/>
          </p:nvSpPr>
          <p:spPr bwMode="auto">
            <a:xfrm>
              <a:off x="2729" y="3427"/>
              <a:ext cx="6" cy="1"/>
            </a:xfrm>
            <a:prstGeom prst="line">
              <a:avLst/>
            </a:prstGeom>
            <a:noFill/>
            <a:ln w="1588" cap="rnd">
              <a:solidFill>
                <a:srgbClr val="000000"/>
              </a:solidFill>
              <a:round/>
              <a:headEnd/>
              <a:tailEnd/>
            </a:ln>
          </p:spPr>
          <p:txBody>
            <a:bodyPr/>
            <a:lstStyle/>
            <a:p>
              <a:endParaRPr lang="en-US"/>
            </a:p>
          </p:txBody>
        </p:sp>
        <p:sp>
          <p:nvSpPr>
            <p:cNvPr id="59596" name="Line 49"/>
            <p:cNvSpPr>
              <a:spLocks noChangeShapeType="1"/>
            </p:cNvSpPr>
            <p:nvPr/>
          </p:nvSpPr>
          <p:spPr bwMode="auto">
            <a:xfrm>
              <a:off x="2729" y="3252"/>
              <a:ext cx="6" cy="1"/>
            </a:xfrm>
            <a:prstGeom prst="line">
              <a:avLst/>
            </a:prstGeom>
            <a:noFill/>
            <a:ln w="1588" cap="rnd">
              <a:solidFill>
                <a:srgbClr val="000000"/>
              </a:solidFill>
              <a:round/>
              <a:headEnd/>
              <a:tailEnd/>
            </a:ln>
          </p:spPr>
          <p:txBody>
            <a:bodyPr/>
            <a:lstStyle/>
            <a:p>
              <a:endParaRPr lang="en-US"/>
            </a:p>
          </p:txBody>
        </p:sp>
        <p:sp>
          <p:nvSpPr>
            <p:cNvPr id="59597" name="Line 50"/>
            <p:cNvSpPr>
              <a:spLocks noChangeShapeType="1"/>
            </p:cNvSpPr>
            <p:nvPr/>
          </p:nvSpPr>
          <p:spPr bwMode="auto">
            <a:xfrm>
              <a:off x="2729" y="3076"/>
              <a:ext cx="6" cy="1"/>
            </a:xfrm>
            <a:prstGeom prst="line">
              <a:avLst/>
            </a:prstGeom>
            <a:noFill/>
            <a:ln w="1588" cap="rnd">
              <a:solidFill>
                <a:srgbClr val="000000"/>
              </a:solidFill>
              <a:round/>
              <a:headEnd/>
              <a:tailEnd/>
            </a:ln>
          </p:spPr>
          <p:txBody>
            <a:bodyPr/>
            <a:lstStyle/>
            <a:p>
              <a:endParaRPr lang="en-US"/>
            </a:p>
          </p:txBody>
        </p:sp>
        <p:sp>
          <p:nvSpPr>
            <p:cNvPr id="59598" name="Line 51"/>
            <p:cNvSpPr>
              <a:spLocks noChangeShapeType="1"/>
            </p:cNvSpPr>
            <p:nvPr/>
          </p:nvSpPr>
          <p:spPr bwMode="auto">
            <a:xfrm>
              <a:off x="2729" y="2903"/>
              <a:ext cx="6" cy="1"/>
            </a:xfrm>
            <a:prstGeom prst="line">
              <a:avLst/>
            </a:prstGeom>
            <a:noFill/>
            <a:ln w="1588" cap="rnd">
              <a:solidFill>
                <a:srgbClr val="000000"/>
              </a:solidFill>
              <a:round/>
              <a:headEnd/>
              <a:tailEnd/>
            </a:ln>
          </p:spPr>
          <p:txBody>
            <a:bodyPr/>
            <a:lstStyle/>
            <a:p>
              <a:endParaRPr lang="en-US"/>
            </a:p>
          </p:txBody>
        </p:sp>
        <p:sp>
          <p:nvSpPr>
            <p:cNvPr id="59599" name="Line 52"/>
            <p:cNvSpPr>
              <a:spLocks noChangeShapeType="1"/>
            </p:cNvSpPr>
            <p:nvPr/>
          </p:nvSpPr>
          <p:spPr bwMode="auto">
            <a:xfrm>
              <a:off x="2729" y="2728"/>
              <a:ext cx="6" cy="1"/>
            </a:xfrm>
            <a:prstGeom prst="line">
              <a:avLst/>
            </a:prstGeom>
            <a:noFill/>
            <a:ln w="1588" cap="rnd">
              <a:solidFill>
                <a:srgbClr val="000000"/>
              </a:solidFill>
              <a:round/>
              <a:headEnd/>
              <a:tailEnd/>
            </a:ln>
          </p:spPr>
          <p:txBody>
            <a:bodyPr/>
            <a:lstStyle/>
            <a:p>
              <a:endParaRPr lang="en-US"/>
            </a:p>
          </p:txBody>
        </p:sp>
        <p:sp>
          <p:nvSpPr>
            <p:cNvPr id="59600" name="Line 53"/>
            <p:cNvSpPr>
              <a:spLocks noChangeShapeType="1"/>
            </p:cNvSpPr>
            <p:nvPr/>
          </p:nvSpPr>
          <p:spPr bwMode="auto">
            <a:xfrm>
              <a:off x="2729" y="2552"/>
              <a:ext cx="6" cy="1"/>
            </a:xfrm>
            <a:prstGeom prst="line">
              <a:avLst/>
            </a:prstGeom>
            <a:noFill/>
            <a:ln w="1588" cap="rnd">
              <a:solidFill>
                <a:srgbClr val="000000"/>
              </a:solidFill>
              <a:round/>
              <a:headEnd/>
              <a:tailEnd/>
            </a:ln>
          </p:spPr>
          <p:txBody>
            <a:bodyPr/>
            <a:lstStyle/>
            <a:p>
              <a:endParaRPr lang="en-US"/>
            </a:p>
          </p:txBody>
        </p:sp>
        <p:sp>
          <p:nvSpPr>
            <p:cNvPr id="59601" name="Line 54"/>
            <p:cNvSpPr>
              <a:spLocks noChangeShapeType="1"/>
            </p:cNvSpPr>
            <p:nvPr/>
          </p:nvSpPr>
          <p:spPr bwMode="auto">
            <a:xfrm>
              <a:off x="2729" y="2375"/>
              <a:ext cx="6" cy="1"/>
            </a:xfrm>
            <a:prstGeom prst="line">
              <a:avLst/>
            </a:prstGeom>
            <a:noFill/>
            <a:ln w="1588" cap="rnd">
              <a:solidFill>
                <a:srgbClr val="000000"/>
              </a:solidFill>
              <a:round/>
              <a:headEnd/>
              <a:tailEnd/>
            </a:ln>
          </p:spPr>
          <p:txBody>
            <a:bodyPr/>
            <a:lstStyle/>
            <a:p>
              <a:endParaRPr lang="en-US"/>
            </a:p>
          </p:txBody>
        </p:sp>
        <p:sp>
          <p:nvSpPr>
            <p:cNvPr id="59602" name="Line 55"/>
            <p:cNvSpPr>
              <a:spLocks noChangeShapeType="1"/>
            </p:cNvSpPr>
            <p:nvPr/>
          </p:nvSpPr>
          <p:spPr bwMode="auto">
            <a:xfrm>
              <a:off x="2729" y="2200"/>
              <a:ext cx="6" cy="1"/>
            </a:xfrm>
            <a:prstGeom prst="line">
              <a:avLst/>
            </a:prstGeom>
            <a:noFill/>
            <a:ln w="1588" cap="rnd">
              <a:solidFill>
                <a:srgbClr val="000000"/>
              </a:solidFill>
              <a:round/>
              <a:headEnd/>
              <a:tailEnd/>
            </a:ln>
          </p:spPr>
          <p:txBody>
            <a:bodyPr/>
            <a:lstStyle/>
            <a:p>
              <a:endParaRPr lang="en-US"/>
            </a:p>
          </p:txBody>
        </p:sp>
        <p:sp>
          <p:nvSpPr>
            <p:cNvPr id="59603" name="Line 56"/>
            <p:cNvSpPr>
              <a:spLocks noChangeShapeType="1"/>
            </p:cNvSpPr>
            <p:nvPr/>
          </p:nvSpPr>
          <p:spPr bwMode="auto">
            <a:xfrm>
              <a:off x="2729" y="2027"/>
              <a:ext cx="6" cy="1"/>
            </a:xfrm>
            <a:prstGeom prst="line">
              <a:avLst/>
            </a:prstGeom>
            <a:noFill/>
            <a:ln w="1588" cap="rnd">
              <a:solidFill>
                <a:srgbClr val="000000"/>
              </a:solidFill>
              <a:round/>
              <a:headEnd/>
              <a:tailEnd/>
            </a:ln>
          </p:spPr>
          <p:txBody>
            <a:bodyPr/>
            <a:lstStyle/>
            <a:p>
              <a:endParaRPr lang="en-US"/>
            </a:p>
          </p:txBody>
        </p:sp>
        <p:sp>
          <p:nvSpPr>
            <p:cNvPr id="59604" name="Line 57"/>
            <p:cNvSpPr>
              <a:spLocks noChangeShapeType="1"/>
            </p:cNvSpPr>
            <p:nvPr/>
          </p:nvSpPr>
          <p:spPr bwMode="auto">
            <a:xfrm>
              <a:off x="2729" y="1851"/>
              <a:ext cx="6" cy="1"/>
            </a:xfrm>
            <a:prstGeom prst="line">
              <a:avLst/>
            </a:prstGeom>
            <a:noFill/>
            <a:ln w="1588" cap="rnd">
              <a:solidFill>
                <a:srgbClr val="000000"/>
              </a:solidFill>
              <a:round/>
              <a:headEnd/>
              <a:tailEnd/>
            </a:ln>
          </p:spPr>
          <p:txBody>
            <a:bodyPr/>
            <a:lstStyle/>
            <a:p>
              <a:endParaRPr lang="en-US"/>
            </a:p>
          </p:txBody>
        </p:sp>
        <p:sp>
          <p:nvSpPr>
            <p:cNvPr id="59605" name="Line 58"/>
            <p:cNvSpPr>
              <a:spLocks noChangeShapeType="1"/>
            </p:cNvSpPr>
            <p:nvPr/>
          </p:nvSpPr>
          <p:spPr bwMode="auto">
            <a:xfrm flipH="1">
              <a:off x="4145" y="3427"/>
              <a:ext cx="6" cy="1"/>
            </a:xfrm>
            <a:prstGeom prst="line">
              <a:avLst/>
            </a:prstGeom>
            <a:noFill/>
            <a:ln w="1588" cap="rnd">
              <a:solidFill>
                <a:srgbClr val="000000"/>
              </a:solidFill>
              <a:round/>
              <a:headEnd/>
              <a:tailEnd/>
            </a:ln>
          </p:spPr>
          <p:txBody>
            <a:bodyPr/>
            <a:lstStyle/>
            <a:p>
              <a:endParaRPr lang="en-US"/>
            </a:p>
          </p:txBody>
        </p:sp>
        <p:sp>
          <p:nvSpPr>
            <p:cNvPr id="59606" name="Line 59"/>
            <p:cNvSpPr>
              <a:spLocks noChangeShapeType="1"/>
            </p:cNvSpPr>
            <p:nvPr/>
          </p:nvSpPr>
          <p:spPr bwMode="auto">
            <a:xfrm flipH="1">
              <a:off x="4145" y="3252"/>
              <a:ext cx="6" cy="1"/>
            </a:xfrm>
            <a:prstGeom prst="line">
              <a:avLst/>
            </a:prstGeom>
            <a:noFill/>
            <a:ln w="1588" cap="rnd">
              <a:solidFill>
                <a:srgbClr val="000000"/>
              </a:solidFill>
              <a:round/>
              <a:headEnd/>
              <a:tailEnd/>
            </a:ln>
          </p:spPr>
          <p:txBody>
            <a:bodyPr/>
            <a:lstStyle/>
            <a:p>
              <a:endParaRPr lang="en-US"/>
            </a:p>
          </p:txBody>
        </p:sp>
        <p:sp>
          <p:nvSpPr>
            <p:cNvPr id="59607" name="Line 60"/>
            <p:cNvSpPr>
              <a:spLocks noChangeShapeType="1"/>
            </p:cNvSpPr>
            <p:nvPr/>
          </p:nvSpPr>
          <p:spPr bwMode="auto">
            <a:xfrm flipH="1">
              <a:off x="4145" y="3076"/>
              <a:ext cx="6" cy="1"/>
            </a:xfrm>
            <a:prstGeom prst="line">
              <a:avLst/>
            </a:prstGeom>
            <a:noFill/>
            <a:ln w="1588" cap="rnd">
              <a:solidFill>
                <a:srgbClr val="000000"/>
              </a:solidFill>
              <a:round/>
              <a:headEnd/>
              <a:tailEnd/>
            </a:ln>
          </p:spPr>
          <p:txBody>
            <a:bodyPr/>
            <a:lstStyle/>
            <a:p>
              <a:endParaRPr lang="en-US"/>
            </a:p>
          </p:txBody>
        </p:sp>
        <p:sp>
          <p:nvSpPr>
            <p:cNvPr id="59608" name="Line 61"/>
            <p:cNvSpPr>
              <a:spLocks noChangeShapeType="1"/>
            </p:cNvSpPr>
            <p:nvPr/>
          </p:nvSpPr>
          <p:spPr bwMode="auto">
            <a:xfrm flipH="1">
              <a:off x="4145" y="2903"/>
              <a:ext cx="6" cy="1"/>
            </a:xfrm>
            <a:prstGeom prst="line">
              <a:avLst/>
            </a:prstGeom>
            <a:noFill/>
            <a:ln w="1588" cap="rnd">
              <a:solidFill>
                <a:srgbClr val="000000"/>
              </a:solidFill>
              <a:round/>
              <a:headEnd/>
              <a:tailEnd/>
            </a:ln>
          </p:spPr>
          <p:txBody>
            <a:bodyPr/>
            <a:lstStyle/>
            <a:p>
              <a:endParaRPr lang="en-US"/>
            </a:p>
          </p:txBody>
        </p:sp>
        <p:sp>
          <p:nvSpPr>
            <p:cNvPr id="59609" name="Line 62"/>
            <p:cNvSpPr>
              <a:spLocks noChangeShapeType="1"/>
            </p:cNvSpPr>
            <p:nvPr/>
          </p:nvSpPr>
          <p:spPr bwMode="auto">
            <a:xfrm flipH="1">
              <a:off x="4145" y="2726"/>
              <a:ext cx="6" cy="1"/>
            </a:xfrm>
            <a:prstGeom prst="line">
              <a:avLst/>
            </a:prstGeom>
            <a:noFill/>
            <a:ln w="1588" cap="rnd">
              <a:solidFill>
                <a:srgbClr val="000000"/>
              </a:solidFill>
              <a:round/>
              <a:headEnd/>
              <a:tailEnd/>
            </a:ln>
          </p:spPr>
          <p:txBody>
            <a:bodyPr/>
            <a:lstStyle/>
            <a:p>
              <a:endParaRPr lang="en-US"/>
            </a:p>
          </p:txBody>
        </p:sp>
        <p:sp>
          <p:nvSpPr>
            <p:cNvPr id="59610" name="Line 63"/>
            <p:cNvSpPr>
              <a:spLocks noChangeShapeType="1"/>
            </p:cNvSpPr>
            <p:nvPr/>
          </p:nvSpPr>
          <p:spPr bwMode="auto">
            <a:xfrm flipH="1">
              <a:off x="4145" y="2550"/>
              <a:ext cx="6" cy="1"/>
            </a:xfrm>
            <a:prstGeom prst="line">
              <a:avLst/>
            </a:prstGeom>
            <a:noFill/>
            <a:ln w="1588" cap="rnd">
              <a:solidFill>
                <a:srgbClr val="000000"/>
              </a:solidFill>
              <a:round/>
              <a:headEnd/>
              <a:tailEnd/>
            </a:ln>
          </p:spPr>
          <p:txBody>
            <a:bodyPr/>
            <a:lstStyle/>
            <a:p>
              <a:endParaRPr lang="en-US"/>
            </a:p>
          </p:txBody>
        </p:sp>
        <p:sp>
          <p:nvSpPr>
            <p:cNvPr id="59611" name="Line 64"/>
            <p:cNvSpPr>
              <a:spLocks noChangeShapeType="1"/>
            </p:cNvSpPr>
            <p:nvPr/>
          </p:nvSpPr>
          <p:spPr bwMode="auto">
            <a:xfrm flipH="1">
              <a:off x="4145" y="2375"/>
              <a:ext cx="6" cy="1"/>
            </a:xfrm>
            <a:prstGeom prst="line">
              <a:avLst/>
            </a:prstGeom>
            <a:noFill/>
            <a:ln w="1588" cap="rnd">
              <a:solidFill>
                <a:srgbClr val="000000"/>
              </a:solidFill>
              <a:round/>
              <a:headEnd/>
              <a:tailEnd/>
            </a:ln>
          </p:spPr>
          <p:txBody>
            <a:bodyPr/>
            <a:lstStyle/>
            <a:p>
              <a:endParaRPr lang="en-US"/>
            </a:p>
          </p:txBody>
        </p:sp>
        <p:sp>
          <p:nvSpPr>
            <p:cNvPr id="59612" name="Line 65"/>
            <p:cNvSpPr>
              <a:spLocks noChangeShapeType="1"/>
            </p:cNvSpPr>
            <p:nvPr/>
          </p:nvSpPr>
          <p:spPr bwMode="auto">
            <a:xfrm flipH="1">
              <a:off x="4145" y="2200"/>
              <a:ext cx="6" cy="1"/>
            </a:xfrm>
            <a:prstGeom prst="line">
              <a:avLst/>
            </a:prstGeom>
            <a:noFill/>
            <a:ln w="1588" cap="rnd">
              <a:solidFill>
                <a:srgbClr val="000000"/>
              </a:solidFill>
              <a:round/>
              <a:headEnd/>
              <a:tailEnd/>
            </a:ln>
          </p:spPr>
          <p:txBody>
            <a:bodyPr/>
            <a:lstStyle/>
            <a:p>
              <a:endParaRPr lang="en-US"/>
            </a:p>
          </p:txBody>
        </p:sp>
        <p:sp>
          <p:nvSpPr>
            <p:cNvPr id="59613" name="Line 66"/>
            <p:cNvSpPr>
              <a:spLocks noChangeShapeType="1"/>
            </p:cNvSpPr>
            <p:nvPr/>
          </p:nvSpPr>
          <p:spPr bwMode="auto">
            <a:xfrm flipH="1">
              <a:off x="4145" y="2027"/>
              <a:ext cx="6" cy="1"/>
            </a:xfrm>
            <a:prstGeom prst="line">
              <a:avLst/>
            </a:prstGeom>
            <a:noFill/>
            <a:ln w="1588" cap="rnd">
              <a:solidFill>
                <a:srgbClr val="000000"/>
              </a:solidFill>
              <a:round/>
              <a:headEnd/>
              <a:tailEnd/>
            </a:ln>
          </p:spPr>
          <p:txBody>
            <a:bodyPr/>
            <a:lstStyle/>
            <a:p>
              <a:endParaRPr lang="en-US"/>
            </a:p>
          </p:txBody>
        </p:sp>
        <p:sp>
          <p:nvSpPr>
            <p:cNvPr id="59614" name="Line 67"/>
            <p:cNvSpPr>
              <a:spLocks noChangeShapeType="1"/>
            </p:cNvSpPr>
            <p:nvPr/>
          </p:nvSpPr>
          <p:spPr bwMode="auto">
            <a:xfrm flipH="1">
              <a:off x="4145" y="1851"/>
              <a:ext cx="6" cy="1"/>
            </a:xfrm>
            <a:prstGeom prst="line">
              <a:avLst/>
            </a:prstGeom>
            <a:noFill/>
            <a:ln w="1588" cap="rnd">
              <a:solidFill>
                <a:srgbClr val="000000"/>
              </a:solidFill>
              <a:round/>
              <a:headEnd/>
              <a:tailEnd/>
            </a:ln>
          </p:spPr>
          <p:txBody>
            <a:bodyPr/>
            <a:lstStyle/>
            <a:p>
              <a:endParaRPr lang="en-US"/>
            </a:p>
          </p:txBody>
        </p:sp>
        <p:sp>
          <p:nvSpPr>
            <p:cNvPr id="59615" name="Line 68"/>
            <p:cNvSpPr>
              <a:spLocks noChangeShapeType="1"/>
            </p:cNvSpPr>
            <p:nvPr/>
          </p:nvSpPr>
          <p:spPr bwMode="auto">
            <a:xfrm>
              <a:off x="2729" y="3427"/>
              <a:ext cx="14" cy="1"/>
            </a:xfrm>
            <a:prstGeom prst="line">
              <a:avLst/>
            </a:prstGeom>
            <a:noFill/>
            <a:ln w="1588" cap="rnd">
              <a:solidFill>
                <a:srgbClr val="000000"/>
              </a:solidFill>
              <a:round/>
              <a:headEnd/>
              <a:tailEnd/>
            </a:ln>
          </p:spPr>
          <p:txBody>
            <a:bodyPr/>
            <a:lstStyle/>
            <a:p>
              <a:endParaRPr lang="en-US"/>
            </a:p>
          </p:txBody>
        </p:sp>
        <p:sp>
          <p:nvSpPr>
            <p:cNvPr id="59616" name="Line 69"/>
            <p:cNvSpPr>
              <a:spLocks noChangeShapeType="1"/>
            </p:cNvSpPr>
            <p:nvPr/>
          </p:nvSpPr>
          <p:spPr bwMode="auto">
            <a:xfrm>
              <a:off x="2729" y="3076"/>
              <a:ext cx="14" cy="1"/>
            </a:xfrm>
            <a:prstGeom prst="line">
              <a:avLst/>
            </a:prstGeom>
            <a:noFill/>
            <a:ln w="1588" cap="rnd">
              <a:solidFill>
                <a:srgbClr val="000000"/>
              </a:solidFill>
              <a:round/>
              <a:headEnd/>
              <a:tailEnd/>
            </a:ln>
          </p:spPr>
          <p:txBody>
            <a:bodyPr/>
            <a:lstStyle/>
            <a:p>
              <a:endParaRPr lang="en-US"/>
            </a:p>
          </p:txBody>
        </p:sp>
        <p:sp>
          <p:nvSpPr>
            <p:cNvPr id="59617" name="Line 70"/>
            <p:cNvSpPr>
              <a:spLocks noChangeShapeType="1"/>
            </p:cNvSpPr>
            <p:nvPr/>
          </p:nvSpPr>
          <p:spPr bwMode="auto">
            <a:xfrm>
              <a:off x="2729" y="2728"/>
              <a:ext cx="14" cy="1"/>
            </a:xfrm>
            <a:prstGeom prst="line">
              <a:avLst/>
            </a:prstGeom>
            <a:noFill/>
            <a:ln w="1588" cap="rnd">
              <a:solidFill>
                <a:srgbClr val="000000"/>
              </a:solidFill>
              <a:round/>
              <a:headEnd/>
              <a:tailEnd/>
            </a:ln>
          </p:spPr>
          <p:txBody>
            <a:bodyPr/>
            <a:lstStyle/>
            <a:p>
              <a:endParaRPr lang="en-US"/>
            </a:p>
          </p:txBody>
        </p:sp>
        <p:sp>
          <p:nvSpPr>
            <p:cNvPr id="59618" name="Line 71"/>
            <p:cNvSpPr>
              <a:spLocks noChangeShapeType="1"/>
            </p:cNvSpPr>
            <p:nvPr/>
          </p:nvSpPr>
          <p:spPr bwMode="auto">
            <a:xfrm>
              <a:off x="2729" y="2375"/>
              <a:ext cx="14" cy="1"/>
            </a:xfrm>
            <a:prstGeom prst="line">
              <a:avLst/>
            </a:prstGeom>
            <a:noFill/>
            <a:ln w="1588" cap="rnd">
              <a:solidFill>
                <a:srgbClr val="000000"/>
              </a:solidFill>
              <a:round/>
              <a:headEnd/>
              <a:tailEnd/>
            </a:ln>
          </p:spPr>
          <p:txBody>
            <a:bodyPr/>
            <a:lstStyle/>
            <a:p>
              <a:endParaRPr lang="en-US"/>
            </a:p>
          </p:txBody>
        </p:sp>
        <p:sp>
          <p:nvSpPr>
            <p:cNvPr id="59619" name="Line 72"/>
            <p:cNvSpPr>
              <a:spLocks noChangeShapeType="1"/>
            </p:cNvSpPr>
            <p:nvPr/>
          </p:nvSpPr>
          <p:spPr bwMode="auto">
            <a:xfrm>
              <a:off x="2729" y="2027"/>
              <a:ext cx="14" cy="1"/>
            </a:xfrm>
            <a:prstGeom prst="line">
              <a:avLst/>
            </a:prstGeom>
            <a:noFill/>
            <a:ln w="1588" cap="rnd">
              <a:solidFill>
                <a:srgbClr val="000000"/>
              </a:solidFill>
              <a:round/>
              <a:headEnd/>
              <a:tailEnd/>
            </a:ln>
          </p:spPr>
          <p:txBody>
            <a:bodyPr/>
            <a:lstStyle/>
            <a:p>
              <a:endParaRPr lang="en-US"/>
            </a:p>
          </p:txBody>
        </p:sp>
        <p:sp>
          <p:nvSpPr>
            <p:cNvPr id="59620" name="Line 73"/>
            <p:cNvSpPr>
              <a:spLocks noChangeShapeType="1"/>
            </p:cNvSpPr>
            <p:nvPr/>
          </p:nvSpPr>
          <p:spPr bwMode="auto">
            <a:xfrm flipH="1">
              <a:off x="4138" y="3427"/>
              <a:ext cx="13" cy="1"/>
            </a:xfrm>
            <a:prstGeom prst="line">
              <a:avLst/>
            </a:prstGeom>
            <a:noFill/>
            <a:ln w="1588" cap="rnd">
              <a:solidFill>
                <a:srgbClr val="000000"/>
              </a:solidFill>
              <a:round/>
              <a:headEnd/>
              <a:tailEnd/>
            </a:ln>
          </p:spPr>
          <p:txBody>
            <a:bodyPr/>
            <a:lstStyle/>
            <a:p>
              <a:endParaRPr lang="en-US"/>
            </a:p>
          </p:txBody>
        </p:sp>
        <p:sp>
          <p:nvSpPr>
            <p:cNvPr id="59621" name="Line 74"/>
            <p:cNvSpPr>
              <a:spLocks noChangeShapeType="1"/>
            </p:cNvSpPr>
            <p:nvPr/>
          </p:nvSpPr>
          <p:spPr bwMode="auto">
            <a:xfrm flipH="1">
              <a:off x="4138" y="3076"/>
              <a:ext cx="13" cy="1"/>
            </a:xfrm>
            <a:prstGeom prst="line">
              <a:avLst/>
            </a:prstGeom>
            <a:noFill/>
            <a:ln w="1588" cap="rnd">
              <a:solidFill>
                <a:srgbClr val="000000"/>
              </a:solidFill>
              <a:round/>
              <a:headEnd/>
              <a:tailEnd/>
            </a:ln>
          </p:spPr>
          <p:txBody>
            <a:bodyPr/>
            <a:lstStyle/>
            <a:p>
              <a:endParaRPr lang="en-US"/>
            </a:p>
          </p:txBody>
        </p:sp>
        <p:sp>
          <p:nvSpPr>
            <p:cNvPr id="59622" name="Line 75"/>
            <p:cNvSpPr>
              <a:spLocks noChangeShapeType="1"/>
            </p:cNvSpPr>
            <p:nvPr/>
          </p:nvSpPr>
          <p:spPr bwMode="auto">
            <a:xfrm flipH="1">
              <a:off x="4138" y="2726"/>
              <a:ext cx="13" cy="1"/>
            </a:xfrm>
            <a:prstGeom prst="line">
              <a:avLst/>
            </a:prstGeom>
            <a:noFill/>
            <a:ln w="1588" cap="rnd">
              <a:solidFill>
                <a:srgbClr val="000000"/>
              </a:solidFill>
              <a:round/>
              <a:headEnd/>
              <a:tailEnd/>
            </a:ln>
          </p:spPr>
          <p:txBody>
            <a:bodyPr/>
            <a:lstStyle/>
            <a:p>
              <a:endParaRPr lang="en-US"/>
            </a:p>
          </p:txBody>
        </p:sp>
        <p:sp>
          <p:nvSpPr>
            <p:cNvPr id="59623" name="Line 76"/>
            <p:cNvSpPr>
              <a:spLocks noChangeShapeType="1"/>
            </p:cNvSpPr>
            <p:nvPr/>
          </p:nvSpPr>
          <p:spPr bwMode="auto">
            <a:xfrm flipH="1">
              <a:off x="4138" y="2375"/>
              <a:ext cx="13" cy="1"/>
            </a:xfrm>
            <a:prstGeom prst="line">
              <a:avLst/>
            </a:prstGeom>
            <a:noFill/>
            <a:ln w="1588" cap="rnd">
              <a:solidFill>
                <a:srgbClr val="000000"/>
              </a:solidFill>
              <a:round/>
              <a:headEnd/>
              <a:tailEnd/>
            </a:ln>
          </p:spPr>
          <p:txBody>
            <a:bodyPr/>
            <a:lstStyle/>
            <a:p>
              <a:endParaRPr lang="en-US"/>
            </a:p>
          </p:txBody>
        </p:sp>
        <p:sp>
          <p:nvSpPr>
            <p:cNvPr id="59624" name="Line 77"/>
            <p:cNvSpPr>
              <a:spLocks noChangeShapeType="1"/>
            </p:cNvSpPr>
            <p:nvPr/>
          </p:nvSpPr>
          <p:spPr bwMode="auto">
            <a:xfrm flipH="1">
              <a:off x="4138" y="2027"/>
              <a:ext cx="13" cy="1"/>
            </a:xfrm>
            <a:prstGeom prst="line">
              <a:avLst/>
            </a:prstGeom>
            <a:noFill/>
            <a:ln w="1588" cap="rnd">
              <a:solidFill>
                <a:srgbClr val="000000"/>
              </a:solidFill>
              <a:round/>
              <a:headEnd/>
              <a:tailEnd/>
            </a:ln>
          </p:spPr>
          <p:txBody>
            <a:bodyPr/>
            <a:lstStyle/>
            <a:p>
              <a:endParaRPr lang="en-US"/>
            </a:p>
          </p:txBody>
        </p:sp>
        <p:sp>
          <p:nvSpPr>
            <p:cNvPr id="59625" name="Rectangle 78"/>
            <p:cNvSpPr>
              <a:spLocks noChangeArrowheads="1"/>
            </p:cNvSpPr>
            <p:nvPr/>
          </p:nvSpPr>
          <p:spPr bwMode="auto">
            <a:xfrm rot="-5400000">
              <a:off x="2145" y="2524"/>
              <a:ext cx="634"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Pressure (atm)</a:t>
              </a:r>
              <a:endParaRPr lang="en-US" sz="1200"/>
            </a:p>
          </p:txBody>
        </p:sp>
        <p:grpSp>
          <p:nvGrpSpPr>
            <p:cNvPr id="59626" name="Group 79"/>
            <p:cNvGrpSpPr>
              <a:grpSpLocks/>
            </p:cNvGrpSpPr>
            <p:nvPr/>
          </p:nvGrpSpPr>
          <p:grpSpPr bwMode="auto">
            <a:xfrm>
              <a:off x="2569" y="1635"/>
              <a:ext cx="133" cy="1851"/>
              <a:chOff x="2569" y="1635"/>
              <a:chExt cx="133" cy="1851"/>
            </a:xfrm>
          </p:grpSpPr>
          <p:sp>
            <p:nvSpPr>
              <p:cNvPr id="59641" name="Rectangle 80"/>
              <p:cNvSpPr>
                <a:spLocks noChangeArrowheads="1"/>
              </p:cNvSpPr>
              <p:nvPr/>
            </p:nvSpPr>
            <p:spPr bwMode="auto">
              <a:xfrm>
                <a:off x="2569" y="3371"/>
                <a:ext cx="13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0.0</a:t>
                </a:r>
                <a:endParaRPr lang="en-US" sz="1200"/>
              </a:p>
            </p:txBody>
          </p:sp>
          <p:sp>
            <p:nvSpPr>
              <p:cNvPr id="59642" name="Rectangle 81"/>
              <p:cNvSpPr>
                <a:spLocks noChangeArrowheads="1"/>
              </p:cNvSpPr>
              <p:nvPr/>
            </p:nvSpPr>
            <p:spPr bwMode="auto">
              <a:xfrm>
                <a:off x="2569" y="3021"/>
                <a:ext cx="13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1.0</a:t>
                </a:r>
                <a:endParaRPr lang="en-US" sz="1200"/>
              </a:p>
            </p:txBody>
          </p:sp>
          <p:sp>
            <p:nvSpPr>
              <p:cNvPr id="59643" name="Rectangle 82"/>
              <p:cNvSpPr>
                <a:spLocks noChangeArrowheads="1"/>
              </p:cNvSpPr>
              <p:nvPr/>
            </p:nvSpPr>
            <p:spPr bwMode="auto">
              <a:xfrm>
                <a:off x="2569" y="2672"/>
                <a:ext cx="13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2.0</a:t>
                </a:r>
                <a:endParaRPr lang="en-US" sz="1200"/>
              </a:p>
            </p:txBody>
          </p:sp>
          <p:sp>
            <p:nvSpPr>
              <p:cNvPr id="59644" name="Rectangle 83"/>
              <p:cNvSpPr>
                <a:spLocks noChangeArrowheads="1"/>
              </p:cNvSpPr>
              <p:nvPr/>
            </p:nvSpPr>
            <p:spPr bwMode="auto">
              <a:xfrm>
                <a:off x="2569" y="2322"/>
                <a:ext cx="13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3.0</a:t>
                </a:r>
                <a:endParaRPr lang="en-US" sz="1200"/>
              </a:p>
            </p:txBody>
          </p:sp>
          <p:sp>
            <p:nvSpPr>
              <p:cNvPr id="59645" name="Rectangle 84"/>
              <p:cNvSpPr>
                <a:spLocks noChangeArrowheads="1"/>
              </p:cNvSpPr>
              <p:nvPr/>
            </p:nvSpPr>
            <p:spPr bwMode="auto">
              <a:xfrm>
                <a:off x="2569" y="1970"/>
                <a:ext cx="13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4.0</a:t>
                </a:r>
                <a:endParaRPr lang="en-US" sz="1200"/>
              </a:p>
            </p:txBody>
          </p:sp>
          <p:sp>
            <p:nvSpPr>
              <p:cNvPr id="59646" name="Rectangle 85"/>
              <p:cNvSpPr>
                <a:spLocks noChangeArrowheads="1"/>
              </p:cNvSpPr>
              <p:nvPr/>
            </p:nvSpPr>
            <p:spPr bwMode="auto">
              <a:xfrm>
                <a:off x="2569" y="1635"/>
                <a:ext cx="13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5.0</a:t>
                </a:r>
                <a:endParaRPr lang="en-US" sz="1200"/>
              </a:p>
            </p:txBody>
          </p:sp>
        </p:grpSp>
        <p:grpSp>
          <p:nvGrpSpPr>
            <p:cNvPr id="59627" name="Group 86"/>
            <p:cNvGrpSpPr>
              <a:grpSpLocks/>
            </p:cNvGrpSpPr>
            <p:nvPr/>
          </p:nvGrpSpPr>
          <p:grpSpPr bwMode="auto">
            <a:xfrm>
              <a:off x="2711" y="3449"/>
              <a:ext cx="1548" cy="259"/>
              <a:chOff x="2711" y="3449"/>
              <a:chExt cx="1548" cy="259"/>
            </a:xfrm>
          </p:grpSpPr>
          <p:grpSp>
            <p:nvGrpSpPr>
              <p:cNvPr id="59634" name="Group 87"/>
              <p:cNvGrpSpPr>
                <a:grpSpLocks/>
              </p:cNvGrpSpPr>
              <p:nvPr/>
            </p:nvGrpSpPr>
            <p:grpSpPr bwMode="auto">
              <a:xfrm>
                <a:off x="2711" y="3449"/>
                <a:ext cx="1548" cy="118"/>
                <a:chOff x="2711" y="3449"/>
                <a:chExt cx="1548" cy="118"/>
              </a:xfrm>
            </p:grpSpPr>
            <p:sp>
              <p:nvSpPr>
                <p:cNvPr id="59636" name="Rectangle 88"/>
                <p:cNvSpPr>
                  <a:spLocks noChangeArrowheads="1"/>
                </p:cNvSpPr>
                <p:nvPr/>
              </p:nvSpPr>
              <p:spPr bwMode="auto">
                <a:xfrm>
                  <a:off x="2711" y="3449"/>
                  <a:ext cx="5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a:t>
                  </a:r>
                  <a:endParaRPr lang="en-US" sz="1200"/>
                </a:p>
              </p:txBody>
            </p:sp>
            <p:sp>
              <p:nvSpPr>
                <p:cNvPr id="59637" name="Rectangle 89"/>
                <p:cNvSpPr>
                  <a:spLocks noChangeArrowheads="1"/>
                </p:cNvSpPr>
                <p:nvPr/>
              </p:nvSpPr>
              <p:spPr bwMode="auto">
                <a:xfrm>
                  <a:off x="2982" y="3452"/>
                  <a:ext cx="212"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2000</a:t>
                  </a:r>
                  <a:endParaRPr lang="en-US" sz="1200"/>
                </a:p>
              </p:txBody>
            </p:sp>
            <p:sp>
              <p:nvSpPr>
                <p:cNvPr id="59638" name="Rectangle 90"/>
                <p:cNvSpPr>
                  <a:spLocks noChangeArrowheads="1"/>
                </p:cNvSpPr>
                <p:nvPr/>
              </p:nvSpPr>
              <p:spPr bwMode="auto">
                <a:xfrm>
                  <a:off x="3336" y="3452"/>
                  <a:ext cx="212"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4000</a:t>
                  </a:r>
                  <a:endParaRPr lang="en-US" sz="1200"/>
                </a:p>
              </p:txBody>
            </p:sp>
            <p:sp>
              <p:nvSpPr>
                <p:cNvPr id="59639" name="Rectangle 91"/>
                <p:cNvSpPr>
                  <a:spLocks noChangeArrowheads="1"/>
                </p:cNvSpPr>
                <p:nvPr/>
              </p:nvSpPr>
              <p:spPr bwMode="auto">
                <a:xfrm>
                  <a:off x="3693" y="3449"/>
                  <a:ext cx="212"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6000</a:t>
                  </a:r>
                  <a:endParaRPr lang="en-US" sz="1200"/>
                </a:p>
              </p:txBody>
            </p:sp>
            <p:sp>
              <p:nvSpPr>
                <p:cNvPr id="59640" name="Rectangle 92"/>
                <p:cNvSpPr>
                  <a:spLocks noChangeArrowheads="1"/>
                </p:cNvSpPr>
                <p:nvPr/>
              </p:nvSpPr>
              <p:spPr bwMode="auto">
                <a:xfrm>
                  <a:off x="4047" y="3449"/>
                  <a:ext cx="212"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8000</a:t>
                  </a:r>
                  <a:endParaRPr lang="en-US" sz="1200"/>
                </a:p>
              </p:txBody>
            </p:sp>
          </p:grpSp>
          <p:sp>
            <p:nvSpPr>
              <p:cNvPr id="59635" name="Rectangle 93"/>
              <p:cNvSpPr>
                <a:spLocks noChangeArrowheads="1"/>
              </p:cNvSpPr>
              <p:nvPr/>
            </p:nvSpPr>
            <p:spPr bwMode="auto">
              <a:xfrm>
                <a:off x="3274" y="3593"/>
                <a:ext cx="352"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Time (s)</a:t>
                </a:r>
                <a:endParaRPr lang="en-US" sz="1200"/>
              </a:p>
            </p:txBody>
          </p:sp>
        </p:grpSp>
        <p:sp>
          <p:nvSpPr>
            <p:cNvPr id="59628" name="Rectangle 94"/>
            <p:cNvSpPr>
              <a:spLocks noChangeArrowheads="1"/>
            </p:cNvSpPr>
            <p:nvPr/>
          </p:nvSpPr>
          <p:spPr bwMode="auto">
            <a:xfrm>
              <a:off x="3281" y="2080"/>
              <a:ext cx="436"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Drain tank</a:t>
              </a:r>
              <a:endParaRPr lang="en-US" sz="1200"/>
            </a:p>
          </p:txBody>
        </p:sp>
        <p:sp>
          <p:nvSpPr>
            <p:cNvPr id="59629" name="Rectangle 95"/>
            <p:cNvSpPr>
              <a:spLocks noChangeArrowheads="1"/>
            </p:cNvSpPr>
            <p:nvPr/>
          </p:nvSpPr>
          <p:spPr bwMode="auto">
            <a:xfrm>
              <a:off x="2901" y="3189"/>
              <a:ext cx="128"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VV</a:t>
              </a:r>
              <a:endParaRPr lang="en-US" sz="1200"/>
            </a:p>
          </p:txBody>
        </p:sp>
        <p:sp>
          <p:nvSpPr>
            <p:cNvPr id="59630" name="Rectangle 96"/>
            <p:cNvSpPr>
              <a:spLocks noChangeArrowheads="1"/>
            </p:cNvSpPr>
            <p:nvPr/>
          </p:nvSpPr>
          <p:spPr bwMode="auto">
            <a:xfrm>
              <a:off x="3460" y="2840"/>
              <a:ext cx="346"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Port cell</a:t>
              </a:r>
              <a:endParaRPr lang="en-US" sz="1200"/>
            </a:p>
          </p:txBody>
        </p:sp>
        <p:sp>
          <p:nvSpPr>
            <p:cNvPr id="59631" name="Line 97"/>
            <p:cNvSpPr>
              <a:spLocks noChangeShapeType="1"/>
            </p:cNvSpPr>
            <p:nvPr/>
          </p:nvSpPr>
          <p:spPr bwMode="auto">
            <a:xfrm flipH="1">
              <a:off x="3286" y="2223"/>
              <a:ext cx="194" cy="148"/>
            </a:xfrm>
            <a:prstGeom prst="line">
              <a:avLst/>
            </a:prstGeom>
            <a:noFill/>
            <a:ln w="6350" cap="rnd">
              <a:solidFill>
                <a:srgbClr val="FF0000"/>
              </a:solidFill>
              <a:round/>
              <a:headEnd/>
              <a:tailEnd/>
            </a:ln>
          </p:spPr>
          <p:txBody>
            <a:bodyPr/>
            <a:lstStyle/>
            <a:p>
              <a:endParaRPr lang="en-US"/>
            </a:p>
          </p:txBody>
        </p:sp>
        <p:sp>
          <p:nvSpPr>
            <p:cNvPr id="59632" name="Line 98"/>
            <p:cNvSpPr>
              <a:spLocks noChangeShapeType="1"/>
            </p:cNvSpPr>
            <p:nvPr/>
          </p:nvSpPr>
          <p:spPr bwMode="auto">
            <a:xfrm>
              <a:off x="3665" y="2966"/>
              <a:ext cx="122" cy="100"/>
            </a:xfrm>
            <a:prstGeom prst="line">
              <a:avLst/>
            </a:prstGeom>
            <a:noFill/>
            <a:ln w="6350" cap="rnd">
              <a:solidFill>
                <a:srgbClr val="000000"/>
              </a:solidFill>
              <a:round/>
              <a:headEnd/>
              <a:tailEnd/>
            </a:ln>
          </p:spPr>
          <p:txBody>
            <a:bodyPr/>
            <a:lstStyle/>
            <a:p>
              <a:endParaRPr lang="en-US"/>
            </a:p>
          </p:txBody>
        </p:sp>
        <p:sp>
          <p:nvSpPr>
            <p:cNvPr id="59633" name="Line 99"/>
            <p:cNvSpPr>
              <a:spLocks noChangeShapeType="1"/>
            </p:cNvSpPr>
            <p:nvPr/>
          </p:nvSpPr>
          <p:spPr bwMode="auto">
            <a:xfrm>
              <a:off x="3069" y="3251"/>
              <a:ext cx="140" cy="4"/>
            </a:xfrm>
            <a:prstGeom prst="line">
              <a:avLst/>
            </a:prstGeom>
            <a:noFill/>
            <a:ln w="6350" cap="rnd">
              <a:solidFill>
                <a:srgbClr val="66FF33"/>
              </a:solidFill>
              <a:round/>
              <a:headEnd/>
              <a:tailEnd/>
            </a:ln>
          </p:spPr>
          <p:txBody>
            <a:bodyPr/>
            <a:lstStyle/>
            <a:p>
              <a:endParaRPr lang="en-US"/>
            </a:p>
          </p:txBody>
        </p:sp>
      </p:grpSp>
      <p:grpSp>
        <p:nvGrpSpPr>
          <p:cNvPr id="59397" name="Group 100"/>
          <p:cNvGrpSpPr>
            <a:grpSpLocks/>
          </p:cNvGrpSpPr>
          <p:nvPr/>
        </p:nvGrpSpPr>
        <p:grpSpPr bwMode="auto">
          <a:xfrm>
            <a:off x="276225" y="2501900"/>
            <a:ext cx="2935288" cy="3303588"/>
            <a:chOff x="228" y="1528"/>
            <a:chExt cx="1849" cy="2081"/>
          </a:xfrm>
        </p:grpSpPr>
        <p:sp>
          <p:nvSpPr>
            <p:cNvPr id="59495" name="Rectangle 101"/>
            <p:cNvSpPr>
              <a:spLocks noChangeArrowheads="1"/>
            </p:cNvSpPr>
            <p:nvPr/>
          </p:nvSpPr>
          <p:spPr bwMode="auto">
            <a:xfrm>
              <a:off x="569" y="1579"/>
              <a:ext cx="1394" cy="1751"/>
            </a:xfrm>
            <a:prstGeom prst="rect">
              <a:avLst/>
            </a:prstGeom>
            <a:noFill/>
            <a:ln w="1588" cap="rnd">
              <a:solidFill>
                <a:srgbClr val="000000"/>
              </a:solidFill>
              <a:miter lim="800000"/>
              <a:headEnd/>
              <a:tailEnd/>
            </a:ln>
          </p:spPr>
          <p:txBody>
            <a:bodyPr/>
            <a:lstStyle/>
            <a:p>
              <a:endParaRPr lang="en-US" sz="1800"/>
            </a:p>
          </p:txBody>
        </p:sp>
        <p:sp>
          <p:nvSpPr>
            <p:cNvPr id="59496" name="Line 102"/>
            <p:cNvSpPr>
              <a:spLocks noChangeShapeType="1"/>
            </p:cNvSpPr>
            <p:nvPr/>
          </p:nvSpPr>
          <p:spPr bwMode="auto">
            <a:xfrm flipV="1">
              <a:off x="569" y="3318"/>
              <a:ext cx="2" cy="12"/>
            </a:xfrm>
            <a:prstGeom prst="line">
              <a:avLst/>
            </a:prstGeom>
            <a:noFill/>
            <a:ln w="1588" cap="rnd">
              <a:solidFill>
                <a:srgbClr val="000000"/>
              </a:solidFill>
              <a:round/>
              <a:headEnd/>
              <a:tailEnd/>
            </a:ln>
          </p:spPr>
          <p:txBody>
            <a:bodyPr/>
            <a:lstStyle/>
            <a:p>
              <a:endParaRPr lang="en-US"/>
            </a:p>
          </p:txBody>
        </p:sp>
        <p:sp>
          <p:nvSpPr>
            <p:cNvPr id="59497" name="Line 103"/>
            <p:cNvSpPr>
              <a:spLocks noChangeShapeType="1"/>
            </p:cNvSpPr>
            <p:nvPr/>
          </p:nvSpPr>
          <p:spPr bwMode="auto">
            <a:xfrm flipV="1">
              <a:off x="744" y="3318"/>
              <a:ext cx="2" cy="12"/>
            </a:xfrm>
            <a:prstGeom prst="line">
              <a:avLst/>
            </a:prstGeom>
            <a:noFill/>
            <a:ln w="1588" cap="rnd">
              <a:solidFill>
                <a:srgbClr val="000000"/>
              </a:solidFill>
              <a:round/>
              <a:headEnd/>
              <a:tailEnd/>
            </a:ln>
          </p:spPr>
          <p:txBody>
            <a:bodyPr/>
            <a:lstStyle/>
            <a:p>
              <a:endParaRPr lang="en-US"/>
            </a:p>
          </p:txBody>
        </p:sp>
        <p:sp>
          <p:nvSpPr>
            <p:cNvPr id="59498" name="Line 104"/>
            <p:cNvSpPr>
              <a:spLocks noChangeShapeType="1"/>
            </p:cNvSpPr>
            <p:nvPr/>
          </p:nvSpPr>
          <p:spPr bwMode="auto">
            <a:xfrm flipV="1">
              <a:off x="919" y="3318"/>
              <a:ext cx="0" cy="12"/>
            </a:xfrm>
            <a:prstGeom prst="line">
              <a:avLst/>
            </a:prstGeom>
            <a:noFill/>
            <a:ln w="1588" cap="rnd">
              <a:solidFill>
                <a:srgbClr val="000000"/>
              </a:solidFill>
              <a:round/>
              <a:headEnd/>
              <a:tailEnd/>
            </a:ln>
          </p:spPr>
          <p:txBody>
            <a:bodyPr/>
            <a:lstStyle/>
            <a:p>
              <a:endParaRPr lang="en-US"/>
            </a:p>
          </p:txBody>
        </p:sp>
        <p:sp>
          <p:nvSpPr>
            <p:cNvPr id="59499" name="Line 105"/>
            <p:cNvSpPr>
              <a:spLocks noChangeShapeType="1"/>
            </p:cNvSpPr>
            <p:nvPr/>
          </p:nvSpPr>
          <p:spPr bwMode="auto">
            <a:xfrm flipV="1">
              <a:off x="1092" y="3318"/>
              <a:ext cx="2" cy="12"/>
            </a:xfrm>
            <a:prstGeom prst="line">
              <a:avLst/>
            </a:prstGeom>
            <a:noFill/>
            <a:ln w="1588" cap="rnd">
              <a:solidFill>
                <a:srgbClr val="000000"/>
              </a:solidFill>
              <a:round/>
              <a:headEnd/>
              <a:tailEnd/>
            </a:ln>
          </p:spPr>
          <p:txBody>
            <a:bodyPr/>
            <a:lstStyle/>
            <a:p>
              <a:endParaRPr lang="en-US"/>
            </a:p>
          </p:txBody>
        </p:sp>
        <p:sp>
          <p:nvSpPr>
            <p:cNvPr id="59500" name="Line 106"/>
            <p:cNvSpPr>
              <a:spLocks noChangeShapeType="1"/>
            </p:cNvSpPr>
            <p:nvPr/>
          </p:nvSpPr>
          <p:spPr bwMode="auto">
            <a:xfrm flipV="1">
              <a:off x="1266" y="3318"/>
              <a:ext cx="1" cy="12"/>
            </a:xfrm>
            <a:prstGeom prst="line">
              <a:avLst/>
            </a:prstGeom>
            <a:noFill/>
            <a:ln w="1588" cap="rnd">
              <a:solidFill>
                <a:srgbClr val="000000"/>
              </a:solidFill>
              <a:round/>
              <a:headEnd/>
              <a:tailEnd/>
            </a:ln>
          </p:spPr>
          <p:txBody>
            <a:bodyPr/>
            <a:lstStyle/>
            <a:p>
              <a:endParaRPr lang="en-US"/>
            </a:p>
          </p:txBody>
        </p:sp>
        <p:sp>
          <p:nvSpPr>
            <p:cNvPr id="59501" name="Line 107"/>
            <p:cNvSpPr>
              <a:spLocks noChangeShapeType="1"/>
            </p:cNvSpPr>
            <p:nvPr/>
          </p:nvSpPr>
          <p:spPr bwMode="auto">
            <a:xfrm flipV="1">
              <a:off x="1440" y="3318"/>
              <a:ext cx="2" cy="12"/>
            </a:xfrm>
            <a:prstGeom prst="line">
              <a:avLst/>
            </a:prstGeom>
            <a:noFill/>
            <a:ln w="1588" cap="rnd">
              <a:solidFill>
                <a:srgbClr val="000000"/>
              </a:solidFill>
              <a:round/>
              <a:headEnd/>
              <a:tailEnd/>
            </a:ln>
          </p:spPr>
          <p:txBody>
            <a:bodyPr/>
            <a:lstStyle/>
            <a:p>
              <a:endParaRPr lang="en-US"/>
            </a:p>
          </p:txBody>
        </p:sp>
        <p:sp>
          <p:nvSpPr>
            <p:cNvPr id="59502" name="Line 108"/>
            <p:cNvSpPr>
              <a:spLocks noChangeShapeType="1"/>
            </p:cNvSpPr>
            <p:nvPr/>
          </p:nvSpPr>
          <p:spPr bwMode="auto">
            <a:xfrm flipV="1">
              <a:off x="1615" y="3318"/>
              <a:ext cx="0" cy="12"/>
            </a:xfrm>
            <a:prstGeom prst="line">
              <a:avLst/>
            </a:prstGeom>
            <a:noFill/>
            <a:ln w="1588" cap="rnd">
              <a:solidFill>
                <a:srgbClr val="000000"/>
              </a:solidFill>
              <a:round/>
              <a:headEnd/>
              <a:tailEnd/>
            </a:ln>
          </p:spPr>
          <p:txBody>
            <a:bodyPr/>
            <a:lstStyle/>
            <a:p>
              <a:endParaRPr lang="en-US"/>
            </a:p>
          </p:txBody>
        </p:sp>
        <p:sp>
          <p:nvSpPr>
            <p:cNvPr id="59503" name="Line 109"/>
            <p:cNvSpPr>
              <a:spLocks noChangeShapeType="1"/>
            </p:cNvSpPr>
            <p:nvPr/>
          </p:nvSpPr>
          <p:spPr bwMode="auto">
            <a:xfrm flipV="1">
              <a:off x="1790" y="3318"/>
              <a:ext cx="0" cy="12"/>
            </a:xfrm>
            <a:prstGeom prst="line">
              <a:avLst/>
            </a:prstGeom>
            <a:noFill/>
            <a:ln w="1588" cap="rnd">
              <a:solidFill>
                <a:srgbClr val="000000"/>
              </a:solidFill>
              <a:round/>
              <a:headEnd/>
              <a:tailEnd/>
            </a:ln>
          </p:spPr>
          <p:txBody>
            <a:bodyPr/>
            <a:lstStyle/>
            <a:p>
              <a:endParaRPr lang="en-US"/>
            </a:p>
          </p:txBody>
        </p:sp>
        <p:sp>
          <p:nvSpPr>
            <p:cNvPr id="59504" name="Line 110"/>
            <p:cNvSpPr>
              <a:spLocks noChangeShapeType="1"/>
            </p:cNvSpPr>
            <p:nvPr/>
          </p:nvSpPr>
          <p:spPr bwMode="auto">
            <a:xfrm flipV="1">
              <a:off x="1963" y="3318"/>
              <a:ext cx="2" cy="12"/>
            </a:xfrm>
            <a:prstGeom prst="line">
              <a:avLst/>
            </a:prstGeom>
            <a:noFill/>
            <a:ln w="1588" cap="rnd">
              <a:solidFill>
                <a:srgbClr val="000000"/>
              </a:solidFill>
              <a:round/>
              <a:headEnd/>
              <a:tailEnd/>
            </a:ln>
          </p:spPr>
          <p:txBody>
            <a:bodyPr/>
            <a:lstStyle/>
            <a:p>
              <a:endParaRPr lang="en-US"/>
            </a:p>
          </p:txBody>
        </p:sp>
        <p:sp>
          <p:nvSpPr>
            <p:cNvPr id="59505" name="Line 111"/>
            <p:cNvSpPr>
              <a:spLocks noChangeShapeType="1"/>
            </p:cNvSpPr>
            <p:nvPr/>
          </p:nvSpPr>
          <p:spPr bwMode="auto">
            <a:xfrm>
              <a:off x="569" y="1579"/>
              <a:ext cx="2" cy="11"/>
            </a:xfrm>
            <a:prstGeom prst="line">
              <a:avLst/>
            </a:prstGeom>
            <a:noFill/>
            <a:ln w="1588" cap="rnd">
              <a:solidFill>
                <a:srgbClr val="000000"/>
              </a:solidFill>
              <a:round/>
              <a:headEnd/>
              <a:tailEnd/>
            </a:ln>
          </p:spPr>
          <p:txBody>
            <a:bodyPr/>
            <a:lstStyle/>
            <a:p>
              <a:endParaRPr lang="en-US"/>
            </a:p>
          </p:txBody>
        </p:sp>
        <p:sp>
          <p:nvSpPr>
            <p:cNvPr id="59506" name="Line 112"/>
            <p:cNvSpPr>
              <a:spLocks noChangeShapeType="1"/>
            </p:cNvSpPr>
            <p:nvPr/>
          </p:nvSpPr>
          <p:spPr bwMode="auto">
            <a:xfrm>
              <a:off x="744" y="1579"/>
              <a:ext cx="2" cy="11"/>
            </a:xfrm>
            <a:prstGeom prst="line">
              <a:avLst/>
            </a:prstGeom>
            <a:noFill/>
            <a:ln w="1588" cap="rnd">
              <a:solidFill>
                <a:srgbClr val="000000"/>
              </a:solidFill>
              <a:round/>
              <a:headEnd/>
              <a:tailEnd/>
            </a:ln>
          </p:spPr>
          <p:txBody>
            <a:bodyPr/>
            <a:lstStyle/>
            <a:p>
              <a:endParaRPr lang="en-US"/>
            </a:p>
          </p:txBody>
        </p:sp>
        <p:sp>
          <p:nvSpPr>
            <p:cNvPr id="59507" name="Line 113"/>
            <p:cNvSpPr>
              <a:spLocks noChangeShapeType="1"/>
            </p:cNvSpPr>
            <p:nvPr/>
          </p:nvSpPr>
          <p:spPr bwMode="auto">
            <a:xfrm>
              <a:off x="919" y="1579"/>
              <a:ext cx="0" cy="11"/>
            </a:xfrm>
            <a:prstGeom prst="line">
              <a:avLst/>
            </a:prstGeom>
            <a:noFill/>
            <a:ln w="1588" cap="rnd">
              <a:solidFill>
                <a:srgbClr val="000000"/>
              </a:solidFill>
              <a:round/>
              <a:headEnd/>
              <a:tailEnd/>
            </a:ln>
          </p:spPr>
          <p:txBody>
            <a:bodyPr/>
            <a:lstStyle/>
            <a:p>
              <a:endParaRPr lang="en-US"/>
            </a:p>
          </p:txBody>
        </p:sp>
        <p:sp>
          <p:nvSpPr>
            <p:cNvPr id="59508" name="Line 114"/>
            <p:cNvSpPr>
              <a:spLocks noChangeShapeType="1"/>
            </p:cNvSpPr>
            <p:nvPr/>
          </p:nvSpPr>
          <p:spPr bwMode="auto">
            <a:xfrm>
              <a:off x="1092" y="1579"/>
              <a:ext cx="2" cy="11"/>
            </a:xfrm>
            <a:prstGeom prst="line">
              <a:avLst/>
            </a:prstGeom>
            <a:noFill/>
            <a:ln w="1588" cap="rnd">
              <a:solidFill>
                <a:srgbClr val="000000"/>
              </a:solidFill>
              <a:round/>
              <a:headEnd/>
              <a:tailEnd/>
            </a:ln>
          </p:spPr>
          <p:txBody>
            <a:bodyPr/>
            <a:lstStyle/>
            <a:p>
              <a:endParaRPr lang="en-US"/>
            </a:p>
          </p:txBody>
        </p:sp>
        <p:sp>
          <p:nvSpPr>
            <p:cNvPr id="59509" name="Line 115"/>
            <p:cNvSpPr>
              <a:spLocks noChangeShapeType="1"/>
            </p:cNvSpPr>
            <p:nvPr/>
          </p:nvSpPr>
          <p:spPr bwMode="auto">
            <a:xfrm>
              <a:off x="1266" y="1579"/>
              <a:ext cx="1" cy="11"/>
            </a:xfrm>
            <a:prstGeom prst="line">
              <a:avLst/>
            </a:prstGeom>
            <a:noFill/>
            <a:ln w="1588" cap="rnd">
              <a:solidFill>
                <a:srgbClr val="000000"/>
              </a:solidFill>
              <a:round/>
              <a:headEnd/>
              <a:tailEnd/>
            </a:ln>
          </p:spPr>
          <p:txBody>
            <a:bodyPr/>
            <a:lstStyle/>
            <a:p>
              <a:endParaRPr lang="en-US"/>
            </a:p>
          </p:txBody>
        </p:sp>
        <p:sp>
          <p:nvSpPr>
            <p:cNvPr id="59510" name="Line 116"/>
            <p:cNvSpPr>
              <a:spLocks noChangeShapeType="1"/>
            </p:cNvSpPr>
            <p:nvPr/>
          </p:nvSpPr>
          <p:spPr bwMode="auto">
            <a:xfrm>
              <a:off x="1440" y="1579"/>
              <a:ext cx="2" cy="11"/>
            </a:xfrm>
            <a:prstGeom prst="line">
              <a:avLst/>
            </a:prstGeom>
            <a:noFill/>
            <a:ln w="1588" cap="rnd">
              <a:solidFill>
                <a:srgbClr val="000000"/>
              </a:solidFill>
              <a:round/>
              <a:headEnd/>
              <a:tailEnd/>
            </a:ln>
          </p:spPr>
          <p:txBody>
            <a:bodyPr/>
            <a:lstStyle/>
            <a:p>
              <a:endParaRPr lang="en-US"/>
            </a:p>
          </p:txBody>
        </p:sp>
        <p:sp>
          <p:nvSpPr>
            <p:cNvPr id="59511" name="Line 117"/>
            <p:cNvSpPr>
              <a:spLocks noChangeShapeType="1"/>
            </p:cNvSpPr>
            <p:nvPr/>
          </p:nvSpPr>
          <p:spPr bwMode="auto">
            <a:xfrm>
              <a:off x="1615" y="1579"/>
              <a:ext cx="0" cy="11"/>
            </a:xfrm>
            <a:prstGeom prst="line">
              <a:avLst/>
            </a:prstGeom>
            <a:noFill/>
            <a:ln w="1588" cap="rnd">
              <a:solidFill>
                <a:srgbClr val="000000"/>
              </a:solidFill>
              <a:round/>
              <a:headEnd/>
              <a:tailEnd/>
            </a:ln>
          </p:spPr>
          <p:txBody>
            <a:bodyPr/>
            <a:lstStyle/>
            <a:p>
              <a:endParaRPr lang="en-US"/>
            </a:p>
          </p:txBody>
        </p:sp>
        <p:sp>
          <p:nvSpPr>
            <p:cNvPr id="59512" name="Line 118"/>
            <p:cNvSpPr>
              <a:spLocks noChangeShapeType="1"/>
            </p:cNvSpPr>
            <p:nvPr/>
          </p:nvSpPr>
          <p:spPr bwMode="auto">
            <a:xfrm>
              <a:off x="1790" y="1579"/>
              <a:ext cx="0" cy="11"/>
            </a:xfrm>
            <a:prstGeom prst="line">
              <a:avLst/>
            </a:prstGeom>
            <a:noFill/>
            <a:ln w="1588" cap="rnd">
              <a:solidFill>
                <a:srgbClr val="000000"/>
              </a:solidFill>
              <a:round/>
              <a:headEnd/>
              <a:tailEnd/>
            </a:ln>
          </p:spPr>
          <p:txBody>
            <a:bodyPr/>
            <a:lstStyle/>
            <a:p>
              <a:endParaRPr lang="en-US"/>
            </a:p>
          </p:txBody>
        </p:sp>
        <p:sp>
          <p:nvSpPr>
            <p:cNvPr id="59513" name="Line 119"/>
            <p:cNvSpPr>
              <a:spLocks noChangeShapeType="1"/>
            </p:cNvSpPr>
            <p:nvPr/>
          </p:nvSpPr>
          <p:spPr bwMode="auto">
            <a:xfrm>
              <a:off x="1963" y="1579"/>
              <a:ext cx="2" cy="11"/>
            </a:xfrm>
            <a:prstGeom prst="line">
              <a:avLst/>
            </a:prstGeom>
            <a:noFill/>
            <a:ln w="1588" cap="rnd">
              <a:solidFill>
                <a:srgbClr val="000000"/>
              </a:solidFill>
              <a:round/>
              <a:headEnd/>
              <a:tailEnd/>
            </a:ln>
          </p:spPr>
          <p:txBody>
            <a:bodyPr/>
            <a:lstStyle/>
            <a:p>
              <a:endParaRPr lang="en-US"/>
            </a:p>
          </p:txBody>
        </p:sp>
        <p:sp>
          <p:nvSpPr>
            <p:cNvPr id="59514" name="Line 120"/>
            <p:cNvSpPr>
              <a:spLocks noChangeShapeType="1"/>
            </p:cNvSpPr>
            <p:nvPr/>
          </p:nvSpPr>
          <p:spPr bwMode="auto">
            <a:xfrm flipV="1">
              <a:off x="569" y="3308"/>
              <a:ext cx="2" cy="22"/>
            </a:xfrm>
            <a:prstGeom prst="line">
              <a:avLst/>
            </a:prstGeom>
            <a:noFill/>
            <a:ln w="1588" cap="rnd">
              <a:solidFill>
                <a:srgbClr val="000000"/>
              </a:solidFill>
              <a:round/>
              <a:headEnd/>
              <a:tailEnd/>
            </a:ln>
          </p:spPr>
          <p:txBody>
            <a:bodyPr/>
            <a:lstStyle/>
            <a:p>
              <a:endParaRPr lang="en-US"/>
            </a:p>
          </p:txBody>
        </p:sp>
        <p:sp>
          <p:nvSpPr>
            <p:cNvPr id="59515" name="Line 121"/>
            <p:cNvSpPr>
              <a:spLocks noChangeShapeType="1"/>
            </p:cNvSpPr>
            <p:nvPr/>
          </p:nvSpPr>
          <p:spPr bwMode="auto">
            <a:xfrm flipV="1">
              <a:off x="919" y="3308"/>
              <a:ext cx="0" cy="22"/>
            </a:xfrm>
            <a:prstGeom prst="line">
              <a:avLst/>
            </a:prstGeom>
            <a:noFill/>
            <a:ln w="1588" cap="rnd">
              <a:solidFill>
                <a:srgbClr val="000000"/>
              </a:solidFill>
              <a:round/>
              <a:headEnd/>
              <a:tailEnd/>
            </a:ln>
          </p:spPr>
          <p:txBody>
            <a:bodyPr/>
            <a:lstStyle/>
            <a:p>
              <a:endParaRPr lang="en-US"/>
            </a:p>
          </p:txBody>
        </p:sp>
        <p:sp>
          <p:nvSpPr>
            <p:cNvPr id="59516" name="Line 122"/>
            <p:cNvSpPr>
              <a:spLocks noChangeShapeType="1"/>
            </p:cNvSpPr>
            <p:nvPr/>
          </p:nvSpPr>
          <p:spPr bwMode="auto">
            <a:xfrm flipV="1">
              <a:off x="1266" y="3308"/>
              <a:ext cx="1" cy="22"/>
            </a:xfrm>
            <a:prstGeom prst="line">
              <a:avLst/>
            </a:prstGeom>
            <a:noFill/>
            <a:ln w="1588" cap="rnd">
              <a:solidFill>
                <a:srgbClr val="000000"/>
              </a:solidFill>
              <a:round/>
              <a:headEnd/>
              <a:tailEnd/>
            </a:ln>
          </p:spPr>
          <p:txBody>
            <a:bodyPr/>
            <a:lstStyle/>
            <a:p>
              <a:endParaRPr lang="en-US"/>
            </a:p>
          </p:txBody>
        </p:sp>
        <p:sp>
          <p:nvSpPr>
            <p:cNvPr id="59517" name="Line 123"/>
            <p:cNvSpPr>
              <a:spLocks noChangeShapeType="1"/>
            </p:cNvSpPr>
            <p:nvPr/>
          </p:nvSpPr>
          <p:spPr bwMode="auto">
            <a:xfrm flipV="1">
              <a:off x="1615" y="3308"/>
              <a:ext cx="0" cy="22"/>
            </a:xfrm>
            <a:prstGeom prst="line">
              <a:avLst/>
            </a:prstGeom>
            <a:noFill/>
            <a:ln w="1588" cap="rnd">
              <a:solidFill>
                <a:srgbClr val="000000"/>
              </a:solidFill>
              <a:round/>
              <a:headEnd/>
              <a:tailEnd/>
            </a:ln>
          </p:spPr>
          <p:txBody>
            <a:bodyPr/>
            <a:lstStyle/>
            <a:p>
              <a:endParaRPr lang="en-US"/>
            </a:p>
          </p:txBody>
        </p:sp>
        <p:sp>
          <p:nvSpPr>
            <p:cNvPr id="59518" name="Line 124"/>
            <p:cNvSpPr>
              <a:spLocks noChangeShapeType="1"/>
            </p:cNvSpPr>
            <p:nvPr/>
          </p:nvSpPr>
          <p:spPr bwMode="auto">
            <a:xfrm flipV="1">
              <a:off x="1963" y="3308"/>
              <a:ext cx="2" cy="22"/>
            </a:xfrm>
            <a:prstGeom prst="line">
              <a:avLst/>
            </a:prstGeom>
            <a:noFill/>
            <a:ln w="1588" cap="rnd">
              <a:solidFill>
                <a:srgbClr val="000000"/>
              </a:solidFill>
              <a:round/>
              <a:headEnd/>
              <a:tailEnd/>
            </a:ln>
          </p:spPr>
          <p:txBody>
            <a:bodyPr/>
            <a:lstStyle/>
            <a:p>
              <a:endParaRPr lang="en-US"/>
            </a:p>
          </p:txBody>
        </p:sp>
        <p:sp>
          <p:nvSpPr>
            <p:cNvPr id="59519" name="Line 125"/>
            <p:cNvSpPr>
              <a:spLocks noChangeShapeType="1"/>
            </p:cNvSpPr>
            <p:nvPr/>
          </p:nvSpPr>
          <p:spPr bwMode="auto">
            <a:xfrm>
              <a:off x="569" y="1579"/>
              <a:ext cx="2" cy="23"/>
            </a:xfrm>
            <a:prstGeom prst="line">
              <a:avLst/>
            </a:prstGeom>
            <a:noFill/>
            <a:ln w="1588" cap="rnd">
              <a:solidFill>
                <a:srgbClr val="000000"/>
              </a:solidFill>
              <a:round/>
              <a:headEnd/>
              <a:tailEnd/>
            </a:ln>
          </p:spPr>
          <p:txBody>
            <a:bodyPr/>
            <a:lstStyle/>
            <a:p>
              <a:endParaRPr lang="en-US"/>
            </a:p>
          </p:txBody>
        </p:sp>
        <p:sp>
          <p:nvSpPr>
            <p:cNvPr id="59520" name="Line 126"/>
            <p:cNvSpPr>
              <a:spLocks noChangeShapeType="1"/>
            </p:cNvSpPr>
            <p:nvPr/>
          </p:nvSpPr>
          <p:spPr bwMode="auto">
            <a:xfrm>
              <a:off x="919" y="1579"/>
              <a:ext cx="0" cy="23"/>
            </a:xfrm>
            <a:prstGeom prst="line">
              <a:avLst/>
            </a:prstGeom>
            <a:noFill/>
            <a:ln w="1588" cap="rnd">
              <a:solidFill>
                <a:srgbClr val="000000"/>
              </a:solidFill>
              <a:round/>
              <a:headEnd/>
              <a:tailEnd/>
            </a:ln>
          </p:spPr>
          <p:txBody>
            <a:bodyPr/>
            <a:lstStyle/>
            <a:p>
              <a:endParaRPr lang="en-US"/>
            </a:p>
          </p:txBody>
        </p:sp>
        <p:sp>
          <p:nvSpPr>
            <p:cNvPr id="59521" name="Line 127"/>
            <p:cNvSpPr>
              <a:spLocks noChangeShapeType="1"/>
            </p:cNvSpPr>
            <p:nvPr/>
          </p:nvSpPr>
          <p:spPr bwMode="auto">
            <a:xfrm>
              <a:off x="1266" y="1579"/>
              <a:ext cx="1" cy="23"/>
            </a:xfrm>
            <a:prstGeom prst="line">
              <a:avLst/>
            </a:prstGeom>
            <a:noFill/>
            <a:ln w="1588" cap="rnd">
              <a:solidFill>
                <a:srgbClr val="000000"/>
              </a:solidFill>
              <a:round/>
              <a:headEnd/>
              <a:tailEnd/>
            </a:ln>
          </p:spPr>
          <p:txBody>
            <a:bodyPr/>
            <a:lstStyle/>
            <a:p>
              <a:endParaRPr lang="en-US"/>
            </a:p>
          </p:txBody>
        </p:sp>
        <p:sp>
          <p:nvSpPr>
            <p:cNvPr id="59522" name="Line 128"/>
            <p:cNvSpPr>
              <a:spLocks noChangeShapeType="1"/>
            </p:cNvSpPr>
            <p:nvPr/>
          </p:nvSpPr>
          <p:spPr bwMode="auto">
            <a:xfrm>
              <a:off x="1615" y="1579"/>
              <a:ext cx="0" cy="23"/>
            </a:xfrm>
            <a:prstGeom prst="line">
              <a:avLst/>
            </a:prstGeom>
            <a:noFill/>
            <a:ln w="1588" cap="rnd">
              <a:solidFill>
                <a:srgbClr val="000000"/>
              </a:solidFill>
              <a:round/>
              <a:headEnd/>
              <a:tailEnd/>
            </a:ln>
          </p:spPr>
          <p:txBody>
            <a:bodyPr/>
            <a:lstStyle/>
            <a:p>
              <a:endParaRPr lang="en-US"/>
            </a:p>
          </p:txBody>
        </p:sp>
        <p:sp>
          <p:nvSpPr>
            <p:cNvPr id="59523" name="Line 129"/>
            <p:cNvSpPr>
              <a:spLocks noChangeShapeType="1"/>
            </p:cNvSpPr>
            <p:nvPr/>
          </p:nvSpPr>
          <p:spPr bwMode="auto">
            <a:xfrm>
              <a:off x="1963" y="1579"/>
              <a:ext cx="2" cy="23"/>
            </a:xfrm>
            <a:prstGeom prst="line">
              <a:avLst/>
            </a:prstGeom>
            <a:noFill/>
            <a:ln w="1588" cap="rnd">
              <a:solidFill>
                <a:srgbClr val="000000"/>
              </a:solidFill>
              <a:round/>
              <a:headEnd/>
              <a:tailEnd/>
            </a:ln>
          </p:spPr>
          <p:txBody>
            <a:bodyPr/>
            <a:lstStyle/>
            <a:p>
              <a:endParaRPr lang="en-US"/>
            </a:p>
          </p:txBody>
        </p:sp>
        <p:grpSp>
          <p:nvGrpSpPr>
            <p:cNvPr id="59524" name="Group 130"/>
            <p:cNvGrpSpPr>
              <a:grpSpLocks/>
            </p:cNvGrpSpPr>
            <p:nvPr/>
          </p:nvGrpSpPr>
          <p:grpSpPr bwMode="auto">
            <a:xfrm>
              <a:off x="474" y="3368"/>
              <a:ext cx="1603" cy="115"/>
              <a:chOff x="3892" y="3099"/>
              <a:chExt cx="1397" cy="99"/>
            </a:xfrm>
          </p:grpSpPr>
          <p:sp>
            <p:nvSpPr>
              <p:cNvPr id="59558" name="Rectangle 131"/>
              <p:cNvSpPr>
                <a:spLocks noChangeArrowheads="1"/>
              </p:cNvSpPr>
              <p:nvPr/>
            </p:nvSpPr>
            <p:spPr bwMode="auto">
              <a:xfrm>
                <a:off x="3892" y="3099"/>
                <a:ext cx="185" cy="99"/>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2800</a:t>
                </a:r>
                <a:endParaRPr lang="en-US" sz="1200"/>
              </a:p>
            </p:txBody>
          </p:sp>
          <p:sp>
            <p:nvSpPr>
              <p:cNvPr id="59559" name="Rectangle 132"/>
              <p:cNvSpPr>
                <a:spLocks noChangeArrowheads="1"/>
              </p:cNvSpPr>
              <p:nvPr/>
            </p:nvSpPr>
            <p:spPr bwMode="auto">
              <a:xfrm>
                <a:off x="4196" y="3099"/>
                <a:ext cx="185" cy="99"/>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2825</a:t>
                </a:r>
                <a:endParaRPr lang="en-US" sz="1200"/>
              </a:p>
            </p:txBody>
          </p:sp>
          <p:sp>
            <p:nvSpPr>
              <p:cNvPr id="59560" name="Rectangle 133"/>
              <p:cNvSpPr>
                <a:spLocks noChangeArrowheads="1"/>
              </p:cNvSpPr>
              <p:nvPr/>
            </p:nvSpPr>
            <p:spPr bwMode="auto">
              <a:xfrm>
                <a:off x="4499" y="3099"/>
                <a:ext cx="185" cy="99"/>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2850</a:t>
                </a:r>
                <a:endParaRPr lang="en-US" sz="1200"/>
              </a:p>
            </p:txBody>
          </p:sp>
          <p:sp>
            <p:nvSpPr>
              <p:cNvPr id="59561" name="Rectangle 134"/>
              <p:cNvSpPr>
                <a:spLocks noChangeArrowheads="1"/>
              </p:cNvSpPr>
              <p:nvPr/>
            </p:nvSpPr>
            <p:spPr bwMode="auto">
              <a:xfrm>
                <a:off x="4803" y="3099"/>
                <a:ext cx="184" cy="99"/>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2875</a:t>
                </a:r>
                <a:endParaRPr lang="en-US" sz="1200"/>
              </a:p>
            </p:txBody>
          </p:sp>
          <p:sp>
            <p:nvSpPr>
              <p:cNvPr id="59562" name="Rectangle 135"/>
              <p:cNvSpPr>
                <a:spLocks noChangeArrowheads="1"/>
              </p:cNvSpPr>
              <p:nvPr/>
            </p:nvSpPr>
            <p:spPr bwMode="auto">
              <a:xfrm>
                <a:off x="5105" y="3099"/>
                <a:ext cx="184" cy="99"/>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2900</a:t>
                </a:r>
                <a:endParaRPr lang="en-US" sz="1200"/>
              </a:p>
            </p:txBody>
          </p:sp>
        </p:grpSp>
        <p:sp>
          <p:nvSpPr>
            <p:cNvPr id="59525" name="Rectangle 136"/>
            <p:cNvSpPr>
              <a:spLocks noChangeArrowheads="1"/>
            </p:cNvSpPr>
            <p:nvPr/>
          </p:nvSpPr>
          <p:spPr bwMode="auto">
            <a:xfrm>
              <a:off x="1081" y="3494"/>
              <a:ext cx="359" cy="115"/>
            </a:xfrm>
            <a:prstGeom prst="rect">
              <a:avLst/>
            </a:prstGeom>
            <a:noFill/>
            <a:ln w="9525">
              <a:noFill/>
              <a:miter lim="800000"/>
              <a:headEnd/>
              <a:tailEnd/>
            </a:ln>
          </p:spPr>
          <p:txBody>
            <a:bodyPr lIns="0" tIns="0" rIns="0" bIns="0">
              <a:spAutoFit/>
            </a:bodyPr>
            <a:lstStyle/>
            <a:p>
              <a:pPr eaLnBrk="0" hangingPunct="0"/>
              <a:r>
                <a:rPr lang="en-US" sz="1200">
                  <a:solidFill>
                    <a:srgbClr val="000000"/>
                  </a:solidFill>
                </a:rPr>
                <a:t>Time (s)</a:t>
              </a:r>
              <a:endParaRPr lang="en-US" sz="1200"/>
            </a:p>
          </p:txBody>
        </p:sp>
        <p:sp>
          <p:nvSpPr>
            <p:cNvPr id="59526" name="Line 137"/>
            <p:cNvSpPr>
              <a:spLocks noChangeShapeType="1"/>
            </p:cNvSpPr>
            <p:nvPr/>
          </p:nvSpPr>
          <p:spPr bwMode="auto">
            <a:xfrm>
              <a:off x="569" y="3330"/>
              <a:ext cx="7" cy="1"/>
            </a:xfrm>
            <a:prstGeom prst="line">
              <a:avLst/>
            </a:prstGeom>
            <a:noFill/>
            <a:ln w="1588" cap="rnd">
              <a:solidFill>
                <a:srgbClr val="000000"/>
              </a:solidFill>
              <a:round/>
              <a:headEnd/>
              <a:tailEnd/>
            </a:ln>
          </p:spPr>
          <p:txBody>
            <a:bodyPr/>
            <a:lstStyle/>
            <a:p>
              <a:endParaRPr lang="en-US"/>
            </a:p>
          </p:txBody>
        </p:sp>
        <p:sp>
          <p:nvSpPr>
            <p:cNvPr id="59527" name="Line 138"/>
            <p:cNvSpPr>
              <a:spLocks noChangeShapeType="1"/>
            </p:cNvSpPr>
            <p:nvPr/>
          </p:nvSpPr>
          <p:spPr bwMode="auto">
            <a:xfrm>
              <a:off x="569" y="2891"/>
              <a:ext cx="7" cy="1"/>
            </a:xfrm>
            <a:prstGeom prst="line">
              <a:avLst/>
            </a:prstGeom>
            <a:noFill/>
            <a:ln w="1588" cap="rnd">
              <a:solidFill>
                <a:srgbClr val="000000"/>
              </a:solidFill>
              <a:round/>
              <a:headEnd/>
              <a:tailEnd/>
            </a:ln>
          </p:spPr>
          <p:txBody>
            <a:bodyPr/>
            <a:lstStyle/>
            <a:p>
              <a:endParaRPr lang="en-US"/>
            </a:p>
          </p:txBody>
        </p:sp>
        <p:sp>
          <p:nvSpPr>
            <p:cNvPr id="59528" name="Line 139"/>
            <p:cNvSpPr>
              <a:spLocks noChangeShapeType="1"/>
            </p:cNvSpPr>
            <p:nvPr/>
          </p:nvSpPr>
          <p:spPr bwMode="auto">
            <a:xfrm>
              <a:off x="569" y="2455"/>
              <a:ext cx="7" cy="1"/>
            </a:xfrm>
            <a:prstGeom prst="line">
              <a:avLst/>
            </a:prstGeom>
            <a:noFill/>
            <a:ln w="1588" cap="rnd">
              <a:solidFill>
                <a:srgbClr val="000000"/>
              </a:solidFill>
              <a:round/>
              <a:headEnd/>
              <a:tailEnd/>
            </a:ln>
          </p:spPr>
          <p:txBody>
            <a:bodyPr/>
            <a:lstStyle/>
            <a:p>
              <a:endParaRPr lang="en-US"/>
            </a:p>
          </p:txBody>
        </p:sp>
        <p:sp>
          <p:nvSpPr>
            <p:cNvPr id="59529" name="Line 140"/>
            <p:cNvSpPr>
              <a:spLocks noChangeShapeType="1"/>
            </p:cNvSpPr>
            <p:nvPr/>
          </p:nvSpPr>
          <p:spPr bwMode="auto">
            <a:xfrm>
              <a:off x="569" y="2017"/>
              <a:ext cx="7" cy="1"/>
            </a:xfrm>
            <a:prstGeom prst="line">
              <a:avLst/>
            </a:prstGeom>
            <a:noFill/>
            <a:ln w="1588" cap="rnd">
              <a:solidFill>
                <a:srgbClr val="000000"/>
              </a:solidFill>
              <a:round/>
              <a:headEnd/>
              <a:tailEnd/>
            </a:ln>
          </p:spPr>
          <p:txBody>
            <a:bodyPr/>
            <a:lstStyle/>
            <a:p>
              <a:endParaRPr lang="en-US"/>
            </a:p>
          </p:txBody>
        </p:sp>
        <p:sp>
          <p:nvSpPr>
            <p:cNvPr id="59530" name="Line 141"/>
            <p:cNvSpPr>
              <a:spLocks noChangeShapeType="1"/>
            </p:cNvSpPr>
            <p:nvPr/>
          </p:nvSpPr>
          <p:spPr bwMode="auto">
            <a:xfrm>
              <a:off x="569" y="1579"/>
              <a:ext cx="7" cy="1"/>
            </a:xfrm>
            <a:prstGeom prst="line">
              <a:avLst/>
            </a:prstGeom>
            <a:noFill/>
            <a:ln w="1588" cap="rnd">
              <a:solidFill>
                <a:srgbClr val="000000"/>
              </a:solidFill>
              <a:round/>
              <a:headEnd/>
              <a:tailEnd/>
            </a:ln>
          </p:spPr>
          <p:txBody>
            <a:bodyPr/>
            <a:lstStyle/>
            <a:p>
              <a:endParaRPr lang="en-US"/>
            </a:p>
          </p:txBody>
        </p:sp>
        <p:sp>
          <p:nvSpPr>
            <p:cNvPr id="59531" name="Line 142"/>
            <p:cNvSpPr>
              <a:spLocks noChangeShapeType="1"/>
            </p:cNvSpPr>
            <p:nvPr/>
          </p:nvSpPr>
          <p:spPr bwMode="auto">
            <a:xfrm flipH="1">
              <a:off x="1957" y="3330"/>
              <a:ext cx="6" cy="1"/>
            </a:xfrm>
            <a:prstGeom prst="line">
              <a:avLst/>
            </a:prstGeom>
            <a:noFill/>
            <a:ln w="1588" cap="rnd">
              <a:solidFill>
                <a:srgbClr val="000000"/>
              </a:solidFill>
              <a:round/>
              <a:headEnd/>
              <a:tailEnd/>
            </a:ln>
          </p:spPr>
          <p:txBody>
            <a:bodyPr/>
            <a:lstStyle/>
            <a:p>
              <a:endParaRPr lang="en-US"/>
            </a:p>
          </p:txBody>
        </p:sp>
        <p:sp>
          <p:nvSpPr>
            <p:cNvPr id="59532" name="Line 143"/>
            <p:cNvSpPr>
              <a:spLocks noChangeShapeType="1"/>
            </p:cNvSpPr>
            <p:nvPr/>
          </p:nvSpPr>
          <p:spPr bwMode="auto">
            <a:xfrm flipH="1">
              <a:off x="1957" y="2891"/>
              <a:ext cx="6" cy="1"/>
            </a:xfrm>
            <a:prstGeom prst="line">
              <a:avLst/>
            </a:prstGeom>
            <a:noFill/>
            <a:ln w="1588" cap="rnd">
              <a:solidFill>
                <a:srgbClr val="000000"/>
              </a:solidFill>
              <a:round/>
              <a:headEnd/>
              <a:tailEnd/>
            </a:ln>
          </p:spPr>
          <p:txBody>
            <a:bodyPr/>
            <a:lstStyle/>
            <a:p>
              <a:endParaRPr lang="en-US"/>
            </a:p>
          </p:txBody>
        </p:sp>
        <p:sp>
          <p:nvSpPr>
            <p:cNvPr id="59533" name="Line 144"/>
            <p:cNvSpPr>
              <a:spLocks noChangeShapeType="1"/>
            </p:cNvSpPr>
            <p:nvPr/>
          </p:nvSpPr>
          <p:spPr bwMode="auto">
            <a:xfrm flipH="1">
              <a:off x="1957" y="2453"/>
              <a:ext cx="6" cy="1"/>
            </a:xfrm>
            <a:prstGeom prst="line">
              <a:avLst/>
            </a:prstGeom>
            <a:noFill/>
            <a:ln w="1588" cap="rnd">
              <a:solidFill>
                <a:srgbClr val="000000"/>
              </a:solidFill>
              <a:round/>
              <a:headEnd/>
              <a:tailEnd/>
            </a:ln>
          </p:spPr>
          <p:txBody>
            <a:bodyPr/>
            <a:lstStyle/>
            <a:p>
              <a:endParaRPr lang="en-US"/>
            </a:p>
          </p:txBody>
        </p:sp>
        <p:sp>
          <p:nvSpPr>
            <p:cNvPr id="59534" name="Line 145"/>
            <p:cNvSpPr>
              <a:spLocks noChangeShapeType="1"/>
            </p:cNvSpPr>
            <p:nvPr/>
          </p:nvSpPr>
          <p:spPr bwMode="auto">
            <a:xfrm flipH="1">
              <a:off x="1957" y="2017"/>
              <a:ext cx="6" cy="1"/>
            </a:xfrm>
            <a:prstGeom prst="line">
              <a:avLst/>
            </a:prstGeom>
            <a:noFill/>
            <a:ln w="1588" cap="rnd">
              <a:solidFill>
                <a:srgbClr val="000000"/>
              </a:solidFill>
              <a:round/>
              <a:headEnd/>
              <a:tailEnd/>
            </a:ln>
          </p:spPr>
          <p:txBody>
            <a:bodyPr/>
            <a:lstStyle/>
            <a:p>
              <a:endParaRPr lang="en-US"/>
            </a:p>
          </p:txBody>
        </p:sp>
        <p:sp>
          <p:nvSpPr>
            <p:cNvPr id="59535" name="Line 146"/>
            <p:cNvSpPr>
              <a:spLocks noChangeShapeType="1"/>
            </p:cNvSpPr>
            <p:nvPr/>
          </p:nvSpPr>
          <p:spPr bwMode="auto">
            <a:xfrm flipH="1">
              <a:off x="1957" y="1579"/>
              <a:ext cx="6" cy="1"/>
            </a:xfrm>
            <a:prstGeom prst="line">
              <a:avLst/>
            </a:prstGeom>
            <a:noFill/>
            <a:ln w="1588" cap="rnd">
              <a:solidFill>
                <a:srgbClr val="000000"/>
              </a:solidFill>
              <a:round/>
              <a:headEnd/>
              <a:tailEnd/>
            </a:ln>
          </p:spPr>
          <p:txBody>
            <a:bodyPr/>
            <a:lstStyle/>
            <a:p>
              <a:endParaRPr lang="en-US"/>
            </a:p>
          </p:txBody>
        </p:sp>
        <p:sp>
          <p:nvSpPr>
            <p:cNvPr id="59536" name="Line 147"/>
            <p:cNvSpPr>
              <a:spLocks noChangeShapeType="1"/>
            </p:cNvSpPr>
            <p:nvPr/>
          </p:nvSpPr>
          <p:spPr bwMode="auto">
            <a:xfrm>
              <a:off x="569" y="3330"/>
              <a:ext cx="13" cy="1"/>
            </a:xfrm>
            <a:prstGeom prst="line">
              <a:avLst/>
            </a:prstGeom>
            <a:noFill/>
            <a:ln w="1588" cap="rnd">
              <a:solidFill>
                <a:srgbClr val="000000"/>
              </a:solidFill>
              <a:round/>
              <a:headEnd/>
              <a:tailEnd/>
            </a:ln>
          </p:spPr>
          <p:txBody>
            <a:bodyPr/>
            <a:lstStyle/>
            <a:p>
              <a:endParaRPr lang="en-US"/>
            </a:p>
          </p:txBody>
        </p:sp>
        <p:sp>
          <p:nvSpPr>
            <p:cNvPr id="59537" name="Line 148"/>
            <p:cNvSpPr>
              <a:spLocks noChangeShapeType="1"/>
            </p:cNvSpPr>
            <p:nvPr/>
          </p:nvSpPr>
          <p:spPr bwMode="auto">
            <a:xfrm>
              <a:off x="569" y="2455"/>
              <a:ext cx="13" cy="1"/>
            </a:xfrm>
            <a:prstGeom prst="line">
              <a:avLst/>
            </a:prstGeom>
            <a:noFill/>
            <a:ln w="1588" cap="rnd">
              <a:solidFill>
                <a:srgbClr val="000000"/>
              </a:solidFill>
              <a:round/>
              <a:headEnd/>
              <a:tailEnd/>
            </a:ln>
          </p:spPr>
          <p:txBody>
            <a:bodyPr/>
            <a:lstStyle/>
            <a:p>
              <a:endParaRPr lang="en-US"/>
            </a:p>
          </p:txBody>
        </p:sp>
        <p:sp>
          <p:nvSpPr>
            <p:cNvPr id="59538" name="Line 149"/>
            <p:cNvSpPr>
              <a:spLocks noChangeShapeType="1"/>
            </p:cNvSpPr>
            <p:nvPr/>
          </p:nvSpPr>
          <p:spPr bwMode="auto">
            <a:xfrm>
              <a:off x="569" y="1579"/>
              <a:ext cx="13" cy="1"/>
            </a:xfrm>
            <a:prstGeom prst="line">
              <a:avLst/>
            </a:prstGeom>
            <a:noFill/>
            <a:ln w="1588" cap="rnd">
              <a:solidFill>
                <a:srgbClr val="000000"/>
              </a:solidFill>
              <a:round/>
              <a:headEnd/>
              <a:tailEnd/>
            </a:ln>
          </p:spPr>
          <p:txBody>
            <a:bodyPr/>
            <a:lstStyle/>
            <a:p>
              <a:endParaRPr lang="en-US"/>
            </a:p>
          </p:txBody>
        </p:sp>
        <p:sp>
          <p:nvSpPr>
            <p:cNvPr id="59539" name="Line 150"/>
            <p:cNvSpPr>
              <a:spLocks noChangeShapeType="1"/>
            </p:cNvSpPr>
            <p:nvPr/>
          </p:nvSpPr>
          <p:spPr bwMode="auto">
            <a:xfrm flipH="1">
              <a:off x="1951" y="3330"/>
              <a:ext cx="12" cy="1"/>
            </a:xfrm>
            <a:prstGeom prst="line">
              <a:avLst/>
            </a:prstGeom>
            <a:noFill/>
            <a:ln w="1588" cap="rnd">
              <a:solidFill>
                <a:srgbClr val="000000"/>
              </a:solidFill>
              <a:round/>
              <a:headEnd/>
              <a:tailEnd/>
            </a:ln>
          </p:spPr>
          <p:txBody>
            <a:bodyPr/>
            <a:lstStyle/>
            <a:p>
              <a:endParaRPr lang="en-US"/>
            </a:p>
          </p:txBody>
        </p:sp>
        <p:sp>
          <p:nvSpPr>
            <p:cNvPr id="59540" name="Line 151"/>
            <p:cNvSpPr>
              <a:spLocks noChangeShapeType="1"/>
            </p:cNvSpPr>
            <p:nvPr/>
          </p:nvSpPr>
          <p:spPr bwMode="auto">
            <a:xfrm flipH="1">
              <a:off x="1951" y="2453"/>
              <a:ext cx="12" cy="1"/>
            </a:xfrm>
            <a:prstGeom prst="line">
              <a:avLst/>
            </a:prstGeom>
            <a:noFill/>
            <a:ln w="1588" cap="rnd">
              <a:solidFill>
                <a:srgbClr val="000000"/>
              </a:solidFill>
              <a:round/>
              <a:headEnd/>
              <a:tailEnd/>
            </a:ln>
          </p:spPr>
          <p:txBody>
            <a:bodyPr/>
            <a:lstStyle/>
            <a:p>
              <a:endParaRPr lang="en-US"/>
            </a:p>
          </p:txBody>
        </p:sp>
        <p:sp>
          <p:nvSpPr>
            <p:cNvPr id="59541" name="Line 152"/>
            <p:cNvSpPr>
              <a:spLocks noChangeShapeType="1"/>
            </p:cNvSpPr>
            <p:nvPr/>
          </p:nvSpPr>
          <p:spPr bwMode="auto">
            <a:xfrm flipH="1">
              <a:off x="1951" y="1579"/>
              <a:ext cx="12" cy="1"/>
            </a:xfrm>
            <a:prstGeom prst="line">
              <a:avLst/>
            </a:prstGeom>
            <a:noFill/>
            <a:ln w="1588" cap="rnd">
              <a:solidFill>
                <a:srgbClr val="000000"/>
              </a:solidFill>
              <a:round/>
              <a:headEnd/>
              <a:tailEnd/>
            </a:ln>
          </p:spPr>
          <p:txBody>
            <a:bodyPr/>
            <a:lstStyle/>
            <a:p>
              <a:endParaRPr lang="en-US"/>
            </a:p>
          </p:txBody>
        </p:sp>
        <p:grpSp>
          <p:nvGrpSpPr>
            <p:cNvPr id="59542" name="Group 153"/>
            <p:cNvGrpSpPr>
              <a:grpSpLocks/>
            </p:cNvGrpSpPr>
            <p:nvPr/>
          </p:nvGrpSpPr>
          <p:grpSpPr bwMode="auto">
            <a:xfrm>
              <a:off x="376" y="1528"/>
              <a:ext cx="133" cy="1866"/>
              <a:chOff x="3807" y="1501"/>
              <a:chExt cx="115" cy="1620"/>
            </a:xfrm>
          </p:grpSpPr>
          <p:sp>
            <p:nvSpPr>
              <p:cNvPr id="59555" name="Rectangle 154"/>
              <p:cNvSpPr>
                <a:spLocks noChangeArrowheads="1"/>
              </p:cNvSpPr>
              <p:nvPr/>
            </p:nvSpPr>
            <p:spPr bwMode="auto">
              <a:xfrm>
                <a:off x="3807" y="3021"/>
                <a:ext cx="115" cy="100"/>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1.0</a:t>
                </a:r>
                <a:endParaRPr lang="en-US" sz="1200"/>
              </a:p>
            </p:txBody>
          </p:sp>
          <p:sp>
            <p:nvSpPr>
              <p:cNvPr id="59556" name="Rectangle 155"/>
              <p:cNvSpPr>
                <a:spLocks noChangeArrowheads="1"/>
              </p:cNvSpPr>
              <p:nvPr/>
            </p:nvSpPr>
            <p:spPr bwMode="auto">
              <a:xfrm>
                <a:off x="3807" y="2262"/>
                <a:ext cx="115" cy="100"/>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1.5</a:t>
                </a:r>
                <a:endParaRPr lang="en-US" sz="1200"/>
              </a:p>
            </p:txBody>
          </p:sp>
          <p:sp>
            <p:nvSpPr>
              <p:cNvPr id="59557" name="Rectangle 156"/>
              <p:cNvSpPr>
                <a:spLocks noChangeArrowheads="1"/>
              </p:cNvSpPr>
              <p:nvPr/>
            </p:nvSpPr>
            <p:spPr bwMode="auto">
              <a:xfrm>
                <a:off x="3807" y="1501"/>
                <a:ext cx="115" cy="100"/>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2.0</a:t>
                </a:r>
                <a:endParaRPr lang="en-US" sz="1200"/>
              </a:p>
            </p:txBody>
          </p:sp>
        </p:grpSp>
        <p:sp>
          <p:nvSpPr>
            <p:cNvPr id="59543" name="Rectangle 157"/>
            <p:cNvSpPr>
              <a:spLocks noChangeArrowheads="1"/>
            </p:cNvSpPr>
            <p:nvPr/>
          </p:nvSpPr>
          <p:spPr bwMode="auto">
            <a:xfrm rot="-5400000">
              <a:off x="-31" y="2383"/>
              <a:ext cx="634"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Pressure (atm)</a:t>
              </a:r>
              <a:endParaRPr lang="en-US" sz="1200"/>
            </a:p>
          </p:txBody>
        </p:sp>
        <p:sp>
          <p:nvSpPr>
            <p:cNvPr id="59544" name="Freeform 158"/>
            <p:cNvSpPr>
              <a:spLocks/>
            </p:cNvSpPr>
            <p:nvPr/>
          </p:nvSpPr>
          <p:spPr bwMode="auto">
            <a:xfrm>
              <a:off x="628" y="2213"/>
              <a:ext cx="1335" cy="1117"/>
            </a:xfrm>
            <a:custGeom>
              <a:avLst/>
              <a:gdLst>
                <a:gd name="T0" fmla="*/ 1 w 1163"/>
                <a:gd name="T1" fmla="*/ 5852 h 970"/>
                <a:gd name="T2" fmla="*/ 34 w 1163"/>
                <a:gd name="T3" fmla="*/ 5349 h 970"/>
                <a:gd name="T4" fmla="*/ 52 w 1163"/>
                <a:gd name="T5" fmla="*/ 4860 h 970"/>
                <a:gd name="T6" fmla="*/ 72 w 1163"/>
                <a:gd name="T7" fmla="*/ 4391 h 970"/>
                <a:gd name="T8" fmla="*/ 95 w 1163"/>
                <a:gd name="T9" fmla="*/ 3944 h 970"/>
                <a:gd name="T10" fmla="*/ 119 w 1163"/>
                <a:gd name="T11" fmla="*/ 3384 h 970"/>
                <a:gd name="T12" fmla="*/ 143 w 1163"/>
                <a:gd name="T13" fmla="*/ 2894 h 970"/>
                <a:gd name="T14" fmla="*/ 164 w 1163"/>
                <a:gd name="T15" fmla="*/ 2509 h 970"/>
                <a:gd name="T16" fmla="*/ 187 w 1163"/>
                <a:gd name="T17" fmla="*/ 2120 h 970"/>
                <a:gd name="T18" fmla="*/ 212 w 1163"/>
                <a:gd name="T19" fmla="*/ 1779 h 970"/>
                <a:gd name="T20" fmla="*/ 238 w 1163"/>
                <a:gd name="T21" fmla="*/ 1475 h 970"/>
                <a:gd name="T22" fmla="*/ 248 w 1163"/>
                <a:gd name="T23" fmla="*/ 1191 h 970"/>
                <a:gd name="T24" fmla="*/ 273 w 1163"/>
                <a:gd name="T25" fmla="*/ 1239 h 970"/>
                <a:gd name="T26" fmla="*/ 430 w 1163"/>
                <a:gd name="T27" fmla="*/ 135 h 970"/>
                <a:gd name="T28" fmla="*/ 513 w 1163"/>
                <a:gd name="T29" fmla="*/ 0 h 970"/>
                <a:gd name="T30" fmla="*/ 554 w 1163"/>
                <a:gd name="T31" fmla="*/ 0 h 970"/>
                <a:gd name="T32" fmla="*/ 591 w 1163"/>
                <a:gd name="T33" fmla="*/ 2 h 970"/>
                <a:gd name="T34" fmla="*/ 707 w 1163"/>
                <a:gd name="T35" fmla="*/ 28 h 970"/>
                <a:gd name="T36" fmla="*/ 812 w 1163"/>
                <a:gd name="T37" fmla="*/ 37 h 970"/>
                <a:gd name="T38" fmla="*/ 996 w 1163"/>
                <a:gd name="T39" fmla="*/ 37 h 970"/>
                <a:gd name="T40" fmla="*/ 1217 w 1163"/>
                <a:gd name="T41" fmla="*/ 43 h 970"/>
                <a:gd name="T42" fmla="*/ 1443 w 1163"/>
                <a:gd name="T43" fmla="*/ 183 h 970"/>
                <a:gd name="T44" fmla="*/ 1585 w 1163"/>
                <a:gd name="T45" fmla="*/ 244 h 970"/>
                <a:gd name="T46" fmla="*/ 1809 w 1163"/>
                <a:gd name="T47" fmla="*/ 272 h 970"/>
                <a:gd name="T48" fmla="*/ 2024 w 1163"/>
                <a:gd name="T49" fmla="*/ 350 h 970"/>
                <a:gd name="T50" fmla="*/ 2240 w 1163"/>
                <a:gd name="T51" fmla="*/ 120 h 970"/>
                <a:gd name="T52" fmla="*/ 2466 w 1163"/>
                <a:gd name="T53" fmla="*/ 142 h 970"/>
                <a:gd name="T54" fmla="*/ 2681 w 1163"/>
                <a:gd name="T55" fmla="*/ 190 h 970"/>
                <a:gd name="T56" fmla="*/ 2896 w 1163"/>
                <a:gd name="T57" fmla="*/ 281 h 970"/>
                <a:gd name="T58" fmla="*/ 3119 w 1163"/>
                <a:gd name="T59" fmla="*/ 360 h 970"/>
                <a:gd name="T60" fmla="*/ 3331 w 1163"/>
                <a:gd name="T61" fmla="*/ 476 h 970"/>
                <a:gd name="T62" fmla="*/ 3562 w 1163"/>
                <a:gd name="T63" fmla="*/ 585 h 970"/>
                <a:gd name="T64" fmla="*/ 3771 w 1163"/>
                <a:gd name="T65" fmla="*/ 682 h 970"/>
                <a:gd name="T66" fmla="*/ 3989 w 1163"/>
                <a:gd name="T67" fmla="*/ 785 h 970"/>
                <a:gd name="T68" fmla="*/ 4212 w 1163"/>
                <a:gd name="T69" fmla="*/ 913 h 970"/>
                <a:gd name="T70" fmla="*/ 4429 w 1163"/>
                <a:gd name="T71" fmla="*/ 1110 h 970"/>
                <a:gd name="T72" fmla="*/ 4650 w 1163"/>
                <a:gd name="T73" fmla="*/ 1290 h 970"/>
                <a:gd name="T74" fmla="*/ 4871 w 1163"/>
                <a:gd name="T75" fmla="*/ 1475 h 970"/>
                <a:gd name="T76" fmla="*/ 5084 w 1163"/>
                <a:gd name="T77" fmla="*/ 1617 h 970"/>
                <a:gd name="T78" fmla="*/ 5308 w 1163"/>
                <a:gd name="T79" fmla="*/ 1750 h 970"/>
                <a:gd name="T80" fmla="*/ 5523 w 1163"/>
                <a:gd name="T81" fmla="*/ 1862 h 970"/>
                <a:gd name="T82" fmla="*/ 5739 w 1163"/>
                <a:gd name="T83" fmla="*/ 1992 h 970"/>
                <a:gd name="T84" fmla="*/ 5960 w 1163"/>
                <a:gd name="T85" fmla="*/ 2112 h 970"/>
                <a:gd name="T86" fmla="*/ 6176 w 1163"/>
                <a:gd name="T87" fmla="*/ 2220 h 970"/>
                <a:gd name="T88" fmla="*/ 6403 w 1163"/>
                <a:gd name="T89" fmla="*/ 2326 h 970"/>
                <a:gd name="T90" fmla="*/ 6619 w 1163"/>
                <a:gd name="T91" fmla="*/ 2441 h 970"/>
                <a:gd name="T92" fmla="*/ 6841 w 1163"/>
                <a:gd name="T93" fmla="*/ 2522 h 97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63"/>
                <a:gd name="T142" fmla="*/ 0 h 970"/>
                <a:gd name="T143" fmla="*/ 1163 w 1163"/>
                <a:gd name="T144" fmla="*/ 970 h 97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63" h="970">
                  <a:moveTo>
                    <a:pt x="0" y="970"/>
                  </a:moveTo>
                  <a:lnTo>
                    <a:pt x="0" y="962"/>
                  </a:lnTo>
                  <a:lnTo>
                    <a:pt x="1" y="935"/>
                  </a:lnTo>
                  <a:lnTo>
                    <a:pt x="3" y="907"/>
                  </a:lnTo>
                  <a:lnTo>
                    <a:pt x="4" y="880"/>
                  </a:lnTo>
                  <a:lnTo>
                    <a:pt x="6" y="854"/>
                  </a:lnTo>
                  <a:lnTo>
                    <a:pt x="7" y="827"/>
                  </a:lnTo>
                  <a:lnTo>
                    <a:pt x="8" y="802"/>
                  </a:lnTo>
                  <a:lnTo>
                    <a:pt x="9" y="776"/>
                  </a:lnTo>
                  <a:lnTo>
                    <a:pt x="10" y="751"/>
                  </a:lnTo>
                  <a:lnTo>
                    <a:pt x="11" y="726"/>
                  </a:lnTo>
                  <a:lnTo>
                    <a:pt x="12" y="702"/>
                  </a:lnTo>
                  <a:lnTo>
                    <a:pt x="13" y="677"/>
                  </a:lnTo>
                  <a:lnTo>
                    <a:pt x="14" y="653"/>
                  </a:lnTo>
                  <a:lnTo>
                    <a:pt x="16" y="630"/>
                  </a:lnTo>
                  <a:lnTo>
                    <a:pt x="18" y="605"/>
                  </a:lnTo>
                  <a:lnTo>
                    <a:pt x="19" y="572"/>
                  </a:lnTo>
                  <a:lnTo>
                    <a:pt x="20" y="540"/>
                  </a:lnTo>
                  <a:lnTo>
                    <a:pt x="21" y="513"/>
                  </a:lnTo>
                  <a:lnTo>
                    <a:pt x="22" y="486"/>
                  </a:lnTo>
                  <a:lnTo>
                    <a:pt x="24" y="462"/>
                  </a:lnTo>
                  <a:lnTo>
                    <a:pt x="26" y="441"/>
                  </a:lnTo>
                  <a:lnTo>
                    <a:pt x="26" y="419"/>
                  </a:lnTo>
                  <a:lnTo>
                    <a:pt x="28" y="400"/>
                  </a:lnTo>
                  <a:lnTo>
                    <a:pt x="29" y="380"/>
                  </a:lnTo>
                  <a:lnTo>
                    <a:pt x="30" y="360"/>
                  </a:lnTo>
                  <a:lnTo>
                    <a:pt x="31" y="339"/>
                  </a:lnTo>
                  <a:lnTo>
                    <a:pt x="32" y="321"/>
                  </a:lnTo>
                  <a:lnTo>
                    <a:pt x="33" y="304"/>
                  </a:lnTo>
                  <a:lnTo>
                    <a:pt x="35" y="284"/>
                  </a:lnTo>
                  <a:lnTo>
                    <a:pt x="36" y="269"/>
                  </a:lnTo>
                  <a:lnTo>
                    <a:pt x="37" y="251"/>
                  </a:lnTo>
                  <a:lnTo>
                    <a:pt x="39" y="236"/>
                  </a:lnTo>
                  <a:lnTo>
                    <a:pt x="40" y="220"/>
                  </a:lnTo>
                  <a:lnTo>
                    <a:pt x="41" y="204"/>
                  </a:lnTo>
                  <a:lnTo>
                    <a:pt x="42" y="191"/>
                  </a:lnTo>
                  <a:lnTo>
                    <a:pt x="43" y="181"/>
                  </a:lnTo>
                  <a:lnTo>
                    <a:pt x="44" y="189"/>
                  </a:lnTo>
                  <a:lnTo>
                    <a:pt x="45" y="197"/>
                  </a:lnTo>
                  <a:lnTo>
                    <a:pt x="57" y="140"/>
                  </a:lnTo>
                  <a:lnTo>
                    <a:pt x="70" y="35"/>
                  </a:lnTo>
                  <a:lnTo>
                    <a:pt x="72" y="21"/>
                  </a:lnTo>
                  <a:lnTo>
                    <a:pt x="80" y="4"/>
                  </a:lnTo>
                  <a:lnTo>
                    <a:pt x="82" y="2"/>
                  </a:lnTo>
                  <a:lnTo>
                    <a:pt x="85" y="0"/>
                  </a:lnTo>
                  <a:lnTo>
                    <a:pt x="87" y="0"/>
                  </a:lnTo>
                  <a:lnTo>
                    <a:pt x="91" y="0"/>
                  </a:lnTo>
                  <a:lnTo>
                    <a:pt x="92" y="0"/>
                  </a:lnTo>
                  <a:lnTo>
                    <a:pt x="93" y="2"/>
                  </a:lnTo>
                  <a:lnTo>
                    <a:pt x="95" y="2"/>
                  </a:lnTo>
                  <a:lnTo>
                    <a:pt x="99" y="2"/>
                  </a:lnTo>
                  <a:lnTo>
                    <a:pt x="108" y="2"/>
                  </a:lnTo>
                  <a:lnTo>
                    <a:pt x="111" y="4"/>
                  </a:lnTo>
                  <a:lnTo>
                    <a:pt x="118" y="4"/>
                  </a:lnTo>
                  <a:lnTo>
                    <a:pt x="127" y="6"/>
                  </a:lnTo>
                  <a:lnTo>
                    <a:pt x="131" y="6"/>
                  </a:lnTo>
                  <a:lnTo>
                    <a:pt x="135" y="6"/>
                  </a:lnTo>
                  <a:lnTo>
                    <a:pt x="154" y="6"/>
                  </a:lnTo>
                  <a:lnTo>
                    <a:pt x="163" y="6"/>
                  </a:lnTo>
                  <a:lnTo>
                    <a:pt x="166" y="6"/>
                  </a:lnTo>
                  <a:lnTo>
                    <a:pt x="179" y="6"/>
                  </a:lnTo>
                  <a:lnTo>
                    <a:pt x="192" y="7"/>
                  </a:lnTo>
                  <a:lnTo>
                    <a:pt x="203" y="7"/>
                  </a:lnTo>
                  <a:lnTo>
                    <a:pt x="215" y="13"/>
                  </a:lnTo>
                  <a:lnTo>
                    <a:pt x="228" y="21"/>
                  </a:lnTo>
                  <a:lnTo>
                    <a:pt x="240" y="29"/>
                  </a:lnTo>
                  <a:lnTo>
                    <a:pt x="251" y="33"/>
                  </a:lnTo>
                  <a:lnTo>
                    <a:pt x="256" y="35"/>
                  </a:lnTo>
                  <a:lnTo>
                    <a:pt x="264" y="39"/>
                  </a:lnTo>
                  <a:lnTo>
                    <a:pt x="276" y="41"/>
                  </a:lnTo>
                  <a:lnTo>
                    <a:pt x="289" y="41"/>
                  </a:lnTo>
                  <a:lnTo>
                    <a:pt x="301" y="43"/>
                  </a:lnTo>
                  <a:lnTo>
                    <a:pt x="313" y="46"/>
                  </a:lnTo>
                  <a:lnTo>
                    <a:pt x="325" y="52"/>
                  </a:lnTo>
                  <a:lnTo>
                    <a:pt x="337" y="56"/>
                  </a:lnTo>
                  <a:lnTo>
                    <a:pt x="349" y="46"/>
                  </a:lnTo>
                  <a:lnTo>
                    <a:pt x="361" y="27"/>
                  </a:lnTo>
                  <a:lnTo>
                    <a:pt x="373" y="19"/>
                  </a:lnTo>
                  <a:lnTo>
                    <a:pt x="386" y="17"/>
                  </a:lnTo>
                  <a:lnTo>
                    <a:pt x="398" y="21"/>
                  </a:lnTo>
                  <a:lnTo>
                    <a:pt x="410" y="23"/>
                  </a:lnTo>
                  <a:lnTo>
                    <a:pt x="422" y="25"/>
                  </a:lnTo>
                  <a:lnTo>
                    <a:pt x="434" y="27"/>
                  </a:lnTo>
                  <a:lnTo>
                    <a:pt x="446" y="31"/>
                  </a:lnTo>
                  <a:lnTo>
                    <a:pt x="458" y="35"/>
                  </a:lnTo>
                  <a:lnTo>
                    <a:pt x="470" y="41"/>
                  </a:lnTo>
                  <a:lnTo>
                    <a:pt x="482" y="45"/>
                  </a:lnTo>
                  <a:lnTo>
                    <a:pt x="494" y="50"/>
                  </a:lnTo>
                  <a:lnTo>
                    <a:pt x="507" y="56"/>
                  </a:lnTo>
                  <a:lnTo>
                    <a:pt x="519" y="58"/>
                  </a:lnTo>
                  <a:lnTo>
                    <a:pt x="531" y="64"/>
                  </a:lnTo>
                  <a:lnTo>
                    <a:pt x="543" y="70"/>
                  </a:lnTo>
                  <a:lnTo>
                    <a:pt x="555" y="76"/>
                  </a:lnTo>
                  <a:lnTo>
                    <a:pt x="567" y="82"/>
                  </a:lnTo>
                  <a:lnTo>
                    <a:pt x="579" y="85"/>
                  </a:lnTo>
                  <a:lnTo>
                    <a:pt x="592" y="93"/>
                  </a:lnTo>
                  <a:lnTo>
                    <a:pt x="605" y="97"/>
                  </a:lnTo>
                  <a:lnTo>
                    <a:pt x="616" y="103"/>
                  </a:lnTo>
                  <a:lnTo>
                    <a:pt x="628" y="109"/>
                  </a:lnTo>
                  <a:lnTo>
                    <a:pt x="641" y="115"/>
                  </a:lnTo>
                  <a:lnTo>
                    <a:pt x="652" y="121"/>
                  </a:lnTo>
                  <a:lnTo>
                    <a:pt x="664" y="126"/>
                  </a:lnTo>
                  <a:lnTo>
                    <a:pt x="677" y="132"/>
                  </a:lnTo>
                  <a:lnTo>
                    <a:pt x="688" y="138"/>
                  </a:lnTo>
                  <a:lnTo>
                    <a:pt x="700" y="146"/>
                  </a:lnTo>
                  <a:lnTo>
                    <a:pt x="713" y="156"/>
                  </a:lnTo>
                  <a:lnTo>
                    <a:pt x="726" y="167"/>
                  </a:lnTo>
                  <a:lnTo>
                    <a:pt x="738" y="177"/>
                  </a:lnTo>
                  <a:lnTo>
                    <a:pt x="750" y="187"/>
                  </a:lnTo>
                  <a:lnTo>
                    <a:pt x="762" y="197"/>
                  </a:lnTo>
                  <a:lnTo>
                    <a:pt x="774" y="206"/>
                  </a:lnTo>
                  <a:lnTo>
                    <a:pt x="786" y="216"/>
                  </a:lnTo>
                  <a:lnTo>
                    <a:pt x="799" y="224"/>
                  </a:lnTo>
                  <a:lnTo>
                    <a:pt x="811" y="236"/>
                  </a:lnTo>
                  <a:lnTo>
                    <a:pt x="823" y="243"/>
                  </a:lnTo>
                  <a:lnTo>
                    <a:pt x="835" y="253"/>
                  </a:lnTo>
                  <a:lnTo>
                    <a:pt x="847" y="259"/>
                  </a:lnTo>
                  <a:lnTo>
                    <a:pt x="859" y="265"/>
                  </a:lnTo>
                  <a:lnTo>
                    <a:pt x="871" y="273"/>
                  </a:lnTo>
                  <a:lnTo>
                    <a:pt x="883" y="279"/>
                  </a:lnTo>
                  <a:lnTo>
                    <a:pt x="895" y="284"/>
                  </a:lnTo>
                  <a:lnTo>
                    <a:pt x="907" y="290"/>
                  </a:lnTo>
                  <a:lnTo>
                    <a:pt x="919" y="298"/>
                  </a:lnTo>
                  <a:lnTo>
                    <a:pt x="932" y="304"/>
                  </a:lnTo>
                  <a:lnTo>
                    <a:pt x="944" y="310"/>
                  </a:lnTo>
                  <a:lnTo>
                    <a:pt x="956" y="318"/>
                  </a:lnTo>
                  <a:lnTo>
                    <a:pt x="968" y="325"/>
                  </a:lnTo>
                  <a:lnTo>
                    <a:pt x="980" y="331"/>
                  </a:lnTo>
                  <a:lnTo>
                    <a:pt x="992" y="337"/>
                  </a:lnTo>
                  <a:lnTo>
                    <a:pt x="1004" y="343"/>
                  </a:lnTo>
                  <a:lnTo>
                    <a:pt x="1017" y="349"/>
                  </a:lnTo>
                  <a:lnTo>
                    <a:pt x="1028" y="355"/>
                  </a:lnTo>
                  <a:lnTo>
                    <a:pt x="1041" y="360"/>
                  </a:lnTo>
                  <a:lnTo>
                    <a:pt x="1053" y="366"/>
                  </a:lnTo>
                  <a:lnTo>
                    <a:pt x="1065" y="372"/>
                  </a:lnTo>
                  <a:lnTo>
                    <a:pt x="1077" y="378"/>
                  </a:lnTo>
                  <a:lnTo>
                    <a:pt x="1090" y="384"/>
                  </a:lnTo>
                  <a:lnTo>
                    <a:pt x="1101" y="390"/>
                  </a:lnTo>
                  <a:lnTo>
                    <a:pt x="1114" y="394"/>
                  </a:lnTo>
                  <a:lnTo>
                    <a:pt x="1126" y="398"/>
                  </a:lnTo>
                  <a:lnTo>
                    <a:pt x="1139" y="404"/>
                  </a:lnTo>
                  <a:lnTo>
                    <a:pt x="1151" y="410"/>
                  </a:lnTo>
                  <a:lnTo>
                    <a:pt x="1163" y="414"/>
                  </a:lnTo>
                </a:path>
              </a:pathLst>
            </a:custGeom>
            <a:noFill/>
            <a:ln w="7938" cap="flat">
              <a:solidFill>
                <a:srgbClr val="000000"/>
              </a:solidFill>
              <a:prstDash val="solid"/>
              <a:round/>
              <a:headEnd/>
              <a:tailEnd/>
            </a:ln>
          </p:spPr>
          <p:txBody>
            <a:bodyPr/>
            <a:lstStyle/>
            <a:p>
              <a:endParaRPr lang="en-US"/>
            </a:p>
          </p:txBody>
        </p:sp>
        <p:sp>
          <p:nvSpPr>
            <p:cNvPr id="59545" name="Freeform 159"/>
            <p:cNvSpPr>
              <a:spLocks/>
            </p:cNvSpPr>
            <p:nvPr/>
          </p:nvSpPr>
          <p:spPr bwMode="auto">
            <a:xfrm>
              <a:off x="623" y="2119"/>
              <a:ext cx="1340" cy="1211"/>
            </a:xfrm>
            <a:custGeom>
              <a:avLst/>
              <a:gdLst>
                <a:gd name="T0" fmla="*/ 1 w 1168"/>
                <a:gd name="T1" fmla="*/ 6380 h 1052"/>
                <a:gd name="T2" fmla="*/ 26 w 1168"/>
                <a:gd name="T3" fmla="*/ 5832 h 1052"/>
                <a:gd name="T4" fmla="*/ 45 w 1168"/>
                <a:gd name="T5" fmla="*/ 5323 h 1052"/>
                <a:gd name="T6" fmla="*/ 72 w 1168"/>
                <a:gd name="T7" fmla="*/ 4821 h 1052"/>
                <a:gd name="T8" fmla="*/ 91 w 1168"/>
                <a:gd name="T9" fmla="*/ 4361 h 1052"/>
                <a:gd name="T10" fmla="*/ 109 w 1168"/>
                <a:gd name="T11" fmla="*/ 3916 h 1052"/>
                <a:gd name="T12" fmla="*/ 137 w 1168"/>
                <a:gd name="T13" fmla="*/ 3372 h 1052"/>
                <a:gd name="T14" fmla="*/ 157 w 1168"/>
                <a:gd name="T15" fmla="*/ 2873 h 1052"/>
                <a:gd name="T16" fmla="*/ 186 w 1168"/>
                <a:gd name="T17" fmla="*/ 2443 h 1052"/>
                <a:gd name="T18" fmla="*/ 207 w 1168"/>
                <a:gd name="T19" fmla="*/ 2046 h 1052"/>
                <a:gd name="T20" fmla="*/ 216 w 1168"/>
                <a:gd name="T21" fmla="*/ 1646 h 1052"/>
                <a:gd name="T22" fmla="*/ 244 w 1168"/>
                <a:gd name="T23" fmla="*/ 1676 h 1052"/>
                <a:gd name="T24" fmla="*/ 272 w 1168"/>
                <a:gd name="T25" fmla="*/ 1722 h 1052"/>
                <a:gd name="T26" fmla="*/ 285 w 1168"/>
                <a:gd name="T27" fmla="*/ 1623 h 1052"/>
                <a:gd name="T28" fmla="*/ 368 w 1168"/>
                <a:gd name="T29" fmla="*/ 466 h 1052"/>
                <a:gd name="T30" fmla="*/ 516 w 1168"/>
                <a:gd name="T31" fmla="*/ 2 h 1052"/>
                <a:gd name="T32" fmla="*/ 570 w 1168"/>
                <a:gd name="T33" fmla="*/ 98 h 1052"/>
                <a:gd name="T34" fmla="*/ 584 w 1168"/>
                <a:gd name="T35" fmla="*/ 123 h 1052"/>
                <a:gd name="T36" fmla="*/ 622 w 1168"/>
                <a:gd name="T37" fmla="*/ 138 h 1052"/>
                <a:gd name="T38" fmla="*/ 663 w 1168"/>
                <a:gd name="T39" fmla="*/ 150 h 1052"/>
                <a:gd name="T40" fmla="*/ 698 w 1168"/>
                <a:gd name="T41" fmla="*/ 163 h 1052"/>
                <a:gd name="T42" fmla="*/ 771 w 1168"/>
                <a:gd name="T43" fmla="*/ 183 h 1052"/>
                <a:gd name="T44" fmla="*/ 882 w 1168"/>
                <a:gd name="T45" fmla="*/ 216 h 1052"/>
                <a:gd name="T46" fmla="*/ 1098 w 1168"/>
                <a:gd name="T47" fmla="*/ 264 h 1052"/>
                <a:gd name="T48" fmla="*/ 1311 w 1168"/>
                <a:gd name="T49" fmla="*/ 437 h 1052"/>
                <a:gd name="T50" fmla="*/ 1528 w 1168"/>
                <a:gd name="T51" fmla="*/ 586 h 1052"/>
                <a:gd name="T52" fmla="*/ 1744 w 1168"/>
                <a:gd name="T53" fmla="*/ 649 h 1052"/>
                <a:gd name="T54" fmla="*/ 1969 w 1168"/>
                <a:gd name="T55" fmla="*/ 728 h 1052"/>
                <a:gd name="T56" fmla="*/ 2183 w 1168"/>
                <a:gd name="T57" fmla="*/ 586 h 1052"/>
                <a:gd name="T58" fmla="*/ 2402 w 1168"/>
                <a:gd name="T59" fmla="*/ 535 h 1052"/>
                <a:gd name="T60" fmla="*/ 2621 w 1168"/>
                <a:gd name="T61" fmla="*/ 615 h 1052"/>
                <a:gd name="T62" fmla="*/ 2833 w 1168"/>
                <a:gd name="T63" fmla="*/ 708 h 1052"/>
                <a:gd name="T64" fmla="*/ 3046 w 1168"/>
                <a:gd name="T65" fmla="*/ 779 h 1052"/>
                <a:gd name="T66" fmla="*/ 3271 w 1168"/>
                <a:gd name="T67" fmla="*/ 867 h 1052"/>
                <a:gd name="T68" fmla="*/ 3484 w 1168"/>
                <a:gd name="T69" fmla="*/ 940 h 1052"/>
                <a:gd name="T70" fmla="*/ 3701 w 1168"/>
                <a:gd name="T71" fmla="*/ 1046 h 1052"/>
                <a:gd name="T72" fmla="*/ 3918 w 1168"/>
                <a:gd name="T73" fmla="*/ 1152 h 1052"/>
                <a:gd name="T74" fmla="*/ 4132 w 1168"/>
                <a:gd name="T75" fmla="*/ 1246 h 1052"/>
                <a:gd name="T76" fmla="*/ 4368 w 1168"/>
                <a:gd name="T77" fmla="*/ 1404 h 1052"/>
                <a:gd name="T78" fmla="*/ 4580 w 1168"/>
                <a:gd name="T79" fmla="*/ 1623 h 1052"/>
                <a:gd name="T80" fmla="*/ 4797 w 1168"/>
                <a:gd name="T81" fmla="*/ 1788 h 1052"/>
                <a:gd name="T82" fmla="*/ 5012 w 1168"/>
                <a:gd name="T83" fmla="*/ 1941 h 1052"/>
                <a:gd name="T84" fmla="*/ 5228 w 1168"/>
                <a:gd name="T85" fmla="*/ 2072 h 1052"/>
                <a:gd name="T86" fmla="*/ 5438 w 1168"/>
                <a:gd name="T87" fmla="*/ 2184 h 1052"/>
                <a:gd name="T88" fmla="*/ 5663 w 1168"/>
                <a:gd name="T89" fmla="*/ 2300 h 1052"/>
                <a:gd name="T90" fmla="*/ 5873 w 1168"/>
                <a:gd name="T91" fmla="*/ 2423 h 1052"/>
                <a:gd name="T92" fmla="*/ 6095 w 1168"/>
                <a:gd name="T93" fmla="*/ 2514 h 1052"/>
                <a:gd name="T94" fmla="*/ 6313 w 1168"/>
                <a:gd name="T95" fmla="*/ 2612 h 1052"/>
                <a:gd name="T96" fmla="*/ 6524 w 1168"/>
                <a:gd name="T97" fmla="*/ 2697 h 1052"/>
                <a:gd name="T98" fmla="*/ 6749 w 1168"/>
                <a:gd name="T99" fmla="*/ 2789 h 1052"/>
                <a:gd name="T100" fmla="*/ 6965 w 1168"/>
                <a:gd name="T101" fmla="*/ 2873 h 105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68"/>
                <a:gd name="T154" fmla="*/ 0 h 1052"/>
                <a:gd name="T155" fmla="*/ 1168 w 1168"/>
                <a:gd name="T156" fmla="*/ 1052 h 105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68" h="1052">
                  <a:moveTo>
                    <a:pt x="0" y="1052"/>
                  </a:moveTo>
                  <a:lnTo>
                    <a:pt x="0" y="1052"/>
                  </a:lnTo>
                  <a:lnTo>
                    <a:pt x="1" y="1023"/>
                  </a:lnTo>
                  <a:lnTo>
                    <a:pt x="2" y="993"/>
                  </a:lnTo>
                  <a:lnTo>
                    <a:pt x="3" y="964"/>
                  </a:lnTo>
                  <a:lnTo>
                    <a:pt x="4" y="936"/>
                  </a:lnTo>
                  <a:lnTo>
                    <a:pt x="5" y="909"/>
                  </a:lnTo>
                  <a:lnTo>
                    <a:pt x="6" y="882"/>
                  </a:lnTo>
                  <a:lnTo>
                    <a:pt x="8" y="854"/>
                  </a:lnTo>
                  <a:lnTo>
                    <a:pt x="9" y="827"/>
                  </a:lnTo>
                  <a:lnTo>
                    <a:pt x="11" y="802"/>
                  </a:lnTo>
                  <a:lnTo>
                    <a:pt x="12" y="774"/>
                  </a:lnTo>
                  <a:lnTo>
                    <a:pt x="13" y="751"/>
                  </a:lnTo>
                  <a:lnTo>
                    <a:pt x="14" y="726"/>
                  </a:lnTo>
                  <a:lnTo>
                    <a:pt x="15" y="700"/>
                  </a:lnTo>
                  <a:lnTo>
                    <a:pt x="16" y="675"/>
                  </a:lnTo>
                  <a:lnTo>
                    <a:pt x="17" y="652"/>
                  </a:lnTo>
                  <a:lnTo>
                    <a:pt x="18" y="628"/>
                  </a:lnTo>
                  <a:lnTo>
                    <a:pt x="19" y="605"/>
                  </a:lnTo>
                  <a:lnTo>
                    <a:pt x="21" y="570"/>
                  </a:lnTo>
                  <a:lnTo>
                    <a:pt x="23" y="541"/>
                  </a:lnTo>
                  <a:lnTo>
                    <a:pt x="24" y="513"/>
                  </a:lnTo>
                  <a:lnTo>
                    <a:pt x="25" y="486"/>
                  </a:lnTo>
                  <a:lnTo>
                    <a:pt x="26" y="461"/>
                  </a:lnTo>
                  <a:lnTo>
                    <a:pt x="27" y="437"/>
                  </a:lnTo>
                  <a:lnTo>
                    <a:pt x="29" y="413"/>
                  </a:lnTo>
                  <a:lnTo>
                    <a:pt x="31" y="392"/>
                  </a:lnTo>
                  <a:lnTo>
                    <a:pt x="32" y="369"/>
                  </a:lnTo>
                  <a:lnTo>
                    <a:pt x="33" y="347"/>
                  </a:lnTo>
                  <a:lnTo>
                    <a:pt x="34" y="328"/>
                  </a:lnTo>
                  <a:lnTo>
                    <a:pt x="35" y="306"/>
                  </a:lnTo>
                  <a:lnTo>
                    <a:pt x="36" y="285"/>
                  </a:lnTo>
                  <a:lnTo>
                    <a:pt x="37" y="263"/>
                  </a:lnTo>
                  <a:lnTo>
                    <a:pt x="38" y="254"/>
                  </a:lnTo>
                  <a:lnTo>
                    <a:pt x="40" y="261"/>
                  </a:lnTo>
                  <a:lnTo>
                    <a:pt x="41" y="269"/>
                  </a:lnTo>
                  <a:lnTo>
                    <a:pt x="42" y="273"/>
                  </a:lnTo>
                  <a:lnTo>
                    <a:pt x="44" y="277"/>
                  </a:lnTo>
                  <a:lnTo>
                    <a:pt x="45" y="277"/>
                  </a:lnTo>
                  <a:lnTo>
                    <a:pt x="46" y="277"/>
                  </a:lnTo>
                  <a:lnTo>
                    <a:pt x="47" y="271"/>
                  </a:lnTo>
                  <a:lnTo>
                    <a:pt x="48" y="261"/>
                  </a:lnTo>
                  <a:lnTo>
                    <a:pt x="49" y="248"/>
                  </a:lnTo>
                  <a:lnTo>
                    <a:pt x="50" y="230"/>
                  </a:lnTo>
                  <a:lnTo>
                    <a:pt x="62" y="76"/>
                  </a:lnTo>
                  <a:lnTo>
                    <a:pt x="75" y="10"/>
                  </a:lnTo>
                  <a:lnTo>
                    <a:pt x="85" y="0"/>
                  </a:lnTo>
                  <a:lnTo>
                    <a:pt x="87" y="2"/>
                  </a:lnTo>
                  <a:lnTo>
                    <a:pt x="90" y="6"/>
                  </a:lnTo>
                  <a:lnTo>
                    <a:pt x="92" y="8"/>
                  </a:lnTo>
                  <a:lnTo>
                    <a:pt x="96" y="16"/>
                  </a:lnTo>
                  <a:lnTo>
                    <a:pt x="97" y="16"/>
                  </a:lnTo>
                  <a:lnTo>
                    <a:pt x="97" y="18"/>
                  </a:lnTo>
                  <a:lnTo>
                    <a:pt x="98" y="20"/>
                  </a:lnTo>
                  <a:lnTo>
                    <a:pt x="99" y="20"/>
                  </a:lnTo>
                  <a:lnTo>
                    <a:pt x="100" y="22"/>
                  </a:lnTo>
                  <a:lnTo>
                    <a:pt x="104" y="22"/>
                  </a:lnTo>
                  <a:lnTo>
                    <a:pt x="107" y="24"/>
                  </a:lnTo>
                  <a:lnTo>
                    <a:pt x="109" y="24"/>
                  </a:lnTo>
                  <a:lnTo>
                    <a:pt x="111" y="24"/>
                  </a:lnTo>
                  <a:lnTo>
                    <a:pt x="115" y="26"/>
                  </a:lnTo>
                  <a:lnTo>
                    <a:pt x="116" y="26"/>
                  </a:lnTo>
                  <a:lnTo>
                    <a:pt x="117" y="26"/>
                  </a:lnTo>
                  <a:lnTo>
                    <a:pt x="123" y="27"/>
                  </a:lnTo>
                  <a:lnTo>
                    <a:pt x="124" y="27"/>
                  </a:lnTo>
                  <a:lnTo>
                    <a:pt x="129" y="29"/>
                  </a:lnTo>
                  <a:lnTo>
                    <a:pt x="132" y="31"/>
                  </a:lnTo>
                  <a:lnTo>
                    <a:pt x="135" y="31"/>
                  </a:lnTo>
                  <a:lnTo>
                    <a:pt x="147" y="35"/>
                  </a:lnTo>
                  <a:lnTo>
                    <a:pt x="159" y="39"/>
                  </a:lnTo>
                  <a:lnTo>
                    <a:pt x="171" y="41"/>
                  </a:lnTo>
                  <a:lnTo>
                    <a:pt x="184" y="43"/>
                  </a:lnTo>
                  <a:lnTo>
                    <a:pt x="197" y="51"/>
                  </a:lnTo>
                  <a:lnTo>
                    <a:pt x="208" y="61"/>
                  </a:lnTo>
                  <a:lnTo>
                    <a:pt x="220" y="70"/>
                  </a:lnTo>
                  <a:lnTo>
                    <a:pt x="233" y="78"/>
                  </a:lnTo>
                  <a:lnTo>
                    <a:pt x="245" y="88"/>
                  </a:lnTo>
                  <a:lnTo>
                    <a:pt x="256" y="94"/>
                  </a:lnTo>
                  <a:lnTo>
                    <a:pt x="269" y="100"/>
                  </a:lnTo>
                  <a:lnTo>
                    <a:pt x="281" y="102"/>
                  </a:lnTo>
                  <a:lnTo>
                    <a:pt x="292" y="103"/>
                  </a:lnTo>
                  <a:lnTo>
                    <a:pt x="306" y="107"/>
                  </a:lnTo>
                  <a:lnTo>
                    <a:pt x="318" y="111"/>
                  </a:lnTo>
                  <a:lnTo>
                    <a:pt x="330" y="117"/>
                  </a:lnTo>
                  <a:lnTo>
                    <a:pt x="342" y="121"/>
                  </a:lnTo>
                  <a:lnTo>
                    <a:pt x="354" y="117"/>
                  </a:lnTo>
                  <a:lnTo>
                    <a:pt x="366" y="94"/>
                  </a:lnTo>
                  <a:lnTo>
                    <a:pt x="378" y="84"/>
                  </a:lnTo>
                  <a:lnTo>
                    <a:pt x="391" y="82"/>
                  </a:lnTo>
                  <a:lnTo>
                    <a:pt x="403" y="86"/>
                  </a:lnTo>
                  <a:lnTo>
                    <a:pt x="415" y="90"/>
                  </a:lnTo>
                  <a:lnTo>
                    <a:pt x="427" y="94"/>
                  </a:lnTo>
                  <a:lnTo>
                    <a:pt x="439" y="98"/>
                  </a:lnTo>
                  <a:lnTo>
                    <a:pt x="451" y="103"/>
                  </a:lnTo>
                  <a:lnTo>
                    <a:pt x="463" y="107"/>
                  </a:lnTo>
                  <a:lnTo>
                    <a:pt x="475" y="113"/>
                  </a:lnTo>
                  <a:lnTo>
                    <a:pt x="487" y="117"/>
                  </a:lnTo>
                  <a:lnTo>
                    <a:pt x="500" y="123"/>
                  </a:lnTo>
                  <a:lnTo>
                    <a:pt x="511" y="125"/>
                  </a:lnTo>
                  <a:lnTo>
                    <a:pt x="524" y="131"/>
                  </a:lnTo>
                  <a:lnTo>
                    <a:pt x="536" y="133"/>
                  </a:lnTo>
                  <a:lnTo>
                    <a:pt x="548" y="139"/>
                  </a:lnTo>
                  <a:lnTo>
                    <a:pt x="560" y="142"/>
                  </a:lnTo>
                  <a:lnTo>
                    <a:pt x="572" y="146"/>
                  </a:lnTo>
                  <a:lnTo>
                    <a:pt x="584" y="152"/>
                  </a:lnTo>
                  <a:lnTo>
                    <a:pt x="597" y="158"/>
                  </a:lnTo>
                  <a:lnTo>
                    <a:pt x="610" y="164"/>
                  </a:lnTo>
                  <a:lnTo>
                    <a:pt x="621" y="168"/>
                  </a:lnTo>
                  <a:lnTo>
                    <a:pt x="633" y="174"/>
                  </a:lnTo>
                  <a:lnTo>
                    <a:pt x="646" y="179"/>
                  </a:lnTo>
                  <a:lnTo>
                    <a:pt x="657" y="185"/>
                  </a:lnTo>
                  <a:lnTo>
                    <a:pt x="669" y="189"/>
                  </a:lnTo>
                  <a:lnTo>
                    <a:pt x="682" y="195"/>
                  </a:lnTo>
                  <a:lnTo>
                    <a:pt x="693" y="201"/>
                  </a:lnTo>
                  <a:lnTo>
                    <a:pt x="706" y="207"/>
                  </a:lnTo>
                  <a:lnTo>
                    <a:pt x="718" y="217"/>
                  </a:lnTo>
                  <a:lnTo>
                    <a:pt x="731" y="226"/>
                  </a:lnTo>
                  <a:lnTo>
                    <a:pt x="743" y="242"/>
                  </a:lnTo>
                  <a:lnTo>
                    <a:pt x="755" y="254"/>
                  </a:lnTo>
                  <a:lnTo>
                    <a:pt x="767" y="261"/>
                  </a:lnTo>
                  <a:lnTo>
                    <a:pt x="779" y="271"/>
                  </a:lnTo>
                  <a:lnTo>
                    <a:pt x="791" y="279"/>
                  </a:lnTo>
                  <a:lnTo>
                    <a:pt x="804" y="287"/>
                  </a:lnTo>
                  <a:lnTo>
                    <a:pt x="816" y="296"/>
                  </a:lnTo>
                  <a:lnTo>
                    <a:pt x="828" y="302"/>
                  </a:lnTo>
                  <a:lnTo>
                    <a:pt x="840" y="312"/>
                  </a:lnTo>
                  <a:lnTo>
                    <a:pt x="852" y="320"/>
                  </a:lnTo>
                  <a:lnTo>
                    <a:pt x="864" y="326"/>
                  </a:lnTo>
                  <a:lnTo>
                    <a:pt x="876" y="332"/>
                  </a:lnTo>
                  <a:lnTo>
                    <a:pt x="888" y="337"/>
                  </a:lnTo>
                  <a:lnTo>
                    <a:pt x="900" y="345"/>
                  </a:lnTo>
                  <a:lnTo>
                    <a:pt x="912" y="351"/>
                  </a:lnTo>
                  <a:lnTo>
                    <a:pt x="924" y="357"/>
                  </a:lnTo>
                  <a:lnTo>
                    <a:pt x="937" y="363"/>
                  </a:lnTo>
                  <a:lnTo>
                    <a:pt x="949" y="369"/>
                  </a:lnTo>
                  <a:lnTo>
                    <a:pt x="961" y="376"/>
                  </a:lnTo>
                  <a:lnTo>
                    <a:pt x="973" y="382"/>
                  </a:lnTo>
                  <a:lnTo>
                    <a:pt x="985" y="388"/>
                  </a:lnTo>
                  <a:lnTo>
                    <a:pt x="997" y="394"/>
                  </a:lnTo>
                  <a:lnTo>
                    <a:pt x="1010" y="400"/>
                  </a:lnTo>
                  <a:lnTo>
                    <a:pt x="1022" y="404"/>
                  </a:lnTo>
                  <a:lnTo>
                    <a:pt x="1034" y="410"/>
                  </a:lnTo>
                  <a:lnTo>
                    <a:pt x="1046" y="415"/>
                  </a:lnTo>
                  <a:lnTo>
                    <a:pt x="1058" y="419"/>
                  </a:lnTo>
                  <a:lnTo>
                    <a:pt x="1070" y="423"/>
                  </a:lnTo>
                  <a:lnTo>
                    <a:pt x="1082" y="429"/>
                  </a:lnTo>
                  <a:lnTo>
                    <a:pt x="1095" y="433"/>
                  </a:lnTo>
                  <a:lnTo>
                    <a:pt x="1106" y="439"/>
                  </a:lnTo>
                  <a:lnTo>
                    <a:pt x="1119" y="443"/>
                  </a:lnTo>
                  <a:lnTo>
                    <a:pt x="1131" y="447"/>
                  </a:lnTo>
                  <a:lnTo>
                    <a:pt x="1144" y="452"/>
                  </a:lnTo>
                  <a:lnTo>
                    <a:pt x="1156" y="456"/>
                  </a:lnTo>
                  <a:lnTo>
                    <a:pt x="1168" y="461"/>
                  </a:lnTo>
                </a:path>
              </a:pathLst>
            </a:custGeom>
            <a:noFill/>
            <a:ln w="7938" cap="flat">
              <a:solidFill>
                <a:srgbClr val="FF0000"/>
              </a:solidFill>
              <a:prstDash val="solid"/>
              <a:round/>
              <a:headEnd/>
              <a:tailEnd/>
            </a:ln>
          </p:spPr>
          <p:txBody>
            <a:bodyPr/>
            <a:lstStyle/>
            <a:p>
              <a:endParaRPr lang="en-US"/>
            </a:p>
          </p:txBody>
        </p:sp>
        <p:sp>
          <p:nvSpPr>
            <p:cNvPr id="59546" name="Freeform 160"/>
            <p:cNvSpPr>
              <a:spLocks/>
            </p:cNvSpPr>
            <p:nvPr/>
          </p:nvSpPr>
          <p:spPr bwMode="auto">
            <a:xfrm>
              <a:off x="623" y="2092"/>
              <a:ext cx="1340" cy="1238"/>
            </a:xfrm>
            <a:custGeom>
              <a:avLst/>
              <a:gdLst>
                <a:gd name="T0" fmla="*/ 1 w 1168"/>
                <a:gd name="T1" fmla="*/ 6555 h 1075"/>
                <a:gd name="T2" fmla="*/ 26 w 1168"/>
                <a:gd name="T3" fmla="*/ 6007 h 1075"/>
                <a:gd name="T4" fmla="*/ 45 w 1168"/>
                <a:gd name="T5" fmla="*/ 5493 h 1075"/>
                <a:gd name="T6" fmla="*/ 72 w 1168"/>
                <a:gd name="T7" fmla="*/ 4997 h 1075"/>
                <a:gd name="T8" fmla="*/ 91 w 1168"/>
                <a:gd name="T9" fmla="*/ 4529 h 1075"/>
                <a:gd name="T10" fmla="*/ 109 w 1168"/>
                <a:gd name="T11" fmla="*/ 4083 h 1075"/>
                <a:gd name="T12" fmla="*/ 137 w 1168"/>
                <a:gd name="T13" fmla="*/ 3542 h 1075"/>
                <a:gd name="T14" fmla="*/ 157 w 1168"/>
                <a:gd name="T15" fmla="*/ 3029 h 1075"/>
                <a:gd name="T16" fmla="*/ 186 w 1168"/>
                <a:gd name="T17" fmla="*/ 2599 h 1075"/>
                <a:gd name="T18" fmla="*/ 207 w 1168"/>
                <a:gd name="T19" fmla="*/ 2201 h 1075"/>
                <a:gd name="T20" fmla="*/ 216 w 1168"/>
                <a:gd name="T21" fmla="*/ 1790 h 1075"/>
                <a:gd name="T22" fmla="*/ 244 w 1168"/>
                <a:gd name="T23" fmla="*/ 1831 h 1075"/>
                <a:gd name="T24" fmla="*/ 272 w 1168"/>
                <a:gd name="T25" fmla="*/ 1875 h 1075"/>
                <a:gd name="T26" fmla="*/ 285 w 1168"/>
                <a:gd name="T27" fmla="*/ 1783 h 1075"/>
                <a:gd name="T28" fmla="*/ 368 w 1168"/>
                <a:gd name="T29" fmla="*/ 617 h 1075"/>
                <a:gd name="T30" fmla="*/ 516 w 1168"/>
                <a:gd name="T31" fmla="*/ 142 h 1075"/>
                <a:gd name="T32" fmla="*/ 578 w 1168"/>
                <a:gd name="T33" fmla="*/ 93 h 1075"/>
                <a:gd name="T34" fmla="*/ 637 w 1168"/>
                <a:gd name="T35" fmla="*/ 50 h 1075"/>
                <a:gd name="T36" fmla="*/ 663 w 1168"/>
                <a:gd name="T37" fmla="*/ 37 h 1075"/>
                <a:gd name="T38" fmla="*/ 696 w 1168"/>
                <a:gd name="T39" fmla="*/ 2 h 1075"/>
                <a:gd name="T40" fmla="*/ 769 w 1168"/>
                <a:gd name="T41" fmla="*/ 37 h 1075"/>
                <a:gd name="T42" fmla="*/ 882 w 1168"/>
                <a:gd name="T43" fmla="*/ 120 h 1075"/>
                <a:gd name="T44" fmla="*/ 1098 w 1168"/>
                <a:gd name="T45" fmla="*/ 237 h 1075"/>
                <a:gd name="T46" fmla="*/ 1311 w 1168"/>
                <a:gd name="T47" fmla="*/ 427 h 1075"/>
                <a:gd name="T48" fmla="*/ 1528 w 1168"/>
                <a:gd name="T49" fmla="*/ 595 h 1075"/>
                <a:gd name="T50" fmla="*/ 1753 w 1168"/>
                <a:gd name="T51" fmla="*/ 685 h 1075"/>
                <a:gd name="T52" fmla="*/ 1969 w 1168"/>
                <a:gd name="T53" fmla="*/ 782 h 1075"/>
                <a:gd name="T54" fmla="*/ 2183 w 1168"/>
                <a:gd name="T55" fmla="*/ 614 h 1075"/>
                <a:gd name="T56" fmla="*/ 2402 w 1168"/>
                <a:gd name="T57" fmla="*/ 614 h 1075"/>
                <a:gd name="T58" fmla="*/ 2621 w 1168"/>
                <a:gd name="T59" fmla="*/ 685 h 1075"/>
                <a:gd name="T60" fmla="*/ 2833 w 1168"/>
                <a:gd name="T61" fmla="*/ 782 h 1075"/>
                <a:gd name="T62" fmla="*/ 3049 w 1168"/>
                <a:gd name="T63" fmla="*/ 866 h 1075"/>
                <a:gd name="T64" fmla="*/ 3271 w 1168"/>
                <a:gd name="T65" fmla="*/ 956 h 1075"/>
                <a:gd name="T66" fmla="*/ 3484 w 1168"/>
                <a:gd name="T67" fmla="*/ 1030 h 1075"/>
                <a:gd name="T68" fmla="*/ 3701 w 1168"/>
                <a:gd name="T69" fmla="*/ 1148 h 1075"/>
                <a:gd name="T70" fmla="*/ 3918 w 1168"/>
                <a:gd name="T71" fmla="*/ 1245 h 1075"/>
                <a:gd name="T72" fmla="*/ 4132 w 1168"/>
                <a:gd name="T73" fmla="*/ 1338 h 1075"/>
                <a:gd name="T74" fmla="*/ 4368 w 1168"/>
                <a:gd name="T75" fmla="*/ 1494 h 1075"/>
                <a:gd name="T76" fmla="*/ 4426 w 1168"/>
                <a:gd name="T77" fmla="*/ 1565 h 1075"/>
                <a:gd name="T78" fmla="*/ 4631 w 1168"/>
                <a:gd name="T79" fmla="*/ 1831 h 1075"/>
                <a:gd name="T80" fmla="*/ 4695 w 1168"/>
                <a:gd name="T81" fmla="*/ 1896 h 1075"/>
                <a:gd name="T82" fmla="*/ 4864 w 1168"/>
                <a:gd name="T83" fmla="*/ 1999 h 1075"/>
                <a:gd name="T84" fmla="*/ 5012 w 1168"/>
                <a:gd name="T85" fmla="*/ 2087 h 1075"/>
                <a:gd name="T86" fmla="*/ 5228 w 1168"/>
                <a:gd name="T87" fmla="*/ 2216 h 1075"/>
                <a:gd name="T88" fmla="*/ 5321 w 1168"/>
                <a:gd name="T89" fmla="*/ 2271 h 1075"/>
                <a:gd name="T90" fmla="*/ 5438 w 1168"/>
                <a:gd name="T91" fmla="*/ 2321 h 1075"/>
                <a:gd name="T92" fmla="*/ 5588 w 1168"/>
                <a:gd name="T93" fmla="*/ 2399 h 1075"/>
                <a:gd name="T94" fmla="*/ 5684 w 1168"/>
                <a:gd name="T95" fmla="*/ 2444 h 1075"/>
                <a:gd name="T96" fmla="*/ 5775 w 1168"/>
                <a:gd name="T97" fmla="*/ 2470 h 1075"/>
                <a:gd name="T98" fmla="*/ 5848 w 1168"/>
                <a:gd name="T99" fmla="*/ 2521 h 1075"/>
                <a:gd name="T100" fmla="*/ 5869 w 1168"/>
                <a:gd name="T101" fmla="*/ 2537 h 1075"/>
                <a:gd name="T102" fmla="*/ 5947 w 1168"/>
                <a:gd name="T103" fmla="*/ 2575 h 1075"/>
                <a:gd name="T104" fmla="*/ 6082 w 1168"/>
                <a:gd name="T105" fmla="*/ 2645 h 1075"/>
                <a:gd name="T106" fmla="*/ 6164 w 1168"/>
                <a:gd name="T107" fmla="*/ 2688 h 1075"/>
                <a:gd name="T108" fmla="*/ 6382 w 1168"/>
                <a:gd name="T109" fmla="*/ 2780 h 1075"/>
                <a:gd name="T110" fmla="*/ 6597 w 1168"/>
                <a:gd name="T111" fmla="*/ 2880 h 1075"/>
                <a:gd name="T112" fmla="*/ 6823 w 1168"/>
                <a:gd name="T113" fmla="*/ 2983 h 107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168"/>
                <a:gd name="T172" fmla="*/ 0 h 1075"/>
                <a:gd name="T173" fmla="*/ 1168 w 1168"/>
                <a:gd name="T174" fmla="*/ 1075 h 107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168" h="1075">
                  <a:moveTo>
                    <a:pt x="0" y="1075"/>
                  </a:moveTo>
                  <a:lnTo>
                    <a:pt x="0" y="1075"/>
                  </a:lnTo>
                  <a:lnTo>
                    <a:pt x="1" y="1046"/>
                  </a:lnTo>
                  <a:lnTo>
                    <a:pt x="2" y="1016"/>
                  </a:lnTo>
                  <a:lnTo>
                    <a:pt x="3" y="987"/>
                  </a:lnTo>
                  <a:lnTo>
                    <a:pt x="4" y="959"/>
                  </a:lnTo>
                  <a:lnTo>
                    <a:pt x="5" y="932"/>
                  </a:lnTo>
                  <a:lnTo>
                    <a:pt x="6" y="905"/>
                  </a:lnTo>
                  <a:lnTo>
                    <a:pt x="8" y="877"/>
                  </a:lnTo>
                  <a:lnTo>
                    <a:pt x="9" y="850"/>
                  </a:lnTo>
                  <a:lnTo>
                    <a:pt x="11" y="825"/>
                  </a:lnTo>
                  <a:lnTo>
                    <a:pt x="12" y="797"/>
                  </a:lnTo>
                  <a:lnTo>
                    <a:pt x="13" y="774"/>
                  </a:lnTo>
                  <a:lnTo>
                    <a:pt x="14" y="749"/>
                  </a:lnTo>
                  <a:lnTo>
                    <a:pt x="15" y="723"/>
                  </a:lnTo>
                  <a:lnTo>
                    <a:pt x="16" y="698"/>
                  </a:lnTo>
                  <a:lnTo>
                    <a:pt x="17" y="675"/>
                  </a:lnTo>
                  <a:lnTo>
                    <a:pt x="18" y="651"/>
                  </a:lnTo>
                  <a:lnTo>
                    <a:pt x="19" y="628"/>
                  </a:lnTo>
                  <a:lnTo>
                    <a:pt x="21" y="593"/>
                  </a:lnTo>
                  <a:lnTo>
                    <a:pt x="23" y="564"/>
                  </a:lnTo>
                  <a:lnTo>
                    <a:pt x="24" y="536"/>
                  </a:lnTo>
                  <a:lnTo>
                    <a:pt x="25" y="509"/>
                  </a:lnTo>
                  <a:lnTo>
                    <a:pt x="26" y="484"/>
                  </a:lnTo>
                  <a:lnTo>
                    <a:pt x="27" y="460"/>
                  </a:lnTo>
                  <a:lnTo>
                    <a:pt x="29" y="436"/>
                  </a:lnTo>
                  <a:lnTo>
                    <a:pt x="31" y="415"/>
                  </a:lnTo>
                  <a:lnTo>
                    <a:pt x="32" y="392"/>
                  </a:lnTo>
                  <a:lnTo>
                    <a:pt x="33" y="370"/>
                  </a:lnTo>
                  <a:lnTo>
                    <a:pt x="34" y="351"/>
                  </a:lnTo>
                  <a:lnTo>
                    <a:pt x="35" y="329"/>
                  </a:lnTo>
                  <a:lnTo>
                    <a:pt x="36" y="308"/>
                  </a:lnTo>
                  <a:lnTo>
                    <a:pt x="37" y="286"/>
                  </a:lnTo>
                  <a:lnTo>
                    <a:pt x="38" y="277"/>
                  </a:lnTo>
                  <a:lnTo>
                    <a:pt x="40" y="284"/>
                  </a:lnTo>
                  <a:lnTo>
                    <a:pt x="41" y="292"/>
                  </a:lnTo>
                  <a:lnTo>
                    <a:pt x="42" y="296"/>
                  </a:lnTo>
                  <a:lnTo>
                    <a:pt x="44" y="300"/>
                  </a:lnTo>
                  <a:lnTo>
                    <a:pt x="45" y="300"/>
                  </a:lnTo>
                  <a:lnTo>
                    <a:pt x="46" y="300"/>
                  </a:lnTo>
                  <a:lnTo>
                    <a:pt x="47" y="294"/>
                  </a:lnTo>
                  <a:lnTo>
                    <a:pt x="48" y="284"/>
                  </a:lnTo>
                  <a:lnTo>
                    <a:pt x="49" y="271"/>
                  </a:lnTo>
                  <a:lnTo>
                    <a:pt x="50" y="253"/>
                  </a:lnTo>
                  <a:lnTo>
                    <a:pt x="62" y="99"/>
                  </a:lnTo>
                  <a:lnTo>
                    <a:pt x="75" y="33"/>
                  </a:lnTo>
                  <a:lnTo>
                    <a:pt x="85" y="23"/>
                  </a:lnTo>
                  <a:lnTo>
                    <a:pt x="87" y="23"/>
                  </a:lnTo>
                  <a:lnTo>
                    <a:pt x="90" y="21"/>
                  </a:lnTo>
                  <a:lnTo>
                    <a:pt x="96" y="17"/>
                  </a:lnTo>
                  <a:lnTo>
                    <a:pt x="97" y="15"/>
                  </a:lnTo>
                  <a:lnTo>
                    <a:pt x="99" y="15"/>
                  </a:lnTo>
                  <a:lnTo>
                    <a:pt x="104" y="11"/>
                  </a:lnTo>
                  <a:lnTo>
                    <a:pt x="107" y="8"/>
                  </a:lnTo>
                  <a:lnTo>
                    <a:pt x="108" y="8"/>
                  </a:lnTo>
                  <a:lnTo>
                    <a:pt x="110" y="6"/>
                  </a:lnTo>
                  <a:lnTo>
                    <a:pt x="111" y="6"/>
                  </a:lnTo>
                  <a:lnTo>
                    <a:pt x="115" y="4"/>
                  </a:lnTo>
                  <a:lnTo>
                    <a:pt x="115" y="2"/>
                  </a:lnTo>
                  <a:lnTo>
                    <a:pt x="116" y="2"/>
                  </a:lnTo>
                  <a:lnTo>
                    <a:pt x="117" y="0"/>
                  </a:lnTo>
                  <a:lnTo>
                    <a:pt x="123" y="2"/>
                  </a:lnTo>
                  <a:lnTo>
                    <a:pt x="128" y="6"/>
                  </a:lnTo>
                  <a:lnTo>
                    <a:pt x="129" y="8"/>
                  </a:lnTo>
                  <a:lnTo>
                    <a:pt x="135" y="11"/>
                  </a:lnTo>
                  <a:lnTo>
                    <a:pt x="147" y="19"/>
                  </a:lnTo>
                  <a:lnTo>
                    <a:pt x="159" y="25"/>
                  </a:lnTo>
                  <a:lnTo>
                    <a:pt x="171" y="31"/>
                  </a:lnTo>
                  <a:lnTo>
                    <a:pt x="184" y="37"/>
                  </a:lnTo>
                  <a:lnTo>
                    <a:pt x="197" y="47"/>
                  </a:lnTo>
                  <a:lnTo>
                    <a:pt x="208" y="58"/>
                  </a:lnTo>
                  <a:lnTo>
                    <a:pt x="220" y="68"/>
                  </a:lnTo>
                  <a:lnTo>
                    <a:pt x="233" y="78"/>
                  </a:lnTo>
                  <a:lnTo>
                    <a:pt x="245" y="88"/>
                  </a:lnTo>
                  <a:lnTo>
                    <a:pt x="256" y="95"/>
                  </a:lnTo>
                  <a:lnTo>
                    <a:pt x="269" y="103"/>
                  </a:lnTo>
                  <a:lnTo>
                    <a:pt x="281" y="105"/>
                  </a:lnTo>
                  <a:lnTo>
                    <a:pt x="294" y="109"/>
                  </a:lnTo>
                  <a:lnTo>
                    <a:pt x="306" y="113"/>
                  </a:lnTo>
                  <a:lnTo>
                    <a:pt x="318" y="119"/>
                  </a:lnTo>
                  <a:lnTo>
                    <a:pt x="330" y="125"/>
                  </a:lnTo>
                  <a:lnTo>
                    <a:pt x="342" y="128"/>
                  </a:lnTo>
                  <a:lnTo>
                    <a:pt x="354" y="113"/>
                  </a:lnTo>
                  <a:lnTo>
                    <a:pt x="366" y="97"/>
                  </a:lnTo>
                  <a:lnTo>
                    <a:pt x="378" y="93"/>
                  </a:lnTo>
                  <a:lnTo>
                    <a:pt x="391" y="95"/>
                  </a:lnTo>
                  <a:lnTo>
                    <a:pt x="403" y="97"/>
                  </a:lnTo>
                  <a:lnTo>
                    <a:pt x="415" y="99"/>
                  </a:lnTo>
                  <a:lnTo>
                    <a:pt x="427" y="103"/>
                  </a:lnTo>
                  <a:lnTo>
                    <a:pt x="439" y="109"/>
                  </a:lnTo>
                  <a:lnTo>
                    <a:pt x="451" y="115"/>
                  </a:lnTo>
                  <a:lnTo>
                    <a:pt x="463" y="119"/>
                  </a:lnTo>
                  <a:lnTo>
                    <a:pt x="475" y="125"/>
                  </a:lnTo>
                  <a:lnTo>
                    <a:pt x="487" y="130"/>
                  </a:lnTo>
                  <a:lnTo>
                    <a:pt x="499" y="134"/>
                  </a:lnTo>
                  <a:lnTo>
                    <a:pt x="512" y="138"/>
                  </a:lnTo>
                  <a:lnTo>
                    <a:pt x="524" y="144"/>
                  </a:lnTo>
                  <a:lnTo>
                    <a:pt x="536" y="146"/>
                  </a:lnTo>
                  <a:lnTo>
                    <a:pt x="548" y="152"/>
                  </a:lnTo>
                  <a:lnTo>
                    <a:pt x="560" y="156"/>
                  </a:lnTo>
                  <a:lnTo>
                    <a:pt x="572" y="160"/>
                  </a:lnTo>
                  <a:lnTo>
                    <a:pt x="584" y="164"/>
                  </a:lnTo>
                  <a:lnTo>
                    <a:pt x="597" y="169"/>
                  </a:lnTo>
                  <a:lnTo>
                    <a:pt x="610" y="175"/>
                  </a:lnTo>
                  <a:lnTo>
                    <a:pt x="621" y="183"/>
                  </a:lnTo>
                  <a:lnTo>
                    <a:pt x="633" y="187"/>
                  </a:lnTo>
                  <a:lnTo>
                    <a:pt x="646" y="191"/>
                  </a:lnTo>
                  <a:lnTo>
                    <a:pt x="657" y="199"/>
                  </a:lnTo>
                  <a:lnTo>
                    <a:pt x="669" y="202"/>
                  </a:lnTo>
                  <a:lnTo>
                    <a:pt x="682" y="208"/>
                  </a:lnTo>
                  <a:lnTo>
                    <a:pt x="693" y="214"/>
                  </a:lnTo>
                  <a:lnTo>
                    <a:pt x="706" y="220"/>
                  </a:lnTo>
                  <a:lnTo>
                    <a:pt x="718" y="228"/>
                  </a:lnTo>
                  <a:lnTo>
                    <a:pt x="731" y="238"/>
                  </a:lnTo>
                  <a:lnTo>
                    <a:pt x="742" y="249"/>
                  </a:lnTo>
                  <a:lnTo>
                    <a:pt x="743" y="251"/>
                  </a:lnTo>
                  <a:lnTo>
                    <a:pt x="743" y="249"/>
                  </a:lnTo>
                  <a:lnTo>
                    <a:pt x="755" y="265"/>
                  </a:lnTo>
                  <a:lnTo>
                    <a:pt x="767" y="280"/>
                  </a:lnTo>
                  <a:lnTo>
                    <a:pt x="777" y="292"/>
                  </a:lnTo>
                  <a:lnTo>
                    <a:pt x="779" y="294"/>
                  </a:lnTo>
                  <a:lnTo>
                    <a:pt x="780" y="296"/>
                  </a:lnTo>
                  <a:lnTo>
                    <a:pt x="787" y="302"/>
                  </a:lnTo>
                  <a:lnTo>
                    <a:pt x="791" y="304"/>
                  </a:lnTo>
                  <a:lnTo>
                    <a:pt x="804" y="312"/>
                  </a:lnTo>
                  <a:lnTo>
                    <a:pt x="816" y="319"/>
                  </a:lnTo>
                  <a:lnTo>
                    <a:pt x="828" y="327"/>
                  </a:lnTo>
                  <a:lnTo>
                    <a:pt x="831" y="329"/>
                  </a:lnTo>
                  <a:lnTo>
                    <a:pt x="840" y="333"/>
                  </a:lnTo>
                  <a:lnTo>
                    <a:pt x="852" y="341"/>
                  </a:lnTo>
                  <a:lnTo>
                    <a:pt x="864" y="347"/>
                  </a:lnTo>
                  <a:lnTo>
                    <a:pt x="876" y="353"/>
                  </a:lnTo>
                  <a:lnTo>
                    <a:pt x="887" y="358"/>
                  </a:lnTo>
                  <a:lnTo>
                    <a:pt x="888" y="358"/>
                  </a:lnTo>
                  <a:lnTo>
                    <a:pt x="892" y="362"/>
                  </a:lnTo>
                  <a:lnTo>
                    <a:pt x="900" y="366"/>
                  </a:lnTo>
                  <a:lnTo>
                    <a:pt x="906" y="368"/>
                  </a:lnTo>
                  <a:lnTo>
                    <a:pt x="912" y="370"/>
                  </a:lnTo>
                  <a:lnTo>
                    <a:pt x="921" y="374"/>
                  </a:lnTo>
                  <a:lnTo>
                    <a:pt x="924" y="376"/>
                  </a:lnTo>
                  <a:lnTo>
                    <a:pt x="937" y="382"/>
                  </a:lnTo>
                  <a:lnTo>
                    <a:pt x="949" y="388"/>
                  </a:lnTo>
                  <a:lnTo>
                    <a:pt x="952" y="390"/>
                  </a:lnTo>
                  <a:lnTo>
                    <a:pt x="953" y="390"/>
                  </a:lnTo>
                  <a:lnTo>
                    <a:pt x="955" y="390"/>
                  </a:lnTo>
                  <a:lnTo>
                    <a:pt x="961" y="394"/>
                  </a:lnTo>
                  <a:lnTo>
                    <a:pt x="968" y="395"/>
                  </a:lnTo>
                  <a:lnTo>
                    <a:pt x="973" y="399"/>
                  </a:lnTo>
                  <a:lnTo>
                    <a:pt x="980" y="401"/>
                  </a:lnTo>
                  <a:lnTo>
                    <a:pt x="981" y="403"/>
                  </a:lnTo>
                  <a:lnTo>
                    <a:pt x="982" y="403"/>
                  </a:lnTo>
                  <a:lnTo>
                    <a:pt x="983" y="403"/>
                  </a:lnTo>
                  <a:lnTo>
                    <a:pt x="984" y="405"/>
                  </a:lnTo>
                  <a:lnTo>
                    <a:pt x="985" y="405"/>
                  </a:lnTo>
                  <a:lnTo>
                    <a:pt x="993" y="409"/>
                  </a:lnTo>
                  <a:lnTo>
                    <a:pt x="997" y="411"/>
                  </a:lnTo>
                  <a:lnTo>
                    <a:pt x="1006" y="415"/>
                  </a:lnTo>
                  <a:lnTo>
                    <a:pt x="1009" y="417"/>
                  </a:lnTo>
                  <a:lnTo>
                    <a:pt x="1020" y="421"/>
                  </a:lnTo>
                  <a:lnTo>
                    <a:pt x="1020" y="423"/>
                  </a:lnTo>
                  <a:lnTo>
                    <a:pt x="1021" y="423"/>
                  </a:lnTo>
                  <a:lnTo>
                    <a:pt x="1033" y="429"/>
                  </a:lnTo>
                  <a:lnTo>
                    <a:pt x="1046" y="434"/>
                  </a:lnTo>
                  <a:lnTo>
                    <a:pt x="1058" y="438"/>
                  </a:lnTo>
                  <a:lnTo>
                    <a:pt x="1070" y="444"/>
                  </a:lnTo>
                  <a:lnTo>
                    <a:pt x="1082" y="450"/>
                  </a:lnTo>
                  <a:lnTo>
                    <a:pt x="1095" y="456"/>
                  </a:lnTo>
                  <a:lnTo>
                    <a:pt x="1106" y="460"/>
                  </a:lnTo>
                  <a:lnTo>
                    <a:pt x="1119" y="466"/>
                  </a:lnTo>
                  <a:lnTo>
                    <a:pt x="1131" y="471"/>
                  </a:lnTo>
                  <a:lnTo>
                    <a:pt x="1144" y="477"/>
                  </a:lnTo>
                  <a:lnTo>
                    <a:pt x="1156" y="484"/>
                  </a:lnTo>
                  <a:lnTo>
                    <a:pt x="1168" y="490"/>
                  </a:lnTo>
                </a:path>
              </a:pathLst>
            </a:custGeom>
            <a:noFill/>
            <a:ln w="7938" cap="flat">
              <a:solidFill>
                <a:srgbClr val="00FF00"/>
              </a:solidFill>
              <a:prstDash val="solid"/>
              <a:round/>
              <a:headEnd/>
              <a:tailEnd/>
            </a:ln>
          </p:spPr>
          <p:txBody>
            <a:bodyPr/>
            <a:lstStyle/>
            <a:p>
              <a:endParaRPr lang="en-US"/>
            </a:p>
          </p:txBody>
        </p:sp>
        <p:sp>
          <p:nvSpPr>
            <p:cNvPr id="59547" name="Line 161"/>
            <p:cNvSpPr>
              <a:spLocks noChangeShapeType="1"/>
            </p:cNvSpPr>
            <p:nvPr/>
          </p:nvSpPr>
          <p:spPr bwMode="auto">
            <a:xfrm>
              <a:off x="920" y="2275"/>
              <a:ext cx="50" cy="158"/>
            </a:xfrm>
            <a:prstGeom prst="line">
              <a:avLst/>
            </a:prstGeom>
            <a:noFill/>
            <a:ln w="1588" cap="rnd">
              <a:solidFill>
                <a:srgbClr val="000000"/>
              </a:solidFill>
              <a:round/>
              <a:headEnd/>
              <a:tailEnd/>
            </a:ln>
          </p:spPr>
          <p:txBody>
            <a:bodyPr/>
            <a:lstStyle/>
            <a:p>
              <a:endParaRPr lang="en-US"/>
            </a:p>
          </p:txBody>
        </p:sp>
        <p:sp>
          <p:nvSpPr>
            <p:cNvPr id="59548" name="Rectangle 162"/>
            <p:cNvSpPr>
              <a:spLocks noChangeArrowheads="1"/>
            </p:cNvSpPr>
            <p:nvPr/>
          </p:nvSpPr>
          <p:spPr bwMode="auto">
            <a:xfrm>
              <a:off x="714" y="2467"/>
              <a:ext cx="492"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ITER FEAT</a:t>
              </a:r>
              <a:endParaRPr lang="en-US" sz="1200"/>
            </a:p>
          </p:txBody>
        </p:sp>
        <p:sp>
          <p:nvSpPr>
            <p:cNvPr id="59549" name="Rectangle 163"/>
            <p:cNvSpPr>
              <a:spLocks noChangeArrowheads="1"/>
            </p:cNvSpPr>
            <p:nvPr/>
          </p:nvSpPr>
          <p:spPr bwMode="auto">
            <a:xfrm>
              <a:off x="714" y="2572"/>
              <a:ext cx="542"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Multiple tube</a:t>
              </a:r>
              <a:endParaRPr lang="en-US" sz="1200"/>
            </a:p>
          </p:txBody>
        </p:sp>
        <p:sp>
          <p:nvSpPr>
            <p:cNvPr id="59550" name="Rectangle 164"/>
            <p:cNvSpPr>
              <a:spLocks noChangeArrowheads="1"/>
            </p:cNvSpPr>
            <p:nvPr/>
          </p:nvSpPr>
          <p:spPr bwMode="auto">
            <a:xfrm>
              <a:off x="719" y="2680"/>
              <a:ext cx="650"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In-vessel break</a:t>
              </a:r>
              <a:endParaRPr lang="en-US" sz="1200"/>
            </a:p>
          </p:txBody>
        </p:sp>
        <p:sp>
          <p:nvSpPr>
            <p:cNvPr id="59551" name="Line 165"/>
            <p:cNvSpPr>
              <a:spLocks noChangeShapeType="1"/>
            </p:cNvSpPr>
            <p:nvPr/>
          </p:nvSpPr>
          <p:spPr bwMode="auto">
            <a:xfrm flipV="1">
              <a:off x="876" y="2120"/>
              <a:ext cx="91" cy="62"/>
            </a:xfrm>
            <a:prstGeom prst="line">
              <a:avLst/>
            </a:prstGeom>
            <a:noFill/>
            <a:ln w="1588" cap="rnd">
              <a:solidFill>
                <a:srgbClr val="FF0000"/>
              </a:solidFill>
              <a:round/>
              <a:headEnd/>
              <a:tailEnd/>
            </a:ln>
          </p:spPr>
          <p:txBody>
            <a:bodyPr/>
            <a:lstStyle/>
            <a:p>
              <a:endParaRPr lang="en-US"/>
            </a:p>
          </p:txBody>
        </p:sp>
        <p:sp>
          <p:nvSpPr>
            <p:cNvPr id="59552" name="Rectangle 166"/>
            <p:cNvSpPr>
              <a:spLocks noChangeArrowheads="1"/>
            </p:cNvSpPr>
            <p:nvPr/>
          </p:nvSpPr>
          <p:spPr bwMode="auto">
            <a:xfrm>
              <a:off x="988" y="2044"/>
              <a:ext cx="447"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Base case</a:t>
              </a:r>
              <a:endParaRPr lang="en-US" sz="1200"/>
            </a:p>
          </p:txBody>
        </p:sp>
        <p:sp>
          <p:nvSpPr>
            <p:cNvPr id="59553" name="Line 167"/>
            <p:cNvSpPr>
              <a:spLocks noChangeShapeType="1"/>
            </p:cNvSpPr>
            <p:nvPr/>
          </p:nvSpPr>
          <p:spPr bwMode="auto">
            <a:xfrm flipV="1">
              <a:off x="793" y="1976"/>
              <a:ext cx="80" cy="95"/>
            </a:xfrm>
            <a:prstGeom prst="line">
              <a:avLst/>
            </a:prstGeom>
            <a:noFill/>
            <a:ln w="1588" cap="rnd">
              <a:solidFill>
                <a:srgbClr val="00FF00"/>
              </a:solidFill>
              <a:round/>
              <a:headEnd/>
              <a:tailEnd/>
            </a:ln>
          </p:spPr>
          <p:txBody>
            <a:bodyPr/>
            <a:lstStyle/>
            <a:p>
              <a:endParaRPr lang="en-US"/>
            </a:p>
          </p:txBody>
        </p:sp>
        <p:sp>
          <p:nvSpPr>
            <p:cNvPr id="59554" name="Rectangle 168"/>
            <p:cNvSpPr>
              <a:spLocks noChangeArrowheads="1"/>
            </p:cNvSpPr>
            <p:nvPr/>
          </p:nvSpPr>
          <p:spPr bwMode="auto">
            <a:xfrm>
              <a:off x="674" y="1824"/>
              <a:ext cx="845"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PbLi–water reaction</a:t>
              </a:r>
            </a:p>
          </p:txBody>
        </p:sp>
      </p:grpSp>
      <p:grpSp>
        <p:nvGrpSpPr>
          <p:cNvPr id="59398" name="Group 169"/>
          <p:cNvGrpSpPr>
            <a:grpSpLocks/>
          </p:cNvGrpSpPr>
          <p:nvPr/>
        </p:nvGrpSpPr>
        <p:grpSpPr bwMode="auto">
          <a:xfrm>
            <a:off x="6153150" y="2487613"/>
            <a:ext cx="2838450" cy="3370262"/>
            <a:chOff x="3936" y="1471"/>
            <a:chExt cx="1788" cy="2123"/>
          </a:xfrm>
        </p:grpSpPr>
        <p:grpSp>
          <p:nvGrpSpPr>
            <p:cNvPr id="59402" name="Group 170"/>
            <p:cNvGrpSpPr>
              <a:grpSpLocks/>
            </p:cNvGrpSpPr>
            <p:nvPr/>
          </p:nvGrpSpPr>
          <p:grpSpPr bwMode="auto">
            <a:xfrm>
              <a:off x="4245" y="3333"/>
              <a:ext cx="1479" cy="261"/>
              <a:chOff x="2069" y="2947"/>
              <a:chExt cx="1270" cy="210"/>
            </a:xfrm>
          </p:grpSpPr>
          <p:grpSp>
            <p:nvGrpSpPr>
              <p:cNvPr id="59488" name="Group 171"/>
              <p:cNvGrpSpPr>
                <a:grpSpLocks/>
              </p:cNvGrpSpPr>
              <p:nvPr/>
            </p:nvGrpSpPr>
            <p:grpSpPr bwMode="auto">
              <a:xfrm>
                <a:off x="2069" y="2947"/>
                <a:ext cx="1270" cy="94"/>
                <a:chOff x="2069" y="2947"/>
                <a:chExt cx="1270" cy="94"/>
              </a:xfrm>
            </p:grpSpPr>
            <p:sp>
              <p:nvSpPr>
                <p:cNvPr id="59490" name="Rectangle 172"/>
                <p:cNvSpPr>
                  <a:spLocks noChangeArrowheads="1"/>
                </p:cNvSpPr>
                <p:nvPr/>
              </p:nvSpPr>
              <p:spPr bwMode="auto">
                <a:xfrm>
                  <a:off x="2069" y="2947"/>
                  <a:ext cx="46" cy="92"/>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a:t>
                  </a:r>
                  <a:endParaRPr lang="en-US" sz="1200"/>
                </a:p>
              </p:txBody>
            </p:sp>
            <p:sp>
              <p:nvSpPr>
                <p:cNvPr id="59491" name="Rectangle 173"/>
                <p:cNvSpPr>
                  <a:spLocks noChangeArrowheads="1"/>
                </p:cNvSpPr>
                <p:nvPr/>
              </p:nvSpPr>
              <p:spPr bwMode="auto">
                <a:xfrm>
                  <a:off x="2291" y="2949"/>
                  <a:ext cx="182" cy="92"/>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2000</a:t>
                  </a:r>
                  <a:endParaRPr lang="en-US" sz="1200"/>
                </a:p>
              </p:txBody>
            </p:sp>
            <p:sp>
              <p:nvSpPr>
                <p:cNvPr id="59492" name="Rectangle 174"/>
                <p:cNvSpPr>
                  <a:spLocks noChangeArrowheads="1"/>
                </p:cNvSpPr>
                <p:nvPr/>
              </p:nvSpPr>
              <p:spPr bwMode="auto">
                <a:xfrm>
                  <a:off x="2579" y="2949"/>
                  <a:ext cx="182" cy="92"/>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4000</a:t>
                  </a:r>
                  <a:endParaRPr lang="en-US" sz="1200"/>
                </a:p>
              </p:txBody>
            </p:sp>
            <p:sp>
              <p:nvSpPr>
                <p:cNvPr id="59493" name="Rectangle 175"/>
                <p:cNvSpPr>
                  <a:spLocks noChangeArrowheads="1"/>
                </p:cNvSpPr>
                <p:nvPr/>
              </p:nvSpPr>
              <p:spPr bwMode="auto">
                <a:xfrm>
                  <a:off x="2869" y="2947"/>
                  <a:ext cx="182" cy="9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6000</a:t>
                  </a:r>
                  <a:endParaRPr lang="en-US" sz="1200"/>
                </a:p>
              </p:txBody>
            </p:sp>
            <p:sp>
              <p:nvSpPr>
                <p:cNvPr id="59494" name="Rectangle 176"/>
                <p:cNvSpPr>
                  <a:spLocks noChangeArrowheads="1"/>
                </p:cNvSpPr>
                <p:nvPr/>
              </p:nvSpPr>
              <p:spPr bwMode="auto">
                <a:xfrm>
                  <a:off x="3157" y="2947"/>
                  <a:ext cx="182" cy="9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8000</a:t>
                  </a:r>
                  <a:endParaRPr lang="en-US" sz="1200"/>
                </a:p>
              </p:txBody>
            </p:sp>
          </p:grpSp>
          <p:sp>
            <p:nvSpPr>
              <p:cNvPr id="59489" name="Rectangle 177"/>
              <p:cNvSpPr>
                <a:spLocks noChangeArrowheads="1"/>
              </p:cNvSpPr>
              <p:nvPr/>
            </p:nvSpPr>
            <p:spPr bwMode="auto">
              <a:xfrm>
                <a:off x="2528" y="3064"/>
                <a:ext cx="303" cy="9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Time (s)</a:t>
                </a:r>
                <a:endParaRPr lang="en-US" sz="1200"/>
              </a:p>
            </p:txBody>
          </p:sp>
        </p:grpSp>
        <p:sp>
          <p:nvSpPr>
            <p:cNvPr id="59403" name="Rectangle 178"/>
            <p:cNvSpPr>
              <a:spLocks noChangeArrowheads="1"/>
            </p:cNvSpPr>
            <p:nvPr/>
          </p:nvSpPr>
          <p:spPr bwMode="auto">
            <a:xfrm>
              <a:off x="4283" y="1540"/>
              <a:ext cx="1370" cy="1786"/>
            </a:xfrm>
            <a:prstGeom prst="rect">
              <a:avLst/>
            </a:prstGeom>
            <a:noFill/>
            <a:ln w="1588" cap="rnd">
              <a:solidFill>
                <a:srgbClr val="000000"/>
              </a:solidFill>
              <a:miter lim="800000"/>
              <a:headEnd/>
              <a:tailEnd/>
            </a:ln>
          </p:spPr>
          <p:txBody>
            <a:bodyPr/>
            <a:lstStyle/>
            <a:p>
              <a:endParaRPr lang="en-US" sz="1800"/>
            </a:p>
          </p:txBody>
        </p:sp>
        <p:sp>
          <p:nvSpPr>
            <p:cNvPr id="59404" name="Line 179"/>
            <p:cNvSpPr>
              <a:spLocks noChangeShapeType="1"/>
            </p:cNvSpPr>
            <p:nvPr/>
          </p:nvSpPr>
          <p:spPr bwMode="auto">
            <a:xfrm flipV="1">
              <a:off x="4283" y="3315"/>
              <a:ext cx="1" cy="11"/>
            </a:xfrm>
            <a:prstGeom prst="line">
              <a:avLst/>
            </a:prstGeom>
            <a:noFill/>
            <a:ln w="1588" cap="rnd">
              <a:solidFill>
                <a:srgbClr val="000000"/>
              </a:solidFill>
              <a:round/>
              <a:headEnd/>
              <a:tailEnd/>
            </a:ln>
          </p:spPr>
          <p:txBody>
            <a:bodyPr/>
            <a:lstStyle/>
            <a:p>
              <a:endParaRPr lang="en-US"/>
            </a:p>
          </p:txBody>
        </p:sp>
        <p:sp>
          <p:nvSpPr>
            <p:cNvPr id="59405" name="Line 180"/>
            <p:cNvSpPr>
              <a:spLocks noChangeShapeType="1"/>
            </p:cNvSpPr>
            <p:nvPr/>
          </p:nvSpPr>
          <p:spPr bwMode="auto">
            <a:xfrm flipV="1">
              <a:off x="4456" y="3315"/>
              <a:ext cx="1" cy="11"/>
            </a:xfrm>
            <a:prstGeom prst="line">
              <a:avLst/>
            </a:prstGeom>
            <a:noFill/>
            <a:ln w="1588" cap="rnd">
              <a:solidFill>
                <a:srgbClr val="000000"/>
              </a:solidFill>
              <a:round/>
              <a:headEnd/>
              <a:tailEnd/>
            </a:ln>
          </p:spPr>
          <p:txBody>
            <a:bodyPr/>
            <a:lstStyle/>
            <a:p>
              <a:endParaRPr lang="en-US"/>
            </a:p>
          </p:txBody>
        </p:sp>
        <p:sp>
          <p:nvSpPr>
            <p:cNvPr id="59406" name="Line 181"/>
            <p:cNvSpPr>
              <a:spLocks noChangeShapeType="1"/>
            </p:cNvSpPr>
            <p:nvPr/>
          </p:nvSpPr>
          <p:spPr bwMode="auto">
            <a:xfrm flipV="1">
              <a:off x="4626" y="3315"/>
              <a:ext cx="1" cy="11"/>
            </a:xfrm>
            <a:prstGeom prst="line">
              <a:avLst/>
            </a:prstGeom>
            <a:noFill/>
            <a:ln w="1588" cap="rnd">
              <a:solidFill>
                <a:srgbClr val="000000"/>
              </a:solidFill>
              <a:round/>
              <a:headEnd/>
              <a:tailEnd/>
            </a:ln>
          </p:spPr>
          <p:txBody>
            <a:bodyPr/>
            <a:lstStyle/>
            <a:p>
              <a:endParaRPr lang="en-US"/>
            </a:p>
          </p:txBody>
        </p:sp>
        <p:sp>
          <p:nvSpPr>
            <p:cNvPr id="59407" name="Line 182"/>
            <p:cNvSpPr>
              <a:spLocks noChangeShapeType="1"/>
            </p:cNvSpPr>
            <p:nvPr/>
          </p:nvSpPr>
          <p:spPr bwMode="auto">
            <a:xfrm flipV="1">
              <a:off x="4797" y="3316"/>
              <a:ext cx="1" cy="10"/>
            </a:xfrm>
            <a:prstGeom prst="line">
              <a:avLst/>
            </a:prstGeom>
            <a:noFill/>
            <a:ln w="1588" cap="rnd">
              <a:solidFill>
                <a:srgbClr val="000000"/>
              </a:solidFill>
              <a:round/>
              <a:headEnd/>
              <a:tailEnd/>
            </a:ln>
          </p:spPr>
          <p:txBody>
            <a:bodyPr/>
            <a:lstStyle/>
            <a:p>
              <a:endParaRPr lang="en-US"/>
            </a:p>
          </p:txBody>
        </p:sp>
        <p:sp>
          <p:nvSpPr>
            <p:cNvPr id="59408" name="Line 183"/>
            <p:cNvSpPr>
              <a:spLocks noChangeShapeType="1"/>
            </p:cNvSpPr>
            <p:nvPr/>
          </p:nvSpPr>
          <p:spPr bwMode="auto">
            <a:xfrm flipV="1">
              <a:off x="4968" y="3316"/>
              <a:ext cx="1" cy="10"/>
            </a:xfrm>
            <a:prstGeom prst="line">
              <a:avLst/>
            </a:prstGeom>
            <a:noFill/>
            <a:ln w="1588" cap="rnd">
              <a:solidFill>
                <a:srgbClr val="000000"/>
              </a:solidFill>
              <a:round/>
              <a:headEnd/>
              <a:tailEnd/>
            </a:ln>
          </p:spPr>
          <p:txBody>
            <a:bodyPr/>
            <a:lstStyle/>
            <a:p>
              <a:endParaRPr lang="en-US"/>
            </a:p>
          </p:txBody>
        </p:sp>
        <p:sp>
          <p:nvSpPr>
            <p:cNvPr id="59409" name="Line 184"/>
            <p:cNvSpPr>
              <a:spLocks noChangeShapeType="1"/>
            </p:cNvSpPr>
            <p:nvPr/>
          </p:nvSpPr>
          <p:spPr bwMode="auto">
            <a:xfrm flipV="1">
              <a:off x="5139" y="3316"/>
              <a:ext cx="1" cy="10"/>
            </a:xfrm>
            <a:prstGeom prst="line">
              <a:avLst/>
            </a:prstGeom>
            <a:noFill/>
            <a:ln w="1588" cap="rnd">
              <a:solidFill>
                <a:srgbClr val="000000"/>
              </a:solidFill>
              <a:round/>
              <a:headEnd/>
              <a:tailEnd/>
            </a:ln>
          </p:spPr>
          <p:txBody>
            <a:bodyPr/>
            <a:lstStyle/>
            <a:p>
              <a:endParaRPr lang="en-US"/>
            </a:p>
          </p:txBody>
        </p:sp>
        <p:sp>
          <p:nvSpPr>
            <p:cNvPr id="59410" name="Line 185"/>
            <p:cNvSpPr>
              <a:spLocks noChangeShapeType="1"/>
            </p:cNvSpPr>
            <p:nvPr/>
          </p:nvSpPr>
          <p:spPr bwMode="auto">
            <a:xfrm flipV="1">
              <a:off x="5310" y="3316"/>
              <a:ext cx="2" cy="10"/>
            </a:xfrm>
            <a:prstGeom prst="line">
              <a:avLst/>
            </a:prstGeom>
            <a:noFill/>
            <a:ln w="1588" cap="rnd">
              <a:solidFill>
                <a:srgbClr val="000000"/>
              </a:solidFill>
              <a:round/>
              <a:headEnd/>
              <a:tailEnd/>
            </a:ln>
          </p:spPr>
          <p:txBody>
            <a:bodyPr/>
            <a:lstStyle/>
            <a:p>
              <a:endParaRPr lang="en-US"/>
            </a:p>
          </p:txBody>
        </p:sp>
        <p:sp>
          <p:nvSpPr>
            <p:cNvPr id="59411" name="Line 186"/>
            <p:cNvSpPr>
              <a:spLocks noChangeShapeType="1"/>
            </p:cNvSpPr>
            <p:nvPr/>
          </p:nvSpPr>
          <p:spPr bwMode="auto">
            <a:xfrm flipV="1">
              <a:off x="5482" y="3316"/>
              <a:ext cx="1" cy="10"/>
            </a:xfrm>
            <a:prstGeom prst="line">
              <a:avLst/>
            </a:prstGeom>
            <a:noFill/>
            <a:ln w="1588" cap="rnd">
              <a:solidFill>
                <a:srgbClr val="000000"/>
              </a:solidFill>
              <a:round/>
              <a:headEnd/>
              <a:tailEnd/>
            </a:ln>
          </p:spPr>
          <p:txBody>
            <a:bodyPr/>
            <a:lstStyle/>
            <a:p>
              <a:endParaRPr lang="en-US"/>
            </a:p>
          </p:txBody>
        </p:sp>
        <p:sp>
          <p:nvSpPr>
            <p:cNvPr id="59412" name="Line 187"/>
            <p:cNvSpPr>
              <a:spLocks noChangeShapeType="1"/>
            </p:cNvSpPr>
            <p:nvPr/>
          </p:nvSpPr>
          <p:spPr bwMode="auto">
            <a:xfrm flipV="1">
              <a:off x="5653" y="3316"/>
              <a:ext cx="1" cy="10"/>
            </a:xfrm>
            <a:prstGeom prst="line">
              <a:avLst/>
            </a:prstGeom>
            <a:noFill/>
            <a:ln w="1588" cap="rnd">
              <a:solidFill>
                <a:srgbClr val="000000"/>
              </a:solidFill>
              <a:round/>
              <a:headEnd/>
              <a:tailEnd/>
            </a:ln>
          </p:spPr>
          <p:txBody>
            <a:bodyPr/>
            <a:lstStyle/>
            <a:p>
              <a:endParaRPr lang="en-US"/>
            </a:p>
          </p:txBody>
        </p:sp>
        <p:sp>
          <p:nvSpPr>
            <p:cNvPr id="59413" name="Line 188"/>
            <p:cNvSpPr>
              <a:spLocks noChangeShapeType="1"/>
            </p:cNvSpPr>
            <p:nvPr/>
          </p:nvSpPr>
          <p:spPr bwMode="auto">
            <a:xfrm>
              <a:off x="4283" y="1540"/>
              <a:ext cx="1" cy="11"/>
            </a:xfrm>
            <a:prstGeom prst="line">
              <a:avLst/>
            </a:prstGeom>
            <a:noFill/>
            <a:ln w="1588" cap="rnd">
              <a:solidFill>
                <a:srgbClr val="000000"/>
              </a:solidFill>
              <a:round/>
              <a:headEnd/>
              <a:tailEnd/>
            </a:ln>
          </p:spPr>
          <p:txBody>
            <a:bodyPr/>
            <a:lstStyle/>
            <a:p>
              <a:endParaRPr lang="en-US"/>
            </a:p>
          </p:txBody>
        </p:sp>
        <p:sp>
          <p:nvSpPr>
            <p:cNvPr id="59414" name="Line 189"/>
            <p:cNvSpPr>
              <a:spLocks noChangeShapeType="1"/>
            </p:cNvSpPr>
            <p:nvPr/>
          </p:nvSpPr>
          <p:spPr bwMode="auto">
            <a:xfrm>
              <a:off x="4456" y="1540"/>
              <a:ext cx="1" cy="11"/>
            </a:xfrm>
            <a:prstGeom prst="line">
              <a:avLst/>
            </a:prstGeom>
            <a:noFill/>
            <a:ln w="1588" cap="rnd">
              <a:solidFill>
                <a:srgbClr val="000000"/>
              </a:solidFill>
              <a:round/>
              <a:headEnd/>
              <a:tailEnd/>
            </a:ln>
          </p:spPr>
          <p:txBody>
            <a:bodyPr/>
            <a:lstStyle/>
            <a:p>
              <a:endParaRPr lang="en-US"/>
            </a:p>
          </p:txBody>
        </p:sp>
        <p:sp>
          <p:nvSpPr>
            <p:cNvPr id="59415" name="Line 190"/>
            <p:cNvSpPr>
              <a:spLocks noChangeShapeType="1"/>
            </p:cNvSpPr>
            <p:nvPr/>
          </p:nvSpPr>
          <p:spPr bwMode="auto">
            <a:xfrm>
              <a:off x="4626" y="1540"/>
              <a:ext cx="1" cy="11"/>
            </a:xfrm>
            <a:prstGeom prst="line">
              <a:avLst/>
            </a:prstGeom>
            <a:noFill/>
            <a:ln w="1588" cap="rnd">
              <a:solidFill>
                <a:srgbClr val="000000"/>
              </a:solidFill>
              <a:round/>
              <a:headEnd/>
              <a:tailEnd/>
            </a:ln>
          </p:spPr>
          <p:txBody>
            <a:bodyPr/>
            <a:lstStyle/>
            <a:p>
              <a:endParaRPr lang="en-US"/>
            </a:p>
          </p:txBody>
        </p:sp>
        <p:sp>
          <p:nvSpPr>
            <p:cNvPr id="59416" name="Line 191"/>
            <p:cNvSpPr>
              <a:spLocks noChangeShapeType="1"/>
            </p:cNvSpPr>
            <p:nvPr/>
          </p:nvSpPr>
          <p:spPr bwMode="auto">
            <a:xfrm>
              <a:off x="4797" y="1540"/>
              <a:ext cx="1" cy="11"/>
            </a:xfrm>
            <a:prstGeom prst="line">
              <a:avLst/>
            </a:prstGeom>
            <a:noFill/>
            <a:ln w="1588" cap="rnd">
              <a:solidFill>
                <a:srgbClr val="000000"/>
              </a:solidFill>
              <a:round/>
              <a:headEnd/>
              <a:tailEnd/>
            </a:ln>
          </p:spPr>
          <p:txBody>
            <a:bodyPr/>
            <a:lstStyle/>
            <a:p>
              <a:endParaRPr lang="en-US"/>
            </a:p>
          </p:txBody>
        </p:sp>
        <p:sp>
          <p:nvSpPr>
            <p:cNvPr id="59417" name="Line 192"/>
            <p:cNvSpPr>
              <a:spLocks noChangeShapeType="1"/>
            </p:cNvSpPr>
            <p:nvPr/>
          </p:nvSpPr>
          <p:spPr bwMode="auto">
            <a:xfrm>
              <a:off x="4968" y="1540"/>
              <a:ext cx="1" cy="11"/>
            </a:xfrm>
            <a:prstGeom prst="line">
              <a:avLst/>
            </a:prstGeom>
            <a:noFill/>
            <a:ln w="1588" cap="rnd">
              <a:solidFill>
                <a:srgbClr val="000000"/>
              </a:solidFill>
              <a:round/>
              <a:headEnd/>
              <a:tailEnd/>
            </a:ln>
          </p:spPr>
          <p:txBody>
            <a:bodyPr/>
            <a:lstStyle/>
            <a:p>
              <a:endParaRPr lang="en-US"/>
            </a:p>
          </p:txBody>
        </p:sp>
        <p:sp>
          <p:nvSpPr>
            <p:cNvPr id="59418" name="Line 193"/>
            <p:cNvSpPr>
              <a:spLocks noChangeShapeType="1"/>
            </p:cNvSpPr>
            <p:nvPr/>
          </p:nvSpPr>
          <p:spPr bwMode="auto">
            <a:xfrm>
              <a:off x="5139" y="1540"/>
              <a:ext cx="1" cy="11"/>
            </a:xfrm>
            <a:prstGeom prst="line">
              <a:avLst/>
            </a:prstGeom>
            <a:noFill/>
            <a:ln w="1588" cap="rnd">
              <a:solidFill>
                <a:srgbClr val="000000"/>
              </a:solidFill>
              <a:round/>
              <a:headEnd/>
              <a:tailEnd/>
            </a:ln>
          </p:spPr>
          <p:txBody>
            <a:bodyPr/>
            <a:lstStyle/>
            <a:p>
              <a:endParaRPr lang="en-US"/>
            </a:p>
          </p:txBody>
        </p:sp>
        <p:sp>
          <p:nvSpPr>
            <p:cNvPr id="59419" name="Line 194"/>
            <p:cNvSpPr>
              <a:spLocks noChangeShapeType="1"/>
            </p:cNvSpPr>
            <p:nvPr/>
          </p:nvSpPr>
          <p:spPr bwMode="auto">
            <a:xfrm>
              <a:off x="5310" y="1540"/>
              <a:ext cx="2" cy="11"/>
            </a:xfrm>
            <a:prstGeom prst="line">
              <a:avLst/>
            </a:prstGeom>
            <a:noFill/>
            <a:ln w="1588" cap="rnd">
              <a:solidFill>
                <a:srgbClr val="000000"/>
              </a:solidFill>
              <a:round/>
              <a:headEnd/>
              <a:tailEnd/>
            </a:ln>
          </p:spPr>
          <p:txBody>
            <a:bodyPr/>
            <a:lstStyle/>
            <a:p>
              <a:endParaRPr lang="en-US"/>
            </a:p>
          </p:txBody>
        </p:sp>
        <p:sp>
          <p:nvSpPr>
            <p:cNvPr id="59420" name="Line 195"/>
            <p:cNvSpPr>
              <a:spLocks noChangeShapeType="1"/>
            </p:cNvSpPr>
            <p:nvPr/>
          </p:nvSpPr>
          <p:spPr bwMode="auto">
            <a:xfrm>
              <a:off x="5482" y="1540"/>
              <a:ext cx="1" cy="11"/>
            </a:xfrm>
            <a:prstGeom prst="line">
              <a:avLst/>
            </a:prstGeom>
            <a:noFill/>
            <a:ln w="1588" cap="rnd">
              <a:solidFill>
                <a:srgbClr val="000000"/>
              </a:solidFill>
              <a:round/>
              <a:headEnd/>
              <a:tailEnd/>
            </a:ln>
          </p:spPr>
          <p:txBody>
            <a:bodyPr/>
            <a:lstStyle/>
            <a:p>
              <a:endParaRPr lang="en-US"/>
            </a:p>
          </p:txBody>
        </p:sp>
        <p:sp>
          <p:nvSpPr>
            <p:cNvPr id="59421" name="Line 196"/>
            <p:cNvSpPr>
              <a:spLocks noChangeShapeType="1"/>
            </p:cNvSpPr>
            <p:nvPr/>
          </p:nvSpPr>
          <p:spPr bwMode="auto">
            <a:xfrm>
              <a:off x="5653" y="1540"/>
              <a:ext cx="1" cy="11"/>
            </a:xfrm>
            <a:prstGeom prst="line">
              <a:avLst/>
            </a:prstGeom>
            <a:noFill/>
            <a:ln w="1588" cap="rnd">
              <a:solidFill>
                <a:srgbClr val="000000"/>
              </a:solidFill>
              <a:round/>
              <a:headEnd/>
              <a:tailEnd/>
            </a:ln>
          </p:spPr>
          <p:txBody>
            <a:bodyPr/>
            <a:lstStyle/>
            <a:p>
              <a:endParaRPr lang="en-US"/>
            </a:p>
          </p:txBody>
        </p:sp>
        <p:sp>
          <p:nvSpPr>
            <p:cNvPr id="59422" name="Line 197"/>
            <p:cNvSpPr>
              <a:spLocks noChangeShapeType="1"/>
            </p:cNvSpPr>
            <p:nvPr/>
          </p:nvSpPr>
          <p:spPr bwMode="auto">
            <a:xfrm flipV="1">
              <a:off x="4283" y="3304"/>
              <a:ext cx="1" cy="22"/>
            </a:xfrm>
            <a:prstGeom prst="line">
              <a:avLst/>
            </a:prstGeom>
            <a:noFill/>
            <a:ln w="1588" cap="rnd">
              <a:solidFill>
                <a:srgbClr val="000000"/>
              </a:solidFill>
              <a:round/>
              <a:headEnd/>
              <a:tailEnd/>
            </a:ln>
          </p:spPr>
          <p:txBody>
            <a:bodyPr/>
            <a:lstStyle/>
            <a:p>
              <a:endParaRPr lang="en-US"/>
            </a:p>
          </p:txBody>
        </p:sp>
        <p:sp>
          <p:nvSpPr>
            <p:cNvPr id="59423" name="Line 198"/>
            <p:cNvSpPr>
              <a:spLocks noChangeShapeType="1"/>
            </p:cNvSpPr>
            <p:nvPr/>
          </p:nvSpPr>
          <p:spPr bwMode="auto">
            <a:xfrm flipV="1">
              <a:off x="4626" y="3304"/>
              <a:ext cx="1" cy="22"/>
            </a:xfrm>
            <a:prstGeom prst="line">
              <a:avLst/>
            </a:prstGeom>
            <a:noFill/>
            <a:ln w="1588" cap="rnd">
              <a:solidFill>
                <a:srgbClr val="000000"/>
              </a:solidFill>
              <a:round/>
              <a:headEnd/>
              <a:tailEnd/>
            </a:ln>
          </p:spPr>
          <p:txBody>
            <a:bodyPr/>
            <a:lstStyle/>
            <a:p>
              <a:endParaRPr lang="en-US"/>
            </a:p>
          </p:txBody>
        </p:sp>
        <p:sp>
          <p:nvSpPr>
            <p:cNvPr id="59424" name="Line 199"/>
            <p:cNvSpPr>
              <a:spLocks noChangeShapeType="1"/>
            </p:cNvSpPr>
            <p:nvPr/>
          </p:nvSpPr>
          <p:spPr bwMode="auto">
            <a:xfrm flipV="1">
              <a:off x="4968" y="3304"/>
              <a:ext cx="1" cy="22"/>
            </a:xfrm>
            <a:prstGeom prst="line">
              <a:avLst/>
            </a:prstGeom>
            <a:noFill/>
            <a:ln w="1588" cap="rnd">
              <a:solidFill>
                <a:srgbClr val="000000"/>
              </a:solidFill>
              <a:round/>
              <a:headEnd/>
              <a:tailEnd/>
            </a:ln>
          </p:spPr>
          <p:txBody>
            <a:bodyPr/>
            <a:lstStyle/>
            <a:p>
              <a:endParaRPr lang="en-US"/>
            </a:p>
          </p:txBody>
        </p:sp>
        <p:sp>
          <p:nvSpPr>
            <p:cNvPr id="59425" name="Line 200"/>
            <p:cNvSpPr>
              <a:spLocks noChangeShapeType="1"/>
            </p:cNvSpPr>
            <p:nvPr/>
          </p:nvSpPr>
          <p:spPr bwMode="auto">
            <a:xfrm flipV="1">
              <a:off x="5310" y="3304"/>
              <a:ext cx="2" cy="22"/>
            </a:xfrm>
            <a:prstGeom prst="line">
              <a:avLst/>
            </a:prstGeom>
            <a:noFill/>
            <a:ln w="1588" cap="rnd">
              <a:solidFill>
                <a:srgbClr val="000000"/>
              </a:solidFill>
              <a:round/>
              <a:headEnd/>
              <a:tailEnd/>
            </a:ln>
          </p:spPr>
          <p:txBody>
            <a:bodyPr/>
            <a:lstStyle/>
            <a:p>
              <a:endParaRPr lang="en-US"/>
            </a:p>
          </p:txBody>
        </p:sp>
        <p:sp>
          <p:nvSpPr>
            <p:cNvPr id="59426" name="Line 201"/>
            <p:cNvSpPr>
              <a:spLocks noChangeShapeType="1"/>
            </p:cNvSpPr>
            <p:nvPr/>
          </p:nvSpPr>
          <p:spPr bwMode="auto">
            <a:xfrm flipV="1">
              <a:off x="5653" y="3304"/>
              <a:ext cx="1" cy="22"/>
            </a:xfrm>
            <a:prstGeom prst="line">
              <a:avLst/>
            </a:prstGeom>
            <a:noFill/>
            <a:ln w="1588" cap="rnd">
              <a:solidFill>
                <a:srgbClr val="000000"/>
              </a:solidFill>
              <a:round/>
              <a:headEnd/>
              <a:tailEnd/>
            </a:ln>
          </p:spPr>
          <p:txBody>
            <a:bodyPr/>
            <a:lstStyle/>
            <a:p>
              <a:endParaRPr lang="en-US"/>
            </a:p>
          </p:txBody>
        </p:sp>
        <p:sp>
          <p:nvSpPr>
            <p:cNvPr id="59427" name="Line 202"/>
            <p:cNvSpPr>
              <a:spLocks noChangeShapeType="1"/>
            </p:cNvSpPr>
            <p:nvPr/>
          </p:nvSpPr>
          <p:spPr bwMode="auto">
            <a:xfrm>
              <a:off x="4283" y="1540"/>
              <a:ext cx="1" cy="22"/>
            </a:xfrm>
            <a:prstGeom prst="line">
              <a:avLst/>
            </a:prstGeom>
            <a:noFill/>
            <a:ln w="1588" cap="rnd">
              <a:solidFill>
                <a:srgbClr val="000000"/>
              </a:solidFill>
              <a:round/>
              <a:headEnd/>
              <a:tailEnd/>
            </a:ln>
          </p:spPr>
          <p:txBody>
            <a:bodyPr/>
            <a:lstStyle/>
            <a:p>
              <a:endParaRPr lang="en-US"/>
            </a:p>
          </p:txBody>
        </p:sp>
        <p:sp>
          <p:nvSpPr>
            <p:cNvPr id="59428" name="Line 203"/>
            <p:cNvSpPr>
              <a:spLocks noChangeShapeType="1"/>
            </p:cNvSpPr>
            <p:nvPr/>
          </p:nvSpPr>
          <p:spPr bwMode="auto">
            <a:xfrm>
              <a:off x="4626" y="1540"/>
              <a:ext cx="1" cy="22"/>
            </a:xfrm>
            <a:prstGeom prst="line">
              <a:avLst/>
            </a:prstGeom>
            <a:noFill/>
            <a:ln w="1588" cap="rnd">
              <a:solidFill>
                <a:srgbClr val="000000"/>
              </a:solidFill>
              <a:round/>
              <a:headEnd/>
              <a:tailEnd/>
            </a:ln>
          </p:spPr>
          <p:txBody>
            <a:bodyPr/>
            <a:lstStyle/>
            <a:p>
              <a:endParaRPr lang="en-US"/>
            </a:p>
          </p:txBody>
        </p:sp>
        <p:sp>
          <p:nvSpPr>
            <p:cNvPr id="59429" name="Line 204"/>
            <p:cNvSpPr>
              <a:spLocks noChangeShapeType="1"/>
            </p:cNvSpPr>
            <p:nvPr/>
          </p:nvSpPr>
          <p:spPr bwMode="auto">
            <a:xfrm>
              <a:off x="4968" y="1540"/>
              <a:ext cx="1" cy="22"/>
            </a:xfrm>
            <a:prstGeom prst="line">
              <a:avLst/>
            </a:prstGeom>
            <a:noFill/>
            <a:ln w="1588" cap="rnd">
              <a:solidFill>
                <a:srgbClr val="000000"/>
              </a:solidFill>
              <a:round/>
              <a:headEnd/>
              <a:tailEnd/>
            </a:ln>
          </p:spPr>
          <p:txBody>
            <a:bodyPr/>
            <a:lstStyle/>
            <a:p>
              <a:endParaRPr lang="en-US"/>
            </a:p>
          </p:txBody>
        </p:sp>
        <p:sp>
          <p:nvSpPr>
            <p:cNvPr id="59430" name="Line 205"/>
            <p:cNvSpPr>
              <a:spLocks noChangeShapeType="1"/>
            </p:cNvSpPr>
            <p:nvPr/>
          </p:nvSpPr>
          <p:spPr bwMode="auto">
            <a:xfrm>
              <a:off x="5310" y="1540"/>
              <a:ext cx="2" cy="22"/>
            </a:xfrm>
            <a:prstGeom prst="line">
              <a:avLst/>
            </a:prstGeom>
            <a:noFill/>
            <a:ln w="1588" cap="rnd">
              <a:solidFill>
                <a:srgbClr val="000000"/>
              </a:solidFill>
              <a:round/>
              <a:headEnd/>
              <a:tailEnd/>
            </a:ln>
          </p:spPr>
          <p:txBody>
            <a:bodyPr/>
            <a:lstStyle/>
            <a:p>
              <a:endParaRPr lang="en-US"/>
            </a:p>
          </p:txBody>
        </p:sp>
        <p:sp>
          <p:nvSpPr>
            <p:cNvPr id="59431" name="Line 206"/>
            <p:cNvSpPr>
              <a:spLocks noChangeShapeType="1"/>
            </p:cNvSpPr>
            <p:nvPr/>
          </p:nvSpPr>
          <p:spPr bwMode="auto">
            <a:xfrm>
              <a:off x="5653" y="1540"/>
              <a:ext cx="1" cy="22"/>
            </a:xfrm>
            <a:prstGeom prst="line">
              <a:avLst/>
            </a:prstGeom>
            <a:noFill/>
            <a:ln w="1588" cap="rnd">
              <a:solidFill>
                <a:srgbClr val="000000"/>
              </a:solidFill>
              <a:round/>
              <a:headEnd/>
              <a:tailEnd/>
            </a:ln>
          </p:spPr>
          <p:txBody>
            <a:bodyPr/>
            <a:lstStyle/>
            <a:p>
              <a:endParaRPr lang="en-US"/>
            </a:p>
          </p:txBody>
        </p:sp>
        <p:sp>
          <p:nvSpPr>
            <p:cNvPr id="59432" name="Line 207"/>
            <p:cNvSpPr>
              <a:spLocks noChangeShapeType="1"/>
            </p:cNvSpPr>
            <p:nvPr/>
          </p:nvSpPr>
          <p:spPr bwMode="auto">
            <a:xfrm>
              <a:off x="4283" y="3326"/>
              <a:ext cx="7" cy="1"/>
            </a:xfrm>
            <a:prstGeom prst="line">
              <a:avLst/>
            </a:prstGeom>
            <a:noFill/>
            <a:ln w="1588" cap="rnd">
              <a:solidFill>
                <a:srgbClr val="000000"/>
              </a:solidFill>
              <a:round/>
              <a:headEnd/>
              <a:tailEnd/>
            </a:ln>
          </p:spPr>
          <p:txBody>
            <a:bodyPr/>
            <a:lstStyle/>
            <a:p>
              <a:endParaRPr lang="en-US"/>
            </a:p>
          </p:txBody>
        </p:sp>
        <p:sp>
          <p:nvSpPr>
            <p:cNvPr id="59433" name="Line 208"/>
            <p:cNvSpPr>
              <a:spLocks noChangeShapeType="1"/>
            </p:cNvSpPr>
            <p:nvPr/>
          </p:nvSpPr>
          <p:spPr bwMode="auto">
            <a:xfrm>
              <a:off x="4283" y="3149"/>
              <a:ext cx="7" cy="1"/>
            </a:xfrm>
            <a:prstGeom prst="line">
              <a:avLst/>
            </a:prstGeom>
            <a:noFill/>
            <a:ln w="1588" cap="rnd">
              <a:solidFill>
                <a:srgbClr val="000000"/>
              </a:solidFill>
              <a:round/>
              <a:headEnd/>
              <a:tailEnd/>
            </a:ln>
          </p:spPr>
          <p:txBody>
            <a:bodyPr/>
            <a:lstStyle/>
            <a:p>
              <a:endParaRPr lang="en-US"/>
            </a:p>
          </p:txBody>
        </p:sp>
        <p:sp>
          <p:nvSpPr>
            <p:cNvPr id="59434" name="Line 209"/>
            <p:cNvSpPr>
              <a:spLocks noChangeShapeType="1"/>
            </p:cNvSpPr>
            <p:nvPr/>
          </p:nvSpPr>
          <p:spPr bwMode="auto">
            <a:xfrm>
              <a:off x="4283" y="2969"/>
              <a:ext cx="7" cy="1"/>
            </a:xfrm>
            <a:prstGeom prst="line">
              <a:avLst/>
            </a:prstGeom>
            <a:noFill/>
            <a:ln w="1588" cap="rnd">
              <a:solidFill>
                <a:srgbClr val="000000"/>
              </a:solidFill>
              <a:round/>
              <a:headEnd/>
              <a:tailEnd/>
            </a:ln>
          </p:spPr>
          <p:txBody>
            <a:bodyPr/>
            <a:lstStyle/>
            <a:p>
              <a:endParaRPr lang="en-US"/>
            </a:p>
          </p:txBody>
        </p:sp>
        <p:sp>
          <p:nvSpPr>
            <p:cNvPr id="59435" name="Line 210"/>
            <p:cNvSpPr>
              <a:spLocks noChangeShapeType="1"/>
            </p:cNvSpPr>
            <p:nvPr/>
          </p:nvSpPr>
          <p:spPr bwMode="auto">
            <a:xfrm>
              <a:off x="4283" y="2792"/>
              <a:ext cx="7" cy="1"/>
            </a:xfrm>
            <a:prstGeom prst="line">
              <a:avLst/>
            </a:prstGeom>
            <a:noFill/>
            <a:ln w="1588" cap="rnd">
              <a:solidFill>
                <a:srgbClr val="000000"/>
              </a:solidFill>
              <a:round/>
              <a:headEnd/>
              <a:tailEnd/>
            </a:ln>
          </p:spPr>
          <p:txBody>
            <a:bodyPr/>
            <a:lstStyle/>
            <a:p>
              <a:endParaRPr lang="en-US"/>
            </a:p>
          </p:txBody>
        </p:sp>
        <p:sp>
          <p:nvSpPr>
            <p:cNvPr id="59436" name="Line 211"/>
            <p:cNvSpPr>
              <a:spLocks noChangeShapeType="1"/>
            </p:cNvSpPr>
            <p:nvPr/>
          </p:nvSpPr>
          <p:spPr bwMode="auto">
            <a:xfrm>
              <a:off x="4283" y="2613"/>
              <a:ext cx="7" cy="1"/>
            </a:xfrm>
            <a:prstGeom prst="line">
              <a:avLst/>
            </a:prstGeom>
            <a:noFill/>
            <a:ln w="1588" cap="rnd">
              <a:solidFill>
                <a:srgbClr val="000000"/>
              </a:solidFill>
              <a:round/>
              <a:headEnd/>
              <a:tailEnd/>
            </a:ln>
          </p:spPr>
          <p:txBody>
            <a:bodyPr/>
            <a:lstStyle/>
            <a:p>
              <a:endParaRPr lang="en-US"/>
            </a:p>
          </p:txBody>
        </p:sp>
        <p:sp>
          <p:nvSpPr>
            <p:cNvPr id="59437" name="Line 212"/>
            <p:cNvSpPr>
              <a:spLocks noChangeShapeType="1"/>
            </p:cNvSpPr>
            <p:nvPr/>
          </p:nvSpPr>
          <p:spPr bwMode="auto">
            <a:xfrm>
              <a:off x="4283" y="2433"/>
              <a:ext cx="7" cy="2"/>
            </a:xfrm>
            <a:prstGeom prst="line">
              <a:avLst/>
            </a:prstGeom>
            <a:noFill/>
            <a:ln w="1588" cap="rnd">
              <a:solidFill>
                <a:srgbClr val="000000"/>
              </a:solidFill>
              <a:round/>
              <a:headEnd/>
              <a:tailEnd/>
            </a:ln>
          </p:spPr>
          <p:txBody>
            <a:bodyPr/>
            <a:lstStyle/>
            <a:p>
              <a:endParaRPr lang="en-US"/>
            </a:p>
          </p:txBody>
        </p:sp>
        <p:sp>
          <p:nvSpPr>
            <p:cNvPr id="59438" name="Line 213"/>
            <p:cNvSpPr>
              <a:spLocks noChangeShapeType="1"/>
            </p:cNvSpPr>
            <p:nvPr/>
          </p:nvSpPr>
          <p:spPr bwMode="auto">
            <a:xfrm>
              <a:off x="4283" y="2252"/>
              <a:ext cx="7" cy="2"/>
            </a:xfrm>
            <a:prstGeom prst="line">
              <a:avLst/>
            </a:prstGeom>
            <a:noFill/>
            <a:ln w="1588" cap="rnd">
              <a:solidFill>
                <a:srgbClr val="000000"/>
              </a:solidFill>
              <a:round/>
              <a:headEnd/>
              <a:tailEnd/>
            </a:ln>
          </p:spPr>
          <p:txBody>
            <a:bodyPr/>
            <a:lstStyle/>
            <a:p>
              <a:endParaRPr lang="en-US"/>
            </a:p>
          </p:txBody>
        </p:sp>
        <p:sp>
          <p:nvSpPr>
            <p:cNvPr id="59439" name="Line 214"/>
            <p:cNvSpPr>
              <a:spLocks noChangeShapeType="1"/>
            </p:cNvSpPr>
            <p:nvPr/>
          </p:nvSpPr>
          <p:spPr bwMode="auto">
            <a:xfrm>
              <a:off x="4283" y="2074"/>
              <a:ext cx="7" cy="1"/>
            </a:xfrm>
            <a:prstGeom prst="line">
              <a:avLst/>
            </a:prstGeom>
            <a:noFill/>
            <a:ln w="1588" cap="rnd">
              <a:solidFill>
                <a:srgbClr val="000000"/>
              </a:solidFill>
              <a:round/>
              <a:headEnd/>
              <a:tailEnd/>
            </a:ln>
          </p:spPr>
          <p:txBody>
            <a:bodyPr/>
            <a:lstStyle/>
            <a:p>
              <a:endParaRPr lang="en-US"/>
            </a:p>
          </p:txBody>
        </p:sp>
        <p:sp>
          <p:nvSpPr>
            <p:cNvPr id="59440" name="Line 215"/>
            <p:cNvSpPr>
              <a:spLocks noChangeShapeType="1"/>
            </p:cNvSpPr>
            <p:nvPr/>
          </p:nvSpPr>
          <p:spPr bwMode="auto">
            <a:xfrm>
              <a:off x="4283" y="1898"/>
              <a:ext cx="7" cy="1"/>
            </a:xfrm>
            <a:prstGeom prst="line">
              <a:avLst/>
            </a:prstGeom>
            <a:noFill/>
            <a:ln w="1588" cap="rnd">
              <a:solidFill>
                <a:srgbClr val="000000"/>
              </a:solidFill>
              <a:round/>
              <a:headEnd/>
              <a:tailEnd/>
            </a:ln>
          </p:spPr>
          <p:txBody>
            <a:bodyPr/>
            <a:lstStyle/>
            <a:p>
              <a:endParaRPr lang="en-US"/>
            </a:p>
          </p:txBody>
        </p:sp>
        <p:sp>
          <p:nvSpPr>
            <p:cNvPr id="59441" name="Line 216"/>
            <p:cNvSpPr>
              <a:spLocks noChangeShapeType="1"/>
            </p:cNvSpPr>
            <p:nvPr/>
          </p:nvSpPr>
          <p:spPr bwMode="auto">
            <a:xfrm>
              <a:off x="4283" y="1718"/>
              <a:ext cx="7" cy="1"/>
            </a:xfrm>
            <a:prstGeom prst="line">
              <a:avLst/>
            </a:prstGeom>
            <a:noFill/>
            <a:ln w="1588" cap="rnd">
              <a:solidFill>
                <a:srgbClr val="000000"/>
              </a:solidFill>
              <a:round/>
              <a:headEnd/>
              <a:tailEnd/>
            </a:ln>
          </p:spPr>
          <p:txBody>
            <a:bodyPr/>
            <a:lstStyle/>
            <a:p>
              <a:endParaRPr lang="en-US"/>
            </a:p>
          </p:txBody>
        </p:sp>
        <p:sp>
          <p:nvSpPr>
            <p:cNvPr id="59442" name="Line 217"/>
            <p:cNvSpPr>
              <a:spLocks noChangeShapeType="1"/>
            </p:cNvSpPr>
            <p:nvPr/>
          </p:nvSpPr>
          <p:spPr bwMode="auto">
            <a:xfrm flipH="1">
              <a:off x="5646" y="3326"/>
              <a:ext cx="7" cy="1"/>
            </a:xfrm>
            <a:prstGeom prst="line">
              <a:avLst/>
            </a:prstGeom>
            <a:noFill/>
            <a:ln w="1588" cap="rnd">
              <a:solidFill>
                <a:srgbClr val="000000"/>
              </a:solidFill>
              <a:round/>
              <a:headEnd/>
              <a:tailEnd/>
            </a:ln>
          </p:spPr>
          <p:txBody>
            <a:bodyPr/>
            <a:lstStyle/>
            <a:p>
              <a:endParaRPr lang="en-US"/>
            </a:p>
          </p:txBody>
        </p:sp>
        <p:sp>
          <p:nvSpPr>
            <p:cNvPr id="59443" name="Line 218"/>
            <p:cNvSpPr>
              <a:spLocks noChangeShapeType="1"/>
            </p:cNvSpPr>
            <p:nvPr/>
          </p:nvSpPr>
          <p:spPr bwMode="auto">
            <a:xfrm flipH="1">
              <a:off x="5646" y="3149"/>
              <a:ext cx="7" cy="1"/>
            </a:xfrm>
            <a:prstGeom prst="line">
              <a:avLst/>
            </a:prstGeom>
            <a:noFill/>
            <a:ln w="1588" cap="rnd">
              <a:solidFill>
                <a:srgbClr val="000000"/>
              </a:solidFill>
              <a:round/>
              <a:headEnd/>
              <a:tailEnd/>
            </a:ln>
          </p:spPr>
          <p:txBody>
            <a:bodyPr/>
            <a:lstStyle/>
            <a:p>
              <a:endParaRPr lang="en-US"/>
            </a:p>
          </p:txBody>
        </p:sp>
        <p:sp>
          <p:nvSpPr>
            <p:cNvPr id="59444" name="Line 219"/>
            <p:cNvSpPr>
              <a:spLocks noChangeShapeType="1"/>
            </p:cNvSpPr>
            <p:nvPr/>
          </p:nvSpPr>
          <p:spPr bwMode="auto">
            <a:xfrm flipH="1">
              <a:off x="5646" y="2969"/>
              <a:ext cx="7" cy="1"/>
            </a:xfrm>
            <a:prstGeom prst="line">
              <a:avLst/>
            </a:prstGeom>
            <a:noFill/>
            <a:ln w="1588" cap="rnd">
              <a:solidFill>
                <a:srgbClr val="000000"/>
              </a:solidFill>
              <a:round/>
              <a:headEnd/>
              <a:tailEnd/>
            </a:ln>
          </p:spPr>
          <p:txBody>
            <a:bodyPr/>
            <a:lstStyle/>
            <a:p>
              <a:endParaRPr lang="en-US"/>
            </a:p>
          </p:txBody>
        </p:sp>
        <p:sp>
          <p:nvSpPr>
            <p:cNvPr id="59445" name="Line 220"/>
            <p:cNvSpPr>
              <a:spLocks noChangeShapeType="1"/>
            </p:cNvSpPr>
            <p:nvPr/>
          </p:nvSpPr>
          <p:spPr bwMode="auto">
            <a:xfrm flipH="1">
              <a:off x="5646" y="2792"/>
              <a:ext cx="7" cy="1"/>
            </a:xfrm>
            <a:prstGeom prst="line">
              <a:avLst/>
            </a:prstGeom>
            <a:noFill/>
            <a:ln w="1588" cap="rnd">
              <a:solidFill>
                <a:srgbClr val="000000"/>
              </a:solidFill>
              <a:round/>
              <a:headEnd/>
              <a:tailEnd/>
            </a:ln>
          </p:spPr>
          <p:txBody>
            <a:bodyPr/>
            <a:lstStyle/>
            <a:p>
              <a:endParaRPr lang="en-US"/>
            </a:p>
          </p:txBody>
        </p:sp>
        <p:sp>
          <p:nvSpPr>
            <p:cNvPr id="59446" name="Line 221"/>
            <p:cNvSpPr>
              <a:spLocks noChangeShapeType="1"/>
            </p:cNvSpPr>
            <p:nvPr/>
          </p:nvSpPr>
          <p:spPr bwMode="auto">
            <a:xfrm flipH="1">
              <a:off x="5646" y="2611"/>
              <a:ext cx="7" cy="1"/>
            </a:xfrm>
            <a:prstGeom prst="line">
              <a:avLst/>
            </a:prstGeom>
            <a:noFill/>
            <a:ln w="1588" cap="rnd">
              <a:solidFill>
                <a:srgbClr val="000000"/>
              </a:solidFill>
              <a:round/>
              <a:headEnd/>
              <a:tailEnd/>
            </a:ln>
          </p:spPr>
          <p:txBody>
            <a:bodyPr/>
            <a:lstStyle/>
            <a:p>
              <a:endParaRPr lang="en-US"/>
            </a:p>
          </p:txBody>
        </p:sp>
        <p:sp>
          <p:nvSpPr>
            <p:cNvPr id="59447" name="Line 222"/>
            <p:cNvSpPr>
              <a:spLocks noChangeShapeType="1"/>
            </p:cNvSpPr>
            <p:nvPr/>
          </p:nvSpPr>
          <p:spPr bwMode="auto">
            <a:xfrm flipH="1">
              <a:off x="5646" y="2432"/>
              <a:ext cx="7" cy="1"/>
            </a:xfrm>
            <a:prstGeom prst="line">
              <a:avLst/>
            </a:prstGeom>
            <a:noFill/>
            <a:ln w="1588" cap="rnd">
              <a:solidFill>
                <a:srgbClr val="000000"/>
              </a:solidFill>
              <a:round/>
              <a:headEnd/>
              <a:tailEnd/>
            </a:ln>
          </p:spPr>
          <p:txBody>
            <a:bodyPr/>
            <a:lstStyle/>
            <a:p>
              <a:endParaRPr lang="en-US"/>
            </a:p>
          </p:txBody>
        </p:sp>
        <p:sp>
          <p:nvSpPr>
            <p:cNvPr id="59448" name="Line 223"/>
            <p:cNvSpPr>
              <a:spLocks noChangeShapeType="1"/>
            </p:cNvSpPr>
            <p:nvPr/>
          </p:nvSpPr>
          <p:spPr bwMode="auto">
            <a:xfrm flipH="1">
              <a:off x="5646" y="2252"/>
              <a:ext cx="7" cy="2"/>
            </a:xfrm>
            <a:prstGeom prst="line">
              <a:avLst/>
            </a:prstGeom>
            <a:noFill/>
            <a:ln w="1588" cap="rnd">
              <a:solidFill>
                <a:srgbClr val="000000"/>
              </a:solidFill>
              <a:round/>
              <a:headEnd/>
              <a:tailEnd/>
            </a:ln>
          </p:spPr>
          <p:txBody>
            <a:bodyPr/>
            <a:lstStyle/>
            <a:p>
              <a:endParaRPr lang="en-US"/>
            </a:p>
          </p:txBody>
        </p:sp>
        <p:sp>
          <p:nvSpPr>
            <p:cNvPr id="59449" name="Line 224"/>
            <p:cNvSpPr>
              <a:spLocks noChangeShapeType="1"/>
            </p:cNvSpPr>
            <p:nvPr/>
          </p:nvSpPr>
          <p:spPr bwMode="auto">
            <a:xfrm flipH="1">
              <a:off x="5646" y="2074"/>
              <a:ext cx="7" cy="1"/>
            </a:xfrm>
            <a:prstGeom prst="line">
              <a:avLst/>
            </a:prstGeom>
            <a:noFill/>
            <a:ln w="1588" cap="rnd">
              <a:solidFill>
                <a:srgbClr val="000000"/>
              </a:solidFill>
              <a:round/>
              <a:headEnd/>
              <a:tailEnd/>
            </a:ln>
          </p:spPr>
          <p:txBody>
            <a:bodyPr/>
            <a:lstStyle/>
            <a:p>
              <a:endParaRPr lang="en-US"/>
            </a:p>
          </p:txBody>
        </p:sp>
        <p:sp>
          <p:nvSpPr>
            <p:cNvPr id="59450" name="Line 225"/>
            <p:cNvSpPr>
              <a:spLocks noChangeShapeType="1"/>
            </p:cNvSpPr>
            <p:nvPr/>
          </p:nvSpPr>
          <p:spPr bwMode="auto">
            <a:xfrm flipH="1">
              <a:off x="5646" y="1898"/>
              <a:ext cx="7" cy="1"/>
            </a:xfrm>
            <a:prstGeom prst="line">
              <a:avLst/>
            </a:prstGeom>
            <a:noFill/>
            <a:ln w="1588" cap="rnd">
              <a:solidFill>
                <a:srgbClr val="000000"/>
              </a:solidFill>
              <a:round/>
              <a:headEnd/>
              <a:tailEnd/>
            </a:ln>
          </p:spPr>
          <p:txBody>
            <a:bodyPr/>
            <a:lstStyle/>
            <a:p>
              <a:endParaRPr lang="en-US"/>
            </a:p>
          </p:txBody>
        </p:sp>
        <p:sp>
          <p:nvSpPr>
            <p:cNvPr id="59451" name="Line 226"/>
            <p:cNvSpPr>
              <a:spLocks noChangeShapeType="1"/>
            </p:cNvSpPr>
            <p:nvPr/>
          </p:nvSpPr>
          <p:spPr bwMode="auto">
            <a:xfrm flipH="1">
              <a:off x="5646" y="1718"/>
              <a:ext cx="7" cy="1"/>
            </a:xfrm>
            <a:prstGeom prst="line">
              <a:avLst/>
            </a:prstGeom>
            <a:noFill/>
            <a:ln w="1588" cap="rnd">
              <a:solidFill>
                <a:srgbClr val="000000"/>
              </a:solidFill>
              <a:round/>
              <a:headEnd/>
              <a:tailEnd/>
            </a:ln>
          </p:spPr>
          <p:txBody>
            <a:bodyPr/>
            <a:lstStyle/>
            <a:p>
              <a:endParaRPr lang="en-US"/>
            </a:p>
          </p:txBody>
        </p:sp>
        <p:sp>
          <p:nvSpPr>
            <p:cNvPr id="59452" name="Line 227"/>
            <p:cNvSpPr>
              <a:spLocks noChangeShapeType="1"/>
            </p:cNvSpPr>
            <p:nvPr/>
          </p:nvSpPr>
          <p:spPr bwMode="auto">
            <a:xfrm>
              <a:off x="4283" y="3326"/>
              <a:ext cx="14" cy="1"/>
            </a:xfrm>
            <a:prstGeom prst="line">
              <a:avLst/>
            </a:prstGeom>
            <a:noFill/>
            <a:ln w="1588" cap="rnd">
              <a:solidFill>
                <a:srgbClr val="000000"/>
              </a:solidFill>
              <a:round/>
              <a:headEnd/>
              <a:tailEnd/>
            </a:ln>
          </p:spPr>
          <p:txBody>
            <a:bodyPr/>
            <a:lstStyle/>
            <a:p>
              <a:endParaRPr lang="en-US"/>
            </a:p>
          </p:txBody>
        </p:sp>
        <p:sp>
          <p:nvSpPr>
            <p:cNvPr id="59453" name="Line 228"/>
            <p:cNvSpPr>
              <a:spLocks noChangeShapeType="1"/>
            </p:cNvSpPr>
            <p:nvPr/>
          </p:nvSpPr>
          <p:spPr bwMode="auto">
            <a:xfrm>
              <a:off x="4283" y="2969"/>
              <a:ext cx="14" cy="1"/>
            </a:xfrm>
            <a:prstGeom prst="line">
              <a:avLst/>
            </a:prstGeom>
            <a:noFill/>
            <a:ln w="1588" cap="rnd">
              <a:solidFill>
                <a:srgbClr val="000000"/>
              </a:solidFill>
              <a:round/>
              <a:headEnd/>
              <a:tailEnd/>
            </a:ln>
          </p:spPr>
          <p:txBody>
            <a:bodyPr/>
            <a:lstStyle/>
            <a:p>
              <a:endParaRPr lang="en-US"/>
            </a:p>
          </p:txBody>
        </p:sp>
        <p:sp>
          <p:nvSpPr>
            <p:cNvPr id="59454" name="Line 229"/>
            <p:cNvSpPr>
              <a:spLocks noChangeShapeType="1"/>
            </p:cNvSpPr>
            <p:nvPr/>
          </p:nvSpPr>
          <p:spPr bwMode="auto">
            <a:xfrm>
              <a:off x="4283" y="2613"/>
              <a:ext cx="14" cy="1"/>
            </a:xfrm>
            <a:prstGeom prst="line">
              <a:avLst/>
            </a:prstGeom>
            <a:noFill/>
            <a:ln w="1588" cap="rnd">
              <a:solidFill>
                <a:srgbClr val="000000"/>
              </a:solidFill>
              <a:round/>
              <a:headEnd/>
              <a:tailEnd/>
            </a:ln>
          </p:spPr>
          <p:txBody>
            <a:bodyPr/>
            <a:lstStyle/>
            <a:p>
              <a:endParaRPr lang="en-US"/>
            </a:p>
          </p:txBody>
        </p:sp>
        <p:sp>
          <p:nvSpPr>
            <p:cNvPr id="59455" name="Line 230"/>
            <p:cNvSpPr>
              <a:spLocks noChangeShapeType="1"/>
            </p:cNvSpPr>
            <p:nvPr/>
          </p:nvSpPr>
          <p:spPr bwMode="auto">
            <a:xfrm>
              <a:off x="4283" y="2252"/>
              <a:ext cx="14" cy="2"/>
            </a:xfrm>
            <a:prstGeom prst="line">
              <a:avLst/>
            </a:prstGeom>
            <a:noFill/>
            <a:ln w="1588" cap="rnd">
              <a:solidFill>
                <a:srgbClr val="000000"/>
              </a:solidFill>
              <a:round/>
              <a:headEnd/>
              <a:tailEnd/>
            </a:ln>
          </p:spPr>
          <p:txBody>
            <a:bodyPr/>
            <a:lstStyle/>
            <a:p>
              <a:endParaRPr lang="en-US"/>
            </a:p>
          </p:txBody>
        </p:sp>
        <p:sp>
          <p:nvSpPr>
            <p:cNvPr id="59456" name="Line 231"/>
            <p:cNvSpPr>
              <a:spLocks noChangeShapeType="1"/>
            </p:cNvSpPr>
            <p:nvPr/>
          </p:nvSpPr>
          <p:spPr bwMode="auto">
            <a:xfrm>
              <a:off x="4283" y="1898"/>
              <a:ext cx="14" cy="1"/>
            </a:xfrm>
            <a:prstGeom prst="line">
              <a:avLst/>
            </a:prstGeom>
            <a:noFill/>
            <a:ln w="1588" cap="rnd">
              <a:solidFill>
                <a:srgbClr val="000000"/>
              </a:solidFill>
              <a:round/>
              <a:headEnd/>
              <a:tailEnd/>
            </a:ln>
          </p:spPr>
          <p:txBody>
            <a:bodyPr/>
            <a:lstStyle/>
            <a:p>
              <a:endParaRPr lang="en-US"/>
            </a:p>
          </p:txBody>
        </p:sp>
        <p:sp>
          <p:nvSpPr>
            <p:cNvPr id="59457" name="Line 232"/>
            <p:cNvSpPr>
              <a:spLocks noChangeShapeType="1"/>
            </p:cNvSpPr>
            <p:nvPr/>
          </p:nvSpPr>
          <p:spPr bwMode="auto">
            <a:xfrm flipH="1">
              <a:off x="5640" y="3326"/>
              <a:ext cx="13" cy="1"/>
            </a:xfrm>
            <a:prstGeom prst="line">
              <a:avLst/>
            </a:prstGeom>
            <a:noFill/>
            <a:ln w="1588" cap="rnd">
              <a:solidFill>
                <a:srgbClr val="000000"/>
              </a:solidFill>
              <a:round/>
              <a:headEnd/>
              <a:tailEnd/>
            </a:ln>
          </p:spPr>
          <p:txBody>
            <a:bodyPr/>
            <a:lstStyle/>
            <a:p>
              <a:endParaRPr lang="en-US"/>
            </a:p>
          </p:txBody>
        </p:sp>
        <p:sp>
          <p:nvSpPr>
            <p:cNvPr id="59458" name="Line 233"/>
            <p:cNvSpPr>
              <a:spLocks noChangeShapeType="1"/>
            </p:cNvSpPr>
            <p:nvPr/>
          </p:nvSpPr>
          <p:spPr bwMode="auto">
            <a:xfrm flipH="1">
              <a:off x="5640" y="2969"/>
              <a:ext cx="13" cy="1"/>
            </a:xfrm>
            <a:prstGeom prst="line">
              <a:avLst/>
            </a:prstGeom>
            <a:noFill/>
            <a:ln w="1588" cap="rnd">
              <a:solidFill>
                <a:srgbClr val="000000"/>
              </a:solidFill>
              <a:round/>
              <a:headEnd/>
              <a:tailEnd/>
            </a:ln>
          </p:spPr>
          <p:txBody>
            <a:bodyPr/>
            <a:lstStyle/>
            <a:p>
              <a:endParaRPr lang="en-US"/>
            </a:p>
          </p:txBody>
        </p:sp>
        <p:sp>
          <p:nvSpPr>
            <p:cNvPr id="59459" name="Line 234"/>
            <p:cNvSpPr>
              <a:spLocks noChangeShapeType="1"/>
            </p:cNvSpPr>
            <p:nvPr/>
          </p:nvSpPr>
          <p:spPr bwMode="auto">
            <a:xfrm flipH="1">
              <a:off x="5640" y="2611"/>
              <a:ext cx="13" cy="1"/>
            </a:xfrm>
            <a:prstGeom prst="line">
              <a:avLst/>
            </a:prstGeom>
            <a:noFill/>
            <a:ln w="1588" cap="rnd">
              <a:solidFill>
                <a:srgbClr val="000000"/>
              </a:solidFill>
              <a:round/>
              <a:headEnd/>
              <a:tailEnd/>
            </a:ln>
          </p:spPr>
          <p:txBody>
            <a:bodyPr/>
            <a:lstStyle/>
            <a:p>
              <a:endParaRPr lang="en-US"/>
            </a:p>
          </p:txBody>
        </p:sp>
        <p:sp>
          <p:nvSpPr>
            <p:cNvPr id="59460" name="Line 235"/>
            <p:cNvSpPr>
              <a:spLocks noChangeShapeType="1"/>
            </p:cNvSpPr>
            <p:nvPr/>
          </p:nvSpPr>
          <p:spPr bwMode="auto">
            <a:xfrm flipH="1">
              <a:off x="5640" y="2252"/>
              <a:ext cx="13" cy="2"/>
            </a:xfrm>
            <a:prstGeom prst="line">
              <a:avLst/>
            </a:prstGeom>
            <a:noFill/>
            <a:ln w="1588" cap="rnd">
              <a:solidFill>
                <a:srgbClr val="000000"/>
              </a:solidFill>
              <a:round/>
              <a:headEnd/>
              <a:tailEnd/>
            </a:ln>
          </p:spPr>
          <p:txBody>
            <a:bodyPr/>
            <a:lstStyle/>
            <a:p>
              <a:endParaRPr lang="en-US"/>
            </a:p>
          </p:txBody>
        </p:sp>
        <p:sp>
          <p:nvSpPr>
            <p:cNvPr id="59461" name="Line 236"/>
            <p:cNvSpPr>
              <a:spLocks noChangeShapeType="1"/>
            </p:cNvSpPr>
            <p:nvPr/>
          </p:nvSpPr>
          <p:spPr bwMode="auto">
            <a:xfrm flipH="1">
              <a:off x="5640" y="1898"/>
              <a:ext cx="13" cy="1"/>
            </a:xfrm>
            <a:prstGeom prst="line">
              <a:avLst/>
            </a:prstGeom>
            <a:noFill/>
            <a:ln w="1588" cap="rnd">
              <a:solidFill>
                <a:srgbClr val="000000"/>
              </a:solidFill>
              <a:round/>
              <a:headEnd/>
              <a:tailEnd/>
            </a:ln>
          </p:spPr>
          <p:txBody>
            <a:bodyPr/>
            <a:lstStyle/>
            <a:p>
              <a:endParaRPr lang="en-US"/>
            </a:p>
          </p:txBody>
        </p:sp>
        <p:sp>
          <p:nvSpPr>
            <p:cNvPr id="59462" name="Rectangle 237"/>
            <p:cNvSpPr>
              <a:spLocks noChangeArrowheads="1"/>
            </p:cNvSpPr>
            <p:nvPr/>
          </p:nvSpPr>
          <p:spPr bwMode="auto">
            <a:xfrm rot="-5400000">
              <a:off x="3627" y="2396"/>
              <a:ext cx="73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PbLi volume (m</a:t>
              </a:r>
              <a:r>
                <a:rPr lang="en-US" sz="1200" baseline="30000">
                  <a:solidFill>
                    <a:srgbClr val="000000"/>
                  </a:solidFill>
                </a:rPr>
                <a:t>3</a:t>
              </a:r>
              <a:r>
                <a:rPr lang="en-US" sz="1200">
                  <a:solidFill>
                    <a:srgbClr val="000000"/>
                  </a:solidFill>
                </a:rPr>
                <a:t>)</a:t>
              </a:r>
              <a:endParaRPr lang="en-US" sz="1200"/>
            </a:p>
          </p:txBody>
        </p:sp>
        <p:grpSp>
          <p:nvGrpSpPr>
            <p:cNvPr id="59463" name="Group 238"/>
            <p:cNvGrpSpPr>
              <a:grpSpLocks/>
            </p:cNvGrpSpPr>
            <p:nvPr/>
          </p:nvGrpSpPr>
          <p:grpSpPr bwMode="auto">
            <a:xfrm>
              <a:off x="4283" y="1888"/>
              <a:ext cx="1232" cy="1438"/>
              <a:chOff x="2076" y="1781"/>
              <a:chExt cx="1058" cy="1160"/>
            </a:xfrm>
          </p:grpSpPr>
          <p:sp>
            <p:nvSpPr>
              <p:cNvPr id="59485" name="Freeform 239"/>
              <p:cNvSpPr>
                <a:spLocks/>
              </p:cNvSpPr>
              <p:nvPr/>
            </p:nvSpPr>
            <p:spPr bwMode="auto">
              <a:xfrm>
                <a:off x="2076" y="1781"/>
                <a:ext cx="417" cy="1160"/>
              </a:xfrm>
              <a:custGeom>
                <a:avLst/>
                <a:gdLst>
                  <a:gd name="T0" fmla="*/ 0 w 417"/>
                  <a:gd name="T1" fmla="*/ 1160 h 1160"/>
                  <a:gd name="T2" fmla="*/ 1 w 417"/>
                  <a:gd name="T3" fmla="*/ 0 h 1160"/>
                  <a:gd name="T4" fmla="*/ 411 w 417"/>
                  <a:gd name="T5" fmla="*/ 0 h 1160"/>
                  <a:gd name="T6" fmla="*/ 411 w 417"/>
                  <a:gd name="T7" fmla="*/ 420 h 1160"/>
                  <a:gd name="T8" fmla="*/ 412 w 417"/>
                  <a:gd name="T9" fmla="*/ 433 h 1160"/>
                  <a:gd name="T10" fmla="*/ 412 w 417"/>
                  <a:gd name="T11" fmla="*/ 568 h 1160"/>
                  <a:gd name="T12" fmla="*/ 412 w 417"/>
                  <a:gd name="T13" fmla="*/ 570 h 1160"/>
                  <a:gd name="T14" fmla="*/ 412 w 417"/>
                  <a:gd name="T15" fmla="*/ 620 h 1160"/>
                  <a:gd name="T16" fmla="*/ 414 w 417"/>
                  <a:gd name="T17" fmla="*/ 622 h 1160"/>
                  <a:gd name="T18" fmla="*/ 414 w 417"/>
                  <a:gd name="T19" fmla="*/ 655 h 1160"/>
                  <a:gd name="T20" fmla="*/ 414 w 417"/>
                  <a:gd name="T21" fmla="*/ 681 h 1160"/>
                  <a:gd name="T22" fmla="*/ 414 w 417"/>
                  <a:gd name="T23" fmla="*/ 681 h 1160"/>
                  <a:gd name="T24" fmla="*/ 414 w 417"/>
                  <a:gd name="T25" fmla="*/ 698 h 1160"/>
                  <a:gd name="T26" fmla="*/ 415 w 417"/>
                  <a:gd name="T27" fmla="*/ 700 h 1160"/>
                  <a:gd name="T28" fmla="*/ 415 w 417"/>
                  <a:gd name="T29" fmla="*/ 711 h 1160"/>
                  <a:gd name="T30" fmla="*/ 415 w 417"/>
                  <a:gd name="T31" fmla="*/ 728 h 1160"/>
                  <a:gd name="T32" fmla="*/ 417 w 417"/>
                  <a:gd name="T33" fmla="*/ 728 h 11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17"/>
                  <a:gd name="T52" fmla="*/ 0 h 1160"/>
                  <a:gd name="T53" fmla="*/ 417 w 417"/>
                  <a:gd name="T54" fmla="*/ 1160 h 116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17" h="1160">
                    <a:moveTo>
                      <a:pt x="0" y="1160"/>
                    </a:moveTo>
                    <a:lnTo>
                      <a:pt x="1" y="0"/>
                    </a:lnTo>
                    <a:lnTo>
                      <a:pt x="411" y="0"/>
                    </a:lnTo>
                    <a:lnTo>
                      <a:pt x="411" y="420"/>
                    </a:lnTo>
                    <a:lnTo>
                      <a:pt x="412" y="433"/>
                    </a:lnTo>
                    <a:lnTo>
                      <a:pt x="412" y="568"/>
                    </a:lnTo>
                    <a:lnTo>
                      <a:pt x="412" y="570"/>
                    </a:lnTo>
                    <a:lnTo>
                      <a:pt x="412" y="620"/>
                    </a:lnTo>
                    <a:lnTo>
                      <a:pt x="414" y="622"/>
                    </a:lnTo>
                    <a:lnTo>
                      <a:pt x="414" y="655"/>
                    </a:lnTo>
                    <a:lnTo>
                      <a:pt x="414" y="681"/>
                    </a:lnTo>
                    <a:lnTo>
                      <a:pt x="414" y="698"/>
                    </a:lnTo>
                    <a:lnTo>
                      <a:pt x="415" y="700"/>
                    </a:lnTo>
                    <a:lnTo>
                      <a:pt x="415" y="711"/>
                    </a:lnTo>
                    <a:lnTo>
                      <a:pt x="415" y="728"/>
                    </a:lnTo>
                    <a:lnTo>
                      <a:pt x="417" y="728"/>
                    </a:lnTo>
                  </a:path>
                </a:pathLst>
              </a:custGeom>
              <a:noFill/>
              <a:ln w="7938" cap="flat">
                <a:solidFill>
                  <a:srgbClr val="000000"/>
                </a:solidFill>
                <a:prstDash val="solid"/>
                <a:round/>
                <a:headEnd/>
                <a:tailEnd/>
              </a:ln>
            </p:spPr>
            <p:txBody>
              <a:bodyPr/>
              <a:lstStyle/>
              <a:p>
                <a:endParaRPr lang="en-US"/>
              </a:p>
            </p:txBody>
          </p:sp>
          <p:sp>
            <p:nvSpPr>
              <p:cNvPr id="59486" name="Freeform 240"/>
              <p:cNvSpPr>
                <a:spLocks/>
              </p:cNvSpPr>
              <p:nvPr/>
            </p:nvSpPr>
            <p:spPr bwMode="auto">
              <a:xfrm>
                <a:off x="2493" y="2509"/>
                <a:ext cx="331" cy="185"/>
              </a:xfrm>
              <a:custGeom>
                <a:avLst/>
                <a:gdLst>
                  <a:gd name="T0" fmla="*/ 0 w 331"/>
                  <a:gd name="T1" fmla="*/ 15 h 185"/>
                  <a:gd name="T2" fmla="*/ 1 w 331"/>
                  <a:gd name="T3" fmla="*/ 25 h 185"/>
                  <a:gd name="T4" fmla="*/ 1 w 331"/>
                  <a:gd name="T5" fmla="*/ 44 h 185"/>
                  <a:gd name="T6" fmla="*/ 1 w 331"/>
                  <a:gd name="T7" fmla="*/ 53 h 185"/>
                  <a:gd name="T8" fmla="*/ 3 w 331"/>
                  <a:gd name="T9" fmla="*/ 68 h 185"/>
                  <a:gd name="T10" fmla="*/ 3 w 331"/>
                  <a:gd name="T11" fmla="*/ 79 h 185"/>
                  <a:gd name="T12" fmla="*/ 4 w 331"/>
                  <a:gd name="T13" fmla="*/ 87 h 185"/>
                  <a:gd name="T14" fmla="*/ 4 w 331"/>
                  <a:gd name="T15" fmla="*/ 105 h 185"/>
                  <a:gd name="T16" fmla="*/ 5 w 331"/>
                  <a:gd name="T17" fmla="*/ 112 h 185"/>
                  <a:gd name="T18" fmla="*/ 5 w 331"/>
                  <a:gd name="T19" fmla="*/ 120 h 185"/>
                  <a:gd name="T20" fmla="*/ 6 w 331"/>
                  <a:gd name="T21" fmla="*/ 127 h 185"/>
                  <a:gd name="T22" fmla="*/ 6 w 331"/>
                  <a:gd name="T23" fmla="*/ 131 h 185"/>
                  <a:gd name="T24" fmla="*/ 7 w 331"/>
                  <a:gd name="T25" fmla="*/ 134 h 185"/>
                  <a:gd name="T26" fmla="*/ 7 w 331"/>
                  <a:gd name="T27" fmla="*/ 141 h 185"/>
                  <a:gd name="T28" fmla="*/ 8 w 331"/>
                  <a:gd name="T29" fmla="*/ 144 h 185"/>
                  <a:gd name="T30" fmla="*/ 9 w 331"/>
                  <a:gd name="T31" fmla="*/ 148 h 185"/>
                  <a:gd name="T32" fmla="*/ 9 w 331"/>
                  <a:gd name="T33" fmla="*/ 151 h 185"/>
                  <a:gd name="T34" fmla="*/ 10 w 331"/>
                  <a:gd name="T35" fmla="*/ 155 h 185"/>
                  <a:gd name="T36" fmla="*/ 11 w 331"/>
                  <a:gd name="T37" fmla="*/ 159 h 185"/>
                  <a:gd name="T38" fmla="*/ 12 w 331"/>
                  <a:gd name="T39" fmla="*/ 160 h 185"/>
                  <a:gd name="T40" fmla="*/ 13 w 331"/>
                  <a:gd name="T41" fmla="*/ 163 h 185"/>
                  <a:gd name="T42" fmla="*/ 15 w 331"/>
                  <a:gd name="T43" fmla="*/ 163 h 185"/>
                  <a:gd name="T44" fmla="*/ 18 w 331"/>
                  <a:gd name="T45" fmla="*/ 165 h 185"/>
                  <a:gd name="T46" fmla="*/ 19 w 331"/>
                  <a:gd name="T47" fmla="*/ 166 h 185"/>
                  <a:gd name="T48" fmla="*/ 24 w 331"/>
                  <a:gd name="T49" fmla="*/ 166 h 185"/>
                  <a:gd name="T50" fmla="*/ 27 w 331"/>
                  <a:gd name="T51" fmla="*/ 168 h 185"/>
                  <a:gd name="T52" fmla="*/ 29 w 331"/>
                  <a:gd name="T53" fmla="*/ 170 h 185"/>
                  <a:gd name="T54" fmla="*/ 34 w 331"/>
                  <a:gd name="T55" fmla="*/ 170 h 185"/>
                  <a:gd name="T56" fmla="*/ 67 w 331"/>
                  <a:gd name="T57" fmla="*/ 172 h 185"/>
                  <a:gd name="T58" fmla="*/ 81 w 331"/>
                  <a:gd name="T59" fmla="*/ 173 h 185"/>
                  <a:gd name="T60" fmla="*/ 109 w 331"/>
                  <a:gd name="T61" fmla="*/ 173 h 185"/>
                  <a:gd name="T62" fmla="*/ 121 w 331"/>
                  <a:gd name="T63" fmla="*/ 175 h 185"/>
                  <a:gd name="T64" fmla="*/ 136 w 331"/>
                  <a:gd name="T65" fmla="*/ 177 h 185"/>
                  <a:gd name="T66" fmla="*/ 152 w 331"/>
                  <a:gd name="T67" fmla="*/ 177 h 185"/>
                  <a:gd name="T68" fmla="*/ 160 w 331"/>
                  <a:gd name="T69" fmla="*/ 179 h 185"/>
                  <a:gd name="T70" fmla="*/ 168 w 331"/>
                  <a:gd name="T71" fmla="*/ 181 h 185"/>
                  <a:gd name="T72" fmla="*/ 183 w 331"/>
                  <a:gd name="T73" fmla="*/ 181 h 185"/>
                  <a:gd name="T74" fmla="*/ 193 w 331"/>
                  <a:gd name="T75" fmla="*/ 183 h 185"/>
                  <a:gd name="T76" fmla="*/ 205 w 331"/>
                  <a:gd name="T77" fmla="*/ 185 h 185"/>
                  <a:gd name="T78" fmla="*/ 331 w 331"/>
                  <a:gd name="T79" fmla="*/ 185 h 18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31"/>
                  <a:gd name="T121" fmla="*/ 0 h 185"/>
                  <a:gd name="T122" fmla="*/ 331 w 331"/>
                  <a:gd name="T123" fmla="*/ 185 h 18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31" h="185">
                    <a:moveTo>
                      <a:pt x="0" y="0"/>
                    </a:moveTo>
                    <a:lnTo>
                      <a:pt x="0" y="15"/>
                    </a:lnTo>
                    <a:lnTo>
                      <a:pt x="0" y="25"/>
                    </a:lnTo>
                    <a:lnTo>
                      <a:pt x="1" y="25"/>
                    </a:lnTo>
                    <a:lnTo>
                      <a:pt x="1" y="35"/>
                    </a:lnTo>
                    <a:lnTo>
                      <a:pt x="1" y="44"/>
                    </a:lnTo>
                    <a:lnTo>
                      <a:pt x="1" y="53"/>
                    </a:lnTo>
                    <a:lnTo>
                      <a:pt x="1" y="68"/>
                    </a:lnTo>
                    <a:lnTo>
                      <a:pt x="3" y="68"/>
                    </a:lnTo>
                    <a:lnTo>
                      <a:pt x="3" y="78"/>
                    </a:lnTo>
                    <a:lnTo>
                      <a:pt x="3" y="79"/>
                    </a:lnTo>
                    <a:lnTo>
                      <a:pt x="3" y="87"/>
                    </a:lnTo>
                    <a:lnTo>
                      <a:pt x="4" y="87"/>
                    </a:lnTo>
                    <a:lnTo>
                      <a:pt x="4" y="96"/>
                    </a:lnTo>
                    <a:lnTo>
                      <a:pt x="4" y="105"/>
                    </a:lnTo>
                    <a:lnTo>
                      <a:pt x="5" y="105"/>
                    </a:lnTo>
                    <a:lnTo>
                      <a:pt x="5" y="112"/>
                    </a:lnTo>
                    <a:lnTo>
                      <a:pt x="5" y="114"/>
                    </a:lnTo>
                    <a:lnTo>
                      <a:pt x="5" y="120"/>
                    </a:lnTo>
                    <a:lnTo>
                      <a:pt x="6" y="120"/>
                    </a:lnTo>
                    <a:lnTo>
                      <a:pt x="6" y="127"/>
                    </a:lnTo>
                    <a:lnTo>
                      <a:pt x="6" y="129"/>
                    </a:lnTo>
                    <a:lnTo>
                      <a:pt x="6" y="131"/>
                    </a:lnTo>
                    <a:lnTo>
                      <a:pt x="7" y="133"/>
                    </a:lnTo>
                    <a:lnTo>
                      <a:pt x="7" y="134"/>
                    </a:lnTo>
                    <a:lnTo>
                      <a:pt x="7" y="136"/>
                    </a:lnTo>
                    <a:lnTo>
                      <a:pt x="7" y="141"/>
                    </a:lnTo>
                    <a:lnTo>
                      <a:pt x="8" y="142"/>
                    </a:lnTo>
                    <a:lnTo>
                      <a:pt x="8" y="144"/>
                    </a:lnTo>
                    <a:lnTo>
                      <a:pt x="8" y="146"/>
                    </a:lnTo>
                    <a:lnTo>
                      <a:pt x="9" y="148"/>
                    </a:lnTo>
                    <a:lnTo>
                      <a:pt x="9" y="150"/>
                    </a:lnTo>
                    <a:lnTo>
                      <a:pt x="9" y="151"/>
                    </a:lnTo>
                    <a:lnTo>
                      <a:pt x="10" y="153"/>
                    </a:lnTo>
                    <a:lnTo>
                      <a:pt x="10" y="155"/>
                    </a:lnTo>
                    <a:lnTo>
                      <a:pt x="11" y="157"/>
                    </a:lnTo>
                    <a:lnTo>
                      <a:pt x="11" y="159"/>
                    </a:lnTo>
                    <a:lnTo>
                      <a:pt x="12" y="159"/>
                    </a:lnTo>
                    <a:lnTo>
                      <a:pt x="12" y="160"/>
                    </a:lnTo>
                    <a:lnTo>
                      <a:pt x="13" y="160"/>
                    </a:lnTo>
                    <a:lnTo>
                      <a:pt x="13" y="163"/>
                    </a:lnTo>
                    <a:lnTo>
                      <a:pt x="15" y="163"/>
                    </a:lnTo>
                    <a:lnTo>
                      <a:pt x="15" y="165"/>
                    </a:lnTo>
                    <a:lnTo>
                      <a:pt x="18" y="165"/>
                    </a:lnTo>
                    <a:lnTo>
                      <a:pt x="19" y="165"/>
                    </a:lnTo>
                    <a:lnTo>
                      <a:pt x="19" y="166"/>
                    </a:lnTo>
                    <a:lnTo>
                      <a:pt x="22" y="166"/>
                    </a:lnTo>
                    <a:lnTo>
                      <a:pt x="24" y="166"/>
                    </a:lnTo>
                    <a:lnTo>
                      <a:pt x="24" y="168"/>
                    </a:lnTo>
                    <a:lnTo>
                      <a:pt x="27" y="168"/>
                    </a:lnTo>
                    <a:lnTo>
                      <a:pt x="29" y="168"/>
                    </a:lnTo>
                    <a:lnTo>
                      <a:pt x="29" y="170"/>
                    </a:lnTo>
                    <a:lnTo>
                      <a:pt x="31" y="170"/>
                    </a:lnTo>
                    <a:lnTo>
                      <a:pt x="34" y="170"/>
                    </a:lnTo>
                    <a:lnTo>
                      <a:pt x="34" y="172"/>
                    </a:lnTo>
                    <a:lnTo>
                      <a:pt x="67" y="172"/>
                    </a:lnTo>
                    <a:lnTo>
                      <a:pt x="81" y="172"/>
                    </a:lnTo>
                    <a:lnTo>
                      <a:pt x="81" y="173"/>
                    </a:lnTo>
                    <a:lnTo>
                      <a:pt x="94" y="173"/>
                    </a:lnTo>
                    <a:lnTo>
                      <a:pt x="109" y="173"/>
                    </a:lnTo>
                    <a:lnTo>
                      <a:pt x="109" y="175"/>
                    </a:lnTo>
                    <a:lnTo>
                      <a:pt x="121" y="175"/>
                    </a:lnTo>
                    <a:lnTo>
                      <a:pt x="136" y="175"/>
                    </a:lnTo>
                    <a:lnTo>
                      <a:pt x="136" y="177"/>
                    </a:lnTo>
                    <a:lnTo>
                      <a:pt x="144" y="177"/>
                    </a:lnTo>
                    <a:lnTo>
                      <a:pt x="152" y="177"/>
                    </a:lnTo>
                    <a:lnTo>
                      <a:pt x="153" y="179"/>
                    </a:lnTo>
                    <a:lnTo>
                      <a:pt x="160" y="179"/>
                    </a:lnTo>
                    <a:lnTo>
                      <a:pt x="168" y="179"/>
                    </a:lnTo>
                    <a:lnTo>
                      <a:pt x="168" y="181"/>
                    </a:lnTo>
                    <a:lnTo>
                      <a:pt x="176" y="181"/>
                    </a:lnTo>
                    <a:lnTo>
                      <a:pt x="183" y="181"/>
                    </a:lnTo>
                    <a:lnTo>
                      <a:pt x="183" y="183"/>
                    </a:lnTo>
                    <a:lnTo>
                      <a:pt x="193" y="183"/>
                    </a:lnTo>
                    <a:lnTo>
                      <a:pt x="205" y="183"/>
                    </a:lnTo>
                    <a:lnTo>
                      <a:pt x="205" y="185"/>
                    </a:lnTo>
                    <a:lnTo>
                      <a:pt x="222" y="185"/>
                    </a:lnTo>
                    <a:lnTo>
                      <a:pt x="331" y="185"/>
                    </a:lnTo>
                  </a:path>
                </a:pathLst>
              </a:custGeom>
              <a:noFill/>
              <a:ln w="7938" cap="flat">
                <a:solidFill>
                  <a:srgbClr val="000000"/>
                </a:solidFill>
                <a:prstDash val="solid"/>
                <a:round/>
                <a:headEnd/>
                <a:tailEnd/>
              </a:ln>
            </p:spPr>
            <p:txBody>
              <a:bodyPr/>
              <a:lstStyle/>
              <a:p>
                <a:endParaRPr lang="en-US"/>
              </a:p>
            </p:txBody>
          </p:sp>
          <p:sp>
            <p:nvSpPr>
              <p:cNvPr id="59487" name="Line 241"/>
              <p:cNvSpPr>
                <a:spLocks noChangeShapeType="1"/>
              </p:cNvSpPr>
              <p:nvPr/>
            </p:nvSpPr>
            <p:spPr bwMode="auto">
              <a:xfrm>
                <a:off x="2824" y="2694"/>
                <a:ext cx="310" cy="1"/>
              </a:xfrm>
              <a:prstGeom prst="line">
                <a:avLst/>
              </a:prstGeom>
              <a:noFill/>
              <a:ln w="7938">
                <a:solidFill>
                  <a:srgbClr val="000000"/>
                </a:solidFill>
                <a:round/>
                <a:headEnd/>
                <a:tailEnd/>
              </a:ln>
            </p:spPr>
            <p:txBody>
              <a:bodyPr/>
              <a:lstStyle/>
              <a:p>
                <a:endParaRPr lang="en-US"/>
              </a:p>
            </p:txBody>
          </p:sp>
        </p:grpSp>
        <p:grpSp>
          <p:nvGrpSpPr>
            <p:cNvPr id="59464" name="Group 242"/>
            <p:cNvGrpSpPr>
              <a:grpSpLocks/>
            </p:cNvGrpSpPr>
            <p:nvPr/>
          </p:nvGrpSpPr>
          <p:grpSpPr bwMode="auto">
            <a:xfrm>
              <a:off x="4283" y="2891"/>
              <a:ext cx="1232" cy="435"/>
              <a:chOff x="2076" y="2590"/>
              <a:chExt cx="1058" cy="351"/>
            </a:xfrm>
          </p:grpSpPr>
          <p:sp>
            <p:nvSpPr>
              <p:cNvPr id="59482" name="Freeform 243"/>
              <p:cNvSpPr>
                <a:spLocks/>
              </p:cNvSpPr>
              <p:nvPr/>
            </p:nvSpPr>
            <p:spPr bwMode="auto">
              <a:xfrm>
                <a:off x="2076" y="2650"/>
                <a:ext cx="418" cy="291"/>
              </a:xfrm>
              <a:custGeom>
                <a:avLst/>
                <a:gdLst>
                  <a:gd name="T0" fmla="*/ 0 w 418"/>
                  <a:gd name="T1" fmla="*/ 291 h 291"/>
                  <a:gd name="T2" fmla="*/ 411 w 418"/>
                  <a:gd name="T3" fmla="*/ 291 h 291"/>
                  <a:gd name="T4" fmla="*/ 411 w 418"/>
                  <a:gd name="T5" fmla="*/ 242 h 291"/>
                  <a:gd name="T6" fmla="*/ 412 w 418"/>
                  <a:gd name="T7" fmla="*/ 240 h 291"/>
                  <a:gd name="T8" fmla="*/ 412 w 418"/>
                  <a:gd name="T9" fmla="*/ 179 h 291"/>
                  <a:gd name="T10" fmla="*/ 412 w 418"/>
                  <a:gd name="T11" fmla="*/ 177 h 291"/>
                  <a:gd name="T12" fmla="*/ 412 w 418"/>
                  <a:gd name="T13" fmla="*/ 129 h 291"/>
                  <a:gd name="T14" fmla="*/ 414 w 418"/>
                  <a:gd name="T15" fmla="*/ 127 h 291"/>
                  <a:gd name="T16" fmla="*/ 414 w 418"/>
                  <a:gd name="T17" fmla="*/ 94 h 291"/>
                  <a:gd name="T18" fmla="*/ 414 w 418"/>
                  <a:gd name="T19" fmla="*/ 68 h 291"/>
                  <a:gd name="T20" fmla="*/ 414 w 418"/>
                  <a:gd name="T21" fmla="*/ 68 h 291"/>
                  <a:gd name="T22" fmla="*/ 414 w 418"/>
                  <a:gd name="T23" fmla="*/ 51 h 291"/>
                  <a:gd name="T24" fmla="*/ 415 w 418"/>
                  <a:gd name="T25" fmla="*/ 51 h 291"/>
                  <a:gd name="T26" fmla="*/ 415 w 418"/>
                  <a:gd name="T27" fmla="*/ 38 h 291"/>
                  <a:gd name="T28" fmla="*/ 415 w 418"/>
                  <a:gd name="T29" fmla="*/ 25 h 291"/>
                  <a:gd name="T30" fmla="*/ 417 w 418"/>
                  <a:gd name="T31" fmla="*/ 25 h 291"/>
                  <a:gd name="T32" fmla="*/ 417 w 418"/>
                  <a:gd name="T33" fmla="*/ 14 h 291"/>
                  <a:gd name="T34" fmla="*/ 417 w 418"/>
                  <a:gd name="T35" fmla="*/ 5 h 291"/>
                  <a:gd name="T36" fmla="*/ 418 w 418"/>
                  <a:gd name="T37" fmla="*/ 5 h 291"/>
                  <a:gd name="T38" fmla="*/ 418 w 418"/>
                  <a:gd name="T39" fmla="*/ 0 h 29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18"/>
                  <a:gd name="T61" fmla="*/ 0 h 291"/>
                  <a:gd name="T62" fmla="*/ 418 w 418"/>
                  <a:gd name="T63" fmla="*/ 291 h 29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18" h="291">
                    <a:moveTo>
                      <a:pt x="0" y="291"/>
                    </a:moveTo>
                    <a:lnTo>
                      <a:pt x="411" y="291"/>
                    </a:lnTo>
                    <a:lnTo>
                      <a:pt x="411" y="242"/>
                    </a:lnTo>
                    <a:lnTo>
                      <a:pt x="412" y="240"/>
                    </a:lnTo>
                    <a:lnTo>
                      <a:pt x="412" y="179"/>
                    </a:lnTo>
                    <a:lnTo>
                      <a:pt x="412" y="177"/>
                    </a:lnTo>
                    <a:lnTo>
                      <a:pt x="412" y="129"/>
                    </a:lnTo>
                    <a:lnTo>
                      <a:pt x="414" y="127"/>
                    </a:lnTo>
                    <a:lnTo>
                      <a:pt x="414" y="94"/>
                    </a:lnTo>
                    <a:lnTo>
                      <a:pt x="414" y="68"/>
                    </a:lnTo>
                    <a:lnTo>
                      <a:pt x="414" y="51"/>
                    </a:lnTo>
                    <a:lnTo>
                      <a:pt x="415" y="51"/>
                    </a:lnTo>
                    <a:lnTo>
                      <a:pt x="415" y="38"/>
                    </a:lnTo>
                    <a:lnTo>
                      <a:pt x="415" y="25"/>
                    </a:lnTo>
                    <a:lnTo>
                      <a:pt x="417" y="25"/>
                    </a:lnTo>
                    <a:lnTo>
                      <a:pt x="417" y="14"/>
                    </a:lnTo>
                    <a:lnTo>
                      <a:pt x="417" y="5"/>
                    </a:lnTo>
                    <a:lnTo>
                      <a:pt x="418" y="5"/>
                    </a:lnTo>
                    <a:lnTo>
                      <a:pt x="418" y="0"/>
                    </a:lnTo>
                  </a:path>
                </a:pathLst>
              </a:custGeom>
              <a:noFill/>
              <a:ln w="7938" cap="flat">
                <a:solidFill>
                  <a:srgbClr val="FF0000"/>
                </a:solidFill>
                <a:prstDash val="solid"/>
                <a:round/>
                <a:headEnd/>
                <a:tailEnd/>
              </a:ln>
            </p:spPr>
            <p:txBody>
              <a:bodyPr/>
              <a:lstStyle/>
              <a:p>
                <a:endParaRPr lang="en-US"/>
              </a:p>
            </p:txBody>
          </p:sp>
          <p:sp>
            <p:nvSpPr>
              <p:cNvPr id="59483" name="Freeform 244"/>
              <p:cNvSpPr>
                <a:spLocks/>
              </p:cNvSpPr>
              <p:nvPr/>
            </p:nvSpPr>
            <p:spPr bwMode="auto">
              <a:xfrm>
                <a:off x="2494" y="2590"/>
                <a:ext cx="392" cy="60"/>
              </a:xfrm>
              <a:custGeom>
                <a:avLst/>
                <a:gdLst>
                  <a:gd name="T0" fmla="*/ 0 w 392"/>
                  <a:gd name="T1" fmla="*/ 60 h 60"/>
                  <a:gd name="T2" fmla="*/ 0 w 392"/>
                  <a:gd name="T3" fmla="*/ 60 h 60"/>
                  <a:gd name="T4" fmla="*/ 0 w 392"/>
                  <a:gd name="T5" fmla="*/ 57 h 60"/>
                  <a:gd name="T6" fmla="*/ 0 w 392"/>
                  <a:gd name="T7" fmla="*/ 50 h 60"/>
                  <a:gd name="T8" fmla="*/ 0 w 392"/>
                  <a:gd name="T9" fmla="*/ 50 h 60"/>
                  <a:gd name="T10" fmla="*/ 0 w 392"/>
                  <a:gd name="T11" fmla="*/ 43 h 60"/>
                  <a:gd name="T12" fmla="*/ 0 w 392"/>
                  <a:gd name="T13" fmla="*/ 37 h 60"/>
                  <a:gd name="T14" fmla="*/ 2 w 392"/>
                  <a:gd name="T15" fmla="*/ 37 h 60"/>
                  <a:gd name="T16" fmla="*/ 2 w 392"/>
                  <a:gd name="T17" fmla="*/ 31 h 60"/>
                  <a:gd name="T18" fmla="*/ 2 w 392"/>
                  <a:gd name="T19" fmla="*/ 30 h 60"/>
                  <a:gd name="T20" fmla="*/ 3 w 392"/>
                  <a:gd name="T21" fmla="*/ 30 h 60"/>
                  <a:gd name="T22" fmla="*/ 3 w 392"/>
                  <a:gd name="T23" fmla="*/ 26 h 60"/>
                  <a:gd name="T24" fmla="*/ 3 w 392"/>
                  <a:gd name="T25" fmla="*/ 24 h 60"/>
                  <a:gd name="T26" fmla="*/ 4 w 392"/>
                  <a:gd name="T27" fmla="*/ 24 h 60"/>
                  <a:gd name="T28" fmla="*/ 4 w 392"/>
                  <a:gd name="T29" fmla="*/ 21 h 60"/>
                  <a:gd name="T30" fmla="*/ 5 w 392"/>
                  <a:gd name="T31" fmla="*/ 21 h 60"/>
                  <a:gd name="T32" fmla="*/ 5 w 392"/>
                  <a:gd name="T33" fmla="*/ 17 h 60"/>
                  <a:gd name="T34" fmla="*/ 6 w 392"/>
                  <a:gd name="T35" fmla="*/ 17 h 60"/>
                  <a:gd name="T36" fmla="*/ 6 w 392"/>
                  <a:gd name="T37" fmla="*/ 15 h 60"/>
                  <a:gd name="T38" fmla="*/ 7 w 392"/>
                  <a:gd name="T39" fmla="*/ 15 h 60"/>
                  <a:gd name="T40" fmla="*/ 7 w 392"/>
                  <a:gd name="T41" fmla="*/ 13 h 60"/>
                  <a:gd name="T42" fmla="*/ 8 w 392"/>
                  <a:gd name="T43" fmla="*/ 13 h 60"/>
                  <a:gd name="T44" fmla="*/ 8 w 392"/>
                  <a:gd name="T45" fmla="*/ 11 h 60"/>
                  <a:gd name="T46" fmla="*/ 8 w 392"/>
                  <a:gd name="T47" fmla="*/ 9 h 60"/>
                  <a:gd name="T48" fmla="*/ 9 w 392"/>
                  <a:gd name="T49" fmla="*/ 9 h 60"/>
                  <a:gd name="T50" fmla="*/ 10 w 392"/>
                  <a:gd name="T51" fmla="*/ 9 h 60"/>
                  <a:gd name="T52" fmla="*/ 10 w 392"/>
                  <a:gd name="T53" fmla="*/ 7 h 60"/>
                  <a:gd name="T54" fmla="*/ 11 w 392"/>
                  <a:gd name="T55" fmla="*/ 7 h 60"/>
                  <a:gd name="T56" fmla="*/ 11 w 392"/>
                  <a:gd name="T57" fmla="*/ 6 h 60"/>
                  <a:gd name="T58" fmla="*/ 12 w 392"/>
                  <a:gd name="T59" fmla="*/ 6 h 60"/>
                  <a:gd name="T60" fmla="*/ 14 w 392"/>
                  <a:gd name="T61" fmla="*/ 6 h 60"/>
                  <a:gd name="T62" fmla="*/ 14 w 392"/>
                  <a:gd name="T63" fmla="*/ 4 h 60"/>
                  <a:gd name="T64" fmla="*/ 15 w 392"/>
                  <a:gd name="T65" fmla="*/ 4 h 60"/>
                  <a:gd name="T66" fmla="*/ 18 w 392"/>
                  <a:gd name="T67" fmla="*/ 4 h 60"/>
                  <a:gd name="T68" fmla="*/ 18 w 392"/>
                  <a:gd name="T69" fmla="*/ 2 h 60"/>
                  <a:gd name="T70" fmla="*/ 20 w 392"/>
                  <a:gd name="T71" fmla="*/ 2 h 60"/>
                  <a:gd name="T72" fmla="*/ 23 w 392"/>
                  <a:gd name="T73" fmla="*/ 2 h 60"/>
                  <a:gd name="T74" fmla="*/ 23 w 392"/>
                  <a:gd name="T75" fmla="*/ 0 h 60"/>
                  <a:gd name="T76" fmla="*/ 28 w 392"/>
                  <a:gd name="T77" fmla="*/ 0 h 60"/>
                  <a:gd name="T78" fmla="*/ 392 w 392"/>
                  <a:gd name="T79" fmla="*/ 0 h 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92"/>
                  <a:gd name="T121" fmla="*/ 0 h 60"/>
                  <a:gd name="T122" fmla="*/ 392 w 392"/>
                  <a:gd name="T123" fmla="*/ 60 h 6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92" h="60">
                    <a:moveTo>
                      <a:pt x="0" y="60"/>
                    </a:moveTo>
                    <a:lnTo>
                      <a:pt x="0" y="60"/>
                    </a:lnTo>
                    <a:lnTo>
                      <a:pt x="0" y="57"/>
                    </a:lnTo>
                    <a:lnTo>
                      <a:pt x="0" y="50"/>
                    </a:lnTo>
                    <a:lnTo>
                      <a:pt x="0" y="43"/>
                    </a:lnTo>
                    <a:lnTo>
                      <a:pt x="0" y="37"/>
                    </a:lnTo>
                    <a:lnTo>
                      <a:pt x="2" y="37"/>
                    </a:lnTo>
                    <a:lnTo>
                      <a:pt x="2" y="31"/>
                    </a:lnTo>
                    <a:lnTo>
                      <a:pt x="2" y="30"/>
                    </a:lnTo>
                    <a:lnTo>
                      <a:pt x="3" y="30"/>
                    </a:lnTo>
                    <a:lnTo>
                      <a:pt x="3" y="26"/>
                    </a:lnTo>
                    <a:lnTo>
                      <a:pt x="3" y="24"/>
                    </a:lnTo>
                    <a:lnTo>
                      <a:pt x="4" y="24"/>
                    </a:lnTo>
                    <a:lnTo>
                      <a:pt x="4" y="21"/>
                    </a:lnTo>
                    <a:lnTo>
                      <a:pt x="5" y="21"/>
                    </a:lnTo>
                    <a:lnTo>
                      <a:pt x="5" y="17"/>
                    </a:lnTo>
                    <a:lnTo>
                      <a:pt x="6" y="17"/>
                    </a:lnTo>
                    <a:lnTo>
                      <a:pt x="6" y="15"/>
                    </a:lnTo>
                    <a:lnTo>
                      <a:pt x="7" y="15"/>
                    </a:lnTo>
                    <a:lnTo>
                      <a:pt x="7" y="13"/>
                    </a:lnTo>
                    <a:lnTo>
                      <a:pt x="8" y="13"/>
                    </a:lnTo>
                    <a:lnTo>
                      <a:pt x="8" y="11"/>
                    </a:lnTo>
                    <a:lnTo>
                      <a:pt x="8" y="9"/>
                    </a:lnTo>
                    <a:lnTo>
                      <a:pt x="9" y="9"/>
                    </a:lnTo>
                    <a:lnTo>
                      <a:pt x="10" y="9"/>
                    </a:lnTo>
                    <a:lnTo>
                      <a:pt x="10" y="7"/>
                    </a:lnTo>
                    <a:lnTo>
                      <a:pt x="11" y="7"/>
                    </a:lnTo>
                    <a:lnTo>
                      <a:pt x="11" y="6"/>
                    </a:lnTo>
                    <a:lnTo>
                      <a:pt x="12" y="6"/>
                    </a:lnTo>
                    <a:lnTo>
                      <a:pt x="14" y="6"/>
                    </a:lnTo>
                    <a:lnTo>
                      <a:pt x="14" y="4"/>
                    </a:lnTo>
                    <a:lnTo>
                      <a:pt x="15" y="4"/>
                    </a:lnTo>
                    <a:lnTo>
                      <a:pt x="18" y="4"/>
                    </a:lnTo>
                    <a:lnTo>
                      <a:pt x="18" y="2"/>
                    </a:lnTo>
                    <a:lnTo>
                      <a:pt x="20" y="2"/>
                    </a:lnTo>
                    <a:lnTo>
                      <a:pt x="23" y="2"/>
                    </a:lnTo>
                    <a:lnTo>
                      <a:pt x="23" y="0"/>
                    </a:lnTo>
                    <a:lnTo>
                      <a:pt x="28" y="0"/>
                    </a:lnTo>
                    <a:lnTo>
                      <a:pt x="392" y="0"/>
                    </a:lnTo>
                  </a:path>
                </a:pathLst>
              </a:custGeom>
              <a:noFill/>
              <a:ln w="7938" cap="flat">
                <a:solidFill>
                  <a:srgbClr val="FF0000"/>
                </a:solidFill>
                <a:prstDash val="solid"/>
                <a:round/>
                <a:headEnd/>
                <a:tailEnd/>
              </a:ln>
            </p:spPr>
            <p:txBody>
              <a:bodyPr/>
              <a:lstStyle/>
              <a:p>
                <a:endParaRPr lang="en-US"/>
              </a:p>
            </p:txBody>
          </p:sp>
          <p:sp>
            <p:nvSpPr>
              <p:cNvPr id="59484" name="Line 245"/>
              <p:cNvSpPr>
                <a:spLocks noChangeShapeType="1"/>
              </p:cNvSpPr>
              <p:nvPr/>
            </p:nvSpPr>
            <p:spPr bwMode="auto">
              <a:xfrm>
                <a:off x="2886" y="2590"/>
                <a:ext cx="248" cy="1"/>
              </a:xfrm>
              <a:prstGeom prst="line">
                <a:avLst/>
              </a:prstGeom>
              <a:noFill/>
              <a:ln w="7938">
                <a:solidFill>
                  <a:srgbClr val="FF0000"/>
                </a:solidFill>
                <a:round/>
                <a:headEnd/>
                <a:tailEnd/>
              </a:ln>
            </p:spPr>
            <p:txBody>
              <a:bodyPr/>
              <a:lstStyle/>
              <a:p>
                <a:endParaRPr lang="en-US"/>
              </a:p>
            </p:txBody>
          </p:sp>
        </p:grpSp>
        <p:grpSp>
          <p:nvGrpSpPr>
            <p:cNvPr id="59465" name="Group 246"/>
            <p:cNvGrpSpPr>
              <a:grpSpLocks/>
            </p:cNvGrpSpPr>
            <p:nvPr/>
          </p:nvGrpSpPr>
          <p:grpSpPr bwMode="auto">
            <a:xfrm>
              <a:off x="4109" y="1471"/>
              <a:ext cx="133" cy="1892"/>
              <a:chOff x="1942" y="1464"/>
              <a:chExt cx="114" cy="1527"/>
            </a:xfrm>
          </p:grpSpPr>
          <p:sp>
            <p:nvSpPr>
              <p:cNvPr id="59476" name="Rectangle 247"/>
              <p:cNvSpPr>
                <a:spLocks noChangeArrowheads="1"/>
              </p:cNvSpPr>
              <p:nvPr/>
            </p:nvSpPr>
            <p:spPr bwMode="auto">
              <a:xfrm>
                <a:off x="1942" y="2898"/>
                <a:ext cx="114" cy="9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0.0</a:t>
                </a:r>
                <a:endParaRPr lang="en-US" sz="1200"/>
              </a:p>
            </p:txBody>
          </p:sp>
          <p:sp>
            <p:nvSpPr>
              <p:cNvPr id="59477" name="Rectangle 248"/>
              <p:cNvSpPr>
                <a:spLocks noChangeArrowheads="1"/>
              </p:cNvSpPr>
              <p:nvPr/>
            </p:nvSpPr>
            <p:spPr bwMode="auto">
              <a:xfrm>
                <a:off x="1942" y="2609"/>
                <a:ext cx="114" cy="9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0.1</a:t>
                </a:r>
                <a:endParaRPr lang="en-US" sz="1200"/>
              </a:p>
            </p:txBody>
          </p:sp>
          <p:sp>
            <p:nvSpPr>
              <p:cNvPr id="59478" name="Rectangle 249"/>
              <p:cNvSpPr>
                <a:spLocks noChangeArrowheads="1"/>
              </p:cNvSpPr>
              <p:nvPr/>
            </p:nvSpPr>
            <p:spPr bwMode="auto">
              <a:xfrm>
                <a:off x="1942" y="2324"/>
                <a:ext cx="114" cy="92"/>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0.2</a:t>
                </a:r>
                <a:endParaRPr lang="en-US" sz="1200"/>
              </a:p>
            </p:txBody>
          </p:sp>
          <p:sp>
            <p:nvSpPr>
              <p:cNvPr id="59479" name="Rectangle 250"/>
              <p:cNvSpPr>
                <a:spLocks noChangeArrowheads="1"/>
              </p:cNvSpPr>
              <p:nvPr/>
            </p:nvSpPr>
            <p:spPr bwMode="auto">
              <a:xfrm>
                <a:off x="1942" y="2033"/>
                <a:ext cx="114" cy="9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0.3</a:t>
                </a:r>
                <a:endParaRPr lang="en-US" sz="1200"/>
              </a:p>
            </p:txBody>
          </p:sp>
          <p:sp>
            <p:nvSpPr>
              <p:cNvPr id="59480" name="Rectangle 251"/>
              <p:cNvSpPr>
                <a:spLocks noChangeArrowheads="1"/>
              </p:cNvSpPr>
              <p:nvPr/>
            </p:nvSpPr>
            <p:spPr bwMode="auto">
              <a:xfrm>
                <a:off x="1942" y="1744"/>
                <a:ext cx="114" cy="9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0.4</a:t>
                </a:r>
                <a:endParaRPr lang="en-US" sz="1200"/>
              </a:p>
            </p:txBody>
          </p:sp>
          <p:sp>
            <p:nvSpPr>
              <p:cNvPr id="59481" name="Rectangle 252"/>
              <p:cNvSpPr>
                <a:spLocks noChangeArrowheads="1"/>
              </p:cNvSpPr>
              <p:nvPr/>
            </p:nvSpPr>
            <p:spPr bwMode="auto">
              <a:xfrm>
                <a:off x="1942" y="1464"/>
                <a:ext cx="114" cy="93"/>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0.5</a:t>
                </a:r>
                <a:endParaRPr lang="en-US" sz="1200"/>
              </a:p>
            </p:txBody>
          </p:sp>
        </p:grpSp>
        <p:sp>
          <p:nvSpPr>
            <p:cNvPr id="59466" name="Rectangle 253"/>
            <p:cNvSpPr>
              <a:spLocks noChangeArrowheads="1"/>
            </p:cNvSpPr>
            <p:nvPr/>
          </p:nvSpPr>
          <p:spPr bwMode="auto">
            <a:xfrm>
              <a:off x="4821" y="1943"/>
              <a:ext cx="534"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TBM system</a:t>
              </a:r>
              <a:endParaRPr lang="en-US" sz="1200"/>
            </a:p>
          </p:txBody>
        </p:sp>
        <p:sp>
          <p:nvSpPr>
            <p:cNvPr id="59467" name="Rectangle 254"/>
            <p:cNvSpPr>
              <a:spLocks noChangeArrowheads="1"/>
            </p:cNvSpPr>
            <p:nvPr/>
          </p:nvSpPr>
          <p:spPr bwMode="auto">
            <a:xfrm>
              <a:off x="4910" y="2716"/>
              <a:ext cx="128"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VV</a:t>
              </a:r>
              <a:endParaRPr lang="en-US" sz="1200"/>
            </a:p>
          </p:txBody>
        </p:sp>
        <p:sp>
          <p:nvSpPr>
            <p:cNvPr id="59468" name="Rectangle 255"/>
            <p:cNvSpPr>
              <a:spLocks noChangeArrowheads="1"/>
            </p:cNvSpPr>
            <p:nvPr/>
          </p:nvSpPr>
          <p:spPr bwMode="auto">
            <a:xfrm>
              <a:off x="5041" y="2364"/>
              <a:ext cx="213" cy="115"/>
            </a:xfrm>
            <a:prstGeom prst="rect">
              <a:avLst/>
            </a:prstGeom>
            <a:noFill/>
            <a:ln w="9525">
              <a:noFill/>
              <a:miter lim="800000"/>
              <a:headEnd/>
              <a:tailEnd/>
            </a:ln>
          </p:spPr>
          <p:txBody>
            <a:bodyPr wrap="none" lIns="0" tIns="0" rIns="0" bIns="0">
              <a:spAutoFit/>
            </a:bodyPr>
            <a:lstStyle/>
            <a:p>
              <a:pPr eaLnBrk="0" hangingPunct="0"/>
              <a:r>
                <a:rPr lang="en-US" sz="1200">
                  <a:solidFill>
                    <a:srgbClr val="000000"/>
                  </a:solidFill>
                </a:rPr>
                <a:t>Tank</a:t>
              </a:r>
              <a:endParaRPr lang="en-US" sz="1200"/>
            </a:p>
          </p:txBody>
        </p:sp>
        <p:sp>
          <p:nvSpPr>
            <p:cNvPr id="59469" name="Line 256"/>
            <p:cNvSpPr>
              <a:spLocks noChangeShapeType="1"/>
            </p:cNvSpPr>
            <p:nvPr/>
          </p:nvSpPr>
          <p:spPr bwMode="auto">
            <a:xfrm flipH="1" flipV="1">
              <a:off x="5074" y="2784"/>
              <a:ext cx="133" cy="88"/>
            </a:xfrm>
            <a:prstGeom prst="line">
              <a:avLst/>
            </a:prstGeom>
            <a:noFill/>
            <a:ln w="6350" cap="rnd">
              <a:solidFill>
                <a:srgbClr val="FF0000"/>
              </a:solidFill>
              <a:round/>
              <a:headEnd/>
              <a:tailEnd/>
            </a:ln>
          </p:spPr>
          <p:txBody>
            <a:bodyPr/>
            <a:lstStyle/>
            <a:p>
              <a:endParaRPr lang="en-US"/>
            </a:p>
          </p:txBody>
        </p:sp>
        <p:sp>
          <p:nvSpPr>
            <p:cNvPr id="59470" name="Line 257"/>
            <p:cNvSpPr>
              <a:spLocks noChangeShapeType="1"/>
            </p:cNvSpPr>
            <p:nvPr/>
          </p:nvSpPr>
          <p:spPr bwMode="auto">
            <a:xfrm flipV="1">
              <a:off x="4800" y="2094"/>
              <a:ext cx="141" cy="85"/>
            </a:xfrm>
            <a:prstGeom prst="line">
              <a:avLst/>
            </a:prstGeom>
            <a:noFill/>
            <a:ln w="6350" cap="rnd">
              <a:solidFill>
                <a:srgbClr val="000000"/>
              </a:solidFill>
              <a:round/>
              <a:headEnd/>
              <a:tailEnd/>
            </a:ln>
          </p:spPr>
          <p:txBody>
            <a:bodyPr/>
            <a:lstStyle/>
            <a:p>
              <a:endParaRPr lang="en-US"/>
            </a:p>
          </p:txBody>
        </p:sp>
        <p:sp>
          <p:nvSpPr>
            <p:cNvPr id="59471" name="Line 258"/>
            <p:cNvSpPr>
              <a:spLocks noChangeShapeType="1"/>
            </p:cNvSpPr>
            <p:nvPr/>
          </p:nvSpPr>
          <p:spPr bwMode="auto">
            <a:xfrm>
              <a:off x="5151" y="2493"/>
              <a:ext cx="110" cy="100"/>
            </a:xfrm>
            <a:prstGeom prst="line">
              <a:avLst/>
            </a:prstGeom>
            <a:noFill/>
            <a:ln w="6350" cap="rnd">
              <a:solidFill>
                <a:srgbClr val="66FF33"/>
              </a:solidFill>
              <a:round/>
              <a:headEnd/>
              <a:tailEnd/>
            </a:ln>
          </p:spPr>
          <p:txBody>
            <a:bodyPr/>
            <a:lstStyle/>
            <a:p>
              <a:endParaRPr lang="en-US"/>
            </a:p>
          </p:txBody>
        </p:sp>
        <p:grpSp>
          <p:nvGrpSpPr>
            <p:cNvPr id="59472" name="Group 259"/>
            <p:cNvGrpSpPr>
              <a:grpSpLocks/>
            </p:cNvGrpSpPr>
            <p:nvPr/>
          </p:nvGrpSpPr>
          <p:grpSpPr bwMode="auto">
            <a:xfrm>
              <a:off x="4283" y="2632"/>
              <a:ext cx="1232" cy="694"/>
              <a:chOff x="2076" y="2381"/>
              <a:chExt cx="1058" cy="560"/>
            </a:xfrm>
          </p:grpSpPr>
          <p:sp>
            <p:nvSpPr>
              <p:cNvPr id="59473" name="Freeform 260"/>
              <p:cNvSpPr>
                <a:spLocks/>
              </p:cNvSpPr>
              <p:nvPr/>
            </p:nvSpPr>
            <p:spPr bwMode="auto">
              <a:xfrm>
                <a:off x="2076" y="2394"/>
                <a:ext cx="460" cy="547"/>
              </a:xfrm>
              <a:custGeom>
                <a:avLst/>
                <a:gdLst>
                  <a:gd name="T0" fmla="*/ 0 w 460"/>
                  <a:gd name="T1" fmla="*/ 547 h 547"/>
                  <a:gd name="T2" fmla="*/ 411 w 460"/>
                  <a:gd name="T3" fmla="*/ 547 h 547"/>
                  <a:gd name="T4" fmla="*/ 411 w 460"/>
                  <a:gd name="T5" fmla="*/ 178 h 547"/>
                  <a:gd name="T6" fmla="*/ 412 w 460"/>
                  <a:gd name="T7" fmla="*/ 166 h 547"/>
                  <a:gd name="T8" fmla="*/ 412 w 460"/>
                  <a:gd name="T9" fmla="*/ 93 h 547"/>
                  <a:gd name="T10" fmla="*/ 414 w 460"/>
                  <a:gd name="T11" fmla="*/ 93 h 547"/>
                  <a:gd name="T12" fmla="*/ 414 w 460"/>
                  <a:gd name="T13" fmla="*/ 91 h 547"/>
                  <a:gd name="T14" fmla="*/ 415 w 460"/>
                  <a:gd name="T15" fmla="*/ 91 h 547"/>
                  <a:gd name="T16" fmla="*/ 415 w 460"/>
                  <a:gd name="T17" fmla="*/ 89 h 547"/>
                  <a:gd name="T18" fmla="*/ 417 w 460"/>
                  <a:gd name="T19" fmla="*/ 89 h 547"/>
                  <a:gd name="T20" fmla="*/ 417 w 460"/>
                  <a:gd name="T21" fmla="*/ 83 h 547"/>
                  <a:gd name="T22" fmla="*/ 417 w 460"/>
                  <a:gd name="T23" fmla="*/ 81 h 547"/>
                  <a:gd name="T24" fmla="*/ 418 w 460"/>
                  <a:gd name="T25" fmla="*/ 81 h 547"/>
                  <a:gd name="T26" fmla="*/ 418 w 460"/>
                  <a:gd name="T27" fmla="*/ 79 h 547"/>
                  <a:gd name="T28" fmla="*/ 418 w 460"/>
                  <a:gd name="T29" fmla="*/ 79 h 547"/>
                  <a:gd name="T30" fmla="*/ 418 w 460"/>
                  <a:gd name="T31" fmla="*/ 76 h 547"/>
                  <a:gd name="T32" fmla="*/ 418 w 460"/>
                  <a:gd name="T33" fmla="*/ 68 h 547"/>
                  <a:gd name="T34" fmla="*/ 420 w 460"/>
                  <a:gd name="T35" fmla="*/ 67 h 547"/>
                  <a:gd name="T36" fmla="*/ 420 w 460"/>
                  <a:gd name="T37" fmla="*/ 61 h 547"/>
                  <a:gd name="T38" fmla="*/ 420 w 460"/>
                  <a:gd name="T39" fmla="*/ 57 h 547"/>
                  <a:gd name="T40" fmla="*/ 421 w 460"/>
                  <a:gd name="T41" fmla="*/ 55 h 547"/>
                  <a:gd name="T42" fmla="*/ 421 w 460"/>
                  <a:gd name="T43" fmla="*/ 50 h 547"/>
                  <a:gd name="T44" fmla="*/ 421 w 460"/>
                  <a:gd name="T45" fmla="*/ 44 h 547"/>
                  <a:gd name="T46" fmla="*/ 422 w 460"/>
                  <a:gd name="T47" fmla="*/ 44 h 547"/>
                  <a:gd name="T48" fmla="*/ 422 w 460"/>
                  <a:gd name="T49" fmla="*/ 39 h 547"/>
                  <a:gd name="T50" fmla="*/ 422 w 460"/>
                  <a:gd name="T51" fmla="*/ 33 h 547"/>
                  <a:gd name="T52" fmla="*/ 423 w 460"/>
                  <a:gd name="T53" fmla="*/ 33 h 547"/>
                  <a:gd name="T54" fmla="*/ 423 w 460"/>
                  <a:gd name="T55" fmla="*/ 26 h 547"/>
                  <a:gd name="T56" fmla="*/ 423 w 460"/>
                  <a:gd name="T57" fmla="*/ 24 h 547"/>
                  <a:gd name="T58" fmla="*/ 424 w 460"/>
                  <a:gd name="T59" fmla="*/ 24 h 547"/>
                  <a:gd name="T60" fmla="*/ 424 w 460"/>
                  <a:gd name="T61" fmla="*/ 20 h 547"/>
                  <a:gd name="T62" fmla="*/ 424 w 460"/>
                  <a:gd name="T63" fmla="*/ 18 h 547"/>
                  <a:gd name="T64" fmla="*/ 424 w 460"/>
                  <a:gd name="T65" fmla="*/ 16 h 547"/>
                  <a:gd name="T66" fmla="*/ 425 w 460"/>
                  <a:gd name="T67" fmla="*/ 16 h 547"/>
                  <a:gd name="T68" fmla="*/ 425 w 460"/>
                  <a:gd name="T69" fmla="*/ 15 h 547"/>
                  <a:gd name="T70" fmla="*/ 425 w 460"/>
                  <a:gd name="T71" fmla="*/ 13 h 547"/>
                  <a:gd name="T72" fmla="*/ 426 w 460"/>
                  <a:gd name="T73" fmla="*/ 13 h 547"/>
                  <a:gd name="T74" fmla="*/ 426 w 460"/>
                  <a:gd name="T75" fmla="*/ 11 h 547"/>
                  <a:gd name="T76" fmla="*/ 426 w 460"/>
                  <a:gd name="T77" fmla="*/ 9 h 547"/>
                  <a:gd name="T78" fmla="*/ 427 w 460"/>
                  <a:gd name="T79" fmla="*/ 9 h 547"/>
                  <a:gd name="T80" fmla="*/ 427 w 460"/>
                  <a:gd name="T81" fmla="*/ 7 h 547"/>
                  <a:gd name="T82" fmla="*/ 428 w 460"/>
                  <a:gd name="T83" fmla="*/ 7 h 547"/>
                  <a:gd name="T84" fmla="*/ 428 w 460"/>
                  <a:gd name="T85" fmla="*/ 6 h 547"/>
                  <a:gd name="T86" fmla="*/ 432 w 460"/>
                  <a:gd name="T87" fmla="*/ 6 h 547"/>
                  <a:gd name="T88" fmla="*/ 432 w 460"/>
                  <a:gd name="T89" fmla="*/ 4 h 547"/>
                  <a:gd name="T90" fmla="*/ 442 w 460"/>
                  <a:gd name="T91" fmla="*/ 4 h 547"/>
                  <a:gd name="T92" fmla="*/ 447 w 460"/>
                  <a:gd name="T93" fmla="*/ 4 h 547"/>
                  <a:gd name="T94" fmla="*/ 447 w 460"/>
                  <a:gd name="T95" fmla="*/ 1 h 547"/>
                  <a:gd name="T96" fmla="*/ 450 w 460"/>
                  <a:gd name="T97" fmla="*/ 1 h 547"/>
                  <a:gd name="T98" fmla="*/ 460 w 460"/>
                  <a:gd name="T99" fmla="*/ 1 h 547"/>
                  <a:gd name="T100" fmla="*/ 460 w 460"/>
                  <a:gd name="T101" fmla="*/ 0 h 5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60"/>
                  <a:gd name="T154" fmla="*/ 0 h 547"/>
                  <a:gd name="T155" fmla="*/ 460 w 460"/>
                  <a:gd name="T156" fmla="*/ 547 h 54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60" h="547">
                    <a:moveTo>
                      <a:pt x="0" y="547"/>
                    </a:moveTo>
                    <a:lnTo>
                      <a:pt x="411" y="547"/>
                    </a:lnTo>
                    <a:lnTo>
                      <a:pt x="411" y="178"/>
                    </a:lnTo>
                    <a:lnTo>
                      <a:pt x="412" y="166"/>
                    </a:lnTo>
                    <a:lnTo>
                      <a:pt x="412" y="93"/>
                    </a:lnTo>
                    <a:lnTo>
                      <a:pt x="414" y="93"/>
                    </a:lnTo>
                    <a:lnTo>
                      <a:pt x="414" y="91"/>
                    </a:lnTo>
                    <a:lnTo>
                      <a:pt x="415" y="91"/>
                    </a:lnTo>
                    <a:lnTo>
                      <a:pt x="415" y="89"/>
                    </a:lnTo>
                    <a:lnTo>
                      <a:pt x="417" y="89"/>
                    </a:lnTo>
                    <a:lnTo>
                      <a:pt x="417" y="83"/>
                    </a:lnTo>
                    <a:lnTo>
                      <a:pt x="417" y="81"/>
                    </a:lnTo>
                    <a:lnTo>
                      <a:pt x="418" y="81"/>
                    </a:lnTo>
                    <a:lnTo>
                      <a:pt x="418" y="79"/>
                    </a:lnTo>
                    <a:lnTo>
                      <a:pt x="418" y="76"/>
                    </a:lnTo>
                    <a:lnTo>
                      <a:pt x="418" y="68"/>
                    </a:lnTo>
                    <a:lnTo>
                      <a:pt x="420" y="67"/>
                    </a:lnTo>
                    <a:lnTo>
                      <a:pt x="420" y="61"/>
                    </a:lnTo>
                    <a:lnTo>
                      <a:pt x="420" y="57"/>
                    </a:lnTo>
                    <a:lnTo>
                      <a:pt x="421" y="55"/>
                    </a:lnTo>
                    <a:lnTo>
                      <a:pt x="421" y="50"/>
                    </a:lnTo>
                    <a:lnTo>
                      <a:pt x="421" y="44"/>
                    </a:lnTo>
                    <a:lnTo>
                      <a:pt x="422" y="44"/>
                    </a:lnTo>
                    <a:lnTo>
                      <a:pt x="422" y="39"/>
                    </a:lnTo>
                    <a:lnTo>
                      <a:pt x="422" y="33"/>
                    </a:lnTo>
                    <a:lnTo>
                      <a:pt x="423" y="33"/>
                    </a:lnTo>
                    <a:lnTo>
                      <a:pt x="423" y="26"/>
                    </a:lnTo>
                    <a:lnTo>
                      <a:pt x="423" y="24"/>
                    </a:lnTo>
                    <a:lnTo>
                      <a:pt x="424" y="24"/>
                    </a:lnTo>
                    <a:lnTo>
                      <a:pt x="424" y="20"/>
                    </a:lnTo>
                    <a:lnTo>
                      <a:pt x="424" y="18"/>
                    </a:lnTo>
                    <a:lnTo>
                      <a:pt x="424" y="16"/>
                    </a:lnTo>
                    <a:lnTo>
                      <a:pt x="425" y="16"/>
                    </a:lnTo>
                    <a:lnTo>
                      <a:pt x="425" y="15"/>
                    </a:lnTo>
                    <a:lnTo>
                      <a:pt x="425" y="13"/>
                    </a:lnTo>
                    <a:lnTo>
                      <a:pt x="426" y="13"/>
                    </a:lnTo>
                    <a:lnTo>
                      <a:pt x="426" y="11"/>
                    </a:lnTo>
                    <a:lnTo>
                      <a:pt x="426" y="9"/>
                    </a:lnTo>
                    <a:lnTo>
                      <a:pt x="427" y="9"/>
                    </a:lnTo>
                    <a:lnTo>
                      <a:pt x="427" y="7"/>
                    </a:lnTo>
                    <a:lnTo>
                      <a:pt x="428" y="7"/>
                    </a:lnTo>
                    <a:lnTo>
                      <a:pt x="428" y="6"/>
                    </a:lnTo>
                    <a:lnTo>
                      <a:pt x="432" y="6"/>
                    </a:lnTo>
                    <a:lnTo>
                      <a:pt x="432" y="4"/>
                    </a:lnTo>
                    <a:lnTo>
                      <a:pt x="442" y="4"/>
                    </a:lnTo>
                    <a:lnTo>
                      <a:pt x="447" y="4"/>
                    </a:lnTo>
                    <a:lnTo>
                      <a:pt x="447" y="1"/>
                    </a:lnTo>
                    <a:lnTo>
                      <a:pt x="450" y="1"/>
                    </a:lnTo>
                    <a:lnTo>
                      <a:pt x="460" y="1"/>
                    </a:lnTo>
                    <a:lnTo>
                      <a:pt x="460" y="0"/>
                    </a:lnTo>
                  </a:path>
                </a:pathLst>
              </a:custGeom>
              <a:noFill/>
              <a:ln w="7938" cap="flat">
                <a:solidFill>
                  <a:srgbClr val="00FF00"/>
                </a:solidFill>
                <a:prstDash val="solid"/>
                <a:round/>
                <a:headEnd/>
                <a:tailEnd/>
              </a:ln>
            </p:spPr>
            <p:txBody>
              <a:bodyPr/>
              <a:lstStyle/>
              <a:p>
                <a:endParaRPr lang="en-US"/>
              </a:p>
            </p:txBody>
          </p:sp>
          <p:sp>
            <p:nvSpPr>
              <p:cNvPr id="59474" name="Freeform 261"/>
              <p:cNvSpPr>
                <a:spLocks/>
              </p:cNvSpPr>
              <p:nvPr/>
            </p:nvSpPr>
            <p:spPr bwMode="auto">
              <a:xfrm>
                <a:off x="2536" y="2381"/>
                <a:ext cx="420" cy="13"/>
              </a:xfrm>
              <a:custGeom>
                <a:avLst/>
                <a:gdLst>
                  <a:gd name="T0" fmla="*/ 0 w 420"/>
                  <a:gd name="T1" fmla="*/ 13 h 13"/>
                  <a:gd name="T2" fmla="*/ 35 w 420"/>
                  <a:gd name="T3" fmla="*/ 13 h 13"/>
                  <a:gd name="T4" fmla="*/ 50 w 420"/>
                  <a:gd name="T5" fmla="*/ 13 h 13"/>
                  <a:gd name="T6" fmla="*/ 50 w 420"/>
                  <a:gd name="T7" fmla="*/ 11 h 13"/>
                  <a:gd name="T8" fmla="*/ 65 w 420"/>
                  <a:gd name="T9" fmla="*/ 11 h 13"/>
                  <a:gd name="T10" fmla="*/ 65 w 420"/>
                  <a:gd name="T11" fmla="*/ 11 h 13"/>
                  <a:gd name="T12" fmla="*/ 78 w 420"/>
                  <a:gd name="T13" fmla="*/ 11 h 13"/>
                  <a:gd name="T14" fmla="*/ 78 w 420"/>
                  <a:gd name="T15" fmla="*/ 9 h 13"/>
                  <a:gd name="T16" fmla="*/ 94 w 420"/>
                  <a:gd name="T17" fmla="*/ 9 h 13"/>
                  <a:gd name="T18" fmla="*/ 102 w 420"/>
                  <a:gd name="T19" fmla="*/ 9 h 13"/>
                  <a:gd name="T20" fmla="*/ 104 w 420"/>
                  <a:gd name="T21" fmla="*/ 7 h 13"/>
                  <a:gd name="T22" fmla="*/ 111 w 420"/>
                  <a:gd name="T23" fmla="*/ 7 h 13"/>
                  <a:gd name="T24" fmla="*/ 119 w 420"/>
                  <a:gd name="T25" fmla="*/ 7 h 13"/>
                  <a:gd name="T26" fmla="*/ 119 w 420"/>
                  <a:gd name="T27" fmla="*/ 5 h 13"/>
                  <a:gd name="T28" fmla="*/ 128 w 420"/>
                  <a:gd name="T29" fmla="*/ 5 h 13"/>
                  <a:gd name="T30" fmla="*/ 135 w 420"/>
                  <a:gd name="T31" fmla="*/ 5 h 13"/>
                  <a:gd name="T32" fmla="*/ 135 w 420"/>
                  <a:gd name="T33" fmla="*/ 3 h 13"/>
                  <a:gd name="T34" fmla="*/ 144 w 420"/>
                  <a:gd name="T35" fmla="*/ 3 h 13"/>
                  <a:gd name="T36" fmla="*/ 155 w 420"/>
                  <a:gd name="T37" fmla="*/ 3 h 13"/>
                  <a:gd name="T38" fmla="*/ 155 w 420"/>
                  <a:gd name="T39" fmla="*/ 2 h 13"/>
                  <a:gd name="T40" fmla="*/ 171 w 420"/>
                  <a:gd name="T41" fmla="*/ 2 h 13"/>
                  <a:gd name="T42" fmla="*/ 194 w 420"/>
                  <a:gd name="T43" fmla="*/ 2 h 13"/>
                  <a:gd name="T44" fmla="*/ 194 w 420"/>
                  <a:gd name="T45" fmla="*/ 0 h 13"/>
                  <a:gd name="T46" fmla="*/ 420 w 420"/>
                  <a:gd name="T47" fmla="*/ 0 h 1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20"/>
                  <a:gd name="T73" fmla="*/ 0 h 13"/>
                  <a:gd name="T74" fmla="*/ 420 w 420"/>
                  <a:gd name="T75" fmla="*/ 13 h 1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20" h="13">
                    <a:moveTo>
                      <a:pt x="0" y="13"/>
                    </a:moveTo>
                    <a:lnTo>
                      <a:pt x="35" y="13"/>
                    </a:lnTo>
                    <a:lnTo>
                      <a:pt x="50" y="13"/>
                    </a:lnTo>
                    <a:lnTo>
                      <a:pt x="50" y="11"/>
                    </a:lnTo>
                    <a:lnTo>
                      <a:pt x="65" y="11"/>
                    </a:lnTo>
                    <a:lnTo>
                      <a:pt x="78" y="11"/>
                    </a:lnTo>
                    <a:lnTo>
                      <a:pt x="78" y="9"/>
                    </a:lnTo>
                    <a:lnTo>
                      <a:pt x="94" y="9"/>
                    </a:lnTo>
                    <a:lnTo>
                      <a:pt x="102" y="9"/>
                    </a:lnTo>
                    <a:lnTo>
                      <a:pt x="104" y="7"/>
                    </a:lnTo>
                    <a:lnTo>
                      <a:pt x="111" y="7"/>
                    </a:lnTo>
                    <a:lnTo>
                      <a:pt x="119" y="7"/>
                    </a:lnTo>
                    <a:lnTo>
                      <a:pt x="119" y="5"/>
                    </a:lnTo>
                    <a:lnTo>
                      <a:pt x="128" y="5"/>
                    </a:lnTo>
                    <a:lnTo>
                      <a:pt x="135" y="5"/>
                    </a:lnTo>
                    <a:lnTo>
                      <a:pt x="135" y="3"/>
                    </a:lnTo>
                    <a:lnTo>
                      <a:pt x="144" y="3"/>
                    </a:lnTo>
                    <a:lnTo>
                      <a:pt x="155" y="3"/>
                    </a:lnTo>
                    <a:lnTo>
                      <a:pt x="155" y="2"/>
                    </a:lnTo>
                    <a:lnTo>
                      <a:pt x="171" y="2"/>
                    </a:lnTo>
                    <a:lnTo>
                      <a:pt x="194" y="2"/>
                    </a:lnTo>
                    <a:lnTo>
                      <a:pt x="194" y="0"/>
                    </a:lnTo>
                    <a:lnTo>
                      <a:pt x="420" y="0"/>
                    </a:lnTo>
                  </a:path>
                </a:pathLst>
              </a:custGeom>
              <a:noFill/>
              <a:ln w="7938" cap="flat">
                <a:solidFill>
                  <a:srgbClr val="00FF00"/>
                </a:solidFill>
                <a:prstDash val="solid"/>
                <a:round/>
                <a:headEnd/>
                <a:tailEnd/>
              </a:ln>
            </p:spPr>
            <p:txBody>
              <a:bodyPr/>
              <a:lstStyle/>
              <a:p>
                <a:endParaRPr lang="en-US"/>
              </a:p>
            </p:txBody>
          </p:sp>
          <p:sp>
            <p:nvSpPr>
              <p:cNvPr id="59475" name="Line 262"/>
              <p:cNvSpPr>
                <a:spLocks noChangeShapeType="1"/>
              </p:cNvSpPr>
              <p:nvPr/>
            </p:nvSpPr>
            <p:spPr bwMode="auto">
              <a:xfrm>
                <a:off x="2956" y="2381"/>
                <a:ext cx="178" cy="1"/>
              </a:xfrm>
              <a:prstGeom prst="line">
                <a:avLst/>
              </a:prstGeom>
              <a:noFill/>
              <a:ln w="7938">
                <a:solidFill>
                  <a:srgbClr val="00FF00"/>
                </a:solidFill>
                <a:round/>
                <a:headEnd/>
                <a:tailEnd/>
              </a:ln>
            </p:spPr>
            <p:txBody>
              <a:bodyPr/>
              <a:lstStyle/>
              <a:p>
                <a:endParaRPr lang="en-US"/>
              </a:p>
            </p:txBody>
          </p:sp>
        </p:grpSp>
      </p:grpSp>
      <p:sp>
        <p:nvSpPr>
          <p:cNvPr id="59399" name="Text Box 263"/>
          <p:cNvSpPr txBox="1">
            <a:spLocks noChangeArrowheads="1"/>
          </p:cNvSpPr>
          <p:nvPr/>
        </p:nvSpPr>
        <p:spPr bwMode="auto">
          <a:xfrm>
            <a:off x="1057275" y="2198688"/>
            <a:ext cx="1847850" cy="274637"/>
          </a:xfrm>
          <a:prstGeom prst="rect">
            <a:avLst/>
          </a:prstGeom>
          <a:noFill/>
          <a:ln w="9525" algn="ctr">
            <a:noFill/>
            <a:miter lim="800000"/>
            <a:headEnd/>
            <a:tailEnd/>
          </a:ln>
        </p:spPr>
        <p:txBody>
          <a:bodyPr wrap="none">
            <a:spAutoFit/>
          </a:bodyPr>
          <a:lstStyle/>
          <a:p>
            <a:pPr eaLnBrk="0" hangingPunct="0"/>
            <a:r>
              <a:rPr lang="en-US" sz="1200"/>
              <a:t>VV pressure comparison</a:t>
            </a:r>
          </a:p>
        </p:txBody>
      </p:sp>
      <p:sp>
        <p:nvSpPr>
          <p:cNvPr id="59400" name="Text Box 264"/>
          <p:cNvSpPr txBox="1">
            <a:spLocks noChangeArrowheads="1"/>
          </p:cNvSpPr>
          <p:nvPr/>
        </p:nvSpPr>
        <p:spPr bwMode="auto">
          <a:xfrm>
            <a:off x="3573463" y="2198688"/>
            <a:ext cx="2363787" cy="274637"/>
          </a:xfrm>
          <a:prstGeom prst="rect">
            <a:avLst/>
          </a:prstGeom>
          <a:noFill/>
          <a:ln w="9525" algn="ctr">
            <a:noFill/>
            <a:miter lim="800000"/>
            <a:headEnd/>
            <a:tailEnd/>
          </a:ln>
        </p:spPr>
        <p:txBody>
          <a:bodyPr wrap="none">
            <a:spAutoFit/>
          </a:bodyPr>
          <a:lstStyle/>
          <a:p>
            <a:pPr eaLnBrk="0" hangingPunct="0"/>
            <a:r>
              <a:rPr lang="en-US" sz="1200"/>
              <a:t>Drain tank and test cell pressure</a:t>
            </a:r>
          </a:p>
        </p:txBody>
      </p:sp>
      <p:sp>
        <p:nvSpPr>
          <p:cNvPr id="59401" name="Text Box 265"/>
          <p:cNvSpPr txBox="1">
            <a:spLocks noChangeArrowheads="1"/>
          </p:cNvSpPr>
          <p:nvPr/>
        </p:nvSpPr>
        <p:spPr bwMode="auto">
          <a:xfrm>
            <a:off x="7158038" y="2198688"/>
            <a:ext cx="1146175" cy="274637"/>
          </a:xfrm>
          <a:prstGeom prst="rect">
            <a:avLst/>
          </a:prstGeom>
          <a:noFill/>
          <a:ln w="9525" algn="ctr">
            <a:noFill/>
            <a:miter lim="800000"/>
            <a:headEnd/>
            <a:tailEnd/>
          </a:ln>
        </p:spPr>
        <p:txBody>
          <a:bodyPr wrap="none">
            <a:spAutoFit/>
          </a:bodyPr>
          <a:lstStyle/>
          <a:p>
            <a:pPr eaLnBrk="0" hangingPunct="0"/>
            <a:r>
              <a:rPr lang="en-US" sz="1200"/>
              <a:t>PbLi inventory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1"/>
          <p:cNvSpPr>
            <a:spLocks noGrp="1"/>
          </p:cNvSpPr>
          <p:nvPr>
            <p:ph type="sldNum" sz="quarter" idx="10"/>
          </p:nvPr>
        </p:nvSpPr>
        <p:spPr bwMode="auto">
          <a:noFill/>
          <a:ln>
            <a:miter lim="800000"/>
            <a:headEnd/>
            <a:tailEnd/>
          </a:ln>
        </p:spPr>
        <p:txBody>
          <a:bodyPr/>
          <a:lstStyle/>
          <a:p>
            <a:fld id="{DE628039-C3A7-4FE7-B2AF-4226E2AF76E0}" type="slidenum">
              <a:rPr lang="en-US" smtClean="0">
                <a:ea typeface="MS PGothic"/>
              </a:rPr>
              <a:pPr/>
              <a:t>24</a:t>
            </a:fld>
            <a:endParaRPr lang="en-US" smtClean="0">
              <a:ea typeface="MS PGothic"/>
            </a:endParaRPr>
          </a:p>
        </p:txBody>
      </p:sp>
      <p:sp>
        <p:nvSpPr>
          <p:cNvPr id="61442" name="Rectangle 13"/>
          <p:cNvSpPr>
            <a:spLocks noChangeArrowheads="1"/>
          </p:cNvSpPr>
          <p:nvPr/>
        </p:nvSpPr>
        <p:spPr bwMode="auto">
          <a:xfrm>
            <a:off x="388938" y="938213"/>
            <a:ext cx="8051800" cy="4048125"/>
          </a:xfrm>
          <a:prstGeom prst="rect">
            <a:avLst/>
          </a:prstGeom>
          <a:solidFill>
            <a:schemeClr val="bg1"/>
          </a:solidFill>
          <a:ln w="9525">
            <a:noFill/>
            <a:miter lim="800000"/>
            <a:headEnd/>
            <a:tailEnd/>
          </a:ln>
        </p:spPr>
        <p:txBody>
          <a:bodyPr>
            <a:spAutoFit/>
          </a:bodyPr>
          <a:lstStyle/>
          <a:p>
            <a:pPr marL="287338" indent="-287338" defTabSz="914400">
              <a:spcBef>
                <a:spcPct val="50000"/>
              </a:spcBef>
              <a:buFontTx/>
              <a:buChar char="•"/>
            </a:pPr>
            <a:r>
              <a:rPr lang="en-US" sz="2000" b="1"/>
              <a:t>Accidental Events Inside Vacuum Vessel (cont.)</a:t>
            </a:r>
          </a:p>
          <a:p>
            <a:pPr marL="744538" lvl="1" indent="-287338" defTabSz="914400">
              <a:spcBef>
                <a:spcPct val="50000"/>
              </a:spcBef>
              <a:buFont typeface="Wingdings" pitchFamily="2" charset="2"/>
              <a:buChar char="Ø"/>
            </a:pPr>
            <a:r>
              <a:rPr lang="en-US" sz="1800" b="1"/>
              <a:t>Coolant leak into TBM breeder zone</a:t>
            </a:r>
          </a:p>
          <a:p>
            <a:pPr marL="1143000" lvl="2" indent="-228600" defTabSz="914400">
              <a:spcBef>
                <a:spcPct val="50000"/>
              </a:spcBef>
              <a:buFont typeface="Arial" charset="0"/>
              <a:buChar char="–"/>
            </a:pPr>
            <a:r>
              <a:rPr lang="en-US" sz="1600" i="1"/>
              <a:t>Event:</a:t>
            </a:r>
            <a:r>
              <a:rPr lang="en-US" sz="1600"/>
              <a:t> A break of the largest pipe inside the TBM is postulated (one FW channel assumed) at 300 s into pulse flat top.  The loss of localized FW helium cooling is possible, causing FW failure within 90 s after which time helium and PbLi could be injected into VV inducing a plasma disruption and ITER FW failure.</a:t>
            </a:r>
          </a:p>
          <a:p>
            <a:pPr marL="1143000" lvl="2" indent="-228600" defTabSz="914400">
              <a:spcBef>
                <a:spcPct val="50000"/>
              </a:spcBef>
              <a:buFont typeface="Arial" charset="0"/>
              <a:buChar char="–"/>
            </a:pPr>
            <a:r>
              <a:rPr lang="en-US" sz="1600" i="1"/>
              <a:t>Consequence:</a:t>
            </a:r>
            <a:r>
              <a:rPr lang="en-US" sz="1600"/>
              <a:t> Because the PbLi AEU will be designed to withstand the 8 MPa helium system pressure, the failure will not propagate beyond the TBM.  A slow oscillatory leak of PbLi into the failed FW cooling channel </a:t>
            </a:r>
            <a:r>
              <a:rPr lang="en-US" sz="1800"/>
              <a:t>is possible,</a:t>
            </a:r>
            <a:r>
              <a:rPr lang="en-US" sz="1600"/>
              <a:t> which could reduce helium flow and FW cooling.  Loss of FW cooling could fail the FW and induce a plasma disruption.  However, this scenario, and the predicted consequences of this scenario, are similar to the in-vessel coolant leak scenario already discussed.</a:t>
            </a:r>
          </a:p>
        </p:txBody>
      </p:sp>
      <p:sp>
        <p:nvSpPr>
          <p:cNvPr id="61443" name="Rectangle 14"/>
          <p:cNvSpPr>
            <a:spLocks noGrp="1" noChangeArrowheads="1"/>
          </p:cNvSpPr>
          <p:nvPr>
            <p:ph type="title" idx="4294967295"/>
          </p:nvPr>
        </p:nvSpPr>
        <p:spPr bwMode="auto">
          <a:xfrm>
            <a:off x="187325" y="125413"/>
            <a:ext cx="8753475" cy="1143000"/>
          </a:xfrm>
          <a:prstGeom prst="rect">
            <a:avLst/>
          </a:prstGeom>
          <a:noFill/>
          <a:ln>
            <a:miter lim="800000"/>
            <a:headEnd/>
            <a:tailEnd/>
          </a:ln>
        </p:spPr>
        <p:txBody>
          <a:bodyPr/>
          <a:lstStyle/>
          <a:p>
            <a:pPr algn="ctr"/>
            <a:r>
              <a:rPr lang="en-US" sz="3200" b="0" smtClean="0">
                <a:solidFill>
                  <a:schemeClr val="tx1"/>
                </a:solidFill>
                <a:latin typeface="Arial" charset="0"/>
              </a:rPr>
              <a:t>Reference Accidents Analyzed (cont.)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1"/>
          <p:cNvSpPr>
            <a:spLocks noGrp="1"/>
          </p:cNvSpPr>
          <p:nvPr>
            <p:ph type="sldNum" sz="quarter" idx="10"/>
          </p:nvPr>
        </p:nvSpPr>
        <p:spPr bwMode="auto">
          <a:noFill/>
          <a:ln>
            <a:miter lim="800000"/>
            <a:headEnd/>
            <a:tailEnd/>
          </a:ln>
        </p:spPr>
        <p:txBody>
          <a:bodyPr/>
          <a:lstStyle/>
          <a:p>
            <a:fld id="{51E86954-71D3-4164-B773-F632E045EB70}" type="slidenum">
              <a:rPr lang="en-US" smtClean="0">
                <a:ea typeface="MS PGothic"/>
              </a:rPr>
              <a:pPr/>
              <a:t>25</a:t>
            </a:fld>
            <a:endParaRPr lang="en-US" smtClean="0">
              <a:ea typeface="MS PGothic"/>
            </a:endParaRPr>
          </a:p>
        </p:txBody>
      </p:sp>
      <p:grpSp>
        <p:nvGrpSpPr>
          <p:cNvPr id="63490" name="Group 2"/>
          <p:cNvGrpSpPr>
            <a:grpSpLocks/>
          </p:cNvGrpSpPr>
          <p:nvPr/>
        </p:nvGrpSpPr>
        <p:grpSpPr bwMode="auto">
          <a:xfrm>
            <a:off x="771525" y="5173663"/>
            <a:ext cx="7624763" cy="1247775"/>
            <a:chOff x="486" y="3259"/>
            <a:chExt cx="4803" cy="786"/>
          </a:xfrm>
        </p:grpSpPr>
        <p:pic>
          <p:nvPicPr>
            <p:cNvPr id="63493" name="Picture 2"/>
            <p:cNvPicPr>
              <a:picLocks noChangeAspect="1" noChangeArrowheads="1"/>
            </p:cNvPicPr>
            <p:nvPr/>
          </p:nvPicPr>
          <p:blipFill>
            <a:blip r:embed="rId3"/>
            <a:srcRect/>
            <a:stretch>
              <a:fillRect/>
            </a:stretch>
          </p:blipFill>
          <p:spPr bwMode="auto">
            <a:xfrm>
              <a:off x="3750" y="3259"/>
              <a:ext cx="765" cy="331"/>
            </a:xfrm>
            <a:prstGeom prst="rect">
              <a:avLst/>
            </a:prstGeom>
            <a:noFill/>
            <a:ln w="9525">
              <a:noFill/>
              <a:miter lim="800000"/>
              <a:headEnd/>
              <a:tailEnd/>
            </a:ln>
          </p:spPr>
        </p:pic>
        <p:pic>
          <p:nvPicPr>
            <p:cNvPr id="63494" name="Picture 7" descr="ucla_logo_darker2"/>
            <p:cNvPicPr>
              <a:picLocks noChangeAspect="1" noChangeArrowheads="1"/>
            </p:cNvPicPr>
            <p:nvPr/>
          </p:nvPicPr>
          <p:blipFill>
            <a:blip r:embed="rId4"/>
            <a:srcRect/>
            <a:stretch>
              <a:fillRect/>
            </a:stretch>
          </p:blipFill>
          <p:spPr bwMode="auto">
            <a:xfrm>
              <a:off x="486" y="3355"/>
              <a:ext cx="714" cy="289"/>
            </a:xfrm>
            <a:prstGeom prst="rect">
              <a:avLst/>
            </a:prstGeom>
            <a:noFill/>
            <a:ln w="9525">
              <a:noFill/>
              <a:miter lim="800000"/>
              <a:headEnd/>
              <a:tailEnd/>
            </a:ln>
          </p:spPr>
        </p:pic>
        <p:pic>
          <p:nvPicPr>
            <p:cNvPr id="63495" name="Picture 10" descr="Body_Slide_Logo_04"/>
            <p:cNvPicPr>
              <a:picLocks noChangeAspect="1" noChangeArrowheads="1"/>
            </p:cNvPicPr>
            <p:nvPr/>
          </p:nvPicPr>
          <p:blipFill>
            <a:blip r:embed="rId5"/>
            <a:srcRect/>
            <a:stretch>
              <a:fillRect/>
            </a:stretch>
          </p:blipFill>
          <p:spPr bwMode="ltGray">
            <a:xfrm>
              <a:off x="2550" y="3403"/>
              <a:ext cx="1091" cy="209"/>
            </a:xfrm>
            <a:prstGeom prst="rect">
              <a:avLst/>
            </a:prstGeom>
            <a:noFill/>
            <a:ln w="9525">
              <a:noFill/>
              <a:miter lim="800000"/>
              <a:headEnd/>
              <a:tailEnd/>
            </a:ln>
          </p:spPr>
        </p:pic>
        <p:pic>
          <p:nvPicPr>
            <p:cNvPr id="63496" name="Picture 2"/>
            <p:cNvPicPr>
              <a:picLocks noChangeAspect="1" noChangeArrowheads="1"/>
            </p:cNvPicPr>
            <p:nvPr/>
          </p:nvPicPr>
          <p:blipFill>
            <a:blip r:embed="rId6"/>
            <a:srcRect/>
            <a:stretch>
              <a:fillRect/>
            </a:stretch>
          </p:blipFill>
          <p:spPr bwMode="auto">
            <a:xfrm>
              <a:off x="1542" y="3691"/>
              <a:ext cx="624" cy="288"/>
            </a:xfrm>
            <a:prstGeom prst="rect">
              <a:avLst/>
            </a:prstGeom>
            <a:noFill/>
            <a:ln w="9525">
              <a:noFill/>
              <a:miter lim="800000"/>
              <a:headEnd/>
              <a:tailEnd/>
            </a:ln>
          </p:spPr>
        </p:pic>
        <p:pic>
          <p:nvPicPr>
            <p:cNvPr id="63497" name="Picture 3"/>
            <p:cNvPicPr>
              <a:picLocks noChangeAspect="1" noChangeArrowheads="1"/>
            </p:cNvPicPr>
            <p:nvPr/>
          </p:nvPicPr>
          <p:blipFill>
            <a:blip r:embed="rId7"/>
            <a:srcRect/>
            <a:stretch>
              <a:fillRect/>
            </a:stretch>
          </p:blipFill>
          <p:spPr bwMode="auto">
            <a:xfrm>
              <a:off x="678" y="3691"/>
              <a:ext cx="576" cy="288"/>
            </a:xfrm>
            <a:prstGeom prst="rect">
              <a:avLst/>
            </a:prstGeom>
            <a:noFill/>
            <a:ln w="9525">
              <a:noFill/>
              <a:miter lim="800000"/>
              <a:headEnd/>
              <a:tailEnd/>
            </a:ln>
          </p:spPr>
        </p:pic>
        <p:pic>
          <p:nvPicPr>
            <p:cNvPr id="63498" name="Picture 4"/>
            <p:cNvPicPr>
              <a:picLocks noChangeAspect="1" noChangeArrowheads="1"/>
            </p:cNvPicPr>
            <p:nvPr/>
          </p:nvPicPr>
          <p:blipFill>
            <a:blip r:embed="rId8"/>
            <a:srcRect/>
            <a:stretch>
              <a:fillRect/>
            </a:stretch>
          </p:blipFill>
          <p:spPr bwMode="auto">
            <a:xfrm>
              <a:off x="3174" y="3691"/>
              <a:ext cx="531" cy="354"/>
            </a:xfrm>
            <a:prstGeom prst="rect">
              <a:avLst/>
            </a:prstGeom>
            <a:noFill/>
            <a:ln w="9525">
              <a:noFill/>
              <a:miter lim="800000"/>
              <a:headEnd/>
              <a:tailEnd/>
            </a:ln>
          </p:spPr>
        </p:pic>
        <p:pic>
          <p:nvPicPr>
            <p:cNvPr id="63499" name="Picture 6"/>
            <p:cNvPicPr>
              <a:picLocks noChangeAspect="1" noChangeArrowheads="1"/>
            </p:cNvPicPr>
            <p:nvPr/>
          </p:nvPicPr>
          <p:blipFill>
            <a:blip r:embed="rId9"/>
            <a:srcRect/>
            <a:stretch>
              <a:fillRect/>
            </a:stretch>
          </p:blipFill>
          <p:spPr bwMode="auto">
            <a:xfrm>
              <a:off x="4806" y="3259"/>
              <a:ext cx="483" cy="468"/>
            </a:xfrm>
            <a:prstGeom prst="rect">
              <a:avLst/>
            </a:prstGeom>
            <a:noFill/>
            <a:ln w="9525">
              <a:noFill/>
              <a:miter lim="800000"/>
              <a:headEnd/>
              <a:tailEnd/>
            </a:ln>
          </p:spPr>
        </p:pic>
        <p:pic>
          <p:nvPicPr>
            <p:cNvPr id="63500" name="Picture 8"/>
            <p:cNvPicPr>
              <a:picLocks noChangeAspect="1" noChangeArrowheads="1"/>
            </p:cNvPicPr>
            <p:nvPr/>
          </p:nvPicPr>
          <p:blipFill>
            <a:blip r:embed="rId10"/>
            <a:srcRect/>
            <a:stretch>
              <a:fillRect/>
            </a:stretch>
          </p:blipFill>
          <p:spPr bwMode="auto">
            <a:xfrm>
              <a:off x="4038" y="3691"/>
              <a:ext cx="448" cy="336"/>
            </a:xfrm>
            <a:prstGeom prst="rect">
              <a:avLst/>
            </a:prstGeom>
            <a:noFill/>
            <a:ln w="9525">
              <a:noFill/>
              <a:miter lim="800000"/>
              <a:headEnd/>
              <a:tailEnd/>
            </a:ln>
          </p:spPr>
        </p:pic>
        <p:pic>
          <p:nvPicPr>
            <p:cNvPr id="19" name="Picture 16"/>
            <p:cNvPicPr>
              <a:picLocks noChangeAspect="1" noChangeArrowheads="1"/>
            </p:cNvPicPr>
            <p:nvPr/>
          </p:nvPicPr>
          <p:blipFill>
            <a:blip r:embed="rId11"/>
            <a:srcRect/>
            <a:stretch>
              <a:fillRect/>
            </a:stretch>
          </p:blipFill>
          <p:spPr bwMode="auto">
            <a:xfrm>
              <a:off x="2454" y="3691"/>
              <a:ext cx="402" cy="317"/>
            </a:xfrm>
            <a:prstGeom prst="rect">
              <a:avLst/>
            </a:prstGeom>
            <a:noFill/>
            <a:ln w="9525">
              <a:noFill/>
              <a:miter lim="800000"/>
              <a:headEnd/>
              <a:tailEnd/>
            </a:ln>
            <a:effectLst>
              <a:prstShdw prst="shdw17" dist="17961" dir="2700000">
                <a:schemeClr val="accent1">
                  <a:gamma/>
                  <a:shade val="60000"/>
                  <a:invGamma/>
                </a:schemeClr>
              </a:prstShdw>
            </a:effectLst>
          </p:spPr>
        </p:pic>
        <p:pic>
          <p:nvPicPr>
            <p:cNvPr id="63502" name="Picture 21" descr="C:\Users\Clemment Wong\Desktop\GA_logo_new.tif"/>
            <p:cNvPicPr>
              <a:picLocks noChangeAspect="1" noChangeArrowheads="1"/>
            </p:cNvPicPr>
            <p:nvPr/>
          </p:nvPicPr>
          <p:blipFill>
            <a:blip r:embed="rId12"/>
            <a:srcRect/>
            <a:stretch>
              <a:fillRect/>
            </a:stretch>
          </p:blipFill>
          <p:spPr bwMode="auto">
            <a:xfrm>
              <a:off x="1302" y="3403"/>
              <a:ext cx="1092" cy="190"/>
            </a:xfrm>
            <a:prstGeom prst="rect">
              <a:avLst/>
            </a:prstGeom>
            <a:noFill/>
            <a:ln w="9525">
              <a:noFill/>
              <a:miter lim="800000"/>
              <a:headEnd/>
              <a:tailEnd/>
            </a:ln>
          </p:spPr>
        </p:pic>
      </p:grpSp>
      <p:sp>
        <p:nvSpPr>
          <p:cNvPr id="63491" name="Rectangle 13"/>
          <p:cNvSpPr>
            <a:spLocks noChangeArrowheads="1"/>
          </p:cNvSpPr>
          <p:nvPr/>
        </p:nvSpPr>
        <p:spPr bwMode="auto">
          <a:xfrm>
            <a:off x="388938" y="938213"/>
            <a:ext cx="8051800" cy="5576887"/>
          </a:xfrm>
          <a:prstGeom prst="rect">
            <a:avLst/>
          </a:prstGeom>
          <a:solidFill>
            <a:schemeClr val="bg1"/>
          </a:solidFill>
          <a:ln w="9525">
            <a:noFill/>
            <a:miter lim="800000"/>
            <a:headEnd/>
            <a:tailEnd/>
          </a:ln>
        </p:spPr>
        <p:txBody>
          <a:bodyPr>
            <a:spAutoFit/>
          </a:bodyPr>
          <a:lstStyle/>
          <a:p>
            <a:pPr marL="287338" indent="-287338" defTabSz="914400">
              <a:spcBef>
                <a:spcPct val="50000"/>
              </a:spcBef>
              <a:buFontTx/>
              <a:buChar char="•"/>
            </a:pPr>
            <a:r>
              <a:rPr lang="en-US" sz="2000" b="1"/>
              <a:t>Accidental</a:t>
            </a:r>
            <a:r>
              <a:rPr lang="fr-FR" sz="2000" b="1"/>
              <a:t> Events Inside Port Inter</a:t>
            </a:r>
            <a:r>
              <a:rPr lang="en-US" sz="2000" b="1"/>
              <a:t>-space</a:t>
            </a:r>
            <a:r>
              <a:rPr lang="en-US" sz="2000"/>
              <a:t> </a:t>
            </a:r>
            <a:endParaRPr lang="en-US" sz="2000" b="1"/>
          </a:p>
          <a:p>
            <a:pPr marL="744538" lvl="1" indent="-287338" defTabSz="914400">
              <a:spcBef>
                <a:spcPct val="50000"/>
              </a:spcBef>
              <a:buFont typeface="Wingdings" pitchFamily="2" charset="2"/>
              <a:buChar char="Ø"/>
            </a:pPr>
            <a:r>
              <a:rPr lang="en-US" sz="1800" b="1"/>
              <a:t>PbLi Coolant leak</a:t>
            </a:r>
          </a:p>
          <a:p>
            <a:pPr marL="1143000" lvl="2" indent="-228600" defTabSz="914400">
              <a:spcBef>
                <a:spcPct val="50000"/>
              </a:spcBef>
              <a:buFont typeface="Arial" charset="0"/>
              <a:buChar char="–"/>
            </a:pPr>
            <a:r>
              <a:rPr lang="en-US" sz="1600" i="1"/>
              <a:t>Event: </a:t>
            </a:r>
            <a:r>
              <a:rPr lang="en-US" sz="1600"/>
              <a:t>The postulated event is a double-ended offset shear of the TBM PbLi coolant inlet line.  The loss of PbLi from the AEU will cause the PbLi pump to trip on a low-level signal from the expansion tank.  Because this system does not initiate a FPTS response the plasma will continue to burn as the PbLi drains from the TBM and AEU.</a:t>
            </a:r>
            <a:endParaRPr lang="en-US" sz="1600" i="1"/>
          </a:p>
          <a:p>
            <a:pPr marL="1143000" lvl="2" indent="-228600" defTabSz="914400">
              <a:spcBef>
                <a:spcPct val="50000"/>
              </a:spcBef>
              <a:buFont typeface="Arial" charset="0"/>
              <a:buChar char="–"/>
            </a:pPr>
            <a:r>
              <a:rPr lang="en-US" sz="1600" i="1"/>
              <a:t>Consequence: </a:t>
            </a:r>
            <a:r>
              <a:rPr lang="en-US" sz="1600"/>
              <a:t>Because the primary helium cooling system is designed to handle the entire TBM heat load, the loss of PbLi will not result in damage to the TBM.  In addition, because the PbLi coolant has a very low vapor pressure, the only source of pressurization is the expansion tank cover gas and the PbLi pump head.  The results will be a very low pressurization of the inter-space during this event.  The PbLi spill will be contained by the catch pan located under the PbLi pipes.  Predictions indicate that ~0.28 m</a:t>
            </a:r>
            <a:r>
              <a:rPr lang="en-US" sz="1600" baseline="30000"/>
              <a:t>3</a:t>
            </a:r>
            <a:r>
              <a:rPr lang="en-US" sz="1600"/>
              <a:t> of PbLi will be spilt.  If the entire 0.4 m</a:t>
            </a:r>
            <a:r>
              <a:rPr lang="en-US" sz="1600" baseline="30000"/>
              <a:t>3</a:t>
            </a:r>
            <a:r>
              <a:rPr lang="en-US" sz="1600"/>
              <a:t> inventory were to be spilt, analysis shows that is would take ~23 hr for the pool surface to reach freezing, which stops the mobilization of Pb-210 and Hg-203 from the pool.</a:t>
            </a:r>
          </a:p>
          <a:p>
            <a:pPr marL="1143000" lvl="2" indent="-228600" defTabSz="914400">
              <a:spcBef>
                <a:spcPct val="50000"/>
              </a:spcBef>
              <a:buFont typeface="Arial" charset="0"/>
              <a:buChar char="–"/>
            </a:pPr>
            <a:r>
              <a:rPr lang="en-US" sz="1600" i="1"/>
              <a:t>Mitigation:</a:t>
            </a:r>
            <a:r>
              <a:rPr lang="en-US" sz="1600"/>
              <a:t> Because Pb-210 and Hg-203 represent a remediation hazard a guard pipe for the PbLi pipes is being proposed in place of a catch in the inter-space region.</a:t>
            </a:r>
          </a:p>
        </p:txBody>
      </p:sp>
      <p:sp>
        <p:nvSpPr>
          <p:cNvPr id="63492" name="Rectangle 14"/>
          <p:cNvSpPr>
            <a:spLocks noGrp="1" noChangeArrowheads="1"/>
          </p:cNvSpPr>
          <p:nvPr>
            <p:ph type="title" idx="4294967295"/>
          </p:nvPr>
        </p:nvSpPr>
        <p:spPr bwMode="auto">
          <a:xfrm>
            <a:off x="187325" y="125413"/>
            <a:ext cx="8753475" cy="1143000"/>
          </a:xfrm>
          <a:prstGeom prst="rect">
            <a:avLst/>
          </a:prstGeom>
          <a:noFill/>
          <a:ln>
            <a:miter lim="800000"/>
            <a:headEnd/>
            <a:tailEnd/>
          </a:ln>
        </p:spPr>
        <p:txBody>
          <a:bodyPr/>
          <a:lstStyle/>
          <a:p>
            <a:pPr algn="ctr"/>
            <a:r>
              <a:rPr lang="en-US" sz="3200" b="0" smtClean="0">
                <a:solidFill>
                  <a:schemeClr val="tx1"/>
                </a:solidFill>
                <a:latin typeface="Arial" charset="0"/>
              </a:rPr>
              <a:t>Reference Accidents Analyzed (cont.)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1"/>
          <p:cNvSpPr>
            <a:spLocks noGrp="1"/>
          </p:cNvSpPr>
          <p:nvPr>
            <p:ph type="sldNum" sz="quarter" idx="10"/>
          </p:nvPr>
        </p:nvSpPr>
        <p:spPr bwMode="auto">
          <a:noFill/>
          <a:ln>
            <a:miter lim="800000"/>
            <a:headEnd/>
            <a:tailEnd/>
          </a:ln>
        </p:spPr>
        <p:txBody>
          <a:bodyPr/>
          <a:lstStyle/>
          <a:p>
            <a:fld id="{491DABD4-CEA8-40FF-B869-1E51D4F0C3F9}" type="slidenum">
              <a:rPr lang="en-US" smtClean="0">
                <a:ea typeface="MS PGothic"/>
              </a:rPr>
              <a:pPr/>
              <a:t>26</a:t>
            </a:fld>
            <a:endParaRPr lang="en-US" smtClean="0">
              <a:ea typeface="MS PGothic"/>
            </a:endParaRPr>
          </a:p>
        </p:txBody>
      </p:sp>
      <p:sp>
        <p:nvSpPr>
          <p:cNvPr id="65538" name="Rectangle 2"/>
          <p:cNvSpPr>
            <a:spLocks noGrp="1" noChangeArrowheads="1"/>
          </p:cNvSpPr>
          <p:nvPr>
            <p:ph type="title" idx="4294967295"/>
          </p:nvPr>
        </p:nvSpPr>
        <p:spPr bwMode="auto">
          <a:xfrm>
            <a:off x="149225" y="115888"/>
            <a:ext cx="8878888" cy="1143000"/>
          </a:xfrm>
          <a:prstGeom prst="rect">
            <a:avLst/>
          </a:prstGeom>
          <a:noFill/>
          <a:ln>
            <a:miter lim="800000"/>
            <a:headEnd/>
            <a:tailEnd/>
          </a:ln>
        </p:spPr>
        <p:txBody>
          <a:bodyPr/>
          <a:lstStyle/>
          <a:p>
            <a:pPr algn="ctr"/>
            <a:r>
              <a:rPr lang="en-US" sz="3600" smtClean="0">
                <a:solidFill>
                  <a:schemeClr val="tx1"/>
                </a:solidFill>
                <a:latin typeface="Arial" charset="0"/>
              </a:rPr>
              <a:t>PbLi Leak into Inter-space</a:t>
            </a:r>
          </a:p>
        </p:txBody>
      </p:sp>
      <p:sp>
        <p:nvSpPr>
          <p:cNvPr id="65539" name="Rectangle 3"/>
          <p:cNvSpPr>
            <a:spLocks noChangeArrowheads="1"/>
          </p:cNvSpPr>
          <p:nvPr/>
        </p:nvSpPr>
        <p:spPr bwMode="auto">
          <a:xfrm>
            <a:off x="555625" y="811213"/>
            <a:ext cx="7872413" cy="1912937"/>
          </a:xfrm>
          <a:prstGeom prst="rect">
            <a:avLst/>
          </a:prstGeom>
          <a:noFill/>
          <a:ln w="9525">
            <a:noFill/>
            <a:miter lim="800000"/>
            <a:headEnd/>
            <a:tailEnd/>
          </a:ln>
        </p:spPr>
        <p:txBody>
          <a:bodyPr>
            <a:spAutoFit/>
          </a:bodyPr>
          <a:lstStyle/>
          <a:p>
            <a:pPr marL="53975" indent="-53975" defTabSz="914400">
              <a:spcBef>
                <a:spcPct val="50000"/>
              </a:spcBef>
            </a:pPr>
            <a:r>
              <a:rPr lang="en-US">
                <a:solidFill>
                  <a:srgbClr val="CC3300"/>
                </a:solidFill>
                <a:latin typeface="Times New Roman" pitchFamily="18" charset="0"/>
              </a:rPr>
              <a:t>Pool Temperature/Mobilization Results</a:t>
            </a:r>
            <a:r>
              <a:rPr lang="en-US">
                <a:solidFill>
                  <a:srgbClr val="000000"/>
                </a:solidFill>
                <a:latin typeface="Times New Roman" pitchFamily="18" charset="0"/>
              </a:rPr>
              <a:t> </a:t>
            </a:r>
          </a:p>
          <a:p>
            <a:pPr lvl="1" indent="-112713" defTabSz="914400">
              <a:lnSpc>
                <a:spcPct val="80000"/>
              </a:lnSpc>
              <a:spcBef>
                <a:spcPct val="50000"/>
              </a:spcBef>
            </a:pPr>
            <a:r>
              <a:rPr lang="en-US" sz="1800">
                <a:solidFill>
                  <a:srgbClr val="000000"/>
                </a:solidFill>
                <a:latin typeface="Times New Roman" pitchFamily="18" charset="0"/>
              </a:rPr>
              <a:t>• </a:t>
            </a:r>
            <a:r>
              <a:rPr lang="en-US" sz="1600">
                <a:solidFill>
                  <a:srgbClr val="000000"/>
                </a:solidFill>
                <a:latin typeface="Times New Roman" pitchFamily="18" charset="0"/>
              </a:rPr>
              <a:t>Pool surface freezing in 23 hr, entire pool freezes by 130 hr, and by 250 hr the temperature drops to 110 C.</a:t>
            </a:r>
          </a:p>
          <a:p>
            <a:pPr lvl="1" indent="-112713" defTabSz="914400">
              <a:lnSpc>
                <a:spcPct val="80000"/>
              </a:lnSpc>
              <a:spcBef>
                <a:spcPct val="50000"/>
              </a:spcBef>
            </a:pPr>
            <a:r>
              <a:rPr lang="en-US" sz="1600">
                <a:solidFill>
                  <a:srgbClr val="000000"/>
                </a:solidFill>
                <a:latin typeface="Times New Roman" pitchFamily="18" charset="0"/>
              </a:rPr>
              <a:t>• Pb-210 and Hg-203 are mobilized (&lt; 3% 1.8 Ci of the Pb-210 and &lt; 10% of the 36 Ci of Hg-203) by diffusion of these isotopes in the pool and release from the surface by evaporation.  Once the PbLi freezes, this diffusion and evaporation process should drop dramatically.</a:t>
            </a:r>
          </a:p>
        </p:txBody>
      </p:sp>
      <p:grpSp>
        <p:nvGrpSpPr>
          <p:cNvPr id="65540" name="Group 359"/>
          <p:cNvGrpSpPr>
            <a:grpSpLocks/>
          </p:cNvGrpSpPr>
          <p:nvPr/>
        </p:nvGrpSpPr>
        <p:grpSpPr bwMode="auto">
          <a:xfrm>
            <a:off x="479425" y="2735263"/>
            <a:ext cx="3563938" cy="2984500"/>
            <a:chOff x="302" y="1537"/>
            <a:chExt cx="2245" cy="1880"/>
          </a:xfrm>
        </p:grpSpPr>
        <p:sp>
          <p:nvSpPr>
            <p:cNvPr id="65625" name="Rectangle 268"/>
            <p:cNvSpPr>
              <a:spLocks noChangeArrowheads="1"/>
            </p:cNvSpPr>
            <p:nvPr/>
          </p:nvSpPr>
          <p:spPr bwMode="auto">
            <a:xfrm>
              <a:off x="695" y="1586"/>
              <a:ext cx="1769" cy="1514"/>
            </a:xfrm>
            <a:prstGeom prst="rect">
              <a:avLst/>
            </a:prstGeom>
            <a:noFill/>
            <a:ln w="3175" cap="rnd">
              <a:solidFill>
                <a:srgbClr val="000000"/>
              </a:solidFill>
              <a:miter lim="800000"/>
              <a:headEnd/>
              <a:tailEnd/>
            </a:ln>
          </p:spPr>
          <p:txBody>
            <a:bodyPr/>
            <a:lstStyle/>
            <a:p>
              <a:endParaRPr lang="en-US" sz="1800"/>
            </a:p>
          </p:txBody>
        </p:sp>
        <p:sp>
          <p:nvSpPr>
            <p:cNvPr id="65626" name="Line 269"/>
            <p:cNvSpPr>
              <a:spLocks noChangeShapeType="1"/>
            </p:cNvSpPr>
            <p:nvPr/>
          </p:nvSpPr>
          <p:spPr bwMode="auto">
            <a:xfrm flipV="1">
              <a:off x="695" y="3090"/>
              <a:ext cx="0" cy="10"/>
            </a:xfrm>
            <a:prstGeom prst="line">
              <a:avLst/>
            </a:prstGeom>
            <a:noFill/>
            <a:ln w="3175" cap="rnd">
              <a:solidFill>
                <a:srgbClr val="000000"/>
              </a:solidFill>
              <a:round/>
              <a:headEnd/>
              <a:tailEnd/>
            </a:ln>
          </p:spPr>
          <p:txBody>
            <a:bodyPr/>
            <a:lstStyle/>
            <a:p>
              <a:endParaRPr lang="en-US"/>
            </a:p>
          </p:txBody>
        </p:sp>
        <p:sp>
          <p:nvSpPr>
            <p:cNvPr id="65627" name="Line 270"/>
            <p:cNvSpPr>
              <a:spLocks noChangeShapeType="1"/>
            </p:cNvSpPr>
            <p:nvPr/>
          </p:nvSpPr>
          <p:spPr bwMode="auto">
            <a:xfrm flipV="1">
              <a:off x="918" y="3090"/>
              <a:ext cx="0" cy="10"/>
            </a:xfrm>
            <a:prstGeom prst="line">
              <a:avLst/>
            </a:prstGeom>
            <a:noFill/>
            <a:ln w="3175" cap="rnd">
              <a:solidFill>
                <a:srgbClr val="000000"/>
              </a:solidFill>
              <a:round/>
              <a:headEnd/>
              <a:tailEnd/>
            </a:ln>
          </p:spPr>
          <p:txBody>
            <a:bodyPr/>
            <a:lstStyle/>
            <a:p>
              <a:endParaRPr lang="en-US"/>
            </a:p>
          </p:txBody>
        </p:sp>
        <p:sp>
          <p:nvSpPr>
            <p:cNvPr id="65628" name="Line 271"/>
            <p:cNvSpPr>
              <a:spLocks noChangeShapeType="1"/>
            </p:cNvSpPr>
            <p:nvPr/>
          </p:nvSpPr>
          <p:spPr bwMode="auto">
            <a:xfrm flipV="1">
              <a:off x="1137" y="3090"/>
              <a:ext cx="0" cy="10"/>
            </a:xfrm>
            <a:prstGeom prst="line">
              <a:avLst/>
            </a:prstGeom>
            <a:noFill/>
            <a:ln w="3175" cap="rnd">
              <a:solidFill>
                <a:srgbClr val="000000"/>
              </a:solidFill>
              <a:round/>
              <a:headEnd/>
              <a:tailEnd/>
            </a:ln>
          </p:spPr>
          <p:txBody>
            <a:bodyPr/>
            <a:lstStyle/>
            <a:p>
              <a:endParaRPr lang="en-US"/>
            </a:p>
          </p:txBody>
        </p:sp>
        <p:sp>
          <p:nvSpPr>
            <p:cNvPr id="65629" name="Line 272"/>
            <p:cNvSpPr>
              <a:spLocks noChangeShapeType="1"/>
            </p:cNvSpPr>
            <p:nvPr/>
          </p:nvSpPr>
          <p:spPr bwMode="auto">
            <a:xfrm flipV="1">
              <a:off x="1358" y="3090"/>
              <a:ext cx="0" cy="10"/>
            </a:xfrm>
            <a:prstGeom prst="line">
              <a:avLst/>
            </a:prstGeom>
            <a:noFill/>
            <a:ln w="3175" cap="rnd">
              <a:solidFill>
                <a:srgbClr val="000000"/>
              </a:solidFill>
              <a:round/>
              <a:headEnd/>
              <a:tailEnd/>
            </a:ln>
          </p:spPr>
          <p:txBody>
            <a:bodyPr/>
            <a:lstStyle/>
            <a:p>
              <a:endParaRPr lang="en-US"/>
            </a:p>
          </p:txBody>
        </p:sp>
        <p:sp>
          <p:nvSpPr>
            <p:cNvPr id="65630" name="Line 273"/>
            <p:cNvSpPr>
              <a:spLocks noChangeShapeType="1"/>
            </p:cNvSpPr>
            <p:nvPr/>
          </p:nvSpPr>
          <p:spPr bwMode="auto">
            <a:xfrm flipV="1">
              <a:off x="1579" y="3090"/>
              <a:ext cx="0" cy="10"/>
            </a:xfrm>
            <a:prstGeom prst="line">
              <a:avLst/>
            </a:prstGeom>
            <a:noFill/>
            <a:ln w="3175" cap="rnd">
              <a:solidFill>
                <a:srgbClr val="000000"/>
              </a:solidFill>
              <a:round/>
              <a:headEnd/>
              <a:tailEnd/>
            </a:ln>
          </p:spPr>
          <p:txBody>
            <a:bodyPr/>
            <a:lstStyle/>
            <a:p>
              <a:endParaRPr lang="en-US"/>
            </a:p>
          </p:txBody>
        </p:sp>
        <p:sp>
          <p:nvSpPr>
            <p:cNvPr id="65631" name="Line 274"/>
            <p:cNvSpPr>
              <a:spLocks noChangeShapeType="1"/>
            </p:cNvSpPr>
            <p:nvPr/>
          </p:nvSpPr>
          <p:spPr bwMode="auto">
            <a:xfrm flipV="1">
              <a:off x="1801" y="3090"/>
              <a:ext cx="0" cy="10"/>
            </a:xfrm>
            <a:prstGeom prst="line">
              <a:avLst/>
            </a:prstGeom>
            <a:noFill/>
            <a:ln w="3175" cap="rnd">
              <a:solidFill>
                <a:srgbClr val="000000"/>
              </a:solidFill>
              <a:round/>
              <a:headEnd/>
              <a:tailEnd/>
            </a:ln>
          </p:spPr>
          <p:txBody>
            <a:bodyPr/>
            <a:lstStyle/>
            <a:p>
              <a:endParaRPr lang="en-US"/>
            </a:p>
          </p:txBody>
        </p:sp>
        <p:sp>
          <p:nvSpPr>
            <p:cNvPr id="65632" name="Line 275"/>
            <p:cNvSpPr>
              <a:spLocks noChangeShapeType="1"/>
            </p:cNvSpPr>
            <p:nvPr/>
          </p:nvSpPr>
          <p:spPr bwMode="auto">
            <a:xfrm flipV="1">
              <a:off x="2021" y="3090"/>
              <a:ext cx="0" cy="10"/>
            </a:xfrm>
            <a:prstGeom prst="line">
              <a:avLst/>
            </a:prstGeom>
            <a:noFill/>
            <a:ln w="3175" cap="rnd">
              <a:solidFill>
                <a:srgbClr val="000000"/>
              </a:solidFill>
              <a:round/>
              <a:headEnd/>
              <a:tailEnd/>
            </a:ln>
          </p:spPr>
          <p:txBody>
            <a:bodyPr/>
            <a:lstStyle/>
            <a:p>
              <a:endParaRPr lang="en-US"/>
            </a:p>
          </p:txBody>
        </p:sp>
        <p:sp>
          <p:nvSpPr>
            <p:cNvPr id="65633" name="Line 276"/>
            <p:cNvSpPr>
              <a:spLocks noChangeShapeType="1"/>
            </p:cNvSpPr>
            <p:nvPr/>
          </p:nvSpPr>
          <p:spPr bwMode="auto">
            <a:xfrm flipV="1">
              <a:off x="2242" y="3090"/>
              <a:ext cx="0" cy="10"/>
            </a:xfrm>
            <a:prstGeom prst="line">
              <a:avLst/>
            </a:prstGeom>
            <a:noFill/>
            <a:ln w="3175" cap="rnd">
              <a:solidFill>
                <a:srgbClr val="000000"/>
              </a:solidFill>
              <a:round/>
              <a:headEnd/>
              <a:tailEnd/>
            </a:ln>
          </p:spPr>
          <p:txBody>
            <a:bodyPr/>
            <a:lstStyle/>
            <a:p>
              <a:endParaRPr lang="en-US"/>
            </a:p>
          </p:txBody>
        </p:sp>
        <p:sp>
          <p:nvSpPr>
            <p:cNvPr id="65634" name="Line 277"/>
            <p:cNvSpPr>
              <a:spLocks noChangeShapeType="1"/>
            </p:cNvSpPr>
            <p:nvPr/>
          </p:nvSpPr>
          <p:spPr bwMode="auto">
            <a:xfrm flipV="1">
              <a:off x="2464" y="3090"/>
              <a:ext cx="0" cy="10"/>
            </a:xfrm>
            <a:prstGeom prst="line">
              <a:avLst/>
            </a:prstGeom>
            <a:noFill/>
            <a:ln w="3175" cap="rnd">
              <a:solidFill>
                <a:srgbClr val="000000"/>
              </a:solidFill>
              <a:round/>
              <a:headEnd/>
              <a:tailEnd/>
            </a:ln>
          </p:spPr>
          <p:txBody>
            <a:bodyPr/>
            <a:lstStyle/>
            <a:p>
              <a:endParaRPr lang="en-US"/>
            </a:p>
          </p:txBody>
        </p:sp>
        <p:sp>
          <p:nvSpPr>
            <p:cNvPr id="65635" name="Line 278"/>
            <p:cNvSpPr>
              <a:spLocks noChangeShapeType="1"/>
            </p:cNvSpPr>
            <p:nvPr/>
          </p:nvSpPr>
          <p:spPr bwMode="auto">
            <a:xfrm>
              <a:off x="695" y="1586"/>
              <a:ext cx="0" cy="10"/>
            </a:xfrm>
            <a:prstGeom prst="line">
              <a:avLst/>
            </a:prstGeom>
            <a:noFill/>
            <a:ln w="3175" cap="rnd">
              <a:solidFill>
                <a:srgbClr val="000000"/>
              </a:solidFill>
              <a:round/>
              <a:headEnd/>
              <a:tailEnd/>
            </a:ln>
          </p:spPr>
          <p:txBody>
            <a:bodyPr/>
            <a:lstStyle/>
            <a:p>
              <a:endParaRPr lang="en-US"/>
            </a:p>
          </p:txBody>
        </p:sp>
        <p:sp>
          <p:nvSpPr>
            <p:cNvPr id="65636" name="Line 279"/>
            <p:cNvSpPr>
              <a:spLocks noChangeShapeType="1"/>
            </p:cNvSpPr>
            <p:nvPr/>
          </p:nvSpPr>
          <p:spPr bwMode="auto">
            <a:xfrm>
              <a:off x="918" y="1586"/>
              <a:ext cx="0" cy="10"/>
            </a:xfrm>
            <a:prstGeom prst="line">
              <a:avLst/>
            </a:prstGeom>
            <a:noFill/>
            <a:ln w="3175" cap="rnd">
              <a:solidFill>
                <a:srgbClr val="000000"/>
              </a:solidFill>
              <a:round/>
              <a:headEnd/>
              <a:tailEnd/>
            </a:ln>
          </p:spPr>
          <p:txBody>
            <a:bodyPr/>
            <a:lstStyle/>
            <a:p>
              <a:endParaRPr lang="en-US"/>
            </a:p>
          </p:txBody>
        </p:sp>
        <p:sp>
          <p:nvSpPr>
            <p:cNvPr id="65637" name="Line 280"/>
            <p:cNvSpPr>
              <a:spLocks noChangeShapeType="1"/>
            </p:cNvSpPr>
            <p:nvPr/>
          </p:nvSpPr>
          <p:spPr bwMode="auto">
            <a:xfrm>
              <a:off x="1137" y="1586"/>
              <a:ext cx="0" cy="10"/>
            </a:xfrm>
            <a:prstGeom prst="line">
              <a:avLst/>
            </a:prstGeom>
            <a:noFill/>
            <a:ln w="3175" cap="rnd">
              <a:solidFill>
                <a:srgbClr val="000000"/>
              </a:solidFill>
              <a:round/>
              <a:headEnd/>
              <a:tailEnd/>
            </a:ln>
          </p:spPr>
          <p:txBody>
            <a:bodyPr/>
            <a:lstStyle/>
            <a:p>
              <a:endParaRPr lang="en-US"/>
            </a:p>
          </p:txBody>
        </p:sp>
        <p:sp>
          <p:nvSpPr>
            <p:cNvPr id="65638" name="Line 281"/>
            <p:cNvSpPr>
              <a:spLocks noChangeShapeType="1"/>
            </p:cNvSpPr>
            <p:nvPr/>
          </p:nvSpPr>
          <p:spPr bwMode="auto">
            <a:xfrm>
              <a:off x="1358" y="1586"/>
              <a:ext cx="0" cy="10"/>
            </a:xfrm>
            <a:prstGeom prst="line">
              <a:avLst/>
            </a:prstGeom>
            <a:noFill/>
            <a:ln w="3175" cap="rnd">
              <a:solidFill>
                <a:srgbClr val="000000"/>
              </a:solidFill>
              <a:round/>
              <a:headEnd/>
              <a:tailEnd/>
            </a:ln>
          </p:spPr>
          <p:txBody>
            <a:bodyPr/>
            <a:lstStyle/>
            <a:p>
              <a:endParaRPr lang="en-US"/>
            </a:p>
          </p:txBody>
        </p:sp>
        <p:sp>
          <p:nvSpPr>
            <p:cNvPr id="65639" name="Line 282"/>
            <p:cNvSpPr>
              <a:spLocks noChangeShapeType="1"/>
            </p:cNvSpPr>
            <p:nvPr/>
          </p:nvSpPr>
          <p:spPr bwMode="auto">
            <a:xfrm>
              <a:off x="1579" y="1586"/>
              <a:ext cx="0" cy="10"/>
            </a:xfrm>
            <a:prstGeom prst="line">
              <a:avLst/>
            </a:prstGeom>
            <a:noFill/>
            <a:ln w="3175" cap="rnd">
              <a:solidFill>
                <a:srgbClr val="000000"/>
              </a:solidFill>
              <a:round/>
              <a:headEnd/>
              <a:tailEnd/>
            </a:ln>
          </p:spPr>
          <p:txBody>
            <a:bodyPr/>
            <a:lstStyle/>
            <a:p>
              <a:endParaRPr lang="en-US"/>
            </a:p>
          </p:txBody>
        </p:sp>
        <p:sp>
          <p:nvSpPr>
            <p:cNvPr id="65640" name="Line 283"/>
            <p:cNvSpPr>
              <a:spLocks noChangeShapeType="1"/>
            </p:cNvSpPr>
            <p:nvPr/>
          </p:nvSpPr>
          <p:spPr bwMode="auto">
            <a:xfrm>
              <a:off x="1801" y="1586"/>
              <a:ext cx="0" cy="10"/>
            </a:xfrm>
            <a:prstGeom prst="line">
              <a:avLst/>
            </a:prstGeom>
            <a:noFill/>
            <a:ln w="3175" cap="rnd">
              <a:solidFill>
                <a:srgbClr val="000000"/>
              </a:solidFill>
              <a:round/>
              <a:headEnd/>
              <a:tailEnd/>
            </a:ln>
          </p:spPr>
          <p:txBody>
            <a:bodyPr/>
            <a:lstStyle/>
            <a:p>
              <a:endParaRPr lang="en-US"/>
            </a:p>
          </p:txBody>
        </p:sp>
        <p:sp>
          <p:nvSpPr>
            <p:cNvPr id="65641" name="Line 284"/>
            <p:cNvSpPr>
              <a:spLocks noChangeShapeType="1"/>
            </p:cNvSpPr>
            <p:nvPr/>
          </p:nvSpPr>
          <p:spPr bwMode="auto">
            <a:xfrm>
              <a:off x="2021" y="1586"/>
              <a:ext cx="0" cy="10"/>
            </a:xfrm>
            <a:prstGeom prst="line">
              <a:avLst/>
            </a:prstGeom>
            <a:noFill/>
            <a:ln w="3175" cap="rnd">
              <a:solidFill>
                <a:srgbClr val="000000"/>
              </a:solidFill>
              <a:round/>
              <a:headEnd/>
              <a:tailEnd/>
            </a:ln>
          </p:spPr>
          <p:txBody>
            <a:bodyPr/>
            <a:lstStyle/>
            <a:p>
              <a:endParaRPr lang="en-US"/>
            </a:p>
          </p:txBody>
        </p:sp>
        <p:sp>
          <p:nvSpPr>
            <p:cNvPr id="65642" name="Line 285"/>
            <p:cNvSpPr>
              <a:spLocks noChangeShapeType="1"/>
            </p:cNvSpPr>
            <p:nvPr/>
          </p:nvSpPr>
          <p:spPr bwMode="auto">
            <a:xfrm>
              <a:off x="2242" y="1586"/>
              <a:ext cx="0" cy="10"/>
            </a:xfrm>
            <a:prstGeom prst="line">
              <a:avLst/>
            </a:prstGeom>
            <a:noFill/>
            <a:ln w="3175" cap="rnd">
              <a:solidFill>
                <a:srgbClr val="000000"/>
              </a:solidFill>
              <a:round/>
              <a:headEnd/>
              <a:tailEnd/>
            </a:ln>
          </p:spPr>
          <p:txBody>
            <a:bodyPr/>
            <a:lstStyle/>
            <a:p>
              <a:endParaRPr lang="en-US"/>
            </a:p>
          </p:txBody>
        </p:sp>
        <p:sp>
          <p:nvSpPr>
            <p:cNvPr id="65643" name="Line 286"/>
            <p:cNvSpPr>
              <a:spLocks noChangeShapeType="1"/>
            </p:cNvSpPr>
            <p:nvPr/>
          </p:nvSpPr>
          <p:spPr bwMode="auto">
            <a:xfrm>
              <a:off x="2464" y="1586"/>
              <a:ext cx="0" cy="10"/>
            </a:xfrm>
            <a:prstGeom prst="line">
              <a:avLst/>
            </a:prstGeom>
            <a:noFill/>
            <a:ln w="3175" cap="rnd">
              <a:solidFill>
                <a:srgbClr val="000000"/>
              </a:solidFill>
              <a:round/>
              <a:headEnd/>
              <a:tailEnd/>
            </a:ln>
          </p:spPr>
          <p:txBody>
            <a:bodyPr/>
            <a:lstStyle/>
            <a:p>
              <a:endParaRPr lang="en-US"/>
            </a:p>
          </p:txBody>
        </p:sp>
        <p:sp>
          <p:nvSpPr>
            <p:cNvPr id="65644" name="Line 287"/>
            <p:cNvSpPr>
              <a:spLocks noChangeShapeType="1"/>
            </p:cNvSpPr>
            <p:nvPr/>
          </p:nvSpPr>
          <p:spPr bwMode="auto">
            <a:xfrm flipV="1">
              <a:off x="695" y="3080"/>
              <a:ext cx="0" cy="20"/>
            </a:xfrm>
            <a:prstGeom prst="line">
              <a:avLst/>
            </a:prstGeom>
            <a:noFill/>
            <a:ln w="3175" cap="rnd">
              <a:solidFill>
                <a:srgbClr val="000000"/>
              </a:solidFill>
              <a:round/>
              <a:headEnd/>
              <a:tailEnd/>
            </a:ln>
          </p:spPr>
          <p:txBody>
            <a:bodyPr/>
            <a:lstStyle/>
            <a:p>
              <a:endParaRPr lang="en-US"/>
            </a:p>
          </p:txBody>
        </p:sp>
        <p:sp>
          <p:nvSpPr>
            <p:cNvPr id="65645" name="Line 288"/>
            <p:cNvSpPr>
              <a:spLocks noChangeShapeType="1"/>
            </p:cNvSpPr>
            <p:nvPr/>
          </p:nvSpPr>
          <p:spPr bwMode="auto">
            <a:xfrm flipV="1">
              <a:off x="1137" y="3080"/>
              <a:ext cx="0" cy="20"/>
            </a:xfrm>
            <a:prstGeom prst="line">
              <a:avLst/>
            </a:prstGeom>
            <a:noFill/>
            <a:ln w="3175" cap="rnd">
              <a:solidFill>
                <a:srgbClr val="000000"/>
              </a:solidFill>
              <a:round/>
              <a:headEnd/>
              <a:tailEnd/>
            </a:ln>
          </p:spPr>
          <p:txBody>
            <a:bodyPr/>
            <a:lstStyle/>
            <a:p>
              <a:endParaRPr lang="en-US"/>
            </a:p>
          </p:txBody>
        </p:sp>
        <p:sp>
          <p:nvSpPr>
            <p:cNvPr id="65646" name="Line 289"/>
            <p:cNvSpPr>
              <a:spLocks noChangeShapeType="1"/>
            </p:cNvSpPr>
            <p:nvPr/>
          </p:nvSpPr>
          <p:spPr bwMode="auto">
            <a:xfrm flipV="1">
              <a:off x="1579" y="3080"/>
              <a:ext cx="0" cy="20"/>
            </a:xfrm>
            <a:prstGeom prst="line">
              <a:avLst/>
            </a:prstGeom>
            <a:noFill/>
            <a:ln w="3175" cap="rnd">
              <a:solidFill>
                <a:srgbClr val="000000"/>
              </a:solidFill>
              <a:round/>
              <a:headEnd/>
              <a:tailEnd/>
            </a:ln>
          </p:spPr>
          <p:txBody>
            <a:bodyPr/>
            <a:lstStyle/>
            <a:p>
              <a:endParaRPr lang="en-US"/>
            </a:p>
          </p:txBody>
        </p:sp>
        <p:sp>
          <p:nvSpPr>
            <p:cNvPr id="65647" name="Line 290"/>
            <p:cNvSpPr>
              <a:spLocks noChangeShapeType="1"/>
            </p:cNvSpPr>
            <p:nvPr/>
          </p:nvSpPr>
          <p:spPr bwMode="auto">
            <a:xfrm flipV="1">
              <a:off x="2021" y="3080"/>
              <a:ext cx="0" cy="20"/>
            </a:xfrm>
            <a:prstGeom prst="line">
              <a:avLst/>
            </a:prstGeom>
            <a:noFill/>
            <a:ln w="3175" cap="rnd">
              <a:solidFill>
                <a:srgbClr val="000000"/>
              </a:solidFill>
              <a:round/>
              <a:headEnd/>
              <a:tailEnd/>
            </a:ln>
          </p:spPr>
          <p:txBody>
            <a:bodyPr/>
            <a:lstStyle/>
            <a:p>
              <a:endParaRPr lang="en-US"/>
            </a:p>
          </p:txBody>
        </p:sp>
        <p:sp>
          <p:nvSpPr>
            <p:cNvPr id="65648" name="Line 291"/>
            <p:cNvSpPr>
              <a:spLocks noChangeShapeType="1"/>
            </p:cNvSpPr>
            <p:nvPr/>
          </p:nvSpPr>
          <p:spPr bwMode="auto">
            <a:xfrm flipV="1">
              <a:off x="2464" y="3080"/>
              <a:ext cx="0" cy="20"/>
            </a:xfrm>
            <a:prstGeom prst="line">
              <a:avLst/>
            </a:prstGeom>
            <a:noFill/>
            <a:ln w="3175" cap="rnd">
              <a:solidFill>
                <a:srgbClr val="000000"/>
              </a:solidFill>
              <a:round/>
              <a:headEnd/>
              <a:tailEnd/>
            </a:ln>
          </p:spPr>
          <p:txBody>
            <a:bodyPr/>
            <a:lstStyle/>
            <a:p>
              <a:endParaRPr lang="en-US"/>
            </a:p>
          </p:txBody>
        </p:sp>
        <p:sp>
          <p:nvSpPr>
            <p:cNvPr id="65649" name="Line 292"/>
            <p:cNvSpPr>
              <a:spLocks noChangeShapeType="1"/>
            </p:cNvSpPr>
            <p:nvPr/>
          </p:nvSpPr>
          <p:spPr bwMode="auto">
            <a:xfrm>
              <a:off x="695" y="1586"/>
              <a:ext cx="0" cy="20"/>
            </a:xfrm>
            <a:prstGeom prst="line">
              <a:avLst/>
            </a:prstGeom>
            <a:noFill/>
            <a:ln w="3175" cap="rnd">
              <a:solidFill>
                <a:srgbClr val="000000"/>
              </a:solidFill>
              <a:round/>
              <a:headEnd/>
              <a:tailEnd/>
            </a:ln>
          </p:spPr>
          <p:txBody>
            <a:bodyPr/>
            <a:lstStyle/>
            <a:p>
              <a:endParaRPr lang="en-US"/>
            </a:p>
          </p:txBody>
        </p:sp>
        <p:sp>
          <p:nvSpPr>
            <p:cNvPr id="65650" name="Line 293"/>
            <p:cNvSpPr>
              <a:spLocks noChangeShapeType="1"/>
            </p:cNvSpPr>
            <p:nvPr/>
          </p:nvSpPr>
          <p:spPr bwMode="auto">
            <a:xfrm>
              <a:off x="1137" y="1586"/>
              <a:ext cx="0" cy="20"/>
            </a:xfrm>
            <a:prstGeom prst="line">
              <a:avLst/>
            </a:prstGeom>
            <a:noFill/>
            <a:ln w="3175" cap="rnd">
              <a:solidFill>
                <a:srgbClr val="000000"/>
              </a:solidFill>
              <a:round/>
              <a:headEnd/>
              <a:tailEnd/>
            </a:ln>
          </p:spPr>
          <p:txBody>
            <a:bodyPr/>
            <a:lstStyle/>
            <a:p>
              <a:endParaRPr lang="en-US"/>
            </a:p>
          </p:txBody>
        </p:sp>
        <p:sp>
          <p:nvSpPr>
            <p:cNvPr id="65651" name="Line 294"/>
            <p:cNvSpPr>
              <a:spLocks noChangeShapeType="1"/>
            </p:cNvSpPr>
            <p:nvPr/>
          </p:nvSpPr>
          <p:spPr bwMode="auto">
            <a:xfrm>
              <a:off x="1579" y="1586"/>
              <a:ext cx="0" cy="20"/>
            </a:xfrm>
            <a:prstGeom prst="line">
              <a:avLst/>
            </a:prstGeom>
            <a:noFill/>
            <a:ln w="3175" cap="rnd">
              <a:solidFill>
                <a:srgbClr val="000000"/>
              </a:solidFill>
              <a:round/>
              <a:headEnd/>
              <a:tailEnd/>
            </a:ln>
          </p:spPr>
          <p:txBody>
            <a:bodyPr/>
            <a:lstStyle/>
            <a:p>
              <a:endParaRPr lang="en-US"/>
            </a:p>
          </p:txBody>
        </p:sp>
        <p:sp>
          <p:nvSpPr>
            <p:cNvPr id="65652" name="Line 295"/>
            <p:cNvSpPr>
              <a:spLocks noChangeShapeType="1"/>
            </p:cNvSpPr>
            <p:nvPr/>
          </p:nvSpPr>
          <p:spPr bwMode="auto">
            <a:xfrm>
              <a:off x="2021" y="1586"/>
              <a:ext cx="0" cy="20"/>
            </a:xfrm>
            <a:prstGeom prst="line">
              <a:avLst/>
            </a:prstGeom>
            <a:noFill/>
            <a:ln w="3175" cap="rnd">
              <a:solidFill>
                <a:srgbClr val="000000"/>
              </a:solidFill>
              <a:round/>
              <a:headEnd/>
              <a:tailEnd/>
            </a:ln>
          </p:spPr>
          <p:txBody>
            <a:bodyPr/>
            <a:lstStyle/>
            <a:p>
              <a:endParaRPr lang="en-US"/>
            </a:p>
          </p:txBody>
        </p:sp>
        <p:sp>
          <p:nvSpPr>
            <p:cNvPr id="65653" name="Line 296"/>
            <p:cNvSpPr>
              <a:spLocks noChangeShapeType="1"/>
            </p:cNvSpPr>
            <p:nvPr/>
          </p:nvSpPr>
          <p:spPr bwMode="auto">
            <a:xfrm>
              <a:off x="2464" y="1586"/>
              <a:ext cx="0" cy="20"/>
            </a:xfrm>
            <a:prstGeom prst="line">
              <a:avLst/>
            </a:prstGeom>
            <a:noFill/>
            <a:ln w="3175" cap="rnd">
              <a:solidFill>
                <a:srgbClr val="000000"/>
              </a:solidFill>
              <a:round/>
              <a:headEnd/>
              <a:tailEnd/>
            </a:ln>
          </p:spPr>
          <p:txBody>
            <a:bodyPr/>
            <a:lstStyle/>
            <a:p>
              <a:endParaRPr lang="en-US"/>
            </a:p>
          </p:txBody>
        </p:sp>
        <p:sp>
          <p:nvSpPr>
            <p:cNvPr id="65654" name="Rectangle 297"/>
            <p:cNvSpPr>
              <a:spLocks noChangeArrowheads="1"/>
            </p:cNvSpPr>
            <p:nvPr/>
          </p:nvSpPr>
          <p:spPr bwMode="auto">
            <a:xfrm>
              <a:off x="711" y="3138"/>
              <a:ext cx="62"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0</a:t>
              </a:r>
              <a:endParaRPr lang="en-US" sz="1400"/>
            </a:p>
          </p:txBody>
        </p:sp>
        <p:sp>
          <p:nvSpPr>
            <p:cNvPr id="65655" name="Rectangle 298"/>
            <p:cNvSpPr>
              <a:spLocks noChangeArrowheads="1"/>
            </p:cNvSpPr>
            <p:nvPr/>
          </p:nvSpPr>
          <p:spPr bwMode="auto">
            <a:xfrm>
              <a:off x="1036" y="3138"/>
              <a:ext cx="186"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100</a:t>
              </a:r>
              <a:endParaRPr lang="en-US" sz="1400"/>
            </a:p>
          </p:txBody>
        </p:sp>
        <p:sp>
          <p:nvSpPr>
            <p:cNvPr id="65656" name="Rectangle 299"/>
            <p:cNvSpPr>
              <a:spLocks noChangeArrowheads="1"/>
            </p:cNvSpPr>
            <p:nvPr/>
          </p:nvSpPr>
          <p:spPr bwMode="auto">
            <a:xfrm>
              <a:off x="1476" y="3138"/>
              <a:ext cx="186"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200</a:t>
              </a:r>
              <a:endParaRPr lang="en-US" sz="1400"/>
            </a:p>
          </p:txBody>
        </p:sp>
        <p:sp>
          <p:nvSpPr>
            <p:cNvPr id="65657" name="Rectangle 300"/>
            <p:cNvSpPr>
              <a:spLocks noChangeArrowheads="1"/>
            </p:cNvSpPr>
            <p:nvPr/>
          </p:nvSpPr>
          <p:spPr bwMode="auto">
            <a:xfrm>
              <a:off x="1919" y="3138"/>
              <a:ext cx="186"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300</a:t>
              </a:r>
              <a:endParaRPr lang="en-US" sz="1400"/>
            </a:p>
          </p:txBody>
        </p:sp>
        <p:sp>
          <p:nvSpPr>
            <p:cNvPr id="65658" name="Rectangle 301"/>
            <p:cNvSpPr>
              <a:spLocks noChangeArrowheads="1"/>
            </p:cNvSpPr>
            <p:nvPr/>
          </p:nvSpPr>
          <p:spPr bwMode="auto">
            <a:xfrm>
              <a:off x="2361" y="3138"/>
              <a:ext cx="186"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400</a:t>
              </a:r>
              <a:endParaRPr lang="en-US" sz="1400"/>
            </a:p>
          </p:txBody>
        </p:sp>
        <p:sp>
          <p:nvSpPr>
            <p:cNvPr id="65659" name="Rectangle 302"/>
            <p:cNvSpPr>
              <a:spLocks noChangeArrowheads="1"/>
            </p:cNvSpPr>
            <p:nvPr/>
          </p:nvSpPr>
          <p:spPr bwMode="auto">
            <a:xfrm>
              <a:off x="1342" y="3283"/>
              <a:ext cx="452"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Time (hr)</a:t>
              </a:r>
              <a:endParaRPr lang="en-US" sz="1400"/>
            </a:p>
          </p:txBody>
        </p:sp>
        <p:sp>
          <p:nvSpPr>
            <p:cNvPr id="65660" name="Line 303"/>
            <p:cNvSpPr>
              <a:spLocks noChangeShapeType="1"/>
            </p:cNvSpPr>
            <p:nvPr/>
          </p:nvSpPr>
          <p:spPr bwMode="auto">
            <a:xfrm>
              <a:off x="695" y="3100"/>
              <a:ext cx="8" cy="0"/>
            </a:xfrm>
            <a:prstGeom prst="line">
              <a:avLst/>
            </a:prstGeom>
            <a:noFill/>
            <a:ln w="3175" cap="rnd">
              <a:solidFill>
                <a:srgbClr val="000000"/>
              </a:solidFill>
              <a:round/>
              <a:headEnd/>
              <a:tailEnd/>
            </a:ln>
          </p:spPr>
          <p:txBody>
            <a:bodyPr/>
            <a:lstStyle/>
            <a:p>
              <a:endParaRPr lang="en-US"/>
            </a:p>
          </p:txBody>
        </p:sp>
        <p:sp>
          <p:nvSpPr>
            <p:cNvPr id="65661" name="Line 304"/>
            <p:cNvSpPr>
              <a:spLocks noChangeShapeType="1"/>
            </p:cNvSpPr>
            <p:nvPr/>
          </p:nvSpPr>
          <p:spPr bwMode="auto">
            <a:xfrm>
              <a:off x="695" y="2910"/>
              <a:ext cx="8" cy="0"/>
            </a:xfrm>
            <a:prstGeom prst="line">
              <a:avLst/>
            </a:prstGeom>
            <a:noFill/>
            <a:ln w="3175" cap="rnd">
              <a:solidFill>
                <a:srgbClr val="000000"/>
              </a:solidFill>
              <a:round/>
              <a:headEnd/>
              <a:tailEnd/>
            </a:ln>
          </p:spPr>
          <p:txBody>
            <a:bodyPr/>
            <a:lstStyle/>
            <a:p>
              <a:endParaRPr lang="en-US"/>
            </a:p>
          </p:txBody>
        </p:sp>
        <p:sp>
          <p:nvSpPr>
            <p:cNvPr id="65662" name="Line 305"/>
            <p:cNvSpPr>
              <a:spLocks noChangeShapeType="1"/>
            </p:cNvSpPr>
            <p:nvPr/>
          </p:nvSpPr>
          <p:spPr bwMode="auto">
            <a:xfrm>
              <a:off x="695" y="2721"/>
              <a:ext cx="8" cy="0"/>
            </a:xfrm>
            <a:prstGeom prst="line">
              <a:avLst/>
            </a:prstGeom>
            <a:noFill/>
            <a:ln w="3175" cap="rnd">
              <a:solidFill>
                <a:srgbClr val="000000"/>
              </a:solidFill>
              <a:round/>
              <a:headEnd/>
              <a:tailEnd/>
            </a:ln>
          </p:spPr>
          <p:txBody>
            <a:bodyPr/>
            <a:lstStyle/>
            <a:p>
              <a:endParaRPr lang="en-US"/>
            </a:p>
          </p:txBody>
        </p:sp>
        <p:sp>
          <p:nvSpPr>
            <p:cNvPr id="65663" name="Line 306"/>
            <p:cNvSpPr>
              <a:spLocks noChangeShapeType="1"/>
            </p:cNvSpPr>
            <p:nvPr/>
          </p:nvSpPr>
          <p:spPr bwMode="auto">
            <a:xfrm>
              <a:off x="695" y="2531"/>
              <a:ext cx="8" cy="0"/>
            </a:xfrm>
            <a:prstGeom prst="line">
              <a:avLst/>
            </a:prstGeom>
            <a:noFill/>
            <a:ln w="3175" cap="rnd">
              <a:solidFill>
                <a:srgbClr val="000000"/>
              </a:solidFill>
              <a:round/>
              <a:headEnd/>
              <a:tailEnd/>
            </a:ln>
          </p:spPr>
          <p:txBody>
            <a:bodyPr/>
            <a:lstStyle/>
            <a:p>
              <a:endParaRPr lang="en-US"/>
            </a:p>
          </p:txBody>
        </p:sp>
        <p:sp>
          <p:nvSpPr>
            <p:cNvPr id="65664" name="Line 307"/>
            <p:cNvSpPr>
              <a:spLocks noChangeShapeType="1"/>
            </p:cNvSpPr>
            <p:nvPr/>
          </p:nvSpPr>
          <p:spPr bwMode="auto">
            <a:xfrm>
              <a:off x="695" y="2343"/>
              <a:ext cx="8" cy="0"/>
            </a:xfrm>
            <a:prstGeom prst="line">
              <a:avLst/>
            </a:prstGeom>
            <a:noFill/>
            <a:ln w="3175" cap="rnd">
              <a:solidFill>
                <a:srgbClr val="000000"/>
              </a:solidFill>
              <a:round/>
              <a:headEnd/>
              <a:tailEnd/>
            </a:ln>
          </p:spPr>
          <p:txBody>
            <a:bodyPr/>
            <a:lstStyle/>
            <a:p>
              <a:endParaRPr lang="en-US"/>
            </a:p>
          </p:txBody>
        </p:sp>
        <p:sp>
          <p:nvSpPr>
            <p:cNvPr id="65665" name="Line 308"/>
            <p:cNvSpPr>
              <a:spLocks noChangeShapeType="1"/>
            </p:cNvSpPr>
            <p:nvPr/>
          </p:nvSpPr>
          <p:spPr bwMode="auto">
            <a:xfrm>
              <a:off x="695" y="2155"/>
              <a:ext cx="8" cy="0"/>
            </a:xfrm>
            <a:prstGeom prst="line">
              <a:avLst/>
            </a:prstGeom>
            <a:noFill/>
            <a:ln w="3175" cap="rnd">
              <a:solidFill>
                <a:srgbClr val="000000"/>
              </a:solidFill>
              <a:round/>
              <a:headEnd/>
              <a:tailEnd/>
            </a:ln>
          </p:spPr>
          <p:txBody>
            <a:bodyPr/>
            <a:lstStyle/>
            <a:p>
              <a:endParaRPr lang="en-US"/>
            </a:p>
          </p:txBody>
        </p:sp>
        <p:sp>
          <p:nvSpPr>
            <p:cNvPr id="65666" name="Line 309"/>
            <p:cNvSpPr>
              <a:spLocks noChangeShapeType="1"/>
            </p:cNvSpPr>
            <p:nvPr/>
          </p:nvSpPr>
          <p:spPr bwMode="auto">
            <a:xfrm>
              <a:off x="695" y="1964"/>
              <a:ext cx="8" cy="0"/>
            </a:xfrm>
            <a:prstGeom prst="line">
              <a:avLst/>
            </a:prstGeom>
            <a:noFill/>
            <a:ln w="3175" cap="rnd">
              <a:solidFill>
                <a:srgbClr val="000000"/>
              </a:solidFill>
              <a:round/>
              <a:headEnd/>
              <a:tailEnd/>
            </a:ln>
          </p:spPr>
          <p:txBody>
            <a:bodyPr/>
            <a:lstStyle/>
            <a:p>
              <a:endParaRPr lang="en-US"/>
            </a:p>
          </p:txBody>
        </p:sp>
        <p:sp>
          <p:nvSpPr>
            <p:cNvPr id="65667" name="Line 310"/>
            <p:cNvSpPr>
              <a:spLocks noChangeShapeType="1"/>
            </p:cNvSpPr>
            <p:nvPr/>
          </p:nvSpPr>
          <p:spPr bwMode="auto">
            <a:xfrm>
              <a:off x="695" y="1776"/>
              <a:ext cx="8" cy="0"/>
            </a:xfrm>
            <a:prstGeom prst="line">
              <a:avLst/>
            </a:prstGeom>
            <a:noFill/>
            <a:ln w="3175" cap="rnd">
              <a:solidFill>
                <a:srgbClr val="000000"/>
              </a:solidFill>
              <a:round/>
              <a:headEnd/>
              <a:tailEnd/>
            </a:ln>
          </p:spPr>
          <p:txBody>
            <a:bodyPr/>
            <a:lstStyle/>
            <a:p>
              <a:endParaRPr lang="en-US"/>
            </a:p>
          </p:txBody>
        </p:sp>
        <p:sp>
          <p:nvSpPr>
            <p:cNvPr id="65668" name="Line 311"/>
            <p:cNvSpPr>
              <a:spLocks noChangeShapeType="1"/>
            </p:cNvSpPr>
            <p:nvPr/>
          </p:nvSpPr>
          <p:spPr bwMode="auto">
            <a:xfrm>
              <a:off x="695" y="1586"/>
              <a:ext cx="8" cy="0"/>
            </a:xfrm>
            <a:prstGeom prst="line">
              <a:avLst/>
            </a:prstGeom>
            <a:noFill/>
            <a:ln w="3175" cap="rnd">
              <a:solidFill>
                <a:srgbClr val="000000"/>
              </a:solidFill>
              <a:round/>
              <a:headEnd/>
              <a:tailEnd/>
            </a:ln>
          </p:spPr>
          <p:txBody>
            <a:bodyPr/>
            <a:lstStyle/>
            <a:p>
              <a:endParaRPr lang="en-US"/>
            </a:p>
          </p:txBody>
        </p:sp>
        <p:sp>
          <p:nvSpPr>
            <p:cNvPr id="65669" name="Line 312"/>
            <p:cNvSpPr>
              <a:spLocks noChangeShapeType="1"/>
            </p:cNvSpPr>
            <p:nvPr/>
          </p:nvSpPr>
          <p:spPr bwMode="auto">
            <a:xfrm flipH="1">
              <a:off x="2456" y="3100"/>
              <a:ext cx="8" cy="0"/>
            </a:xfrm>
            <a:prstGeom prst="line">
              <a:avLst/>
            </a:prstGeom>
            <a:noFill/>
            <a:ln w="3175" cap="rnd">
              <a:solidFill>
                <a:srgbClr val="000000"/>
              </a:solidFill>
              <a:round/>
              <a:headEnd/>
              <a:tailEnd/>
            </a:ln>
          </p:spPr>
          <p:txBody>
            <a:bodyPr/>
            <a:lstStyle/>
            <a:p>
              <a:endParaRPr lang="en-US"/>
            </a:p>
          </p:txBody>
        </p:sp>
        <p:sp>
          <p:nvSpPr>
            <p:cNvPr id="65670" name="Line 313"/>
            <p:cNvSpPr>
              <a:spLocks noChangeShapeType="1"/>
            </p:cNvSpPr>
            <p:nvPr/>
          </p:nvSpPr>
          <p:spPr bwMode="auto">
            <a:xfrm flipH="1">
              <a:off x="2456" y="2910"/>
              <a:ext cx="8" cy="0"/>
            </a:xfrm>
            <a:prstGeom prst="line">
              <a:avLst/>
            </a:prstGeom>
            <a:noFill/>
            <a:ln w="3175" cap="rnd">
              <a:solidFill>
                <a:srgbClr val="000000"/>
              </a:solidFill>
              <a:round/>
              <a:headEnd/>
              <a:tailEnd/>
            </a:ln>
          </p:spPr>
          <p:txBody>
            <a:bodyPr/>
            <a:lstStyle/>
            <a:p>
              <a:endParaRPr lang="en-US"/>
            </a:p>
          </p:txBody>
        </p:sp>
        <p:sp>
          <p:nvSpPr>
            <p:cNvPr id="65671" name="Line 314"/>
            <p:cNvSpPr>
              <a:spLocks noChangeShapeType="1"/>
            </p:cNvSpPr>
            <p:nvPr/>
          </p:nvSpPr>
          <p:spPr bwMode="auto">
            <a:xfrm flipH="1">
              <a:off x="2456" y="2721"/>
              <a:ext cx="8" cy="0"/>
            </a:xfrm>
            <a:prstGeom prst="line">
              <a:avLst/>
            </a:prstGeom>
            <a:noFill/>
            <a:ln w="3175" cap="rnd">
              <a:solidFill>
                <a:srgbClr val="000000"/>
              </a:solidFill>
              <a:round/>
              <a:headEnd/>
              <a:tailEnd/>
            </a:ln>
          </p:spPr>
          <p:txBody>
            <a:bodyPr/>
            <a:lstStyle/>
            <a:p>
              <a:endParaRPr lang="en-US"/>
            </a:p>
          </p:txBody>
        </p:sp>
        <p:sp>
          <p:nvSpPr>
            <p:cNvPr id="65672" name="Line 315"/>
            <p:cNvSpPr>
              <a:spLocks noChangeShapeType="1"/>
            </p:cNvSpPr>
            <p:nvPr/>
          </p:nvSpPr>
          <p:spPr bwMode="auto">
            <a:xfrm flipH="1">
              <a:off x="2456" y="2531"/>
              <a:ext cx="8" cy="0"/>
            </a:xfrm>
            <a:prstGeom prst="line">
              <a:avLst/>
            </a:prstGeom>
            <a:noFill/>
            <a:ln w="3175" cap="rnd">
              <a:solidFill>
                <a:srgbClr val="000000"/>
              </a:solidFill>
              <a:round/>
              <a:headEnd/>
              <a:tailEnd/>
            </a:ln>
          </p:spPr>
          <p:txBody>
            <a:bodyPr/>
            <a:lstStyle/>
            <a:p>
              <a:endParaRPr lang="en-US"/>
            </a:p>
          </p:txBody>
        </p:sp>
        <p:sp>
          <p:nvSpPr>
            <p:cNvPr id="65673" name="Line 316"/>
            <p:cNvSpPr>
              <a:spLocks noChangeShapeType="1"/>
            </p:cNvSpPr>
            <p:nvPr/>
          </p:nvSpPr>
          <p:spPr bwMode="auto">
            <a:xfrm flipH="1">
              <a:off x="2456" y="2343"/>
              <a:ext cx="8" cy="0"/>
            </a:xfrm>
            <a:prstGeom prst="line">
              <a:avLst/>
            </a:prstGeom>
            <a:noFill/>
            <a:ln w="3175" cap="rnd">
              <a:solidFill>
                <a:srgbClr val="000000"/>
              </a:solidFill>
              <a:round/>
              <a:headEnd/>
              <a:tailEnd/>
            </a:ln>
          </p:spPr>
          <p:txBody>
            <a:bodyPr/>
            <a:lstStyle/>
            <a:p>
              <a:endParaRPr lang="en-US"/>
            </a:p>
          </p:txBody>
        </p:sp>
        <p:sp>
          <p:nvSpPr>
            <p:cNvPr id="65674" name="Line 317"/>
            <p:cNvSpPr>
              <a:spLocks noChangeShapeType="1"/>
            </p:cNvSpPr>
            <p:nvPr/>
          </p:nvSpPr>
          <p:spPr bwMode="auto">
            <a:xfrm flipH="1">
              <a:off x="2456" y="2155"/>
              <a:ext cx="8" cy="0"/>
            </a:xfrm>
            <a:prstGeom prst="line">
              <a:avLst/>
            </a:prstGeom>
            <a:noFill/>
            <a:ln w="3175" cap="rnd">
              <a:solidFill>
                <a:srgbClr val="000000"/>
              </a:solidFill>
              <a:round/>
              <a:headEnd/>
              <a:tailEnd/>
            </a:ln>
          </p:spPr>
          <p:txBody>
            <a:bodyPr/>
            <a:lstStyle/>
            <a:p>
              <a:endParaRPr lang="en-US"/>
            </a:p>
          </p:txBody>
        </p:sp>
        <p:sp>
          <p:nvSpPr>
            <p:cNvPr id="65675" name="Line 318"/>
            <p:cNvSpPr>
              <a:spLocks noChangeShapeType="1"/>
            </p:cNvSpPr>
            <p:nvPr/>
          </p:nvSpPr>
          <p:spPr bwMode="auto">
            <a:xfrm flipH="1">
              <a:off x="2456" y="1964"/>
              <a:ext cx="8" cy="0"/>
            </a:xfrm>
            <a:prstGeom prst="line">
              <a:avLst/>
            </a:prstGeom>
            <a:noFill/>
            <a:ln w="3175" cap="rnd">
              <a:solidFill>
                <a:srgbClr val="000000"/>
              </a:solidFill>
              <a:round/>
              <a:headEnd/>
              <a:tailEnd/>
            </a:ln>
          </p:spPr>
          <p:txBody>
            <a:bodyPr/>
            <a:lstStyle/>
            <a:p>
              <a:endParaRPr lang="en-US"/>
            </a:p>
          </p:txBody>
        </p:sp>
        <p:sp>
          <p:nvSpPr>
            <p:cNvPr id="65676" name="Line 319"/>
            <p:cNvSpPr>
              <a:spLocks noChangeShapeType="1"/>
            </p:cNvSpPr>
            <p:nvPr/>
          </p:nvSpPr>
          <p:spPr bwMode="auto">
            <a:xfrm flipH="1">
              <a:off x="2456" y="1776"/>
              <a:ext cx="8" cy="0"/>
            </a:xfrm>
            <a:prstGeom prst="line">
              <a:avLst/>
            </a:prstGeom>
            <a:noFill/>
            <a:ln w="3175" cap="rnd">
              <a:solidFill>
                <a:srgbClr val="000000"/>
              </a:solidFill>
              <a:round/>
              <a:headEnd/>
              <a:tailEnd/>
            </a:ln>
          </p:spPr>
          <p:txBody>
            <a:bodyPr/>
            <a:lstStyle/>
            <a:p>
              <a:endParaRPr lang="en-US"/>
            </a:p>
          </p:txBody>
        </p:sp>
        <p:sp>
          <p:nvSpPr>
            <p:cNvPr id="65677" name="Line 320"/>
            <p:cNvSpPr>
              <a:spLocks noChangeShapeType="1"/>
            </p:cNvSpPr>
            <p:nvPr/>
          </p:nvSpPr>
          <p:spPr bwMode="auto">
            <a:xfrm flipH="1">
              <a:off x="2456" y="1586"/>
              <a:ext cx="8" cy="0"/>
            </a:xfrm>
            <a:prstGeom prst="line">
              <a:avLst/>
            </a:prstGeom>
            <a:noFill/>
            <a:ln w="3175" cap="rnd">
              <a:solidFill>
                <a:srgbClr val="000000"/>
              </a:solidFill>
              <a:round/>
              <a:headEnd/>
              <a:tailEnd/>
            </a:ln>
          </p:spPr>
          <p:txBody>
            <a:bodyPr/>
            <a:lstStyle/>
            <a:p>
              <a:endParaRPr lang="en-US"/>
            </a:p>
          </p:txBody>
        </p:sp>
        <p:sp>
          <p:nvSpPr>
            <p:cNvPr id="65678" name="Line 321"/>
            <p:cNvSpPr>
              <a:spLocks noChangeShapeType="1"/>
            </p:cNvSpPr>
            <p:nvPr/>
          </p:nvSpPr>
          <p:spPr bwMode="auto">
            <a:xfrm>
              <a:off x="695" y="3100"/>
              <a:ext cx="18" cy="0"/>
            </a:xfrm>
            <a:prstGeom prst="line">
              <a:avLst/>
            </a:prstGeom>
            <a:noFill/>
            <a:ln w="3175" cap="rnd">
              <a:solidFill>
                <a:srgbClr val="000000"/>
              </a:solidFill>
              <a:round/>
              <a:headEnd/>
              <a:tailEnd/>
            </a:ln>
          </p:spPr>
          <p:txBody>
            <a:bodyPr/>
            <a:lstStyle/>
            <a:p>
              <a:endParaRPr lang="en-US"/>
            </a:p>
          </p:txBody>
        </p:sp>
        <p:sp>
          <p:nvSpPr>
            <p:cNvPr id="65679" name="Line 322"/>
            <p:cNvSpPr>
              <a:spLocks noChangeShapeType="1"/>
            </p:cNvSpPr>
            <p:nvPr/>
          </p:nvSpPr>
          <p:spPr bwMode="auto">
            <a:xfrm>
              <a:off x="695" y="2721"/>
              <a:ext cx="18" cy="0"/>
            </a:xfrm>
            <a:prstGeom prst="line">
              <a:avLst/>
            </a:prstGeom>
            <a:noFill/>
            <a:ln w="3175" cap="rnd">
              <a:solidFill>
                <a:srgbClr val="000000"/>
              </a:solidFill>
              <a:round/>
              <a:headEnd/>
              <a:tailEnd/>
            </a:ln>
          </p:spPr>
          <p:txBody>
            <a:bodyPr/>
            <a:lstStyle/>
            <a:p>
              <a:endParaRPr lang="en-US"/>
            </a:p>
          </p:txBody>
        </p:sp>
        <p:sp>
          <p:nvSpPr>
            <p:cNvPr id="65680" name="Line 323"/>
            <p:cNvSpPr>
              <a:spLocks noChangeShapeType="1"/>
            </p:cNvSpPr>
            <p:nvPr/>
          </p:nvSpPr>
          <p:spPr bwMode="auto">
            <a:xfrm>
              <a:off x="695" y="2343"/>
              <a:ext cx="18" cy="0"/>
            </a:xfrm>
            <a:prstGeom prst="line">
              <a:avLst/>
            </a:prstGeom>
            <a:noFill/>
            <a:ln w="3175" cap="rnd">
              <a:solidFill>
                <a:srgbClr val="000000"/>
              </a:solidFill>
              <a:round/>
              <a:headEnd/>
              <a:tailEnd/>
            </a:ln>
          </p:spPr>
          <p:txBody>
            <a:bodyPr/>
            <a:lstStyle/>
            <a:p>
              <a:endParaRPr lang="en-US"/>
            </a:p>
          </p:txBody>
        </p:sp>
        <p:sp>
          <p:nvSpPr>
            <p:cNvPr id="65681" name="Line 324"/>
            <p:cNvSpPr>
              <a:spLocks noChangeShapeType="1"/>
            </p:cNvSpPr>
            <p:nvPr/>
          </p:nvSpPr>
          <p:spPr bwMode="auto">
            <a:xfrm>
              <a:off x="695" y="1964"/>
              <a:ext cx="18" cy="0"/>
            </a:xfrm>
            <a:prstGeom prst="line">
              <a:avLst/>
            </a:prstGeom>
            <a:noFill/>
            <a:ln w="3175" cap="rnd">
              <a:solidFill>
                <a:srgbClr val="000000"/>
              </a:solidFill>
              <a:round/>
              <a:headEnd/>
              <a:tailEnd/>
            </a:ln>
          </p:spPr>
          <p:txBody>
            <a:bodyPr/>
            <a:lstStyle/>
            <a:p>
              <a:endParaRPr lang="en-US"/>
            </a:p>
          </p:txBody>
        </p:sp>
        <p:sp>
          <p:nvSpPr>
            <p:cNvPr id="65682" name="Line 325"/>
            <p:cNvSpPr>
              <a:spLocks noChangeShapeType="1"/>
            </p:cNvSpPr>
            <p:nvPr/>
          </p:nvSpPr>
          <p:spPr bwMode="auto">
            <a:xfrm>
              <a:off x="695" y="1586"/>
              <a:ext cx="18" cy="0"/>
            </a:xfrm>
            <a:prstGeom prst="line">
              <a:avLst/>
            </a:prstGeom>
            <a:noFill/>
            <a:ln w="3175" cap="rnd">
              <a:solidFill>
                <a:srgbClr val="000000"/>
              </a:solidFill>
              <a:round/>
              <a:headEnd/>
              <a:tailEnd/>
            </a:ln>
          </p:spPr>
          <p:txBody>
            <a:bodyPr/>
            <a:lstStyle/>
            <a:p>
              <a:endParaRPr lang="en-US"/>
            </a:p>
          </p:txBody>
        </p:sp>
        <p:sp>
          <p:nvSpPr>
            <p:cNvPr id="65683" name="Line 326"/>
            <p:cNvSpPr>
              <a:spLocks noChangeShapeType="1"/>
            </p:cNvSpPr>
            <p:nvPr/>
          </p:nvSpPr>
          <p:spPr bwMode="auto">
            <a:xfrm flipH="1">
              <a:off x="2448" y="3100"/>
              <a:ext cx="16" cy="0"/>
            </a:xfrm>
            <a:prstGeom prst="line">
              <a:avLst/>
            </a:prstGeom>
            <a:noFill/>
            <a:ln w="3175" cap="rnd">
              <a:solidFill>
                <a:srgbClr val="000000"/>
              </a:solidFill>
              <a:round/>
              <a:headEnd/>
              <a:tailEnd/>
            </a:ln>
          </p:spPr>
          <p:txBody>
            <a:bodyPr/>
            <a:lstStyle/>
            <a:p>
              <a:endParaRPr lang="en-US"/>
            </a:p>
          </p:txBody>
        </p:sp>
        <p:sp>
          <p:nvSpPr>
            <p:cNvPr id="65684" name="Line 327"/>
            <p:cNvSpPr>
              <a:spLocks noChangeShapeType="1"/>
            </p:cNvSpPr>
            <p:nvPr/>
          </p:nvSpPr>
          <p:spPr bwMode="auto">
            <a:xfrm flipH="1">
              <a:off x="2448" y="2721"/>
              <a:ext cx="16" cy="0"/>
            </a:xfrm>
            <a:prstGeom prst="line">
              <a:avLst/>
            </a:prstGeom>
            <a:noFill/>
            <a:ln w="3175" cap="rnd">
              <a:solidFill>
                <a:srgbClr val="000000"/>
              </a:solidFill>
              <a:round/>
              <a:headEnd/>
              <a:tailEnd/>
            </a:ln>
          </p:spPr>
          <p:txBody>
            <a:bodyPr/>
            <a:lstStyle/>
            <a:p>
              <a:endParaRPr lang="en-US"/>
            </a:p>
          </p:txBody>
        </p:sp>
        <p:sp>
          <p:nvSpPr>
            <p:cNvPr id="65685" name="Line 328"/>
            <p:cNvSpPr>
              <a:spLocks noChangeShapeType="1"/>
            </p:cNvSpPr>
            <p:nvPr/>
          </p:nvSpPr>
          <p:spPr bwMode="auto">
            <a:xfrm flipH="1">
              <a:off x="2448" y="2343"/>
              <a:ext cx="16" cy="0"/>
            </a:xfrm>
            <a:prstGeom prst="line">
              <a:avLst/>
            </a:prstGeom>
            <a:noFill/>
            <a:ln w="3175" cap="rnd">
              <a:solidFill>
                <a:srgbClr val="000000"/>
              </a:solidFill>
              <a:round/>
              <a:headEnd/>
              <a:tailEnd/>
            </a:ln>
          </p:spPr>
          <p:txBody>
            <a:bodyPr/>
            <a:lstStyle/>
            <a:p>
              <a:endParaRPr lang="en-US"/>
            </a:p>
          </p:txBody>
        </p:sp>
        <p:sp>
          <p:nvSpPr>
            <p:cNvPr id="65686" name="Line 329"/>
            <p:cNvSpPr>
              <a:spLocks noChangeShapeType="1"/>
            </p:cNvSpPr>
            <p:nvPr/>
          </p:nvSpPr>
          <p:spPr bwMode="auto">
            <a:xfrm flipH="1">
              <a:off x="2448" y="1964"/>
              <a:ext cx="16" cy="0"/>
            </a:xfrm>
            <a:prstGeom prst="line">
              <a:avLst/>
            </a:prstGeom>
            <a:noFill/>
            <a:ln w="3175" cap="rnd">
              <a:solidFill>
                <a:srgbClr val="000000"/>
              </a:solidFill>
              <a:round/>
              <a:headEnd/>
              <a:tailEnd/>
            </a:ln>
          </p:spPr>
          <p:txBody>
            <a:bodyPr/>
            <a:lstStyle/>
            <a:p>
              <a:endParaRPr lang="en-US"/>
            </a:p>
          </p:txBody>
        </p:sp>
        <p:sp>
          <p:nvSpPr>
            <p:cNvPr id="65687" name="Line 330"/>
            <p:cNvSpPr>
              <a:spLocks noChangeShapeType="1"/>
            </p:cNvSpPr>
            <p:nvPr/>
          </p:nvSpPr>
          <p:spPr bwMode="auto">
            <a:xfrm flipH="1">
              <a:off x="2448" y="1586"/>
              <a:ext cx="16" cy="0"/>
            </a:xfrm>
            <a:prstGeom prst="line">
              <a:avLst/>
            </a:prstGeom>
            <a:noFill/>
            <a:ln w="3175" cap="rnd">
              <a:solidFill>
                <a:srgbClr val="000000"/>
              </a:solidFill>
              <a:round/>
              <a:headEnd/>
              <a:tailEnd/>
            </a:ln>
          </p:spPr>
          <p:txBody>
            <a:bodyPr/>
            <a:lstStyle/>
            <a:p>
              <a:endParaRPr lang="en-US"/>
            </a:p>
          </p:txBody>
        </p:sp>
        <p:sp>
          <p:nvSpPr>
            <p:cNvPr id="65688" name="Rectangle 331"/>
            <p:cNvSpPr>
              <a:spLocks noChangeArrowheads="1"/>
            </p:cNvSpPr>
            <p:nvPr/>
          </p:nvSpPr>
          <p:spPr bwMode="auto">
            <a:xfrm>
              <a:off x="600" y="3051"/>
              <a:ext cx="62"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0</a:t>
              </a:r>
              <a:endParaRPr lang="en-US" sz="1400"/>
            </a:p>
          </p:txBody>
        </p:sp>
        <p:sp>
          <p:nvSpPr>
            <p:cNvPr id="65689" name="Rectangle 332"/>
            <p:cNvSpPr>
              <a:spLocks noChangeArrowheads="1"/>
            </p:cNvSpPr>
            <p:nvPr/>
          </p:nvSpPr>
          <p:spPr bwMode="auto">
            <a:xfrm>
              <a:off x="473" y="2673"/>
              <a:ext cx="186"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200</a:t>
              </a:r>
              <a:endParaRPr lang="en-US" sz="1400"/>
            </a:p>
          </p:txBody>
        </p:sp>
        <p:sp>
          <p:nvSpPr>
            <p:cNvPr id="65690" name="Rectangle 333"/>
            <p:cNvSpPr>
              <a:spLocks noChangeArrowheads="1"/>
            </p:cNvSpPr>
            <p:nvPr/>
          </p:nvSpPr>
          <p:spPr bwMode="auto">
            <a:xfrm>
              <a:off x="473" y="2295"/>
              <a:ext cx="186"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400</a:t>
              </a:r>
              <a:endParaRPr lang="en-US" sz="1400"/>
            </a:p>
          </p:txBody>
        </p:sp>
        <p:sp>
          <p:nvSpPr>
            <p:cNvPr id="65691" name="Rectangle 334"/>
            <p:cNvSpPr>
              <a:spLocks noChangeArrowheads="1"/>
            </p:cNvSpPr>
            <p:nvPr/>
          </p:nvSpPr>
          <p:spPr bwMode="auto">
            <a:xfrm>
              <a:off x="473" y="1915"/>
              <a:ext cx="186"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600</a:t>
              </a:r>
              <a:endParaRPr lang="en-US" sz="1400"/>
            </a:p>
          </p:txBody>
        </p:sp>
        <p:sp>
          <p:nvSpPr>
            <p:cNvPr id="65692" name="Rectangle 335"/>
            <p:cNvSpPr>
              <a:spLocks noChangeArrowheads="1"/>
            </p:cNvSpPr>
            <p:nvPr/>
          </p:nvSpPr>
          <p:spPr bwMode="auto">
            <a:xfrm>
              <a:off x="473" y="1537"/>
              <a:ext cx="186"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800</a:t>
              </a:r>
              <a:endParaRPr lang="en-US" sz="1400"/>
            </a:p>
          </p:txBody>
        </p:sp>
        <p:sp>
          <p:nvSpPr>
            <p:cNvPr id="65693" name="Rectangle 336"/>
            <p:cNvSpPr>
              <a:spLocks noChangeArrowheads="1"/>
            </p:cNvSpPr>
            <p:nvPr/>
          </p:nvSpPr>
          <p:spPr bwMode="auto">
            <a:xfrm rot="-5400000">
              <a:off x="-43" y="2214"/>
              <a:ext cx="824"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Temperature (C)</a:t>
              </a:r>
              <a:endParaRPr lang="en-US" sz="1400"/>
            </a:p>
          </p:txBody>
        </p:sp>
        <p:sp>
          <p:nvSpPr>
            <p:cNvPr id="65694" name="Freeform 337"/>
            <p:cNvSpPr>
              <a:spLocks/>
            </p:cNvSpPr>
            <p:nvPr/>
          </p:nvSpPr>
          <p:spPr bwMode="auto">
            <a:xfrm>
              <a:off x="695" y="1869"/>
              <a:ext cx="304" cy="788"/>
            </a:xfrm>
            <a:custGeom>
              <a:avLst/>
              <a:gdLst>
                <a:gd name="T0" fmla="*/ 2 w 304"/>
                <a:gd name="T1" fmla="*/ 63 h 788"/>
                <a:gd name="T2" fmla="*/ 3 w 304"/>
                <a:gd name="T3" fmla="*/ 95 h 788"/>
                <a:gd name="T4" fmla="*/ 5 w 304"/>
                <a:gd name="T5" fmla="*/ 122 h 788"/>
                <a:gd name="T6" fmla="*/ 6 w 304"/>
                <a:gd name="T7" fmla="*/ 150 h 788"/>
                <a:gd name="T8" fmla="*/ 8 w 304"/>
                <a:gd name="T9" fmla="*/ 177 h 788"/>
                <a:gd name="T10" fmla="*/ 10 w 304"/>
                <a:gd name="T11" fmla="*/ 201 h 788"/>
                <a:gd name="T12" fmla="*/ 11 w 304"/>
                <a:gd name="T13" fmla="*/ 223 h 788"/>
                <a:gd name="T14" fmla="*/ 13 w 304"/>
                <a:gd name="T15" fmla="*/ 245 h 788"/>
                <a:gd name="T16" fmla="*/ 14 w 304"/>
                <a:gd name="T17" fmla="*/ 272 h 788"/>
                <a:gd name="T18" fmla="*/ 18 w 304"/>
                <a:gd name="T19" fmla="*/ 293 h 788"/>
                <a:gd name="T20" fmla="*/ 18 w 304"/>
                <a:gd name="T21" fmla="*/ 311 h 788"/>
                <a:gd name="T22" fmla="*/ 20 w 304"/>
                <a:gd name="T23" fmla="*/ 331 h 788"/>
                <a:gd name="T24" fmla="*/ 22 w 304"/>
                <a:gd name="T25" fmla="*/ 350 h 788"/>
                <a:gd name="T26" fmla="*/ 24 w 304"/>
                <a:gd name="T27" fmla="*/ 365 h 788"/>
                <a:gd name="T28" fmla="*/ 26 w 304"/>
                <a:gd name="T29" fmla="*/ 383 h 788"/>
                <a:gd name="T30" fmla="*/ 27 w 304"/>
                <a:gd name="T31" fmla="*/ 399 h 788"/>
                <a:gd name="T32" fmla="*/ 28 w 304"/>
                <a:gd name="T33" fmla="*/ 420 h 788"/>
                <a:gd name="T34" fmla="*/ 32 w 304"/>
                <a:gd name="T35" fmla="*/ 435 h 788"/>
                <a:gd name="T36" fmla="*/ 34 w 304"/>
                <a:gd name="T37" fmla="*/ 455 h 788"/>
                <a:gd name="T38" fmla="*/ 35 w 304"/>
                <a:gd name="T39" fmla="*/ 468 h 788"/>
                <a:gd name="T40" fmla="*/ 37 w 304"/>
                <a:gd name="T41" fmla="*/ 486 h 788"/>
                <a:gd name="T42" fmla="*/ 38 w 304"/>
                <a:gd name="T43" fmla="*/ 499 h 788"/>
                <a:gd name="T44" fmla="*/ 40 w 304"/>
                <a:gd name="T45" fmla="*/ 509 h 788"/>
                <a:gd name="T46" fmla="*/ 42 w 304"/>
                <a:gd name="T47" fmla="*/ 521 h 788"/>
                <a:gd name="T48" fmla="*/ 45 w 304"/>
                <a:gd name="T49" fmla="*/ 532 h 788"/>
                <a:gd name="T50" fmla="*/ 46 w 304"/>
                <a:gd name="T51" fmla="*/ 544 h 788"/>
                <a:gd name="T52" fmla="*/ 48 w 304"/>
                <a:gd name="T53" fmla="*/ 556 h 788"/>
                <a:gd name="T54" fmla="*/ 49 w 304"/>
                <a:gd name="T55" fmla="*/ 569 h 788"/>
                <a:gd name="T56" fmla="*/ 53 w 304"/>
                <a:gd name="T57" fmla="*/ 585 h 788"/>
                <a:gd name="T58" fmla="*/ 54 w 304"/>
                <a:gd name="T59" fmla="*/ 598 h 788"/>
                <a:gd name="T60" fmla="*/ 57 w 304"/>
                <a:gd name="T61" fmla="*/ 612 h 788"/>
                <a:gd name="T62" fmla="*/ 59 w 304"/>
                <a:gd name="T63" fmla="*/ 624 h 788"/>
                <a:gd name="T64" fmla="*/ 62 w 304"/>
                <a:gd name="T65" fmla="*/ 637 h 788"/>
                <a:gd name="T66" fmla="*/ 63 w 304"/>
                <a:gd name="T67" fmla="*/ 649 h 788"/>
                <a:gd name="T68" fmla="*/ 67 w 304"/>
                <a:gd name="T69" fmla="*/ 660 h 788"/>
                <a:gd name="T70" fmla="*/ 69 w 304"/>
                <a:gd name="T71" fmla="*/ 670 h 788"/>
                <a:gd name="T72" fmla="*/ 71 w 304"/>
                <a:gd name="T73" fmla="*/ 681 h 788"/>
                <a:gd name="T74" fmla="*/ 73 w 304"/>
                <a:gd name="T75" fmla="*/ 693 h 788"/>
                <a:gd name="T76" fmla="*/ 77 w 304"/>
                <a:gd name="T77" fmla="*/ 703 h 788"/>
                <a:gd name="T78" fmla="*/ 78 w 304"/>
                <a:gd name="T79" fmla="*/ 711 h 788"/>
                <a:gd name="T80" fmla="*/ 81 w 304"/>
                <a:gd name="T81" fmla="*/ 720 h 788"/>
                <a:gd name="T82" fmla="*/ 83 w 304"/>
                <a:gd name="T83" fmla="*/ 730 h 788"/>
                <a:gd name="T84" fmla="*/ 86 w 304"/>
                <a:gd name="T85" fmla="*/ 738 h 788"/>
                <a:gd name="T86" fmla="*/ 88 w 304"/>
                <a:gd name="T87" fmla="*/ 746 h 788"/>
                <a:gd name="T88" fmla="*/ 91 w 304"/>
                <a:gd name="T89" fmla="*/ 754 h 788"/>
                <a:gd name="T90" fmla="*/ 94 w 304"/>
                <a:gd name="T91" fmla="*/ 761 h 788"/>
                <a:gd name="T92" fmla="*/ 96 w 304"/>
                <a:gd name="T93" fmla="*/ 769 h 788"/>
                <a:gd name="T94" fmla="*/ 98 w 304"/>
                <a:gd name="T95" fmla="*/ 775 h 788"/>
                <a:gd name="T96" fmla="*/ 100 w 304"/>
                <a:gd name="T97" fmla="*/ 782 h 788"/>
                <a:gd name="T98" fmla="*/ 196 w 304"/>
                <a:gd name="T99" fmla="*/ 787 h 788"/>
                <a:gd name="T100" fmla="*/ 304 w 304"/>
                <a:gd name="T101" fmla="*/ 788 h 78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04"/>
                <a:gd name="T154" fmla="*/ 0 h 788"/>
                <a:gd name="T155" fmla="*/ 304 w 304"/>
                <a:gd name="T156" fmla="*/ 788 h 78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04" h="788">
                  <a:moveTo>
                    <a:pt x="0" y="0"/>
                  </a:moveTo>
                  <a:lnTo>
                    <a:pt x="0" y="38"/>
                  </a:lnTo>
                  <a:lnTo>
                    <a:pt x="2" y="38"/>
                  </a:lnTo>
                  <a:lnTo>
                    <a:pt x="2" y="63"/>
                  </a:lnTo>
                  <a:lnTo>
                    <a:pt x="2" y="80"/>
                  </a:lnTo>
                  <a:lnTo>
                    <a:pt x="3" y="80"/>
                  </a:lnTo>
                  <a:lnTo>
                    <a:pt x="3" y="94"/>
                  </a:lnTo>
                  <a:lnTo>
                    <a:pt x="3" y="95"/>
                  </a:lnTo>
                  <a:lnTo>
                    <a:pt x="3" y="109"/>
                  </a:lnTo>
                  <a:lnTo>
                    <a:pt x="5" y="111"/>
                  </a:lnTo>
                  <a:lnTo>
                    <a:pt x="5" y="121"/>
                  </a:lnTo>
                  <a:lnTo>
                    <a:pt x="5" y="122"/>
                  </a:lnTo>
                  <a:lnTo>
                    <a:pt x="5" y="136"/>
                  </a:lnTo>
                  <a:lnTo>
                    <a:pt x="6" y="139"/>
                  </a:lnTo>
                  <a:lnTo>
                    <a:pt x="6" y="148"/>
                  </a:lnTo>
                  <a:lnTo>
                    <a:pt x="6" y="150"/>
                  </a:lnTo>
                  <a:lnTo>
                    <a:pt x="6" y="161"/>
                  </a:lnTo>
                  <a:lnTo>
                    <a:pt x="8" y="163"/>
                  </a:lnTo>
                  <a:lnTo>
                    <a:pt x="8" y="175"/>
                  </a:lnTo>
                  <a:lnTo>
                    <a:pt x="8" y="177"/>
                  </a:lnTo>
                  <a:lnTo>
                    <a:pt x="8" y="187"/>
                  </a:lnTo>
                  <a:lnTo>
                    <a:pt x="10" y="189"/>
                  </a:lnTo>
                  <a:lnTo>
                    <a:pt x="10" y="198"/>
                  </a:lnTo>
                  <a:lnTo>
                    <a:pt x="10" y="201"/>
                  </a:lnTo>
                  <a:lnTo>
                    <a:pt x="10" y="210"/>
                  </a:lnTo>
                  <a:lnTo>
                    <a:pt x="11" y="210"/>
                  </a:lnTo>
                  <a:lnTo>
                    <a:pt x="11" y="222"/>
                  </a:lnTo>
                  <a:lnTo>
                    <a:pt x="11" y="223"/>
                  </a:lnTo>
                  <a:lnTo>
                    <a:pt x="11" y="231"/>
                  </a:lnTo>
                  <a:lnTo>
                    <a:pt x="13" y="233"/>
                  </a:lnTo>
                  <a:lnTo>
                    <a:pt x="13" y="243"/>
                  </a:lnTo>
                  <a:lnTo>
                    <a:pt x="13" y="245"/>
                  </a:lnTo>
                  <a:lnTo>
                    <a:pt x="13" y="252"/>
                  </a:lnTo>
                  <a:lnTo>
                    <a:pt x="14" y="255"/>
                  </a:lnTo>
                  <a:lnTo>
                    <a:pt x="14" y="264"/>
                  </a:lnTo>
                  <a:lnTo>
                    <a:pt x="14" y="272"/>
                  </a:lnTo>
                  <a:lnTo>
                    <a:pt x="16" y="274"/>
                  </a:lnTo>
                  <a:lnTo>
                    <a:pt x="16" y="284"/>
                  </a:lnTo>
                  <a:lnTo>
                    <a:pt x="18" y="285"/>
                  </a:lnTo>
                  <a:lnTo>
                    <a:pt x="18" y="293"/>
                  </a:lnTo>
                  <a:lnTo>
                    <a:pt x="18" y="296"/>
                  </a:lnTo>
                  <a:lnTo>
                    <a:pt x="18" y="303"/>
                  </a:lnTo>
                  <a:lnTo>
                    <a:pt x="18" y="305"/>
                  </a:lnTo>
                  <a:lnTo>
                    <a:pt x="18" y="311"/>
                  </a:lnTo>
                  <a:lnTo>
                    <a:pt x="19" y="313"/>
                  </a:lnTo>
                  <a:lnTo>
                    <a:pt x="19" y="320"/>
                  </a:lnTo>
                  <a:lnTo>
                    <a:pt x="20" y="323"/>
                  </a:lnTo>
                  <a:lnTo>
                    <a:pt x="20" y="331"/>
                  </a:lnTo>
                  <a:lnTo>
                    <a:pt x="20" y="338"/>
                  </a:lnTo>
                  <a:lnTo>
                    <a:pt x="22" y="340"/>
                  </a:lnTo>
                  <a:lnTo>
                    <a:pt x="22" y="348"/>
                  </a:lnTo>
                  <a:lnTo>
                    <a:pt x="22" y="350"/>
                  </a:lnTo>
                  <a:lnTo>
                    <a:pt x="22" y="356"/>
                  </a:lnTo>
                  <a:lnTo>
                    <a:pt x="22" y="358"/>
                  </a:lnTo>
                  <a:lnTo>
                    <a:pt x="22" y="365"/>
                  </a:lnTo>
                  <a:lnTo>
                    <a:pt x="24" y="365"/>
                  </a:lnTo>
                  <a:lnTo>
                    <a:pt x="24" y="373"/>
                  </a:lnTo>
                  <a:lnTo>
                    <a:pt x="26" y="373"/>
                  </a:lnTo>
                  <a:lnTo>
                    <a:pt x="26" y="381"/>
                  </a:lnTo>
                  <a:lnTo>
                    <a:pt x="26" y="383"/>
                  </a:lnTo>
                  <a:lnTo>
                    <a:pt x="26" y="388"/>
                  </a:lnTo>
                  <a:lnTo>
                    <a:pt x="27" y="388"/>
                  </a:lnTo>
                  <a:lnTo>
                    <a:pt x="27" y="396"/>
                  </a:lnTo>
                  <a:lnTo>
                    <a:pt x="27" y="399"/>
                  </a:lnTo>
                  <a:lnTo>
                    <a:pt x="27" y="405"/>
                  </a:lnTo>
                  <a:lnTo>
                    <a:pt x="28" y="405"/>
                  </a:lnTo>
                  <a:lnTo>
                    <a:pt x="28" y="412"/>
                  </a:lnTo>
                  <a:lnTo>
                    <a:pt x="28" y="420"/>
                  </a:lnTo>
                  <a:lnTo>
                    <a:pt x="30" y="420"/>
                  </a:lnTo>
                  <a:lnTo>
                    <a:pt x="30" y="427"/>
                  </a:lnTo>
                  <a:lnTo>
                    <a:pt x="30" y="433"/>
                  </a:lnTo>
                  <a:lnTo>
                    <a:pt x="32" y="435"/>
                  </a:lnTo>
                  <a:lnTo>
                    <a:pt x="32" y="441"/>
                  </a:lnTo>
                  <a:lnTo>
                    <a:pt x="32" y="447"/>
                  </a:lnTo>
                  <a:lnTo>
                    <a:pt x="34" y="449"/>
                  </a:lnTo>
                  <a:lnTo>
                    <a:pt x="34" y="455"/>
                  </a:lnTo>
                  <a:lnTo>
                    <a:pt x="34" y="461"/>
                  </a:lnTo>
                  <a:lnTo>
                    <a:pt x="35" y="462"/>
                  </a:lnTo>
                  <a:lnTo>
                    <a:pt x="35" y="467"/>
                  </a:lnTo>
                  <a:lnTo>
                    <a:pt x="35" y="468"/>
                  </a:lnTo>
                  <a:lnTo>
                    <a:pt x="35" y="474"/>
                  </a:lnTo>
                  <a:lnTo>
                    <a:pt x="37" y="474"/>
                  </a:lnTo>
                  <a:lnTo>
                    <a:pt x="37" y="480"/>
                  </a:lnTo>
                  <a:lnTo>
                    <a:pt x="37" y="486"/>
                  </a:lnTo>
                  <a:lnTo>
                    <a:pt x="38" y="488"/>
                  </a:lnTo>
                  <a:lnTo>
                    <a:pt x="38" y="491"/>
                  </a:lnTo>
                  <a:lnTo>
                    <a:pt x="38" y="494"/>
                  </a:lnTo>
                  <a:lnTo>
                    <a:pt x="38" y="499"/>
                  </a:lnTo>
                  <a:lnTo>
                    <a:pt x="40" y="499"/>
                  </a:lnTo>
                  <a:lnTo>
                    <a:pt x="40" y="503"/>
                  </a:lnTo>
                  <a:lnTo>
                    <a:pt x="40" y="505"/>
                  </a:lnTo>
                  <a:lnTo>
                    <a:pt x="40" y="509"/>
                  </a:lnTo>
                  <a:lnTo>
                    <a:pt x="42" y="511"/>
                  </a:lnTo>
                  <a:lnTo>
                    <a:pt x="42" y="515"/>
                  </a:lnTo>
                  <a:lnTo>
                    <a:pt x="42" y="517"/>
                  </a:lnTo>
                  <a:lnTo>
                    <a:pt x="42" y="521"/>
                  </a:lnTo>
                  <a:lnTo>
                    <a:pt x="43" y="523"/>
                  </a:lnTo>
                  <a:lnTo>
                    <a:pt x="43" y="527"/>
                  </a:lnTo>
                  <a:lnTo>
                    <a:pt x="43" y="532"/>
                  </a:lnTo>
                  <a:lnTo>
                    <a:pt x="45" y="532"/>
                  </a:lnTo>
                  <a:lnTo>
                    <a:pt x="45" y="536"/>
                  </a:lnTo>
                  <a:lnTo>
                    <a:pt x="45" y="538"/>
                  </a:lnTo>
                  <a:lnTo>
                    <a:pt x="45" y="542"/>
                  </a:lnTo>
                  <a:lnTo>
                    <a:pt x="46" y="544"/>
                  </a:lnTo>
                  <a:lnTo>
                    <a:pt x="46" y="548"/>
                  </a:lnTo>
                  <a:lnTo>
                    <a:pt x="46" y="550"/>
                  </a:lnTo>
                  <a:lnTo>
                    <a:pt x="46" y="554"/>
                  </a:lnTo>
                  <a:lnTo>
                    <a:pt x="48" y="556"/>
                  </a:lnTo>
                  <a:lnTo>
                    <a:pt x="48" y="559"/>
                  </a:lnTo>
                  <a:lnTo>
                    <a:pt x="48" y="563"/>
                  </a:lnTo>
                  <a:lnTo>
                    <a:pt x="49" y="565"/>
                  </a:lnTo>
                  <a:lnTo>
                    <a:pt x="49" y="569"/>
                  </a:lnTo>
                  <a:lnTo>
                    <a:pt x="49" y="573"/>
                  </a:lnTo>
                  <a:lnTo>
                    <a:pt x="51" y="577"/>
                  </a:lnTo>
                  <a:lnTo>
                    <a:pt x="51" y="581"/>
                  </a:lnTo>
                  <a:lnTo>
                    <a:pt x="53" y="585"/>
                  </a:lnTo>
                  <a:lnTo>
                    <a:pt x="53" y="586"/>
                  </a:lnTo>
                  <a:lnTo>
                    <a:pt x="53" y="591"/>
                  </a:lnTo>
                  <a:lnTo>
                    <a:pt x="54" y="594"/>
                  </a:lnTo>
                  <a:lnTo>
                    <a:pt x="54" y="598"/>
                  </a:lnTo>
                  <a:lnTo>
                    <a:pt x="54" y="602"/>
                  </a:lnTo>
                  <a:lnTo>
                    <a:pt x="55" y="604"/>
                  </a:lnTo>
                  <a:lnTo>
                    <a:pt x="55" y="608"/>
                  </a:lnTo>
                  <a:lnTo>
                    <a:pt x="57" y="612"/>
                  </a:lnTo>
                  <a:lnTo>
                    <a:pt x="57" y="613"/>
                  </a:lnTo>
                  <a:lnTo>
                    <a:pt x="57" y="618"/>
                  </a:lnTo>
                  <a:lnTo>
                    <a:pt x="59" y="621"/>
                  </a:lnTo>
                  <a:lnTo>
                    <a:pt x="59" y="624"/>
                  </a:lnTo>
                  <a:lnTo>
                    <a:pt x="61" y="627"/>
                  </a:lnTo>
                  <a:lnTo>
                    <a:pt x="61" y="631"/>
                  </a:lnTo>
                  <a:lnTo>
                    <a:pt x="61" y="633"/>
                  </a:lnTo>
                  <a:lnTo>
                    <a:pt x="62" y="637"/>
                  </a:lnTo>
                  <a:lnTo>
                    <a:pt x="62" y="639"/>
                  </a:lnTo>
                  <a:lnTo>
                    <a:pt x="62" y="643"/>
                  </a:lnTo>
                  <a:lnTo>
                    <a:pt x="63" y="645"/>
                  </a:lnTo>
                  <a:lnTo>
                    <a:pt x="63" y="649"/>
                  </a:lnTo>
                  <a:lnTo>
                    <a:pt x="65" y="651"/>
                  </a:lnTo>
                  <a:lnTo>
                    <a:pt x="65" y="654"/>
                  </a:lnTo>
                  <a:lnTo>
                    <a:pt x="65" y="657"/>
                  </a:lnTo>
                  <a:lnTo>
                    <a:pt x="67" y="660"/>
                  </a:lnTo>
                  <a:lnTo>
                    <a:pt x="67" y="662"/>
                  </a:lnTo>
                  <a:lnTo>
                    <a:pt x="67" y="666"/>
                  </a:lnTo>
                  <a:lnTo>
                    <a:pt x="69" y="668"/>
                  </a:lnTo>
                  <a:lnTo>
                    <a:pt x="69" y="670"/>
                  </a:lnTo>
                  <a:lnTo>
                    <a:pt x="70" y="674"/>
                  </a:lnTo>
                  <a:lnTo>
                    <a:pt x="70" y="676"/>
                  </a:lnTo>
                  <a:lnTo>
                    <a:pt x="70" y="680"/>
                  </a:lnTo>
                  <a:lnTo>
                    <a:pt x="71" y="681"/>
                  </a:lnTo>
                  <a:lnTo>
                    <a:pt x="71" y="686"/>
                  </a:lnTo>
                  <a:lnTo>
                    <a:pt x="73" y="687"/>
                  </a:lnTo>
                  <a:lnTo>
                    <a:pt x="73" y="689"/>
                  </a:lnTo>
                  <a:lnTo>
                    <a:pt x="73" y="693"/>
                  </a:lnTo>
                  <a:lnTo>
                    <a:pt x="75" y="695"/>
                  </a:lnTo>
                  <a:lnTo>
                    <a:pt x="75" y="697"/>
                  </a:lnTo>
                  <a:lnTo>
                    <a:pt x="75" y="699"/>
                  </a:lnTo>
                  <a:lnTo>
                    <a:pt x="77" y="703"/>
                  </a:lnTo>
                  <a:lnTo>
                    <a:pt x="77" y="705"/>
                  </a:lnTo>
                  <a:lnTo>
                    <a:pt x="78" y="707"/>
                  </a:lnTo>
                  <a:lnTo>
                    <a:pt x="78" y="709"/>
                  </a:lnTo>
                  <a:lnTo>
                    <a:pt x="78" y="711"/>
                  </a:lnTo>
                  <a:lnTo>
                    <a:pt x="80" y="715"/>
                  </a:lnTo>
                  <a:lnTo>
                    <a:pt x="80" y="716"/>
                  </a:lnTo>
                  <a:lnTo>
                    <a:pt x="81" y="719"/>
                  </a:lnTo>
                  <a:lnTo>
                    <a:pt x="81" y="720"/>
                  </a:lnTo>
                  <a:lnTo>
                    <a:pt x="81" y="722"/>
                  </a:lnTo>
                  <a:lnTo>
                    <a:pt x="83" y="725"/>
                  </a:lnTo>
                  <a:lnTo>
                    <a:pt x="83" y="726"/>
                  </a:lnTo>
                  <a:lnTo>
                    <a:pt x="83" y="730"/>
                  </a:lnTo>
                  <a:lnTo>
                    <a:pt x="84" y="732"/>
                  </a:lnTo>
                  <a:lnTo>
                    <a:pt x="84" y="734"/>
                  </a:lnTo>
                  <a:lnTo>
                    <a:pt x="86" y="736"/>
                  </a:lnTo>
                  <a:lnTo>
                    <a:pt x="86" y="738"/>
                  </a:lnTo>
                  <a:lnTo>
                    <a:pt x="86" y="740"/>
                  </a:lnTo>
                  <a:lnTo>
                    <a:pt x="88" y="742"/>
                  </a:lnTo>
                  <a:lnTo>
                    <a:pt x="88" y="744"/>
                  </a:lnTo>
                  <a:lnTo>
                    <a:pt x="88" y="746"/>
                  </a:lnTo>
                  <a:lnTo>
                    <a:pt x="89" y="748"/>
                  </a:lnTo>
                  <a:lnTo>
                    <a:pt x="89" y="749"/>
                  </a:lnTo>
                  <a:lnTo>
                    <a:pt x="91" y="752"/>
                  </a:lnTo>
                  <a:lnTo>
                    <a:pt x="91" y="754"/>
                  </a:lnTo>
                  <a:lnTo>
                    <a:pt x="91" y="755"/>
                  </a:lnTo>
                  <a:lnTo>
                    <a:pt x="92" y="757"/>
                  </a:lnTo>
                  <a:lnTo>
                    <a:pt x="92" y="760"/>
                  </a:lnTo>
                  <a:lnTo>
                    <a:pt x="94" y="761"/>
                  </a:lnTo>
                  <a:lnTo>
                    <a:pt x="94" y="763"/>
                  </a:lnTo>
                  <a:lnTo>
                    <a:pt x="94" y="765"/>
                  </a:lnTo>
                  <a:lnTo>
                    <a:pt x="96" y="767"/>
                  </a:lnTo>
                  <a:lnTo>
                    <a:pt x="96" y="769"/>
                  </a:lnTo>
                  <a:lnTo>
                    <a:pt x="96" y="771"/>
                  </a:lnTo>
                  <a:lnTo>
                    <a:pt x="97" y="771"/>
                  </a:lnTo>
                  <a:lnTo>
                    <a:pt x="97" y="773"/>
                  </a:lnTo>
                  <a:lnTo>
                    <a:pt x="98" y="775"/>
                  </a:lnTo>
                  <a:lnTo>
                    <a:pt x="98" y="777"/>
                  </a:lnTo>
                  <a:lnTo>
                    <a:pt x="98" y="779"/>
                  </a:lnTo>
                  <a:lnTo>
                    <a:pt x="100" y="781"/>
                  </a:lnTo>
                  <a:lnTo>
                    <a:pt x="100" y="782"/>
                  </a:lnTo>
                  <a:lnTo>
                    <a:pt x="102" y="784"/>
                  </a:lnTo>
                  <a:lnTo>
                    <a:pt x="102" y="787"/>
                  </a:lnTo>
                  <a:lnTo>
                    <a:pt x="129" y="787"/>
                  </a:lnTo>
                  <a:lnTo>
                    <a:pt x="196" y="787"/>
                  </a:lnTo>
                  <a:lnTo>
                    <a:pt x="196" y="788"/>
                  </a:lnTo>
                  <a:lnTo>
                    <a:pt x="275" y="788"/>
                  </a:lnTo>
                  <a:lnTo>
                    <a:pt x="277" y="788"/>
                  </a:lnTo>
                  <a:lnTo>
                    <a:pt x="304" y="788"/>
                  </a:lnTo>
                </a:path>
              </a:pathLst>
            </a:custGeom>
            <a:noFill/>
            <a:ln w="11113" cap="flat">
              <a:solidFill>
                <a:srgbClr val="FF0000"/>
              </a:solidFill>
              <a:prstDash val="solid"/>
              <a:round/>
              <a:headEnd/>
              <a:tailEnd/>
            </a:ln>
          </p:spPr>
          <p:txBody>
            <a:bodyPr/>
            <a:lstStyle/>
            <a:p>
              <a:endParaRPr lang="en-US"/>
            </a:p>
          </p:txBody>
        </p:sp>
        <p:sp>
          <p:nvSpPr>
            <p:cNvPr id="65695" name="Freeform 338"/>
            <p:cNvSpPr>
              <a:spLocks/>
            </p:cNvSpPr>
            <p:nvPr/>
          </p:nvSpPr>
          <p:spPr bwMode="auto">
            <a:xfrm>
              <a:off x="999" y="2657"/>
              <a:ext cx="601" cy="191"/>
            </a:xfrm>
            <a:custGeom>
              <a:avLst/>
              <a:gdLst>
                <a:gd name="T0" fmla="*/ 202 w 601"/>
                <a:gd name="T1" fmla="*/ 2 h 191"/>
                <a:gd name="T2" fmla="*/ 267 w 601"/>
                <a:gd name="T3" fmla="*/ 4 h 191"/>
                <a:gd name="T4" fmla="*/ 270 w 601"/>
                <a:gd name="T5" fmla="*/ 8 h 191"/>
                <a:gd name="T6" fmla="*/ 274 w 601"/>
                <a:gd name="T7" fmla="*/ 14 h 191"/>
                <a:gd name="T8" fmla="*/ 278 w 601"/>
                <a:gd name="T9" fmla="*/ 22 h 191"/>
                <a:gd name="T10" fmla="*/ 281 w 601"/>
                <a:gd name="T11" fmla="*/ 26 h 191"/>
                <a:gd name="T12" fmla="*/ 285 w 601"/>
                <a:gd name="T13" fmla="*/ 34 h 191"/>
                <a:gd name="T14" fmla="*/ 288 w 601"/>
                <a:gd name="T15" fmla="*/ 37 h 191"/>
                <a:gd name="T16" fmla="*/ 293 w 601"/>
                <a:gd name="T17" fmla="*/ 43 h 191"/>
                <a:gd name="T18" fmla="*/ 297 w 601"/>
                <a:gd name="T19" fmla="*/ 49 h 191"/>
                <a:gd name="T20" fmla="*/ 301 w 601"/>
                <a:gd name="T21" fmla="*/ 55 h 191"/>
                <a:gd name="T22" fmla="*/ 305 w 601"/>
                <a:gd name="T23" fmla="*/ 59 h 191"/>
                <a:gd name="T24" fmla="*/ 310 w 601"/>
                <a:gd name="T25" fmla="*/ 64 h 191"/>
                <a:gd name="T26" fmla="*/ 315 w 601"/>
                <a:gd name="T27" fmla="*/ 68 h 191"/>
                <a:gd name="T28" fmla="*/ 318 w 601"/>
                <a:gd name="T29" fmla="*/ 72 h 191"/>
                <a:gd name="T30" fmla="*/ 321 w 601"/>
                <a:gd name="T31" fmla="*/ 76 h 191"/>
                <a:gd name="T32" fmla="*/ 324 w 601"/>
                <a:gd name="T33" fmla="*/ 80 h 191"/>
                <a:gd name="T34" fmla="*/ 329 w 601"/>
                <a:gd name="T35" fmla="*/ 84 h 191"/>
                <a:gd name="T36" fmla="*/ 334 w 601"/>
                <a:gd name="T37" fmla="*/ 88 h 191"/>
                <a:gd name="T38" fmla="*/ 338 w 601"/>
                <a:gd name="T39" fmla="*/ 91 h 191"/>
                <a:gd name="T40" fmla="*/ 342 w 601"/>
                <a:gd name="T41" fmla="*/ 96 h 191"/>
                <a:gd name="T42" fmla="*/ 346 w 601"/>
                <a:gd name="T43" fmla="*/ 99 h 191"/>
                <a:gd name="T44" fmla="*/ 353 w 601"/>
                <a:gd name="T45" fmla="*/ 103 h 191"/>
                <a:gd name="T46" fmla="*/ 358 w 601"/>
                <a:gd name="T47" fmla="*/ 107 h 191"/>
                <a:gd name="T48" fmla="*/ 362 w 601"/>
                <a:gd name="T49" fmla="*/ 111 h 191"/>
                <a:gd name="T50" fmla="*/ 367 w 601"/>
                <a:gd name="T51" fmla="*/ 113 h 191"/>
                <a:gd name="T52" fmla="*/ 372 w 601"/>
                <a:gd name="T53" fmla="*/ 117 h 191"/>
                <a:gd name="T54" fmla="*/ 377 w 601"/>
                <a:gd name="T55" fmla="*/ 118 h 191"/>
                <a:gd name="T56" fmla="*/ 381 w 601"/>
                <a:gd name="T57" fmla="*/ 123 h 191"/>
                <a:gd name="T58" fmla="*/ 388 w 601"/>
                <a:gd name="T59" fmla="*/ 126 h 191"/>
                <a:gd name="T60" fmla="*/ 394 w 601"/>
                <a:gd name="T61" fmla="*/ 129 h 191"/>
                <a:gd name="T62" fmla="*/ 397 w 601"/>
                <a:gd name="T63" fmla="*/ 132 h 191"/>
                <a:gd name="T64" fmla="*/ 404 w 601"/>
                <a:gd name="T65" fmla="*/ 135 h 191"/>
                <a:gd name="T66" fmla="*/ 408 w 601"/>
                <a:gd name="T67" fmla="*/ 136 h 191"/>
                <a:gd name="T68" fmla="*/ 414 w 601"/>
                <a:gd name="T69" fmla="*/ 140 h 191"/>
                <a:gd name="T70" fmla="*/ 420 w 601"/>
                <a:gd name="T71" fmla="*/ 142 h 191"/>
                <a:gd name="T72" fmla="*/ 424 w 601"/>
                <a:gd name="T73" fmla="*/ 144 h 191"/>
                <a:gd name="T74" fmla="*/ 431 w 601"/>
                <a:gd name="T75" fmla="*/ 146 h 191"/>
                <a:gd name="T76" fmla="*/ 437 w 601"/>
                <a:gd name="T77" fmla="*/ 150 h 191"/>
                <a:gd name="T78" fmla="*/ 445 w 601"/>
                <a:gd name="T79" fmla="*/ 152 h 191"/>
                <a:gd name="T80" fmla="*/ 450 w 601"/>
                <a:gd name="T81" fmla="*/ 156 h 191"/>
                <a:gd name="T82" fmla="*/ 457 w 601"/>
                <a:gd name="T83" fmla="*/ 156 h 191"/>
                <a:gd name="T84" fmla="*/ 465 w 601"/>
                <a:gd name="T85" fmla="*/ 159 h 191"/>
                <a:gd name="T86" fmla="*/ 471 w 601"/>
                <a:gd name="T87" fmla="*/ 161 h 191"/>
                <a:gd name="T88" fmla="*/ 477 w 601"/>
                <a:gd name="T89" fmla="*/ 164 h 191"/>
                <a:gd name="T90" fmla="*/ 486 w 601"/>
                <a:gd name="T91" fmla="*/ 165 h 191"/>
                <a:gd name="T92" fmla="*/ 494 w 601"/>
                <a:gd name="T93" fmla="*/ 170 h 191"/>
                <a:gd name="T94" fmla="*/ 500 w 601"/>
                <a:gd name="T95" fmla="*/ 171 h 191"/>
                <a:gd name="T96" fmla="*/ 512 w 601"/>
                <a:gd name="T97" fmla="*/ 173 h 191"/>
                <a:gd name="T98" fmla="*/ 521 w 601"/>
                <a:gd name="T99" fmla="*/ 175 h 191"/>
                <a:gd name="T100" fmla="*/ 531 w 601"/>
                <a:gd name="T101" fmla="*/ 177 h 191"/>
                <a:gd name="T102" fmla="*/ 541 w 601"/>
                <a:gd name="T103" fmla="*/ 179 h 191"/>
                <a:gd name="T104" fmla="*/ 550 w 601"/>
                <a:gd name="T105" fmla="*/ 180 h 191"/>
                <a:gd name="T106" fmla="*/ 564 w 601"/>
                <a:gd name="T107" fmla="*/ 183 h 191"/>
                <a:gd name="T108" fmla="*/ 576 w 601"/>
                <a:gd name="T109" fmla="*/ 185 h 191"/>
                <a:gd name="T110" fmla="*/ 588 w 601"/>
                <a:gd name="T111" fmla="*/ 189 h 191"/>
                <a:gd name="T112" fmla="*/ 601 w 601"/>
                <a:gd name="T113" fmla="*/ 191 h 19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01"/>
                <a:gd name="T172" fmla="*/ 0 h 191"/>
                <a:gd name="T173" fmla="*/ 601 w 601"/>
                <a:gd name="T174" fmla="*/ 191 h 19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01" h="191">
                  <a:moveTo>
                    <a:pt x="0" y="0"/>
                  </a:moveTo>
                  <a:lnTo>
                    <a:pt x="75" y="0"/>
                  </a:lnTo>
                  <a:lnTo>
                    <a:pt x="75" y="2"/>
                  </a:lnTo>
                  <a:lnTo>
                    <a:pt x="202" y="2"/>
                  </a:lnTo>
                  <a:lnTo>
                    <a:pt x="203" y="2"/>
                  </a:lnTo>
                  <a:lnTo>
                    <a:pt x="264" y="2"/>
                  </a:lnTo>
                  <a:lnTo>
                    <a:pt x="264" y="4"/>
                  </a:lnTo>
                  <a:lnTo>
                    <a:pt x="267" y="4"/>
                  </a:lnTo>
                  <a:lnTo>
                    <a:pt x="268" y="4"/>
                  </a:lnTo>
                  <a:lnTo>
                    <a:pt x="268" y="6"/>
                  </a:lnTo>
                  <a:lnTo>
                    <a:pt x="268" y="8"/>
                  </a:lnTo>
                  <a:lnTo>
                    <a:pt x="270" y="8"/>
                  </a:lnTo>
                  <a:lnTo>
                    <a:pt x="272" y="10"/>
                  </a:lnTo>
                  <a:lnTo>
                    <a:pt x="272" y="12"/>
                  </a:lnTo>
                  <a:lnTo>
                    <a:pt x="272" y="14"/>
                  </a:lnTo>
                  <a:lnTo>
                    <a:pt x="274" y="14"/>
                  </a:lnTo>
                  <a:lnTo>
                    <a:pt x="274" y="16"/>
                  </a:lnTo>
                  <a:lnTo>
                    <a:pt x="275" y="18"/>
                  </a:lnTo>
                  <a:lnTo>
                    <a:pt x="276" y="20"/>
                  </a:lnTo>
                  <a:lnTo>
                    <a:pt x="278" y="22"/>
                  </a:lnTo>
                  <a:lnTo>
                    <a:pt x="278" y="23"/>
                  </a:lnTo>
                  <a:lnTo>
                    <a:pt x="280" y="23"/>
                  </a:lnTo>
                  <a:lnTo>
                    <a:pt x="280" y="26"/>
                  </a:lnTo>
                  <a:lnTo>
                    <a:pt x="281" y="26"/>
                  </a:lnTo>
                  <a:lnTo>
                    <a:pt x="281" y="28"/>
                  </a:lnTo>
                  <a:lnTo>
                    <a:pt x="283" y="29"/>
                  </a:lnTo>
                  <a:lnTo>
                    <a:pt x="285" y="31"/>
                  </a:lnTo>
                  <a:lnTo>
                    <a:pt x="285" y="34"/>
                  </a:lnTo>
                  <a:lnTo>
                    <a:pt x="286" y="34"/>
                  </a:lnTo>
                  <a:lnTo>
                    <a:pt x="286" y="35"/>
                  </a:lnTo>
                  <a:lnTo>
                    <a:pt x="288" y="35"/>
                  </a:lnTo>
                  <a:lnTo>
                    <a:pt x="288" y="37"/>
                  </a:lnTo>
                  <a:lnTo>
                    <a:pt x="289" y="37"/>
                  </a:lnTo>
                  <a:lnTo>
                    <a:pt x="289" y="40"/>
                  </a:lnTo>
                  <a:lnTo>
                    <a:pt x="291" y="41"/>
                  </a:lnTo>
                  <a:lnTo>
                    <a:pt x="293" y="43"/>
                  </a:lnTo>
                  <a:lnTo>
                    <a:pt x="294" y="45"/>
                  </a:lnTo>
                  <a:lnTo>
                    <a:pt x="294" y="47"/>
                  </a:lnTo>
                  <a:lnTo>
                    <a:pt x="295" y="47"/>
                  </a:lnTo>
                  <a:lnTo>
                    <a:pt x="297" y="49"/>
                  </a:lnTo>
                  <a:lnTo>
                    <a:pt x="297" y="51"/>
                  </a:lnTo>
                  <a:lnTo>
                    <a:pt x="299" y="51"/>
                  </a:lnTo>
                  <a:lnTo>
                    <a:pt x="301" y="53"/>
                  </a:lnTo>
                  <a:lnTo>
                    <a:pt x="301" y="55"/>
                  </a:lnTo>
                  <a:lnTo>
                    <a:pt x="302" y="55"/>
                  </a:lnTo>
                  <a:lnTo>
                    <a:pt x="302" y="56"/>
                  </a:lnTo>
                  <a:lnTo>
                    <a:pt x="303" y="56"/>
                  </a:lnTo>
                  <a:lnTo>
                    <a:pt x="305" y="59"/>
                  </a:lnTo>
                  <a:lnTo>
                    <a:pt x="305" y="61"/>
                  </a:lnTo>
                  <a:lnTo>
                    <a:pt x="307" y="61"/>
                  </a:lnTo>
                  <a:lnTo>
                    <a:pt x="309" y="62"/>
                  </a:lnTo>
                  <a:lnTo>
                    <a:pt x="310" y="64"/>
                  </a:lnTo>
                  <a:lnTo>
                    <a:pt x="311" y="67"/>
                  </a:lnTo>
                  <a:lnTo>
                    <a:pt x="313" y="67"/>
                  </a:lnTo>
                  <a:lnTo>
                    <a:pt x="313" y="68"/>
                  </a:lnTo>
                  <a:lnTo>
                    <a:pt x="315" y="68"/>
                  </a:lnTo>
                  <a:lnTo>
                    <a:pt x="315" y="70"/>
                  </a:lnTo>
                  <a:lnTo>
                    <a:pt x="316" y="70"/>
                  </a:lnTo>
                  <a:lnTo>
                    <a:pt x="316" y="72"/>
                  </a:lnTo>
                  <a:lnTo>
                    <a:pt x="318" y="72"/>
                  </a:lnTo>
                  <a:lnTo>
                    <a:pt x="318" y="74"/>
                  </a:lnTo>
                  <a:lnTo>
                    <a:pt x="319" y="74"/>
                  </a:lnTo>
                  <a:lnTo>
                    <a:pt x="321" y="74"/>
                  </a:lnTo>
                  <a:lnTo>
                    <a:pt x="321" y="76"/>
                  </a:lnTo>
                  <a:lnTo>
                    <a:pt x="323" y="76"/>
                  </a:lnTo>
                  <a:lnTo>
                    <a:pt x="323" y="78"/>
                  </a:lnTo>
                  <a:lnTo>
                    <a:pt x="324" y="78"/>
                  </a:lnTo>
                  <a:lnTo>
                    <a:pt x="324" y="80"/>
                  </a:lnTo>
                  <a:lnTo>
                    <a:pt x="326" y="80"/>
                  </a:lnTo>
                  <a:lnTo>
                    <a:pt x="328" y="82"/>
                  </a:lnTo>
                  <a:lnTo>
                    <a:pt x="329" y="82"/>
                  </a:lnTo>
                  <a:lnTo>
                    <a:pt x="329" y="84"/>
                  </a:lnTo>
                  <a:lnTo>
                    <a:pt x="330" y="84"/>
                  </a:lnTo>
                  <a:lnTo>
                    <a:pt x="330" y="86"/>
                  </a:lnTo>
                  <a:lnTo>
                    <a:pt x="332" y="86"/>
                  </a:lnTo>
                  <a:lnTo>
                    <a:pt x="334" y="88"/>
                  </a:lnTo>
                  <a:lnTo>
                    <a:pt x="336" y="90"/>
                  </a:lnTo>
                  <a:lnTo>
                    <a:pt x="337" y="90"/>
                  </a:lnTo>
                  <a:lnTo>
                    <a:pt x="337" y="91"/>
                  </a:lnTo>
                  <a:lnTo>
                    <a:pt x="338" y="91"/>
                  </a:lnTo>
                  <a:lnTo>
                    <a:pt x="340" y="91"/>
                  </a:lnTo>
                  <a:lnTo>
                    <a:pt x="340" y="94"/>
                  </a:lnTo>
                  <a:lnTo>
                    <a:pt x="342" y="94"/>
                  </a:lnTo>
                  <a:lnTo>
                    <a:pt x="342" y="96"/>
                  </a:lnTo>
                  <a:lnTo>
                    <a:pt x="344" y="96"/>
                  </a:lnTo>
                  <a:lnTo>
                    <a:pt x="345" y="97"/>
                  </a:lnTo>
                  <a:lnTo>
                    <a:pt x="346" y="97"/>
                  </a:lnTo>
                  <a:lnTo>
                    <a:pt x="346" y="99"/>
                  </a:lnTo>
                  <a:lnTo>
                    <a:pt x="348" y="99"/>
                  </a:lnTo>
                  <a:lnTo>
                    <a:pt x="350" y="102"/>
                  </a:lnTo>
                  <a:lnTo>
                    <a:pt x="352" y="102"/>
                  </a:lnTo>
                  <a:lnTo>
                    <a:pt x="353" y="103"/>
                  </a:lnTo>
                  <a:lnTo>
                    <a:pt x="354" y="103"/>
                  </a:lnTo>
                  <a:lnTo>
                    <a:pt x="354" y="105"/>
                  </a:lnTo>
                  <a:lnTo>
                    <a:pt x="356" y="105"/>
                  </a:lnTo>
                  <a:lnTo>
                    <a:pt x="358" y="107"/>
                  </a:lnTo>
                  <a:lnTo>
                    <a:pt x="359" y="107"/>
                  </a:lnTo>
                  <a:lnTo>
                    <a:pt x="361" y="109"/>
                  </a:lnTo>
                  <a:lnTo>
                    <a:pt x="362" y="109"/>
                  </a:lnTo>
                  <a:lnTo>
                    <a:pt x="362" y="111"/>
                  </a:lnTo>
                  <a:lnTo>
                    <a:pt x="364" y="111"/>
                  </a:lnTo>
                  <a:lnTo>
                    <a:pt x="365" y="111"/>
                  </a:lnTo>
                  <a:lnTo>
                    <a:pt x="365" y="113"/>
                  </a:lnTo>
                  <a:lnTo>
                    <a:pt x="367" y="113"/>
                  </a:lnTo>
                  <a:lnTo>
                    <a:pt x="369" y="115"/>
                  </a:lnTo>
                  <a:lnTo>
                    <a:pt x="371" y="115"/>
                  </a:lnTo>
                  <a:lnTo>
                    <a:pt x="371" y="117"/>
                  </a:lnTo>
                  <a:lnTo>
                    <a:pt x="372" y="117"/>
                  </a:lnTo>
                  <a:lnTo>
                    <a:pt x="373" y="117"/>
                  </a:lnTo>
                  <a:lnTo>
                    <a:pt x="373" y="118"/>
                  </a:lnTo>
                  <a:lnTo>
                    <a:pt x="375" y="118"/>
                  </a:lnTo>
                  <a:lnTo>
                    <a:pt x="377" y="118"/>
                  </a:lnTo>
                  <a:lnTo>
                    <a:pt x="377" y="121"/>
                  </a:lnTo>
                  <a:lnTo>
                    <a:pt x="379" y="121"/>
                  </a:lnTo>
                  <a:lnTo>
                    <a:pt x="381" y="123"/>
                  </a:lnTo>
                  <a:lnTo>
                    <a:pt x="383" y="123"/>
                  </a:lnTo>
                  <a:lnTo>
                    <a:pt x="385" y="124"/>
                  </a:lnTo>
                  <a:lnTo>
                    <a:pt x="387" y="124"/>
                  </a:lnTo>
                  <a:lnTo>
                    <a:pt x="388" y="126"/>
                  </a:lnTo>
                  <a:lnTo>
                    <a:pt x="389" y="126"/>
                  </a:lnTo>
                  <a:lnTo>
                    <a:pt x="391" y="129"/>
                  </a:lnTo>
                  <a:lnTo>
                    <a:pt x="393" y="129"/>
                  </a:lnTo>
                  <a:lnTo>
                    <a:pt x="394" y="129"/>
                  </a:lnTo>
                  <a:lnTo>
                    <a:pt x="394" y="130"/>
                  </a:lnTo>
                  <a:lnTo>
                    <a:pt x="396" y="130"/>
                  </a:lnTo>
                  <a:lnTo>
                    <a:pt x="397" y="130"/>
                  </a:lnTo>
                  <a:lnTo>
                    <a:pt x="397" y="132"/>
                  </a:lnTo>
                  <a:lnTo>
                    <a:pt x="399" y="132"/>
                  </a:lnTo>
                  <a:lnTo>
                    <a:pt x="401" y="132"/>
                  </a:lnTo>
                  <a:lnTo>
                    <a:pt x="402" y="135"/>
                  </a:lnTo>
                  <a:lnTo>
                    <a:pt x="404" y="135"/>
                  </a:lnTo>
                  <a:lnTo>
                    <a:pt x="406" y="135"/>
                  </a:lnTo>
                  <a:lnTo>
                    <a:pt x="406" y="136"/>
                  </a:lnTo>
                  <a:lnTo>
                    <a:pt x="407" y="136"/>
                  </a:lnTo>
                  <a:lnTo>
                    <a:pt x="408" y="136"/>
                  </a:lnTo>
                  <a:lnTo>
                    <a:pt x="410" y="138"/>
                  </a:lnTo>
                  <a:lnTo>
                    <a:pt x="412" y="138"/>
                  </a:lnTo>
                  <a:lnTo>
                    <a:pt x="414" y="138"/>
                  </a:lnTo>
                  <a:lnTo>
                    <a:pt x="414" y="140"/>
                  </a:lnTo>
                  <a:lnTo>
                    <a:pt x="415" y="140"/>
                  </a:lnTo>
                  <a:lnTo>
                    <a:pt x="418" y="140"/>
                  </a:lnTo>
                  <a:lnTo>
                    <a:pt x="418" y="142"/>
                  </a:lnTo>
                  <a:lnTo>
                    <a:pt x="420" y="142"/>
                  </a:lnTo>
                  <a:lnTo>
                    <a:pt x="420" y="144"/>
                  </a:lnTo>
                  <a:lnTo>
                    <a:pt x="422" y="144"/>
                  </a:lnTo>
                  <a:lnTo>
                    <a:pt x="424" y="144"/>
                  </a:lnTo>
                  <a:lnTo>
                    <a:pt x="426" y="144"/>
                  </a:lnTo>
                  <a:lnTo>
                    <a:pt x="428" y="146"/>
                  </a:lnTo>
                  <a:lnTo>
                    <a:pt x="429" y="146"/>
                  </a:lnTo>
                  <a:lnTo>
                    <a:pt x="431" y="146"/>
                  </a:lnTo>
                  <a:lnTo>
                    <a:pt x="432" y="148"/>
                  </a:lnTo>
                  <a:lnTo>
                    <a:pt x="434" y="148"/>
                  </a:lnTo>
                  <a:lnTo>
                    <a:pt x="434" y="150"/>
                  </a:lnTo>
                  <a:lnTo>
                    <a:pt x="437" y="150"/>
                  </a:lnTo>
                  <a:lnTo>
                    <a:pt x="439" y="150"/>
                  </a:lnTo>
                  <a:lnTo>
                    <a:pt x="442" y="150"/>
                  </a:lnTo>
                  <a:lnTo>
                    <a:pt x="442" y="152"/>
                  </a:lnTo>
                  <a:lnTo>
                    <a:pt x="445" y="152"/>
                  </a:lnTo>
                  <a:lnTo>
                    <a:pt x="445" y="153"/>
                  </a:lnTo>
                  <a:lnTo>
                    <a:pt x="447" y="153"/>
                  </a:lnTo>
                  <a:lnTo>
                    <a:pt x="450" y="153"/>
                  </a:lnTo>
                  <a:lnTo>
                    <a:pt x="450" y="156"/>
                  </a:lnTo>
                  <a:lnTo>
                    <a:pt x="451" y="156"/>
                  </a:lnTo>
                  <a:lnTo>
                    <a:pt x="453" y="156"/>
                  </a:lnTo>
                  <a:lnTo>
                    <a:pt x="455" y="156"/>
                  </a:lnTo>
                  <a:lnTo>
                    <a:pt x="457" y="156"/>
                  </a:lnTo>
                  <a:lnTo>
                    <a:pt x="457" y="158"/>
                  </a:lnTo>
                  <a:lnTo>
                    <a:pt x="461" y="158"/>
                  </a:lnTo>
                  <a:lnTo>
                    <a:pt x="461" y="159"/>
                  </a:lnTo>
                  <a:lnTo>
                    <a:pt x="465" y="159"/>
                  </a:lnTo>
                  <a:lnTo>
                    <a:pt x="466" y="159"/>
                  </a:lnTo>
                  <a:lnTo>
                    <a:pt x="467" y="161"/>
                  </a:lnTo>
                  <a:lnTo>
                    <a:pt x="469" y="161"/>
                  </a:lnTo>
                  <a:lnTo>
                    <a:pt x="471" y="161"/>
                  </a:lnTo>
                  <a:lnTo>
                    <a:pt x="474" y="161"/>
                  </a:lnTo>
                  <a:lnTo>
                    <a:pt x="474" y="164"/>
                  </a:lnTo>
                  <a:lnTo>
                    <a:pt x="475" y="164"/>
                  </a:lnTo>
                  <a:lnTo>
                    <a:pt x="477" y="164"/>
                  </a:lnTo>
                  <a:lnTo>
                    <a:pt x="478" y="164"/>
                  </a:lnTo>
                  <a:lnTo>
                    <a:pt x="480" y="165"/>
                  </a:lnTo>
                  <a:lnTo>
                    <a:pt x="483" y="165"/>
                  </a:lnTo>
                  <a:lnTo>
                    <a:pt x="486" y="165"/>
                  </a:lnTo>
                  <a:lnTo>
                    <a:pt x="486" y="167"/>
                  </a:lnTo>
                  <a:lnTo>
                    <a:pt x="490" y="167"/>
                  </a:lnTo>
                  <a:lnTo>
                    <a:pt x="492" y="167"/>
                  </a:lnTo>
                  <a:lnTo>
                    <a:pt x="494" y="170"/>
                  </a:lnTo>
                  <a:lnTo>
                    <a:pt x="496" y="170"/>
                  </a:lnTo>
                  <a:lnTo>
                    <a:pt x="498" y="170"/>
                  </a:lnTo>
                  <a:lnTo>
                    <a:pt x="500" y="170"/>
                  </a:lnTo>
                  <a:lnTo>
                    <a:pt x="500" y="171"/>
                  </a:lnTo>
                  <a:lnTo>
                    <a:pt x="504" y="171"/>
                  </a:lnTo>
                  <a:lnTo>
                    <a:pt x="509" y="171"/>
                  </a:lnTo>
                  <a:lnTo>
                    <a:pt x="509" y="173"/>
                  </a:lnTo>
                  <a:lnTo>
                    <a:pt x="512" y="173"/>
                  </a:lnTo>
                  <a:lnTo>
                    <a:pt x="517" y="173"/>
                  </a:lnTo>
                  <a:lnTo>
                    <a:pt x="518" y="175"/>
                  </a:lnTo>
                  <a:lnTo>
                    <a:pt x="520" y="175"/>
                  </a:lnTo>
                  <a:lnTo>
                    <a:pt x="521" y="175"/>
                  </a:lnTo>
                  <a:lnTo>
                    <a:pt x="526" y="175"/>
                  </a:lnTo>
                  <a:lnTo>
                    <a:pt x="526" y="177"/>
                  </a:lnTo>
                  <a:lnTo>
                    <a:pt x="529" y="177"/>
                  </a:lnTo>
                  <a:lnTo>
                    <a:pt x="531" y="177"/>
                  </a:lnTo>
                  <a:lnTo>
                    <a:pt x="535" y="177"/>
                  </a:lnTo>
                  <a:lnTo>
                    <a:pt x="535" y="179"/>
                  </a:lnTo>
                  <a:lnTo>
                    <a:pt x="539" y="179"/>
                  </a:lnTo>
                  <a:lnTo>
                    <a:pt x="541" y="179"/>
                  </a:lnTo>
                  <a:lnTo>
                    <a:pt x="543" y="179"/>
                  </a:lnTo>
                  <a:lnTo>
                    <a:pt x="545" y="180"/>
                  </a:lnTo>
                  <a:lnTo>
                    <a:pt x="549" y="180"/>
                  </a:lnTo>
                  <a:lnTo>
                    <a:pt x="550" y="180"/>
                  </a:lnTo>
                  <a:lnTo>
                    <a:pt x="555" y="180"/>
                  </a:lnTo>
                  <a:lnTo>
                    <a:pt x="555" y="183"/>
                  </a:lnTo>
                  <a:lnTo>
                    <a:pt x="560" y="183"/>
                  </a:lnTo>
                  <a:lnTo>
                    <a:pt x="564" y="183"/>
                  </a:lnTo>
                  <a:lnTo>
                    <a:pt x="564" y="185"/>
                  </a:lnTo>
                  <a:lnTo>
                    <a:pt x="570" y="185"/>
                  </a:lnTo>
                  <a:lnTo>
                    <a:pt x="576" y="185"/>
                  </a:lnTo>
                  <a:lnTo>
                    <a:pt x="578" y="186"/>
                  </a:lnTo>
                  <a:lnTo>
                    <a:pt x="582" y="186"/>
                  </a:lnTo>
                  <a:lnTo>
                    <a:pt x="588" y="186"/>
                  </a:lnTo>
                  <a:lnTo>
                    <a:pt x="588" y="189"/>
                  </a:lnTo>
                  <a:lnTo>
                    <a:pt x="593" y="189"/>
                  </a:lnTo>
                  <a:lnTo>
                    <a:pt x="595" y="189"/>
                  </a:lnTo>
                  <a:lnTo>
                    <a:pt x="601" y="189"/>
                  </a:lnTo>
                  <a:lnTo>
                    <a:pt x="601" y="191"/>
                  </a:lnTo>
                </a:path>
              </a:pathLst>
            </a:custGeom>
            <a:noFill/>
            <a:ln w="11113" cap="flat">
              <a:solidFill>
                <a:srgbClr val="FF0000"/>
              </a:solidFill>
              <a:prstDash val="solid"/>
              <a:round/>
              <a:headEnd/>
              <a:tailEnd/>
            </a:ln>
          </p:spPr>
          <p:txBody>
            <a:bodyPr/>
            <a:lstStyle/>
            <a:p>
              <a:endParaRPr lang="en-US"/>
            </a:p>
          </p:txBody>
        </p:sp>
        <p:sp>
          <p:nvSpPr>
            <p:cNvPr id="65696" name="Freeform 339"/>
            <p:cNvSpPr>
              <a:spLocks/>
            </p:cNvSpPr>
            <p:nvPr/>
          </p:nvSpPr>
          <p:spPr bwMode="auto">
            <a:xfrm>
              <a:off x="695" y="2904"/>
              <a:ext cx="576" cy="137"/>
            </a:xfrm>
            <a:custGeom>
              <a:avLst/>
              <a:gdLst>
                <a:gd name="T0" fmla="*/ 0 w 576"/>
                <a:gd name="T1" fmla="*/ 130 h 137"/>
                <a:gd name="T2" fmla="*/ 2 w 576"/>
                <a:gd name="T3" fmla="*/ 122 h 137"/>
                <a:gd name="T4" fmla="*/ 3 w 576"/>
                <a:gd name="T5" fmla="*/ 118 h 137"/>
                <a:gd name="T6" fmla="*/ 5 w 576"/>
                <a:gd name="T7" fmla="*/ 114 h 137"/>
                <a:gd name="T8" fmla="*/ 6 w 576"/>
                <a:gd name="T9" fmla="*/ 110 h 137"/>
                <a:gd name="T10" fmla="*/ 10 w 576"/>
                <a:gd name="T11" fmla="*/ 109 h 137"/>
                <a:gd name="T12" fmla="*/ 11 w 576"/>
                <a:gd name="T13" fmla="*/ 103 h 137"/>
                <a:gd name="T14" fmla="*/ 14 w 576"/>
                <a:gd name="T15" fmla="*/ 101 h 137"/>
                <a:gd name="T16" fmla="*/ 16 w 576"/>
                <a:gd name="T17" fmla="*/ 97 h 137"/>
                <a:gd name="T18" fmla="*/ 19 w 576"/>
                <a:gd name="T19" fmla="*/ 95 h 137"/>
                <a:gd name="T20" fmla="*/ 20 w 576"/>
                <a:gd name="T21" fmla="*/ 91 h 137"/>
                <a:gd name="T22" fmla="*/ 24 w 576"/>
                <a:gd name="T23" fmla="*/ 89 h 137"/>
                <a:gd name="T24" fmla="*/ 27 w 576"/>
                <a:gd name="T25" fmla="*/ 87 h 137"/>
                <a:gd name="T26" fmla="*/ 28 w 576"/>
                <a:gd name="T27" fmla="*/ 83 h 137"/>
                <a:gd name="T28" fmla="*/ 32 w 576"/>
                <a:gd name="T29" fmla="*/ 81 h 137"/>
                <a:gd name="T30" fmla="*/ 35 w 576"/>
                <a:gd name="T31" fmla="*/ 80 h 137"/>
                <a:gd name="T32" fmla="*/ 38 w 576"/>
                <a:gd name="T33" fmla="*/ 77 h 137"/>
                <a:gd name="T34" fmla="*/ 42 w 576"/>
                <a:gd name="T35" fmla="*/ 75 h 137"/>
                <a:gd name="T36" fmla="*/ 45 w 576"/>
                <a:gd name="T37" fmla="*/ 74 h 137"/>
                <a:gd name="T38" fmla="*/ 48 w 576"/>
                <a:gd name="T39" fmla="*/ 71 h 137"/>
                <a:gd name="T40" fmla="*/ 51 w 576"/>
                <a:gd name="T41" fmla="*/ 69 h 137"/>
                <a:gd name="T42" fmla="*/ 54 w 576"/>
                <a:gd name="T43" fmla="*/ 68 h 137"/>
                <a:gd name="T44" fmla="*/ 61 w 576"/>
                <a:gd name="T45" fmla="*/ 66 h 137"/>
                <a:gd name="T46" fmla="*/ 67 w 576"/>
                <a:gd name="T47" fmla="*/ 63 h 137"/>
                <a:gd name="T48" fmla="*/ 77 w 576"/>
                <a:gd name="T49" fmla="*/ 62 h 137"/>
                <a:gd name="T50" fmla="*/ 89 w 576"/>
                <a:gd name="T51" fmla="*/ 60 h 137"/>
                <a:gd name="T52" fmla="*/ 98 w 576"/>
                <a:gd name="T53" fmla="*/ 58 h 137"/>
                <a:gd name="T54" fmla="*/ 114 w 576"/>
                <a:gd name="T55" fmla="*/ 58 h 137"/>
                <a:gd name="T56" fmla="*/ 121 w 576"/>
                <a:gd name="T57" fmla="*/ 56 h 137"/>
                <a:gd name="T58" fmla="*/ 132 w 576"/>
                <a:gd name="T59" fmla="*/ 54 h 137"/>
                <a:gd name="T60" fmla="*/ 139 w 576"/>
                <a:gd name="T61" fmla="*/ 52 h 137"/>
                <a:gd name="T62" fmla="*/ 149 w 576"/>
                <a:gd name="T63" fmla="*/ 52 h 137"/>
                <a:gd name="T64" fmla="*/ 161 w 576"/>
                <a:gd name="T65" fmla="*/ 50 h 137"/>
                <a:gd name="T66" fmla="*/ 172 w 576"/>
                <a:gd name="T67" fmla="*/ 48 h 137"/>
                <a:gd name="T68" fmla="*/ 180 w 576"/>
                <a:gd name="T69" fmla="*/ 47 h 137"/>
                <a:gd name="T70" fmla="*/ 191 w 576"/>
                <a:gd name="T71" fmla="*/ 44 h 137"/>
                <a:gd name="T72" fmla="*/ 202 w 576"/>
                <a:gd name="T73" fmla="*/ 42 h 137"/>
                <a:gd name="T74" fmla="*/ 209 w 576"/>
                <a:gd name="T75" fmla="*/ 41 h 137"/>
                <a:gd name="T76" fmla="*/ 223 w 576"/>
                <a:gd name="T77" fmla="*/ 39 h 137"/>
                <a:gd name="T78" fmla="*/ 235 w 576"/>
                <a:gd name="T79" fmla="*/ 36 h 137"/>
                <a:gd name="T80" fmla="*/ 246 w 576"/>
                <a:gd name="T81" fmla="*/ 36 h 137"/>
                <a:gd name="T82" fmla="*/ 254 w 576"/>
                <a:gd name="T83" fmla="*/ 35 h 137"/>
                <a:gd name="T84" fmla="*/ 268 w 576"/>
                <a:gd name="T85" fmla="*/ 33 h 137"/>
                <a:gd name="T86" fmla="*/ 281 w 576"/>
                <a:gd name="T87" fmla="*/ 31 h 137"/>
                <a:gd name="T88" fmla="*/ 295 w 576"/>
                <a:gd name="T89" fmla="*/ 29 h 137"/>
                <a:gd name="T90" fmla="*/ 310 w 576"/>
                <a:gd name="T91" fmla="*/ 27 h 137"/>
                <a:gd name="T92" fmla="*/ 326 w 576"/>
                <a:gd name="T93" fmla="*/ 25 h 137"/>
                <a:gd name="T94" fmla="*/ 342 w 576"/>
                <a:gd name="T95" fmla="*/ 23 h 137"/>
                <a:gd name="T96" fmla="*/ 358 w 576"/>
                <a:gd name="T97" fmla="*/ 21 h 137"/>
                <a:gd name="T98" fmla="*/ 373 w 576"/>
                <a:gd name="T99" fmla="*/ 19 h 137"/>
                <a:gd name="T100" fmla="*/ 391 w 576"/>
                <a:gd name="T101" fmla="*/ 17 h 137"/>
                <a:gd name="T102" fmla="*/ 410 w 576"/>
                <a:gd name="T103" fmla="*/ 15 h 137"/>
                <a:gd name="T104" fmla="*/ 420 w 576"/>
                <a:gd name="T105" fmla="*/ 13 h 137"/>
                <a:gd name="T106" fmla="*/ 439 w 576"/>
                <a:gd name="T107" fmla="*/ 12 h 137"/>
                <a:gd name="T108" fmla="*/ 458 w 576"/>
                <a:gd name="T109" fmla="*/ 9 h 137"/>
                <a:gd name="T110" fmla="*/ 479 w 576"/>
                <a:gd name="T111" fmla="*/ 7 h 137"/>
                <a:gd name="T112" fmla="*/ 500 w 576"/>
                <a:gd name="T113" fmla="*/ 6 h 137"/>
                <a:gd name="T114" fmla="*/ 521 w 576"/>
                <a:gd name="T115" fmla="*/ 3 h 137"/>
                <a:gd name="T116" fmla="*/ 535 w 576"/>
                <a:gd name="T117" fmla="*/ 1 h 137"/>
                <a:gd name="T118" fmla="*/ 556 w 576"/>
                <a:gd name="T119" fmla="*/ 0 h 137"/>
                <a:gd name="T120" fmla="*/ 576 w 576"/>
                <a:gd name="T121" fmla="*/ 0 h 13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76"/>
                <a:gd name="T184" fmla="*/ 0 h 137"/>
                <a:gd name="T185" fmla="*/ 576 w 576"/>
                <a:gd name="T186" fmla="*/ 137 h 13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76" h="137">
                  <a:moveTo>
                    <a:pt x="0" y="137"/>
                  </a:moveTo>
                  <a:lnTo>
                    <a:pt x="0" y="137"/>
                  </a:lnTo>
                  <a:lnTo>
                    <a:pt x="0" y="130"/>
                  </a:lnTo>
                  <a:lnTo>
                    <a:pt x="2" y="130"/>
                  </a:lnTo>
                  <a:lnTo>
                    <a:pt x="2" y="126"/>
                  </a:lnTo>
                  <a:lnTo>
                    <a:pt x="2" y="122"/>
                  </a:lnTo>
                  <a:lnTo>
                    <a:pt x="3" y="122"/>
                  </a:lnTo>
                  <a:lnTo>
                    <a:pt x="3" y="120"/>
                  </a:lnTo>
                  <a:lnTo>
                    <a:pt x="3" y="118"/>
                  </a:lnTo>
                  <a:lnTo>
                    <a:pt x="5" y="118"/>
                  </a:lnTo>
                  <a:lnTo>
                    <a:pt x="5" y="116"/>
                  </a:lnTo>
                  <a:lnTo>
                    <a:pt x="5" y="114"/>
                  </a:lnTo>
                  <a:lnTo>
                    <a:pt x="6" y="114"/>
                  </a:lnTo>
                  <a:lnTo>
                    <a:pt x="6" y="112"/>
                  </a:lnTo>
                  <a:lnTo>
                    <a:pt x="6" y="110"/>
                  </a:lnTo>
                  <a:lnTo>
                    <a:pt x="8" y="110"/>
                  </a:lnTo>
                  <a:lnTo>
                    <a:pt x="8" y="109"/>
                  </a:lnTo>
                  <a:lnTo>
                    <a:pt x="10" y="109"/>
                  </a:lnTo>
                  <a:lnTo>
                    <a:pt x="10" y="107"/>
                  </a:lnTo>
                  <a:lnTo>
                    <a:pt x="11" y="104"/>
                  </a:lnTo>
                  <a:lnTo>
                    <a:pt x="11" y="103"/>
                  </a:lnTo>
                  <a:lnTo>
                    <a:pt x="13" y="103"/>
                  </a:lnTo>
                  <a:lnTo>
                    <a:pt x="13" y="101"/>
                  </a:lnTo>
                  <a:lnTo>
                    <a:pt x="14" y="101"/>
                  </a:lnTo>
                  <a:lnTo>
                    <a:pt x="14" y="99"/>
                  </a:lnTo>
                  <a:lnTo>
                    <a:pt x="16" y="99"/>
                  </a:lnTo>
                  <a:lnTo>
                    <a:pt x="16" y="97"/>
                  </a:lnTo>
                  <a:lnTo>
                    <a:pt x="18" y="97"/>
                  </a:lnTo>
                  <a:lnTo>
                    <a:pt x="18" y="95"/>
                  </a:lnTo>
                  <a:lnTo>
                    <a:pt x="19" y="95"/>
                  </a:lnTo>
                  <a:lnTo>
                    <a:pt x="19" y="93"/>
                  </a:lnTo>
                  <a:lnTo>
                    <a:pt x="20" y="93"/>
                  </a:lnTo>
                  <a:lnTo>
                    <a:pt x="20" y="91"/>
                  </a:lnTo>
                  <a:lnTo>
                    <a:pt x="22" y="91"/>
                  </a:lnTo>
                  <a:lnTo>
                    <a:pt x="22" y="89"/>
                  </a:lnTo>
                  <a:lnTo>
                    <a:pt x="24" y="89"/>
                  </a:lnTo>
                  <a:lnTo>
                    <a:pt x="24" y="87"/>
                  </a:lnTo>
                  <a:lnTo>
                    <a:pt x="26" y="87"/>
                  </a:lnTo>
                  <a:lnTo>
                    <a:pt x="27" y="87"/>
                  </a:lnTo>
                  <a:lnTo>
                    <a:pt x="27" y="85"/>
                  </a:lnTo>
                  <a:lnTo>
                    <a:pt x="28" y="85"/>
                  </a:lnTo>
                  <a:lnTo>
                    <a:pt x="28" y="83"/>
                  </a:lnTo>
                  <a:lnTo>
                    <a:pt x="30" y="83"/>
                  </a:lnTo>
                  <a:lnTo>
                    <a:pt x="30" y="81"/>
                  </a:lnTo>
                  <a:lnTo>
                    <a:pt x="32" y="81"/>
                  </a:lnTo>
                  <a:lnTo>
                    <a:pt x="34" y="81"/>
                  </a:lnTo>
                  <a:lnTo>
                    <a:pt x="34" y="80"/>
                  </a:lnTo>
                  <a:lnTo>
                    <a:pt x="35" y="80"/>
                  </a:lnTo>
                  <a:lnTo>
                    <a:pt x="35" y="77"/>
                  </a:lnTo>
                  <a:lnTo>
                    <a:pt x="37" y="77"/>
                  </a:lnTo>
                  <a:lnTo>
                    <a:pt x="38" y="77"/>
                  </a:lnTo>
                  <a:lnTo>
                    <a:pt x="38" y="75"/>
                  </a:lnTo>
                  <a:lnTo>
                    <a:pt x="40" y="75"/>
                  </a:lnTo>
                  <a:lnTo>
                    <a:pt x="42" y="75"/>
                  </a:lnTo>
                  <a:lnTo>
                    <a:pt x="42" y="74"/>
                  </a:lnTo>
                  <a:lnTo>
                    <a:pt x="43" y="74"/>
                  </a:lnTo>
                  <a:lnTo>
                    <a:pt x="45" y="74"/>
                  </a:lnTo>
                  <a:lnTo>
                    <a:pt x="45" y="71"/>
                  </a:lnTo>
                  <a:lnTo>
                    <a:pt x="46" y="71"/>
                  </a:lnTo>
                  <a:lnTo>
                    <a:pt x="48" y="71"/>
                  </a:lnTo>
                  <a:lnTo>
                    <a:pt x="48" y="69"/>
                  </a:lnTo>
                  <a:lnTo>
                    <a:pt x="49" y="69"/>
                  </a:lnTo>
                  <a:lnTo>
                    <a:pt x="51" y="69"/>
                  </a:lnTo>
                  <a:lnTo>
                    <a:pt x="53" y="69"/>
                  </a:lnTo>
                  <a:lnTo>
                    <a:pt x="53" y="68"/>
                  </a:lnTo>
                  <a:lnTo>
                    <a:pt x="54" y="68"/>
                  </a:lnTo>
                  <a:lnTo>
                    <a:pt x="57" y="68"/>
                  </a:lnTo>
                  <a:lnTo>
                    <a:pt x="57" y="66"/>
                  </a:lnTo>
                  <a:lnTo>
                    <a:pt x="61" y="66"/>
                  </a:lnTo>
                  <a:lnTo>
                    <a:pt x="63" y="66"/>
                  </a:lnTo>
                  <a:lnTo>
                    <a:pt x="63" y="63"/>
                  </a:lnTo>
                  <a:lnTo>
                    <a:pt x="67" y="63"/>
                  </a:lnTo>
                  <a:lnTo>
                    <a:pt x="71" y="63"/>
                  </a:lnTo>
                  <a:lnTo>
                    <a:pt x="71" y="62"/>
                  </a:lnTo>
                  <a:lnTo>
                    <a:pt x="77" y="62"/>
                  </a:lnTo>
                  <a:lnTo>
                    <a:pt x="83" y="62"/>
                  </a:lnTo>
                  <a:lnTo>
                    <a:pt x="83" y="60"/>
                  </a:lnTo>
                  <a:lnTo>
                    <a:pt x="89" y="60"/>
                  </a:lnTo>
                  <a:lnTo>
                    <a:pt x="91" y="60"/>
                  </a:lnTo>
                  <a:lnTo>
                    <a:pt x="98" y="60"/>
                  </a:lnTo>
                  <a:lnTo>
                    <a:pt x="98" y="58"/>
                  </a:lnTo>
                  <a:lnTo>
                    <a:pt x="106" y="58"/>
                  </a:lnTo>
                  <a:lnTo>
                    <a:pt x="108" y="58"/>
                  </a:lnTo>
                  <a:lnTo>
                    <a:pt x="114" y="58"/>
                  </a:lnTo>
                  <a:lnTo>
                    <a:pt x="114" y="56"/>
                  </a:lnTo>
                  <a:lnTo>
                    <a:pt x="119" y="56"/>
                  </a:lnTo>
                  <a:lnTo>
                    <a:pt x="121" y="56"/>
                  </a:lnTo>
                  <a:lnTo>
                    <a:pt x="127" y="56"/>
                  </a:lnTo>
                  <a:lnTo>
                    <a:pt x="127" y="54"/>
                  </a:lnTo>
                  <a:lnTo>
                    <a:pt x="132" y="54"/>
                  </a:lnTo>
                  <a:lnTo>
                    <a:pt x="133" y="54"/>
                  </a:lnTo>
                  <a:lnTo>
                    <a:pt x="139" y="54"/>
                  </a:lnTo>
                  <a:lnTo>
                    <a:pt x="139" y="52"/>
                  </a:lnTo>
                  <a:lnTo>
                    <a:pt x="143" y="52"/>
                  </a:lnTo>
                  <a:lnTo>
                    <a:pt x="145" y="52"/>
                  </a:lnTo>
                  <a:lnTo>
                    <a:pt x="149" y="52"/>
                  </a:lnTo>
                  <a:lnTo>
                    <a:pt x="151" y="50"/>
                  </a:lnTo>
                  <a:lnTo>
                    <a:pt x="156" y="50"/>
                  </a:lnTo>
                  <a:lnTo>
                    <a:pt x="161" y="50"/>
                  </a:lnTo>
                  <a:lnTo>
                    <a:pt x="162" y="48"/>
                  </a:lnTo>
                  <a:lnTo>
                    <a:pt x="167" y="48"/>
                  </a:lnTo>
                  <a:lnTo>
                    <a:pt x="172" y="48"/>
                  </a:lnTo>
                  <a:lnTo>
                    <a:pt x="174" y="47"/>
                  </a:lnTo>
                  <a:lnTo>
                    <a:pt x="178" y="47"/>
                  </a:lnTo>
                  <a:lnTo>
                    <a:pt x="180" y="47"/>
                  </a:lnTo>
                  <a:lnTo>
                    <a:pt x="184" y="47"/>
                  </a:lnTo>
                  <a:lnTo>
                    <a:pt x="184" y="44"/>
                  </a:lnTo>
                  <a:lnTo>
                    <a:pt x="191" y="44"/>
                  </a:lnTo>
                  <a:lnTo>
                    <a:pt x="196" y="44"/>
                  </a:lnTo>
                  <a:lnTo>
                    <a:pt x="197" y="42"/>
                  </a:lnTo>
                  <a:lnTo>
                    <a:pt x="202" y="42"/>
                  </a:lnTo>
                  <a:lnTo>
                    <a:pt x="204" y="42"/>
                  </a:lnTo>
                  <a:lnTo>
                    <a:pt x="209" y="42"/>
                  </a:lnTo>
                  <a:lnTo>
                    <a:pt x="209" y="41"/>
                  </a:lnTo>
                  <a:lnTo>
                    <a:pt x="215" y="41"/>
                  </a:lnTo>
                  <a:lnTo>
                    <a:pt x="221" y="41"/>
                  </a:lnTo>
                  <a:lnTo>
                    <a:pt x="223" y="39"/>
                  </a:lnTo>
                  <a:lnTo>
                    <a:pt x="227" y="39"/>
                  </a:lnTo>
                  <a:lnTo>
                    <a:pt x="234" y="39"/>
                  </a:lnTo>
                  <a:lnTo>
                    <a:pt x="235" y="36"/>
                  </a:lnTo>
                  <a:lnTo>
                    <a:pt x="240" y="36"/>
                  </a:lnTo>
                  <a:lnTo>
                    <a:pt x="242" y="36"/>
                  </a:lnTo>
                  <a:lnTo>
                    <a:pt x="246" y="36"/>
                  </a:lnTo>
                  <a:lnTo>
                    <a:pt x="248" y="35"/>
                  </a:lnTo>
                  <a:lnTo>
                    <a:pt x="253" y="35"/>
                  </a:lnTo>
                  <a:lnTo>
                    <a:pt x="254" y="35"/>
                  </a:lnTo>
                  <a:lnTo>
                    <a:pt x="261" y="35"/>
                  </a:lnTo>
                  <a:lnTo>
                    <a:pt x="261" y="33"/>
                  </a:lnTo>
                  <a:lnTo>
                    <a:pt x="268" y="33"/>
                  </a:lnTo>
                  <a:lnTo>
                    <a:pt x="274" y="33"/>
                  </a:lnTo>
                  <a:lnTo>
                    <a:pt x="274" y="31"/>
                  </a:lnTo>
                  <a:lnTo>
                    <a:pt x="281" y="31"/>
                  </a:lnTo>
                  <a:lnTo>
                    <a:pt x="281" y="29"/>
                  </a:lnTo>
                  <a:lnTo>
                    <a:pt x="288" y="29"/>
                  </a:lnTo>
                  <a:lnTo>
                    <a:pt x="295" y="29"/>
                  </a:lnTo>
                  <a:lnTo>
                    <a:pt x="295" y="27"/>
                  </a:lnTo>
                  <a:lnTo>
                    <a:pt x="303" y="27"/>
                  </a:lnTo>
                  <a:lnTo>
                    <a:pt x="310" y="27"/>
                  </a:lnTo>
                  <a:lnTo>
                    <a:pt x="310" y="25"/>
                  </a:lnTo>
                  <a:lnTo>
                    <a:pt x="318" y="25"/>
                  </a:lnTo>
                  <a:lnTo>
                    <a:pt x="326" y="25"/>
                  </a:lnTo>
                  <a:lnTo>
                    <a:pt x="326" y="23"/>
                  </a:lnTo>
                  <a:lnTo>
                    <a:pt x="334" y="23"/>
                  </a:lnTo>
                  <a:lnTo>
                    <a:pt x="342" y="23"/>
                  </a:lnTo>
                  <a:lnTo>
                    <a:pt x="342" y="21"/>
                  </a:lnTo>
                  <a:lnTo>
                    <a:pt x="350" y="21"/>
                  </a:lnTo>
                  <a:lnTo>
                    <a:pt x="358" y="21"/>
                  </a:lnTo>
                  <a:lnTo>
                    <a:pt x="358" y="19"/>
                  </a:lnTo>
                  <a:lnTo>
                    <a:pt x="366" y="19"/>
                  </a:lnTo>
                  <a:lnTo>
                    <a:pt x="373" y="19"/>
                  </a:lnTo>
                  <a:lnTo>
                    <a:pt x="375" y="17"/>
                  </a:lnTo>
                  <a:lnTo>
                    <a:pt x="383" y="17"/>
                  </a:lnTo>
                  <a:lnTo>
                    <a:pt x="391" y="17"/>
                  </a:lnTo>
                  <a:lnTo>
                    <a:pt x="391" y="15"/>
                  </a:lnTo>
                  <a:lnTo>
                    <a:pt x="401" y="15"/>
                  </a:lnTo>
                  <a:lnTo>
                    <a:pt x="410" y="15"/>
                  </a:lnTo>
                  <a:lnTo>
                    <a:pt x="410" y="13"/>
                  </a:lnTo>
                  <a:lnTo>
                    <a:pt x="418" y="13"/>
                  </a:lnTo>
                  <a:lnTo>
                    <a:pt x="420" y="13"/>
                  </a:lnTo>
                  <a:lnTo>
                    <a:pt x="428" y="13"/>
                  </a:lnTo>
                  <a:lnTo>
                    <a:pt x="428" y="12"/>
                  </a:lnTo>
                  <a:lnTo>
                    <a:pt x="439" y="12"/>
                  </a:lnTo>
                  <a:lnTo>
                    <a:pt x="449" y="12"/>
                  </a:lnTo>
                  <a:lnTo>
                    <a:pt x="449" y="9"/>
                  </a:lnTo>
                  <a:lnTo>
                    <a:pt x="458" y="9"/>
                  </a:lnTo>
                  <a:lnTo>
                    <a:pt x="468" y="9"/>
                  </a:lnTo>
                  <a:lnTo>
                    <a:pt x="468" y="7"/>
                  </a:lnTo>
                  <a:lnTo>
                    <a:pt x="479" y="7"/>
                  </a:lnTo>
                  <a:lnTo>
                    <a:pt x="488" y="7"/>
                  </a:lnTo>
                  <a:lnTo>
                    <a:pt x="488" y="6"/>
                  </a:lnTo>
                  <a:lnTo>
                    <a:pt x="500" y="6"/>
                  </a:lnTo>
                  <a:lnTo>
                    <a:pt x="511" y="6"/>
                  </a:lnTo>
                  <a:lnTo>
                    <a:pt x="511" y="3"/>
                  </a:lnTo>
                  <a:lnTo>
                    <a:pt x="521" y="3"/>
                  </a:lnTo>
                  <a:lnTo>
                    <a:pt x="523" y="3"/>
                  </a:lnTo>
                  <a:lnTo>
                    <a:pt x="535" y="3"/>
                  </a:lnTo>
                  <a:lnTo>
                    <a:pt x="535" y="1"/>
                  </a:lnTo>
                  <a:lnTo>
                    <a:pt x="546" y="1"/>
                  </a:lnTo>
                  <a:lnTo>
                    <a:pt x="556" y="1"/>
                  </a:lnTo>
                  <a:lnTo>
                    <a:pt x="556" y="0"/>
                  </a:lnTo>
                  <a:lnTo>
                    <a:pt x="570" y="0"/>
                  </a:lnTo>
                  <a:lnTo>
                    <a:pt x="571" y="0"/>
                  </a:lnTo>
                  <a:lnTo>
                    <a:pt x="576" y="0"/>
                  </a:lnTo>
                </a:path>
              </a:pathLst>
            </a:custGeom>
            <a:noFill/>
            <a:ln w="11113" cap="flat">
              <a:solidFill>
                <a:srgbClr val="000000"/>
              </a:solidFill>
              <a:prstDash val="solid"/>
              <a:round/>
              <a:headEnd/>
              <a:tailEnd/>
            </a:ln>
          </p:spPr>
          <p:txBody>
            <a:bodyPr/>
            <a:lstStyle/>
            <a:p>
              <a:endParaRPr lang="en-US"/>
            </a:p>
          </p:txBody>
        </p:sp>
        <p:sp>
          <p:nvSpPr>
            <p:cNvPr id="65697" name="Freeform 340"/>
            <p:cNvSpPr>
              <a:spLocks/>
            </p:cNvSpPr>
            <p:nvPr/>
          </p:nvSpPr>
          <p:spPr bwMode="auto">
            <a:xfrm>
              <a:off x="1271" y="2904"/>
              <a:ext cx="637" cy="18"/>
            </a:xfrm>
            <a:custGeom>
              <a:avLst/>
              <a:gdLst>
                <a:gd name="T0" fmla="*/ 0 w 637"/>
                <a:gd name="T1" fmla="*/ 0 h 18"/>
                <a:gd name="T2" fmla="*/ 52 w 637"/>
                <a:gd name="T3" fmla="*/ 0 h 18"/>
                <a:gd name="T4" fmla="*/ 54 w 637"/>
                <a:gd name="T5" fmla="*/ 0 h 18"/>
                <a:gd name="T6" fmla="*/ 80 w 637"/>
                <a:gd name="T7" fmla="*/ 0 h 18"/>
                <a:gd name="T8" fmla="*/ 81 w 637"/>
                <a:gd name="T9" fmla="*/ 1 h 18"/>
                <a:gd name="T10" fmla="*/ 101 w 637"/>
                <a:gd name="T11" fmla="*/ 1 h 18"/>
                <a:gd name="T12" fmla="*/ 119 w 637"/>
                <a:gd name="T13" fmla="*/ 1 h 18"/>
                <a:gd name="T14" fmla="*/ 121 w 637"/>
                <a:gd name="T15" fmla="*/ 4 h 18"/>
                <a:gd name="T16" fmla="*/ 140 w 637"/>
                <a:gd name="T17" fmla="*/ 4 h 18"/>
                <a:gd name="T18" fmla="*/ 159 w 637"/>
                <a:gd name="T19" fmla="*/ 4 h 18"/>
                <a:gd name="T20" fmla="*/ 160 w 637"/>
                <a:gd name="T21" fmla="*/ 6 h 18"/>
                <a:gd name="T22" fmla="*/ 181 w 637"/>
                <a:gd name="T23" fmla="*/ 6 h 18"/>
                <a:gd name="T24" fmla="*/ 203 w 637"/>
                <a:gd name="T25" fmla="*/ 6 h 18"/>
                <a:gd name="T26" fmla="*/ 203 w 637"/>
                <a:gd name="T27" fmla="*/ 7 h 18"/>
                <a:gd name="T28" fmla="*/ 228 w 637"/>
                <a:gd name="T29" fmla="*/ 7 h 18"/>
                <a:gd name="T30" fmla="*/ 253 w 637"/>
                <a:gd name="T31" fmla="*/ 7 h 18"/>
                <a:gd name="T32" fmla="*/ 254 w 637"/>
                <a:gd name="T33" fmla="*/ 9 h 18"/>
                <a:gd name="T34" fmla="*/ 280 w 637"/>
                <a:gd name="T35" fmla="*/ 9 h 18"/>
                <a:gd name="T36" fmla="*/ 281 w 637"/>
                <a:gd name="T37" fmla="*/ 9 h 18"/>
                <a:gd name="T38" fmla="*/ 310 w 637"/>
                <a:gd name="T39" fmla="*/ 9 h 18"/>
                <a:gd name="T40" fmla="*/ 310 w 637"/>
                <a:gd name="T41" fmla="*/ 12 h 18"/>
                <a:gd name="T42" fmla="*/ 341 w 637"/>
                <a:gd name="T43" fmla="*/ 12 h 18"/>
                <a:gd name="T44" fmla="*/ 376 w 637"/>
                <a:gd name="T45" fmla="*/ 12 h 18"/>
                <a:gd name="T46" fmla="*/ 376 w 637"/>
                <a:gd name="T47" fmla="*/ 13 h 18"/>
                <a:gd name="T48" fmla="*/ 415 w 637"/>
                <a:gd name="T49" fmla="*/ 13 h 18"/>
                <a:gd name="T50" fmla="*/ 458 w 637"/>
                <a:gd name="T51" fmla="*/ 13 h 18"/>
                <a:gd name="T52" fmla="*/ 458 w 637"/>
                <a:gd name="T53" fmla="*/ 15 h 18"/>
                <a:gd name="T54" fmla="*/ 505 w 637"/>
                <a:gd name="T55" fmla="*/ 15 h 18"/>
                <a:gd name="T56" fmla="*/ 559 w 637"/>
                <a:gd name="T57" fmla="*/ 15 h 18"/>
                <a:gd name="T58" fmla="*/ 561 w 637"/>
                <a:gd name="T59" fmla="*/ 18 h 18"/>
                <a:gd name="T60" fmla="*/ 623 w 637"/>
                <a:gd name="T61" fmla="*/ 18 h 18"/>
                <a:gd name="T62" fmla="*/ 637 w 637"/>
                <a:gd name="T63" fmla="*/ 18 h 1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37"/>
                <a:gd name="T97" fmla="*/ 0 h 18"/>
                <a:gd name="T98" fmla="*/ 637 w 637"/>
                <a:gd name="T99" fmla="*/ 18 h 1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37" h="18">
                  <a:moveTo>
                    <a:pt x="0" y="0"/>
                  </a:moveTo>
                  <a:lnTo>
                    <a:pt x="52" y="0"/>
                  </a:lnTo>
                  <a:lnTo>
                    <a:pt x="54" y="0"/>
                  </a:lnTo>
                  <a:lnTo>
                    <a:pt x="80" y="0"/>
                  </a:lnTo>
                  <a:lnTo>
                    <a:pt x="81" y="1"/>
                  </a:lnTo>
                  <a:lnTo>
                    <a:pt x="101" y="1"/>
                  </a:lnTo>
                  <a:lnTo>
                    <a:pt x="119" y="1"/>
                  </a:lnTo>
                  <a:lnTo>
                    <a:pt x="121" y="4"/>
                  </a:lnTo>
                  <a:lnTo>
                    <a:pt x="140" y="4"/>
                  </a:lnTo>
                  <a:lnTo>
                    <a:pt x="159" y="4"/>
                  </a:lnTo>
                  <a:lnTo>
                    <a:pt x="160" y="6"/>
                  </a:lnTo>
                  <a:lnTo>
                    <a:pt x="181" y="6"/>
                  </a:lnTo>
                  <a:lnTo>
                    <a:pt x="203" y="6"/>
                  </a:lnTo>
                  <a:lnTo>
                    <a:pt x="203" y="7"/>
                  </a:lnTo>
                  <a:lnTo>
                    <a:pt x="228" y="7"/>
                  </a:lnTo>
                  <a:lnTo>
                    <a:pt x="253" y="7"/>
                  </a:lnTo>
                  <a:lnTo>
                    <a:pt x="254" y="9"/>
                  </a:lnTo>
                  <a:lnTo>
                    <a:pt x="280" y="9"/>
                  </a:lnTo>
                  <a:lnTo>
                    <a:pt x="281" y="9"/>
                  </a:lnTo>
                  <a:lnTo>
                    <a:pt x="310" y="9"/>
                  </a:lnTo>
                  <a:lnTo>
                    <a:pt x="310" y="12"/>
                  </a:lnTo>
                  <a:lnTo>
                    <a:pt x="341" y="12"/>
                  </a:lnTo>
                  <a:lnTo>
                    <a:pt x="376" y="12"/>
                  </a:lnTo>
                  <a:lnTo>
                    <a:pt x="376" y="13"/>
                  </a:lnTo>
                  <a:lnTo>
                    <a:pt x="415" y="13"/>
                  </a:lnTo>
                  <a:lnTo>
                    <a:pt x="458" y="13"/>
                  </a:lnTo>
                  <a:lnTo>
                    <a:pt x="458" y="15"/>
                  </a:lnTo>
                  <a:lnTo>
                    <a:pt x="505" y="15"/>
                  </a:lnTo>
                  <a:lnTo>
                    <a:pt x="559" y="15"/>
                  </a:lnTo>
                  <a:lnTo>
                    <a:pt x="561" y="18"/>
                  </a:lnTo>
                  <a:lnTo>
                    <a:pt x="623" y="18"/>
                  </a:lnTo>
                  <a:lnTo>
                    <a:pt x="637" y="18"/>
                  </a:lnTo>
                </a:path>
              </a:pathLst>
            </a:custGeom>
            <a:noFill/>
            <a:ln w="11113" cap="flat">
              <a:solidFill>
                <a:srgbClr val="000000"/>
              </a:solidFill>
              <a:prstDash val="solid"/>
              <a:round/>
              <a:headEnd/>
              <a:tailEnd/>
            </a:ln>
          </p:spPr>
          <p:txBody>
            <a:bodyPr/>
            <a:lstStyle/>
            <a:p>
              <a:endParaRPr lang="en-US"/>
            </a:p>
          </p:txBody>
        </p:sp>
        <p:sp>
          <p:nvSpPr>
            <p:cNvPr id="65698" name="Freeform 341"/>
            <p:cNvSpPr>
              <a:spLocks/>
            </p:cNvSpPr>
            <p:nvPr/>
          </p:nvSpPr>
          <p:spPr bwMode="auto">
            <a:xfrm>
              <a:off x="1908" y="2922"/>
              <a:ext cx="273" cy="3"/>
            </a:xfrm>
            <a:custGeom>
              <a:avLst/>
              <a:gdLst>
                <a:gd name="T0" fmla="*/ 0 w 273"/>
                <a:gd name="T1" fmla="*/ 0 h 3"/>
                <a:gd name="T2" fmla="*/ 61 w 273"/>
                <a:gd name="T3" fmla="*/ 0 h 3"/>
                <a:gd name="T4" fmla="*/ 61 w 273"/>
                <a:gd name="T5" fmla="*/ 1 h 3"/>
                <a:gd name="T6" fmla="*/ 152 w 273"/>
                <a:gd name="T7" fmla="*/ 1 h 3"/>
                <a:gd name="T8" fmla="*/ 153 w 273"/>
                <a:gd name="T9" fmla="*/ 1 h 3"/>
                <a:gd name="T10" fmla="*/ 269 w 273"/>
                <a:gd name="T11" fmla="*/ 1 h 3"/>
                <a:gd name="T12" fmla="*/ 269 w 273"/>
                <a:gd name="T13" fmla="*/ 3 h 3"/>
                <a:gd name="T14" fmla="*/ 273 w 273"/>
                <a:gd name="T15" fmla="*/ 3 h 3"/>
                <a:gd name="T16" fmla="*/ 0 60000 65536"/>
                <a:gd name="T17" fmla="*/ 0 60000 65536"/>
                <a:gd name="T18" fmla="*/ 0 60000 65536"/>
                <a:gd name="T19" fmla="*/ 0 60000 65536"/>
                <a:gd name="T20" fmla="*/ 0 60000 65536"/>
                <a:gd name="T21" fmla="*/ 0 60000 65536"/>
                <a:gd name="T22" fmla="*/ 0 60000 65536"/>
                <a:gd name="T23" fmla="*/ 0 60000 65536"/>
                <a:gd name="T24" fmla="*/ 0 w 273"/>
                <a:gd name="T25" fmla="*/ 0 h 3"/>
                <a:gd name="T26" fmla="*/ 273 w 273"/>
                <a:gd name="T27" fmla="*/ 3 h 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 h="3">
                  <a:moveTo>
                    <a:pt x="0" y="0"/>
                  </a:moveTo>
                  <a:lnTo>
                    <a:pt x="61" y="0"/>
                  </a:lnTo>
                  <a:lnTo>
                    <a:pt x="61" y="1"/>
                  </a:lnTo>
                  <a:lnTo>
                    <a:pt x="152" y="1"/>
                  </a:lnTo>
                  <a:lnTo>
                    <a:pt x="153" y="1"/>
                  </a:lnTo>
                  <a:lnTo>
                    <a:pt x="269" y="1"/>
                  </a:lnTo>
                  <a:lnTo>
                    <a:pt x="269" y="3"/>
                  </a:lnTo>
                  <a:lnTo>
                    <a:pt x="273" y="3"/>
                  </a:lnTo>
                </a:path>
              </a:pathLst>
            </a:custGeom>
            <a:noFill/>
            <a:ln w="11113" cap="flat">
              <a:solidFill>
                <a:srgbClr val="000000"/>
              </a:solidFill>
              <a:prstDash val="solid"/>
              <a:round/>
              <a:headEnd/>
              <a:tailEnd/>
            </a:ln>
          </p:spPr>
          <p:txBody>
            <a:bodyPr/>
            <a:lstStyle/>
            <a:p>
              <a:endParaRPr lang="en-US"/>
            </a:p>
          </p:txBody>
        </p:sp>
        <p:sp>
          <p:nvSpPr>
            <p:cNvPr id="65699" name="Freeform 342"/>
            <p:cNvSpPr>
              <a:spLocks/>
            </p:cNvSpPr>
            <p:nvPr/>
          </p:nvSpPr>
          <p:spPr bwMode="auto">
            <a:xfrm>
              <a:off x="695" y="2871"/>
              <a:ext cx="640" cy="2"/>
            </a:xfrm>
            <a:custGeom>
              <a:avLst/>
              <a:gdLst>
                <a:gd name="T0" fmla="*/ 0 w 640"/>
                <a:gd name="T1" fmla="*/ 0 h 2"/>
                <a:gd name="T2" fmla="*/ 0 w 640"/>
                <a:gd name="T3" fmla="*/ 2 h 2"/>
                <a:gd name="T4" fmla="*/ 6 w 640"/>
                <a:gd name="T5" fmla="*/ 2 h 2"/>
                <a:gd name="T6" fmla="*/ 6 w 640"/>
                <a:gd name="T7" fmla="*/ 0 h 2"/>
                <a:gd name="T8" fmla="*/ 640 w 640"/>
                <a:gd name="T9" fmla="*/ 0 h 2"/>
                <a:gd name="T10" fmla="*/ 0 60000 65536"/>
                <a:gd name="T11" fmla="*/ 0 60000 65536"/>
                <a:gd name="T12" fmla="*/ 0 60000 65536"/>
                <a:gd name="T13" fmla="*/ 0 60000 65536"/>
                <a:gd name="T14" fmla="*/ 0 60000 65536"/>
                <a:gd name="T15" fmla="*/ 0 w 640"/>
                <a:gd name="T16" fmla="*/ 0 h 2"/>
                <a:gd name="T17" fmla="*/ 640 w 640"/>
                <a:gd name="T18" fmla="*/ 2 h 2"/>
              </a:gdLst>
              <a:ahLst/>
              <a:cxnLst>
                <a:cxn ang="T10">
                  <a:pos x="T0" y="T1"/>
                </a:cxn>
                <a:cxn ang="T11">
                  <a:pos x="T2" y="T3"/>
                </a:cxn>
                <a:cxn ang="T12">
                  <a:pos x="T4" y="T5"/>
                </a:cxn>
                <a:cxn ang="T13">
                  <a:pos x="T6" y="T7"/>
                </a:cxn>
                <a:cxn ang="T14">
                  <a:pos x="T8" y="T9"/>
                </a:cxn>
              </a:cxnLst>
              <a:rect l="T15" t="T16" r="T17" b="T18"/>
              <a:pathLst>
                <a:path w="640" h="2">
                  <a:moveTo>
                    <a:pt x="0" y="0"/>
                  </a:moveTo>
                  <a:lnTo>
                    <a:pt x="0" y="2"/>
                  </a:lnTo>
                  <a:lnTo>
                    <a:pt x="6" y="2"/>
                  </a:lnTo>
                  <a:lnTo>
                    <a:pt x="6" y="0"/>
                  </a:lnTo>
                  <a:lnTo>
                    <a:pt x="640" y="0"/>
                  </a:lnTo>
                </a:path>
              </a:pathLst>
            </a:custGeom>
            <a:noFill/>
            <a:ln w="11113" cap="flat">
              <a:solidFill>
                <a:srgbClr val="00FF00"/>
              </a:solidFill>
              <a:prstDash val="solid"/>
              <a:round/>
              <a:headEnd/>
              <a:tailEnd/>
            </a:ln>
          </p:spPr>
          <p:txBody>
            <a:bodyPr/>
            <a:lstStyle/>
            <a:p>
              <a:endParaRPr lang="en-US"/>
            </a:p>
          </p:txBody>
        </p:sp>
        <p:sp>
          <p:nvSpPr>
            <p:cNvPr id="65700" name="Line 343"/>
            <p:cNvSpPr>
              <a:spLocks noChangeShapeType="1"/>
            </p:cNvSpPr>
            <p:nvPr/>
          </p:nvSpPr>
          <p:spPr bwMode="auto">
            <a:xfrm>
              <a:off x="1335" y="2871"/>
              <a:ext cx="640" cy="0"/>
            </a:xfrm>
            <a:prstGeom prst="line">
              <a:avLst/>
            </a:prstGeom>
            <a:noFill/>
            <a:ln w="11113">
              <a:solidFill>
                <a:srgbClr val="00FF00"/>
              </a:solidFill>
              <a:round/>
              <a:headEnd/>
              <a:tailEnd/>
            </a:ln>
          </p:spPr>
          <p:txBody>
            <a:bodyPr/>
            <a:lstStyle/>
            <a:p>
              <a:endParaRPr lang="en-US"/>
            </a:p>
          </p:txBody>
        </p:sp>
        <p:sp>
          <p:nvSpPr>
            <p:cNvPr id="65701" name="Line 344"/>
            <p:cNvSpPr>
              <a:spLocks noChangeShapeType="1"/>
            </p:cNvSpPr>
            <p:nvPr/>
          </p:nvSpPr>
          <p:spPr bwMode="auto">
            <a:xfrm>
              <a:off x="1975" y="2871"/>
              <a:ext cx="206" cy="0"/>
            </a:xfrm>
            <a:prstGeom prst="line">
              <a:avLst/>
            </a:prstGeom>
            <a:noFill/>
            <a:ln w="11113">
              <a:solidFill>
                <a:srgbClr val="00FF00"/>
              </a:solidFill>
              <a:round/>
              <a:headEnd/>
              <a:tailEnd/>
            </a:ln>
          </p:spPr>
          <p:txBody>
            <a:bodyPr/>
            <a:lstStyle/>
            <a:p>
              <a:endParaRPr lang="en-US"/>
            </a:p>
          </p:txBody>
        </p:sp>
        <p:sp>
          <p:nvSpPr>
            <p:cNvPr id="65702" name="Freeform 345"/>
            <p:cNvSpPr>
              <a:spLocks/>
            </p:cNvSpPr>
            <p:nvPr/>
          </p:nvSpPr>
          <p:spPr bwMode="auto">
            <a:xfrm>
              <a:off x="695" y="2854"/>
              <a:ext cx="597" cy="187"/>
            </a:xfrm>
            <a:custGeom>
              <a:avLst/>
              <a:gdLst>
                <a:gd name="T0" fmla="*/ 2 w 597"/>
                <a:gd name="T1" fmla="*/ 184 h 187"/>
                <a:gd name="T2" fmla="*/ 8 w 597"/>
                <a:gd name="T3" fmla="*/ 178 h 187"/>
                <a:gd name="T4" fmla="*/ 16 w 597"/>
                <a:gd name="T5" fmla="*/ 168 h 187"/>
                <a:gd name="T6" fmla="*/ 20 w 597"/>
                <a:gd name="T7" fmla="*/ 162 h 187"/>
                <a:gd name="T8" fmla="*/ 26 w 597"/>
                <a:gd name="T9" fmla="*/ 157 h 187"/>
                <a:gd name="T10" fmla="*/ 30 w 597"/>
                <a:gd name="T11" fmla="*/ 153 h 187"/>
                <a:gd name="T12" fmla="*/ 34 w 597"/>
                <a:gd name="T13" fmla="*/ 147 h 187"/>
                <a:gd name="T14" fmla="*/ 40 w 597"/>
                <a:gd name="T15" fmla="*/ 143 h 187"/>
                <a:gd name="T16" fmla="*/ 43 w 597"/>
                <a:gd name="T17" fmla="*/ 137 h 187"/>
                <a:gd name="T18" fmla="*/ 48 w 597"/>
                <a:gd name="T19" fmla="*/ 133 h 187"/>
                <a:gd name="T20" fmla="*/ 53 w 597"/>
                <a:gd name="T21" fmla="*/ 130 h 187"/>
                <a:gd name="T22" fmla="*/ 57 w 597"/>
                <a:gd name="T23" fmla="*/ 125 h 187"/>
                <a:gd name="T24" fmla="*/ 63 w 597"/>
                <a:gd name="T25" fmla="*/ 122 h 187"/>
                <a:gd name="T26" fmla="*/ 70 w 597"/>
                <a:gd name="T27" fmla="*/ 118 h 187"/>
                <a:gd name="T28" fmla="*/ 75 w 597"/>
                <a:gd name="T29" fmla="*/ 114 h 187"/>
                <a:gd name="T30" fmla="*/ 81 w 597"/>
                <a:gd name="T31" fmla="*/ 110 h 187"/>
                <a:gd name="T32" fmla="*/ 86 w 597"/>
                <a:gd name="T33" fmla="*/ 106 h 187"/>
                <a:gd name="T34" fmla="*/ 92 w 597"/>
                <a:gd name="T35" fmla="*/ 104 h 187"/>
                <a:gd name="T36" fmla="*/ 98 w 597"/>
                <a:gd name="T37" fmla="*/ 102 h 187"/>
                <a:gd name="T38" fmla="*/ 104 w 597"/>
                <a:gd name="T39" fmla="*/ 98 h 187"/>
                <a:gd name="T40" fmla="*/ 110 w 597"/>
                <a:gd name="T41" fmla="*/ 97 h 187"/>
                <a:gd name="T42" fmla="*/ 116 w 597"/>
                <a:gd name="T43" fmla="*/ 95 h 187"/>
                <a:gd name="T44" fmla="*/ 123 w 597"/>
                <a:gd name="T45" fmla="*/ 92 h 187"/>
                <a:gd name="T46" fmla="*/ 129 w 597"/>
                <a:gd name="T47" fmla="*/ 89 h 187"/>
                <a:gd name="T48" fmla="*/ 137 w 597"/>
                <a:gd name="T49" fmla="*/ 87 h 187"/>
                <a:gd name="T50" fmla="*/ 147 w 597"/>
                <a:gd name="T51" fmla="*/ 83 h 187"/>
                <a:gd name="T52" fmla="*/ 155 w 597"/>
                <a:gd name="T53" fmla="*/ 81 h 187"/>
                <a:gd name="T54" fmla="*/ 164 w 597"/>
                <a:gd name="T55" fmla="*/ 77 h 187"/>
                <a:gd name="T56" fmla="*/ 174 w 597"/>
                <a:gd name="T57" fmla="*/ 73 h 187"/>
                <a:gd name="T58" fmla="*/ 186 w 597"/>
                <a:gd name="T59" fmla="*/ 71 h 187"/>
                <a:gd name="T60" fmla="*/ 194 w 597"/>
                <a:gd name="T61" fmla="*/ 67 h 187"/>
                <a:gd name="T62" fmla="*/ 207 w 597"/>
                <a:gd name="T63" fmla="*/ 65 h 187"/>
                <a:gd name="T64" fmla="*/ 219 w 597"/>
                <a:gd name="T65" fmla="*/ 62 h 187"/>
                <a:gd name="T66" fmla="*/ 231 w 597"/>
                <a:gd name="T67" fmla="*/ 57 h 187"/>
                <a:gd name="T68" fmla="*/ 246 w 597"/>
                <a:gd name="T69" fmla="*/ 56 h 187"/>
                <a:gd name="T70" fmla="*/ 260 w 597"/>
                <a:gd name="T71" fmla="*/ 51 h 187"/>
                <a:gd name="T72" fmla="*/ 272 w 597"/>
                <a:gd name="T73" fmla="*/ 50 h 187"/>
                <a:gd name="T74" fmla="*/ 285 w 597"/>
                <a:gd name="T75" fmla="*/ 46 h 187"/>
                <a:gd name="T76" fmla="*/ 295 w 597"/>
                <a:gd name="T77" fmla="*/ 44 h 187"/>
                <a:gd name="T78" fmla="*/ 309 w 597"/>
                <a:gd name="T79" fmla="*/ 40 h 187"/>
                <a:gd name="T80" fmla="*/ 330 w 597"/>
                <a:gd name="T81" fmla="*/ 38 h 187"/>
                <a:gd name="T82" fmla="*/ 344 w 597"/>
                <a:gd name="T83" fmla="*/ 35 h 187"/>
                <a:gd name="T84" fmla="*/ 359 w 597"/>
                <a:gd name="T85" fmla="*/ 32 h 187"/>
                <a:gd name="T86" fmla="*/ 377 w 597"/>
                <a:gd name="T87" fmla="*/ 29 h 187"/>
                <a:gd name="T88" fmla="*/ 394 w 597"/>
                <a:gd name="T89" fmla="*/ 24 h 187"/>
                <a:gd name="T90" fmla="*/ 418 w 597"/>
                <a:gd name="T91" fmla="*/ 23 h 187"/>
                <a:gd name="T92" fmla="*/ 431 w 597"/>
                <a:gd name="T93" fmla="*/ 19 h 187"/>
                <a:gd name="T94" fmla="*/ 457 w 597"/>
                <a:gd name="T95" fmla="*/ 17 h 187"/>
                <a:gd name="T96" fmla="*/ 479 w 597"/>
                <a:gd name="T97" fmla="*/ 13 h 187"/>
                <a:gd name="T98" fmla="*/ 500 w 597"/>
                <a:gd name="T99" fmla="*/ 11 h 187"/>
                <a:gd name="T100" fmla="*/ 523 w 597"/>
                <a:gd name="T101" fmla="*/ 7 h 187"/>
                <a:gd name="T102" fmla="*/ 547 w 597"/>
                <a:gd name="T103" fmla="*/ 3 h 187"/>
                <a:gd name="T104" fmla="*/ 572 w 597"/>
                <a:gd name="T105" fmla="*/ 1 h 187"/>
                <a:gd name="T106" fmla="*/ 597 w 597"/>
                <a:gd name="T107" fmla="*/ 0 h 18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97"/>
                <a:gd name="T163" fmla="*/ 0 h 187"/>
                <a:gd name="T164" fmla="*/ 597 w 597"/>
                <a:gd name="T165" fmla="*/ 187 h 18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97" h="187">
                  <a:moveTo>
                    <a:pt x="0" y="187"/>
                  </a:moveTo>
                  <a:lnTo>
                    <a:pt x="0" y="187"/>
                  </a:lnTo>
                  <a:lnTo>
                    <a:pt x="0" y="186"/>
                  </a:lnTo>
                  <a:lnTo>
                    <a:pt x="2" y="186"/>
                  </a:lnTo>
                  <a:lnTo>
                    <a:pt x="2" y="184"/>
                  </a:lnTo>
                  <a:lnTo>
                    <a:pt x="3" y="184"/>
                  </a:lnTo>
                  <a:lnTo>
                    <a:pt x="3" y="181"/>
                  </a:lnTo>
                  <a:lnTo>
                    <a:pt x="5" y="181"/>
                  </a:lnTo>
                  <a:lnTo>
                    <a:pt x="6" y="180"/>
                  </a:lnTo>
                  <a:lnTo>
                    <a:pt x="8" y="178"/>
                  </a:lnTo>
                  <a:lnTo>
                    <a:pt x="10" y="176"/>
                  </a:lnTo>
                  <a:lnTo>
                    <a:pt x="11" y="174"/>
                  </a:lnTo>
                  <a:lnTo>
                    <a:pt x="13" y="172"/>
                  </a:lnTo>
                  <a:lnTo>
                    <a:pt x="14" y="170"/>
                  </a:lnTo>
                  <a:lnTo>
                    <a:pt x="16" y="168"/>
                  </a:lnTo>
                  <a:lnTo>
                    <a:pt x="18" y="168"/>
                  </a:lnTo>
                  <a:lnTo>
                    <a:pt x="18" y="166"/>
                  </a:lnTo>
                  <a:lnTo>
                    <a:pt x="19" y="164"/>
                  </a:lnTo>
                  <a:lnTo>
                    <a:pt x="20" y="164"/>
                  </a:lnTo>
                  <a:lnTo>
                    <a:pt x="20" y="162"/>
                  </a:lnTo>
                  <a:lnTo>
                    <a:pt x="22" y="162"/>
                  </a:lnTo>
                  <a:lnTo>
                    <a:pt x="22" y="160"/>
                  </a:lnTo>
                  <a:lnTo>
                    <a:pt x="24" y="159"/>
                  </a:lnTo>
                  <a:lnTo>
                    <a:pt x="26" y="159"/>
                  </a:lnTo>
                  <a:lnTo>
                    <a:pt x="26" y="157"/>
                  </a:lnTo>
                  <a:lnTo>
                    <a:pt x="27" y="157"/>
                  </a:lnTo>
                  <a:lnTo>
                    <a:pt x="27" y="154"/>
                  </a:lnTo>
                  <a:lnTo>
                    <a:pt x="28" y="154"/>
                  </a:lnTo>
                  <a:lnTo>
                    <a:pt x="28" y="153"/>
                  </a:lnTo>
                  <a:lnTo>
                    <a:pt x="30" y="153"/>
                  </a:lnTo>
                  <a:lnTo>
                    <a:pt x="30" y="151"/>
                  </a:lnTo>
                  <a:lnTo>
                    <a:pt x="32" y="151"/>
                  </a:lnTo>
                  <a:lnTo>
                    <a:pt x="32" y="149"/>
                  </a:lnTo>
                  <a:lnTo>
                    <a:pt x="34" y="149"/>
                  </a:lnTo>
                  <a:lnTo>
                    <a:pt x="34" y="147"/>
                  </a:lnTo>
                  <a:lnTo>
                    <a:pt x="35" y="147"/>
                  </a:lnTo>
                  <a:lnTo>
                    <a:pt x="37" y="145"/>
                  </a:lnTo>
                  <a:lnTo>
                    <a:pt x="38" y="145"/>
                  </a:lnTo>
                  <a:lnTo>
                    <a:pt x="38" y="143"/>
                  </a:lnTo>
                  <a:lnTo>
                    <a:pt x="40" y="143"/>
                  </a:lnTo>
                  <a:lnTo>
                    <a:pt x="40" y="141"/>
                  </a:lnTo>
                  <a:lnTo>
                    <a:pt x="42" y="141"/>
                  </a:lnTo>
                  <a:lnTo>
                    <a:pt x="42" y="139"/>
                  </a:lnTo>
                  <a:lnTo>
                    <a:pt x="43" y="139"/>
                  </a:lnTo>
                  <a:lnTo>
                    <a:pt x="43" y="137"/>
                  </a:lnTo>
                  <a:lnTo>
                    <a:pt x="45" y="137"/>
                  </a:lnTo>
                  <a:lnTo>
                    <a:pt x="46" y="137"/>
                  </a:lnTo>
                  <a:lnTo>
                    <a:pt x="46" y="135"/>
                  </a:lnTo>
                  <a:lnTo>
                    <a:pt x="48" y="135"/>
                  </a:lnTo>
                  <a:lnTo>
                    <a:pt x="48" y="133"/>
                  </a:lnTo>
                  <a:lnTo>
                    <a:pt x="49" y="133"/>
                  </a:lnTo>
                  <a:lnTo>
                    <a:pt x="49" y="131"/>
                  </a:lnTo>
                  <a:lnTo>
                    <a:pt x="51" y="131"/>
                  </a:lnTo>
                  <a:lnTo>
                    <a:pt x="53" y="131"/>
                  </a:lnTo>
                  <a:lnTo>
                    <a:pt x="53" y="130"/>
                  </a:lnTo>
                  <a:lnTo>
                    <a:pt x="54" y="130"/>
                  </a:lnTo>
                  <a:lnTo>
                    <a:pt x="54" y="127"/>
                  </a:lnTo>
                  <a:lnTo>
                    <a:pt x="55" y="127"/>
                  </a:lnTo>
                  <a:lnTo>
                    <a:pt x="57" y="127"/>
                  </a:lnTo>
                  <a:lnTo>
                    <a:pt x="57" y="125"/>
                  </a:lnTo>
                  <a:lnTo>
                    <a:pt x="59" y="125"/>
                  </a:lnTo>
                  <a:lnTo>
                    <a:pt x="61" y="124"/>
                  </a:lnTo>
                  <a:lnTo>
                    <a:pt x="62" y="124"/>
                  </a:lnTo>
                  <a:lnTo>
                    <a:pt x="62" y="122"/>
                  </a:lnTo>
                  <a:lnTo>
                    <a:pt x="63" y="122"/>
                  </a:lnTo>
                  <a:lnTo>
                    <a:pt x="65" y="119"/>
                  </a:lnTo>
                  <a:lnTo>
                    <a:pt x="67" y="119"/>
                  </a:lnTo>
                  <a:lnTo>
                    <a:pt x="67" y="118"/>
                  </a:lnTo>
                  <a:lnTo>
                    <a:pt x="69" y="118"/>
                  </a:lnTo>
                  <a:lnTo>
                    <a:pt x="70" y="118"/>
                  </a:lnTo>
                  <a:lnTo>
                    <a:pt x="70" y="116"/>
                  </a:lnTo>
                  <a:lnTo>
                    <a:pt x="71" y="116"/>
                  </a:lnTo>
                  <a:lnTo>
                    <a:pt x="73" y="116"/>
                  </a:lnTo>
                  <a:lnTo>
                    <a:pt x="73" y="114"/>
                  </a:lnTo>
                  <a:lnTo>
                    <a:pt x="75" y="114"/>
                  </a:lnTo>
                  <a:lnTo>
                    <a:pt x="77" y="112"/>
                  </a:lnTo>
                  <a:lnTo>
                    <a:pt x="78" y="112"/>
                  </a:lnTo>
                  <a:lnTo>
                    <a:pt x="80" y="112"/>
                  </a:lnTo>
                  <a:lnTo>
                    <a:pt x="80" y="110"/>
                  </a:lnTo>
                  <a:lnTo>
                    <a:pt x="81" y="110"/>
                  </a:lnTo>
                  <a:lnTo>
                    <a:pt x="83" y="110"/>
                  </a:lnTo>
                  <a:lnTo>
                    <a:pt x="83" y="108"/>
                  </a:lnTo>
                  <a:lnTo>
                    <a:pt x="84" y="108"/>
                  </a:lnTo>
                  <a:lnTo>
                    <a:pt x="86" y="108"/>
                  </a:lnTo>
                  <a:lnTo>
                    <a:pt x="86" y="106"/>
                  </a:lnTo>
                  <a:lnTo>
                    <a:pt x="88" y="106"/>
                  </a:lnTo>
                  <a:lnTo>
                    <a:pt x="89" y="106"/>
                  </a:lnTo>
                  <a:lnTo>
                    <a:pt x="91" y="106"/>
                  </a:lnTo>
                  <a:lnTo>
                    <a:pt x="91" y="104"/>
                  </a:lnTo>
                  <a:lnTo>
                    <a:pt x="92" y="104"/>
                  </a:lnTo>
                  <a:lnTo>
                    <a:pt x="94" y="104"/>
                  </a:lnTo>
                  <a:lnTo>
                    <a:pt x="94" y="102"/>
                  </a:lnTo>
                  <a:lnTo>
                    <a:pt x="96" y="102"/>
                  </a:lnTo>
                  <a:lnTo>
                    <a:pt x="97" y="102"/>
                  </a:lnTo>
                  <a:lnTo>
                    <a:pt x="98" y="102"/>
                  </a:lnTo>
                  <a:lnTo>
                    <a:pt x="98" y="100"/>
                  </a:lnTo>
                  <a:lnTo>
                    <a:pt x="100" y="100"/>
                  </a:lnTo>
                  <a:lnTo>
                    <a:pt x="102" y="100"/>
                  </a:lnTo>
                  <a:lnTo>
                    <a:pt x="104" y="100"/>
                  </a:lnTo>
                  <a:lnTo>
                    <a:pt x="104" y="98"/>
                  </a:lnTo>
                  <a:lnTo>
                    <a:pt x="105" y="98"/>
                  </a:lnTo>
                  <a:lnTo>
                    <a:pt x="106" y="98"/>
                  </a:lnTo>
                  <a:lnTo>
                    <a:pt x="108" y="98"/>
                  </a:lnTo>
                  <a:lnTo>
                    <a:pt x="108" y="97"/>
                  </a:lnTo>
                  <a:lnTo>
                    <a:pt x="110" y="97"/>
                  </a:lnTo>
                  <a:lnTo>
                    <a:pt x="112" y="97"/>
                  </a:lnTo>
                  <a:lnTo>
                    <a:pt x="113" y="97"/>
                  </a:lnTo>
                  <a:lnTo>
                    <a:pt x="113" y="95"/>
                  </a:lnTo>
                  <a:lnTo>
                    <a:pt x="114" y="95"/>
                  </a:lnTo>
                  <a:lnTo>
                    <a:pt x="116" y="95"/>
                  </a:lnTo>
                  <a:lnTo>
                    <a:pt x="118" y="95"/>
                  </a:lnTo>
                  <a:lnTo>
                    <a:pt x="118" y="92"/>
                  </a:lnTo>
                  <a:lnTo>
                    <a:pt x="119" y="92"/>
                  </a:lnTo>
                  <a:lnTo>
                    <a:pt x="121" y="92"/>
                  </a:lnTo>
                  <a:lnTo>
                    <a:pt x="123" y="92"/>
                  </a:lnTo>
                  <a:lnTo>
                    <a:pt x="123" y="91"/>
                  </a:lnTo>
                  <a:lnTo>
                    <a:pt x="126" y="91"/>
                  </a:lnTo>
                  <a:lnTo>
                    <a:pt x="127" y="91"/>
                  </a:lnTo>
                  <a:lnTo>
                    <a:pt x="129" y="91"/>
                  </a:lnTo>
                  <a:lnTo>
                    <a:pt x="129" y="89"/>
                  </a:lnTo>
                  <a:lnTo>
                    <a:pt x="131" y="89"/>
                  </a:lnTo>
                  <a:lnTo>
                    <a:pt x="132" y="89"/>
                  </a:lnTo>
                  <a:lnTo>
                    <a:pt x="133" y="89"/>
                  </a:lnTo>
                  <a:lnTo>
                    <a:pt x="135" y="87"/>
                  </a:lnTo>
                  <a:lnTo>
                    <a:pt x="137" y="87"/>
                  </a:lnTo>
                  <a:lnTo>
                    <a:pt x="140" y="87"/>
                  </a:lnTo>
                  <a:lnTo>
                    <a:pt x="140" y="85"/>
                  </a:lnTo>
                  <a:lnTo>
                    <a:pt x="143" y="85"/>
                  </a:lnTo>
                  <a:lnTo>
                    <a:pt x="145" y="85"/>
                  </a:lnTo>
                  <a:lnTo>
                    <a:pt x="147" y="83"/>
                  </a:lnTo>
                  <a:lnTo>
                    <a:pt x="148" y="83"/>
                  </a:lnTo>
                  <a:lnTo>
                    <a:pt x="149" y="83"/>
                  </a:lnTo>
                  <a:lnTo>
                    <a:pt x="151" y="83"/>
                  </a:lnTo>
                  <a:lnTo>
                    <a:pt x="151" y="81"/>
                  </a:lnTo>
                  <a:lnTo>
                    <a:pt x="155" y="81"/>
                  </a:lnTo>
                  <a:lnTo>
                    <a:pt x="155" y="79"/>
                  </a:lnTo>
                  <a:lnTo>
                    <a:pt x="157" y="79"/>
                  </a:lnTo>
                  <a:lnTo>
                    <a:pt x="161" y="79"/>
                  </a:lnTo>
                  <a:lnTo>
                    <a:pt x="161" y="77"/>
                  </a:lnTo>
                  <a:lnTo>
                    <a:pt x="164" y="77"/>
                  </a:lnTo>
                  <a:lnTo>
                    <a:pt x="167" y="77"/>
                  </a:lnTo>
                  <a:lnTo>
                    <a:pt x="167" y="75"/>
                  </a:lnTo>
                  <a:lnTo>
                    <a:pt x="170" y="75"/>
                  </a:lnTo>
                  <a:lnTo>
                    <a:pt x="174" y="75"/>
                  </a:lnTo>
                  <a:lnTo>
                    <a:pt x="174" y="73"/>
                  </a:lnTo>
                  <a:lnTo>
                    <a:pt x="176" y="73"/>
                  </a:lnTo>
                  <a:lnTo>
                    <a:pt x="180" y="73"/>
                  </a:lnTo>
                  <a:lnTo>
                    <a:pt x="180" y="71"/>
                  </a:lnTo>
                  <a:lnTo>
                    <a:pt x="183" y="71"/>
                  </a:lnTo>
                  <a:lnTo>
                    <a:pt x="186" y="71"/>
                  </a:lnTo>
                  <a:lnTo>
                    <a:pt x="188" y="69"/>
                  </a:lnTo>
                  <a:lnTo>
                    <a:pt x="190" y="69"/>
                  </a:lnTo>
                  <a:lnTo>
                    <a:pt x="191" y="69"/>
                  </a:lnTo>
                  <a:lnTo>
                    <a:pt x="192" y="69"/>
                  </a:lnTo>
                  <a:lnTo>
                    <a:pt x="194" y="67"/>
                  </a:lnTo>
                  <a:lnTo>
                    <a:pt x="197" y="67"/>
                  </a:lnTo>
                  <a:lnTo>
                    <a:pt x="201" y="67"/>
                  </a:lnTo>
                  <a:lnTo>
                    <a:pt x="201" y="65"/>
                  </a:lnTo>
                  <a:lnTo>
                    <a:pt x="204" y="65"/>
                  </a:lnTo>
                  <a:lnTo>
                    <a:pt x="207" y="65"/>
                  </a:lnTo>
                  <a:lnTo>
                    <a:pt x="209" y="63"/>
                  </a:lnTo>
                  <a:lnTo>
                    <a:pt x="211" y="63"/>
                  </a:lnTo>
                  <a:lnTo>
                    <a:pt x="215" y="63"/>
                  </a:lnTo>
                  <a:lnTo>
                    <a:pt x="215" y="62"/>
                  </a:lnTo>
                  <a:lnTo>
                    <a:pt x="219" y="62"/>
                  </a:lnTo>
                  <a:lnTo>
                    <a:pt x="223" y="62"/>
                  </a:lnTo>
                  <a:lnTo>
                    <a:pt x="223" y="60"/>
                  </a:lnTo>
                  <a:lnTo>
                    <a:pt x="227" y="60"/>
                  </a:lnTo>
                  <a:lnTo>
                    <a:pt x="231" y="60"/>
                  </a:lnTo>
                  <a:lnTo>
                    <a:pt x="231" y="57"/>
                  </a:lnTo>
                  <a:lnTo>
                    <a:pt x="235" y="57"/>
                  </a:lnTo>
                  <a:lnTo>
                    <a:pt x="239" y="57"/>
                  </a:lnTo>
                  <a:lnTo>
                    <a:pt x="239" y="56"/>
                  </a:lnTo>
                  <a:lnTo>
                    <a:pt x="244" y="56"/>
                  </a:lnTo>
                  <a:lnTo>
                    <a:pt x="246" y="56"/>
                  </a:lnTo>
                  <a:lnTo>
                    <a:pt x="248" y="54"/>
                  </a:lnTo>
                  <a:lnTo>
                    <a:pt x="252" y="54"/>
                  </a:lnTo>
                  <a:lnTo>
                    <a:pt x="254" y="54"/>
                  </a:lnTo>
                  <a:lnTo>
                    <a:pt x="256" y="51"/>
                  </a:lnTo>
                  <a:lnTo>
                    <a:pt x="260" y="51"/>
                  </a:lnTo>
                  <a:lnTo>
                    <a:pt x="264" y="51"/>
                  </a:lnTo>
                  <a:lnTo>
                    <a:pt x="264" y="50"/>
                  </a:lnTo>
                  <a:lnTo>
                    <a:pt x="268" y="50"/>
                  </a:lnTo>
                  <a:lnTo>
                    <a:pt x="269" y="50"/>
                  </a:lnTo>
                  <a:lnTo>
                    <a:pt x="272" y="50"/>
                  </a:lnTo>
                  <a:lnTo>
                    <a:pt x="272" y="48"/>
                  </a:lnTo>
                  <a:lnTo>
                    <a:pt x="277" y="48"/>
                  </a:lnTo>
                  <a:lnTo>
                    <a:pt x="280" y="48"/>
                  </a:lnTo>
                  <a:lnTo>
                    <a:pt x="281" y="46"/>
                  </a:lnTo>
                  <a:lnTo>
                    <a:pt x="285" y="46"/>
                  </a:lnTo>
                  <a:lnTo>
                    <a:pt x="287" y="46"/>
                  </a:lnTo>
                  <a:lnTo>
                    <a:pt x="289" y="46"/>
                  </a:lnTo>
                  <a:lnTo>
                    <a:pt x="289" y="44"/>
                  </a:lnTo>
                  <a:lnTo>
                    <a:pt x="295" y="44"/>
                  </a:lnTo>
                  <a:lnTo>
                    <a:pt x="299" y="44"/>
                  </a:lnTo>
                  <a:lnTo>
                    <a:pt x="299" y="42"/>
                  </a:lnTo>
                  <a:lnTo>
                    <a:pt x="304" y="42"/>
                  </a:lnTo>
                  <a:lnTo>
                    <a:pt x="309" y="42"/>
                  </a:lnTo>
                  <a:lnTo>
                    <a:pt x="309" y="40"/>
                  </a:lnTo>
                  <a:lnTo>
                    <a:pt x="313" y="40"/>
                  </a:lnTo>
                  <a:lnTo>
                    <a:pt x="318" y="40"/>
                  </a:lnTo>
                  <a:lnTo>
                    <a:pt x="318" y="38"/>
                  </a:lnTo>
                  <a:lnTo>
                    <a:pt x="323" y="38"/>
                  </a:lnTo>
                  <a:lnTo>
                    <a:pt x="330" y="38"/>
                  </a:lnTo>
                  <a:lnTo>
                    <a:pt x="330" y="36"/>
                  </a:lnTo>
                  <a:lnTo>
                    <a:pt x="334" y="36"/>
                  </a:lnTo>
                  <a:lnTo>
                    <a:pt x="338" y="36"/>
                  </a:lnTo>
                  <a:lnTo>
                    <a:pt x="340" y="35"/>
                  </a:lnTo>
                  <a:lnTo>
                    <a:pt x="344" y="35"/>
                  </a:lnTo>
                  <a:lnTo>
                    <a:pt x="345" y="35"/>
                  </a:lnTo>
                  <a:lnTo>
                    <a:pt x="350" y="35"/>
                  </a:lnTo>
                  <a:lnTo>
                    <a:pt x="350" y="32"/>
                  </a:lnTo>
                  <a:lnTo>
                    <a:pt x="355" y="32"/>
                  </a:lnTo>
                  <a:lnTo>
                    <a:pt x="359" y="32"/>
                  </a:lnTo>
                  <a:lnTo>
                    <a:pt x="361" y="30"/>
                  </a:lnTo>
                  <a:lnTo>
                    <a:pt x="366" y="30"/>
                  </a:lnTo>
                  <a:lnTo>
                    <a:pt x="371" y="30"/>
                  </a:lnTo>
                  <a:lnTo>
                    <a:pt x="371" y="29"/>
                  </a:lnTo>
                  <a:lnTo>
                    <a:pt x="377" y="29"/>
                  </a:lnTo>
                  <a:lnTo>
                    <a:pt x="381" y="29"/>
                  </a:lnTo>
                  <a:lnTo>
                    <a:pt x="383" y="27"/>
                  </a:lnTo>
                  <a:lnTo>
                    <a:pt x="388" y="27"/>
                  </a:lnTo>
                  <a:lnTo>
                    <a:pt x="393" y="27"/>
                  </a:lnTo>
                  <a:lnTo>
                    <a:pt x="394" y="24"/>
                  </a:lnTo>
                  <a:lnTo>
                    <a:pt x="399" y="24"/>
                  </a:lnTo>
                  <a:lnTo>
                    <a:pt x="406" y="24"/>
                  </a:lnTo>
                  <a:lnTo>
                    <a:pt x="406" y="23"/>
                  </a:lnTo>
                  <a:lnTo>
                    <a:pt x="412" y="23"/>
                  </a:lnTo>
                  <a:lnTo>
                    <a:pt x="418" y="23"/>
                  </a:lnTo>
                  <a:lnTo>
                    <a:pt x="418" y="21"/>
                  </a:lnTo>
                  <a:lnTo>
                    <a:pt x="423" y="21"/>
                  </a:lnTo>
                  <a:lnTo>
                    <a:pt x="425" y="21"/>
                  </a:lnTo>
                  <a:lnTo>
                    <a:pt x="430" y="21"/>
                  </a:lnTo>
                  <a:lnTo>
                    <a:pt x="431" y="19"/>
                  </a:lnTo>
                  <a:lnTo>
                    <a:pt x="437" y="19"/>
                  </a:lnTo>
                  <a:lnTo>
                    <a:pt x="443" y="19"/>
                  </a:lnTo>
                  <a:lnTo>
                    <a:pt x="445" y="17"/>
                  </a:lnTo>
                  <a:lnTo>
                    <a:pt x="451" y="17"/>
                  </a:lnTo>
                  <a:lnTo>
                    <a:pt x="457" y="17"/>
                  </a:lnTo>
                  <a:lnTo>
                    <a:pt x="458" y="15"/>
                  </a:lnTo>
                  <a:lnTo>
                    <a:pt x="465" y="15"/>
                  </a:lnTo>
                  <a:lnTo>
                    <a:pt x="471" y="15"/>
                  </a:lnTo>
                  <a:lnTo>
                    <a:pt x="471" y="13"/>
                  </a:lnTo>
                  <a:lnTo>
                    <a:pt x="479" y="13"/>
                  </a:lnTo>
                  <a:lnTo>
                    <a:pt x="485" y="13"/>
                  </a:lnTo>
                  <a:lnTo>
                    <a:pt x="485" y="11"/>
                  </a:lnTo>
                  <a:lnTo>
                    <a:pt x="492" y="11"/>
                  </a:lnTo>
                  <a:lnTo>
                    <a:pt x="494" y="11"/>
                  </a:lnTo>
                  <a:lnTo>
                    <a:pt x="500" y="11"/>
                  </a:lnTo>
                  <a:lnTo>
                    <a:pt x="500" y="9"/>
                  </a:lnTo>
                  <a:lnTo>
                    <a:pt x="507" y="9"/>
                  </a:lnTo>
                  <a:lnTo>
                    <a:pt x="515" y="9"/>
                  </a:lnTo>
                  <a:lnTo>
                    <a:pt x="515" y="7"/>
                  </a:lnTo>
                  <a:lnTo>
                    <a:pt x="523" y="7"/>
                  </a:lnTo>
                  <a:lnTo>
                    <a:pt x="531" y="7"/>
                  </a:lnTo>
                  <a:lnTo>
                    <a:pt x="531" y="5"/>
                  </a:lnTo>
                  <a:lnTo>
                    <a:pt x="539" y="5"/>
                  </a:lnTo>
                  <a:lnTo>
                    <a:pt x="547" y="5"/>
                  </a:lnTo>
                  <a:lnTo>
                    <a:pt x="547" y="3"/>
                  </a:lnTo>
                  <a:lnTo>
                    <a:pt x="555" y="3"/>
                  </a:lnTo>
                  <a:lnTo>
                    <a:pt x="556" y="3"/>
                  </a:lnTo>
                  <a:lnTo>
                    <a:pt x="564" y="3"/>
                  </a:lnTo>
                  <a:lnTo>
                    <a:pt x="564" y="1"/>
                  </a:lnTo>
                  <a:lnTo>
                    <a:pt x="572" y="1"/>
                  </a:lnTo>
                  <a:lnTo>
                    <a:pt x="582" y="1"/>
                  </a:lnTo>
                  <a:lnTo>
                    <a:pt x="584" y="0"/>
                  </a:lnTo>
                  <a:lnTo>
                    <a:pt x="593" y="0"/>
                  </a:lnTo>
                  <a:lnTo>
                    <a:pt x="595" y="0"/>
                  </a:lnTo>
                  <a:lnTo>
                    <a:pt x="597" y="0"/>
                  </a:lnTo>
                </a:path>
              </a:pathLst>
            </a:custGeom>
            <a:noFill/>
            <a:ln w="11113" cap="flat">
              <a:solidFill>
                <a:srgbClr val="0000FF"/>
              </a:solidFill>
              <a:prstDash val="solid"/>
              <a:round/>
              <a:headEnd/>
              <a:tailEnd/>
            </a:ln>
          </p:spPr>
          <p:txBody>
            <a:bodyPr/>
            <a:lstStyle/>
            <a:p>
              <a:endParaRPr lang="en-US"/>
            </a:p>
          </p:txBody>
        </p:sp>
        <p:sp>
          <p:nvSpPr>
            <p:cNvPr id="65703" name="Freeform 346"/>
            <p:cNvSpPr>
              <a:spLocks/>
            </p:cNvSpPr>
            <p:nvPr/>
          </p:nvSpPr>
          <p:spPr bwMode="auto">
            <a:xfrm>
              <a:off x="1292" y="2851"/>
              <a:ext cx="634" cy="26"/>
            </a:xfrm>
            <a:custGeom>
              <a:avLst/>
              <a:gdLst>
                <a:gd name="T0" fmla="*/ 0 w 634"/>
                <a:gd name="T1" fmla="*/ 3 h 26"/>
                <a:gd name="T2" fmla="*/ 12 w 634"/>
                <a:gd name="T3" fmla="*/ 3 h 26"/>
                <a:gd name="T4" fmla="*/ 12 w 634"/>
                <a:gd name="T5" fmla="*/ 0 h 26"/>
                <a:gd name="T6" fmla="*/ 33 w 634"/>
                <a:gd name="T7" fmla="*/ 0 h 26"/>
                <a:gd name="T8" fmla="*/ 35 w 634"/>
                <a:gd name="T9" fmla="*/ 0 h 26"/>
                <a:gd name="T10" fmla="*/ 144 w 634"/>
                <a:gd name="T11" fmla="*/ 0 h 26"/>
                <a:gd name="T12" fmla="*/ 146 w 634"/>
                <a:gd name="T13" fmla="*/ 0 h 26"/>
                <a:gd name="T14" fmla="*/ 174 w 634"/>
                <a:gd name="T15" fmla="*/ 0 h 26"/>
                <a:gd name="T16" fmla="*/ 176 w 634"/>
                <a:gd name="T17" fmla="*/ 3 h 26"/>
                <a:gd name="T18" fmla="*/ 199 w 634"/>
                <a:gd name="T19" fmla="*/ 3 h 26"/>
                <a:gd name="T20" fmla="*/ 199 w 634"/>
                <a:gd name="T21" fmla="*/ 3 h 26"/>
                <a:gd name="T22" fmla="*/ 221 w 634"/>
                <a:gd name="T23" fmla="*/ 3 h 26"/>
                <a:gd name="T24" fmla="*/ 222 w 634"/>
                <a:gd name="T25" fmla="*/ 4 h 26"/>
                <a:gd name="T26" fmla="*/ 242 w 634"/>
                <a:gd name="T27" fmla="*/ 4 h 26"/>
                <a:gd name="T28" fmla="*/ 259 w 634"/>
                <a:gd name="T29" fmla="*/ 4 h 26"/>
                <a:gd name="T30" fmla="*/ 260 w 634"/>
                <a:gd name="T31" fmla="*/ 6 h 26"/>
                <a:gd name="T32" fmla="*/ 277 w 634"/>
                <a:gd name="T33" fmla="*/ 6 h 26"/>
                <a:gd name="T34" fmla="*/ 277 w 634"/>
                <a:gd name="T35" fmla="*/ 6 h 26"/>
                <a:gd name="T36" fmla="*/ 295 w 634"/>
                <a:gd name="T37" fmla="*/ 6 h 26"/>
                <a:gd name="T38" fmla="*/ 295 w 634"/>
                <a:gd name="T39" fmla="*/ 9 h 26"/>
                <a:gd name="T40" fmla="*/ 311 w 634"/>
                <a:gd name="T41" fmla="*/ 9 h 26"/>
                <a:gd name="T42" fmla="*/ 312 w 634"/>
                <a:gd name="T43" fmla="*/ 9 h 26"/>
                <a:gd name="T44" fmla="*/ 328 w 634"/>
                <a:gd name="T45" fmla="*/ 9 h 26"/>
                <a:gd name="T46" fmla="*/ 328 w 634"/>
                <a:gd name="T47" fmla="*/ 10 h 26"/>
                <a:gd name="T48" fmla="*/ 346 w 634"/>
                <a:gd name="T49" fmla="*/ 10 h 26"/>
                <a:gd name="T50" fmla="*/ 348 w 634"/>
                <a:gd name="T51" fmla="*/ 10 h 26"/>
                <a:gd name="T52" fmla="*/ 363 w 634"/>
                <a:gd name="T53" fmla="*/ 10 h 26"/>
                <a:gd name="T54" fmla="*/ 363 w 634"/>
                <a:gd name="T55" fmla="*/ 12 h 26"/>
                <a:gd name="T56" fmla="*/ 380 w 634"/>
                <a:gd name="T57" fmla="*/ 12 h 26"/>
                <a:gd name="T58" fmla="*/ 381 w 634"/>
                <a:gd name="T59" fmla="*/ 12 h 26"/>
                <a:gd name="T60" fmla="*/ 397 w 634"/>
                <a:gd name="T61" fmla="*/ 12 h 26"/>
                <a:gd name="T62" fmla="*/ 397 w 634"/>
                <a:gd name="T63" fmla="*/ 14 h 26"/>
                <a:gd name="T64" fmla="*/ 413 w 634"/>
                <a:gd name="T65" fmla="*/ 14 h 26"/>
                <a:gd name="T66" fmla="*/ 414 w 634"/>
                <a:gd name="T67" fmla="*/ 14 h 26"/>
                <a:gd name="T68" fmla="*/ 432 w 634"/>
                <a:gd name="T69" fmla="*/ 14 h 26"/>
                <a:gd name="T70" fmla="*/ 432 w 634"/>
                <a:gd name="T71" fmla="*/ 16 h 26"/>
                <a:gd name="T72" fmla="*/ 449 w 634"/>
                <a:gd name="T73" fmla="*/ 16 h 26"/>
                <a:gd name="T74" fmla="*/ 467 w 634"/>
                <a:gd name="T75" fmla="*/ 16 h 26"/>
                <a:gd name="T76" fmla="*/ 467 w 634"/>
                <a:gd name="T77" fmla="*/ 18 h 26"/>
                <a:gd name="T78" fmla="*/ 484 w 634"/>
                <a:gd name="T79" fmla="*/ 18 h 26"/>
                <a:gd name="T80" fmla="*/ 486 w 634"/>
                <a:gd name="T81" fmla="*/ 18 h 26"/>
                <a:gd name="T82" fmla="*/ 502 w 634"/>
                <a:gd name="T83" fmla="*/ 18 h 26"/>
                <a:gd name="T84" fmla="*/ 503 w 634"/>
                <a:gd name="T85" fmla="*/ 20 h 26"/>
                <a:gd name="T86" fmla="*/ 521 w 634"/>
                <a:gd name="T87" fmla="*/ 20 h 26"/>
                <a:gd name="T88" fmla="*/ 523 w 634"/>
                <a:gd name="T89" fmla="*/ 20 h 26"/>
                <a:gd name="T90" fmla="*/ 542 w 634"/>
                <a:gd name="T91" fmla="*/ 20 h 26"/>
                <a:gd name="T92" fmla="*/ 542 w 634"/>
                <a:gd name="T93" fmla="*/ 22 h 26"/>
                <a:gd name="T94" fmla="*/ 561 w 634"/>
                <a:gd name="T95" fmla="*/ 22 h 26"/>
                <a:gd name="T96" fmla="*/ 580 w 634"/>
                <a:gd name="T97" fmla="*/ 22 h 26"/>
                <a:gd name="T98" fmla="*/ 581 w 634"/>
                <a:gd name="T99" fmla="*/ 24 h 26"/>
                <a:gd name="T100" fmla="*/ 601 w 634"/>
                <a:gd name="T101" fmla="*/ 24 h 26"/>
                <a:gd name="T102" fmla="*/ 602 w 634"/>
                <a:gd name="T103" fmla="*/ 24 h 26"/>
                <a:gd name="T104" fmla="*/ 623 w 634"/>
                <a:gd name="T105" fmla="*/ 24 h 26"/>
                <a:gd name="T106" fmla="*/ 623 w 634"/>
                <a:gd name="T107" fmla="*/ 26 h 26"/>
                <a:gd name="T108" fmla="*/ 634 w 634"/>
                <a:gd name="T109" fmla="*/ 26 h 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34"/>
                <a:gd name="T166" fmla="*/ 0 h 26"/>
                <a:gd name="T167" fmla="*/ 634 w 634"/>
                <a:gd name="T168" fmla="*/ 26 h 2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34" h="26">
                  <a:moveTo>
                    <a:pt x="0" y="3"/>
                  </a:moveTo>
                  <a:lnTo>
                    <a:pt x="12" y="3"/>
                  </a:lnTo>
                  <a:lnTo>
                    <a:pt x="12" y="0"/>
                  </a:lnTo>
                  <a:lnTo>
                    <a:pt x="33" y="0"/>
                  </a:lnTo>
                  <a:lnTo>
                    <a:pt x="35" y="0"/>
                  </a:lnTo>
                  <a:lnTo>
                    <a:pt x="144" y="0"/>
                  </a:lnTo>
                  <a:lnTo>
                    <a:pt x="146" y="0"/>
                  </a:lnTo>
                  <a:lnTo>
                    <a:pt x="174" y="0"/>
                  </a:lnTo>
                  <a:lnTo>
                    <a:pt x="176" y="3"/>
                  </a:lnTo>
                  <a:lnTo>
                    <a:pt x="199" y="3"/>
                  </a:lnTo>
                  <a:lnTo>
                    <a:pt x="221" y="3"/>
                  </a:lnTo>
                  <a:lnTo>
                    <a:pt x="222" y="4"/>
                  </a:lnTo>
                  <a:lnTo>
                    <a:pt x="242" y="4"/>
                  </a:lnTo>
                  <a:lnTo>
                    <a:pt x="259" y="4"/>
                  </a:lnTo>
                  <a:lnTo>
                    <a:pt x="260" y="6"/>
                  </a:lnTo>
                  <a:lnTo>
                    <a:pt x="277" y="6"/>
                  </a:lnTo>
                  <a:lnTo>
                    <a:pt x="295" y="6"/>
                  </a:lnTo>
                  <a:lnTo>
                    <a:pt x="295" y="9"/>
                  </a:lnTo>
                  <a:lnTo>
                    <a:pt x="311" y="9"/>
                  </a:lnTo>
                  <a:lnTo>
                    <a:pt x="312" y="9"/>
                  </a:lnTo>
                  <a:lnTo>
                    <a:pt x="328" y="9"/>
                  </a:lnTo>
                  <a:lnTo>
                    <a:pt x="328" y="10"/>
                  </a:lnTo>
                  <a:lnTo>
                    <a:pt x="346" y="10"/>
                  </a:lnTo>
                  <a:lnTo>
                    <a:pt x="348" y="10"/>
                  </a:lnTo>
                  <a:lnTo>
                    <a:pt x="363" y="10"/>
                  </a:lnTo>
                  <a:lnTo>
                    <a:pt x="363" y="12"/>
                  </a:lnTo>
                  <a:lnTo>
                    <a:pt x="380" y="12"/>
                  </a:lnTo>
                  <a:lnTo>
                    <a:pt x="381" y="12"/>
                  </a:lnTo>
                  <a:lnTo>
                    <a:pt x="397" y="12"/>
                  </a:lnTo>
                  <a:lnTo>
                    <a:pt x="397" y="14"/>
                  </a:lnTo>
                  <a:lnTo>
                    <a:pt x="413" y="14"/>
                  </a:lnTo>
                  <a:lnTo>
                    <a:pt x="414" y="14"/>
                  </a:lnTo>
                  <a:lnTo>
                    <a:pt x="432" y="14"/>
                  </a:lnTo>
                  <a:lnTo>
                    <a:pt x="432" y="16"/>
                  </a:lnTo>
                  <a:lnTo>
                    <a:pt x="449" y="16"/>
                  </a:lnTo>
                  <a:lnTo>
                    <a:pt x="467" y="16"/>
                  </a:lnTo>
                  <a:lnTo>
                    <a:pt x="467" y="18"/>
                  </a:lnTo>
                  <a:lnTo>
                    <a:pt x="484" y="18"/>
                  </a:lnTo>
                  <a:lnTo>
                    <a:pt x="486" y="18"/>
                  </a:lnTo>
                  <a:lnTo>
                    <a:pt x="502" y="18"/>
                  </a:lnTo>
                  <a:lnTo>
                    <a:pt x="503" y="20"/>
                  </a:lnTo>
                  <a:lnTo>
                    <a:pt x="521" y="20"/>
                  </a:lnTo>
                  <a:lnTo>
                    <a:pt x="523" y="20"/>
                  </a:lnTo>
                  <a:lnTo>
                    <a:pt x="542" y="20"/>
                  </a:lnTo>
                  <a:lnTo>
                    <a:pt x="542" y="22"/>
                  </a:lnTo>
                  <a:lnTo>
                    <a:pt x="561" y="22"/>
                  </a:lnTo>
                  <a:lnTo>
                    <a:pt x="580" y="22"/>
                  </a:lnTo>
                  <a:lnTo>
                    <a:pt x="581" y="24"/>
                  </a:lnTo>
                  <a:lnTo>
                    <a:pt x="601" y="24"/>
                  </a:lnTo>
                  <a:lnTo>
                    <a:pt x="602" y="24"/>
                  </a:lnTo>
                  <a:lnTo>
                    <a:pt x="623" y="24"/>
                  </a:lnTo>
                  <a:lnTo>
                    <a:pt x="623" y="26"/>
                  </a:lnTo>
                  <a:lnTo>
                    <a:pt x="634" y="26"/>
                  </a:lnTo>
                </a:path>
              </a:pathLst>
            </a:custGeom>
            <a:noFill/>
            <a:ln w="11113" cap="flat">
              <a:solidFill>
                <a:srgbClr val="0000FF"/>
              </a:solidFill>
              <a:prstDash val="solid"/>
              <a:round/>
              <a:headEnd/>
              <a:tailEnd/>
            </a:ln>
          </p:spPr>
          <p:txBody>
            <a:bodyPr/>
            <a:lstStyle/>
            <a:p>
              <a:endParaRPr lang="en-US"/>
            </a:p>
          </p:txBody>
        </p:sp>
        <p:sp>
          <p:nvSpPr>
            <p:cNvPr id="65704" name="Freeform 347"/>
            <p:cNvSpPr>
              <a:spLocks/>
            </p:cNvSpPr>
            <p:nvPr/>
          </p:nvSpPr>
          <p:spPr bwMode="auto">
            <a:xfrm>
              <a:off x="1926" y="2877"/>
              <a:ext cx="255" cy="10"/>
            </a:xfrm>
            <a:custGeom>
              <a:avLst/>
              <a:gdLst>
                <a:gd name="T0" fmla="*/ 0 w 255"/>
                <a:gd name="T1" fmla="*/ 0 h 10"/>
                <a:gd name="T2" fmla="*/ 10 w 255"/>
                <a:gd name="T3" fmla="*/ 0 h 10"/>
                <a:gd name="T4" fmla="*/ 11 w 255"/>
                <a:gd name="T5" fmla="*/ 0 h 10"/>
                <a:gd name="T6" fmla="*/ 31 w 255"/>
                <a:gd name="T7" fmla="*/ 0 h 10"/>
                <a:gd name="T8" fmla="*/ 33 w 255"/>
                <a:gd name="T9" fmla="*/ 2 h 10"/>
                <a:gd name="T10" fmla="*/ 56 w 255"/>
                <a:gd name="T11" fmla="*/ 2 h 10"/>
                <a:gd name="T12" fmla="*/ 80 w 255"/>
                <a:gd name="T13" fmla="*/ 2 h 10"/>
                <a:gd name="T14" fmla="*/ 80 w 255"/>
                <a:gd name="T15" fmla="*/ 4 h 10"/>
                <a:gd name="T16" fmla="*/ 103 w 255"/>
                <a:gd name="T17" fmla="*/ 4 h 10"/>
                <a:gd name="T18" fmla="*/ 105 w 255"/>
                <a:gd name="T19" fmla="*/ 4 h 10"/>
                <a:gd name="T20" fmla="*/ 130 w 255"/>
                <a:gd name="T21" fmla="*/ 4 h 10"/>
                <a:gd name="T22" fmla="*/ 130 w 255"/>
                <a:gd name="T23" fmla="*/ 6 h 10"/>
                <a:gd name="T24" fmla="*/ 156 w 255"/>
                <a:gd name="T25" fmla="*/ 6 h 10"/>
                <a:gd name="T26" fmla="*/ 158 w 255"/>
                <a:gd name="T27" fmla="*/ 6 h 10"/>
                <a:gd name="T28" fmla="*/ 185 w 255"/>
                <a:gd name="T29" fmla="*/ 6 h 10"/>
                <a:gd name="T30" fmla="*/ 185 w 255"/>
                <a:gd name="T31" fmla="*/ 8 h 10"/>
                <a:gd name="T32" fmla="*/ 213 w 255"/>
                <a:gd name="T33" fmla="*/ 8 h 10"/>
                <a:gd name="T34" fmla="*/ 215 w 255"/>
                <a:gd name="T35" fmla="*/ 8 h 10"/>
                <a:gd name="T36" fmla="*/ 243 w 255"/>
                <a:gd name="T37" fmla="*/ 8 h 10"/>
                <a:gd name="T38" fmla="*/ 243 w 255"/>
                <a:gd name="T39" fmla="*/ 10 h 10"/>
                <a:gd name="T40" fmla="*/ 255 w 255"/>
                <a:gd name="T41" fmla="*/ 10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5"/>
                <a:gd name="T64" fmla="*/ 0 h 10"/>
                <a:gd name="T65" fmla="*/ 255 w 255"/>
                <a:gd name="T66" fmla="*/ 10 h 1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5" h="10">
                  <a:moveTo>
                    <a:pt x="0" y="0"/>
                  </a:moveTo>
                  <a:lnTo>
                    <a:pt x="10" y="0"/>
                  </a:lnTo>
                  <a:lnTo>
                    <a:pt x="11" y="0"/>
                  </a:lnTo>
                  <a:lnTo>
                    <a:pt x="31" y="0"/>
                  </a:lnTo>
                  <a:lnTo>
                    <a:pt x="33" y="2"/>
                  </a:lnTo>
                  <a:lnTo>
                    <a:pt x="56" y="2"/>
                  </a:lnTo>
                  <a:lnTo>
                    <a:pt x="80" y="2"/>
                  </a:lnTo>
                  <a:lnTo>
                    <a:pt x="80" y="4"/>
                  </a:lnTo>
                  <a:lnTo>
                    <a:pt x="103" y="4"/>
                  </a:lnTo>
                  <a:lnTo>
                    <a:pt x="105" y="4"/>
                  </a:lnTo>
                  <a:lnTo>
                    <a:pt x="130" y="4"/>
                  </a:lnTo>
                  <a:lnTo>
                    <a:pt x="130" y="6"/>
                  </a:lnTo>
                  <a:lnTo>
                    <a:pt x="156" y="6"/>
                  </a:lnTo>
                  <a:lnTo>
                    <a:pt x="158" y="6"/>
                  </a:lnTo>
                  <a:lnTo>
                    <a:pt x="185" y="6"/>
                  </a:lnTo>
                  <a:lnTo>
                    <a:pt x="185" y="8"/>
                  </a:lnTo>
                  <a:lnTo>
                    <a:pt x="213" y="8"/>
                  </a:lnTo>
                  <a:lnTo>
                    <a:pt x="215" y="8"/>
                  </a:lnTo>
                  <a:lnTo>
                    <a:pt x="243" y="8"/>
                  </a:lnTo>
                  <a:lnTo>
                    <a:pt x="243" y="10"/>
                  </a:lnTo>
                  <a:lnTo>
                    <a:pt x="255" y="10"/>
                  </a:lnTo>
                </a:path>
              </a:pathLst>
            </a:custGeom>
            <a:noFill/>
            <a:ln w="11113" cap="flat">
              <a:solidFill>
                <a:srgbClr val="0000FF"/>
              </a:solidFill>
              <a:prstDash val="solid"/>
              <a:round/>
              <a:headEnd/>
              <a:tailEnd/>
            </a:ln>
          </p:spPr>
          <p:txBody>
            <a:bodyPr/>
            <a:lstStyle/>
            <a:p>
              <a:endParaRPr lang="en-US"/>
            </a:p>
          </p:txBody>
        </p:sp>
        <p:sp>
          <p:nvSpPr>
            <p:cNvPr id="65705" name="Line 348"/>
            <p:cNvSpPr>
              <a:spLocks noChangeShapeType="1"/>
            </p:cNvSpPr>
            <p:nvPr/>
          </p:nvSpPr>
          <p:spPr bwMode="auto">
            <a:xfrm flipV="1">
              <a:off x="785" y="2230"/>
              <a:ext cx="99" cy="45"/>
            </a:xfrm>
            <a:prstGeom prst="line">
              <a:avLst/>
            </a:prstGeom>
            <a:noFill/>
            <a:ln w="3175" cap="rnd">
              <a:solidFill>
                <a:srgbClr val="FF0000"/>
              </a:solidFill>
              <a:round/>
              <a:headEnd/>
              <a:tailEnd/>
            </a:ln>
          </p:spPr>
          <p:txBody>
            <a:bodyPr/>
            <a:lstStyle/>
            <a:p>
              <a:endParaRPr lang="en-US"/>
            </a:p>
          </p:txBody>
        </p:sp>
        <p:sp>
          <p:nvSpPr>
            <p:cNvPr id="65706" name="Rectangle 349"/>
            <p:cNvSpPr>
              <a:spLocks noChangeArrowheads="1"/>
            </p:cNvSpPr>
            <p:nvPr/>
          </p:nvSpPr>
          <p:spPr bwMode="auto">
            <a:xfrm>
              <a:off x="819" y="2112"/>
              <a:ext cx="466"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PbLi pool</a:t>
              </a:r>
              <a:endParaRPr lang="en-US" sz="1400"/>
            </a:p>
          </p:txBody>
        </p:sp>
        <p:sp>
          <p:nvSpPr>
            <p:cNvPr id="65707" name="Line 350"/>
            <p:cNvSpPr>
              <a:spLocks noChangeShapeType="1"/>
            </p:cNvSpPr>
            <p:nvPr/>
          </p:nvSpPr>
          <p:spPr bwMode="auto">
            <a:xfrm flipV="1">
              <a:off x="1629" y="2946"/>
              <a:ext cx="103" cy="24"/>
            </a:xfrm>
            <a:prstGeom prst="line">
              <a:avLst/>
            </a:prstGeom>
            <a:noFill/>
            <a:ln w="3175" cap="rnd">
              <a:solidFill>
                <a:srgbClr val="000000"/>
              </a:solidFill>
              <a:round/>
              <a:headEnd/>
              <a:tailEnd/>
            </a:ln>
          </p:spPr>
          <p:txBody>
            <a:bodyPr/>
            <a:lstStyle/>
            <a:p>
              <a:endParaRPr lang="en-US"/>
            </a:p>
          </p:txBody>
        </p:sp>
        <p:sp>
          <p:nvSpPr>
            <p:cNvPr id="65708" name="Rectangle 351"/>
            <p:cNvSpPr>
              <a:spLocks noChangeArrowheads="1"/>
            </p:cNvSpPr>
            <p:nvPr/>
          </p:nvSpPr>
          <p:spPr bwMode="auto">
            <a:xfrm>
              <a:off x="1134" y="2951"/>
              <a:ext cx="454"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Bioshield</a:t>
              </a:r>
              <a:endParaRPr lang="en-US" sz="1400"/>
            </a:p>
          </p:txBody>
        </p:sp>
        <p:sp>
          <p:nvSpPr>
            <p:cNvPr id="65709" name="Line 352"/>
            <p:cNvSpPr>
              <a:spLocks noChangeShapeType="1"/>
            </p:cNvSpPr>
            <p:nvPr/>
          </p:nvSpPr>
          <p:spPr bwMode="auto">
            <a:xfrm>
              <a:off x="924" y="2811"/>
              <a:ext cx="83" cy="44"/>
            </a:xfrm>
            <a:prstGeom prst="line">
              <a:avLst/>
            </a:prstGeom>
            <a:noFill/>
            <a:ln w="3175" cap="rnd">
              <a:solidFill>
                <a:srgbClr val="00FF00"/>
              </a:solidFill>
              <a:round/>
              <a:headEnd/>
              <a:tailEnd/>
            </a:ln>
          </p:spPr>
          <p:txBody>
            <a:bodyPr/>
            <a:lstStyle/>
            <a:p>
              <a:endParaRPr lang="en-US"/>
            </a:p>
          </p:txBody>
        </p:sp>
        <p:sp>
          <p:nvSpPr>
            <p:cNvPr id="65710" name="Rectangle 353"/>
            <p:cNvSpPr>
              <a:spLocks noChangeArrowheads="1"/>
            </p:cNvSpPr>
            <p:nvPr/>
          </p:nvSpPr>
          <p:spPr bwMode="auto">
            <a:xfrm>
              <a:off x="769" y="2703"/>
              <a:ext cx="447"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Port plug</a:t>
              </a:r>
              <a:endParaRPr lang="en-US" sz="1400"/>
            </a:p>
          </p:txBody>
        </p:sp>
        <p:sp>
          <p:nvSpPr>
            <p:cNvPr id="65711" name="Line 354"/>
            <p:cNvSpPr>
              <a:spLocks noChangeShapeType="1"/>
            </p:cNvSpPr>
            <p:nvPr/>
          </p:nvSpPr>
          <p:spPr bwMode="auto">
            <a:xfrm flipV="1">
              <a:off x="1456" y="2753"/>
              <a:ext cx="73" cy="76"/>
            </a:xfrm>
            <a:prstGeom prst="line">
              <a:avLst/>
            </a:prstGeom>
            <a:noFill/>
            <a:ln w="3175" cap="rnd">
              <a:solidFill>
                <a:srgbClr val="0000FF"/>
              </a:solidFill>
              <a:round/>
              <a:headEnd/>
              <a:tailEnd/>
            </a:ln>
          </p:spPr>
          <p:txBody>
            <a:bodyPr/>
            <a:lstStyle/>
            <a:p>
              <a:endParaRPr lang="en-US"/>
            </a:p>
          </p:txBody>
        </p:sp>
        <p:sp>
          <p:nvSpPr>
            <p:cNvPr id="65712" name="Rectangle 355"/>
            <p:cNvSpPr>
              <a:spLocks noChangeArrowheads="1"/>
            </p:cNvSpPr>
            <p:nvPr/>
          </p:nvSpPr>
          <p:spPr bwMode="auto">
            <a:xfrm>
              <a:off x="1530" y="2658"/>
              <a:ext cx="223"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Inter</a:t>
              </a:r>
              <a:endParaRPr lang="en-US" sz="1400"/>
            </a:p>
          </p:txBody>
        </p:sp>
        <p:sp>
          <p:nvSpPr>
            <p:cNvPr id="65713" name="Rectangle 356"/>
            <p:cNvSpPr>
              <a:spLocks noChangeArrowheads="1"/>
            </p:cNvSpPr>
            <p:nvPr/>
          </p:nvSpPr>
          <p:spPr bwMode="auto">
            <a:xfrm>
              <a:off x="1759" y="2658"/>
              <a:ext cx="37"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a:t>
              </a:r>
              <a:endParaRPr lang="en-US" sz="1400"/>
            </a:p>
          </p:txBody>
        </p:sp>
        <p:sp>
          <p:nvSpPr>
            <p:cNvPr id="65714" name="Rectangle 357"/>
            <p:cNvSpPr>
              <a:spLocks noChangeArrowheads="1"/>
            </p:cNvSpPr>
            <p:nvPr/>
          </p:nvSpPr>
          <p:spPr bwMode="auto">
            <a:xfrm>
              <a:off x="1797" y="2658"/>
              <a:ext cx="522"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space wall</a:t>
              </a:r>
              <a:endParaRPr lang="en-US" sz="1400"/>
            </a:p>
          </p:txBody>
        </p:sp>
        <p:sp>
          <p:nvSpPr>
            <p:cNvPr id="65715" name="Freeform 358"/>
            <p:cNvSpPr>
              <a:spLocks/>
            </p:cNvSpPr>
            <p:nvPr/>
          </p:nvSpPr>
          <p:spPr bwMode="auto">
            <a:xfrm>
              <a:off x="1600" y="2848"/>
              <a:ext cx="581" cy="37"/>
            </a:xfrm>
            <a:custGeom>
              <a:avLst/>
              <a:gdLst>
                <a:gd name="T0" fmla="*/ 6 w 581"/>
                <a:gd name="T1" fmla="*/ 0 h 37"/>
                <a:gd name="T2" fmla="*/ 12 w 581"/>
                <a:gd name="T3" fmla="*/ 1 h 37"/>
                <a:gd name="T4" fmla="*/ 27 w 581"/>
                <a:gd name="T5" fmla="*/ 1 h 37"/>
                <a:gd name="T6" fmla="*/ 35 w 581"/>
                <a:gd name="T7" fmla="*/ 3 h 37"/>
                <a:gd name="T8" fmla="*/ 43 w 581"/>
                <a:gd name="T9" fmla="*/ 3 h 37"/>
                <a:gd name="T10" fmla="*/ 51 w 581"/>
                <a:gd name="T11" fmla="*/ 6 h 37"/>
                <a:gd name="T12" fmla="*/ 59 w 581"/>
                <a:gd name="T13" fmla="*/ 6 h 37"/>
                <a:gd name="T14" fmla="*/ 68 w 581"/>
                <a:gd name="T15" fmla="*/ 7 h 37"/>
                <a:gd name="T16" fmla="*/ 78 w 581"/>
                <a:gd name="T17" fmla="*/ 9 h 37"/>
                <a:gd name="T18" fmla="*/ 96 w 581"/>
                <a:gd name="T19" fmla="*/ 9 h 37"/>
                <a:gd name="T20" fmla="*/ 105 w 581"/>
                <a:gd name="T21" fmla="*/ 12 h 37"/>
                <a:gd name="T22" fmla="*/ 115 w 581"/>
                <a:gd name="T23" fmla="*/ 12 h 37"/>
                <a:gd name="T24" fmla="*/ 127 w 581"/>
                <a:gd name="T25" fmla="*/ 13 h 37"/>
                <a:gd name="T26" fmla="*/ 139 w 581"/>
                <a:gd name="T27" fmla="*/ 15 h 37"/>
                <a:gd name="T28" fmla="*/ 160 w 581"/>
                <a:gd name="T29" fmla="*/ 15 h 37"/>
                <a:gd name="T30" fmla="*/ 174 w 581"/>
                <a:gd name="T31" fmla="*/ 17 h 37"/>
                <a:gd name="T32" fmla="*/ 186 w 581"/>
                <a:gd name="T33" fmla="*/ 19 h 37"/>
                <a:gd name="T34" fmla="*/ 201 w 581"/>
                <a:gd name="T35" fmla="*/ 19 h 37"/>
                <a:gd name="T36" fmla="*/ 215 w 581"/>
                <a:gd name="T37" fmla="*/ 21 h 37"/>
                <a:gd name="T38" fmla="*/ 244 w 581"/>
                <a:gd name="T39" fmla="*/ 21 h 37"/>
                <a:gd name="T40" fmla="*/ 259 w 581"/>
                <a:gd name="T41" fmla="*/ 23 h 37"/>
                <a:gd name="T42" fmla="*/ 277 w 581"/>
                <a:gd name="T43" fmla="*/ 25 h 37"/>
                <a:gd name="T44" fmla="*/ 310 w 581"/>
                <a:gd name="T45" fmla="*/ 25 h 37"/>
                <a:gd name="T46" fmla="*/ 329 w 581"/>
                <a:gd name="T47" fmla="*/ 27 h 37"/>
                <a:gd name="T48" fmla="*/ 348 w 581"/>
                <a:gd name="T49" fmla="*/ 27 h 37"/>
                <a:gd name="T50" fmla="*/ 369 w 581"/>
                <a:gd name="T51" fmla="*/ 29 h 37"/>
                <a:gd name="T52" fmla="*/ 391 w 581"/>
                <a:gd name="T53" fmla="*/ 31 h 37"/>
                <a:gd name="T54" fmla="*/ 414 w 581"/>
                <a:gd name="T55" fmla="*/ 31 h 37"/>
                <a:gd name="T56" fmla="*/ 437 w 581"/>
                <a:gd name="T57" fmla="*/ 33 h 37"/>
                <a:gd name="T58" fmla="*/ 487 w 581"/>
                <a:gd name="T59" fmla="*/ 33 h 37"/>
                <a:gd name="T60" fmla="*/ 513 w 581"/>
                <a:gd name="T61" fmla="*/ 35 h 37"/>
                <a:gd name="T62" fmla="*/ 542 w 581"/>
                <a:gd name="T63" fmla="*/ 37 h 37"/>
                <a:gd name="T64" fmla="*/ 581 w 581"/>
                <a:gd name="T65" fmla="*/ 37 h 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1"/>
                <a:gd name="T100" fmla="*/ 0 h 37"/>
                <a:gd name="T101" fmla="*/ 581 w 581"/>
                <a:gd name="T102" fmla="*/ 37 h 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1" h="37">
                  <a:moveTo>
                    <a:pt x="0" y="0"/>
                  </a:moveTo>
                  <a:lnTo>
                    <a:pt x="6" y="0"/>
                  </a:lnTo>
                  <a:lnTo>
                    <a:pt x="12" y="0"/>
                  </a:lnTo>
                  <a:lnTo>
                    <a:pt x="12" y="1"/>
                  </a:lnTo>
                  <a:lnTo>
                    <a:pt x="20" y="1"/>
                  </a:lnTo>
                  <a:lnTo>
                    <a:pt x="27" y="1"/>
                  </a:lnTo>
                  <a:lnTo>
                    <a:pt x="29" y="3"/>
                  </a:lnTo>
                  <a:lnTo>
                    <a:pt x="35" y="3"/>
                  </a:lnTo>
                  <a:lnTo>
                    <a:pt x="37" y="3"/>
                  </a:lnTo>
                  <a:lnTo>
                    <a:pt x="43" y="3"/>
                  </a:lnTo>
                  <a:lnTo>
                    <a:pt x="43" y="6"/>
                  </a:lnTo>
                  <a:lnTo>
                    <a:pt x="51" y="6"/>
                  </a:lnTo>
                  <a:lnTo>
                    <a:pt x="53" y="6"/>
                  </a:lnTo>
                  <a:lnTo>
                    <a:pt x="59" y="6"/>
                  </a:lnTo>
                  <a:lnTo>
                    <a:pt x="61" y="7"/>
                  </a:lnTo>
                  <a:lnTo>
                    <a:pt x="68" y="7"/>
                  </a:lnTo>
                  <a:lnTo>
                    <a:pt x="76" y="7"/>
                  </a:lnTo>
                  <a:lnTo>
                    <a:pt x="78" y="9"/>
                  </a:lnTo>
                  <a:lnTo>
                    <a:pt x="86" y="9"/>
                  </a:lnTo>
                  <a:lnTo>
                    <a:pt x="96" y="9"/>
                  </a:lnTo>
                  <a:lnTo>
                    <a:pt x="96" y="12"/>
                  </a:lnTo>
                  <a:lnTo>
                    <a:pt x="105" y="12"/>
                  </a:lnTo>
                  <a:lnTo>
                    <a:pt x="106" y="12"/>
                  </a:lnTo>
                  <a:lnTo>
                    <a:pt x="115" y="12"/>
                  </a:lnTo>
                  <a:lnTo>
                    <a:pt x="116" y="13"/>
                  </a:lnTo>
                  <a:lnTo>
                    <a:pt x="127" y="13"/>
                  </a:lnTo>
                  <a:lnTo>
                    <a:pt x="139" y="13"/>
                  </a:lnTo>
                  <a:lnTo>
                    <a:pt x="139" y="15"/>
                  </a:lnTo>
                  <a:lnTo>
                    <a:pt x="149" y="15"/>
                  </a:lnTo>
                  <a:lnTo>
                    <a:pt x="160" y="15"/>
                  </a:lnTo>
                  <a:lnTo>
                    <a:pt x="162" y="17"/>
                  </a:lnTo>
                  <a:lnTo>
                    <a:pt x="174" y="17"/>
                  </a:lnTo>
                  <a:lnTo>
                    <a:pt x="186" y="17"/>
                  </a:lnTo>
                  <a:lnTo>
                    <a:pt x="186" y="19"/>
                  </a:lnTo>
                  <a:lnTo>
                    <a:pt x="199" y="19"/>
                  </a:lnTo>
                  <a:lnTo>
                    <a:pt x="201" y="19"/>
                  </a:lnTo>
                  <a:lnTo>
                    <a:pt x="213" y="19"/>
                  </a:lnTo>
                  <a:lnTo>
                    <a:pt x="215" y="21"/>
                  </a:lnTo>
                  <a:lnTo>
                    <a:pt x="229" y="21"/>
                  </a:lnTo>
                  <a:lnTo>
                    <a:pt x="244" y="21"/>
                  </a:lnTo>
                  <a:lnTo>
                    <a:pt x="244" y="23"/>
                  </a:lnTo>
                  <a:lnTo>
                    <a:pt x="259" y="23"/>
                  </a:lnTo>
                  <a:lnTo>
                    <a:pt x="275" y="23"/>
                  </a:lnTo>
                  <a:lnTo>
                    <a:pt x="277" y="25"/>
                  </a:lnTo>
                  <a:lnTo>
                    <a:pt x="293" y="25"/>
                  </a:lnTo>
                  <a:lnTo>
                    <a:pt x="310" y="25"/>
                  </a:lnTo>
                  <a:lnTo>
                    <a:pt x="312" y="27"/>
                  </a:lnTo>
                  <a:lnTo>
                    <a:pt x="329" y="27"/>
                  </a:lnTo>
                  <a:lnTo>
                    <a:pt x="331" y="27"/>
                  </a:lnTo>
                  <a:lnTo>
                    <a:pt x="348" y="27"/>
                  </a:lnTo>
                  <a:lnTo>
                    <a:pt x="350" y="29"/>
                  </a:lnTo>
                  <a:lnTo>
                    <a:pt x="369" y="29"/>
                  </a:lnTo>
                  <a:lnTo>
                    <a:pt x="390" y="29"/>
                  </a:lnTo>
                  <a:lnTo>
                    <a:pt x="391" y="31"/>
                  </a:lnTo>
                  <a:lnTo>
                    <a:pt x="412" y="31"/>
                  </a:lnTo>
                  <a:lnTo>
                    <a:pt x="414" y="31"/>
                  </a:lnTo>
                  <a:lnTo>
                    <a:pt x="435" y="31"/>
                  </a:lnTo>
                  <a:lnTo>
                    <a:pt x="437" y="33"/>
                  </a:lnTo>
                  <a:lnTo>
                    <a:pt x="461" y="33"/>
                  </a:lnTo>
                  <a:lnTo>
                    <a:pt x="487" y="33"/>
                  </a:lnTo>
                  <a:lnTo>
                    <a:pt x="487" y="35"/>
                  </a:lnTo>
                  <a:lnTo>
                    <a:pt x="513" y="35"/>
                  </a:lnTo>
                  <a:lnTo>
                    <a:pt x="542" y="35"/>
                  </a:lnTo>
                  <a:lnTo>
                    <a:pt x="542" y="37"/>
                  </a:lnTo>
                  <a:lnTo>
                    <a:pt x="573" y="37"/>
                  </a:lnTo>
                  <a:lnTo>
                    <a:pt x="581" y="37"/>
                  </a:lnTo>
                </a:path>
              </a:pathLst>
            </a:custGeom>
            <a:noFill/>
            <a:ln w="11113" cap="flat">
              <a:solidFill>
                <a:srgbClr val="FF0000"/>
              </a:solidFill>
              <a:prstDash val="solid"/>
              <a:round/>
              <a:headEnd/>
              <a:tailEnd/>
            </a:ln>
          </p:spPr>
          <p:txBody>
            <a:bodyPr/>
            <a:lstStyle/>
            <a:p>
              <a:endParaRPr lang="en-US"/>
            </a:p>
          </p:txBody>
        </p:sp>
      </p:grpSp>
      <p:grpSp>
        <p:nvGrpSpPr>
          <p:cNvPr id="65541" name="Group 444"/>
          <p:cNvGrpSpPr>
            <a:grpSpLocks/>
          </p:cNvGrpSpPr>
          <p:nvPr/>
        </p:nvGrpSpPr>
        <p:grpSpPr bwMode="auto">
          <a:xfrm>
            <a:off x="4448175" y="2728913"/>
            <a:ext cx="3538538" cy="2973387"/>
            <a:chOff x="2802" y="1719"/>
            <a:chExt cx="2229" cy="1873"/>
          </a:xfrm>
        </p:grpSpPr>
        <p:sp>
          <p:nvSpPr>
            <p:cNvPr id="65550" name="Rectangle 360"/>
            <p:cNvSpPr>
              <a:spLocks noChangeArrowheads="1"/>
            </p:cNvSpPr>
            <p:nvPr/>
          </p:nvSpPr>
          <p:spPr bwMode="auto">
            <a:xfrm>
              <a:off x="3201" y="1773"/>
              <a:ext cx="1772" cy="1528"/>
            </a:xfrm>
            <a:prstGeom prst="rect">
              <a:avLst/>
            </a:prstGeom>
            <a:noFill/>
            <a:ln w="3175" cap="rnd">
              <a:solidFill>
                <a:srgbClr val="000000"/>
              </a:solidFill>
              <a:miter lim="800000"/>
              <a:headEnd/>
              <a:tailEnd/>
            </a:ln>
          </p:spPr>
          <p:txBody>
            <a:bodyPr/>
            <a:lstStyle/>
            <a:p>
              <a:endParaRPr lang="en-US" sz="1800"/>
            </a:p>
          </p:txBody>
        </p:sp>
        <p:sp>
          <p:nvSpPr>
            <p:cNvPr id="65551" name="Line 361"/>
            <p:cNvSpPr>
              <a:spLocks noChangeShapeType="1"/>
            </p:cNvSpPr>
            <p:nvPr/>
          </p:nvSpPr>
          <p:spPr bwMode="auto">
            <a:xfrm flipV="1">
              <a:off x="3201" y="3292"/>
              <a:ext cx="0" cy="9"/>
            </a:xfrm>
            <a:prstGeom prst="line">
              <a:avLst/>
            </a:prstGeom>
            <a:noFill/>
            <a:ln w="3175" cap="rnd">
              <a:solidFill>
                <a:srgbClr val="000000"/>
              </a:solidFill>
              <a:round/>
              <a:headEnd/>
              <a:tailEnd/>
            </a:ln>
          </p:spPr>
          <p:txBody>
            <a:bodyPr/>
            <a:lstStyle/>
            <a:p>
              <a:endParaRPr lang="en-US"/>
            </a:p>
          </p:txBody>
        </p:sp>
        <p:sp>
          <p:nvSpPr>
            <p:cNvPr id="65552" name="Line 362"/>
            <p:cNvSpPr>
              <a:spLocks noChangeShapeType="1"/>
            </p:cNvSpPr>
            <p:nvPr/>
          </p:nvSpPr>
          <p:spPr bwMode="auto">
            <a:xfrm flipV="1">
              <a:off x="3496" y="3292"/>
              <a:ext cx="0" cy="9"/>
            </a:xfrm>
            <a:prstGeom prst="line">
              <a:avLst/>
            </a:prstGeom>
            <a:noFill/>
            <a:ln w="3175" cap="rnd">
              <a:solidFill>
                <a:srgbClr val="000000"/>
              </a:solidFill>
              <a:round/>
              <a:headEnd/>
              <a:tailEnd/>
            </a:ln>
          </p:spPr>
          <p:txBody>
            <a:bodyPr/>
            <a:lstStyle/>
            <a:p>
              <a:endParaRPr lang="en-US"/>
            </a:p>
          </p:txBody>
        </p:sp>
        <p:sp>
          <p:nvSpPr>
            <p:cNvPr id="65553" name="Line 363"/>
            <p:cNvSpPr>
              <a:spLocks noChangeShapeType="1"/>
            </p:cNvSpPr>
            <p:nvPr/>
          </p:nvSpPr>
          <p:spPr bwMode="auto">
            <a:xfrm flipV="1">
              <a:off x="3793" y="3292"/>
              <a:ext cx="0" cy="9"/>
            </a:xfrm>
            <a:prstGeom prst="line">
              <a:avLst/>
            </a:prstGeom>
            <a:noFill/>
            <a:ln w="3175" cap="rnd">
              <a:solidFill>
                <a:srgbClr val="000000"/>
              </a:solidFill>
              <a:round/>
              <a:headEnd/>
              <a:tailEnd/>
            </a:ln>
          </p:spPr>
          <p:txBody>
            <a:bodyPr/>
            <a:lstStyle/>
            <a:p>
              <a:endParaRPr lang="en-US"/>
            </a:p>
          </p:txBody>
        </p:sp>
        <p:sp>
          <p:nvSpPr>
            <p:cNvPr id="65554" name="Line 364"/>
            <p:cNvSpPr>
              <a:spLocks noChangeShapeType="1"/>
            </p:cNvSpPr>
            <p:nvPr/>
          </p:nvSpPr>
          <p:spPr bwMode="auto">
            <a:xfrm flipV="1">
              <a:off x="4088" y="3292"/>
              <a:ext cx="0" cy="9"/>
            </a:xfrm>
            <a:prstGeom prst="line">
              <a:avLst/>
            </a:prstGeom>
            <a:noFill/>
            <a:ln w="3175" cap="rnd">
              <a:solidFill>
                <a:srgbClr val="000000"/>
              </a:solidFill>
              <a:round/>
              <a:headEnd/>
              <a:tailEnd/>
            </a:ln>
          </p:spPr>
          <p:txBody>
            <a:bodyPr/>
            <a:lstStyle/>
            <a:p>
              <a:endParaRPr lang="en-US"/>
            </a:p>
          </p:txBody>
        </p:sp>
        <p:sp>
          <p:nvSpPr>
            <p:cNvPr id="65555" name="Line 365"/>
            <p:cNvSpPr>
              <a:spLocks noChangeShapeType="1"/>
            </p:cNvSpPr>
            <p:nvPr/>
          </p:nvSpPr>
          <p:spPr bwMode="auto">
            <a:xfrm flipV="1">
              <a:off x="4383" y="3292"/>
              <a:ext cx="0" cy="9"/>
            </a:xfrm>
            <a:prstGeom prst="line">
              <a:avLst/>
            </a:prstGeom>
            <a:noFill/>
            <a:ln w="3175" cap="rnd">
              <a:solidFill>
                <a:srgbClr val="000000"/>
              </a:solidFill>
              <a:round/>
              <a:headEnd/>
              <a:tailEnd/>
            </a:ln>
          </p:spPr>
          <p:txBody>
            <a:bodyPr/>
            <a:lstStyle/>
            <a:p>
              <a:endParaRPr lang="en-US"/>
            </a:p>
          </p:txBody>
        </p:sp>
        <p:sp>
          <p:nvSpPr>
            <p:cNvPr id="65556" name="Line 366"/>
            <p:cNvSpPr>
              <a:spLocks noChangeShapeType="1"/>
            </p:cNvSpPr>
            <p:nvPr/>
          </p:nvSpPr>
          <p:spPr bwMode="auto">
            <a:xfrm flipV="1">
              <a:off x="4677" y="3292"/>
              <a:ext cx="0" cy="9"/>
            </a:xfrm>
            <a:prstGeom prst="line">
              <a:avLst/>
            </a:prstGeom>
            <a:noFill/>
            <a:ln w="3175" cap="rnd">
              <a:solidFill>
                <a:srgbClr val="000000"/>
              </a:solidFill>
              <a:round/>
              <a:headEnd/>
              <a:tailEnd/>
            </a:ln>
          </p:spPr>
          <p:txBody>
            <a:bodyPr/>
            <a:lstStyle/>
            <a:p>
              <a:endParaRPr lang="en-US"/>
            </a:p>
          </p:txBody>
        </p:sp>
        <p:sp>
          <p:nvSpPr>
            <p:cNvPr id="65557" name="Line 367"/>
            <p:cNvSpPr>
              <a:spLocks noChangeShapeType="1"/>
            </p:cNvSpPr>
            <p:nvPr/>
          </p:nvSpPr>
          <p:spPr bwMode="auto">
            <a:xfrm flipV="1">
              <a:off x="4973" y="3292"/>
              <a:ext cx="0" cy="9"/>
            </a:xfrm>
            <a:prstGeom prst="line">
              <a:avLst/>
            </a:prstGeom>
            <a:noFill/>
            <a:ln w="3175" cap="rnd">
              <a:solidFill>
                <a:srgbClr val="000000"/>
              </a:solidFill>
              <a:round/>
              <a:headEnd/>
              <a:tailEnd/>
            </a:ln>
          </p:spPr>
          <p:txBody>
            <a:bodyPr/>
            <a:lstStyle/>
            <a:p>
              <a:endParaRPr lang="en-US"/>
            </a:p>
          </p:txBody>
        </p:sp>
        <p:sp>
          <p:nvSpPr>
            <p:cNvPr id="65558" name="Line 368"/>
            <p:cNvSpPr>
              <a:spLocks noChangeShapeType="1"/>
            </p:cNvSpPr>
            <p:nvPr/>
          </p:nvSpPr>
          <p:spPr bwMode="auto">
            <a:xfrm>
              <a:off x="3201" y="1773"/>
              <a:ext cx="0" cy="10"/>
            </a:xfrm>
            <a:prstGeom prst="line">
              <a:avLst/>
            </a:prstGeom>
            <a:noFill/>
            <a:ln w="3175" cap="rnd">
              <a:solidFill>
                <a:srgbClr val="000000"/>
              </a:solidFill>
              <a:round/>
              <a:headEnd/>
              <a:tailEnd/>
            </a:ln>
          </p:spPr>
          <p:txBody>
            <a:bodyPr/>
            <a:lstStyle/>
            <a:p>
              <a:endParaRPr lang="en-US"/>
            </a:p>
          </p:txBody>
        </p:sp>
        <p:sp>
          <p:nvSpPr>
            <p:cNvPr id="65559" name="Line 369"/>
            <p:cNvSpPr>
              <a:spLocks noChangeShapeType="1"/>
            </p:cNvSpPr>
            <p:nvPr/>
          </p:nvSpPr>
          <p:spPr bwMode="auto">
            <a:xfrm>
              <a:off x="3496" y="1773"/>
              <a:ext cx="0" cy="10"/>
            </a:xfrm>
            <a:prstGeom prst="line">
              <a:avLst/>
            </a:prstGeom>
            <a:noFill/>
            <a:ln w="3175" cap="rnd">
              <a:solidFill>
                <a:srgbClr val="000000"/>
              </a:solidFill>
              <a:round/>
              <a:headEnd/>
              <a:tailEnd/>
            </a:ln>
          </p:spPr>
          <p:txBody>
            <a:bodyPr/>
            <a:lstStyle/>
            <a:p>
              <a:endParaRPr lang="en-US"/>
            </a:p>
          </p:txBody>
        </p:sp>
        <p:sp>
          <p:nvSpPr>
            <p:cNvPr id="65560" name="Line 370"/>
            <p:cNvSpPr>
              <a:spLocks noChangeShapeType="1"/>
            </p:cNvSpPr>
            <p:nvPr/>
          </p:nvSpPr>
          <p:spPr bwMode="auto">
            <a:xfrm>
              <a:off x="3793" y="1773"/>
              <a:ext cx="0" cy="10"/>
            </a:xfrm>
            <a:prstGeom prst="line">
              <a:avLst/>
            </a:prstGeom>
            <a:noFill/>
            <a:ln w="3175" cap="rnd">
              <a:solidFill>
                <a:srgbClr val="000000"/>
              </a:solidFill>
              <a:round/>
              <a:headEnd/>
              <a:tailEnd/>
            </a:ln>
          </p:spPr>
          <p:txBody>
            <a:bodyPr/>
            <a:lstStyle/>
            <a:p>
              <a:endParaRPr lang="en-US"/>
            </a:p>
          </p:txBody>
        </p:sp>
        <p:sp>
          <p:nvSpPr>
            <p:cNvPr id="65561" name="Line 371"/>
            <p:cNvSpPr>
              <a:spLocks noChangeShapeType="1"/>
            </p:cNvSpPr>
            <p:nvPr/>
          </p:nvSpPr>
          <p:spPr bwMode="auto">
            <a:xfrm>
              <a:off x="4088" y="1773"/>
              <a:ext cx="0" cy="10"/>
            </a:xfrm>
            <a:prstGeom prst="line">
              <a:avLst/>
            </a:prstGeom>
            <a:noFill/>
            <a:ln w="3175" cap="rnd">
              <a:solidFill>
                <a:srgbClr val="000000"/>
              </a:solidFill>
              <a:round/>
              <a:headEnd/>
              <a:tailEnd/>
            </a:ln>
          </p:spPr>
          <p:txBody>
            <a:bodyPr/>
            <a:lstStyle/>
            <a:p>
              <a:endParaRPr lang="en-US"/>
            </a:p>
          </p:txBody>
        </p:sp>
        <p:sp>
          <p:nvSpPr>
            <p:cNvPr id="65562" name="Line 372"/>
            <p:cNvSpPr>
              <a:spLocks noChangeShapeType="1"/>
            </p:cNvSpPr>
            <p:nvPr/>
          </p:nvSpPr>
          <p:spPr bwMode="auto">
            <a:xfrm>
              <a:off x="4383" y="1773"/>
              <a:ext cx="0" cy="10"/>
            </a:xfrm>
            <a:prstGeom prst="line">
              <a:avLst/>
            </a:prstGeom>
            <a:noFill/>
            <a:ln w="3175" cap="rnd">
              <a:solidFill>
                <a:srgbClr val="000000"/>
              </a:solidFill>
              <a:round/>
              <a:headEnd/>
              <a:tailEnd/>
            </a:ln>
          </p:spPr>
          <p:txBody>
            <a:bodyPr/>
            <a:lstStyle/>
            <a:p>
              <a:endParaRPr lang="en-US"/>
            </a:p>
          </p:txBody>
        </p:sp>
        <p:sp>
          <p:nvSpPr>
            <p:cNvPr id="65563" name="Line 373"/>
            <p:cNvSpPr>
              <a:spLocks noChangeShapeType="1"/>
            </p:cNvSpPr>
            <p:nvPr/>
          </p:nvSpPr>
          <p:spPr bwMode="auto">
            <a:xfrm>
              <a:off x="4677" y="1773"/>
              <a:ext cx="0" cy="10"/>
            </a:xfrm>
            <a:prstGeom prst="line">
              <a:avLst/>
            </a:prstGeom>
            <a:noFill/>
            <a:ln w="3175" cap="rnd">
              <a:solidFill>
                <a:srgbClr val="000000"/>
              </a:solidFill>
              <a:round/>
              <a:headEnd/>
              <a:tailEnd/>
            </a:ln>
          </p:spPr>
          <p:txBody>
            <a:bodyPr/>
            <a:lstStyle/>
            <a:p>
              <a:endParaRPr lang="en-US"/>
            </a:p>
          </p:txBody>
        </p:sp>
        <p:sp>
          <p:nvSpPr>
            <p:cNvPr id="65564" name="Line 374"/>
            <p:cNvSpPr>
              <a:spLocks noChangeShapeType="1"/>
            </p:cNvSpPr>
            <p:nvPr/>
          </p:nvSpPr>
          <p:spPr bwMode="auto">
            <a:xfrm>
              <a:off x="4973" y="1773"/>
              <a:ext cx="0" cy="10"/>
            </a:xfrm>
            <a:prstGeom prst="line">
              <a:avLst/>
            </a:prstGeom>
            <a:noFill/>
            <a:ln w="3175" cap="rnd">
              <a:solidFill>
                <a:srgbClr val="000000"/>
              </a:solidFill>
              <a:round/>
              <a:headEnd/>
              <a:tailEnd/>
            </a:ln>
          </p:spPr>
          <p:txBody>
            <a:bodyPr/>
            <a:lstStyle/>
            <a:p>
              <a:endParaRPr lang="en-US"/>
            </a:p>
          </p:txBody>
        </p:sp>
        <p:sp>
          <p:nvSpPr>
            <p:cNvPr id="65565" name="Line 375"/>
            <p:cNvSpPr>
              <a:spLocks noChangeShapeType="1"/>
            </p:cNvSpPr>
            <p:nvPr/>
          </p:nvSpPr>
          <p:spPr bwMode="auto">
            <a:xfrm flipV="1">
              <a:off x="3201" y="3282"/>
              <a:ext cx="0" cy="19"/>
            </a:xfrm>
            <a:prstGeom prst="line">
              <a:avLst/>
            </a:prstGeom>
            <a:noFill/>
            <a:ln w="3175" cap="rnd">
              <a:solidFill>
                <a:srgbClr val="000000"/>
              </a:solidFill>
              <a:round/>
              <a:headEnd/>
              <a:tailEnd/>
            </a:ln>
          </p:spPr>
          <p:txBody>
            <a:bodyPr/>
            <a:lstStyle/>
            <a:p>
              <a:endParaRPr lang="en-US"/>
            </a:p>
          </p:txBody>
        </p:sp>
        <p:sp>
          <p:nvSpPr>
            <p:cNvPr id="65566" name="Line 376"/>
            <p:cNvSpPr>
              <a:spLocks noChangeShapeType="1"/>
            </p:cNvSpPr>
            <p:nvPr/>
          </p:nvSpPr>
          <p:spPr bwMode="auto">
            <a:xfrm flipV="1">
              <a:off x="3793" y="3282"/>
              <a:ext cx="0" cy="19"/>
            </a:xfrm>
            <a:prstGeom prst="line">
              <a:avLst/>
            </a:prstGeom>
            <a:noFill/>
            <a:ln w="3175" cap="rnd">
              <a:solidFill>
                <a:srgbClr val="000000"/>
              </a:solidFill>
              <a:round/>
              <a:headEnd/>
              <a:tailEnd/>
            </a:ln>
          </p:spPr>
          <p:txBody>
            <a:bodyPr/>
            <a:lstStyle/>
            <a:p>
              <a:endParaRPr lang="en-US"/>
            </a:p>
          </p:txBody>
        </p:sp>
        <p:sp>
          <p:nvSpPr>
            <p:cNvPr id="65567" name="Line 377"/>
            <p:cNvSpPr>
              <a:spLocks noChangeShapeType="1"/>
            </p:cNvSpPr>
            <p:nvPr/>
          </p:nvSpPr>
          <p:spPr bwMode="auto">
            <a:xfrm flipV="1">
              <a:off x="4383" y="3282"/>
              <a:ext cx="0" cy="19"/>
            </a:xfrm>
            <a:prstGeom prst="line">
              <a:avLst/>
            </a:prstGeom>
            <a:noFill/>
            <a:ln w="3175" cap="rnd">
              <a:solidFill>
                <a:srgbClr val="000000"/>
              </a:solidFill>
              <a:round/>
              <a:headEnd/>
              <a:tailEnd/>
            </a:ln>
          </p:spPr>
          <p:txBody>
            <a:bodyPr/>
            <a:lstStyle/>
            <a:p>
              <a:endParaRPr lang="en-US"/>
            </a:p>
          </p:txBody>
        </p:sp>
        <p:sp>
          <p:nvSpPr>
            <p:cNvPr id="65568" name="Line 378"/>
            <p:cNvSpPr>
              <a:spLocks noChangeShapeType="1"/>
            </p:cNvSpPr>
            <p:nvPr/>
          </p:nvSpPr>
          <p:spPr bwMode="auto">
            <a:xfrm flipV="1">
              <a:off x="4973" y="3282"/>
              <a:ext cx="0" cy="19"/>
            </a:xfrm>
            <a:prstGeom prst="line">
              <a:avLst/>
            </a:prstGeom>
            <a:noFill/>
            <a:ln w="3175" cap="rnd">
              <a:solidFill>
                <a:srgbClr val="000000"/>
              </a:solidFill>
              <a:round/>
              <a:headEnd/>
              <a:tailEnd/>
            </a:ln>
          </p:spPr>
          <p:txBody>
            <a:bodyPr/>
            <a:lstStyle/>
            <a:p>
              <a:endParaRPr lang="en-US"/>
            </a:p>
          </p:txBody>
        </p:sp>
        <p:sp>
          <p:nvSpPr>
            <p:cNvPr id="65569" name="Line 379"/>
            <p:cNvSpPr>
              <a:spLocks noChangeShapeType="1"/>
            </p:cNvSpPr>
            <p:nvPr/>
          </p:nvSpPr>
          <p:spPr bwMode="auto">
            <a:xfrm>
              <a:off x="3201" y="1773"/>
              <a:ext cx="0" cy="19"/>
            </a:xfrm>
            <a:prstGeom prst="line">
              <a:avLst/>
            </a:prstGeom>
            <a:noFill/>
            <a:ln w="3175" cap="rnd">
              <a:solidFill>
                <a:srgbClr val="000000"/>
              </a:solidFill>
              <a:round/>
              <a:headEnd/>
              <a:tailEnd/>
            </a:ln>
          </p:spPr>
          <p:txBody>
            <a:bodyPr/>
            <a:lstStyle/>
            <a:p>
              <a:endParaRPr lang="en-US"/>
            </a:p>
          </p:txBody>
        </p:sp>
        <p:sp>
          <p:nvSpPr>
            <p:cNvPr id="65570" name="Line 380"/>
            <p:cNvSpPr>
              <a:spLocks noChangeShapeType="1"/>
            </p:cNvSpPr>
            <p:nvPr/>
          </p:nvSpPr>
          <p:spPr bwMode="auto">
            <a:xfrm>
              <a:off x="3793" y="1773"/>
              <a:ext cx="0" cy="19"/>
            </a:xfrm>
            <a:prstGeom prst="line">
              <a:avLst/>
            </a:prstGeom>
            <a:noFill/>
            <a:ln w="3175" cap="rnd">
              <a:solidFill>
                <a:srgbClr val="000000"/>
              </a:solidFill>
              <a:round/>
              <a:headEnd/>
              <a:tailEnd/>
            </a:ln>
          </p:spPr>
          <p:txBody>
            <a:bodyPr/>
            <a:lstStyle/>
            <a:p>
              <a:endParaRPr lang="en-US"/>
            </a:p>
          </p:txBody>
        </p:sp>
        <p:sp>
          <p:nvSpPr>
            <p:cNvPr id="65571" name="Line 381"/>
            <p:cNvSpPr>
              <a:spLocks noChangeShapeType="1"/>
            </p:cNvSpPr>
            <p:nvPr/>
          </p:nvSpPr>
          <p:spPr bwMode="auto">
            <a:xfrm>
              <a:off x="4383" y="1773"/>
              <a:ext cx="0" cy="19"/>
            </a:xfrm>
            <a:prstGeom prst="line">
              <a:avLst/>
            </a:prstGeom>
            <a:noFill/>
            <a:ln w="3175" cap="rnd">
              <a:solidFill>
                <a:srgbClr val="000000"/>
              </a:solidFill>
              <a:round/>
              <a:headEnd/>
              <a:tailEnd/>
            </a:ln>
          </p:spPr>
          <p:txBody>
            <a:bodyPr/>
            <a:lstStyle/>
            <a:p>
              <a:endParaRPr lang="en-US"/>
            </a:p>
          </p:txBody>
        </p:sp>
        <p:sp>
          <p:nvSpPr>
            <p:cNvPr id="65572" name="Line 382"/>
            <p:cNvSpPr>
              <a:spLocks noChangeShapeType="1"/>
            </p:cNvSpPr>
            <p:nvPr/>
          </p:nvSpPr>
          <p:spPr bwMode="auto">
            <a:xfrm>
              <a:off x="4973" y="1773"/>
              <a:ext cx="0" cy="19"/>
            </a:xfrm>
            <a:prstGeom prst="line">
              <a:avLst/>
            </a:prstGeom>
            <a:noFill/>
            <a:ln w="3175" cap="rnd">
              <a:solidFill>
                <a:srgbClr val="000000"/>
              </a:solidFill>
              <a:round/>
              <a:headEnd/>
              <a:tailEnd/>
            </a:ln>
          </p:spPr>
          <p:txBody>
            <a:bodyPr/>
            <a:lstStyle/>
            <a:p>
              <a:endParaRPr lang="en-US"/>
            </a:p>
          </p:txBody>
        </p:sp>
        <p:sp>
          <p:nvSpPr>
            <p:cNvPr id="65573" name="Rectangle 383"/>
            <p:cNvSpPr>
              <a:spLocks noChangeArrowheads="1"/>
            </p:cNvSpPr>
            <p:nvPr/>
          </p:nvSpPr>
          <p:spPr bwMode="auto">
            <a:xfrm>
              <a:off x="3218" y="3340"/>
              <a:ext cx="62"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0</a:t>
              </a:r>
              <a:endParaRPr lang="en-US" sz="1400"/>
            </a:p>
          </p:txBody>
        </p:sp>
        <p:sp>
          <p:nvSpPr>
            <p:cNvPr id="65574" name="Rectangle 384"/>
            <p:cNvSpPr>
              <a:spLocks noChangeArrowheads="1"/>
            </p:cNvSpPr>
            <p:nvPr/>
          </p:nvSpPr>
          <p:spPr bwMode="auto">
            <a:xfrm>
              <a:off x="3727" y="3340"/>
              <a:ext cx="124"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10</a:t>
              </a:r>
              <a:endParaRPr lang="en-US" sz="1400"/>
            </a:p>
          </p:txBody>
        </p:sp>
        <p:sp>
          <p:nvSpPr>
            <p:cNvPr id="65575" name="Rectangle 385"/>
            <p:cNvSpPr>
              <a:spLocks noChangeArrowheads="1"/>
            </p:cNvSpPr>
            <p:nvPr/>
          </p:nvSpPr>
          <p:spPr bwMode="auto">
            <a:xfrm>
              <a:off x="4316" y="3340"/>
              <a:ext cx="124"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20</a:t>
              </a:r>
              <a:endParaRPr lang="en-US" sz="1400"/>
            </a:p>
          </p:txBody>
        </p:sp>
        <p:sp>
          <p:nvSpPr>
            <p:cNvPr id="65576" name="Rectangle 386"/>
            <p:cNvSpPr>
              <a:spLocks noChangeArrowheads="1"/>
            </p:cNvSpPr>
            <p:nvPr/>
          </p:nvSpPr>
          <p:spPr bwMode="auto">
            <a:xfrm>
              <a:off x="4907" y="3340"/>
              <a:ext cx="124"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30</a:t>
              </a:r>
              <a:endParaRPr lang="en-US" sz="1400"/>
            </a:p>
          </p:txBody>
        </p:sp>
        <p:sp>
          <p:nvSpPr>
            <p:cNvPr id="65577" name="Rectangle 387"/>
            <p:cNvSpPr>
              <a:spLocks noChangeArrowheads="1"/>
            </p:cNvSpPr>
            <p:nvPr/>
          </p:nvSpPr>
          <p:spPr bwMode="auto">
            <a:xfrm>
              <a:off x="3858" y="3458"/>
              <a:ext cx="452"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Time (hr)</a:t>
              </a:r>
              <a:endParaRPr lang="en-US" sz="1400"/>
            </a:p>
          </p:txBody>
        </p:sp>
        <p:sp>
          <p:nvSpPr>
            <p:cNvPr id="65578" name="Line 388"/>
            <p:cNvSpPr>
              <a:spLocks noChangeShapeType="1"/>
            </p:cNvSpPr>
            <p:nvPr/>
          </p:nvSpPr>
          <p:spPr bwMode="auto">
            <a:xfrm>
              <a:off x="3201" y="3301"/>
              <a:ext cx="8" cy="0"/>
            </a:xfrm>
            <a:prstGeom prst="line">
              <a:avLst/>
            </a:prstGeom>
            <a:noFill/>
            <a:ln w="3175" cap="rnd">
              <a:solidFill>
                <a:srgbClr val="000000"/>
              </a:solidFill>
              <a:round/>
              <a:headEnd/>
              <a:tailEnd/>
            </a:ln>
          </p:spPr>
          <p:txBody>
            <a:bodyPr/>
            <a:lstStyle/>
            <a:p>
              <a:endParaRPr lang="en-US"/>
            </a:p>
          </p:txBody>
        </p:sp>
        <p:sp>
          <p:nvSpPr>
            <p:cNvPr id="65579" name="Line 389"/>
            <p:cNvSpPr>
              <a:spLocks noChangeShapeType="1"/>
            </p:cNvSpPr>
            <p:nvPr/>
          </p:nvSpPr>
          <p:spPr bwMode="auto">
            <a:xfrm>
              <a:off x="3201" y="3149"/>
              <a:ext cx="8" cy="0"/>
            </a:xfrm>
            <a:prstGeom prst="line">
              <a:avLst/>
            </a:prstGeom>
            <a:noFill/>
            <a:ln w="3175" cap="rnd">
              <a:solidFill>
                <a:srgbClr val="000000"/>
              </a:solidFill>
              <a:round/>
              <a:headEnd/>
              <a:tailEnd/>
            </a:ln>
          </p:spPr>
          <p:txBody>
            <a:bodyPr/>
            <a:lstStyle/>
            <a:p>
              <a:endParaRPr lang="en-US"/>
            </a:p>
          </p:txBody>
        </p:sp>
        <p:sp>
          <p:nvSpPr>
            <p:cNvPr id="65580" name="Line 390"/>
            <p:cNvSpPr>
              <a:spLocks noChangeShapeType="1"/>
            </p:cNvSpPr>
            <p:nvPr/>
          </p:nvSpPr>
          <p:spPr bwMode="auto">
            <a:xfrm>
              <a:off x="3201" y="2994"/>
              <a:ext cx="8" cy="0"/>
            </a:xfrm>
            <a:prstGeom prst="line">
              <a:avLst/>
            </a:prstGeom>
            <a:noFill/>
            <a:ln w="3175" cap="rnd">
              <a:solidFill>
                <a:srgbClr val="000000"/>
              </a:solidFill>
              <a:round/>
              <a:headEnd/>
              <a:tailEnd/>
            </a:ln>
          </p:spPr>
          <p:txBody>
            <a:bodyPr/>
            <a:lstStyle/>
            <a:p>
              <a:endParaRPr lang="en-US"/>
            </a:p>
          </p:txBody>
        </p:sp>
        <p:sp>
          <p:nvSpPr>
            <p:cNvPr id="65581" name="Line 391"/>
            <p:cNvSpPr>
              <a:spLocks noChangeShapeType="1"/>
            </p:cNvSpPr>
            <p:nvPr/>
          </p:nvSpPr>
          <p:spPr bwMode="auto">
            <a:xfrm>
              <a:off x="3201" y="2843"/>
              <a:ext cx="8" cy="0"/>
            </a:xfrm>
            <a:prstGeom prst="line">
              <a:avLst/>
            </a:prstGeom>
            <a:noFill/>
            <a:ln w="3175" cap="rnd">
              <a:solidFill>
                <a:srgbClr val="000000"/>
              </a:solidFill>
              <a:round/>
              <a:headEnd/>
              <a:tailEnd/>
            </a:ln>
          </p:spPr>
          <p:txBody>
            <a:bodyPr/>
            <a:lstStyle/>
            <a:p>
              <a:endParaRPr lang="en-US"/>
            </a:p>
          </p:txBody>
        </p:sp>
        <p:sp>
          <p:nvSpPr>
            <p:cNvPr id="65582" name="Line 392"/>
            <p:cNvSpPr>
              <a:spLocks noChangeShapeType="1"/>
            </p:cNvSpPr>
            <p:nvPr/>
          </p:nvSpPr>
          <p:spPr bwMode="auto">
            <a:xfrm>
              <a:off x="3201" y="2690"/>
              <a:ext cx="8" cy="0"/>
            </a:xfrm>
            <a:prstGeom prst="line">
              <a:avLst/>
            </a:prstGeom>
            <a:noFill/>
            <a:ln w="3175" cap="rnd">
              <a:solidFill>
                <a:srgbClr val="000000"/>
              </a:solidFill>
              <a:round/>
              <a:headEnd/>
              <a:tailEnd/>
            </a:ln>
          </p:spPr>
          <p:txBody>
            <a:bodyPr/>
            <a:lstStyle/>
            <a:p>
              <a:endParaRPr lang="en-US"/>
            </a:p>
          </p:txBody>
        </p:sp>
        <p:sp>
          <p:nvSpPr>
            <p:cNvPr id="65583" name="Line 393"/>
            <p:cNvSpPr>
              <a:spLocks noChangeShapeType="1"/>
            </p:cNvSpPr>
            <p:nvPr/>
          </p:nvSpPr>
          <p:spPr bwMode="auto">
            <a:xfrm>
              <a:off x="3201" y="2537"/>
              <a:ext cx="8" cy="0"/>
            </a:xfrm>
            <a:prstGeom prst="line">
              <a:avLst/>
            </a:prstGeom>
            <a:noFill/>
            <a:ln w="3175" cap="rnd">
              <a:solidFill>
                <a:srgbClr val="000000"/>
              </a:solidFill>
              <a:round/>
              <a:headEnd/>
              <a:tailEnd/>
            </a:ln>
          </p:spPr>
          <p:txBody>
            <a:bodyPr/>
            <a:lstStyle/>
            <a:p>
              <a:endParaRPr lang="en-US"/>
            </a:p>
          </p:txBody>
        </p:sp>
        <p:sp>
          <p:nvSpPr>
            <p:cNvPr id="65584" name="Line 394"/>
            <p:cNvSpPr>
              <a:spLocks noChangeShapeType="1"/>
            </p:cNvSpPr>
            <p:nvPr/>
          </p:nvSpPr>
          <p:spPr bwMode="auto">
            <a:xfrm>
              <a:off x="3201" y="2384"/>
              <a:ext cx="8" cy="0"/>
            </a:xfrm>
            <a:prstGeom prst="line">
              <a:avLst/>
            </a:prstGeom>
            <a:noFill/>
            <a:ln w="3175" cap="rnd">
              <a:solidFill>
                <a:srgbClr val="000000"/>
              </a:solidFill>
              <a:round/>
              <a:headEnd/>
              <a:tailEnd/>
            </a:ln>
          </p:spPr>
          <p:txBody>
            <a:bodyPr/>
            <a:lstStyle/>
            <a:p>
              <a:endParaRPr lang="en-US"/>
            </a:p>
          </p:txBody>
        </p:sp>
        <p:sp>
          <p:nvSpPr>
            <p:cNvPr id="65585" name="Line 395"/>
            <p:cNvSpPr>
              <a:spLocks noChangeShapeType="1"/>
            </p:cNvSpPr>
            <p:nvPr/>
          </p:nvSpPr>
          <p:spPr bwMode="auto">
            <a:xfrm>
              <a:off x="3201" y="2231"/>
              <a:ext cx="8" cy="0"/>
            </a:xfrm>
            <a:prstGeom prst="line">
              <a:avLst/>
            </a:prstGeom>
            <a:noFill/>
            <a:ln w="3175" cap="rnd">
              <a:solidFill>
                <a:srgbClr val="000000"/>
              </a:solidFill>
              <a:round/>
              <a:headEnd/>
              <a:tailEnd/>
            </a:ln>
          </p:spPr>
          <p:txBody>
            <a:bodyPr/>
            <a:lstStyle/>
            <a:p>
              <a:endParaRPr lang="en-US"/>
            </a:p>
          </p:txBody>
        </p:sp>
        <p:sp>
          <p:nvSpPr>
            <p:cNvPr id="65586" name="Line 396"/>
            <p:cNvSpPr>
              <a:spLocks noChangeShapeType="1"/>
            </p:cNvSpPr>
            <p:nvPr/>
          </p:nvSpPr>
          <p:spPr bwMode="auto">
            <a:xfrm>
              <a:off x="3201" y="2078"/>
              <a:ext cx="8" cy="0"/>
            </a:xfrm>
            <a:prstGeom prst="line">
              <a:avLst/>
            </a:prstGeom>
            <a:noFill/>
            <a:ln w="3175" cap="rnd">
              <a:solidFill>
                <a:srgbClr val="000000"/>
              </a:solidFill>
              <a:round/>
              <a:headEnd/>
              <a:tailEnd/>
            </a:ln>
          </p:spPr>
          <p:txBody>
            <a:bodyPr/>
            <a:lstStyle/>
            <a:p>
              <a:endParaRPr lang="en-US"/>
            </a:p>
          </p:txBody>
        </p:sp>
        <p:sp>
          <p:nvSpPr>
            <p:cNvPr id="65587" name="Line 397"/>
            <p:cNvSpPr>
              <a:spLocks noChangeShapeType="1"/>
            </p:cNvSpPr>
            <p:nvPr/>
          </p:nvSpPr>
          <p:spPr bwMode="auto">
            <a:xfrm>
              <a:off x="3201" y="1925"/>
              <a:ext cx="8" cy="0"/>
            </a:xfrm>
            <a:prstGeom prst="line">
              <a:avLst/>
            </a:prstGeom>
            <a:noFill/>
            <a:ln w="3175" cap="rnd">
              <a:solidFill>
                <a:srgbClr val="000000"/>
              </a:solidFill>
              <a:round/>
              <a:headEnd/>
              <a:tailEnd/>
            </a:ln>
          </p:spPr>
          <p:txBody>
            <a:bodyPr/>
            <a:lstStyle/>
            <a:p>
              <a:endParaRPr lang="en-US"/>
            </a:p>
          </p:txBody>
        </p:sp>
        <p:sp>
          <p:nvSpPr>
            <p:cNvPr id="65588" name="Line 398"/>
            <p:cNvSpPr>
              <a:spLocks noChangeShapeType="1"/>
            </p:cNvSpPr>
            <p:nvPr/>
          </p:nvSpPr>
          <p:spPr bwMode="auto">
            <a:xfrm>
              <a:off x="3201" y="1773"/>
              <a:ext cx="8" cy="0"/>
            </a:xfrm>
            <a:prstGeom prst="line">
              <a:avLst/>
            </a:prstGeom>
            <a:noFill/>
            <a:ln w="3175" cap="rnd">
              <a:solidFill>
                <a:srgbClr val="000000"/>
              </a:solidFill>
              <a:round/>
              <a:headEnd/>
              <a:tailEnd/>
            </a:ln>
          </p:spPr>
          <p:txBody>
            <a:bodyPr/>
            <a:lstStyle/>
            <a:p>
              <a:endParaRPr lang="en-US"/>
            </a:p>
          </p:txBody>
        </p:sp>
        <p:sp>
          <p:nvSpPr>
            <p:cNvPr id="65589" name="Line 399"/>
            <p:cNvSpPr>
              <a:spLocks noChangeShapeType="1"/>
            </p:cNvSpPr>
            <p:nvPr/>
          </p:nvSpPr>
          <p:spPr bwMode="auto">
            <a:xfrm flipH="1">
              <a:off x="4965" y="3301"/>
              <a:ext cx="8" cy="0"/>
            </a:xfrm>
            <a:prstGeom prst="line">
              <a:avLst/>
            </a:prstGeom>
            <a:noFill/>
            <a:ln w="3175" cap="rnd">
              <a:solidFill>
                <a:srgbClr val="000000"/>
              </a:solidFill>
              <a:round/>
              <a:headEnd/>
              <a:tailEnd/>
            </a:ln>
          </p:spPr>
          <p:txBody>
            <a:bodyPr/>
            <a:lstStyle/>
            <a:p>
              <a:endParaRPr lang="en-US"/>
            </a:p>
          </p:txBody>
        </p:sp>
        <p:sp>
          <p:nvSpPr>
            <p:cNvPr id="65590" name="Line 400"/>
            <p:cNvSpPr>
              <a:spLocks noChangeShapeType="1"/>
            </p:cNvSpPr>
            <p:nvPr/>
          </p:nvSpPr>
          <p:spPr bwMode="auto">
            <a:xfrm flipH="1">
              <a:off x="4965" y="3149"/>
              <a:ext cx="8" cy="0"/>
            </a:xfrm>
            <a:prstGeom prst="line">
              <a:avLst/>
            </a:prstGeom>
            <a:noFill/>
            <a:ln w="3175" cap="rnd">
              <a:solidFill>
                <a:srgbClr val="000000"/>
              </a:solidFill>
              <a:round/>
              <a:headEnd/>
              <a:tailEnd/>
            </a:ln>
          </p:spPr>
          <p:txBody>
            <a:bodyPr/>
            <a:lstStyle/>
            <a:p>
              <a:endParaRPr lang="en-US"/>
            </a:p>
          </p:txBody>
        </p:sp>
        <p:sp>
          <p:nvSpPr>
            <p:cNvPr id="65591" name="Line 401"/>
            <p:cNvSpPr>
              <a:spLocks noChangeShapeType="1"/>
            </p:cNvSpPr>
            <p:nvPr/>
          </p:nvSpPr>
          <p:spPr bwMode="auto">
            <a:xfrm flipH="1">
              <a:off x="4965" y="2994"/>
              <a:ext cx="8" cy="0"/>
            </a:xfrm>
            <a:prstGeom prst="line">
              <a:avLst/>
            </a:prstGeom>
            <a:noFill/>
            <a:ln w="3175" cap="rnd">
              <a:solidFill>
                <a:srgbClr val="000000"/>
              </a:solidFill>
              <a:round/>
              <a:headEnd/>
              <a:tailEnd/>
            </a:ln>
          </p:spPr>
          <p:txBody>
            <a:bodyPr/>
            <a:lstStyle/>
            <a:p>
              <a:endParaRPr lang="en-US"/>
            </a:p>
          </p:txBody>
        </p:sp>
        <p:sp>
          <p:nvSpPr>
            <p:cNvPr id="65592" name="Line 402"/>
            <p:cNvSpPr>
              <a:spLocks noChangeShapeType="1"/>
            </p:cNvSpPr>
            <p:nvPr/>
          </p:nvSpPr>
          <p:spPr bwMode="auto">
            <a:xfrm flipH="1">
              <a:off x="4965" y="2843"/>
              <a:ext cx="8" cy="0"/>
            </a:xfrm>
            <a:prstGeom prst="line">
              <a:avLst/>
            </a:prstGeom>
            <a:noFill/>
            <a:ln w="3175" cap="rnd">
              <a:solidFill>
                <a:srgbClr val="000000"/>
              </a:solidFill>
              <a:round/>
              <a:headEnd/>
              <a:tailEnd/>
            </a:ln>
          </p:spPr>
          <p:txBody>
            <a:bodyPr/>
            <a:lstStyle/>
            <a:p>
              <a:endParaRPr lang="en-US"/>
            </a:p>
          </p:txBody>
        </p:sp>
        <p:sp>
          <p:nvSpPr>
            <p:cNvPr id="65593" name="Line 403"/>
            <p:cNvSpPr>
              <a:spLocks noChangeShapeType="1"/>
            </p:cNvSpPr>
            <p:nvPr/>
          </p:nvSpPr>
          <p:spPr bwMode="auto">
            <a:xfrm flipH="1">
              <a:off x="4965" y="2690"/>
              <a:ext cx="8" cy="0"/>
            </a:xfrm>
            <a:prstGeom prst="line">
              <a:avLst/>
            </a:prstGeom>
            <a:noFill/>
            <a:ln w="3175" cap="rnd">
              <a:solidFill>
                <a:srgbClr val="000000"/>
              </a:solidFill>
              <a:round/>
              <a:headEnd/>
              <a:tailEnd/>
            </a:ln>
          </p:spPr>
          <p:txBody>
            <a:bodyPr/>
            <a:lstStyle/>
            <a:p>
              <a:endParaRPr lang="en-US"/>
            </a:p>
          </p:txBody>
        </p:sp>
        <p:sp>
          <p:nvSpPr>
            <p:cNvPr id="65594" name="Line 404"/>
            <p:cNvSpPr>
              <a:spLocks noChangeShapeType="1"/>
            </p:cNvSpPr>
            <p:nvPr/>
          </p:nvSpPr>
          <p:spPr bwMode="auto">
            <a:xfrm flipH="1">
              <a:off x="4965" y="2537"/>
              <a:ext cx="8" cy="0"/>
            </a:xfrm>
            <a:prstGeom prst="line">
              <a:avLst/>
            </a:prstGeom>
            <a:noFill/>
            <a:ln w="3175" cap="rnd">
              <a:solidFill>
                <a:srgbClr val="000000"/>
              </a:solidFill>
              <a:round/>
              <a:headEnd/>
              <a:tailEnd/>
            </a:ln>
          </p:spPr>
          <p:txBody>
            <a:bodyPr/>
            <a:lstStyle/>
            <a:p>
              <a:endParaRPr lang="en-US"/>
            </a:p>
          </p:txBody>
        </p:sp>
        <p:sp>
          <p:nvSpPr>
            <p:cNvPr id="65595" name="Line 405"/>
            <p:cNvSpPr>
              <a:spLocks noChangeShapeType="1"/>
            </p:cNvSpPr>
            <p:nvPr/>
          </p:nvSpPr>
          <p:spPr bwMode="auto">
            <a:xfrm flipH="1">
              <a:off x="4965" y="2384"/>
              <a:ext cx="8" cy="0"/>
            </a:xfrm>
            <a:prstGeom prst="line">
              <a:avLst/>
            </a:prstGeom>
            <a:noFill/>
            <a:ln w="3175" cap="rnd">
              <a:solidFill>
                <a:srgbClr val="000000"/>
              </a:solidFill>
              <a:round/>
              <a:headEnd/>
              <a:tailEnd/>
            </a:ln>
          </p:spPr>
          <p:txBody>
            <a:bodyPr/>
            <a:lstStyle/>
            <a:p>
              <a:endParaRPr lang="en-US"/>
            </a:p>
          </p:txBody>
        </p:sp>
        <p:sp>
          <p:nvSpPr>
            <p:cNvPr id="65596" name="Line 406"/>
            <p:cNvSpPr>
              <a:spLocks noChangeShapeType="1"/>
            </p:cNvSpPr>
            <p:nvPr/>
          </p:nvSpPr>
          <p:spPr bwMode="auto">
            <a:xfrm flipH="1">
              <a:off x="4965" y="2231"/>
              <a:ext cx="8" cy="0"/>
            </a:xfrm>
            <a:prstGeom prst="line">
              <a:avLst/>
            </a:prstGeom>
            <a:noFill/>
            <a:ln w="3175" cap="rnd">
              <a:solidFill>
                <a:srgbClr val="000000"/>
              </a:solidFill>
              <a:round/>
              <a:headEnd/>
              <a:tailEnd/>
            </a:ln>
          </p:spPr>
          <p:txBody>
            <a:bodyPr/>
            <a:lstStyle/>
            <a:p>
              <a:endParaRPr lang="en-US"/>
            </a:p>
          </p:txBody>
        </p:sp>
        <p:sp>
          <p:nvSpPr>
            <p:cNvPr id="65597" name="Line 407"/>
            <p:cNvSpPr>
              <a:spLocks noChangeShapeType="1"/>
            </p:cNvSpPr>
            <p:nvPr/>
          </p:nvSpPr>
          <p:spPr bwMode="auto">
            <a:xfrm flipH="1">
              <a:off x="4965" y="2078"/>
              <a:ext cx="8" cy="0"/>
            </a:xfrm>
            <a:prstGeom prst="line">
              <a:avLst/>
            </a:prstGeom>
            <a:noFill/>
            <a:ln w="3175" cap="rnd">
              <a:solidFill>
                <a:srgbClr val="000000"/>
              </a:solidFill>
              <a:round/>
              <a:headEnd/>
              <a:tailEnd/>
            </a:ln>
          </p:spPr>
          <p:txBody>
            <a:bodyPr/>
            <a:lstStyle/>
            <a:p>
              <a:endParaRPr lang="en-US"/>
            </a:p>
          </p:txBody>
        </p:sp>
        <p:sp>
          <p:nvSpPr>
            <p:cNvPr id="65598" name="Line 408"/>
            <p:cNvSpPr>
              <a:spLocks noChangeShapeType="1"/>
            </p:cNvSpPr>
            <p:nvPr/>
          </p:nvSpPr>
          <p:spPr bwMode="auto">
            <a:xfrm flipH="1">
              <a:off x="4965" y="1925"/>
              <a:ext cx="8" cy="0"/>
            </a:xfrm>
            <a:prstGeom prst="line">
              <a:avLst/>
            </a:prstGeom>
            <a:noFill/>
            <a:ln w="3175" cap="rnd">
              <a:solidFill>
                <a:srgbClr val="000000"/>
              </a:solidFill>
              <a:round/>
              <a:headEnd/>
              <a:tailEnd/>
            </a:ln>
          </p:spPr>
          <p:txBody>
            <a:bodyPr/>
            <a:lstStyle/>
            <a:p>
              <a:endParaRPr lang="en-US"/>
            </a:p>
          </p:txBody>
        </p:sp>
        <p:sp>
          <p:nvSpPr>
            <p:cNvPr id="65599" name="Line 409"/>
            <p:cNvSpPr>
              <a:spLocks noChangeShapeType="1"/>
            </p:cNvSpPr>
            <p:nvPr/>
          </p:nvSpPr>
          <p:spPr bwMode="auto">
            <a:xfrm flipH="1">
              <a:off x="4965" y="1773"/>
              <a:ext cx="8" cy="0"/>
            </a:xfrm>
            <a:prstGeom prst="line">
              <a:avLst/>
            </a:prstGeom>
            <a:noFill/>
            <a:ln w="3175" cap="rnd">
              <a:solidFill>
                <a:srgbClr val="000000"/>
              </a:solidFill>
              <a:round/>
              <a:headEnd/>
              <a:tailEnd/>
            </a:ln>
          </p:spPr>
          <p:txBody>
            <a:bodyPr/>
            <a:lstStyle/>
            <a:p>
              <a:endParaRPr lang="en-US"/>
            </a:p>
          </p:txBody>
        </p:sp>
        <p:sp>
          <p:nvSpPr>
            <p:cNvPr id="65600" name="Line 410"/>
            <p:cNvSpPr>
              <a:spLocks noChangeShapeType="1"/>
            </p:cNvSpPr>
            <p:nvPr/>
          </p:nvSpPr>
          <p:spPr bwMode="auto">
            <a:xfrm>
              <a:off x="3201" y="3301"/>
              <a:ext cx="18" cy="0"/>
            </a:xfrm>
            <a:prstGeom prst="line">
              <a:avLst/>
            </a:prstGeom>
            <a:noFill/>
            <a:ln w="3175" cap="rnd">
              <a:solidFill>
                <a:srgbClr val="000000"/>
              </a:solidFill>
              <a:round/>
              <a:headEnd/>
              <a:tailEnd/>
            </a:ln>
          </p:spPr>
          <p:txBody>
            <a:bodyPr/>
            <a:lstStyle/>
            <a:p>
              <a:endParaRPr lang="en-US"/>
            </a:p>
          </p:txBody>
        </p:sp>
        <p:sp>
          <p:nvSpPr>
            <p:cNvPr id="65601" name="Line 411"/>
            <p:cNvSpPr>
              <a:spLocks noChangeShapeType="1"/>
            </p:cNvSpPr>
            <p:nvPr/>
          </p:nvSpPr>
          <p:spPr bwMode="auto">
            <a:xfrm>
              <a:off x="3201" y="2994"/>
              <a:ext cx="18" cy="0"/>
            </a:xfrm>
            <a:prstGeom prst="line">
              <a:avLst/>
            </a:prstGeom>
            <a:noFill/>
            <a:ln w="3175" cap="rnd">
              <a:solidFill>
                <a:srgbClr val="000000"/>
              </a:solidFill>
              <a:round/>
              <a:headEnd/>
              <a:tailEnd/>
            </a:ln>
          </p:spPr>
          <p:txBody>
            <a:bodyPr/>
            <a:lstStyle/>
            <a:p>
              <a:endParaRPr lang="en-US"/>
            </a:p>
          </p:txBody>
        </p:sp>
        <p:sp>
          <p:nvSpPr>
            <p:cNvPr id="65602" name="Line 412"/>
            <p:cNvSpPr>
              <a:spLocks noChangeShapeType="1"/>
            </p:cNvSpPr>
            <p:nvPr/>
          </p:nvSpPr>
          <p:spPr bwMode="auto">
            <a:xfrm>
              <a:off x="3201" y="2690"/>
              <a:ext cx="18" cy="0"/>
            </a:xfrm>
            <a:prstGeom prst="line">
              <a:avLst/>
            </a:prstGeom>
            <a:noFill/>
            <a:ln w="3175" cap="rnd">
              <a:solidFill>
                <a:srgbClr val="000000"/>
              </a:solidFill>
              <a:round/>
              <a:headEnd/>
              <a:tailEnd/>
            </a:ln>
          </p:spPr>
          <p:txBody>
            <a:bodyPr/>
            <a:lstStyle/>
            <a:p>
              <a:endParaRPr lang="en-US"/>
            </a:p>
          </p:txBody>
        </p:sp>
        <p:sp>
          <p:nvSpPr>
            <p:cNvPr id="65603" name="Line 413"/>
            <p:cNvSpPr>
              <a:spLocks noChangeShapeType="1"/>
            </p:cNvSpPr>
            <p:nvPr/>
          </p:nvSpPr>
          <p:spPr bwMode="auto">
            <a:xfrm>
              <a:off x="3201" y="2384"/>
              <a:ext cx="18" cy="0"/>
            </a:xfrm>
            <a:prstGeom prst="line">
              <a:avLst/>
            </a:prstGeom>
            <a:noFill/>
            <a:ln w="3175" cap="rnd">
              <a:solidFill>
                <a:srgbClr val="000000"/>
              </a:solidFill>
              <a:round/>
              <a:headEnd/>
              <a:tailEnd/>
            </a:ln>
          </p:spPr>
          <p:txBody>
            <a:bodyPr/>
            <a:lstStyle/>
            <a:p>
              <a:endParaRPr lang="en-US"/>
            </a:p>
          </p:txBody>
        </p:sp>
        <p:sp>
          <p:nvSpPr>
            <p:cNvPr id="65604" name="Line 414"/>
            <p:cNvSpPr>
              <a:spLocks noChangeShapeType="1"/>
            </p:cNvSpPr>
            <p:nvPr/>
          </p:nvSpPr>
          <p:spPr bwMode="auto">
            <a:xfrm>
              <a:off x="3201" y="2078"/>
              <a:ext cx="18" cy="0"/>
            </a:xfrm>
            <a:prstGeom prst="line">
              <a:avLst/>
            </a:prstGeom>
            <a:noFill/>
            <a:ln w="3175" cap="rnd">
              <a:solidFill>
                <a:srgbClr val="000000"/>
              </a:solidFill>
              <a:round/>
              <a:headEnd/>
              <a:tailEnd/>
            </a:ln>
          </p:spPr>
          <p:txBody>
            <a:bodyPr/>
            <a:lstStyle/>
            <a:p>
              <a:endParaRPr lang="en-US"/>
            </a:p>
          </p:txBody>
        </p:sp>
        <p:sp>
          <p:nvSpPr>
            <p:cNvPr id="65605" name="Line 415"/>
            <p:cNvSpPr>
              <a:spLocks noChangeShapeType="1"/>
            </p:cNvSpPr>
            <p:nvPr/>
          </p:nvSpPr>
          <p:spPr bwMode="auto">
            <a:xfrm>
              <a:off x="3201" y="1773"/>
              <a:ext cx="18" cy="0"/>
            </a:xfrm>
            <a:prstGeom prst="line">
              <a:avLst/>
            </a:prstGeom>
            <a:noFill/>
            <a:ln w="3175" cap="rnd">
              <a:solidFill>
                <a:srgbClr val="000000"/>
              </a:solidFill>
              <a:round/>
              <a:headEnd/>
              <a:tailEnd/>
            </a:ln>
          </p:spPr>
          <p:txBody>
            <a:bodyPr/>
            <a:lstStyle/>
            <a:p>
              <a:endParaRPr lang="en-US"/>
            </a:p>
          </p:txBody>
        </p:sp>
        <p:sp>
          <p:nvSpPr>
            <p:cNvPr id="65606" name="Line 416"/>
            <p:cNvSpPr>
              <a:spLocks noChangeShapeType="1"/>
            </p:cNvSpPr>
            <p:nvPr/>
          </p:nvSpPr>
          <p:spPr bwMode="auto">
            <a:xfrm flipH="1">
              <a:off x="4957" y="3301"/>
              <a:ext cx="16" cy="0"/>
            </a:xfrm>
            <a:prstGeom prst="line">
              <a:avLst/>
            </a:prstGeom>
            <a:noFill/>
            <a:ln w="3175" cap="rnd">
              <a:solidFill>
                <a:srgbClr val="000000"/>
              </a:solidFill>
              <a:round/>
              <a:headEnd/>
              <a:tailEnd/>
            </a:ln>
          </p:spPr>
          <p:txBody>
            <a:bodyPr/>
            <a:lstStyle/>
            <a:p>
              <a:endParaRPr lang="en-US"/>
            </a:p>
          </p:txBody>
        </p:sp>
        <p:sp>
          <p:nvSpPr>
            <p:cNvPr id="65607" name="Line 417"/>
            <p:cNvSpPr>
              <a:spLocks noChangeShapeType="1"/>
            </p:cNvSpPr>
            <p:nvPr/>
          </p:nvSpPr>
          <p:spPr bwMode="auto">
            <a:xfrm flipH="1">
              <a:off x="4957" y="2994"/>
              <a:ext cx="16" cy="0"/>
            </a:xfrm>
            <a:prstGeom prst="line">
              <a:avLst/>
            </a:prstGeom>
            <a:noFill/>
            <a:ln w="3175" cap="rnd">
              <a:solidFill>
                <a:srgbClr val="000000"/>
              </a:solidFill>
              <a:round/>
              <a:headEnd/>
              <a:tailEnd/>
            </a:ln>
          </p:spPr>
          <p:txBody>
            <a:bodyPr/>
            <a:lstStyle/>
            <a:p>
              <a:endParaRPr lang="en-US"/>
            </a:p>
          </p:txBody>
        </p:sp>
        <p:sp>
          <p:nvSpPr>
            <p:cNvPr id="65608" name="Line 418"/>
            <p:cNvSpPr>
              <a:spLocks noChangeShapeType="1"/>
            </p:cNvSpPr>
            <p:nvPr/>
          </p:nvSpPr>
          <p:spPr bwMode="auto">
            <a:xfrm flipH="1">
              <a:off x="4957" y="2690"/>
              <a:ext cx="16" cy="0"/>
            </a:xfrm>
            <a:prstGeom prst="line">
              <a:avLst/>
            </a:prstGeom>
            <a:noFill/>
            <a:ln w="3175" cap="rnd">
              <a:solidFill>
                <a:srgbClr val="000000"/>
              </a:solidFill>
              <a:round/>
              <a:headEnd/>
              <a:tailEnd/>
            </a:ln>
          </p:spPr>
          <p:txBody>
            <a:bodyPr/>
            <a:lstStyle/>
            <a:p>
              <a:endParaRPr lang="en-US"/>
            </a:p>
          </p:txBody>
        </p:sp>
        <p:sp>
          <p:nvSpPr>
            <p:cNvPr id="65609" name="Line 419"/>
            <p:cNvSpPr>
              <a:spLocks noChangeShapeType="1"/>
            </p:cNvSpPr>
            <p:nvPr/>
          </p:nvSpPr>
          <p:spPr bwMode="auto">
            <a:xfrm flipH="1">
              <a:off x="4957" y="2384"/>
              <a:ext cx="16" cy="0"/>
            </a:xfrm>
            <a:prstGeom prst="line">
              <a:avLst/>
            </a:prstGeom>
            <a:noFill/>
            <a:ln w="3175" cap="rnd">
              <a:solidFill>
                <a:srgbClr val="000000"/>
              </a:solidFill>
              <a:round/>
              <a:headEnd/>
              <a:tailEnd/>
            </a:ln>
          </p:spPr>
          <p:txBody>
            <a:bodyPr/>
            <a:lstStyle/>
            <a:p>
              <a:endParaRPr lang="en-US"/>
            </a:p>
          </p:txBody>
        </p:sp>
        <p:sp>
          <p:nvSpPr>
            <p:cNvPr id="65610" name="Line 420"/>
            <p:cNvSpPr>
              <a:spLocks noChangeShapeType="1"/>
            </p:cNvSpPr>
            <p:nvPr/>
          </p:nvSpPr>
          <p:spPr bwMode="auto">
            <a:xfrm flipH="1">
              <a:off x="4957" y="2078"/>
              <a:ext cx="16" cy="0"/>
            </a:xfrm>
            <a:prstGeom prst="line">
              <a:avLst/>
            </a:prstGeom>
            <a:noFill/>
            <a:ln w="3175" cap="rnd">
              <a:solidFill>
                <a:srgbClr val="000000"/>
              </a:solidFill>
              <a:round/>
              <a:headEnd/>
              <a:tailEnd/>
            </a:ln>
          </p:spPr>
          <p:txBody>
            <a:bodyPr/>
            <a:lstStyle/>
            <a:p>
              <a:endParaRPr lang="en-US"/>
            </a:p>
          </p:txBody>
        </p:sp>
        <p:sp>
          <p:nvSpPr>
            <p:cNvPr id="65611" name="Line 421"/>
            <p:cNvSpPr>
              <a:spLocks noChangeShapeType="1"/>
            </p:cNvSpPr>
            <p:nvPr/>
          </p:nvSpPr>
          <p:spPr bwMode="auto">
            <a:xfrm flipH="1">
              <a:off x="4957" y="1773"/>
              <a:ext cx="16" cy="0"/>
            </a:xfrm>
            <a:prstGeom prst="line">
              <a:avLst/>
            </a:prstGeom>
            <a:noFill/>
            <a:ln w="3175" cap="rnd">
              <a:solidFill>
                <a:srgbClr val="000000"/>
              </a:solidFill>
              <a:round/>
              <a:headEnd/>
              <a:tailEnd/>
            </a:ln>
          </p:spPr>
          <p:txBody>
            <a:bodyPr/>
            <a:lstStyle/>
            <a:p>
              <a:endParaRPr lang="en-US"/>
            </a:p>
          </p:txBody>
        </p:sp>
        <p:sp>
          <p:nvSpPr>
            <p:cNvPr id="65612" name="Rectangle 422"/>
            <p:cNvSpPr>
              <a:spLocks noChangeArrowheads="1"/>
            </p:cNvSpPr>
            <p:nvPr/>
          </p:nvSpPr>
          <p:spPr bwMode="auto">
            <a:xfrm>
              <a:off x="2951" y="3248"/>
              <a:ext cx="217"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0.00</a:t>
              </a:r>
              <a:endParaRPr lang="en-US" sz="1400"/>
            </a:p>
          </p:txBody>
        </p:sp>
        <p:sp>
          <p:nvSpPr>
            <p:cNvPr id="65613" name="Rectangle 423"/>
            <p:cNvSpPr>
              <a:spLocks noChangeArrowheads="1"/>
            </p:cNvSpPr>
            <p:nvPr/>
          </p:nvSpPr>
          <p:spPr bwMode="auto">
            <a:xfrm>
              <a:off x="2951" y="2942"/>
              <a:ext cx="217"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0.02</a:t>
              </a:r>
              <a:endParaRPr lang="en-US" sz="1400"/>
            </a:p>
          </p:txBody>
        </p:sp>
        <p:sp>
          <p:nvSpPr>
            <p:cNvPr id="65614" name="Rectangle 424"/>
            <p:cNvSpPr>
              <a:spLocks noChangeArrowheads="1"/>
            </p:cNvSpPr>
            <p:nvPr/>
          </p:nvSpPr>
          <p:spPr bwMode="auto">
            <a:xfrm>
              <a:off x="2951" y="2636"/>
              <a:ext cx="217"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0.04</a:t>
              </a:r>
              <a:endParaRPr lang="en-US" sz="1400"/>
            </a:p>
          </p:txBody>
        </p:sp>
        <p:sp>
          <p:nvSpPr>
            <p:cNvPr id="65615" name="Rectangle 425"/>
            <p:cNvSpPr>
              <a:spLocks noChangeArrowheads="1"/>
            </p:cNvSpPr>
            <p:nvPr/>
          </p:nvSpPr>
          <p:spPr bwMode="auto">
            <a:xfrm>
              <a:off x="2951" y="2330"/>
              <a:ext cx="217"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0.06</a:t>
              </a:r>
              <a:endParaRPr lang="en-US" sz="1400"/>
            </a:p>
          </p:txBody>
        </p:sp>
        <p:sp>
          <p:nvSpPr>
            <p:cNvPr id="65616" name="Rectangle 426"/>
            <p:cNvSpPr>
              <a:spLocks noChangeArrowheads="1"/>
            </p:cNvSpPr>
            <p:nvPr/>
          </p:nvSpPr>
          <p:spPr bwMode="auto">
            <a:xfrm>
              <a:off x="2951" y="2027"/>
              <a:ext cx="217"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0.08</a:t>
              </a:r>
              <a:endParaRPr lang="en-US" sz="1400"/>
            </a:p>
          </p:txBody>
        </p:sp>
        <p:sp>
          <p:nvSpPr>
            <p:cNvPr id="65617" name="Rectangle 427"/>
            <p:cNvSpPr>
              <a:spLocks noChangeArrowheads="1"/>
            </p:cNvSpPr>
            <p:nvPr/>
          </p:nvSpPr>
          <p:spPr bwMode="auto">
            <a:xfrm>
              <a:off x="2951" y="1719"/>
              <a:ext cx="217"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0.10</a:t>
              </a:r>
              <a:endParaRPr lang="en-US" sz="1400"/>
            </a:p>
          </p:txBody>
        </p:sp>
        <p:sp>
          <p:nvSpPr>
            <p:cNvPr id="65618" name="Rectangle 428"/>
            <p:cNvSpPr>
              <a:spLocks noChangeArrowheads="1"/>
            </p:cNvSpPr>
            <p:nvPr/>
          </p:nvSpPr>
          <p:spPr bwMode="auto">
            <a:xfrm rot="-5400000">
              <a:off x="2416" y="2398"/>
              <a:ext cx="906" cy="134"/>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Fraction mobilized</a:t>
              </a:r>
              <a:endParaRPr lang="en-US" sz="1400"/>
            </a:p>
          </p:txBody>
        </p:sp>
        <p:sp>
          <p:nvSpPr>
            <p:cNvPr id="65619" name="Freeform 429"/>
            <p:cNvSpPr>
              <a:spLocks/>
            </p:cNvSpPr>
            <p:nvPr/>
          </p:nvSpPr>
          <p:spPr bwMode="auto">
            <a:xfrm>
              <a:off x="3201" y="2845"/>
              <a:ext cx="510" cy="455"/>
            </a:xfrm>
            <a:custGeom>
              <a:avLst/>
              <a:gdLst>
                <a:gd name="T0" fmla="*/ 4 w 510"/>
                <a:gd name="T1" fmla="*/ 439 h 455"/>
                <a:gd name="T2" fmla="*/ 5 w 510"/>
                <a:gd name="T3" fmla="*/ 422 h 455"/>
                <a:gd name="T4" fmla="*/ 8 w 510"/>
                <a:gd name="T5" fmla="*/ 405 h 455"/>
                <a:gd name="T6" fmla="*/ 10 w 510"/>
                <a:gd name="T7" fmla="*/ 390 h 455"/>
                <a:gd name="T8" fmla="*/ 13 w 510"/>
                <a:gd name="T9" fmla="*/ 376 h 455"/>
                <a:gd name="T10" fmla="*/ 15 w 510"/>
                <a:gd name="T11" fmla="*/ 362 h 455"/>
                <a:gd name="T12" fmla="*/ 18 w 510"/>
                <a:gd name="T13" fmla="*/ 351 h 455"/>
                <a:gd name="T14" fmla="*/ 21 w 510"/>
                <a:gd name="T15" fmla="*/ 339 h 455"/>
                <a:gd name="T16" fmla="*/ 23 w 510"/>
                <a:gd name="T17" fmla="*/ 327 h 455"/>
                <a:gd name="T18" fmla="*/ 26 w 510"/>
                <a:gd name="T19" fmla="*/ 315 h 455"/>
                <a:gd name="T20" fmla="*/ 29 w 510"/>
                <a:gd name="T21" fmla="*/ 304 h 455"/>
                <a:gd name="T22" fmla="*/ 31 w 510"/>
                <a:gd name="T23" fmla="*/ 292 h 455"/>
                <a:gd name="T24" fmla="*/ 34 w 510"/>
                <a:gd name="T25" fmla="*/ 280 h 455"/>
                <a:gd name="T26" fmla="*/ 37 w 510"/>
                <a:gd name="T27" fmla="*/ 269 h 455"/>
                <a:gd name="T28" fmla="*/ 39 w 510"/>
                <a:gd name="T29" fmla="*/ 259 h 455"/>
                <a:gd name="T30" fmla="*/ 42 w 510"/>
                <a:gd name="T31" fmla="*/ 249 h 455"/>
                <a:gd name="T32" fmla="*/ 45 w 510"/>
                <a:gd name="T33" fmla="*/ 237 h 455"/>
                <a:gd name="T34" fmla="*/ 48 w 510"/>
                <a:gd name="T35" fmla="*/ 227 h 455"/>
                <a:gd name="T36" fmla="*/ 51 w 510"/>
                <a:gd name="T37" fmla="*/ 218 h 455"/>
                <a:gd name="T38" fmla="*/ 56 w 510"/>
                <a:gd name="T39" fmla="*/ 206 h 455"/>
                <a:gd name="T40" fmla="*/ 60 w 510"/>
                <a:gd name="T41" fmla="*/ 196 h 455"/>
                <a:gd name="T42" fmla="*/ 62 w 510"/>
                <a:gd name="T43" fmla="*/ 186 h 455"/>
                <a:gd name="T44" fmla="*/ 66 w 510"/>
                <a:gd name="T45" fmla="*/ 178 h 455"/>
                <a:gd name="T46" fmla="*/ 69 w 510"/>
                <a:gd name="T47" fmla="*/ 170 h 455"/>
                <a:gd name="T48" fmla="*/ 72 w 510"/>
                <a:gd name="T49" fmla="*/ 161 h 455"/>
                <a:gd name="T50" fmla="*/ 77 w 510"/>
                <a:gd name="T51" fmla="*/ 151 h 455"/>
                <a:gd name="T52" fmla="*/ 80 w 510"/>
                <a:gd name="T53" fmla="*/ 143 h 455"/>
                <a:gd name="T54" fmla="*/ 85 w 510"/>
                <a:gd name="T55" fmla="*/ 135 h 455"/>
                <a:gd name="T56" fmla="*/ 88 w 510"/>
                <a:gd name="T57" fmla="*/ 127 h 455"/>
                <a:gd name="T58" fmla="*/ 93 w 510"/>
                <a:gd name="T59" fmla="*/ 122 h 455"/>
                <a:gd name="T60" fmla="*/ 98 w 510"/>
                <a:gd name="T61" fmla="*/ 112 h 455"/>
                <a:gd name="T62" fmla="*/ 103 w 510"/>
                <a:gd name="T63" fmla="*/ 106 h 455"/>
                <a:gd name="T64" fmla="*/ 107 w 510"/>
                <a:gd name="T65" fmla="*/ 96 h 455"/>
                <a:gd name="T66" fmla="*/ 112 w 510"/>
                <a:gd name="T67" fmla="*/ 90 h 455"/>
                <a:gd name="T68" fmla="*/ 117 w 510"/>
                <a:gd name="T69" fmla="*/ 84 h 455"/>
                <a:gd name="T70" fmla="*/ 121 w 510"/>
                <a:gd name="T71" fmla="*/ 79 h 455"/>
                <a:gd name="T72" fmla="*/ 128 w 510"/>
                <a:gd name="T73" fmla="*/ 73 h 455"/>
                <a:gd name="T74" fmla="*/ 135 w 510"/>
                <a:gd name="T75" fmla="*/ 67 h 455"/>
                <a:gd name="T76" fmla="*/ 141 w 510"/>
                <a:gd name="T77" fmla="*/ 61 h 455"/>
                <a:gd name="T78" fmla="*/ 149 w 510"/>
                <a:gd name="T79" fmla="*/ 56 h 455"/>
                <a:gd name="T80" fmla="*/ 155 w 510"/>
                <a:gd name="T81" fmla="*/ 51 h 455"/>
                <a:gd name="T82" fmla="*/ 162 w 510"/>
                <a:gd name="T83" fmla="*/ 47 h 455"/>
                <a:gd name="T84" fmla="*/ 168 w 510"/>
                <a:gd name="T85" fmla="*/ 43 h 455"/>
                <a:gd name="T86" fmla="*/ 176 w 510"/>
                <a:gd name="T87" fmla="*/ 39 h 455"/>
                <a:gd name="T88" fmla="*/ 184 w 510"/>
                <a:gd name="T89" fmla="*/ 35 h 455"/>
                <a:gd name="T90" fmla="*/ 193 w 510"/>
                <a:gd name="T91" fmla="*/ 31 h 455"/>
                <a:gd name="T92" fmla="*/ 201 w 510"/>
                <a:gd name="T93" fmla="*/ 29 h 455"/>
                <a:gd name="T94" fmla="*/ 209 w 510"/>
                <a:gd name="T95" fmla="*/ 23 h 455"/>
                <a:gd name="T96" fmla="*/ 223 w 510"/>
                <a:gd name="T97" fmla="*/ 20 h 455"/>
                <a:gd name="T98" fmla="*/ 242 w 510"/>
                <a:gd name="T99" fmla="*/ 17 h 455"/>
                <a:gd name="T100" fmla="*/ 259 w 510"/>
                <a:gd name="T101" fmla="*/ 11 h 455"/>
                <a:gd name="T102" fmla="*/ 285 w 510"/>
                <a:gd name="T103" fmla="*/ 8 h 455"/>
                <a:gd name="T104" fmla="*/ 324 w 510"/>
                <a:gd name="T105" fmla="*/ 4 h 455"/>
                <a:gd name="T106" fmla="*/ 410 w 510"/>
                <a:gd name="T107" fmla="*/ 0 h 45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10"/>
                <a:gd name="T163" fmla="*/ 0 h 455"/>
                <a:gd name="T164" fmla="*/ 510 w 510"/>
                <a:gd name="T165" fmla="*/ 455 h 45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10" h="455">
                  <a:moveTo>
                    <a:pt x="0" y="455"/>
                  </a:moveTo>
                  <a:lnTo>
                    <a:pt x="2" y="453"/>
                  </a:lnTo>
                  <a:lnTo>
                    <a:pt x="2" y="449"/>
                  </a:lnTo>
                  <a:lnTo>
                    <a:pt x="2" y="445"/>
                  </a:lnTo>
                  <a:lnTo>
                    <a:pt x="2" y="443"/>
                  </a:lnTo>
                  <a:lnTo>
                    <a:pt x="4" y="439"/>
                  </a:lnTo>
                  <a:lnTo>
                    <a:pt x="4" y="435"/>
                  </a:lnTo>
                  <a:lnTo>
                    <a:pt x="4" y="433"/>
                  </a:lnTo>
                  <a:lnTo>
                    <a:pt x="4" y="429"/>
                  </a:lnTo>
                  <a:lnTo>
                    <a:pt x="5" y="425"/>
                  </a:lnTo>
                  <a:lnTo>
                    <a:pt x="5" y="423"/>
                  </a:lnTo>
                  <a:lnTo>
                    <a:pt x="5" y="422"/>
                  </a:lnTo>
                  <a:lnTo>
                    <a:pt x="5" y="417"/>
                  </a:lnTo>
                  <a:lnTo>
                    <a:pt x="7" y="416"/>
                  </a:lnTo>
                  <a:lnTo>
                    <a:pt x="7" y="411"/>
                  </a:lnTo>
                  <a:lnTo>
                    <a:pt x="7" y="410"/>
                  </a:lnTo>
                  <a:lnTo>
                    <a:pt x="7" y="407"/>
                  </a:lnTo>
                  <a:lnTo>
                    <a:pt x="8" y="405"/>
                  </a:lnTo>
                  <a:lnTo>
                    <a:pt x="8" y="402"/>
                  </a:lnTo>
                  <a:lnTo>
                    <a:pt x="8" y="400"/>
                  </a:lnTo>
                  <a:lnTo>
                    <a:pt x="8" y="398"/>
                  </a:lnTo>
                  <a:lnTo>
                    <a:pt x="10" y="394"/>
                  </a:lnTo>
                  <a:lnTo>
                    <a:pt x="10" y="392"/>
                  </a:lnTo>
                  <a:lnTo>
                    <a:pt x="10" y="390"/>
                  </a:lnTo>
                  <a:lnTo>
                    <a:pt x="10" y="388"/>
                  </a:lnTo>
                  <a:lnTo>
                    <a:pt x="12" y="386"/>
                  </a:lnTo>
                  <a:lnTo>
                    <a:pt x="12" y="382"/>
                  </a:lnTo>
                  <a:lnTo>
                    <a:pt x="12" y="380"/>
                  </a:lnTo>
                  <a:lnTo>
                    <a:pt x="12" y="378"/>
                  </a:lnTo>
                  <a:lnTo>
                    <a:pt x="13" y="376"/>
                  </a:lnTo>
                  <a:lnTo>
                    <a:pt x="13" y="374"/>
                  </a:lnTo>
                  <a:lnTo>
                    <a:pt x="13" y="372"/>
                  </a:lnTo>
                  <a:lnTo>
                    <a:pt x="13" y="368"/>
                  </a:lnTo>
                  <a:lnTo>
                    <a:pt x="15" y="366"/>
                  </a:lnTo>
                  <a:lnTo>
                    <a:pt x="15" y="365"/>
                  </a:lnTo>
                  <a:lnTo>
                    <a:pt x="15" y="362"/>
                  </a:lnTo>
                  <a:lnTo>
                    <a:pt x="15" y="360"/>
                  </a:lnTo>
                  <a:lnTo>
                    <a:pt x="17" y="359"/>
                  </a:lnTo>
                  <a:lnTo>
                    <a:pt x="17" y="356"/>
                  </a:lnTo>
                  <a:lnTo>
                    <a:pt x="18" y="355"/>
                  </a:lnTo>
                  <a:lnTo>
                    <a:pt x="18" y="353"/>
                  </a:lnTo>
                  <a:lnTo>
                    <a:pt x="18" y="351"/>
                  </a:lnTo>
                  <a:lnTo>
                    <a:pt x="18" y="349"/>
                  </a:lnTo>
                  <a:lnTo>
                    <a:pt x="18" y="347"/>
                  </a:lnTo>
                  <a:lnTo>
                    <a:pt x="18" y="345"/>
                  </a:lnTo>
                  <a:lnTo>
                    <a:pt x="19" y="343"/>
                  </a:lnTo>
                  <a:lnTo>
                    <a:pt x="19" y="341"/>
                  </a:lnTo>
                  <a:lnTo>
                    <a:pt x="21" y="339"/>
                  </a:lnTo>
                  <a:lnTo>
                    <a:pt x="21" y="337"/>
                  </a:lnTo>
                  <a:lnTo>
                    <a:pt x="21" y="335"/>
                  </a:lnTo>
                  <a:lnTo>
                    <a:pt x="23" y="333"/>
                  </a:lnTo>
                  <a:lnTo>
                    <a:pt x="23" y="331"/>
                  </a:lnTo>
                  <a:lnTo>
                    <a:pt x="23" y="329"/>
                  </a:lnTo>
                  <a:lnTo>
                    <a:pt x="23" y="327"/>
                  </a:lnTo>
                  <a:lnTo>
                    <a:pt x="23" y="325"/>
                  </a:lnTo>
                  <a:lnTo>
                    <a:pt x="23" y="323"/>
                  </a:lnTo>
                  <a:lnTo>
                    <a:pt x="24" y="321"/>
                  </a:lnTo>
                  <a:lnTo>
                    <a:pt x="24" y="320"/>
                  </a:lnTo>
                  <a:lnTo>
                    <a:pt x="26" y="317"/>
                  </a:lnTo>
                  <a:lnTo>
                    <a:pt x="26" y="315"/>
                  </a:lnTo>
                  <a:lnTo>
                    <a:pt x="26" y="314"/>
                  </a:lnTo>
                  <a:lnTo>
                    <a:pt x="27" y="311"/>
                  </a:lnTo>
                  <a:lnTo>
                    <a:pt x="27" y="310"/>
                  </a:lnTo>
                  <a:lnTo>
                    <a:pt x="27" y="308"/>
                  </a:lnTo>
                  <a:lnTo>
                    <a:pt x="27" y="305"/>
                  </a:lnTo>
                  <a:lnTo>
                    <a:pt x="29" y="304"/>
                  </a:lnTo>
                  <a:lnTo>
                    <a:pt x="29" y="302"/>
                  </a:lnTo>
                  <a:lnTo>
                    <a:pt x="29" y="300"/>
                  </a:lnTo>
                  <a:lnTo>
                    <a:pt x="31" y="298"/>
                  </a:lnTo>
                  <a:lnTo>
                    <a:pt x="31" y="296"/>
                  </a:lnTo>
                  <a:lnTo>
                    <a:pt x="31" y="294"/>
                  </a:lnTo>
                  <a:lnTo>
                    <a:pt x="31" y="292"/>
                  </a:lnTo>
                  <a:lnTo>
                    <a:pt x="33" y="290"/>
                  </a:lnTo>
                  <a:lnTo>
                    <a:pt x="33" y="288"/>
                  </a:lnTo>
                  <a:lnTo>
                    <a:pt x="33" y="286"/>
                  </a:lnTo>
                  <a:lnTo>
                    <a:pt x="33" y="284"/>
                  </a:lnTo>
                  <a:lnTo>
                    <a:pt x="34" y="282"/>
                  </a:lnTo>
                  <a:lnTo>
                    <a:pt x="34" y="280"/>
                  </a:lnTo>
                  <a:lnTo>
                    <a:pt x="34" y="278"/>
                  </a:lnTo>
                  <a:lnTo>
                    <a:pt x="35" y="276"/>
                  </a:lnTo>
                  <a:lnTo>
                    <a:pt x="35" y="274"/>
                  </a:lnTo>
                  <a:lnTo>
                    <a:pt x="35" y="272"/>
                  </a:lnTo>
                  <a:lnTo>
                    <a:pt x="37" y="270"/>
                  </a:lnTo>
                  <a:lnTo>
                    <a:pt x="37" y="269"/>
                  </a:lnTo>
                  <a:lnTo>
                    <a:pt x="37" y="266"/>
                  </a:lnTo>
                  <a:lnTo>
                    <a:pt x="37" y="265"/>
                  </a:lnTo>
                  <a:lnTo>
                    <a:pt x="39" y="265"/>
                  </a:lnTo>
                  <a:lnTo>
                    <a:pt x="39" y="263"/>
                  </a:lnTo>
                  <a:lnTo>
                    <a:pt x="39" y="260"/>
                  </a:lnTo>
                  <a:lnTo>
                    <a:pt x="39" y="259"/>
                  </a:lnTo>
                  <a:lnTo>
                    <a:pt x="41" y="259"/>
                  </a:lnTo>
                  <a:lnTo>
                    <a:pt x="41" y="257"/>
                  </a:lnTo>
                  <a:lnTo>
                    <a:pt x="41" y="255"/>
                  </a:lnTo>
                  <a:lnTo>
                    <a:pt x="42" y="253"/>
                  </a:lnTo>
                  <a:lnTo>
                    <a:pt x="42" y="251"/>
                  </a:lnTo>
                  <a:lnTo>
                    <a:pt x="42" y="249"/>
                  </a:lnTo>
                  <a:lnTo>
                    <a:pt x="43" y="247"/>
                  </a:lnTo>
                  <a:lnTo>
                    <a:pt x="43" y="245"/>
                  </a:lnTo>
                  <a:lnTo>
                    <a:pt x="43" y="243"/>
                  </a:lnTo>
                  <a:lnTo>
                    <a:pt x="45" y="241"/>
                  </a:lnTo>
                  <a:lnTo>
                    <a:pt x="45" y="239"/>
                  </a:lnTo>
                  <a:lnTo>
                    <a:pt x="45" y="237"/>
                  </a:lnTo>
                  <a:lnTo>
                    <a:pt x="47" y="237"/>
                  </a:lnTo>
                  <a:lnTo>
                    <a:pt x="47" y="235"/>
                  </a:lnTo>
                  <a:lnTo>
                    <a:pt x="47" y="233"/>
                  </a:lnTo>
                  <a:lnTo>
                    <a:pt x="48" y="231"/>
                  </a:lnTo>
                  <a:lnTo>
                    <a:pt x="48" y="229"/>
                  </a:lnTo>
                  <a:lnTo>
                    <a:pt x="48" y="227"/>
                  </a:lnTo>
                  <a:lnTo>
                    <a:pt x="50" y="225"/>
                  </a:lnTo>
                  <a:lnTo>
                    <a:pt x="50" y="223"/>
                  </a:lnTo>
                  <a:lnTo>
                    <a:pt x="50" y="221"/>
                  </a:lnTo>
                  <a:lnTo>
                    <a:pt x="51" y="221"/>
                  </a:lnTo>
                  <a:lnTo>
                    <a:pt x="51" y="219"/>
                  </a:lnTo>
                  <a:lnTo>
                    <a:pt x="51" y="218"/>
                  </a:lnTo>
                  <a:lnTo>
                    <a:pt x="53" y="215"/>
                  </a:lnTo>
                  <a:lnTo>
                    <a:pt x="53" y="214"/>
                  </a:lnTo>
                  <a:lnTo>
                    <a:pt x="53" y="212"/>
                  </a:lnTo>
                  <a:lnTo>
                    <a:pt x="55" y="209"/>
                  </a:lnTo>
                  <a:lnTo>
                    <a:pt x="55" y="208"/>
                  </a:lnTo>
                  <a:lnTo>
                    <a:pt x="56" y="206"/>
                  </a:lnTo>
                  <a:lnTo>
                    <a:pt x="56" y="203"/>
                  </a:lnTo>
                  <a:lnTo>
                    <a:pt x="56" y="202"/>
                  </a:lnTo>
                  <a:lnTo>
                    <a:pt x="58" y="202"/>
                  </a:lnTo>
                  <a:lnTo>
                    <a:pt x="58" y="200"/>
                  </a:lnTo>
                  <a:lnTo>
                    <a:pt x="58" y="198"/>
                  </a:lnTo>
                  <a:lnTo>
                    <a:pt x="60" y="196"/>
                  </a:lnTo>
                  <a:lnTo>
                    <a:pt x="60" y="194"/>
                  </a:lnTo>
                  <a:lnTo>
                    <a:pt x="60" y="192"/>
                  </a:lnTo>
                  <a:lnTo>
                    <a:pt x="61" y="192"/>
                  </a:lnTo>
                  <a:lnTo>
                    <a:pt x="61" y="190"/>
                  </a:lnTo>
                  <a:lnTo>
                    <a:pt x="62" y="188"/>
                  </a:lnTo>
                  <a:lnTo>
                    <a:pt x="62" y="186"/>
                  </a:lnTo>
                  <a:lnTo>
                    <a:pt x="62" y="184"/>
                  </a:lnTo>
                  <a:lnTo>
                    <a:pt x="64" y="184"/>
                  </a:lnTo>
                  <a:lnTo>
                    <a:pt x="64" y="182"/>
                  </a:lnTo>
                  <a:lnTo>
                    <a:pt x="64" y="180"/>
                  </a:lnTo>
                  <a:lnTo>
                    <a:pt x="66" y="180"/>
                  </a:lnTo>
                  <a:lnTo>
                    <a:pt x="66" y="178"/>
                  </a:lnTo>
                  <a:lnTo>
                    <a:pt x="66" y="176"/>
                  </a:lnTo>
                  <a:lnTo>
                    <a:pt x="68" y="176"/>
                  </a:lnTo>
                  <a:lnTo>
                    <a:pt x="68" y="174"/>
                  </a:lnTo>
                  <a:lnTo>
                    <a:pt x="68" y="172"/>
                  </a:lnTo>
                  <a:lnTo>
                    <a:pt x="69" y="172"/>
                  </a:lnTo>
                  <a:lnTo>
                    <a:pt x="69" y="170"/>
                  </a:lnTo>
                  <a:lnTo>
                    <a:pt x="69" y="169"/>
                  </a:lnTo>
                  <a:lnTo>
                    <a:pt x="70" y="167"/>
                  </a:lnTo>
                  <a:lnTo>
                    <a:pt x="70" y="164"/>
                  </a:lnTo>
                  <a:lnTo>
                    <a:pt x="72" y="164"/>
                  </a:lnTo>
                  <a:lnTo>
                    <a:pt x="72" y="163"/>
                  </a:lnTo>
                  <a:lnTo>
                    <a:pt x="72" y="161"/>
                  </a:lnTo>
                  <a:lnTo>
                    <a:pt x="74" y="161"/>
                  </a:lnTo>
                  <a:lnTo>
                    <a:pt x="74" y="158"/>
                  </a:lnTo>
                  <a:lnTo>
                    <a:pt x="74" y="157"/>
                  </a:lnTo>
                  <a:lnTo>
                    <a:pt x="76" y="155"/>
                  </a:lnTo>
                  <a:lnTo>
                    <a:pt x="76" y="153"/>
                  </a:lnTo>
                  <a:lnTo>
                    <a:pt x="77" y="151"/>
                  </a:lnTo>
                  <a:lnTo>
                    <a:pt x="77" y="149"/>
                  </a:lnTo>
                  <a:lnTo>
                    <a:pt x="78" y="149"/>
                  </a:lnTo>
                  <a:lnTo>
                    <a:pt x="78" y="147"/>
                  </a:lnTo>
                  <a:lnTo>
                    <a:pt x="78" y="145"/>
                  </a:lnTo>
                  <a:lnTo>
                    <a:pt x="80" y="145"/>
                  </a:lnTo>
                  <a:lnTo>
                    <a:pt x="80" y="143"/>
                  </a:lnTo>
                  <a:lnTo>
                    <a:pt x="82" y="143"/>
                  </a:lnTo>
                  <a:lnTo>
                    <a:pt x="82" y="141"/>
                  </a:lnTo>
                  <a:lnTo>
                    <a:pt x="82" y="139"/>
                  </a:lnTo>
                  <a:lnTo>
                    <a:pt x="84" y="139"/>
                  </a:lnTo>
                  <a:lnTo>
                    <a:pt x="84" y="137"/>
                  </a:lnTo>
                  <a:lnTo>
                    <a:pt x="85" y="135"/>
                  </a:lnTo>
                  <a:lnTo>
                    <a:pt x="85" y="133"/>
                  </a:lnTo>
                  <a:lnTo>
                    <a:pt x="86" y="133"/>
                  </a:lnTo>
                  <a:lnTo>
                    <a:pt x="86" y="131"/>
                  </a:lnTo>
                  <a:lnTo>
                    <a:pt x="86" y="129"/>
                  </a:lnTo>
                  <a:lnTo>
                    <a:pt x="88" y="129"/>
                  </a:lnTo>
                  <a:lnTo>
                    <a:pt x="88" y="127"/>
                  </a:lnTo>
                  <a:lnTo>
                    <a:pt x="90" y="127"/>
                  </a:lnTo>
                  <a:lnTo>
                    <a:pt x="90" y="125"/>
                  </a:lnTo>
                  <a:lnTo>
                    <a:pt x="90" y="124"/>
                  </a:lnTo>
                  <a:lnTo>
                    <a:pt x="92" y="124"/>
                  </a:lnTo>
                  <a:lnTo>
                    <a:pt x="92" y="122"/>
                  </a:lnTo>
                  <a:lnTo>
                    <a:pt x="93" y="122"/>
                  </a:lnTo>
                  <a:lnTo>
                    <a:pt x="93" y="119"/>
                  </a:lnTo>
                  <a:lnTo>
                    <a:pt x="94" y="118"/>
                  </a:lnTo>
                  <a:lnTo>
                    <a:pt x="94" y="116"/>
                  </a:lnTo>
                  <a:lnTo>
                    <a:pt x="96" y="116"/>
                  </a:lnTo>
                  <a:lnTo>
                    <a:pt x="96" y="113"/>
                  </a:lnTo>
                  <a:lnTo>
                    <a:pt x="98" y="112"/>
                  </a:lnTo>
                  <a:lnTo>
                    <a:pt x="98" y="110"/>
                  </a:lnTo>
                  <a:lnTo>
                    <a:pt x="99" y="110"/>
                  </a:lnTo>
                  <a:lnTo>
                    <a:pt x="99" y="108"/>
                  </a:lnTo>
                  <a:lnTo>
                    <a:pt x="101" y="108"/>
                  </a:lnTo>
                  <a:lnTo>
                    <a:pt x="101" y="106"/>
                  </a:lnTo>
                  <a:lnTo>
                    <a:pt x="103" y="106"/>
                  </a:lnTo>
                  <a:lnTo>
                    <a:pt x="103" y="104"/>
                  </a:lnTo>
                  <a:lnTo>
                    <a:pt x="104" y="104"/>
                  </a:lnTo>
                  <a:lnTo>
                    <a:pt x="104" y="101"/>
                  </a:lnTo>
                  <a:lnTo>
                    <a:pt x="106" y="100"/>
                  </a:lnTo>
                  <a:lnTo>
                    <a:pt x="107" y="98"/>
                  </a:lnTo>
                  <a:lnTo>
                    <a:pt x="107" y="96"/>
                  </a:lnTo>
                  <a:lnTo>
                    <a:pt x="109" y="96"/>
                  </a:lnTo>
                  <a:lnTo>
                    <a:pt x="109" y="94"/>
                  </a:lnTo>
                  <a:lnTo>
                    <a:pt x="111" y="94"/>
                  </a:lnTo>
                  <a:lnTo>
                    <a:pt x="111" y="92"/>
                  </a:lnTo>
                  <a:lnTo>
                    <a:pt x="112" y="92"/>
                  </a:lnTo>
                  <a:lnTo>
                    <a:pt x="112" y="90"/>
                  </a:lnTo>
                  <a:lnTo>
                    <a:pt x="113" y="90"/>
                  </a:lnTo>
                  <a:lnTo>
                    <a:pt x="113" y="88"/>
                  </a:lnTo>
                  <a:lnTo>
                    <a:pt x="115" y="88"/>
                  </a:lnTo>
                  <a:lnTo>
                    <a:pt x="115" y="86"/>
                  </a:lnTo>
                  <a:lnTo>
                    <a:pt x="117" y="86"/>
                  </a:lnTo>
                  <a:lnTo>
                    <a:pt x="117" y="84"/>
                  </a:lnTo>
                  <a:lnTo>
                    <a:pt x="119" y="84"/>
                  </a:lnTo>
                  <a:lnTo>
                    <a:pt x="119" y="82"/>
                  </a:lnTo>
                  <a:lnTo>
                    <a:pt x="120" y="82"/>
                  </a:lnTo>
                  <a:lnTo>
                    <a:pt x="120" y="80"/>
                  </a:lnTo>
                  <a:lnTo>
                    <a:pt x="121" y="80"/>
                  </a:lnTo>
                  <a:lnTo>
                    <a:pt x="121" y="79"/>
                  </a:lnTo>
                  <a:lnTo>
                    <a:pt x="123" y="79"/>
                  </a:lnTo>
                  <a:lnTo>
                    <a:pt x="123" y="76"/>
                  </a:lnTo>
                  <a:lnTo>
                    <a:pt x="125" y="76"/>
                  </a:lnTo>
                  <a:lnTo>
                    <a:pt x="127" y="74"/>
                  </a:lnTo>
                  <a:lnTo>
                    <a:pt x="128" y="74"/>
                  </a:lnTo>
                  <a:lnTo>
                    <a:pt x="128" y="73"/>
                  </a:lnTo>
                  <a:lnTo>
                    <a:pt x="129" y="73"/>
                  </a:lnTo>
                  <a:lnTo>
                    <a:pt x="129" y="70"/>
                  </a:lnTo>
                  <a:lnTo>
                    <a:pt x="131" y="70"/>
                  </a:lnTo>
                  <a:lnTo>
                    <a:pt x="133" y="68"/>
                  </a:lnTo>
                  <a:lnTo>
                    <a:pt x="135" y="68"/>
                  </a:lnTo>
                  <a:lnTo>
                    <a:pt x="135" y="67"/>
                  </a:lnTo>
                  <a:lnTo>
                    <a:pt x="136" y="67"/>
                  </a:lnTo>
                  <a:lnTo>
                    <a:pt x="136" y="65"/>
                  </a:lnTo>
                  <a:lnTo>
                    <a:pt x="137" y="65"/>
                  </a:lnTo>
                  <a:lnTo>
                    <a:pt x="139" y="62"/>
                  </a:lnTo>
                  <a:lnTo>
                    <a:pt x="141" y="62"/>
                  </a:lnTo>
                  <a:lnTo>
                    <a:pt x="141" y="61"/>
                  </a:lnTo>
                  <a:lnTo>
                    <a:pt x="142" y="61"/>
                  </a:lnTo>
                  <a:lnTo>
                    <a:pt x="144" y="59"/>
                  </a:lnTo>
                  <a:lnTo>
                    <a:pt x="146" y="59"/>
                  </a:lnTo>
                  <a:lnTo>
                    <a:pt x="146" y="56"/>
                  </a:lnTo>
                  <a:lnTo>
                    <a:pt x="147" y="56"/>
                  </a:lnTo>
                  <a:lnTo>
                    <a:pt x="149" y="56"/>
                  </a:lnTo>
                  <a:lnTo>
                    <a:pt x="149" y="55"/>
                  </a:lnTo>
                  <a:lnTo>
                    <a:pt x="150" y="55"/>
                  </a:lnTo>
                  <a:lnTo>
                    <a:pt x="152" y="53"/>
                  </a:lnTo>
                  <a:lnTo>
                    <a:pt x="154" y="53"/>
                  </a:lnTo>
                  <a:lnTo>
                    <a:pt x="154" y="51"/>
                  </a:lnTo>
                  <a:lnTo>
                    <a:pt x="155" y="51"/>
                  </a:lnTo>
                  <a:lnTo>
                    <a:pt x="156" y="51"/>
                  </a:lnTo>
                  <a:lnTo>
                    <a:pt x="156" y="49"/>
                  </a:lnTo>
                  <a:lnTo>
                    <a:pt x="158" y="49"/>
                  </a:lnTo>
                  <a:lnTo>
                    <a:pt x="160" y="49"/>
                  </a:lnTo>
                  <a:lnTo>
                    <a:pt x="160" y="47"/>
                  </a:lnTo>
                  <a:lnTo>
                    <a:pt x="162" y="47"/>
                  </a:lnTo>
                  <a:lnTo>
                    <a:pt x="163" y="47"/>
                  </a:lnTo>
                  <a:lnTo>
                    <a:pt x="163" y="45"/>
                  </a:lnTo>
                  <a:lnTo>
                    <a:pt x="164" y="45"/>
                  </a:lnTo>
                  <a:lnTo>
                    <a:pt x="166" y="45"/>
                  </a:lnTo>
                  <a:lnTo>
                    <a:pt x="166" y="43"/>
                  </a:lnTo>
                  <a:lnTo>
                    <a:pt x="168" y="43"/>
                  </a:lnTo>
                  <a:lnTo>
                    <a:pt x="170" y="43"/>
                  </a:lnTo>
                  <a:lnTo>
                    <a:pt x="171" y="41"/>
                  </a:lnTo>
                  <a:lnTo>
                    <a:pt x="172" y="41"/>
                  </a:lnTo>
                  <a:lnTo>
                    <a:pt x="174" y="41"/>
                  </a:lnTo>
                  <a:lnTo>
                    <a:pt x="174" y="39"/>
                  </a:lnTo>
                  <a:lnTo>
                    <a:pt x="176" y="39"/>
                  </a:lnTo>
                  <a:lnTo>
                    <a:pt x="178" y="39"/>
                  </a:lnTo>
                  <a:lnTo>
                    <a:pt x="178" y="37"/>
                  </a:lnTo>
                  <a:lnTo>
                    <a:pt x="180" y="37"/>
                  </a:lnTo>
                  <a:lnTo>
                    <a:pt x="182" y="37"/>
                  </a:lnTo>
                  <a:lnTo>
                    <a:pt x="182" y="35"/>
                  </a:lnTo>
                  <a:lnTo>
                    <a:pt x="184" y="35"/>
                  </a:lnTo>
                  <a:lnTo>
                    <a:pt x="187" y="35"/>
                  </a:lnTo>
                  <a:lnTo>
                    <a:pt x="187" y="34"/>
                  </a:lnTo>
                  <a:lnTo>
                    <a:pt x="189" y="34"/>
                  </a:lnTo>
                  <a:lnTo>
                    <a:pt x="190" y="34"/>
                  </a:lnTo>
                  <a:lnTo>
                    <a:pt x="192" y="31"/>
                  </a:lnTo>
                  <a:lnTo>
                    <a:pt x="193" y="31"/>
                  </a:lnTo>
                  <a:lnTo>
                    <a:pt x="193" y="29"/>
                  </a:lnTo>
                  <a:lnTo>
                    <a:pt x="195" y="29"/>
                  </a:lnTo>
                  <a:lnTo>
                    <a:pt x="197" y="29"/>
                  </a:lnTo>
                  <a:lnTo>
                    <a:pt x="199" y="29"/>
                  </a:lnTo>
                  <a:lnTo>
                    <a:pt x="201" y="29"/>
                  </a:lnTo>
                  <a:lnTo>
                    <a:pt x="201" y="28"/>
                  </a:lnTo>
                  <a:lnTo>
                    <a:pt x="205" y="28"/>
                  </a:lnTo>
                  <a:lnTo>
                    <a:pt x="206" y="28"/>
                  </a:lnTo>
                  <a:lnTo>
                    <a:pt x="207" y="25"/>
                  </a:lnTo>
                  <a:lnTo>
                    <a:pt x="209" y="25"/>
                  </a:lnTo>
                  <a:lnTo>
                    <a:pt x="209" y="23"/>
                  </a:lnTo>
                  <a:lnTo>
                    <a:pt x="213" y="23"/>
                  </a:lnTo>
                  <a:lnTo>
                    <a:pt x="215" y="23"/>
                  </a:lnTo>
                  <a:lnTo>
                    <a:pt x="219" y="23"/>
                  </a:lnTo>
                  <a:lnTo>
                    <a:pt x="219" y="22"/>
                  </a:lnTo>
                  <a:lnTo>
                    <a:pt x="223" y="22"/>
                  </a:lnTo>
                  <a:lnTo>
                    <a:pt x="223" y="20"/>
                  </a:lnTo>
                  <a:lnTo>
                    <a:pt x="227" y="20"/>
                  </a:lnTo>
                  <a:lnTo>
                    <a:pt x="230" y="20"/>
                  </a:lnTo>
                  <a:lnTo>
                    <a:pt x="232" y="17"/>
                  </a:lnTo>
                  <a:lnTo>
                    <a:pt x="235" y="17"/>
                  </a:lnTo>
                  <a:lnTo>
                    <a:pt x="240" y="17"/>
                  </a:lnTo>
                  <a:lnTo>
                    <a:pt x="242" y="17"/>
                  </a:lnTo>
                  <a:lnTo>
                    <a:pt x="242" y="16"/>
                  </a:lnTo>
                  <a:lnTo>
                    <a:pt x="248" y="16"/>
                  </a:lnTo>
                  <a:lnTo>
                    <a:pt x="248" y="14"/>
                  </a:lnTo>
                  <a:lnTo>
                    <a:pt x="252" y="14"/>
                  </a:lnTo>
                  <a:lnTo>
                    <a:pt x="259" y="14"/>
                  </a:lnTo>
                  <a:lnTo>
                    <a:pt x="259" y="11"/>
                  </a:lnTo>
                  <a:lnTo>
                    <a:pt x="264" y="11"/>
                  </a:lnTo>
                  <a:lnTo>
                    <a:pt x="270" y="11"/>
                  </a:lnTo>
                  <a:lnTo>
                    <a:pt x="270" y="10"/>
                  </a:lnTo>
                  <a:lnTo>
                    <a:pt x="276" y="10"/>
                  </a:lnTo>
                  <a:lnTo>
                    <a:pt x="285" y="10"/>
                  </a:lnTo>
                  <a:lnTo>
                    <a:pt x="285" y="8"/>
                  </a:lnTo>
                  <a:lnTo>
                    <a:pt x="292" y="8"/>
                  </a:lnTo>
                  <a:lnTo>
                    <a:pt x="302" y="8"/>
                  </a:lnTo>
                  <a:lnTo>
                    <a:pt x="302" y="6"/>
                  </a:lnTo>
                  <a:lnTo>
                    <a:pt x="311" y="6"/>
                  </a:lnTo>
                  <a:lnTo>
                    <a:pt x="324" y="6"/>
                  </a:lnTo>
                  <a:lnTo>
                    <a:pt x="324" y="4"/>
                  </a:lnTo>
                  <a:lnTo>
                    <a:pt x="340" y="4"/>
                  </a:lnTo>
                  <a:lnTo>
                    <a:pt x="357" y="4"/>
                  </a:lnTo>
                  <a:lnTo>
                    <a:pt x="357" y="2"/>
                  </a:lnTo>
                  <a:lnTo>
                    <a:pt x="379" y="2"/>
                  </a:lnTo>
                  <a:lnTo>
                    <a:pt x="410" y="2"/>
                  </a:lnTo>
                  <a:lnTo>
                    <a:pt x="410" y="0"/>
                  </a:lnTo>
                  <a:lnTo>
                    <a:pt x="457" y="0"/>
                  </a:lnTo>
                  <a:lnTo>
                    <a:pt x="459" y="0"/>
                  </a:lnTo>
                  <a:lnTo>
                    <a:pt x="510" y="0"/>
                  </a:lnTo>
                </a:path>
              </a:pathLst>
            </a:custGeom>
            <a:noFill/>
            <a:ln w="11113" cap="flat">
              <a:solidFill>
                <a:srgbClr val="000000"/>
              </a:solidFill>
              <a:prstDash val="solid"/>
              <a:round/>
              <a:headEnd/>
              <a:tailEnd/>
            </a:ln>
          </p:spPr>
          <p:txBody>
            <a:bodyPr/>
            <a:lstStyle/>
            <a:p>
              <a:endParaRPr lang="en-US"/>
            </a:p>
          </p:txBody>
        </p:sp>
        <p:sp>
          <p:nvSpPr>
            <p:cNvPr id="65620" name="Freeform 430"/>
            <p:cNvSpPr>
              <a:spLocks/>
            </p:cNvSpPr>
            <p:nvPr/>
          </p:nvSpPr>
          <p:spPr bwMode="auto">
            <a:xfrm>
              <a:off x="3711" y="2843"/>
              <a:ext cx="643" cy="2"/>
            </a:xfrm>
            <a:custGeom>
              <a:avLst/>
              <a:gdLst>
                <a:gd name="T0" fmla="*/ 0 w 643"/>
                <a:gd name="T1" fmla="*/ 2 h 2"/>
                <a:gd name="T2" fmla="*/ 69 w 643"/>
                <a:gd name="T3" fmla="*/ 2 h 2"/>
                <a:gd name="T4" fmla="*/ 69 w 643"/>
                <a:gd name="T5" fmla="*/ 0 h 2"/>
                <a:gd name="T6" fmla="*/ 643 w 643"/>
                <a:gd name="T7" fmla="*/ 0 h 2"/>
                <a:gd name="T8" fmla="*/ 0 60000 65536"/>
                <a:gd name="T9" fmla="*/ 0 60000 65536"/>
                <a:gd name="T10" fmla="*/ 0 60000 65536"/>
                <a:gd name="T11" fmla="*/ 0 60000 65536"/>
                <a:gd name="T12" fmla="*/ 0 w 643"/>
                <a:gd name="T13" fmla="*/ 0 h 2"/>
                <a:gd name="T14" fmla="*/ 643 w 643"/>
                <a:gd name="T15" fmla="*/ 2 h 2"/>
              </a:gdLst>
              <a:ahLst/>
              <a:cxnLst>
                <a:cxn ang="T8">
                  <a:pos x="T0" y="T1"/>
                </a:cxn>
                <a:cxn ang="T9">
                  <a:pos x="T2" y="T3"/>
                </a:cxn>
                <a:cxn ang="T10">
                  <a:pos x="T4" y="T5"/>
                </a:cxn>
                <a:cxn ang="T11">
                  <a:pos x="T6" y="T7"/>
                </a:cxn>
              </a:cxnLst>
              <a:rect l="T12" t="T13" r="T14" b="T15"/>
              <a:pathLst>
                <a:path w="643" h="2">
                  <a:moveTo>
                    <a:pt x="0" y="2"/>
                  </a:moveTo>
                  <a:lnTo>
                    <a:pt x="69" y="2"/>
                  </a:lnTo>
                  <a:lnTo>
                    <a:pt x="69" y="0"/>
                  </a:lnTo>
                  <a:lnTo>
                    <a:pt x="643" y="0"/>
                  </a:lnTo>
                </a:path>
              </a:pathLst>
            </a:custGeom>
            <a:noFill/>
            <a:ln w="11113" cap="flat">
              <a:solidFill>
                <a:srgbClr val="000000"/>
              </a:solidFill>
              <a:prstDash val="solid"/>
              <a:round/>
              <a:headEnd/>
              <a:tailEnd/>
            </a:ln>
          </p:spPr>
          <p:txBody>
            <a:bodyPr/>
            <a:lstStyle/>
            <a:p>
              <a:endParaRPr lang="en-US"/>
            </a:p>
          </p:txBody>
        </p:sp>
        <p:sp>
          <p:nvSpPr>
            <p:cNvPr id="65621" name="Line 431"/>
            <p:cNvSpPr>
              <a:spLocks noChangeShapeType="1"/>
            </p:cNvSpPr>
            <p:nvPr/>
          </p:nvSpPr>
          <p:spPr bwMode="auto">
            <a:xfrm>
              <a:off x="4354" y="2843"/>
              <a:ext cx="201" cy="0"/>
            </a:xfrm>
            <a:prstGeom prst="line">
              <a:avLst/>
            </a:prstGeom>
            <a:noFill/>
            <a:ln w="11113">
              <a:solidFill>
                <a:srgbClr val="000000"/>
              </a:solidFill>
              <a:round/>
              <a:headEnd/>
              <a:tailEnd/>
            </a:ln>
          </p:spPr>
          <p:txBody>
            <a:bodyPr/>
            <a:lstStyle/>
            <a:p>
              <a:endParaRPr lang="en-US"/>
            </a:p>
          </p:txBody>
        </p:sp>
        <p:sp>
          <p:nvSpPr>
            <p:cNvPr id="65622" name="Freeform 432"/>
            <p:cNvSpPr>
              <a:spLocks/>
            </p:cNvSpPr>
            <p:nvPr/>
          </p:nvSpPr>
          <p:spPr bwMode="auto">
            <a:xfrm>
              <a:off x="3201" y="2090"/>
              <a:ext cx="657" cy="1210"/>
            </a:xfrm>
            <a:custGeom>
              <a:avLst/>
              <a:gdLst>
                <a:gd name="T0" fmla="*/ 8 w 657"/>
                <a:gd name="T1" fmla="*/ 1121 h 1210"/>
                <a:gd name="T2" fmla="*/ 17 w 657"/>
                <a:gd name="T3" fmla="*/ 1051 h 1210"/>
                <a:gd name="T4" fmla="*/ 26 w 657"/>
                <a:gd name="T5" fmla="*/ 994 h 1210"/>
                <a:gd name="T6" fmla="*/ 34 w 657"/>
                <a:gd name="T7" fmla="*/ 947 h 1210"/>
                <a:gd name="T8" fmla="*/ 42 w 657"/>
                <a:gd name="T9" fmla="*/ 904 h 1210"/>
                <a:gd name="T10" fmla="*/ 50 w 657"/>
                <a:gd name="T11" fmla="*/ 867 h 1210"/>
                <a:gd name="T12" fmla="*/ 58 w 657"/>
                <a:gd name="T13" fmla="*/ 834 h 1210"/>
                <a:gd name="T14" fmla="*/ 66 w 657"/>
                <a:gd name="T15" fmla="*/ 802 h 1210"/>
                <a:gd name="T16" fmla="*/ 74 w 657"/>
                <a:gd name="T17" fmla="*/ 772 h 1210"/>
                <a:gd name="T18" fmla="*/ 82 w 657"/>
                <a:gd name="T19" fmla="*/ 745 h 1210"/>
                <a:gd name="T20" fmla="*/ 90 w 657"/>
                <a:gd name="T21" fmla="*/ 718 h 1210"/>
                <a:gd name="T22" fmla="*/ 98 w 657"/>
                <a:gd name="T23" fmla="*/ 694 h 1210"/>
                <a:gd name="T24" fmla="*/ 107 w 657"/>
                <a:gd name="T25" fmla="*/ 670 h 1210"/>
                <a:gd name="T26" fmla="*/ 115 w 657"/>
                <a:gd name="T27" fmla="*/ 647 h 1210"/>
                <a:gd name="T28" fmla="*/ 123 w 657"/>
                <a:gd name="T29" fmla="*/ 628 h 1210"/>
                <a:gd name="T30" fmla="*/ 131 w 657"/>
                <a:gd name="T31" fmla="*/ 606 h 1210"/>
                <a:gd name="T32" fmla="*/ 141 w 657"/>
                <a:gd name="T33" fmla="*/ 586 h 1210"/>
                <a:gd name="T34" fmla="*/ 149 w 657"/>
                <a:gd name="T35" fmla="*/ 567 h 1210"/>
                <a:gd name="T36" fmla="*/ 158 w 657"/>
                <a:gd name="T37" fmla="*/ 547 h 1210"/>
                <a:gd name="T38" fmla="*/ 166 w 657"/>
                <a:gd name="T39" fmla="*/ 529 h 1210"/>
                <a:gd name="T40" fmla="*/ 178 w 657"/>
                <a:gd name="T41" fmla="*/ 508 h 1210"/>
                <a:gd name="T42" fmla="*/ 187 w 657"/>
                <a:gd name="T43" fmla="*/ 490 h 1210"/>
                <a:gd name="T44" fmla="*/ 197 w 657"/>
                <a:gd name="T45" fmla="*/ 472 h 1210"/>
                <a:gd name="T46" fmla="*/ 206 w 657"/>
                <a:gd name="T47" fmla="*/ 453 h 1210"/>
                <a:gd name="T48" fmla="*/ 215 w 657"/>
                <a:gd name="T49" fmla="*/ 438 h 1210"/>
                <a:gd name="T50" fmla="*/ 228 w 657"/>
                <a:gd name="T51" fmla="*/ 420 h 1210"/>
                <a:gd name="T52" fmla="*/ 238 w 657"/>
                <a:gd name="T53" fmla="*/ 402 h 1210"/>
                <a:gd name="T54" fmla="*/ 248 w 657"/>
                <a:gd name="T55" fmla="*/ 388 h 1210"/>
                <a:gd name="T56" fmla="*/ 259 w 657"/>
                <a:gd name="T57" fmla="*/ 373 h 1210"/>
                <a:gd name="T58" fmla="*/ 268 w 657"/>
                <a:gd name="T59" fmla="*/ 357 h 1210"/>
                <a:gd name="T60" fmla="*/ 279 w 657"/>
                <a:gd name="T61" fmla="*/ 342 h 1210"/>
                <a:gd name="T62" fmla="*/ 287 w 657"/>
                <a:gd name="T63" fmla="*/ 330 h 1210"/>
                <a:gd name="T64" fmla="*/ 302 w 657"/>
                <a:gd name="T65" fmla="*/ 312 h 1210"/>
                <a:gd name="T66" fmla="*/ 311 w 657"/>
                <a:gd name="T67" fmla="*/ 298 h 1210"/>
                <a:gd name="T68" fmla="*/ 319 w 657"/>
                <a:gd name="T69" fmla="*/ 288 h 1210"/>
                <a:gd name="T70" fmla="*/ 334 w 657"/>
                <a:gd name="T71" fmla="*/ 273 h 1210"/>
                <a:gd name="T72" fmla="*/ 343 w 657"/>
                <a:gd name="T73" fmla="*/ 261 h 1210"/>
                <a:gd name="T74" fmla="*/ 353 w 657"/>
                <a:gd name="T75" fmla="*/ 249 h 1210"/>
                <a:gd name="T76" fmla="*/ 362 w 657"/>
                <a:gd name="T77" fmla="*/ 240 h 1210"/>
                <a:gd name="T78" fmla="*/ 373 w 657"/>
                <a:gd name="T79" fmla="*/ 226 h 1210"/>
                <a:gd name="T80" fmla="*/ 385 w 657"/>
                <a:gd name="T81" fmla="*/ 216 h 1210"/>
                <a:gd name="T82" fmla="*/ 396 w 657"/>
                <a:gd name="T83" fmla="*/ 204 h 1210"/>
                <a:gd name="T84" fmla="*/ 408 w 657"/>
                <a:gd name="T85" fmla="*/ 191 h 1210"/>
                <a:gd name="T86" fmla="*/ 420 w 657"/>
                <a:gd name="T87" fmla="*/ 180 h 1210"/>
                <a:gd name="T88" fmla="*/ 431 w 657"/>
                <a:gd name="T89" fmla="*/ 169 h 1210"/>
                <a:gd name="T90" fmla="*/ 442 w 657"/>
                <a:gd name="T91" fmla="*/ 161 h 1210"/>
                <a:gd name="T92" fmla="*/ 453 w 657"/>
                <a:gd name="T93" fmla="*/ 152 h 1210"/>
                <a:gd name="T94" fmla="*/ 465 w 657"/>
                <a:gd name="T95" fmla="*/ 141 h 1210"/>
                <a:gd name="T96" fmla="*/ 475 w 657"/>
                <a:gd name="T97" fmla="*/ 132 h 1210"/>
                <a:gd name="T98" fmla="*/ 486 w 657"/>
                <a:gd name="T99" fmla="*/ 122 h 1210"/>
                <a:gd name="T100" fmla="*/ 500 w 657"/>
                <a:gd name="T101" fmla="*/ 110 h 1210"/>
                <a:gd name="T102" fmla="*/ 512 w 657"/>
                <a:gd name="T103" fmla="*/ 101 h 1210"/>
                <a:gd name="T104" fmla="*/ 527 w 657"/>
                <a:gd name="T105" fmla="*/ 89 h 1210"/>
                <a:gd name="T106" fmla="*/ 541 w 657"/>
                <a:gd name="T107" fmla="*/ 79 h 1210"/>
                <a:gd name="T108" fmla="*/ 553 w 657"/>
                <a:gd name="T109" fmla="*/ 69 h 1210"/>
                <a:gd name="T110" fmla="*/ 566 w 657"/>
                <a:gd name="T111" fmla="*/ 62 h 1210"/>
                <a:gd name="T112" fmla="*/ 579 w 657"/>
                <a:gd name="T113" fmla="*/ 51 h 1210"/>
                <a:gd name="T114" fmla="*/ 592 w 657"/>
                <a:gd name="T115" fmla="*/ 44 h 1210"/>
                <a:gd name="T116" fmla="*/ 603 w 657"/>
                <a:gd name="T117" fmla="*/ 33 h 1210"/>
                <a:gd name="T118" fmla="*/ 617 w 657"/>
                <a:gd name="T119" fmla="*/ 26 h 1210"/>
                <a:gd name="T120" fmla="*/ 631 w 657"/>
                <a:gd name="T121" fmla="*/ 16 h 1210"/>
                <a:gd name="T122" fmla="*/ 643 w 657"/>
                <a:gd name="T123" fmla="*/ 11 h 1210"/>
                <a:gd name="T124" fmla="*/ 656 w 657"/>
                <a:gd name="T125" fmla="*/ 2 h 121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57"/>
                <a:gd name="T190" fmla="*/ 0 h 1210"/>
                <a:gd name="T191" fmla="*/ 657 w 657"/>
                <a:gd name="T192" fmla="*/ 1210 h 121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57" h="1210">
                  <a:moveTo>
                    <a:pt x="0" y="1210"/>
                  </a:moveTo>
                  <a:lnTo>
                    <a:pt x="2" y="1200"/>
                  </a:lnTo>
                  <a:lnTo>
                    <a:pt x="2" y="1188"/>
                  </a:lnTo>
                  <a:lnTo>
                    <a:pt x="4" y="1177"/>
                  </a:lnTo>
                  <a:lnTo>
                    <a:pt x="4" y="1166"/>
                  </a:lnTo>
                  <a:lnTo>
                    <a:pt x="5" y="1157"/>
                  </a:lnTo>
                  <a:lnTo>
                    <a:pt x="5" y="1147"/>
                  </a:lnTo>
                  <a:lnTo>
                    <a:pt x="7" y="1139"/>
                  </a:lnTo>
                  <a:lnTo>
                    <a:pt x="7" y="1129"/>
                  </a:lnTo>
                  <a:lnTo>
                    <a:pt x="8" y="1121"/>
                  </a:lnTo>
                  <a:lnTo>
                    <a:pt x="8" y="1114"/>
                  </a:lnTo>
                  <a:lnTo>
                    <a:pt x="10" y="1106"/>
                  </a:lnTo>
                  <a:lnTo>
                    <a:pt x="10" y="1098"/>
                  </a:lnTo>
                  <a:lnTo>
                    <a:pt x="12" y="1092"/>
                  </a:lnTo>
                  <a:lnTo>
                    <a:pt x="12" y="1084"/>
                  </a:lnTo>
                  <a:lnTo>
                    <a:pt x="13" y="1078"/>
                  </a:lnTo>
                  <a:lnTo>
                    <a:pt x="13" y="1070"/>
                  </a:lnTo>
                  <a:lnTo>
                    <a:pt x="15" y="1065"/>
                  </a:lnTo>
                  <a:lnTo>
                    <a:pt x="15" y="1057"/>
                  </a:lnTo>
                  <a:lnTo>
                    <a:pt x="17" y="1051"/>
                  </a:lnTo>
                  <a:lnTo>
                    <a:pt x="18" y="1045"/>
                  </a:lnTo>
                  <a:lnTo>
                    <a:pt x="18" y="1039"/>
                  </a:lnTo>
                  <a:lnTo>
                    <a:pt x="18" y="1033"/>
                  </a:lnTo>
                  <a:lnTo>
                    <a:pt x="19" y="1027"/>
                  </a:lnTo>
                  <a:lnTo>
                    <a:pt x="21" y="1021"/>
                  </a:lnTo>
                  <a:lnTo>
                    <a:pt x="23" y="1015"/>
                  </a:lnTo>
                  <a:lnTo>
                    <a:pt x="23" y="1010"/>
                  </a:lnTo>
                  <a:lnTo>
                    <a:pt x="23" y="1006"/>
                  </a:lnTo>
                  <a:lnTo>
                    <a:pt x="24" y="1000"/>
                  </a:lnTo>
                  <a:lnTo>
                    <a:pt x="26" y="994"/>
                  </a:lnTo>
                  <a:lnTo>
                    <a:pt x="26" y="990"/>
                  </a:lnTo>
                  <a:lnTo>
                    <a:pt x="27" y="984"/>
                  </a:lnTo>
                  <a:lnTo>
                    <a:pt x="27" y="980"/>
                  </a:lnTo>
                  <a:lnTo>
                    <a:pt x="29" y="974"/>
                  </a:lnTo>
                  <a:lnTo>
                    <a:pt x="29" y="970"/>
                  </a:lnTo>
                  <a:lnTo>
                    <a:pt x="31" y="964"/>
                  </a:lnTo>
                  <a:lnTo>
                    <a:pt x="31" y="961"/>
                  </a:lnTo>
                  <a:lnTo>
                    <a:pt x="33" y="957"/>
                  </a:lnTo>
                  <a:lnTo>
                    <a:pt x="33" y="951"/>
                  </a:lnTo>
                  <a:lnTo>
                    <a:pt x="34" y="947"/>
                  </a:lnTo>
                  <a:lnTo>
                    <a:pt x="34" y="943"/>
                  </a:lnTo>
                  <a:lnTo>
                    <a:pt x="35" y="939"/>
                  </a:lnTo>
                  <a:lnTo>
                    <a:pt x="35" y="935"/>
                  </a:lnTo>
                  <a:lnTo>
                    <a:pt x="37" y="929"/>
                  </a:lnTo>
                  <a:lnTo>
                    <a:pt x="37" y="925"/>
                  </a:lnTo>
                  <a:lnTo>
                    <a:pt x="39" y="922"/>
                  </a:lnTo>
                  <a:lnTo>
                    <a:pt x="39" y="918"/>
                  </a:lnTo>
                  <a:lnTo>
                    <a:pt x="41" y="913"/>
                  </a:lnTo>
                  <a:lnTo>
                    <a:pt x="41" y="910"/>
                  </a:lnTo>
                  <a:lnTo>
                    <a:pt x="42" y="904"/>
                  </a:lnTo>
                  <a:lnTo>
                    <a:pt x="42" y="902"/>
                  </a:lnTo>
                  <a:lnTo>
                    <a:pt x="43" y="898"/>
                  </a:lnTo>
                  <a:lnTo>
                    <a:pt x="43" y="894"/>
                  </a:lnTo>
                  <a:lnTo>
                    <a:pt x="45" y="890"/>
                  </a:lnTo>
                  <a:lnTo>
                    <a:pt x="45" y="886"/>
                  </a:lnTo>
                  <a:lnTo>
                    <a:pt x="47" y="882"/>
                  </a:lnTo>
                  <a:lnTo>
                    <a:pt x="47" y="879"/>
                  </a:lnTo>
                  <a:lnTo>
                    <a:pt x="48" y="874"/>
                  </a:lnTo>
                  <a:lnTo>
                    <a:pt x="48" y="871"/>
                  </a:lnTo>
                  <a:lnTo>
                    <a:pt x="50" y="867"/>
                  </a:lnTo>
                  <a:lnTo>
                    <a:pt x="50" y="865"/>
                  </a:lnTo>
                  <a:lnTo>
                    <a:pt x="51" y="861"/>
                  </a:lnTo>
                  <a:lnTo>
                    <a:pt x="51" y="856"/>
                  </a:lnTo>
                  <a:lnTo>
                    <a:pt x="53" y="853"/>
                  </a:lnTo>
                  <a:lnTo>
                    <a:pt x="53" y="851"/>
                  </a:lnTo>
                  <a:lnTo>
                    <a:pt x="55" y="847"/>
                  </a:lnTo>
                  <a:lnTo>
                    <a:pt x="55" y="843"/>
                  </a:lnTo>
                  <a:lnTo>
                    <a:pt x="56" y="839"/>
                  </a:lnTo>
                  <a:lnTo>
                    <a:pt x="56" y="837"/>
                  </a:lnTo>
                  <a:lnTo>
                    <a:pt x="58" y="834"/>
                  </a:lnTo>
                  <a:lnTo>
                    <a:pt x="58" y="829"/>
                  </a:lnTo>
                  <a:lnTo>
                    <a:pt x="60" y="828"/>
                  </a:lnTo>
                  <a:lnTo>
                    <a:pt x="60" y="823"/>
                  </a:lnTo>
                  <a:lnTo>
                    <a:pt x="61" y="820"/>
                  </a:lnTo>
                  <a:lnTo>
                    <a:pt x="62" y="817"/>
                  </a:lnTo>
                  <a:lnTo>
                    <a:pt x="62" y="814"/>
                  </a:lnTo>
                  <a:lnTo>
                    <a:pt x="64" y="811"/>
                  </a:lnTo>
                  <a:lnTo>
                    <a:pt x="64" y="808"/>
                  </a:lnTo>
                  <a:lnTo>
                    <a:pt x="66" y="806"/>
                  </a:lnTo>
                  <a:lnTo>
                    <a:pt x="66" y="802"/>
                  </a:lnTo>
                  <a:lnTo>
                    <a:pt x="68" y="798"/>
                  </a:lnTo>
                  <a:lnTo>
                    <a:pt x="68" y="796"/>
                  </a:lnTo>
                  <a:lnTo>
                    <a:pt x="69" y="792"/>
                  </a:lnTo>
                  <a:lnTo>
                    <a:pt x="69" y="790"/>
                  </a:lnTo>
                  <a:lnTo>
                    <a:pt x="70" y="786"/>
                  </a:lnTo>
                  <a:lnTo>
                    <a:pt x="70" y="784"/>
                  </a:lnTo>
                  <a:lnTo>
                    <a:pt x="72" y="780"/>
                  </a:lnTo>
                  <a:lnTo>
                    <a:pt x="72" y="778"/>
                  </a:lnTo>
                  <a:lnTo>
                    <a:pt x="74" y="775"/>
                  </a:lnTo>
                  <a:lnTo>
                    <a:pt x="74" y="772"/>
                  </a:lnTo>
                  <a:lnTo>
                    <a:pt x="76" y="769"/>
                  </a:lnTo>
                  <a:lnTo>
                    <a:pt x="76" y="766"/>
                  </a:lnTo>
                  <a:lnTo>
                    <a:pt x="77" y="763"/>
                  </a:lnTo>
                  <a:lnTo>
                    <a:pt x="77" y="761"/>
                  </a:lnTo>
                  <a:lnTo>
                    <a:pt x="78" y="757"/>
                  </a:lnTo>
                  <a:lnTo>
                    <a:pt x="78" y="755"/>
                  </a:lnTo>
                  <a:lnTo>
                    <a:pt x="80" y="753"/>
                  </a:lnTo>
                  <a:lnTo>
                    <a:pt x="80" y="749"/>
                  </a:lnTo>
                  <a:lnTo>
                    <a:pt x="82" y="747"/>
                  </a:lnTo>
                  <a:lnTo>
                    <a:pt x="82" y="745"/>
                  </a:lnTo>
                  <a:lnTo>
                    <a:pt x="84" y="741"/>
                  </a:lnTo>
                  <a:lnTo>
                    <a:pt x="84" y="739"/>
                  </a:lnTo>
                  <a:lnTo>
                    <a:pt x="85" y="738"/>
                  </a:lnTo>
                  <a:lnTo>
                    <a:pt x="85" y="733"/>
                  </a:lnTo>
                  <a:lnTo>
                    <a:pt x="86" y="732"/>
                  </a:lnTo>
                  <a:lnTo>
                    <a:pt x="86" y="730"/>
                  </a:lnTo>
                  <a:lnTo>
                    <a:pt x="88" y="726"/>
                  </a:lnTo>
                  <a:lnTo>
                    <a:pt x="88" y="723"/>
                  </a:lnTo>
                  <a:lnTo>
                    <a:pt x="90" y="721"/>
                  </a:lnTo>
                  <a:lnTo>
                    <a:pt x="90" y="718"/>
                  </a:lnTo>
                  <a:lnTo>
                    <a:pt x="92" y="716"/>
                  </a:lnTo>
                  <a:lnTo>
                    <a:pt x="92" y="714"/>
                  </a:lnTo>
                  <a:lnTo>
                    <a:pt x="93" y="712"/>
                  </a:lnTo>
                  <a:lnTo>
                    <a:pt x="93" y="708"/>
                  </a:lnTo>
                  <a:lnTo>
                    <a:pt x="94" y="706"/>
                  </a:lnTo>
                  <a:lnTo>
                    <a:pt x="94" y="704"/>
                  </a:lnTo>
                  <a:lnTo>
                    <a:pt x="96" y="702"/>
                  </a:lnTo>
                  <a:lnTo>
                    <a:pt x="96" y="698"/>
                  </a:lnTo>
                  <a:lnTo>
                    <a:pt x="98" y="696"/>
                  </a:lnTo>
                  <a:lnTo>
                    <a:pt x="98" y="694"/>
                  </a:lnTo>
                  <a:lnTo>
                    <a:pt x="99" y="692"/>
                  </a:lnTo>
                  <a:lnTo>
                    <a:pt x="101" y="690"/>
                  </a:lnTo>
                  <a:lnTo>
                    <a:pt x="101" y="687"/>
                  </a:lnTo>
                  <a:lnTo>
                    <a:pt x="103" y="684"/>
                  </a:lnTo>
                  <a:lnTo>
                    <a:pt x="103" y="682"/>
                  </a:lnTo>
                  <a:lnTo>
                    <a:pt x="104" y="681"/>
                  </a:lnTo>
                  <a:lnTo>
                    <a:pt x="104" y="678"/>
                  </a:lnTo>
                  <a:lnTo>
                    <a:pt x="106" y="675"/>
                  </a:lnTo>
                  <a:lnTo>
                    <a:pt x="106" y="673"/>
                  </a:lnTo>
                  <a:lnTo>
                    <a:pt x="107" y="670"/>
                  </a:lnTo>
                  <a:lnTo>
                    <a:pt x="107" y="669"/>
                  </a:lnTo>
                  <a:lnTo>
                    <a:pt x="109" y="667"/>
                  </a:lnTo>
                  <a:lnTo>
                    <a:pt x="109" y="663"/>
                  </a:lnTo>
                  <a:lnTo>
                    <a:pt x="111" y="663"/>
                  </a:lnTo>
                  <a:lnTo>
                    <a:pt x="111" y="659"/>
                  </a:lnTo>
                  <a:lnTo>
                    <a:pt x="112" y="657"/>
                  </a:lnTo>
                  <a:lnTo>
                    <a:pt x="112" y="655"/>
                  </a:lnTo>
                  <a:lnTo>
                    <a:pt x="113" y="653"/>
                  </a:lnTo>
                  <a:lnTo>
                    <a:pt x="113" y="651"/>
                  </a:lnTo>
                  <a:lnTo>
                    <a:pt x="115" y="647"/>
                  </a:lnTo>
                  <a:lnTo>
                    <a:pt x="115" y="645"/>
                  </a:lnTo>
                  <a:lnTo>
                    <a:pt x="117" y="643"/>
                  </a:lnTo>
                  <a:lnTo>
                    <a:pt x="117" y="642"/>
                  </a:lnTo>
                  <a:lnTo>
                    <a:pt x="119" y="639"/>
                  </a:lnTo>
                  <a:lnTo>
                    <a:pt x="119" y="637"/>
                  </a:lnTo>
                  <a:lnTo>
                    <a:pt x="120" y="636"/>
                  </a:lnTo>
                  <a:lnTo>
                    <a:pt x="120" y="633"/>
                  </a:lnTo>
                  <a:lnTo>
                    <a:pt x="121" y="631"/>
                  </a:lnTo>
                  <a:lnTo>
                    <a:pt x="121" y="630"/>
                  </a:lnTo>
                  <a:lnTo>
                    <a:pt x="123" y="628"/>
                  </a:lnTo>
                  <a:lnTo>
                    <a:pt x="123" y="625"/>
                  </a:lnTo>
                  <a:lnTo>
                    <a:pt x="125" y="624"/>
                  </a:lnTo>
                  <a:lnTo>
                    <a:pt x="125" y="622"/>
                  </a:lnTo>
                  <a:lnTo>
                    <a:pt x="127" y="619"/>
                  </a:lnTo>
                  <a:lnTo>
                    <a:pt x="128" y="618"/>
                  </a:lnTo>
                  <a:lnTo>
                    <a:pt x="128" y="616"/>
                  </a:lnTo>
                  <a:lnTo>
                    <a:pt x="129" y="612"/>
                  </a:lnTo>
                  <a:lnTo>
                    <a:pt x="129" y="610"/>
                  </a:lnTo>
                  <a:lnTo>
                    <a:pt x="131" y="608"/>
                  </a:lnTo>
                  <a:lnTo>
                    <a:pt x="131" y="606"/>
                  </a:lnTo>
                  <a:lnTo>
                    <a:pt x="133" y="604"/>
                  </a:lnTo>
                  <a:lnTo>
                    <a:pt x="133" y="602"/>
                  </a:lnTo>
                  <a:lnTo>
                    <a:pt x="135" y="600"/>
                  </a:lnTo>
                  <a:lnTo>
                    <a:pt x="135" y="598"/>
                  </a:lnTo>
                  <a:lnTo>
                    <a:pt x="136" y="597"/>
                  </a:lnTo>
                  <a:lnTo>
                    <a:pt x="137" y="594"/>
                  </a:lnTo>
                  <a:lnTo>
                    <a:pt x="137" y="592"/>
                  </a:lnTo>
                  <a:lnTo>
                    <a:pt x="139" y="590"/>
                  </a:lnTo>
                  <a:lnTo>
                    <a:pt x="141" y="588"/>
                  </a:lnTo>
                  <a:lnTo>
                    <a:pt x="141" y="586"/>
                  </a:lnTo>
                  <a:lnTo>
                    <a:pt x="142" y="585"/>
                  </a:lnTo>
                  <a:lnTo>
                    <a:pt x="142" y="583"/>
                  </a:lnTo>
                  <a:lnTo>
                    <a:pt x="144" y="580"/>
                  </a:lnTo>
                  <a:lnTo>
                    <a:pt x="144" y="579"/>
                  </a:lnTo>
                  <a:lnTo>
                    <a:pt x="146" y="576"/>
                  </a:lnTo>
                  <a:lnTo>
                    <a:pt x="146" y="574"/>
                  </a:lnTo>
                  <a:lnTo>
                    <a:pt x="147" y="573"/>
                  </a:lnTo>
                  <a:lnTo>
                    <a:pt x="147" y="571"/>
                  </a:lnTo>
                  <a:lnTo>
                    <a:pt x="149" y="568"/>
                  </a:lnTo>
                  <a:lnTo>
                    <a:pt x="149" y="567"/>
                  </a:lnTo>
                  <a:lnTo>
                    <a:pt x="150" y="565"/>
                  </a:lnTo>
                  <a:lnTo>
                    <a:pt x="152" y="563"/>
                  </a:lnTo>
                  <a:lnTo>
                    <a:pt x="152" y="561"/>
                  </a:lnTo>
                  <a:lnTo>
                    <a:pt x="154" y="559"/>
                  </a:lnTo>
                  <a:lnTo>
                    <a:pt x="154" y="557"/>
                  </a:lnTo>
                  <a:lnTo>
                    <a:pt x="155" y="555"/>
                  </a:lnTo>
                  <a:lnTo>
                    <a:pt x="155" y="553"/>
                  </a:lnTo>
                  <a:lnTo>
                    <a:pt x="156" y="551"/>
                  </a:lnTo>
                  <a:lnTo>
                    <a:pt x="156" y="549"/>
                  </a:lnTo>
                  <a:lnTo>
                    <a:pt x="158" y="547"/>
                  </a:lnTo>
                  <a:lnTo>
                    <a:pt x="160" y="545"/>
                  </a:lnTo>
                  <a:lnTo>
                    <a:pt x="160" y="543"/>
                  </a:lnTo>
                  <a:lnTo>
                    <a:pt x="162" y="541"/>
                  </a:lnTo>
                  <a:lnTo>
                    <a:pt x="162" y="540"/>
                  </a:lnTo>
                  <a:lnTo>
                    <a:pt x="163" y="537"/>
                  </a:lnTo>
                  <a:lnTo>
                    <a:pt x="163" y="535"/>
                  </a:lnTo>
                  <a:lnTo>
                    <a:pt x="164" y="535"/>
                  </a:lnTo>
                  <a:lnTo>
                    <a:pt x="164" y="534"/>
                  </a:lnTo>
                  <a:lnTo>
                    <a:pt x="166" y="531"/>
                  </a:lnTo>
                  <a:lnTo>
                    <a:pt x="166" y="529"/>
                  </a:lnTo>
                  <a:lnTo>
                    <a:pt x="168" y="528"/>
                  </a:lnTo>
                  <a:lnTo>
                    <a:pt x="168" y="526"/>
                  </a:lnTo>
                  <a:lnTo>
                    <a:pt x="170" y="526"/>
                  </a:lnTo>
                  <a:lnTo>
                    <a:pt x="170" y="523"/>
                  </a:lnTo>
                  <a:lnTo>
                    <a:pt x="171" y="520"/>
                  </a:lnTo>
                  <a:lnTo>
                    <a:pt x="172" y="518"/>
                  </a:lnTo>
                  <a:lnTo>
                    <a:pt x="172" y="516"/>
                  </a:lnTo>
                  <a:lnTo>
                    <a:pt x="174" y="514"/>
                  </a:lnTo>
                  <a:lnTo>
                    <a:pt x="176" y="510"/>
                  </a:lnTo>
                  <a:lnTo>
                    <a:pt x="178" y="508"/>
                  </a:lnTo>
                  <a:lnTo>
                    <a:pt x="178" y="506"/>
                  </a:lnTo>
                  <a:lnTo>
                    <a:pt x="179" y="504"/>
                  </a:lnTo>
                  <a:lnTo>
                    <a:pt x="180" y="502"/>
                  </a:lnTo>
                  <a:lnTo>
                    <a:pt x="182" y="500"/>
                  </a:lnTo>
                  <a:lnTo>
                    <a:pt x="182" y="498"/>
                  </a:lnTo>
                  <a:lnTo>
                    <a:pt x="184" y="496"/>
                  </a:lnTo>
                  <a:lnTo>
                    <a:pt x="184" y="495"/>
                  </a:lnTo>
                  <a:lnTo>
                    <a:pt x="185" y="495"/>
                  </a:lnTo>
                  <a:lnTo>
                    <a:pt x="185" y="492"/>
                  </a:lnTo>
                  <a:lnTo>
                    <a:pt x="187" y="490"/>
                  </a:lnTo>
                  <a:lnTo>
                    <a:pt x="187" y="489"/>
                  </a:lnTo>
                  <a:lnTo>
                    <a:pt x="189" y="489"/>
                  </a:lnTo>
                  <a:lnTo>
                    <a:pt x="189" y="486"/>
                  </a:lnTo>
                  <a:lnTo>
                    <a:pt x="190" y="484"/>
                  </a:lnTo>
                  <a:lnTo>
                    <a:pt x="190" y="483"/>
                  </a:lnTo>
                  <a:lnTo>
                    <a:pt x="192" y="481"/>
                  </a:lnTo>
                  <a:lnTo>
                    <a:pt x="193" y="478"/>
                  </a:lnTo>
                  <a:lnTo>
                    <a:pt x="193" y="477"/>
                  </a:lnTo>
                  <a:lnTo>
                    <a:pt x="195" y="475"/>
                  </a:lnTo>
                  <a:lnTo>
                    <a:pt x="197" y="472"/>
                  </a:lnTo>
                  <a:lnTo>
                    <a:pt x="197" y="471"/>
                  </a:lnTo>
                  <a:lnTo>
                    <a:pt x="199" y="469"/>
                  </a:lnTo>
                  <a:lnTo>
                    <a:pt x="199" y="467"/>
                  </a:lnTo>
                  <a:lnTo>
                    <a:pt x="199" y="465"/>
                  </a:lnTo>
                  <a:lnTo>
                    <a:pt x="201" y="463"/>
                  </a:lnTo>
                  <a:lnTo>
                    <a:pt x="203" y="461"/>
                  </a:lnTo>
                  <a:lnTo>
                    <a:pt x="203" y="459"/>
                  </a:lnTo>
                  <a:lnTo>
                    <a:pt x="205" y="457"/>
                  </a:lnTo>
                  <a:lnTo>
                    <a:pt x="206" y="455"/>
                  </a:lnTo>
                  <a:lnTo>
                    <a:pt x="206" y="453"/>
                  </a:lnTo>
                  <a:lnTo>
                    <a:pt x="207" y="453"/>
                  </a:lnTo>
                  <a:lnTo>
                    <a:pt x="207" y="451"/>
                  </a:lnTo>
                  <a:lnTo>
                    <a:pt x="209" y="450"/>
                  </a:lnTo>
                  <a:lnTo>
                    <a:pt x="209" y="447"/>
                  </a:lnTo>
                  <a:lnTo>
                    <a:pt x="211" y="447"/>
                  </a:lnTo>
                  <a:lnTo>
                    <a:pt x="211" y="445"/>
                  </a:lnTo>
                  <a:lnTo>
                    <a:pt x="213" y="443"/>
                  </a:lnTo>
                  <a:lnTo>
                    <a:pt x="214" y="441"/>
                  </a:lnTo>
                  <a:lnTo>
                    <a:pt x="214" y="439"/>
                  </a:lnTo>
                  <a:lnTo>
                    <a:pt x="215" y="438"/>
                  </a:lnTo>
                  <a:lnTo>
                    <a:pt x="217" y="435"/>
                  </a:lnTo>
                  <a:lnTo>
                    <a:pt x="219" y="433"/>
                  </a:lnTo>
                  <a:lnTo>
                    <a:pt x="221" y="432"/>
                  </a:lnTo>
                  <a:lnTo>
                    <a:pt x="221" y="429"/>
                  </a:lnTo>
                  <a:lnTo>
                    <a:pt x="222" y="429"/>
                  </a:lnTo>
                  <a:lnTo>
                    <a:pt x="223" y="427"/>
                  </a:lnTo>
                  <a:lnTo>
                    <a:pt x="223" y="426"/>
                  </a:lnTo>
                  <a:lnTo>
                    <a:pt x="225" y="424"/>
                  </a:lnTo>
                  <a:lnTo>
                    <a:pt x="227" y="422"/>
                  </a:lnTo>
                  <a:lnTo>
                    <a:pt x="228" y="420"/>
                  </a:lnTo>
                  <a:lnTo>
                    <a:pt x="228" y="418"/>
                  </a:lnTo>
                  <a:lnTo>
                    <a:pt x="230" y="416"/>
                  </a:lnTo>
                  <a:lnTo>
                    <a:pt x="232" y="414"/>
                  </a:lnTo>
                  <a:lnTo>
                    <a:pt x="233" y="412"/>
                  </a:lnTo>
                  <a:lnTo>
                    <a:pt x="233" y="410"/>
                  </a:lnTo>
                  <a:lnTo>
                    <a:pt x="235" y="410"/>
                  </a:lnTo>
                  <a:lnTo>
                    <a:pt x="235" y="408"/>
                  </a:lnTo>
                  <a:lnTo>
                    <a:pt x="236" y="406"/>
                  </a:lnTo>
                  <a:lnTo>
                    <a:pt x="238" y="404"/>
                  </a:lnTo>
                  <a:lnTo>
                    <a:pt x="238" y="402"/>
                  </a:lnTo>
                  <a:lnTo>
                    <a:pt x="240" y="402"/>
                  </a:lnTo>
                  <a:lnTo>
                    <a:pt x="240" y="400"/>
                  </a:lnTo>
                  <a:lnTo>
                    <a:pt x="242" y="398"/>
                  </a:lnTo>
                  <a:lnTo>
                    <a:pt x="242" y="396"/>
                  </a:lnTo>
                  <a:lnTo>
                    <a:pt x="242" y="394"/>
                  </a:lnTo>
                  <a:lnTo>
                    <a:pt x="244" y="394"/>
                  </a:lnTo>
                  <a:lnTo>
                    <a:pt x="244" y="393"/>
                  </a:lnTo>
                  <a:lnTo>
                    <a:pt x="246" y="390"/>
                  </a:lnTo>
                  <a:lnTo>
                    <a:pt x="246" y="388"/>
                  </a:lnTo>
                  <a:lnTo>
                    <a:pt x="248" y="388"/>
                  </a:lnTo>
                  <a:lnTo>
                    <a:pt x="248" y="387"/>
                  </a:lnTo>
                  <a:lnTo>
                    <a:pt x="249" y="384"/>
                  </a:lnTo>
                  <a:lnTo>
                    <a:pt x="250" y="382"/>
                  </a:lnTo>
                  <a:lnTo>
                    <a:pt x="252" y="381"/>
                  </a:lnTo>
                  <a:lnTo>
                    <a:pt x="252" y="379"/>
                  </a:lnTo>
                  <a:lnTo>
                    <a:pt x="254" y="379"/>
                  </a:lnTo>
                  <a:lnTo>
                    <a:pt x="254" y="377"/>
                  </a:lnTo>
                  <a:lnTo>
                    <a:pt x="256" y="375"/>
                  </a:lnTo>
                  <a:lnTo>
                    <a:pt x="257" y="373"/>
                  </a:lnTo>
                  <a:lnTo>
                    <a:pt x="259" y="373"/>
                  </a:lnTo>
                  <a:lnTo>
                    <a:pt x="259" y="371"/>
                  </a:lnTo>
                  <a:lnTo>
                    <a:pt x="260" y="369"/>
                  </a:lnTo>
                  <a:lnTo>
                    <a:pt x="262" y="367"/>
                  </a:lnTo>
                  <a:lnTo>
                    <a:pt x="264" y="365"/>
                  </a:lnTo>
                  <a:lnTo>
                    <a:pt x="264" y="363"/>
                  </a:lnTo>
                  <a:lnTo>
                    <a:pt x="265" y="363"/>
                  </a:lnTo>
                  <a:lnTo>
                    <a:pt x="265" y="361"/>
                  </a:lnTo>
                  <a:lnTo>
                    <a:pt x="266" y="361"/>
                  </a:lnTo>
                  <a:lnTo>
                    <a:pt x="266" y="359"/>
                  </a:lnTo>
                  <a:lnTo>
                    <a:pt x="268" y="357"/>
                  </a:lnTo>
                  <a:lnTo>
                    <a:pt x="270" y="355"/>
                  </a:lnTo>
                  <a:lnTo>
                    <a:pt x="271" y="353"/>
                  </a:lnTo>
                  <a:lnTo>
                    <a:pt x="271" y="351"/>
                  </a:lnTo>
                  <a:lnTo>
                    <a:pt x="273" y="351"/>
                  </a:lnTo>
                  <a:lnTo>
                    <a:pt x="273" y="349"/>
                  </a:lnTo>
                  <a:lnTo>
                    <a:pt x="275" y="349"/>
                  </a:lnTo>
                  <a:lnTo>
                    <a:pt x="275" y="348"/>
                  </a:lnTo>
                  <a:lnTo>
                    <a:pt x="276" y="345"/>
                  </a:lnTo>
                  <a:lnTo>
                    <a:pt x="278" y="343"/>
                  </a:lnTo>
                  <a:lnTo>
                    <a:pt x="279" y="342"/>
                  </a:lnTo>
                  <a:lnTo>
                    <a:pt x="281" y="339"/>
                  </a:lnTo>
                  <a:lnTo>
                    <a:pt x="281" y="337"/>
                  </a:lnTo>
                  <a:lnTo>
                    <a:pt x="283" y="337"/>
                  </a:lnTo>
                  <a:lnTo>
                    <a:pt x="283" y="336"/>
                  </a:lnTo>
                  <a:lnTo>
                    <a:pt x="285" y="336"/>
                  </a:lnTo>
                  <a:lnTo>
                    <a:pt x="285" y="333"/>
                  </a:lnTo>
                  <a:lnTo>
                    <a:pt x="285" y="332"/>
                  </a:lnTo>
                  <a:lnTo>
                    <a:pt x="287" y="332"/>
                  </a:lnTo>
                  <a:lnTo>
                    <a:pt x="287" y="330"/>
                  </a:lnTo>
                  <a:lnTo>
                    <a:pt x="289" y="328"/>
                  </a:lnTo>
                  <a:lnTo>
                    <a:pt x="291" y="326"/>
                  </a:lnTo>
                  <a:lnTo>
                    <a:pt x="292" y="324"/>
                  </a:lnTo>
                  <a:lnTo>
                    <a:pt x="293" y="322"/>
                  </a:lnTo>
                  <a:lnTo>
                    <a:pt x="295" y="320"/>
                  </a:lnTo>
                  <a:lnTo>
                    <a:pt x="295" y="318"/>
                  </a:lnTo>
                  <a:lnTo>
                    <a:pt x="297" y="318"/>
                  </a:lnTo>
                  <a:lnTo>
                    <a:pt x="299" y="316"/>
                  </a:lnTo>
                  <a:lnTo>
                    <a:pt x="300" y="314"/>
                  </a:lnTo>
                  <a:lnTo>
                    <a:pt x="302" y="312"/>
                  </a:lnTo>
                  <a:lnTo>
                    <a:pt x="303" y="310"/>
                  </a:lnTo>
                  <a:lnTo>
                    <a:pt x="305" y="308"/>
                  </a:lnTo>
                  <a:lnTo>
                    <a:pt x="307" y="306"/>
                  </a:lnTo>
                  <a:lnTo>
                    <a:pt x="307" y="304"/>
                  </a:lnTo>
                  <a:lnTo>
                    <a:pt x="308" y="304"/>
                  </a:lnTo>
                  <a:lnTo>
                    <a:pt x="308" y="302"/>
                  </a:lnTo>
                  <a:lnTo>
                    <a:pt x="309" y="302"/>
                  </a:lnTo>
                  <a:lnTo>
                    <a:pt x="309" y="300"/>
                  </a:lnTo>
                  <a:lnTo>
                    <a:pt x="311" y="300"/>
                  </a:lnTo>
                  <a:lnTo>
                    <a:pt x="311" y="298"/>
                  </a:lnTo>
                  <a:lnTo>
                    <a:pt x="313" y="298"/>
                  </a:lnTo>
                  <a:lnTo>
                    <a:pt x="313" y="296"/>
                  </a:lnTo>
                  <a:lnTo>
                    <a:pt x="314" y="296"/>
                  </a:lnTo>
                  <a:lnTo>
                    <a:pt x="314" y="294"/>
                  </a:lnTo>
                  <a:lnTo>
                    <a:pt x="316" y="294"/>
                  </a:lnTo>
                  <a:lnTo>
                    <a:pt x="316" y="292"/>
                  </a:lnTo>
                  <a:lnTo>
                    <a:pt x="318" y="292"/>
                  </a:lnTo>
                  <a:lnTo>
                    <a:pt x="318" y="291"/>
                  </a:lnTo>
                  <a:lnTo>
                    <a:pt x="319" y="291"/>
                  </a:lnTo>
                  <a:lnTo>
                    <a:pt x="319" y="288"/>
                  </a:lnTo>
                  <a:lnTo>
                    <a:pt x="321" y="288"/>
                  </a:lnTo>
                  <a:lnTo>
                    <a:pt x="322" y="287"/>
                  </a:lnTo>
                  <a:lnTo>
                    <a:pt x="324" y="285"/>
                  </a:lnTo>
                  <a:lnTo>
                    <a:pt x="324" y="282"/>
                  </a:lnTo>
                  <a:lnTo>
                    <a:pt x="326" y="282"/>
                  </a:lnTo>
                  <a:lnTo>
                    <a:pt x="328" y="281"/>
                  </a:lnTo>
                  <a:lnTo>
                    <a:pt x="328" y="279"/>
                  </a:lnTo>
                  <a:lnTo>
                    <a:pt x="330" y="277"/>
                  </a:lnTo>
                  <a:lnTo>
                    <a:pt x="332" y="275"/>
                  </a:lnTo>
                  <a:lnTo>
                    <a:pt x="334" y="273"/>
                  </a:lnTo>
                  <a:lnTo>
                    <a:pt x="336" y="271"/>
                  </a:lnTo>
                  <a:lnTo>
                    <a:pt x="336" y="269"/>
                  </a:lnTo>
                  <a:lnTo>
                    <a:pt x="338" y="269"/>
                  </a:lnTo>
                  <a:lnTo>
                    <a:pt x="338" y="267"/>
                  </a:lnTo>
                  <a:lnTo>
                    <a:pt x="340" y="267"/>
                  </a:lnTo>
                  <a:lnTo>
                    <a:pt x="340" y="265"/>
                  </a:lnTo>
                  <a:lnTo>
                    <a:pt x="342" y="265"/>
                  </a:lnTo>
                  <a:lnTo>
                    <a:pt x="342" y="263"/>
                  </a:lnTo>
                  <a:lnTo>
                    <a:pt x="343" y="263"/>
                  </a:lnTo>
                  <a:lnTo>
                    <a:pt x="343" y="261"/>
                  </a:lnTo>
                  <a:lnTo>
                    <a:pt x="345" y="261"/>
                  </a:lnTo>
                  <a:lnTo>
                    <a:pt x="345" y="259"/>
                  </a:lnTo>
                  <a:lnTo>
                    <a:pt x="346" y="259"/>
                  </a:lnTo>
                  <a:lnTo>
                    <a:pt x="346" y="257"/>
                  </a:lnTo>
                  <a:lnTo>
                    <a:pt x="348" y="257"/>
                  </a:lnTo>
                  <a:lnTo>
                    <a:pt x="350" y="255"/>
                  </a:lnTo>
                  <a:lnTo>
                    <a:pt x="351" y="253"/>
                  </a:lnTo>
                  <a:lnTo>
                    <a:pt x="351" y="251"/>
                  </a:lnTo>
                  <a:lnTo>
                    <a:pt x="353" y="251"/>
                  </a:lnTo>
                  <a:lnTo>
                    <a:pt x="353" y="249"/>
                  </a:lnTo>
                  <a:lnTo>
                    <a:pt x="354" y="249"/>
                  </a:lnTo>
                  <a:lnTo>
                    <a:pt x="354" y="247"/>
                  </a:lnTo>
                  <a:lnTo>
                    <a:pt x="356" y="247"/>
                  </a:lnTo>
                  <a:lnTo>
                    <a:pt x="356" y="246"/>
                  </a:lnTo>
                  <a:lnTo>
                    <a:pt x="357" y="246"/>
                  </a:lnTo>
                  <a:lnTo>
                    <a:pt x="357" y="243"/>
                  </a:lnTo>
                  <a:lnTo>
                    <a:pt x="359" y="243"/>
                  </a:lnTo>
                  <a:lnTo>
                    <a:pt x="359" y="242"/>
                  </a:lnTo>
                  <a:lnTo>
                    <a:pt x="361" y="242"/>
                  </a:lnTo>
                  <a:lnTo>
                    <a:pt x="362" y="240"/>
                  </a:lnTo>
                  <a:lnTo>
                    <a:pt x="364" y="237"/>
                  </a:lnTo>
                  <a:lnTo>
                    <a:pt x="365" y="236"/>
                  </a:lnTo>
                  <a:lnTo>
                    <a:pt x="367" y="234"/>
                  </a:lnTo>
                  <a:lnTo>
                    <a:pt x="369" y="231"/>
                  </a:lnTo>
                  <a:lnTo>
                    <a:pt x="371" y="231"/>
                  </a:lnTo>
                  <a:lnTo>
                    <a:pt x="371" y="230"/>
                  </a:lnTo>
                  <a:lnTo>
                    <a:pt x="371" y="228"/>
                  </a:lnTo>
                  <a:lnTo>
                    <a:pt x="373" y="228"/>
                  </a:lnTo>
                  <a:lnTo>
                    <a:pt x="373" y="226"/>
                  </a:lnTo>
                  <a:lnTo>
                    <a:pt x="375" y="226"/>
                  </a:lnTo>
                  <a:lnTo>
                    <a:pt x="377" y="224"/>
                  </a:lnTo>
                  <a:lnTo>
                    <a:pt x="379" y="224"/>
                  </a:lnTo>
                  <a:lnTo>
                    <a:pt x="379" y="222"/>
                  </a:lnTo>
                  <a:lnTo>
                    <a:pt x="379" y="220"/>
                  </a:lnTo>
                  <a:lnTo>
                    <a:pt x="381" y="220"/>
                  </a:lnTo>
                  <a:lnTo>
                    <a:pt x="381" y="218"/>
                  </a:lnTo>
                  <a:lnTo>
                    <a:pt x="383" y="218"/>
                  </a:lnTo>
                  <a:lnTo>
                    <a:pt x="385" y="216"/>
                  </a:lnTo>
                  <a:lnTo>
                    <a:pt x="386" y="214"/>
                  </a:lnTo>
                  <a:lnTo>
                    <a:pt x="388" y="212"/>
                  </a:lnTo>
                  <a:lnTo>
                    <a:pt x="389" y="212"/>
                  </a:lnTo>
                  <a:lnTo>
                    <a:pt x="389" y="210"/>
                  </a:lnTo>
                  <a:lnTo>
                    <a:pt x="391" y="210"/>
                  </a:lnTo>
                  <a:lnTo>
                    <a:pt x="391" y="208"/>
                  </a:lnTo>
                  <a:lnTo>
                    <a:pt x="393" y="208"/>
                  </a:lnTo>
                  <a:lnTo>
                    <a:pt x="393" y="206"/>
                  </a:lnTo>
                  <a:lnTo>
                    <a:pt x="394" y="206"/>
                  </a:lnTo>
                  <a:lnTo>
                    <a:pt x="396" y="204"/>
                  </a:lnTo>
                  <a:lnTo>
                    <a:pt x="397" y="202"/>
                  </a:lnTo>
                  <a:lnTo>
                    <a:pt x="399" y="200"/>
                  </a:lnTo>
                  <a:lnTo>
                    <a:pt x="400" y="200"/>
                  </a:lnTo>
                  <a:lnTo>
                    <a:pt x="400" y="198"/>
                  </a:lnTo>
                  <a:lnTo>
                    <a:pt x="402" y="198"/>
                  </a:lnTo>
                  <a:lnTo>
                    <a:pt x="402" y="197"/>
                  </a:lnTo>
                  <a:lnTo>
                    <a:pt x="404" y="197"/>
                  </a:lnTo>
                  <a:lnTo>
                    <a:pt x="405" y="195"/>
                  </a:lnTo>
                  <a:lnTo>
                    <a:pt x="407" y="192"/>
                  </a:lnTo>
                  <a:lnTo>
                    <a:pt x="408" y="191"/>
                  </a:lnTo>
                  <a:lnTo>
                    <a:pt x="410" y="191"/>
                  </a:lnTo>
                  <a:lnTo>
                    <a:pt x="410" y="189"/>
                  </a:lnTo>
                  <a:lnTo>
                    <a:pt x="412" y="189"/>
                  </a:lnTo>
                  <a:lnTo>
                    <a:pt x="412" y="186"/>
                  </a:lnTo>
                  <a:lnTo>
                    <a:pt x="414" y="186"/>
                  </a:lnTo>
                  <a:lnTo>
                    <a:pt x="414" y="185"/>
                  </a:lnTo>
                  <a:lnTo>
                    <a:pt x="416" y="185"/>
                  </a:lnTo>
                  <a:lnTo>
                    <a:pt x="416" y="183"/>
                  </a:lnTo>
                  <a:lnTo>
                    <a:pt x="418" y="183"/>
                  </a:lnTo>
                  <a:lnTo>
                    <a:pt x="420" y="180"/>
                  </a:lnTo>
                  <a:lnTo>
                    <a:pt x="422" y="179"/>
                  </a:lnTo>
                  <a:lnTo>
                    <a:pt x="424" y="177"/>
                  </a:lnTo>
                  <a:lnTo>
                    <a:pt x="424" y="175"/>
                  </a:lnTo>
                  <a:lnTo>
                    <a:pt x="426" y="175"/>
                  </a:lnTo>
                  <a:lnTo>
                    <a:pt x="428" y="173"/>
                  </a:lnTo>
                  <a:lnTo>
                    <a:pt x="429" y="173"/>
                  </a:lnTo>
                  <a:lnTo>
                    <a:pt x="429" y="171"/>
                  </a:lnTo>
                  <a:lnTo>
                    <a:pt x="431" y="171"/>
                  </a:lnTo>
                  <a:lnTo>
                    <a:pt x="431" y="169"/>
                  </a:lnTo>
                  <a:lnTo>
                    <a:pt x="432" y="169"/>
                  </a:lnTo>
                  <a:lnTo>
                    <a:pt x="434" y="169"/>
                  </a:lnTo>
                  <a:lnTo>
                    <a:pt x="434" y="167"/>
                  </a:lnTo>
                  <a:lnTo>
                    <a:pt x="436" y="167"/>
                  </a:lnTo>
                  <a:lnTo>
                    <a:pt x="436" y="165"/>
                  </a:lnTo>
                  <a:lnTo>
                    <a:pt x="437" y="165"/>
                  </a:lnTo>
                  <a:lnTo>
                    <a:pt x="439" y="163"/>
                  </a:lnTo>
                  <a:lnTo>
                    <a:pt x="440" y="163"/>
                  </a:lnTo>
                  <a:lnTo>
                    <a:pt x="440" y="161"/>
                  </a:lnTo>
                  <a:lnTo>
                    <a:pt x="442" y="161"/>
                  </a:lnTo>
                  <a:lnTo>
                    <a:pt x="442" y="159"/>
                  </a:lnTo>
                  <a:lnTo>
                    <a:pt x="443" y="159"/>
                  </a:lnTo>
                  <a:lnTo>
                    <a:pt x="445" y="157"/>
                  </a:lnTo>
                  <a:lnTo>
                    <a:pt x="447" y="157"/>
                  </a:lnTo>
                  <a:lnTo>
                    <a:pt x="447" y="155"/>
                  </a:lnTo>
                  <a:lnTo>
                    <a:pt x="448" y="155"/>
                  </a:lnTo>
                  <a:lnTo>
                    <a:pt x="448" y="153"/>
                  </a:lnTo>
                  <a:lnTo>
                    <a:pt x="450" y="153"/>
                  </a:lnTo>
                  <a:lnTo>
                    <a:pt x="451" y="152"/>
                  </a:lnTo>
                  <a:lnTo>
                    <a:pt x="453" y="152"/>
                  </a:lnTo>
                  <a:lnTo>
                    <a:pt x="453" y="149"/>
                  </a:lnTo>
                  <a:lnTo>
                    <a:pt x="455" y="149"/>
                  </a:lnTo>
                  <a:lnTo>
                    <a:pt x="457" y="147"/>
                  </a:lnTo>
                  <a:lnTo>
                    <a:pt x="457" y="146"/>
                  </a:lnTo>
                  <a:lnTo>
                    <a:pt x="459" y="146"/>
                  </a:lnTo>
                  <a:lnTo>
                    <a:pt x="461" y="144"/>
                  </a:lnTo>
                  <a:lnTo>
                    <a:pt x="463" y="144"/>
                  </a:lnTo>
                  <a:lnTo>
                    <a:pt x="463" y="141"/>
                  </a:lnTo>
                  <a:lnTo>
                    <a:pt x="465" y="141"/>
                  </a:lnTo>
                  <a:lnTo>
                    <a:pt x="465" y="140"/>
                  </a:lnTo>
                  <a:lnTo>
                    <a:pt x="467" y="138"/>
                  </a:lnTo>
                  <a:lnTo>
                    <a:pt x="469" y="138"/>
                  </a:lnTo>
                  <a:lnTo>
                    <a:pt x="469" y="135"/>
                  </a:lnTo>
                  <a:lnTo>
                    <a:pt x="471" y="135"/>
                  </a:lnTo>
                  <a:lnTo>
                    <a:pt x="472" y="134"/>
                  </a:lnTo>
                  <a:lnTo>
                    <a:pt x="474" y="134"/>
                  </a:lnTo>
                  <a:lnTo>
                    <a:pt x="474" y="132"/>
                  </a:lnTo>
                  <a:lnTo>
                    <a:pt x="475" y="132"/>
                  </a:lnTo>
                  <a:lnTo>
                    <a:pt x="475" y="129"/>
                  </a:lnTo>
                  <a:lnTo>
                    <a:pt x="477" y="129"/>
                  </a:lnTo>
                  <a:lnTo>
                    <a:pt x="479" y="128"/>
                  </a:lnTo>
                  <a:lnTo>
                    <a:pt x="480" y="128"/>
                  </a:lnTo>
                  <a:lnTo>
                    <a:pt x="480" y="126"/>
                  </a:lnTo>
                  <a:lnTo>
                    <a:pt x="482" y="126"/>
                  </a:lnTo>
                  <a:lnTo>
                    <a:pt x="483" y="124"/>
                  </a:lnTo>
                  <a:lnTo>
                    <a:pt x="485" y="124"/>
                  </a:lnTo>
                  <a:lnTo>
                    <a:pt x="485" y="122"/>
                  </a:lnTo>
                  <a:lnTo>
                    <a:pt x="486" y="122"/>
                  </a:lnTo>
                  <a:lnTo>
                    <a:pt x="488" y="120"/>
                  </a:lnTo>
                  <a:lnTo>
                    <a:pt x="490" y="120"/>
                  </a:lnTo>
                  <a:lnTo>
                    <a:pt x="490" y="118"/>
                  </a:lnTo>
                  <a:lnTo>
                    <a:pt x="491" y="118"/>
                  </a:lnTo>
                  <a:lnTo>
                    <a:pt x="493" y="116"/>
                  </a:lnTo>
                  <a:lnTo>
                    <a:pt x="494" y="116"/>
                  </a:lnTo>
                  <a:lnTo>
                    <a:pt x="496" y="114"/>
                  </a:lnTo>
                  <a:lnTo>
                    <a:pt x="496" y="112"/>
                  </a:lnTo>
                  <a:lnTo>
                    <a:pt x="498" y="112"/>
                  </a:lnTo>
                  <a:lnTo>
                    <a:pt x="500" y="110"/>
                  </a:lnTo>
                  <a:lnTo>
                    <a:pt x="500" y="108"/>
                  </a:lnTo>
                  <a:lnTo>
                    <a:pt x="502" y="108"/>
                  </a:lnTo>
                  <a:lnTo>
                    <a:pt x="504" y="107"/>
                  </a:lnTo>
                  <a:lnTo>
                    <a:pt x="506" y="107"/>
                  </a:lnTo>
                  <a:lnTo>
                    <a:pt x="506" y="104"/>
                  </a:lnTo>
                  <a:lnTo>
                    <a:pt x="508" y="104"/>
                  </a:lnTo>
                  <a:lnTo>
                    <a:pt x="508" y="102"/>
                  </a:lnTo>
                  <a:lnTo>
                    <a:pt x="510" y="102"/>
                  </a:lnTo>
                  <a:lnTo>
                    <a:pt x="512" y="101"/>
                  </a:lnTo>
                  <a:lnTo>
                    <a:pt x="514" y="101"/>
                  </a:lnTo>
                  <a:lnTo>
                    <a:pt x="514" y="98"/>
                  </a:lnTo>
                  <a:lnTo>
                    <a:pt x="515" y="98"/>
                  </a:lnTo>
                  <a:lnTo>
                    <a:pt x="517" y="96"/>
                  </a:lnTo>
                  <a:lnTo>
                    <a:pt x="518" y="96"/>
                  </a:lnTo>
                  <a:lnTo>
                    <a:pt x="520" y="95"/>
                  </a:lnTo>
                  <a:lnTo>
                    <a:pt x="522" y="93"/>
                  </a:lnTo>
                  <a:lnTo>
                    <a:pt x="523" y="93"/>
                  </a:lnTo>
                  <a:lnTo>
                    <a:pt x="525" y="90"/>
                  </a:lnTo>
                  <a:lnTo>
                    <a:pt x="527" y="89"/>
                  </a:lnTo>
                  <a:lnTo>
                    <a:pt x="528" y="89"/>
                  </a:lnTo>
                  <a:lnTo>
                    <a:pt x="529" y="87"/>
                  </a:lnTo>
                  <a:lnTo>
                    <a:pt x="531" y="84"/>
                  </a:lnTo>
                  <a:lnTo>
                    <a:pt x="533" y="84"/>
                  </a:lnTo>
                  <a:lnTo>
                    <a:pt x="534" y="84"/>
                  </a:lnTo>
                  <a:lnTo>
                    <a:pt x="536" y="83"/>
                  </a:lnTo>
                  <a:lnTo>
                    <a:pt x="537" y="83"/>
                  </a:lnTo>
                  <a:lnTo>
                    <a:pt x="537" y="81"/>
                  </a:lnTo>
                  <a:lnTo>
                    <a:pt x="539" y="81"/>
                  </a:lnTo>
                  <a:lnTo>
                    <a:pt x="541" y="79"/>
                  </a:lnTo>
                  <a:lnTo>
                    <a:pt x="543" y="79"/>
                  </a:lnTo>
                  <a:lnTo>
                    <a:pt x="543" y="77"/>
                  </a:lnTo>
                  <a:lnTo>
                    <a:pt x="545" y="75"/>
                  </a:lnTo>
                  <a:lnTo>
                    <a:pt x="547" y="75"/>
                  </a:lnTo>
                  <a:lnTo>
                    <a:pt x="549" y="73"/>
                  </a:lnTo>
                  <a:lnTo>
                    <a:pt x="551" y="73"/>
                  </a:lnTo>
                  <a:lnTo>
                    <a:pt x="551" y="71"/>
                  </a:lnTo>
                  <a:lnTo>
                    <a:pt x="553" y="69"/>
                  </a:lnTo>
                  <a:lnTo>
                    <a:pt x="555" y="69"/>
                  </a:lnTo>
                  <a:lnTo>
                    <a:pt x="557" y="67"/>
                  </a:lnTo>
                  <a:lnTo>
                    <a:pt x="558" y="67"/>
                  </a:lnTo>
                  <a:lnTo>
                    <a:pt x="558" y="65"/>
                  </a:lnTo>
                  <a:lnTo>
                    <a:pt x="560" y="65"/>
                  </a:lnTo>
                  <a:lnTo>
                    <a:pt x="561" y="63"/>
                  </a:lnTo>
                  <a:lnTo>
                    <a:pt x="563" y="63"/>
                  </a:lnTo>
                  <a:lnTo>
                    <a:pt x="563" y="62"/>
                  </a:lnTo>
                  <a:lnTo>
                    <a:pt x="565" y="62"/>
                  </a:lnTo>
                  <a:lnTo>
                    <a:pt x="566" y="62"/>
                  </a:lnTo>
                  <a:lnTo>
                    <a:pt x="566" y="59"/>
                  </a:lnTo>
                  <a:lnTo>
                    <a:pt x="568" y="59"/>
                  </a:lnTo>
                  <a:lnTo>
                    <a:pt x="570" y="57"/>
                  </a:lnTo>
                  <a:lnTo>
                    <a:pt x="571" y="57"/>
                  </a:lnTo>
                  <a:lnTo>
                    <a:pt x="572" y="56"/>
                  </a:lnTo>
                  <a:lnTo>
                    <a:pt x="574" y="56"/>
                  </a:lnTo>
                  <a:lnTo>
                    <a:pt x="576" y="53"/>
                  </a:lnTo>
                  <a:lnTo>
                    <a:pt x="577" y="53"/>
                  </a:lnTo>
                  <a:lnTo>
                    <a:pt x="577" y="51"/>
                  </a:lnTo>
                  <a:lnTo>
                    <a:pt x="579" y="51"/>
                  </a:lnTo>
                  <a:lnTo>
                    <a:pt x="580" y="51"/>
                  </a:lnTo>
                  <a:lnTo>
                    <a:pt x="580" y="50"/>
                  </a:lnTo>
                  <a:lnTo>
                    <a:pt x="582" y="50"/>
                  </a:lnTo>
                  <a:lnTo>
                    <a:pt x="584" y="48"/>
                  </a:lnTo>
                  <a:lnTo>
                    <a:pt x="586" y="48"/>
                  </a:lnTo>
                  <a:lnTo>
                    <a:pt x="587" y="45"/>
                  </a:lnTo>
                  <a:lnTo>
                    <a:pt x="588" y="45"/>
                  </a:lnTo>
                  <a:lnTo>
                    <a:pt x="588" y="44"/>
                  </a:lnTo>
                  <a:lnTo>
                    <a:pt x="590" y="44"/>
                  </a:lnTo>
                  <a:lnTo>
                    <a:pt x="592" y="44"/>
                  </a:lnTo>
                  <a:lnTo>
                    <a:pt x="592" y="42"/>
                  </a:lnTo>
                  <a:lnTo>
                    <a:pt x="594" y="42"/>
                  </a:lnTo>
                  <a:lnTo>
                    <a:pt x="594" y="39"/>
                  </a:lnTo>
                  <a:lnTo>
                    <a:pt x="596" y="39"/>
                  </a:lnTo>
                  <a:lnTo>
                    <a:pt x="598" y="38"/>
                  </a:lnTo>
                  <a:lnTo>
                    <a:pt x="600" y="38"/>
                  </a:lnTo>
                  <a:lnTo>
                    <a:pt x="600" y="36"/>
                  </a:lnTo>
                  <a:lnTo>
                    <a:pt x="601" y="36"/>
                  </a:lnTo>
                  <a:lnTo>
                    <a:pt x="603" y="36"/>
                  </a:lnTo>
                  <a:lnTo>
                    <a:pt x="603" y="33"/>
                  </a:lnTo>
                  <a:lnTo>
                    <a:pt x="604" y="33"/>
                  </a:lnTo>
                  <a:lnTo>
                    <a:pt x="606" y="32"/>
                  </a:lnTo>
                  <a:lnTo>
                    <a:pt x="608" y="32"/>
                  </a:lnTo>
                  <a:lnTo>
                    <a:pt x="609" y="30"/>
                  </a:lnTo>
                  <a:lnTo>
                    <a:pt x="611" y="30"/>
                  </a:lnTo>
                  <a:lnTo>
                    <a:pt x="613" y="30"/>
                  </a:lnTo>
                  <a:lnTo>
                    <a:pt x="613" y="27"/>
                  </a:lnTo>
                  <a:lnTo>
                    <a:pt x="614" y="27"/>
                  </a:lnTo>
                  <a:lnTo>
                    <a:pt x="615" y="26"/>
                  </a:lnTo>
                  <a:lnTo>
                    <a:pt x="617" y="26"/>
                  </a:lnTo>
                  <a:lnTo>
                    <a:pt x="619" y="24"/>
                  </a:lnTo>
                  <a:lnTo>
                    <a:pt x="620" y="24"/>
                  </a:lnTo>
                  <a:lnTo>
                    <a:pt x="622" y="22"/>
                  </a:lnTo>
                  <a:lnTo>
                    <a:pt x="623" y="22"/>
                  </a:lnTo>
                  <a:lnTo>
                    <a:pt x="623" y="20"/>
                  </a:lnTo>
                  <a:lnTo>
                    <a:pt x="625" y="20"/>
                  </a:lnTo>
                  <a:lnTo>
                    <a:pt x="627" y="20"/>
                  </a:lnTo>
                  <a:lnTo>
                    <a:pt x="629" y="18"/>
                  </a:lnTo>
                  <a:lnTo>
                    <a:pt x="630" y="18"/>
                  </a:lnTo>
                  <a:lnTo>
                    <a:pt x="631" y="16"/>
                  </a:lnTo>
                  <a:lnTo>
                    <a:pt x="633" y="16"/>
                  </a:lnTo>
                  <a:lnTo>
                    <a:pt x="633" y="14"/>
                  </a:lnTo>
                  <a:lnTo>
                    <a:pt x="635" y="14"/>
                  </a:lnTo>
                  <a:lnTo>
                    <a:pt x="637" y="14"/>
                  </a:lnTo>
                  <a:lnTo>
                    <a:pt x="637" y="12"/>
                  </a:lnTo>
                  <a:lnTo>
                    <a:pt x="639" y="12"/>
                  </a:lnTo>
                  <a:lnTo>
                    <a:pt x="639" y="11"/>
                  </a:lnTo>
                  <a:lnTo>
                    <a:pt x="641" y="11"/>
                  </a:lnTo>
                  <a:lnTo>
                    <a:pt x="643" y="11"/>
                  </a:lnTo>
                  <a:lnTo>
                    <a:pt x="643" y="8"/>
                  </a:lnTo>
                  <a:lnTo>
                    <a:pt x="644" y="8"/>
                  </a:lnTo>
                  <a:lnTo>
                    <a:pt x="646" y="6"/>
                  </a:lnTo>
                  <a:lnTo>
                    <a:pt x="647" y="6"/>
                  </a:lnTo>
                  <a:lnTo>
                    <a:pt x="649" y="5"/>
                  </a:lnTo>
                  <a:lnTo>
                    <a:pt x="651" y="5"/>
                  </a:lnTo>
                  <a:lnTo>
                    <a:pt x="652" y="5"/>
                  </a:lnTo>
                  <a:lnTo>
                    <a:pt x="652" y="2"/>
                  </a:lnTo>
                  <a:lnTo>
                    <a:pt x="654" y="2"/>
                  </a:lnTo>
                  <a:lnTo>
                    <a:pt x="656" y="2"/>
                  </a:lnTo>
                  <a:lnTo>
                    <a:pt x="656" y="0"/>
                  </a:lnTo>
                  <a:lnTo>
                    <a:pt x="657" y="0"/>
                  </a:lnTo>
                </a:path>
              </a:pathLst>
            </a:custGeom>
            <a:noFill/>
            <a:ln w="11113" cap="flat">
              <a:solidFill>
                <a:srgbClr val="FF0000"/>
              </a:solidFill>
              <a:prstDash val="solid"/>
              <a:round/>
              <a:headEnd/>
              <a:tailEnd/>
            </a:ln>
          </p:spPr>
          <p:txBody>
            <a:bodyPr/>
            <a:lstStyle/>
            <a:p>
              <a:endParaRPr lang="en-US"/>
            </a:p>
          </p:txBody>
        </p:sp>
        <p:sp>
          <p:nvSpPr>
            <p:cNvPr id="65623" name="Freeform 433"/>
            <p:cNvSpPr>
              <a:spLocks/>
            </p:cNvSpPr>
            <p:nvPr/>
          </p:nvSpPr>
          <p:spPr bwMode="auto">
            <a:xfrm>
              <a:off x="3858" y="1824"/>
              <a:ext cx="655" cy="266"/>
            </a:xfrm>
            <a:custGeom>
              <a:avLst/>
              <a:gdLst>
                <a:gd name="T0" fmla="*/ 7 w 655"/>
                <a:gd name="T1" fmla="*/ 262 h 266"/>
                <a:gd name="T2" fmla="*/ 15 w 655"/>
                <a:gd name="T3" fmla="*/ 259 h 266"/>
                <a:gd name="T4" fmla="*/ 21 w 655"/>
                <a:gd name="T5" fmla="*/ 253 h 266"/>
                <a:gd name="T6" fmla="*/ 29 w 655"/>
                <a:gd name="T7" fmla="*/ 248 h 266"/>
                <a:gd name="T8" fmla="*/ 37 w 655"/>
                <a:gd name="T9" fmla="*/ 245 h 266"/>
                <a:gd name="T10" fmla="*/ 46 w 655"/>
                <a:gd name="T11" fmla="*/ 239 h 266"/>
                <a:gd name="T12" fmla="*/ 52 w 655"/>
                <a:gd name="T13" fmla="*/ 233 h 266"/>
                <a:gd name="T14" fmla="*/ 64 w 655"/>
                <a:gd name="T15" fmla="*/ 227 h 266"/>
                <a:gd name="T16" fmla="*/ 73 w 655"/>
                <a:gd name="T17" fmla="*/ 223 h 266"/>
                <a:gd name="T18" fmla="*/ 83 w 655"/>
                <a:gd name="T19" fmla="*/ 217 h 266"/>
                <a:gd name="T20" fmla="*/ 91 w 655"/>
                <a:gd name="T21" fmla="*/ 214 h 266"/>
                <a:gd name="T22" fmla="*/ 101 w 655"/>
                <a:gd name="T23" fmla="*/ 208 h 266"/>
                <a:gd name="T24" fmla="*/ 111 w 655"/>
                <a:gd name="T25" fmla="*/ 203 h 266"/>
                <a:gd name="T26" fmla="*/ 119 w 655"/>
                <a:gd name="T27" fmla="*/ 198 h 266"/>
                <a:gd name="T28" fmla="*/ 129 w 655"/>
                <a:gd name="T29" fmla="*/ 194 h 266"/>
                <a:gd name="T30" fmla="*/ 138 w 655"/>
                <a:gd name="T31" fmla="*/ 190 h 266"/>
                <a:gd name="T32" fmla="*/ 148 w 655"/>
                <a:gd name="T33" fmla="*/ 184 h 266"/>
                <a:gd name="T34" fmla="*/ 158 w 655"/>
                <a:gd name="T35" fmla="*/ 181 h 266"/>
                <a:gd name="T36" fmla="*/ 169 w 655"/>
                <a:gd name="T37" fmla="*/ 176 h 266"/>
                <a:gd name="T38" fmla="*/ 177 w 655"/>
                <a:gd name="T39" fmla="*/ 172 h 266"/>
                <a:gd name="T40" fmla="*/ 187 w 655"/>
                <a:gd name="T41" fmla="*/ 169 h 266"/>
                <a:gd name="T42" fmla="*/ 196 w 655"/>
                <a:gd name="T43" fmla="*/ 163 h 266"/>
                <a:gd name="T44" fmla="*/ 205 w 655"/>
                <a:gd name="T45" fmla="*/ 158 h 266"/>
                <a:gd name="T46" fmla="*/ 215 w 655"/>
                <a:gd name="T47" fmla="*/ 155 h 266"/>
                <a:gd name="T48" fmla="*/ 224 w 655"/>
                <a:gd name="T49" fmla="*/ 151 h 266"/>
                <a:gd name="T50" fmla="*/ 234 w 655"/>
                <a:gd name="T51" fmla="*/ 146 h 266"/>
                <a:gd name="T52" fmla="*/ 242 w 655"/>
                <a:gd name="T53" fmla="*/ 143 h 266"/>
                <a:gd name="T54" fmla="*/ 252 w 655"/>
                <a:gd name="T55" fmla="*/ 139 h 266"/>
                <a:gd name="T56" fmla="*/ 263 w 655"/>
                <a:gd name="T57" fmla="*/ 135 h 266"/>
                <a:gd name="T58" fmla="*/ 274 w 655"/>
                <a:gd name="T59" fmla="*/ 129 h 266"/>
                <a:gd name="T60" fmla="*/ 284 w 655"/>
                <a:gd name="T61" fmla="*/ 127 h 266"/>
                <a:gd name="T62" fmla="*/ 291 w 655"/>
                <a:gd name="T63" fmla="*/ 124 h 266"/>
                <a:gd name="T64" fmla="*/ 300 w 655"/>
                <a:gd name="T65" fmla="*/ 119 h 266"/>
                <a:gd name="T66" fmla="*/ 308 w 655"/>
                <a:gd name="T67" fmla="*/ 115 h 266"/>
                <a:gd name="T68" fmla="*/ 318 w 655"/>
                <a:gd name="T69" fmla="*/ 113 h 266"/>
                <a:gd name="T70" fmla="*/ 327 w 655"/>
                <a:gd name="T71" fmla="*/ 107 h 266"/>
                <a:gd name="T72" fmla="*/ 336 w 655"/>
                <a:gd name="T73" fmla="*/ 104 h 266"/>
                <a:gd name="T74" fmla="*/ 346 w 655"/>
                <a:gd name="T75" fmla="*/ 100 h 266"/>
                <a:gd name="T76" fmla="*/ 359 w 655"/>
                <a:gd name="T77" fmla="*/ 96 h 266"/>
                <a:gd name="T78" fmla="*/ 370 w 655"/>
                <a:gd name="T79" fmla="*/ 92 h 266"/>
                <a:gd name="T80" fmla="*/ 382 w 655"/>
                <a:gd name="T81" fmla="*/ 88 h 266"/>
                <a:gd name="T82" fmla="*/ 396 w 655"/>
                <a:gd name="T83" fmla="*/ 82 h 266"/>
                <a:gd name="T84" fmla="*/ 404 w 655"/>
                <a:gd name="T85" fmla="*/ 80 h 266"/>
                <a:gd name="T86" fmla="*/ 416 w 655"/>
                <a:gd name="T87" fmla="*/ 76 h 266"/>
                <a:gd name="T88" fmla="*/ 429 w 655"/>
                <a:gd name="T89" fmla="*/ 70 h 266"/>
                <a:gd name="T90" fmla="*/ 439 w 655"/>
                <a:gd name="T91" fmla="*/ 67 h 266"/>
                <a:gd name="T92" fmla="*/ 451 w 655"/>
                <a:gd name="T93" fmla="*/ 62 h 266"/>
                <a:gd name="T94" fmla="*/ 462 w 655"/>
                <a:gd name="T95" fmla="*/ 59 h 266"/>
                <a:gd name="T96" fmla="*/ 476 w 655"/>
                <a:gd name="T97" fmla="*/ 55 h 266"/>
                <a:gd name="T98" fmla="*/ 488 w 655"/>
                <a:gd name="T99" fmla="*/ 51 h 266"/>
                <a:gd name="T100" fmla="*/ 497 w 655"/>
                <a:gd name="T101" fmla="*/ 47 h 266"/>
                <a:gd name="T102" fmla="*/ 513 w 655"/>
                <a:gd name="T103" fmla="*/ 43 h 266"/>
                <a:gd name="T104" fmla="*/ 525 w 655"/>
                <a:gd name="T105" fmla="*/ 39 h 266"/>
                <a:gd name="T106" fmla="*/ 533 w 655"/>
                <a:gd name="T107" fmla="*/ 35 h 266"/>
                <a:gd name="T108" fmla="*/ 550 w 655"/>
                <a:gd name="T109" fmla="*/ 31 h 266"/>
                <a:gd name="T110" fmla="*/ 561 w 655"/>
                <a:gd name="T111" fmla="*/ 27 h 266"/>
                <a:gd name="T112" fmla="*/ 572 w 655"/>
                <a:gd name="T113" fmla="*/ 25 h 266"/>
                <a:gd name="T114" fmla="*/ 586 w 655"/>
                <a:gd name="T115" fmla="*/ 22 h 266"/>
                <a:gd name="T116" fmla="*/ 597 w 655"/>
                <a:gd name="T117" fmla="*/ 17 h 266"/>
                <a:gd name="T118" fmla="*/ 609 w 655"/>
                <a:gd name="T119" fmla="*/ 13 h 266"/>
                <a:gd name="T120" fmla="*/ 623 w 655"/>
                <a:gd name="T121" fmla="*/ 10 h 266"/>
                <a:gd name="T122" fmla="*/ 638 w 655"/>
                <a:gd name="T123" fmla="*/ 6 h 266"/>
                <a:gd name="T124" fmla="*/ 652 w 655"/>
                <a:gd name="T125" fmla="*/ 2 h 26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55"/>
                <a:gd name="T190" fmla="*/ 0 h 266"/>
                <a:gd name="T191" fmla="*/ 655 w 655"/>
                <a:gd name="T192" fmla="*/ 266 h 26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55" h="266">
                  <a:moveTo>
                    <a:pt x="0" y="266"/>
                  </a:moveTo>
                  <a:lnTo>
                    <a:pt x="1" y="266"/>
                  </a:lnTo>
                  <a:lnTo>
                    <a:pt x="1" y="265"/>
                  </a:lnTo>
                  <a:lnTo>
                    <a:pt x="3" y="265"/>
                  </a:lnTo>
                  <a:lnTo>
                    <a:pt x="5" y="265"/>
                  </a:lnTo>
                  <a:lnTo>
                    <a:pt x="5" y="262"/>
                  </a:lnTo>
                  <a:lnTo>
                    <a:pt x="7" y="262"/>
                  </a:lnTo>
                  <a:lnTo>
                    <a:pt x="8" y="262"/>
                  </a:lnTo>
                  <a:lnTo>
                    <a:pt x="8" y="260"/>
                  </a:lnTo>
                  <a:lnTo>
                    <a:pt x="9" y="260"/>
                  </a:lnTo>
                  <a:lnTo>
                    <a:pt x="11" y="260"/>
                  </a:lnTo>
                  <a:lnTo>
                    <a:pt x="11" y="259"/>
                  </a:lnTo>
                  <a:lnTo>
                    <a:pt x="13" y="259"/>
                  </a:lnTo>
                  <a:lnTo>
                    <a:pt x="15" y="259"/>
                  </a:lnTo>
                  <a:lnTo>
                    <a:pt x="15" y="257"/>
                  </a:lnTo>
                  <a:lnTo>
                    <a:pt x="16" y="257"/>
                  </a:lnTo>
                  <a:lnTo>
                    <a:pt x="17" y="257"/>
                  </a:lnTo>
                  <a:lnTo>
                    <a:pt x="17" y="254"/>
                  </a:lnTo>
                  <a:lnTo>
                    <a:pt x="19" y="254"/>
                  </a:lnTo>
                  <a:lnTo>
                    <a:pt x="21" y="254"/>
                  </a:lnTo>
                  <a:lnTo>
                    <a:pt x="21" y="253"/>
                  </a:lnTo>
                  <a:lnTo>
                    <a:pt x="23" y="253"/>
                  </a:lnTo>
                  <a:lnTo>
                    <a:pt x="23" y="251"/>
                  </a:lnTo>
                  <a:lnTo>
                    <a:pt x="24" y="251"/>
                  </a:lnTo>
                  <a:lnTo>
                    <a:pt x="25" y="251"/>
                  </a:lnTo>
                  <a:lnTo>
                    <a:pt x="27" y="251"/>
                  </a:lnTo>
                  <a:lnTo>
                    <a:pt x="27" y="248"/>
                  </a:lnTo>
                  <a:lnTo>
                    <a:pt x="29" y="248"/>
                  </a:lnTo>
                  <a:lnTo>
                    <a:pt x="30" y="248"/>
                  </a:lnTo>
                  <a:lnTo>
                    <a:pt x="30" y="247"/>
                  </a:lnTo>
                  <a:lnTo>
                    <a:pt x="32" y="247"/>
                  </a:lnTo>
                  <a:lnTo>
                    <a:pt x="32" y="245"/>
                  </a:lnTo>
                  <a:lnTo>
                    <a:pt x="33" y="245"/>
                  </a:lnTo>
                  <a:lnTo>
                    <a:pt x="35" y="245"/>
                  </a:lnTo>
                  <a:lnTo>
                    <a:pt x="37" y="245"/>
                  </a:lnTo>
                  <a:lnTo>
                    <a:pt x="38" y="243"/>
                  </a:lnTo>
                  <a:lnTo>
                    <a:pt x="40" y="241"/>
                  </a:lnTo>
                  <a:lnTo>
                    <a:pt x="42" y="241"/>
                  </a:lnTo>
                  <a:lnTo>
                    <a:pt x="43" y="241"/>
                  </a:lnTo>
                  <a:lnTo>
                    <a:pt x="43" y="239"/>
                  </a:lnTo>
                  <a:lnTo>
                    <a:pt x="44" y="239"/>
                  </a:lnTo>
                  <a:lnTo>
                    <a:pt x="46" y="239"/>
                  </a:lnTo>
                  <a:lnTo>
                    <a:pt x="46" y="237"/>
                  </a:lnTo>
                  <a:lnTo>
                    <a:pt x="48" y="237"/>
                  </a:lnTo>
                  <a:lnTo>
                    <a:pt x="50" y="237"/>
                  </a:lnTo>
                  <a:lnTo>
                    <a:pt x="50" y="235"/>
                  </a:lnTo>
                  <a:lnTo>
                    <a:pt x="51" y="235"/>
                  </a:lnTo>
                  <a:lnTo>
                    <a:pt x="52" y="235"/>
                  </a:lnTo>
                  <a:lnTo>
                    <a:pt x="52" y="233"/>
                  </a:lnTo>
                  <a:lnTo>
                    <a:pt x="54" y="233"/>
                  </a:lnTo>
                  <a:lnTo>
                    <a:pt x="56" y="233"/>
                  </a:lnTo>
                  <a:lnTo>
                    <a:pt x="58" y="231"/>
                  </a:lnTo>
                  <a:lnTo>
                    <a:pt x="59" y="231"/>
                  </a:lnTo>
                  <a:lnTo>
                    <a:pt x="60" y="229"/>
                  </a:lnTo>
                  <a:lnTo>
                    <a:pt x="62" y="229"/>
                  </a:lnTo>
                  <a:lnTo>
                    <a:pt x="64" y="227"/>
                  </a:lnTo>
                  <a:lnTo>
                    <a:pt x="66" y="227"/>
                  </a:lnTo>
                  <a:lnTo>
                    <a:pt x="67" y="226"/>
                  </a:lnTo>
                  <a:lnTo>
                    <a:pt x="68" y="226"/>
                  </a:lnTo>
                  <a:lnTo>
                    <a:pt x="70" y="226"/>
                  </a:lnTo>
                  <a:lnTo>
                    <a:pt x="70" y="223"/>
                  </a:lnTo>
                  <a:lnTo>
                    <a:pt x="72" y="223"/>
                  </a:lnTo>
                  <a:lnTo>
                    <a:pt x="73" y="223"/>
                  </a:lnTo>
                  <a:lnTo>
                    <a:pt x="75" y="221"/>
                  </a:lnTo>
                  <a:lnTo>
                    <a:pt x="76" y="221"/>
                  </a:lnTo>
                  <a:lnTo>
                    <a:pt x="78" y="221"/>
                  </a:lnTo>
                  <a:lnTo>
                    <a:pt x="78" y="220"/>
                  </a:lnTo>
                  <a:lnTo>
                    <a:pt x="80" y="220"/>
                  </a:lnTo>
                  <a:lnTo>
                    <a:pt x="81" y="220"/>
                  </a:lnTo>
                  <a:lnTo>
                    <a:pt x="83" y="217"/>
                  </a:lnTo>
                  <a:lnTo>
                    <a:pt x="85" y="217"/>
                  </a:lnTo>
                  <a:lnTo>
                    <a:pt x="86" y="217"/>
                  </a:lnTo>
                  <a:lnTo>
                    <a:pt x="86" y="215"/>
                  </a:lnTo>
                  <a:lnTo>
                    <a:pt x="87" y="215"/>
                  </a:lnTo>
                  <a:lnTo>
                    <a:pt x="89" y="215"/>
                  </a:lnTo>
                  <a:lnTo>
                    <a:pt x="89" y="214"/>
                  </a:lnTo>
                  <a:lnTo>
                    <a:pt x="91" y="214"/>
                  </a:lnTo>
                  <a:lnTo>
                    <a:pt x="93" y="214"/>
                  </a:lnTo>
                  <a:lnTo>
                    <a:pt x="94" y="212"/>
                  </a:lnTo>
                  <a:lnTo>
                    <a:pt x="95" y="212"/>
                  </a:lnTo>
                  <a:lnTo>
                    <a:pt x="97" y="209"/>
                  </a:lnTo>
                  <a:lnTo>
                    <a:pt x="99" y="209"/>
                  </a:lnTo>
                  <a:lnTo>
                    <a:pt x="101" y="209"/>
                  </a:lnTo>
                  <a:lnTo>
                    <a:pt x="101" y="208"/>
                  </a:lnTo>
                  <a:lnTo>
                    <a:pt x="102" y="208"/>
                  </a:lnTo>
                  <a:lnTo>
                    <a:pt x="103" y="208"/>
                  </a:lnTo>
                  <a:lnTo>
                    <a:pt x="105" y="206"/>
                  </a:lnTo>
                  <a:lnTo>
                    <a:pt x="107" y="206"/>
                  </a:lnTo>
                  <a:lnTo>
                    <a:pt x="109" y="203"/>
                  </a:lnTo>
                  <a:lnTo>
                    <a:pt x="110" y="203"/>
                  </a:lnTo>
                  <a:lnTo>
                    <a:pt x="111" y="203"/>
                  </a:lnTo>
                  <a:lnTo>
                    <a:pt x="113" y="202"/>
                  </a:lnTo>
                  <a:lnTo>
                    <a:pt x="115" y="202"/>
                  </a:lnTo>
                  <a:lnTo>
                    <a:pt x="116" y="202"/>
                  </a:lnTo>
                  <a:lnTo>
                    <a:pt x="116" y="200"/>
                  </a:lnTo>
                  <a:lnTo>
                    <a:pt x="118" y="200"/>
                  </a:lnTo>
                  <a:lnTo>
                    <a:pt x="119" y="200"/>
                  </a:lnTo>
                  <a:lnTo>
                    <a:pt x="119" y="198"/>
                  </a:lnTo>
                  <a:lnTo>
                    <a:pt x="121" y="198"/>
                  </a:lnTo>
                  <a:lnTo>
                    <a:pt x="123" y="198"/>
                  </a:lnTo>
                  <a:lnTo>
                    <a:pt x="124" y="196"/>
                  </a:lnTo>
                  <a:lnTo>
                    <a:pt x="126" y="196"/>
                  </a:lnTo>
                  <a:lnTo>
                    <a:pt x="128" y="196"/>
                  </a:lnTo>
                  <a:lnTo>
                    <a:pt x="128" y="194"/>
                  </a:lnTo>
                  <a:lnTo>
                    <a:pt x="129" y="194"/>
                  </a:lnTo>
                  <a:lnTo>
                    <a:pt x="130" y="194"/>
                  </a:lnTo>
                  <a:lnTo>
                    <a:pt x="132" y="191"/>
                  </a:lnTo>
                  <a:lnTo>
                    <a:pt x="134" y="191"/>
                  </a:lnTo>
                  <a:lnTo>
                    <a:pt x="136" y="191"/>
                  </a:lnTo>
                  <a:lnTo>
                    <a:pt x="136" y="190"/>
                  </a:lnTo>
                  <a:lnTo>
                    <a:pt x="137" y="190"/>
                  </a:lnTo>
                  <a:lnTo>
                    <a:pt x="138" y="190"/>
                  </a:lnTo>
                  <a:lnTo>
                    <a:pt x="140" y="188"/>
                  </a:lnTo>
                  <a:lnTo>
                    <a:pt x="142" y="188"/>
                  </a:lnTo>
                  <a:lnTo>
                    <a:pt x="144" y="188"/>
                  </a:lnTo>
                  <a:lnTo>
                    <a:pt x="144" y="186"/>
                  </a:lnTo>
                  <a:lnTo>
                    <a:pt x="145" y="186"/>
                  </a:lnTo>
                  <a:lnTo>
                    <a:pt x="146" y="186"/>
                  </a:lnTo>
                  <a:lnTo>
                    <a:pt x="148" y="184"/>
                  </a:lnTo>
                  <a:lnTo>
                    <a:pt x="150" y="184"/>
                  </a:lnTo>
                  <a:lnTo>
                    <a:pt x="152" y="184"/>
                  </a:lnTo>
                  <a:lnTo>
                    <a:pt x="153" y="182"/>
                  </a:lnTo>
                  <a:lnTo>
                    <a:pt x="154" y="182"/>
                  </a:lnTo>
                  <a:lnTo>
                    <a:pt x="156" y="182"/>
                  </a:lnTo>
                  <a:lnTo>
                    <a:pt x="156" y="181"/>
                  </a:lnTo>
                  <a:lnTo>
                    <a:pt x="158" y="181"/>
                  </a:lnTo>
                  <a:lnTo>
                    <a:pt x="159" y="181"/>
                  </a:lnTo>
                  <a:lnTo>
                    <a:pt x="161" y="178"/>
                  </a:lnTo>
                  <a:lnTo>
                    <a:pt x="162" y="178"/>
                  </a:lnTo>
                  <a:lnTo>
                    <a:pt x="164" y="178"/>
                  </a:lnTo>
                  <a:lnTo>
                    <a:pt x="164" y="176"/>
                  </a:lnTo>
                  <a:lnTo>
                    <a:pt x="167" y="176"/>
                  </a:lnTo>
                  <a:lnTo>
                    <a:pt x="169" y="176"/>
                  </a:lnTo>
                  <a:lnTo>
                    <a:pt x="169" y="175"/>
                  </a:lnTo>
                  <a:lnTo>
                    <a:pt x="171" y="175"/>
                  </a:lnTo>
                  <a:lnTo>
                    <a:pt x="172" y="175"/>
                  </a:lnTo>
                  <a:lnTo>
                    <a:pt x="173" y="175"/>
                  </a:lnTo>
                  <a:lnTo>
                    <a:pt x="173" y="172"/>
                  </a:lnTo>
                  <a:lnTo>
                    <a:pt x="175" y="172"/>
                  </a:lnTo>
                  <a:lnTo>
                    <a:pt x="177" y="172"/>
                  </a:lnTo>
                  <a:lnTo>
                    <a:pt x="179" y="170"/>
                  </a:lnTo>
                  <a:lnTo>
                    <a:pt x="181" y="170"/>
                  </a:lnTo>
                  <a:lnTo>
                    <a:pt x="181" y="169"/>
                  </a:lnTo>
                  <a:lnTo>
                    <a:pt x="183" y="169"/>
                  </a:lnTo>
                  <a:lnTo>
                    <a:pt x="185" y="169"/>
                  </a:lnTo>
                  <a:lnTo>
                    <a:pt x="187" y="169"/>
                  </a:lnTo>
                  <a:lnTo>
                    <a:pt x="187" y="166"/>
                  </a:lnTo>
                  <a:lnTo>
                    <a:pt x="188" y="166"/>
                  </a:lnTo>
                  <a:lnTo>
                    <a:pt x="189" y="166"/>
                  </a:lnTo>
                  <a:lnTo>
                    <a:pt x="191" y="164"/>
                  </a:lnTo>
                  <a:lnTo>
                    <a:pt x="193" y="164"/>
                  </a:lnTo>
                  <a:lnTo>
                    <a:pt x="195" y="164"/>
                  </a:lnTo>
                  <a:lnTo>
                    <a:pt x="196" y="163"/>
                  </a:lnTo>
                  <a:lnTo>
                    <a:pt x="198" y="163"/>
                  </a:lnTo>
                  <a:lnTo>
                    <a:pt x="199" y="163"/>
                  </a:lnTo>
                  <a:lnTo>
                    <a:pt x="201" y="160"/>
                  </a:lnTo>
                  <a:lnTo>
                    <a:pt x="202" y="160"/>
                  </a:lnTo>
                  <a:lnTo>
                    <a:pt x="204" y="160"/>
                  </a:lnTo>
                  <a:lnTo>
                    <a:pt x="204" y="158"/>
                  </a:lnTo>
                  <a:lnTo>
                    <a:pt x="205" y="158"/>
                  </a:lnTo>
                  <a:lnTo>
                    <a:pt x="207" y="158"/>
                  </a:lnTo>
                  <a:lnTo>
                    <a:pt x="209" y="158"/>
                  </a:lnTo>
                  <a:lnTo>
                    <a:pt x="209" y="157"/>
                  </a:lnTo>
                  <a:lnTo>
                    <a:pt x="210" y="157"/>
                  </a:lnTo>
                  <a:lnTo>
                    <a:pt x="212" y="157"/>
                  </a:lnTo>
                  <a:lnTo>
                    <a:pt x="214" y="155"/>
                  </a:lnTo>
                  <a:lnTo>
                    <a:pt x="215" y="155"/>
                  </a:lnTo>
                  <a:lnTo>
                    <a:pt x="216" y="155"/>
                  </a:lnTo>
                  <a:lnTo>
                    <a:pt x="218" y="152"/>
                  </a:lnTo>
                  <a:lnTo>
                    <a:pt x="220" y="152"/>
                  </a:lnTo>
                  <a:lnTo>
                    <a:pt x="222" y="152"/>
                  </a:lnTo>
                  <a:lnTo>
                    <a:pt x="222" y="151"/>
                  </a:lnTo>
                  <a:lnTo>
                    <a:pt x="224" y="151"/>
                  </a:lnTo>
                  <a:lnTo>
                    <a:pt x="226" y="151"/>
                  </a:lnTo>
                  <a:lnTo>
                    <a:pt x="226" y="149"/>
                  </a:lnTo>
                  <a:lnTo>
                    <a:pt x="228" y="149"/>
                  </a:lnTo>
                  <a:lnTo>
                    <a:pt x="230" y="149"/>
                  </a:lnTo>
                  <a:lnTo>
                    <a:pt x="231" y="149"/>
                  </a:lnTo>
                  <a:lnTo>
                    <a:pt x="232" y="146"/>
                  </a:lnTo>
                  <a:lnTo>
                    <a:pt x="234" y="146"/>
                  </a:lnTo>
                  <a:lnTo>
                    <a:pt x="236" y="146"/>
                  </a:lnTo>
                  <a:lnTo>
                    <a:pt x="236" y="145"/>
                  </a:lnTo>
                  <a:lnTo>
                    <a:pt x="238" y="145"/>
                  </a:lnTo>
                  <a:lnTo>
                    <a:pt x="239" y="145"/>
                  </a:lnTo>
                  <a:lnTo>
                    <a:pt x="241" y="145"/>
                  </a:lnTo>
                  <a:lnTo>
                    <a:pt x="241" y="143"/>
                  </a:lnTo>
                  <a:lnTo>
                    <a:pt x="242" y="143"/>
                  </a:lnTo>
                  <a:lnTo>
                    <a:pt x="244" y="143"/>
                  </a:lnTo>
                  <a:lnTo>
                    <a:pt x="245" y="143"/>
                  </a:lnTo>
                  <a:lnTo>
                    <a:pt x="245" y="141"/>
                  </a:lnTo>
                  <a:lnTo>
                    <a:pt x="247" y="141"/>
                  </a:lnTo>
                  <a:lnTo>
                    <a:pt x="248" y="141"/>
                  </a:lnTo>
                  <a:lnTo>
                    <a:pt x="250" y="139"/>
                  </a:lnTo>
                  <a:lnTo>
                    <a:pt x="252" y="139"/>
                  </a:lnTo>
                  <a:lnTo>
                    <a:pt x="253" y="139"/>
                  </a:lnTo>
                  <a:lnTo>
                    <a:pt x="255" y="137"/>
                  </a:lnTo>
                  <a:lnTo>
                    <a:pt x="257" y="137"/>
                  </a:lnTo>
                  <a:lnTo>
                    <a:pt x="258" y="137"/>
                  </a:lnTo>
                  <a:lnTo>
                    <a:pt x="259" y="135"/>
                  </a:lnTo>
                  <a:lnTo>
                    <a:pt x="261" y="135"/>
                  </a:lnTo>
                  <a:lnTo>
                    <a:pt x="263" y="135"/>
                  </a:lnTo>
                  <a:lnTo>
                    <a:pt x="265" y="133"/>
                  </a:lnTo>
                  <a:lnTo>
                    <a:pt x="267" y="133"/>
                  </a:lnTo>
                  <a:lnTo>
                    <a:pt x="269" y="131"/>
                  </a:lnTo>
                  <a:lnTo>
                    <a:pt x="271" y="131"/>
                  </a:lnTo>
                  <a:lnTo>
                    <a:pt x="274" y="131"/>
                  </a:lnTo>
                  <a:lnTo>
                    <a:pt x="274" y="129"/>
                  </a:lnTo>
                  <a:lnTo>
                    <a:pt x="275" y="129"/>
                  </a:lnTo>
                  <a:lnTo>
                    <a:pt x="277" y="129"/>
                  </a:lnTo>
                  <a:lnTo>
                    <a:pt x="279" y="129"/>
                  </a:lnTo>
                  <a:lnTo>
                    <a:pt x="279" y="127"/>
                  </a:lnTo>
                  <a:lnTo>
                    <a:pt x="281" y="127"/>
                  </a:lnTo>
                  <a:lnTo>
                    <a:pt x="282" y="127"/>
                  </a:lnTo>
                  <a:lnTo>
                    <a:pt x="284" y="127"/>
                  </a:lnTo>
                  <a:lnTo>
                    <a:pt x="284" y="125"/>
                  </a:lnTo>
                  <a:lnTo>
                    <a:pt x="285" y="125"/>
                  </a:lnTo>
                  <a:lnTo>
                    <a:pt x="287" y="125"/>
                  </a:lnTo>
                  <a:lnTo>
                    <a:pt x="288" y="125"/>
                  </a:lnTo>
                  <a:lnTo>
                    <a:pt x="288" y="124"/>
                  </a:lnTo>
                  <a:lnTo>
                    <a:pt x="290" y="124"/>
                  </a:lnTo>
                  <a:lnTo>
                    <a:pt x="291" y="124"/>
                  </a:lnTo>
                  <a:lnTo>
                    <a:pt x="293" y="124"/>
                  </a:lnTo>
                  <a:lnTo>
                    <a:pt x="293" y="121"/>
                  </a:lnTo>
                  <a:lnTo>
                    <a:pt x="295" y="121"/>
                  </a:lnTo>
                  <a:lnTo>
                    <a:pt x="296" y="121"/>
                  </a:lnTo>
                  <a:lnTo>
                    <a:pt x="298" y="121"/>
                  </a:lnTo>
                  <a:lnTo>
                    <a:pt x="298" y="119"/>
                  </a:lnTo>
                  <a:lnTo>
                    <a:pt x="300" y="119"/>
                  </a:lnTo>
                  <a:lnTo>
                    <a:pt x="301" y="119"/>
                  </a:lnTo>
                  <a:lnTo>
                    <a:pt x="303" y="119"/>
                  </a:lnTo>
                  <a:lnTo>
                    <a:pt x="303" y="118"/>
                  </a:lnTo>
                  <a:lnTo>
                    <a:pt x="304" y="118"/>
                  </a:lnTo>
                  <a:lnTo>
                    <a:pt x="306" y="118"/>
                  </a:lnTo>
                  <a:lnTo>
                    <a:pt x="308" y="118"/>
                  </a:lnTo>
                  <a:lnTo>
                    <a:pt x="308" y="115"/>
                  </a:lnTo>
                  <a:lnTo>
                    <a:pt x="310" y="115"/>
                  </a:lnTo>
                  <a:lnTo>
                    <a:pt x="310" y="113"/>
                  </a:lnTo>
                  <a:lnTo>
                    <a:pt x="312" y="113"/>
                  </a:lnTo>
                  <a:lnTo>
                    <a:pt x="314" y="113"/>
                  </a:lnTo>
                  <a:lnTo>
                    <a:pt x="316" y="113"/>
                  </a:lnTo>
                  <a:lnTo>
                    <a:pt x="318" y="113"/>
                  </a:lnTo>
                  <a:lnTo>
                    <a:pt x="318" y="112"/>
                  </a:lnTo>
                  <a:lnTo>
                    <a:pt x="320" y="112"/>
                  </a:lnTo>
                  <a:lnTo>
                    <a:pt x="322" y="112"/>
                  </a:lnTo>
                  <a:lnTo>
                    <a:pt x="324" y="112"/>
                  </a:lnTo>
                  <a:lnTo>
                    <a:pt x="324" y="110"/>
                  </a:lnTo>
                  <a:lnTo>
                    <a:pt x="325" y="110"/>
                  </a:lnTo>
                  <a:lnTo>
                    <a:pt x="327" y="107"/>
                  </a:lnTo>
                  <a:lnTo>
                    <a:pt x="328" y="107"/>
                  </a:lnTo>
                  <a:lnTo>
                    <a:pt x="330" y="107"/>
                  </a:lnTo>
                  <a:lnTo>
                    <a:pt x="332" y="107"/>
                  </a:lnTo>
                  <a:lnTo>
                    <a:pt x="333" y="107"/>
                  </a:lnTo>
                  <a:lnTo>
                    <a:pt x="333" y="106"/>
                  </a:lnTo>
                  <a:lnTo>
                    <a:pt x="335" y="106"/>
                  </a:lnTo>
                  <a:lnTo>
                    <a:pt x="336" y="104"/>
                  </a:lnTo>
                  <a:lnTo>
                    <a:pt x="338" y="104"/>
                  </a:lnTo>
                  <a:lnTo>
                    <a:pt x="341" y="104"/>
                  </a:lnTo>
                  <a:lnTo>
                    <a:pt x="341" y="101"/>
                  </a:lnTo>
                  <a:lnTo>
                    <a:pt x="343" y="101"/>
                  </a:lnTo>
                  <a:lnTo>
                    <a:pt x="344" y="101"/>
                  </a:lnTo>
                  <a:lnTo>
                    <a:pt x="346" y="101"/>
                  </a:lnTo>
                  <a:lnTo>
                    <a:pt x="346" y="100"/>
                  </a:lnTo>
                  <a:lnTo>
                    <a:pt x="349" y="100"/>
                  </a:lnTo>
                  <a:lnTo>
                    <a:pt x="351" y="100"/>
                  </a:lnTo>
                  <a:lnTo>
                    <a:pt x="353" y="98"/>
                  </a:lnTo>
                  <a:lnTo>
                    <a:pt x="357" y="98"/>
                  </a:lnTo>
                  <a:lnTo>
                    <a:pt x="357" y="96"/>
                  </a:lnTo>
                  <a:lnTo>
                    <a:pt x="359" y="96"/>
                  </a:lnTo>
                  <a:lnTo>
                    <a:pt x="361" y="96"/>
                  </a:lnTo>
                  <a:lnTo>
                    <a:pt x="361" y="94"/>
                  </a:lnTo>
                  <a:lnTo>
                    <a:pt x="365" y="94"/>
                  </a:lnTo>
                  <a:lnTo>
                    <a:pt x="367" y="94"/>
                  </a:lnTo>
                  <a:lnTo>
                    <a:pt x="367" y="92"/>
                  </a:lnTo>
                  <a:lnTo>
                    <a:pt x="370" y="92"/>
                  </a:lnTo>
                  <a:lnTo>
                    <a:pt x="373" y="92"/>
                  </a:lnTo>
                  <a:lnTo>
                    <a:pt x="373" y="90"/>
                  </a:lnTo>
                  <a:lnTo>
                    <a:pt x="375" y="90"/>
                  </a:lnTo>
                  <a:lnTo>
                    <a:pt x="378" y="90"/>
                  </a:lnTo>
                  <a:lnTo>
                    <a:pt x="378" y="88"/>
                  </a:lnTo>
                  <a:lnTo>
                    <a:pt x="381" y="88"/>
                  </a:lnTo>
                  <a:lnTo>
                    <a:pt x="382" y="88"/>
                  </a:lnTo>
                  <a:lnTo>
                    <a:pt x="384" y="86"/>
                  </a:lnTo>
                  <a:lnTo>
                    <a:pt x="386" y="86"/>
                  </a:lnTo>
                  <a:lnTo>
                    <a:pt x="389" y="86"/>
                  </a:lnTo>
                  <a:lnTo>
                    <a:pt x="390" y="84"/>
                  </a:lnTo>
                  <a:lnTo>
                    <a:pt x="392" y="84"/>
                  </a:lnTo>
                  <a:lnTo>
                    <a:pt x="394" y="84"/>
                  </a:lnTo>
                  <a:lnTo>
                    <a:pt x="396" y="82"/>
                  </a:lnTo>
                  <a:lnTo>
                    <a:pt x="398" y="82"/>
                  </a:lnTo>
                  <a:lnTo>
                    <a:pt x="400" y="82"/>
                  </a:lnTo>
                  <a:lnTo>
                    <a:pt x="400" y="80"/>
                  </a:lnTo>
                  <a:lnTo>
                    <a:pt x="402" y="80"/>
                  </a:lnTo>
                  <a:lnTo>
                    <a:pt x="404" y="80"/>
                  </a:lnTo>
                  <a:lnTo>
                    <a:pt x="406" y="79"/>
                  </a:lnTo>
                  <a:lnTo>
                    <a:pt x="408" y="79"/>
                  </a:lnTo>
                  <a:lnTo>
                    <a:pt x="410" y="79"/>
                  </a:lnTo>
                  <a:lnTo>
                    <a:pt x="411" y="76"/>
                  </a:lnTo>
                  <a:lnTo>
                    <a:pt x="413" y="76"/>
                  </a:lnTo>
                  <a:lnTo>
                    <a:pt x="414" y="76"/>
                  </a:lnTo>
                  <a:lnTo>
                    <a:pt x="416" y="76"/>
                  </a:lnTo>
                  <a:lnTo>
                    <a:pt x="416" y="74"/>
                  </a:lnTo>
                  <a:lnTo>
                    <a:pt x="419" y="74"/>
                  </a:lnTo>
                  <a:lnTo>
                    <a:pt x="421" y="74"/>
                  </a:lnTo>
                  <a:lnTo>
                    <a:pt x="422" y="73"/>
                  </a:lnTo>
                  <a:lnTo>
                    <a:pt x="424" y="73"/>
                  </a:lnTo>
                  <a:lnTo>
                    <a:pt x="427" y="73"/>
                  </a:lnTo>
                  <a:lnTo>
                    <a:pt x="429" y="70"/>
                  </a:lnTo>
                  <a:lnTo>
                    <a:pt x="430" y="70"/>
                  </a:lnTo>
                  <a:lnTo>
                    <a:pt x="433" y="70"/>
                  </a:lnTo>
                  <a:lnTo>
                    <a:pt x="433" y="68"/>
                  </a:lnTo>
                  <a:lnTo>
                    <a:pt x="435" y="68"/>
                  </a:lnTo>
                  <a:lnTo>
                    <a:pt x="437" y="68"/>
                  </a:lnTo>
                  <a:lnTo>
                    <a:pt x="439" y="68"/>
                  </a:lnTo>
                  <a:lnTo>
                    <a:pt x="439" y="67"/>
                  </a:lnTo>
                  <a:lnTo>
                    <a:pt x="441" y="67"/>
                  </a:lnTo>
                  <a:lnTo>
                    <a:pt x="445" y="67"/>
                  </a:lnTo>
                  <a:lnTo>
                    <a:pt x="445" y="65"/>
                  </a:lnTo>
                  <a:lnTo>
                    <a:pt x="447" y="65"/>
                  </a:lnTo>
                  <a:lnTo>
                    <a:pt x="449" y="65"/>
                  </a:lnTo>
                  <a:lnTo>
                    <a:pt x="451" y="62"/>
                  </a:lnTo>
                  <a:lnTo>
                    <a:pt x="453" y="62"/>
                  </a:lnTo>
                  <a:lnTo>
                    <a:pt x="456" y="62"/>
                  </a:lnTo>
                  <a:lnTo>
                    <a:pt x="456" y="61"/>
                  </a:lnTo>
                  <a:lnTo>
                    <a:pt x="457" y="61"/>
                  </a:lnTo>
                  <a:lnTo>
                    <a:pt x="459" y="61"/>
                  </a:lnTo>
                  <a:lnTo>
                    <a:pt x="461" y="61"/>
                  </a:lnTo>
                  <a:lnTo>
                    <a:pt x="462" y="59"/>
                  </a:lnTo>
                  <a:lnTo>
                    <a:pt x="464" y="59"/>
                  </a:lnTo>
                  <a:lnTo>
                    <a:pt x="468" y="59"/>
                  </a:lnTo>
                  <a:lnTo>
                    <a:pt x="468" y="56"/>
                  </a:lnTo>
                  <a:lnTo>
                    <a:pt x="470" y="56"/>
                  </a:lnTo>
                  <a:lnTo>
                    <a:pt x="473" y="56"/>
                  </a:lnTo>
                  <a:lnTo>
                    <a:pt x="475" y="55"/>
                  </a:lnTo>
                  <a:lnTo>
                    <a:pt x="476" y="55"/>
                  </a:lnTo>
                  <a:lnTo>
                    <a:pt x="478" y="55"/>
                  </a:lnTo>
                  <a:lnTo>
                    <a:pt x="480" y="55"/>
                  </a:lnTo>
                  <a:lnTo>
                    <a:pt x="480" y="53"/>
                  </a:lnTo>
                  <a:lnTo>
                    <a:pt x="482" y="53"/>
                  </a:lnTo>
                  <a:lnTo>
                    <a:pt x="486" y="53"/>
                  </a:lnTo>
                  <a:lnTo>
                    <a:pt x="486" y="51"/>
                  </a:lnTo>
                  <a:lnTo>
                    <a:pt x="488" y="51"/>
                  </a:lnTo>
                  <a:lnTo>
                    <a:pt x="490" y="51"/>
                  </a:lnTo>
                  <a:lnTo>
                    <a:pt x="492" y="49"/>
                  </a:lnTo>
                  <a:lnTo>
                    <a:pt x="494" y="49"/>
                  </a:lnTo>
                  <a:lnTo>
                    <a:pt x="496" y="49"/>
                  </a:lnTo>
                  <a:lnTo>
                    <a:pt x="497" y="49"/>
                  </a:lnTo>
                  <a:lnTo>
                    <a:pt x="497" y="47"/>
                  </a:lnTo>
                  <a:lnTo>
                    <a:pt x="500" y="47"/>
                  </a:lnTo>
                  <a:lnTo>
                    <a:pt x="504" y="47"/>
                  </a:lnTo>
                  <a:lnTo>
                    <a:pt x="504" y="45"/>
                  </a:lnTo>
                  <a:lnTo>
                    <a:pt x="507" y="45"/>
                  </a:lnTo>
                  <a:lnTo>
                    <a:pt x="510" y="45"/>
                  </a:lnTo>
                  <a:lnTo>
                    <a:pt x="510" y="43"/>
                  </a:lnTo>
                  <a:lnTo>
                    <a:pt x="513" y="43"/>
                  </a:lnTo>
                  <a:lnTo>
                    <a:pt x="516" y="43"/>
                  </a:lnTo>
                  <a:lnTo>
                    <a:pt x="516" y="41"/>
                  </a:lnTo>
                  <a:lnTo>
                    <a:pt x="518" y="41"/>
                  </a:lnTo>
                  <a:lnTo>
                    <a:pt x="519" y="41"/>
                  </a:lnTo>
                  <a:lnTo>
                    <a:pt x="521" y="41"/>
                  </a:lnTo>
                  <a:lnTo>
                    <a:pt x="523" y="39"/>
                  </a:lnTo>
                  <a:lnTo>
                    <a:pt x="525" y="39"/>
                  </a:lnTo>
                  <a:lnTo>
                    <a:pt x="526" y="39"/>
                  </a:lnTo>
                  <a:lnTo>
                    <a:pt x="527" y="39"/>
                  </a:lnTo>
                  <a:lnTo>
                    <a:pt x="529" y="37"/>
                  </a:lnTo>
                  <a:lnTo>
                    <a:pt x="531" y="37"/>
                  </a:lnTo>
                  <a:lnTo>
                    <a:pt x="533" y="37"/>
                  </a:lnTo>
                  <a:lnTo>
                    <a:pt x="533" y="35"/>
                  </a:lnTo>
                  <a:lnTo>
                    <a:pt x="537" y="35"/>
                  </a:lnTo>
                  <a:lnTo>
                    <a:pt x="540" y="35"/>
                  </a:lnTo>
                  <a:lnTo>
                    <a:pt x="540" y="33"/>
                  </a:lnTo>
                  <a:lnTo>
                    <a:pt x="543" y="33"/>
                  </a:lnTo>
                  <a:lnTo>
                    <a:pt x="547" y="33"/>
                  </a:lnTo>
                  <a:lnTo>
                    <a:pt x="548" y="31"/>
                  </a:lnTo>
                  <a:lnTo>
                    <a:pt x="550" y="31"/>
                  </a:lnTo>
                  <a:lnTo>
                    <a:pt x="552" y="31"/>
                  </a:lnTo>
                  <a:lnTo>
                    <a:pt x="553" y="31"/>
                  </a:lnTo>
                  <a:lnTo>
                    <a:pt x="554" y="29"/>
                  </a:lnTo>
                  <a:lnTo>
                    <a:pt x="556" y="29"/>
                  </a:lnTo>
                  <a:lnTo>
                    <a:pt x="558" y="29"/>
                  </a:lnTo>
                  <a:lnTo>
                    <a:pt x="559" y="29"/>
                  </a:lnTo>
                  <a:lnTo>
                    <a:pt x="561" y="27"/>
                  </a:lnTo>
                  <a:lnTo>
                    <a:pt x="562" y="27"/>
                  </a:lnTo>
                  <a:lnTo>
                    <a:pt x="564" y="27"/>
                  </a:lnTo>
                  <a:lnTo>
                    <a:pt x="566" y="27"/>
                  </a:lnTo>
                  <a:lnTo>
                    <a:pt x="566" y="25"/>
                  </a:lnTo>
                  <a:lnTo>
                    <a:pt x="569" y="25"/>
                  </a:lnTo>
                  <a:lnTo>
                    <a:pt x="570" y="25"/>
                  </a:lnTo>
                  <a:lnTo>
                    <a:pt x="572" y="25"/>
                  </a:lnTo>
                  <a:lnTo>
                    <a:pt x="572" y="23"/>
                  </a:lnTo>
                  <a:lnTo>
                    <a:pt x="576" y="23"/>
                  </a:lnTo>
                  <a:lnTo>
                    <a:pt x="578" y="23"/>
                  </a:lnTo>
                  <a:lnTo>
                    <a:pt x="580" y="22"/>
                  </a:lnTo>
                  <a:lnTo>
                    <a:pt x="582" y="22"/>
                  </a:lnTo>
                  <a:lnTo>
                    <a:pt x="583" y="22"/>
                  </a:lnTo>
                  <a:lnTo>
                    <a:pt x="586" y="22"/>
                  </a:lnTo>
                  <a:lnTo>
                    <a:pt x="588" y="19"/>
                  </a:lnTo>
                  <a:lnTo>
                    <a:pt x="590" y="19"/>
                  </a:lnTo>
                  <a:lnTo>
                    <a:pt x="591" y="19"/>
                  </a:lnTo>
                  <a:lnTo>
                    <a:pt x="593" y="19"/>
                  </a:lnTo>
                  <a:lnTo>
                    <a:pt x="595" y="17"/>
                  </a:lnTo>
                  <a:lnTo>
                    <a:pt x="596" y="17"/>
                  </a:lnTo>
                  <a:lnTo>
                    <a:pt x="597" y="17"/>
                  </a:lnTo>
                  <a:lnTo>
                    <a:pt x="599" y="17"/>
                  </a:lnTo>
                  <a:lnTo>
                    <a:pt x="601" y="16"/>
                  </a:lnTo>
                  <a:lnTo>
                    <a:pt x="603" y="16"/>
                  </a:lnTo>
                  <a:lnTo>
                    <a:pt x="604" y="16"/>
                  </a:lnTo>
                  <a:lnTo>
                    <a:pt x="605" y="16"/>
                  </a:lnTo>
                  <a:lnTo>
                    <a:pt x="607" y="13"/>
                  </a:lnTo>
                  <a:lnTo>
                    <a:pt x="609" y="13"/>
                  </a:lnTo>
                  <a:lnTo>
                    <a:pt x="611" y="13"/>
                  </a:lnTo>
                  <a:lnTo>
                    <a:pt x="613" y="13"/>
                  </a:lnTo>
                  <a:lnTo>
                    <a:pt x="613" y="11"/>
                  </a:lnTo>
                  <a:lnTo>
                    <a:pt x="617" y="11"/>
                  </a:lnTo>
                  <a:lnTo>
                    <a:pt x="619" y="11"/>
                  </a:lnTo>
                  <a:lnTo>
                    <a:pt x="619" y="10"/>
                  </a:lnTo>
                  <a:lnTo>
                    <a:pt x="623" y="10"/>
                  </a:lnTo>
                  <a:lnTo>
                    <a:pt x="625" y="10"/>
                  </a:lnTo>
                  <a:lnTo>
                    <a:pt x="626" y="10"/>
                  </a:lnTo>
                  <a:lnTo>
                    <a:pt x="628" y="8"/>
                  </a:lnTo>
                  <a:lnTo>
                    <a:pt x="631" y="8"/>
                  </a:lnTo>
                  <a:lnTo>
                    <a:pt x="634" y="8"/>
                  </a:lnTo>
                  <a:lnTo>
                    <a:pt x="634" y="6"/>
                  </a:lnTo>
                  <a:lnTo>
                    <a:pt x="638" y="6"/>
                  </a:lnTo>
                  <a:lnTo>
                    <a:pt x="640" y="6"/>
                  </a:lnTo>
                  <a:lnTo>
                    <a:pt x="642" y="4"/>
                  </a:lnTo>
                  <a:lnTo>
                    <a:pt x="644" y="4"/>
                  </a:lnTo>
                  <a:lnTo>
                    <a:pt x="646" y="4"/>
                  </a:lnTo>
                  <a:lnTo>
                    <a:pt x="647" y="4"/>
                  </a:lnTo>
                  <a:lnTo>
                    <a:pt x="648" y="2"/>
                  </a:lnTo>
                  <a:lnTo>
                    <a:pt x="652" y="2"/>
                  </a:lnTo>
                  <a:lnTo>
                    <a:pt x="655" y="2"/>
                  </a:lnTo>
                  <a:lnTo>
                    <a:pt x="655" y="0"/>
                  </a:lnTo>
                </a:path>
              </a:pathLst>
            </a:custGeom>
            <a:noFill/>
            <a:ln w="11113" cap="flat">
              <a:solidFill>
                <a:srgbClr val="FF0000"/>
              </a:solidFill>
              <a:prstDash val="solid"/>
              <a:round/>
              <a:headEnd/>
              <a:tailEnd/>
            </a:ln>
          </p:spPr>
          <p:txBody>
            <a:bodyPr/>
            <a:lstStyle/>
            <a:p>
              <a:endParaRPr lang="en-US"/>
            </a:p>
          </p:txBody>
        </p:sp>
        <p:sp>
          <p:nvSpPr>
            <p:cNvPr id="65624" name="Freeform 434"/>
            <p:cNvSpPr>
              <a:spLocks/>
            </p:cNvSpPr>
            <p:nvPr/>
          </p:nvSpPr>
          <p:spPr bwMode="auto">
            <a:xfrm>
              <a:off x="4513" y="1814"/>
              <a:ext cx="42" cy="10"/>
            </a:xfrm>
            <a:custGeom>
              <a:avLst/>
              <a:gdLst>
                <a:gd name="T0" fmla="*/ 0 w 42"/>
                <a:gd name="T1" fmla="*/ 10 h 10"/>
                <a:gd name="T2" fmla="*/ 3 w 42"/>
                <a:gd name="T3" fmla="*/ 10 h 10"/>
                <a:gd name="T4" fmla="*/ 7 w 42"/>
                <a:gd name="T5" fmla="*/ 10 h 10"/>
                <a:gd name="T6" fmla="*/ 8 w 42"/>
                <a:gd name="T7" fmla="*/ 8 h 10"/>
                <a:gd name="T8" fmla="*/ 11 w 42"/>
                <a:gd name="T9" fmla="*/ 8 h 10"/>
                <a:gd name="T10" fmla="*/ 16 w 42"/>
                <a:gd name="T11" fmla="*/ 8 h 10"/>
                <a:gd name="T12" fmla="*/ 16 w 42"/>
                <a:gd name="T13" fmla="*/ 6 h 10"/>
                <a:gd name="T14" fmla="*/ 19 w 42"/>
                <a:gd name="T15" fmla="*/ 6 h 10"/>
                <a:gd name="T16" fmla="*/ 21 w 42"/>
                <a:gd name="T17" fmla="*/ 6 h 10"/>
                <a:gd name="T18" fmla="*/ 22 w 42"/>
                <a:gd name="T19" fmla="*/ 4 h 10"/>
                <a:gd name="T20" fmla="*/ 26 w 42"/>
                <a:gd name="T21" fmla="*/ 4 h 10"/>
                <a:gd name="T22" fmla="*/ 27 w 42"/>
                <a:gd name="T23" fmla="*/ 2 h 10"/>
                <a:gd name="T24" fmla="*/ 30 w 42"/>
                <a:gd name="T25" fmla="*/ 2 h 10"/>
                <a:gd name="T26" fmla="*/ 34 w 42"/>
                <a:gd name="T27" fmla="*/ 2 h 10"/>
                <a:gd name="T28" fmla="*/ 36 w 42"/>
                <a:gd name="T29" fmla="*/ 2 h 10"/>
                <a:gd name="T30" fmla="*/ 38 w 42"/>
                <a:gd name="T31" fmla="*/ 0 h 10"/>
                <a:gd name="T32" fmla="*/ 40 w 42"/>
                <a:gd name="T33" fmla="*/ 0 h 10"/>
                <a:gd name="T34" fmla="*/ 42 w 42"/>
                <a:gd name="T35" fmla="*/ 0 h 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
                <a:gd name="T55" fmla="*/ 0 h 10"/>
                <a:gd name="T56" fmla="*/ 42 w 42"/>
                <a:gd name="T57" fmla="*/ 10 h 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 h="10">
                  <a:moveTo>
                    <a:pt x="0" y="10"/>
                  </a:moveTo>
                  <a:lnTo>
                    <a:pt x="3" y="10"/>
                  </a:lnTo>
                  <a:lnTo>
                    <a:pt x="7" y="10"/>
                  </a:lnTo>
                  <a:lnTo>
                    <a:pt x="8" y="8"/>
                  </a:lnTo>
                  <a:lnTo>
                    <a:pt x="11" y="8"/>
                  </a:lnTo>
                  <a:lnTo>
                    <a:pt x="16" y="8"/>
                  </a:lnTo>
                  <a:lnTo>
                    <a:pt x="16" y="6"/>
                  </a:lnTo>
                  <a:lnTo>
                    <a:pt x="19" y="6"/>
                  </a:lnTo>
                  <a:lnTo>
                    <a:pt x="21" y="6"/>
                  </a:lnTo>
                  <a:lnTo>
                    <a:pt x="22" y="4"/>
                  </a:lnTo>
                  <a:lnTo>
                    <a:pt x="26" y="4"/>
                  </a:lnTo>
                  <a:lnTo>
                    <a:pt x="27" y="2"/>
                  </a:lnTo>
                  <a:lnTo>
                    <a:pt x="30" y="2"/>
                  </a:lnTo>
                  <a:lnTo>
                    <a:pt x="34" y="2"/>
                  </a:lnTo>
                  <a:lnTo>
                    <a:pt x="36" y="2"/>
                  </a:lnTo>
                  <a:lnTo>
                    <a:pt x="38" y="0"/>
                  </a:lnTo>
                  <a:lnTo>
                    <a:pt x="40" y="0"/>
                  </a:lnTo>
                  <a:lnTo>
                    <a:pt x="42" y="0"/>
                  </a:lnTo>
                </a:path>
              </a:pathLst>
            </a:custGeom>
            <a:noFill/>
            <a:ln w="3175" cap="rnd">
              <a:solidFill>
                <a:srgbClr val="FF0000"/>
              </a:solidFill>
              <a:prstDash val="solid"/>
              <a:round/>
              <a:headEnd/>
              <a:tailEnd/>
            </a:ln>
          </p:spPr>
          <p:txBody>
            <a:bodyPr/>
            <a:lstStyle/>
            <a:p>
              <a:endParaRPr lang="en-US"/>
            </a:p>
          </p:txBody>
        </p:sp>
      </p:grpSp>
      <p:sp>
        <p:nvSpPr>
          <p:cNvPr id="65542" name="Rectangle 436"/>
          <p:cNvSpPr>
            <a:spLocks noChangeArrowheads="1"/>
          </p:cNvSpPr>
          <p:nvPr/>
        </p:nvSpPr>
        <p:spPr bwMode="auto">
          <a:xfrm>
            <a:off x="6608763" y="3871913"/>
            <a:ext cx="217487" cy="212725"/>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Po</a:t>
            </a:r>
            <a:endParaRPr lang="en-US" sz="1400"/>
          </a:p>
        </p:txBody>
      </p:sp>
      <p:sp>
        <p:nvSpPr>
          <p:cNvPr id="65543" name="Rectangle 437"/>
          <p:cNvSpPr>
            <a:spLocks noChangeArrowheads="1"/>
          </p:cNvSpPr>
          <p:nvPr/>
        </p:nvSpPr>
        <p:spPr bwMode="auto">
          <a:xfrm>
            <a:off x="6831013" y="3871913"/>
            <a:ext cx="50800" cy="182562"/>
          </a:xfrm>
          <a:prstGeom prst="rect">
            <a:avLst/>
          </a:prstGeom>
          <a:noFill/>
          <a:ln w="9525">
            <a:noFill/>
            <a:miter lim="800000"/>
            <a:headEnd/>
            <a:tailEnd/>
          </a:ln>
        </p:spPr>
        <p:txBody>
          <a:bodyPr wrap="none" lIns="0" tIns="0" rIns="0" bIns="0">
            <a:spAutoFit/>
          </a:bodyPr>
          <a:lstStyle/>
          <a:p>
            <a:pPr defTabSz="914400"/>
            <a:r>
              <a:rPr lang="en-US" sz="1200">
                <a:solidFill>
                  <a:srgbClr val="000000"/>
                </a:solidFill>
              </a:rPr>
              <a:t>-</a:t>
            </a:r>
            <a:endParaRPr lang="en-US" sz="1800"/>
          </a:p>
        </p:txBody>
      </p:sp>
      <p:sp>
        <p:nvSpPr>
          <p:cNvPr id="65544" name="Rectangle 438"/>
          <p:cNvSpPr>
            <a:spLocks noChangeArrowheads="1"/>
          </p:cNvSpPr>
          <p:nvPr/>
        </p:nvSpPr>
        <p:spPr bwMode="auto">
          <a:xfrm>
            <a:off x="6891338" y="3871913"/>
            <a:ext cx="295275" cy="212725"/>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210</a:t>
            </a:r>
            <a:endParaRPr lang="en-US" sz="1400"/>
          </a:p>
        </p:txBody>
      </p:sp>
      <p:sp>
        <p:nvSpPr>
          <p:cNvPr id="65545" name="Rectangle 439"/>
          <p:cNvSpPr>
            <a:spLocks noChangeArrowheads="1"/>
          </p:cNvSpPr>
          <p:nvPr/>
        </p:nvSpPr>
        <p:spPr bwMode="auto">
          <a:xfrm>
            <a:off x="5294313" y="2820988"/>
            <a:ext cx="227012" cy="212725"/>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Hg</a:t>
            </a:r>
            <a:endParaRPr lang="en-US" sz="1400"/>
          </a:p>
        </p:txBody>
      </p:sp>
      <p:sp>
        <p:nvSpPr>
          <p:cNvPr id="65546" name="Rectangle 440"/>
          <p:cNvSpPr>
            <a:spLocks noChangeArrowheads="1"/>
          </p:cNvSpPr>
          <p:nvPr/>
        </p:nvSpPr>
        <p:spPr bwMode="auto">
          <a:xfrm>
            <a:off x="5526088" y="2820988"/>
            <a:ext cx="50800" cy="182562"/>
          </a:xfrm>
          <a:prstGeom prst="rect">
            <a:avLst/>
          </a:prstGeom>
          <a:noFill/>
          <a:ln w="9525">
            <a:noFill/>
            <a:miter lim="800000"/>
            <a:headEnd/>
            <a:tailEnd/>
          </a:ln>
        </p:spPr>
        <p:txBody>
          <a:bodyPr wrap="none" lIns="0" tIns="0" rIns="0" bIns="0">
            <a:spAutoFit/>
          </a:bodyPr>
          <a:lstStyle/>
          <a:p>
            <a:pPr defTabSz="914400"/>
            <a:r>
              <a:rPr lang="en-US" sz="1200">
                <a:solidFill>
                  <a:srgbClr val="000000"/>
                </a:solidFill>
              </a:rPr>
              <a:t>-</a:t>
            </a:r>
            <a:endParaRPr lang="en-US" sz="1800"/>
          </a:p>
        </p:txBody>
      </p:sp>
      <p:sp>
        <p:nvSpPr>
          <p:cNvPr id="65547" name="Rectangle 441"/>
          <p:cNvSpPr>
            <a:spLocks noChangeArrowheads="1"/>
          </p:cNvSpPr>
          <p:nvPr/>
        </p:nvSpPr>
        <p:spPr bwMode="auto">
          <a:xfrm>
            <a:off x="5586413" y="2820988"/>
            <a:ext cx="295275" cy="212725"/>
          </a:xfrm>
          <a:prstGeom prst="rect">
            <a:avLst/>
          </a:prstGeom>
          <a:noFill/>
          <a:ln w="9525">
            <a:noFill/>
            <a:miter lim="800000"/>
            <a:headEnd/>
            <a:tailEnd/>
          </a:ln>
        </p:spPr>
        <p:txBody>
          <a:bodyPr wrap="none" lIns="0" tIns="0" rIns="0" bIns="0">
            <a:spAutoFit/>
          </a:bodyPr>
          <a:lstStyle/>
          <a:p>
            <a:pPr defTabSz="914400"/>
            <a:r>
              <a:rPr lang="en-US" sz="1400">
                <a:solidFill>
                  <a:srgbClr val="000000"/>
                </a:solidFill>
              </a:rPr>
              <a:t>203</a:t>
            </a:r>
            <a:endParaRPr lang="en-US" sz="1400"/>
          </a:p>
        </p:txBody>
      </p:sp>
      <p:sp>
        <p:nvSpPr>
          <p:cNvPr id="65548" name="Line 442"/>
          <p:cNvSpPr>
            <a:spLocks noChangeShapeType="1"/>
          </p:cNvSpPr>
          <p:nvPr/>
        </p:nvSpPr>
        <p:spPr bwMode="auto">
          <a:xfrm flipH="1">
            <a:off x="6688138" y="4178300"/>
            <a:ext cx="112712" cy="190500"/>
          </a:xfrm>
          <a:prstGeom prst="line">
            <a:avLst/>
          </a:prstGeom>
          <a:noFill/>
          <a:ln w="1588" cap="rnd">
            <a:solidFill>
              <a:srgbClr val="000000"/>
            </a:solidFill>
            <a:round/>
            <a:headEnd/>
            <a:tailEnd/>
          </a:ln>
        </p:spPr>
        <p:txBody>
          <a:bodyPr/>
          <a:lstStyle/>
          <a:p>
            <a:endParaRPr lang="en-US"/>
          </a:p>
        </p:txBody>
      </p:sp>
      <p:sp>
        <p:nvSpPr>
          <p:cNvPr id="65549" name="Line 443"/>
          <p:cNvSpPr>
            <a:spLocks noChangeShapeType="1"/>
          </p:cNvSpPr>
          <p:nvPr/>
        </p:nvSpPr>
        <p:spPr bwMode="auto">
          <a:xfrm>
            <a:off x="5829300" y="3178175"/>
            <a:ext cx="133350" cy="98425"/>
          </a:xfrm>
          <a:prstGeom prst="line">
            <a:avLst/>
          </a:prstGeom>
          <a:noFill/>
          <a:ln w="1588" cap="rnd">
            <a:solidFill>
              <a:srgbClr val="FF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Number Placeholder 1"/>
          <p:cNvSpPr>
            <a:spLocks noGrp="1"/>
          </p:cNvSpPr>
          <p:nvPr>
            <p:ph type="sldNum" sz="quarter" idx="10"/>
          </p:nvPr>
        </p:nvSpPr>
        <p:spPr bwMode="auto">
          <a:noFill/>
          <a:ln>
            <a:miter lim="800000"/>
            <a:headEnd/>
            <a:tailEnd/>
          </a:ln>
        </p:spPr>
        <p:txBody>
          <a:bodyPr/>
          <a:lstStyle/>
          <a:p>
            <a:fld id="{B3001529-A95B-42E5-BB52-F80C6D5CE5C8}" type="slidenum">
              <a:rPr lang="en-US" smtClean="0">
                <a:ea typeface="MS PGothic"/>
              </a:rPr>
              <a:pPr/>
              <a:t>27</a:t>
            </a:fld>
            <a:endParaRPr lang="en-US" smtClean="0">
              <a:ea typeface="MS PGothic"/>
            </a:endParaRPr>
          </a:p>
        </p:txBody>
      </p:sp>
      <p:sp>
        <p:nvSpPr>
          <p:cNvPr id="67586" name="Rectangle 13"/>
          <p:cNvSpPr>
            <a:spLocks noChangeArrowheads="1"/>
          </p:cNvSpPr>
          <p:nvPr/>
        </p:nvSpPr>
        <p:spPr bwMode="auto">
          <a:xfrm>
            <a:off x="388938" y="938213"/>
            <a:ext cx="8051800" cy="5210175"/>
          </a:xfrm>
          <a:prstGeom prst="rect">
            <a:avLst/>
          </a:prstGeom>
          <a:solidFill>
            <a:schemeClr val="bg1"/>
          </a:solidFill>
          <a:ln w="9525">
            <a:noFill/>
            <a:miter lim="800000"/>
            <a:headEnd/>
            <a:tailEnd/>
          </a:ln>
        </p:spPr>
        <p:txBody>
          <a:bodyPr>
            <a:spAutoFit/>
          </a:bodyPr>
          <a:lstStyle/>
          <a:p>
            <a:pPr marL="287338" indent="-287338" defTabSz="914400">
              <a:spcBef>
                <a:spcPct val="50000"/>
              </a:spcBef>
              <a:buFontTx/>
              <a:buChar char="•"/>
            </a:pPr>
            <a:r>
              <a:rPr lang="en-US" sz="2000" b="1"/>
              <a:t>Accidental</a:t>
            </a:r>
            <a:r>
              <a:rPr lang="fr-FR" sz="2000" b="1"/>
              <a:t> Events Inside Port Inter</a:t>
            </a:r>
            <a:r>
              <a:rPr lang="en-US" sz="2000" b="1"/>
              <a:t>-space (cont.)</a:t>
            </a:r>
            <a:r>
              <a:rPr lang="en-US" sz="2000"/>
              <a:t> </a:t>
            </a:r>
            <a:endParaRPr lang="en-US" sz="2000" b="1"/>
          </a:p>
          <a:p>
            <a:pPr marL="744538" lvl="1" indent="-287338" defTabSz="914400">
              <a:spcBef>
                <a:spcPct val="50000"/>
              </a:spcBef>
              <a:buFont typeface="Wingdings" pitchFamily="2" charset="2"/>
              <a:buChar char="Ø"/>
            </a:pPr>
            <a:r>
              <a:rPr lang="en-US" sz="1800" b="1"/>
              <a:t>Helium Coolant leak</a:t>
            </a:r>
          </a:p>
          <a:p>
            <a:pPr marL="1143000" lvl="2" indent="-228600" defTabSz="914400">
              <a:spcBef>
                <a:spcPct val="50000"/>
              </a:spcBef>
              <a:buFont typeface="Arial" charset="0"/>
              <a:buChar char="–"/>
            </a:pPr>
            <a:r>
              <a:rPr lang="en-US" sz="1600" i="1"/>
              <a:t>Event: </a:t>
            </a:r>
            <a:r>
              <a:rPr lang="en-US" sz="1600"/>
              <a:t>The postulated event is a double-ended offset shear of the TBM helium coolant inlet line.  The loss of helium from the helium cooling system will initiate a FPTS response within ~3 s of the break and terminate the plasma the burn. The 8 MPa helium injected into the inter-space will rapidly pressurize the inter-space beyond the design pressure of the VV pipe bellows and bioshield seals, causing failure of these components, creating a VV boundary break of ~0.012 m</a:t>
            </a:r>
            <a:r>
              <a:rPr lang="en-US" sz="1600" baseline="30000"/>
              <a:t>2</a:t>
            </a:r>
            <a:r>
              <a:rPr lang="en-US" sz="1600"/>
              <a:t>.  After this failure, helium will be injected into the VV inducing a plasma disruption, causing additional damage to the ITER FW (0.2 m</a:t>
            </a:r>
            <a:r>
              <a:rPr lang="en-US" sz="1600" baseline="30000"/>
              <a:t>2</a:t>
            </a:r>
            <a:r>
              <a:rPr lang="en-US" sz="1600"/>
              <a:t> break) and the TBM (FW/breeder box breaks). </a:t>
            </a:r>
            <a:endParaRPr lang="en-US" sz="1600" i="1"/>
          </a:p>
          <a:p>
            <a:pPr marL="1143000" lvl="2" indent="-228600" defTabSz="914400">
              <a:spcBef>
                <a:spcPct val="50000"/>
              </a:spcBef>
              <a:buFont typeface="Arial" charset="0"/>
              <a:buChar char="–"/>
            </a:pPr>
            <a:r>
              <a:rPr lang="en-US" sz="1600" i="1"/>
              <a:t>Consequence: </a:t>
            </a:r>
            <a:r>
              <a:rPr lang="en-US" sz="1600"/>
              <a:t>Helium coolant pressurizes the inter-space, and a 0.5 m</a:t>
            </a:r>
            <a:r>
              <a:rPr lang="en-US" sz="1600" baseline="30000"/>
              <a:t>2</a:t>
            </a:r>
            <a:r>
              <a:rPr lang="en-US" sz="1600"/>
              <a:t> rupture disk opens at 150 kPa releasing helium into the port cell.  The port cell subsequently pressurizes, opening a pressure relief panel into the pipe chase.  The pressure of the inter-space and port cell remain below 160 kPa for this event.  The FW failure caused by the plasma disruption results in a VV bypass pathway though the TBM and failed helium piping into the port cell.</a:t>
            </a:r>
          </a:p>
        </p:txBody>
      </p:sp>
      <p:sp>
        <p:nvSpPr>
          <p:cNvPr id="67587" name="Rectangle 14"/>
          <p:cNvSpPr>
            <a:spLocks noGrp="1" noChangeArrowheads="1"/>
          </p:cNvSpPr>
          <p:nvPr>
            <p:ph type="title" idx="4294967295"/>
          </p:nvPr>
        </p:nvSpPr>
        <p:spPr bwMode="auto">
          <a:xfrm>
            <a:off x="187325" y="125413"/>
            <a:ext cx="8753475" cy="1143000"/>
          </a:xfrm>
          <a:prstGeom prst="rect">
            <a:avLst/>
          </a:prstGeom>
          <a:noFill/>
          <a:ln>
            <a:miter lim="800000"/>
            <a:headEnd/>
            <a:tailEnd/>
          </a:ln>
        </p:spPr>
        <p:txBody>
          <a:bodyPr/>
          <a:lstStyle/>
          <a:p>
            <a:pPr algn="ctr"/>
            <a:r>
              <a:rPr lang="en-US" sz="3200" b="0" smtClean="0">
                <a:solidFill>
                  <a:schemeClr val="tx1"/>
                </a:solidFill>
                <a:latin typeface="Arial" charset="0"/>
              </a:rPr>
              <a:t>Reference Accidents Analyzed (cont.)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Number Placeholder 1"/>
          <p:cNvSpPr>
            <a:spLocks noGrp="1"/>
          </p:cNvSpPr>
          <p:nvPr>
            <p:ph type="sldNum" sz="quarter" idx="10"/>
          </p:nvPr>
        </p:nvSpPr>
        <p:spPr bwMode="auto">
          <a:noFill/>
          <a:ln>
            <a:miter lim="800000"/>
            <a:headEnd/>
            <a:tailEnd/>
          </a:ln>
        </p:spPr>
        <p:txBody>
          <a:bodyPr/>
          <a:lstStyle/>
          <a:p>
            <a:fld id="{00FD42E0-D2FF-44F6-911E-B1B984942613}" type="slidenum">
              <a:rPr lang="en-US" smtClean="0">
                <a:ea typeface="MS PGothic"/>
              </a:rPr>
              <a:pPr/>
              <a:t>28</a:t>
            </a:fld>
            <a:endParaRPr lang="en-US" smtClean="0">
              <a:ea typeface="MS PGothic"/>
            </a:endParaRPr>
          </a:p>
        </p:txBody>
      </p:sp>
      <p:sp>
        <p:nvSpPr>
          <p:cNvPr id="69634" name="Rectangle 13"/>
          <p:cNvSpPr>
            <a:spLocks noChangeArrowheads="1"/>
          </p:cNvSpPr>
          <p:nvPr/>
        </p:nvSpPr>
        <p:spPr bwMode="auto">
          <a:xfrm>
            <a:off x="388938" y="938213"/>
            <a:ext cx="8051800" cy="2398712"/>
          </a:xfrm>
          <a:prstGeom prst="rect">
            <a:avLst/>
          </a:prstGeom>
          <a:solidFill>
            <a:schemeClr val="bg1"/>
          </a:solidFill>
          <a:ln w="9525">
            <a:noFill/>
            <a:miter lim="800000"/>
            <a:headEnd/>
            <a:tailEnd/>
          </a:ln>
        </p:spPr>
        <p:txBody>
          <a:bodyPr>
            <a:spAutoFit/>
          </a:bodyPr>
          <a:lstStyle/>
          <a:p>
            <a:pPr marL="287338" indent="-287338" defTabSz="914400">
              <a:spcBef>
                <a:spcPct val="50000"/>
              </a:spcBef>
              <a:buFontTx/>
              <a:buChar char="•"/>
            </a:pPr>
            <a:r>
              <a:rPr lang="en-US" sz="2000" b="1"/>
              <a:t>Accidental</a:t>
            </a:r>
            <a:r>
              <a:rPr lang="fr-FR" sz="2000" b="1"/>
              <a:t> Events Inside Port Inter</a:t>
            </a:r>
            <a:r>
              <a:rPr lang="en-US" sz="2000" b="1"/>
              <a:t>-space (cont.)</a:t>
            </a:r>
            <a:r>
              <a:rPr lang="en-US" sz="2000"/>
              <a:t> </a:t>
            </a:r>
            <a:endParaRPr lang="en-US" sz="2000" b="1"/>
          </a:p>
          <a:p>
            <a:pPr marL="744538" lvl="1" indent="-287338" defTabSz="914400">
              <a:spcBef>
                <a:spcPct val="50000"/>
              </a:spcBef>
              <a:buFont typeface="Wingdings" pitchFamily="2" charset="2"/>
              <a:buChar char="Ø"/>
            </a:pPr>
            <a:r>
              <a:rPr lang="en-US" sz="1800" b="1"/>
              <a:t>Helium Coolant leak</a:t>
            </a:r>
          </a:p>
          <a:p>
            <a:pPr marL="1143000" lvl="2" indent="-228600" defTabSz="914400">
              <a:spcBef>
                <a:spcPct val="50000"/>
              </a:spcBef>
              <a:buFont typeface="Arial" charset="0"/>
              <a:buChar char="–"/>
            </a:pPr>
            <a:r>
              <a:rPr lang="en-US" sz="1600" i="1"/>
              <a:t>Consequence (cont.): </a:t>
            </a:r>
            <a:r>
              <a:rPr lang="en-US" sz="1600"/>
              <a:t>However, given the high resistance to steam flow in the failed TBM helium coolant channels, only ~10 g of dust and 1.2 g of tritium as HTO are transported into the gallery and TCWS vault from the VV, of which only 17 mg of dust and 2 mg of tritium are released (ACP contribution was negligible.  These quantities are well below ITER release guidelines. </a:t>
            </a:r>
          </a:p>
        </p:txBody>
      </p:sp>
      <p:sp>
        <p:nvSpPr>
          <p:cNvPr id="69635" name="Rectangle 14"/>
          <p:cNvSpPr>
            <a:spLocks noGrp="1" noChangeArrowheads="1"/>
          </p:cNvSpPr>
          <p:nvPr>
            <p:ph type="title" idx="4294967295"/>
          </p:nvPr>
        </p:nvSpPr>
        <p:spPr bwMode="auto">
          <a:xfrm>
            <a:off x="187325" y="125413"/>
            <a:ext cx="8753475" cy="1143000"/>
          </a:xfrm>
          <a:prstGeom prst="rect">
            <a:avLst/>
          </a:prstGeom>
          <a:noFill/>
          <a:ln>
            <a:miter lim="800000"/>
            <a:headEnd/>
            <a:tailEnd/>
          </a:ln>
        </p:spPr>
        <p:txBody>
          <a:bodyPr/>
          <a:lstStyle/>
          <a:p>
            <a:pPr algn="ctr"/>
            <a:r>
              <a:rPr lang="en-US" sz="3200" b="0" smtClean="0">
                <a:solidFill>
                  <a:schemeClr val="tx1"/>
                </a:solidFill>
                <a:latin typeface="Arial" charset="0"/>
              </a:rPr>
              <a:t>Reference Accidents Analyzed (cont.)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1"/>
          <p:cNvSpPr>
            <a:spLocks noGrp="1"/>
          </p:cNvSpPr>
          <p:nvPr>
            <p:ph type="sldNum" sz="quarter" idx="10"/>
          </p:nvPr>
        </p:nvSpPr>
        <p:spPr bwMode="auto">
          <a:noFill/>
          <a:ln>
            <a:miter lim="800000"/>
            <a:headEnd/>
            <a:tailEnd/>
          </a:ln>
        </p:spPr>
        <p:txBody>
          <a:bodyPr/>
          <a:lstStyle/>
          <a:p>
            <a:fld id="{F3DA5143-0B5C-4ACB-B366-B7DD23309D62}" type="slidenum">
              <a:rPr lang="en-US" smtClean="0">
                <a:ea typeface="MS PGothic"/>
              </a:rPr>
              <a:pPr/>
              <a:t>29</a:t>
            </a:fld>
            <a:endParaRPr lang="en-US" smtClean="0">
              <a:ea typeface="MS PGothic"/>
            </a:endParaRPr>
          </a:p>
        </p:txBody>
      </p:sp>
      <p:grpSp>
        <p:nvGrpSpPr>
          <p:cNvPr id="71682" name="Group 191"/>
          <p:cNvGrpSpPr>
            <a:grpSpLocks/>
          </p:cNvGrpSpPr>
          <p:nvPr/>
        </p:nvGrpSpPr>
        <p:grpSpPr bwMode="auto">
          <a:xfrm>
            <a:off x="681038" y="2914650"/>
            <a:ext cx="3681412" cy="3149600"/>
            <a:chOff x="156" y="676"/>
            <a:chExt cx="2629" cy="2532"/>
          </a:xfrm>
        </p:grpSpPr>
        <p:sp>
          <p:nvSpPr>
            <p:cNvPr id="71775" name="Freeform 192"/>
            <p:cNvSpPr>
              <a:spLocks/>
            </p:cNvSpPr>
            <p:nvPr/>
          </p:nvSpPr>
          <p:spPr bwMode="auto">
            <a:xfrm>
              <a:off x="592" y="1128"/>
              <a:ext cx="565" cy="1674"/>
            </a:xfrm>
            <a:custGeom>
              <a:avLst/>
              <a:gdLst>
                <a:gd name="T0" fmla="*/ 0 w 565"/>
                <a:gd name="T1" fmla="*/ 1674 h 1674"/>
                <a:gd name="T2" fmla="*/ 554 w 565"/>
                <a:gd name="T3" fmla="*/ 1674 h 1674"/>
                <a:gd name="T4" fmla="*/ 554 w 565"/>
                <a:gd name="T5" fmla="*/ 1672 h 1674"/>
                <a:gd name="T6" fmla="*/ 556 w 565"/>
                <a:gd name="T7" fmla="*/ 1672 h 1674"/>
                <a:gd name="T8" fmla="*/ 556 w 565"/>
                <a:gd name="T9" fmla="*/ 1366 h 1674"/>
                <a:gd name="T10" fmla="*/ 556 w 565"/>
                <a:gd name="T11" fmla="*/ 1353 h 1674"/>
                <a:gd name="T12" fmla="*/ 556 w 565"/>
                <a:gd name="T13" fmla="*/ 666 h 1674"/>
                <a:gd name="T14" fmla="*/ 558 w 565"/>
                <a:gd name="T15" fmla="*/ 648 h 1674"/>
                <a:gd name="T16" fmla="*/ 558 w 565"/>
                <a:gd name="T17" fmla="*/ 100 h 1674"/>
                <a:gd name="T18" fmla="*/ 558 w 565"/>
                <a:gd name="T19" fmla="*/ 92 h 1674"/>
                <a:gd name="T20" fmla="*/ 558 w 565"/>
                <a:gd name="T21" fmla="*/ 0 h 1674"/>
                <a:gd name="T22" fmla="*/ 558 w 565"/>
                <a:gd name="T23" fmla="*/ 3 h 1674"/>
                <a:gd name="T24" fmla="*/ 559 w 565"/>
                <a:gd name="T25" fmla="*/ 3 h 1674"/>
                <a:gd name="T26" fmla="*/ 559 w 565"/>
                <a:gd name="T27" fmla="*/ 13 h 1674"/>
                <a:gd name="T28" fmla="*/ 559 w 565"/>
                <a:gd name="T29" fmla="*/ 13 h 1674"/>
                <a:gd name="T30" fmla="*/ 559 w 565"/>
                <a:gd name="T31" fmla="*/ 26 h 1674"/>
                <a:gd name="T32" fmla="*/ 561 w 565"/>
                <a:gd name="T33" fmla="*/ 26 h 1674"/>
                <a:gd name="T34" fmla="*/ 561 w 565"/>
                <a:gd name="T35" fmla="*/ 32 h 1674"/>
                <a:gd name="T36" fmla="*/ 561 w 565"/>
                <a:gd name="T37" fmla="*/ 32 h 1674"/>
                <a:gd name="T38" fmla="*/ 561 w 565"/>
                <a:gd name="T39" fmla="*/ 32 h 1674"/>
                <a:gd name="T40" fmla="*/ 561 w 565"/>
                <a:gd name="T41" fmla="*/ 24 h 1674"/>
                <a:gd name="T42" fmla="*/ 563 w 565"/>
                <a:gd name="T43" fmla="*/ 24 h 1674"/>
                <a:gd name="T44" fmla="*/ 563 w 565"/>
                <a:gd name="T45" fmla="*/ 18 h 1674"/>
                <a:gd name="T46" fmla="*/ 563 w 565"/>
                <a:gd name="T47" fmla="*/ 21 h 1674"/>
                <a:gd name="T48" fmla="*/ 563 w 565"/>
                <a:gd name="T49" fmla="*/ 21 h 1674"/>
                <a:gd name="T50" fmla="*/ 563 w 565"/>
                <a:gd name="T51" fmla="*/ 37 h 1674"/>
                <a:gd name="T52" fmla="*/ 565 w 565"/>
                <a:gd name="T53" fmla="*/ 37 h 1674"/>
                <a:gd name="T54" fmla="*/ 565 w 565"/>
                <a:gd name="T55" fmla="*/ 50 h 1674"/>
                <a:gd name="T56" fmla="*/ 565 w 565"/>
                <a:gd name="T57" fmla="*/ 50 h 1674"/>
                <a:gd name="T58" fmla="*/ 565 w 565"/>
                <a:gd name="T59" fmla="*/ 63 h 167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65"/>
                <a:gd name="T91" fmla="*/ 0 h 1674"/>
                <a:gd name="T92" fmla="*/ 565 w 565"/>
                <a:gd name="T93" fmla="*/ 1674 h 167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65" h="1674">
                  <a:moveTo>
                    <a:pt x="0" y="1674"/>
                  </a:moveTo>
                  <a:lnTo>
                    <a:pt x="554" y="1674"/>
                  </a:lnTo>
                  <a:lnTo>
                    <a:pt x="554" y="1672"/>
                  </a:lnTo>
                  <a:lnTo>
                    <a:pt x="556" y="1672"/>
                  </a:lnTo>
                  <a:lnTo>
                    <a:pt x="556" y="1366"/>
                  </a:lnTo>
                  <a:lnTo>
                    <a:pt x="556" y="1353"/>
                  </a:lnTo>
                  <a:lnTo>
                    <a:pt x="556" y="666"/>
                  </a:lnTo>
                  <a:lnTo>
                    <a:pt x="558" y="648"/>
                  </a:lnTo>
                  <a:lnTo>
                    <a:pt x="558" y="100"/>
                  </a:lnTo>
                  <a:lnTo>
                    <a:pt x="558" y="92"/>
                  </a:lnTo>
                  <a:lnTo>
                    <a:pt x="558" y="0"/>
                  </a:lnTo>
                  <a:lnTo>
                    <a:pt x="558" y="3"/>
                  </a:lnTo>
                  <a:lnTo>
                    <a:pt x="559" y="3"/>
                  </a:lnTo>
                  <a:lnTo>
                    <a:pt x="559" y="13"/>
                  </a:lnTo>
                  <a:lnTo>
                    <a:pt x="559" y="26"/>
                  </a:lnTo>
                  <a:lnTo>
                    <a:pt x="561" y="26"/>
                  </a:lnTo>
                  <a:lnTo>
                    <a:pt x="561" y="32"/>
                  </a:lnTo>
                  <a:lnTo>
                    <a:pt x="561" y="24"/>
                  </a:lnTo>
                  <a:lnTo>
                    <a:pt x="563" y="24"/>
                  </a:lnTo>
                  <a:lnTo>
                    <a:pt x="563" y="18"/>
                  </a:lnTo>
                  <a:lnTo>
                    <a:pt x="563" y="21"/>
                  </a:lnTo>
                  <a:lnTo>
                    <a:pt x="563" y="37"/>
                  </a:lnTo>
                  <a:lnTo>
                    <a:pt x="565" y="37"/>
                  </a:lnTo>
                  <a:lnTo>
                    <a:pt x="565" y="50"/>
                  </a:lnTo>
                  <a:lnTo>
                    <a:pt x="565" y="63"/>
                  </a:lnTo>
                </a:path>
              </a:pathLst>
            </a:custGeom>
            <a:noFill/>
            <a:ln w="12700" cmpd="sng">
              <a:solidFill>
                <a:srgbClr val="000000"/>
              </a:solidFill>
              <a:prstDash val="solid"/>
              <a:round/>
              <a:headEnd/>
              <a:tailEnd/>
            </a:ln>
          </p:spPr>
          <p:txBody>
            <a:bodyPr/>
            <a:lstStyle/>
            <a:p>
              <a:endParaRPr lang="en-US"/>
            </a:p>
          </p:txBody>
        </p:sp>
        <p:sp>
          <p:nvSpPr>
            <p:cNvPr id="71776" name="Freeform 193"/>
            <p:cNvSpPr>
              <a:spLocks/>
            </p:cNvSpPr>
            <p:nvPr/>
          </p:nvSpPr>
          <p:spPr bwMode="auto">
            <a:xfrm>
              <a:off x="1157" y="1191"/>
              <a:ext cx="194" cy="777"/>
            </a:xfrm>
            <a:custGeom>
              <a:avLst/>
              <a:gdLst>
                <a:gd name="T0" fmla="*/ 1 w 194"/>
                <a:gd name="T1" fmla="*/ 53 h 777"/>
                <a:gd name="T2" fmla="*/ 5 w 194"/>
                <a:gd name="T3" fmla="*/ 121 h 777"/>
                <a:gd name="T4" fmla="*/ 7 w 194"/>
                <a:gd name="T5" fmla="*/ 182 h 777"/>
                <a:gd name="T6" fmla="*/ 10 w 194"/>
                <a:gd name="T7" fmla="*/ 232 h 777"/>
                <a:gd name="T8" fmla="*/ 12 w 194"/>
                <a:gd name="T9" fmla="*/ 290 h 777"/>
                <a:gd name="T10" fmla="*/ 16 w 194"/>
                <a:gd name="T11" fmla="*/ 342 h 777"/>
                <a:gd name="T12" fmla="*/ 17 w 194"/>
                <a:gd name="T13" fmla="*/ 390 h 777"/>
                <a:gd name="T14" fmla="*/ 21 w 194"/>
                <a:gd name="T15" fmla="*/ 437 h 777"/>
                <a:gd name="T16" fmla="*/ 25 w 194"/>
                <a:gd name="T17" fmla="*/ 485 h 777"/>
                <a:gd name="T18" fmla="*/ 26 w 194"/>
                <a:gd name="T19" fmla="*/ 535 h 777"/>
                <a:gd name="T20" fmla="*/ 30 w 194"/>
                <a:gd name="T21" fmla="*/ 582 h 777"/>
                <a:gd name="T22" fmla="*/ 32 w 194"/>
                <a:gd name="T23" fmla="*/ 600 h 777"/>
                <a:gd name="T24" fmla="*/ 35 w 194"/>
                <a:gd name="T25" fmla="*/ 616 h 777"/>
                <a:gd name="T26" fmla="*/ 37 w 194"/>
                <a:gd name="T27" fmla="*/ 621 h 777"/>
                <a:gd name="T28" fmla="*/ 41 w 194"/>
                <a:gd name="T29" fmla="*/ 627 h 777"/>
                <a:gd name="T30" fmla="*/ 42 w 194"/>
                <a:gd name="T31" fmla="*/ 632 h 777"/>
                <a:gd name="T32" fmla="*/ 46 w 194"/>
                <a:gd name="T33" fmla="*/ 637 h 777"/>
                <a:gd name="T34" fmla="*/ 48 w 194"/>
                <a:gd name="T35" fmla="*/ 643 h 777"/>
                <a:gd name="T36" fmla="*/ 51 w 194"/>
                <a:gd name="T37" fmla="*/ 648 h 777"/>
                <a:gd name="T38" fmla="*/ 60 w 194"/>
                <a:gd name="T39" fmla="*/ 650 h 777"/>
                <a:gd name="T40" fmla="*/ 66 w 194"/>
                <a:gd name="T41" fmla="*/ 656 h 777"/>
                <a:gd name="T42" fmla="*/ 69 w 194"/>
                <a:gd name="T43" fmla="*/ 661 h 777"/>
                <a:gd name="T44" fmla="*/ 73 w 194"/>
                <a:gd name="T45" fmla="*/ 669 h 777"/>
                <a:gd name="T46" fmla="*/ 74 w 194"/>
                <a:gd name="T47" fmla="*/ 677 h 777"/>
                <a:gd name="T48" fmla="*/ 78 w 194"/>
                <a:gd name="T49" fmla="*/ 682 h 777"/>
                <a:gd name="T50" fmla="*/ 80 w 194"/>
                <a:gd name="T51" fmla="*/ 690 h 777"/>
                <a:gd name="T52" fmla="*/ 83 w 194"/>
                <a:gd name="T53" fmla="*/ 695 h 777"/>
                <a:gd name="T54" fmla="*/ 85 w 194"/>
                <a:gd name="T55" fmla="*/ 703 h 777"/>
                <a:gd name="T56" fmla="*/ 89 w 194"/>
                <a:gd name="T57" fmla="*/ 708 h 777"/>
                <a:gd name="T58" fmla="*/ 92 w 194"/>
                <a:gd name="T59" fmla="*/ 716 h 777"/>
                <a:gd name="T60" fmla="*/ 94 w 194"/>
                <a:gd name="T61" fmla="*/ 721 h 777"/>
                <a:gd name="T62" fmla="*/ 98 w 194"/>
                <a:gd name="T63" fmla="*/ 727 h 777"/>
                <a:gd name="T64" fmla="*/ 101 w 194"/>
                <a:gd name="T65" fmla="*/ 732 h 777"/>
                <a:gd name="T66" fmla="*/ 105 w 194"/>
                <a:gd name="T67" fmla="*/ 740 h 777"/>
                <a:gd name="T68" fmla="*/ 108 w 194"/>
                <a:gd name="T69" fmla="*/ 743 h 777"/>
                <a:gd name="T70" fmla="*/ 112 w 194"/>
                <a:gd name="T71" fmla="*/ 748 h 777"/>
                <a:gd name="T72" fmla="*/ 115 w 194"/>
                <a:gd name="T73" fmla="*/ 750 h 777"/>
                <a:gd name="T74" fmla="*/ 119 w 194"/>
                <a:gd name="T75" fmla="*/ 756 h 777"/>
                <a:gd name="T76" fmla="*/ 124 w 194"/>
                <a:gd name="T77" fmla="*/ 758 h 777"/>
                <a:gd name="T78" fmla="*/ 130 w 194"/>
                <a:gd name="T79" fmla="*/ 764 h 777"/>
                <a:gd name="T80" fmla="*/ 137 w 194"/>
                <a:gd name="T81" fmla="*/ 766 h 777"/>
                <a:gd name="T82" fmla="*/ 144 w 194"/>
                <a:gd name="T83" fmla="*/ 771 h 777"/>
                <a:gd name="T84" fmla="*/ 151 w 194"/>
                <a:gd name="T85" fmla="*/ 774 h 777"/>
                <a:gd name="T86" fmla="*/ 162 w 194"/>
                <a:gd name="T87" fmla="*/ 777 h 777"/>
                <a:gd name="T88" fmla="*/ 164 w 194"/>
                <a:gd name="T89" fmla="*/ 771 h 777"/>
                <a:gd name="T90" fmla="*/ 167 w 194"/>
                <a:gd name="T91" fmla="*/ 769 h 777"/>
                <a:gd name="T92" fmla="*/ 171 w 194"/>
                <a:gd name="T93" fmla="*/ 761 h 777"/>
                <a:gd name="T94" fmla="*/ 174 w 194"/>
                <a:gd name="T95" fmla="*/ 756 h 777"/>
                <a:gd name="T96" fmla="*/ 176 w 194"/>
                <a:gd name="T97" fmla="*/ 750 h 777"/>
                <a:gd name="T98" fmla="*/ 180 w 194"/>
                <a:gd name="T99" fmla="*/ 745 h 777"/>
                <a:gd name="T100" fmla="*/ 181 w 194"/>
                <a:gd name="T101" fmla="*/ 740 h 777"/>
                <a:gd name="T102" fmla="*/ 185 w 194"/>
                <a:gd name="T103" fmla="*/ 732 h 777"/>
                <a:gd name="T104" fmla="*/ 187 w 194"/>
                <a:gd name="T105" fmla="*/ 727 h 777"/>
                <a:gd name="T106" fmla="*/ 190 w 194"/>
                <a:gd name="T107" fmla="*/ 719 h 777"/>
                <a:gd name="T108" fmla="*/ 192 w 194"/>
                <a:gd name="T109" fmla="*/ 714 h 7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4"/>
                <a:gd name="T166" fmla="*/ 0 h 777"/>
                <a:gd name="T167" fmla="*/ 194 w 194"/>
                <a:gd name="T168" fmla="*/ 777 h 7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4" h="777">
                  <a:moveTo>
                    <a:pt x="0" y="0"/>
                  </a:moveTo>
                  <a:lnTo>
                    <a:pt x="0" y="8"/>
                  </a:lnTo>
                  <a:lnTo>
                    <a:pt x="1" y="11"/>
                  </a:lnTo>
                  <a:lnTo>
                    <a:pt x="1" y="32"/>
                  </a:lnTo>
                  <a:lnTo>
                    <a:pt x="1" y="53"/>
                  </a:lnTo>
                  <a:lnTo>
                    <a:pt x="3" y="53"/>
                  </a:lnTo>
                  <a:lnTo>
                    <a:pt x="3" y="77"/>
                  </a:lnTo>
                  <a:lnTo>
                    <a:pt x="3" y="98"/>
                  </a:lnTo>
                  <a:lnTo>
                    <a:pt x="5" y="100"/>
                  </a:lnTo>
                  <a:lnTo>
                    <a:pt x="5" y="121"/>
                  </a:lnTo>
                  <a:lnTo>
                    <a:pt x="5" y="145"/>
                  </a:lnTo>
                  <a:lnTo>
                    <a:pt x="7" y="145"/>
                  </a:lnTo>
                  <a:lnTo>
                    <a:pt x="7" y="166"/>
                  </a:lnTo>
                  <a:lnTo>
                    <a:pt x="7" y="182"/>
                  </a:lnTo>
                  <a:lnTo>
                    <a:pt x="9" y="182"/>
                  </a:lnTo>
                  <a:lnTo>
                    <a:pt x="9" y="198"/>
                  </a:lnTo>
                  <a:lnTo>
                    <a:pt x="9" y="213"/>
                  </a:lnTo>
                  <a:lnTo>
                    <a:pt x="10" y="213"/>
                  </a:lnTo>
                  <a:lnTo>
                    <a:pt x="10" y="232"/>
                  </a:lnTo>
                  <a:lnTo>
                    <a:pt x="10" y="234"/>
                  </a:lnTo>
                  <a:lnTo>
                    <a:pt x="10" y="250"/>
                  </a:lnTo>
                  <a:lnTo>
                    <a:pt x="12" y="253"/>
                  </a:lnTo>
                  <a:lnTo>
                    <a:pt x="12" y="271"/>
                  </a:lnTo>
                  <a:lnTo>
                    <a:pt x="12" y="290"/>
                  </a:lnTo>
                  <a:lnTo>
                    <a:pt x="14" y="290"/>
                  </a:lnTo>
                  <a:lnTo>
                    <a:pt x="14" y="308"/>
                  </a:lnTo>
                  <a:lnTo>
                    <a:pt x="16" y="308"/>
                  </a:lnTo>
                  <a:lnTo>
                    <a:pt x="16" y="324"/>
                  </a:lnTo>
                  <a:lnTo>
                    <a:pt x="16" y="342"/>
                  </a:lnTo>
                  <a:lnTo>
                    <a:pt x="16" y="358"/>
                  </a:lnTo>
                  <a:lnTo>
                    <a:pt x="17" y="358"/>
                  </a:lnTo>
                  <a:lnTo>
                    <a:pt x="17" y="374"/>
                  </a:lnTo>
                  <a:lnTo>
                    <a:pt x="17" y="390"/>
                  </a:lnTo>
                  <a:lnTo>
                    <a:pt x="19" y="390"/>
                  </a:lnTo>
                  <a:lnTo>
                    <a:pt x="19" y="406"/>
                  </a:lnTo>
                  <a:lnTo>
                    <a:pt x="21" y="406"/>
                  </a:lnTo>
                  <a:lnTo>
                    <a:pt x="21" y="421"/>
                  </a:lnTo>
                  <a:lnTo>
                    <a:pt x="21" y="437"/>
                  </a:lnTo>
                  <a:lnTo>
                    <a:pt x="21" y="453"/>
                  </a:lnTo>
                  <a:lnTo>
                    <a:pt x="23" y="453"/>
                  </a:lnTo>
                  <a:lnTo>
                    <a:pt x="23" y="469"/>
                  </a:lnTo>
                  <a:lnTo>
                    <a:pt x="25" y="469"/>
                  </a:lnTo>
                  <a:lnTo>
                    <a:pt x="25" y="485"/>
                  </a:lnTo>
                  <a:lnTo>
                    <a:pt x="25" y="487"/>
                  </a:lnTo>
                  <a:lnTo>
                    <a:pt x="25" y="500"/>
                  </a:lnTo>
                  <a:lnTo>
                    <a:pt x="26" y="503"/>
                  </a:lnTo>
                  <a:lnTo>
                    <a:pt x="26" y="519"/>
                  </a:lnTo>
                  <a:lnTo>
                    <a:pt x="26" y="535"/>
                  </a:lnTo>
                  <a:lnTo>
                    <a:pt x="26" y="550"/>
                  </a:lnTo>
                  <a:lnTo>
                    <a:pt x="28" y="550"/>
                  </a:lnTo>
                  <a:lnTo>
                    <a:pt x="28" y="566"/>
                  </a:lnTo>
                  <a:lnTo>
                    <a:pt x="30" y="566"/>
                  </a:lnTo>
                  <a:lnTo>
                    <a:pt x="30" y="582"/>
                  </a:lnTo>
                  <a:lnTo>
                    <a:pt x="30" y="590"/>
                  </a:lnTo>
                  <a:lnTo>
                    <a:pt x="32" y="590"/>
                  </a:lnTo>
                  <a:lnTo>
                    <a:pt x="32" y="595"/>
                  </a:lnTo>
                  <a:lnTo>
                    <a:pt x="32" y="600"/>
                  </a:lnTo>
                  <a:lnTo>
                    <a:pt x="33" y="600"/>
                  </a:lnTo>
                  <a:lnTo>
                    <a:pt x="33" y="606"/>
                  </a:lnTo>
                  <a:lnTo>
                    <a:pt x="33" y="611"/>
                  </a:lnTo>
                  <a:lnTo>
                    <a:pt x="35" y="611"/>
                  </a:lnTo>
                  <a:lnTo>
                    <a:pt x="35" y="616"/>
                  </a:lnTo>
                  <a:lnTo>
                    <a:pt x="35" y="619"/>
                  </a:lnTo>
                  <a:lnTo>
                    <a:pt x="37" y="619"/>
                  </a:lnTo>
                  <a:lnTo>
                    <a:pt x="37" y="621"/>
                  </a:lnTo>
                  <a:lnTo>
                    <a:pt x="39" y="621"/>
                  </a:lnTo>
                  <a:lnTo>
                    <a:pt x="39" y="624"/>
                  </a:lnTo>
                  <a:lnTo>
                    <a:pt x="39" y="627"/>
                  </a:lnTo>
                  <a:lnTo>
                    <a:pt x="41" y="627"/>
                  </a:lnTo>
                  <a:lnTo>
                    <a:pt x="41" y="629"/>
                  </a:lnTo>
                  <a:lnTo>
                    <a:pt x="42" y="629"/>
                  </a:lnTo>
                  <a:lnTo>
                    <a:pt x="42" y="632"/>
                  </a:lnTo>
                  <a:lnTo>
                    <a:pt x="44" y="632"/>
                  </a:lnTo>
                  <a:lnTo>
                    <a:pt x="44" y="635"/>
                  </a:lnTo>
                  <a:lnTo>
                    <a:pt x="46" y="635"/>
                  </a:lnTo>
                  <a:lnTo>
                    <a:pt x="46" y="637"/>
                  </a:lnTo>
                  <a:lnTo>
                    <a:pt x="46" y="640"/>
                  </a:lnTo>
                  <a:lnTo>
                    <a:pt x="48" y="640"/>
                  </a:lnTo>
                  <a:lnTo>
                    <a:pt x="48" y="643"/>
                  </a:lnTo>
                  <a:lnTo>
                    <a:pt x="50" y="643"/>
                  </a:lnTo>
                  <a:lnTo>
                    <a:pt x="50" y="645"/>
                  </a:lnTo>
                  <a:lnTo>
                    <a:pt x="51" y="645"/>
                  </a:lnTo>
                  <a:lnTo>
                    <a:pt x="51" y="648"/>
                  </a:lnTo>
                  <a:lnTo>
                    <a:pt x="53" y="648"/>
                  </a:lnTo>
                  <a:lnTo>
                    <a:pt x="57" y="648"/>
                  </a:lnTo>
                  <a:lnTo>
                    <a:pt x="57" y="650"/>
                  </a:lnTo>
                  <a:lnTo>
                    <a:pt x="60" y="650"/>
                  </a:lnTo>
                  <a:lnTo>
                    <a:pt x="62" y="650"/>
                  </a:lnTo>
                  <a:lnTo>
                    <a:pt x="62" y="653"/>
                  </a:lnTo>
                  <a:lnTo>
                    <a:pt x="64" y="653"/>
                  </a:lnTo>
                  <a:lnTo>
                    <a:pt x="66" y="653"/>
                  </a:lnTo>
                  <a:lnTo>
                    <a:pt x="66" y="656"/>
                  </a:lnTo>
                  <a:lnTo>
                    <a:pt x="67" y="656"/>
                  </a:lnTo>
                  <a:lnTo>
                    <a:pt x="67" y="658"/>
                  </a:lnTo>
                  <a:lnTo>
                    <a:pt x="69" y="658"/>
                  </a:lnTo>
                  <a:lnTo>
                    <a:pt x="69" y="661"/>
                  </a:lnTo>
                  <a:lnTo>
                    <a:pt x="71" y="661"/>
                  </a:lnTo>
                  <a:lnTo>
                    <a:pt x="71" y="664"/>
                  </a:lnTo>
                  <a:lnTo>
                    <a:pt x="71" y="666"/>
                  </a:lnTo>
                  <a:lnTo>
                    <a:pt x="73" y="666"/>
                  </a:lnTo>
                  <a:lnTo>
                    <a:pt x="73" y="669"/>
                  </a:lnTo>
                  <a:lnTo>
                    <a:pt x="73" y="671"/>
                  </a:lnTo>
                  <a:lnTo>
                    <a:pt x="74" y="671"/>
                  </a:lnTo>
                  <a:lnTo>
                    <a:pt x="74" y="674"/>
                  </a:lnTo>
                  <a:lnTo>
                    <a:pt x="74" y="677"/>
                  </a:lnTo>
                  <a:lnTo>
                    <a:pt x="76" y="677"/>
                  </a:lnTo>
                  <a:lnTo>
                    <a:pt x="76" y="679"/>
                  </a:lnTo>
                  <a:lnTo>
                    <a:pt x="78" y="679"/>
                  </a:lnTo>
                  <a:lnTo>
                    <a:pt x="78" y="682"/>
                  </a:lnTo>
                  <a:lnTo>
                    <a:pt x="78" y="687"/>
                  </a:lnTo>
                  <a:lnTo>
                    <a:pt x="80" y="687"/>
                  </a:lnTo>
                  <a:lnTo>
                    <a:pt x="80" y="690"/>
                  </a:lnTo>
                  <a:lnTo>
                    <a:pt x="82" y="690"/>
                  </a:lnTo>
                  <a:lnTo>
                    <a:pt x="82" y="693"/>
                  </a:lnTo>
                  <a:lnTo>
                    <a:pt x="82" y="695"/>
                  </a:lnTo>
                  <a:lnTo>
                    <a:pt x="83" y="695"/>
                  </a:lnTo>
                  <a:lnTo>
                    <a:pt x="83" y="698"/>
                  </a:lnTo>
                  <a:lnTo>
                    <a:pt x="85" y="700"/>
                  </a:lnTo>
                  <a:lnTo>
                    <a:pt x="85" y="703"/>
                  </a:lnTo>
                  <a:lnTo>
                    <a:pt x="87" y="703"/>
                  </a:lnTo>
                  <a:lnTo>
                    <a:pt x="87" y="706"/>
                  </a:lnTo>
                  <a:lnTo>
                    <a:pt x="87" y="708"/>
                  </a:lnTo>
                  <a:lnTo>
                    <a:pt x="89" y="708"/>
                  </a:lnTo>
                  <a:lnTo>
                    <a:pt x="89" y="711"/>
                  </a:lnTo>
                  <a:lnTo>
                    <a:pt x="90" y="711"/>
                  </a:lnTo>
                  <a:lnTo>
                    <a:pt x="90" y="714"/>
                  </a:lnTo>
                  <a:lnTo>
                    <a:pt x="92" y="716"/>
                  </a:lnTo>
                  <a:lnTo>
                    <a:pt x="92" y="719"/>
                  </a:lnTo>
                  <a:lnTo>
                    <a:pt x="94" y="719"/>
                  </a:lnTo>
                  <a:lnTo>
                    <a:pt x="94" y="721"/>
                  </a:lnTo>
                  <a:lnTo>
                    <a:pt x="96" y="724"/>
                  </a:lnTo>
                  <a:lnTo>
                    <a:pt x="96" y="727"/>
                  </a:lnTo>
                  <a:lnTo>
                    <a:pt x="98" y="727"/>
                  </a:lnTo>
                  <a:lnTo>
                    <a:pt x="98" y="729"/>
                  </a:lnTo>
                  <a:lnTo>
                    <a:pt x="99" y="729"/>
                  </a:lnTo>
                  <a:lnTo>
                    <a:pt x="99" y="732"/>
                  </a:lnTo>
                  <a:lnTo>
                    <a:pt x="101" y="732"/>
                  </a:lnTo>
                  <a:lnTo>
                    <a:pt x="101" y="735"/>
                  </a:lnTo>
                  <a:lnTo>
                    <a:pt x="103" y="737"/>
                  </a:lnTo>
                  <a:lnTo>
                    <a:pt x="105" y="740"/>
                  </a:lnTo>
                  <a:lnTo>
                    <a:pt x="107" y="740"/>
                  </a:lnTo>
                  <a:lnTo>
                    <a:pt x="107" y="743"/>
                  </a:lnTo>
                  <a:lnTo>
                    <a:pt x="108" y="743"/>
                  </a:lnTo>
                  <a:lnTo>
                    <a:pt x="108" y="745"/>
                  </a:lnTo>
                  <a:lnTo>
                    <a:pt x="110" y="745"/>
                  </a:lnTo>
                  <a:lnTo>
                    <a:pt x="112" y="745"/>
                  </a:lnTo>
                  <a:lnTo>
                    <a:pt x="112" y="748"/>
                  </a:lnTo>
                  <a:lnTo>
                    <a:pt x="114" y="748"/>
                  </a:lnTo>
                  <a:lnTo>
                    <a:pt x="114" y="750"/>
                  </a:lnTo>
                  <a:lnTo>
                    <a:pt x="115" y="750"/>
                  </a:lnTo>
                  <a:lnTo>
                    <a:pt x="117" y="750"/>
                  </a:lnTo>
                  <a:lnTo>
                    <a:pt x="117" y="753"/>
                  </a:lnTo>
                  <a:lnTo>
                    <a:pt x="119" y="753"/>
                  </a:lnTo>
                  <a:lnTo>
                    <a:pt x="119" y="756"/>
                  </a:lnTo>
                  <a:lnTo>
                    <a:pt x="121" y="756"/>
                  </a:lnTo>
                  <a:lnTo>
                    <a:pt x="123" y="756"/>
                  </a:lnTo>
                  <a:lnTo>
                    <a:pt x="123" y="758"/>
                  </a:lnTo>
                  <a:lnTo>
                    <a:pt x="124" y="758"/>
                  </a:lnTo>
                  <a:lnTo>
                    <a:pt x="126" y="758"/>
                  </a:lnTo>
                  <a:lnTo>
                    <a:pt x="126" y="761"/>
                  </a:lnTo>
                  <a:lnTo>
                    <a:pt x="128" y="761"/>
                  </a:lnTo>
                  <a:lnTo>
                    <a:pt x="130" y="761"/>
                  </a:lnTo>
                  <a:lnTo>
                    <a:pt x="130" y="764"/>
                  </a:lnTo>
                  <a:lnTo>
                    <a:pt x="131" y="764"/>
                  </a:lnTo>
                  <a:lnTo>
                    <a:pt x="133" y="764"/>
                  </a:lnTo>
                  <a:lnTo>
                    <a:pt x="135" y="766"/>
                  </a:lnTo>
                  <a:lnTo>
                    <a:pt x="137" y="766"/>
                  </a:lnTo>
                  <a:lnTo>
                    <a:pt x="139" y="766"/>
                  </a:lnTo>
                  <a:lnTo>
                    <a:pt x="139" y="769"/>
                  </a:lnTo>
                  <a:lnTo>
                    <a:pt x="140" y="769"/>
                  </a:lnTo>
                  <a:lnTo>
                    <a:pt x="142" y="769"/>
                  </a:lnTo>
                  <a:lnTo>
                    <a:pt x="144" y="771"/>
                  </a:lnTo>
                  <a:lnTo>
                    <a:pt x="146" y="771"/>
                  </a:lnTo>
                  <a:lnTo>
                    <a:pt x="149" y="771"/>
                  </a:lnTo>
                  <a:lnTo>
                    <a:pt x="149" y="774"/>
                  </a:lnTo>
                  <a:lnTo>
                    <a:pt x="151" y="774"/>
                  </a:lnTo>
                  <a:lnTo>
                    <a:pt x="155" y="774"/>
                  </a:lnTo>
                  <a:lnTo>
                    <a:pt x="155" y="777"/>
                  </a:lnTo>
                  <a:lnTo>
                    <a:pt x="158" y="777"/>
                  </a:lnTo>
                  <a:lnTo>
                    <a:pt x="162" y="777"/>
                  </a:lnTo>
                  <a:lnTo>
                    <a:pt x="162" y="774"/>
                  </a:lnTo>
                  <a:lnTo>
                    <a:pt x="164" y="774"/>
                  </a:lnTo>
                  <a:lnTo>
                    <a:pt x="164" y="771"/>
                  </a:lnTo>
                  <a:lnTo>
                    <a:pt x="165" y="771"/>
                  </a:lnTo>
                  <a:lnTo>
                    <a:pt x="165" y="769"/>
                  </a:lnTo>
                  <a:lnTo>
                    <a:pt x="167" y="769"/>
                  </a:lnTo>
                  <a:lnTo>
                    <a:pt x="167" y="766"/>
                  </a:lnTo>
                  <a:lnTo>
                    <a:pt x="169" y="766"/>
                  </a:lnTo>
                  <a:lnTo>
                    <a:pt x="169" y="764"/>
                  </a:lnTo>
                  <a:lnTo>
                    <a:pt x="171" y="764"/>
                  </a:lnTo>
                  <a:lnTo>
                    <a:pt x="171" y="761"/>
                  </a:lnTo>
                  <a:lnTo>
                    <a:pt x="172" y="761"/>
                  </a:lnTo>
                  <a:lnTo>
                    <a:pt x="172" y="758"/>
                  </a:lnTo>
                  <a:lnTo>
                    <a:pt x="172" y="756"/>
                  </a:lnTo>
                  <a:lnTo>
                    <a:pt x="174" y="756"/>
                  </a:lnTo>
                  <a:lnTo>
                    <a:pt x="174" y="753"/>
                  </a:lnTo>
                  <a:lnTo>
                    <a:pt x="176" y="753"/>
                  </a:lnTo>
                  <a:lnTo>
                    <a:pt x="176" y="750"/>
                  </a:lnTo>
                  <a:lnTo>
                    <a:pt x="176" y="748"/>
                  </a:lnTo>
                  <a:lnTo>
                    <a:pt x="178" y="748"/>
                  </a:lnTo>
                  <a:lnTo>
                    <a:pt x="178" y="745"/>
                  </a:lnTo>
                  <a:lnTo>
                    <a:pt x="180" y="745"/>
                  </a:lnTo>
                  <a:lnTo>
                    <a:pt x="180" y="743"/>
                  </a:lnTo>
                  <a:lnTo>
                    <a:pt x="181" y="740"/>
                  </a:lnTo>
                  <a:lnTo>
                    <a:pt x="181" y="737"/>
                  </a:lnTo>
                  <a:lnTo>
                    <a:pt x="183" y="737"/>
                  </a:lnTo>
                  <a:lnTo>
                    <a:pt x="183" y="735"/>
                  </a:lnTo>
                  <a:lnTo>
                    <a:pt x="183" y="732"/>
                  </a:lnTo>
                  <a:lnTo>
                    <a:pt x="185" y="732"/>
                  </a:lnTo>
                  <a:lnTo>
                    <a:pt x="185" y="729"/>
                  </a:lnTo>
                  <a:lnTo>
                    <a:pt x="187" y="727"/>
                  </a:lnTo>
                  <a:lnTo>
                    <a:pt x="187" y="724"/>
                  </a:lnTo>
                  <a:lnTo>
                    <a:pt x="188" y="724"/>
                  </a:lnTo>
                  <a:lnTo>
                    <a:pt x="188" y="721"/>
                  </a:lnTo>
                  <a:lnTo>
                    <a:pt x="190" y="719"/>
                  </a:lnTo>
                  <a:lnTo>
                    <a:pt x="190" y="716"/>
                  </a:lnTo>
                  <a:lnTo>
                    <a:pt x="192" y="716"/>
                  </a:lnTo>
                  <a:lnTo>
                    <a:pt x="192" y="714"/>
                  </a:lnTo>
                  <a:lnTo>
                    <a:pt x="194" y="711"/>
                  </a:lnTo>
                </a:path>
              </a:pathLst>
            </a:custGeom>
            <a:noFill/>
            <a:ln w="12700" cmpd="sng">
              <a:solidFill>
                <a:srgbClr val="000000"/>
              </a:solidFill>
              <a:prstDash val="solid"/>
              <a:round/>
              <a:headEnd/>
              <a:tailEnd/>
            </a:ln>
          </p:spPr>
          <p:txBody>
            <a:bodyPr/>
            <a:lstStyle/>
            <a:p>
              <a:endParaRPr lang="en-US"/>
            </a:p>
          </p:txBody>
        </p:sp>
        <p:sp>
          <p:nvSpPr>
            <p:cNvPr id="71777" name="Freeform 194"/>
            <p:cNvSpPr>
              <a:spLocks/>
            </p:cNvSpPr>
            <p:nvPr/>
          </p:nvSpPr>
          <p:spPr bwMode="auto">
            <a:xfrm>
              <a:off x="1351" y="1781"/>
              <a:ext cx="1222" cy="121"/>
            </a:xfrm>
            <a:custGeom>
              <a:avLst/>
              <a:gdLst>
                <a:gd name="T0" fmla="*/ 0 w 1222"/>
                <a:gd name="T1" fmla="*/ 118 h 121"/>
                <a:gd name="T2" fmla="*/ 2 w 1222"/>
                <a:gd name="T3" fmla="*/ 116 h 121"/>
                <a:gd name="T4" fmla="*/ 3 w 1222"/>
                <a:gd name="T5" fmla="*/ 113 h 121"/>
                <a:gd name="T6" fmla="*/ 5 w 1222"/>
                <a:gd name="T7" fmla="*/ 110 h 121"/>
                <a:gd name="T8" fmla="*/ 5 w 1222"/>
                <a:gd name="T9" fmla="*/ 105 h 121"/>
                <a:gd name="T10" fmla="*/ 7 w 1222"/>
                <a:gd name="T11" fmla="*/ 105 h 121"/>
                <a:gd name="T12" fmla="*/ 9 w 1222"/>
                <a:gd name="T13" fmla="*/ 103 h 121"/>
                <a:gd name="T14" fmla="*/ 10 w 1222"/>
                <a:gd name="T15" fmla="*/ 97 h 121"/>
                <a:gd name="T16" fmla="*/ 12 w 1222"/>
                <a:gd name="T17" fmla="*/ 97 h 121"/>
                <a:gd name="T18" fmla="*/ 12 w 1222"/>
                <a:gd name="T19" fmla="*/ 92 h 121"/>
                <a:gd name="T20" fmla="*/ 14 w 1222"/>
                <a:gd name="T21" fmla="*/ 89 h 121"/>
                <a:gd name="T22" fmla="*/ 16 w 1222"/>
                <a:gd name="T23" fmla="*/ 89 h 121"/>
                <a:gd name="T24" fmla="*/ 18 w 1222"/>
                <a:gd name="T25" fmla="*/ 87 h 121"/>
                <a:gd name="T26" fmla="*/ 18 w 1222"/>
                <a:gd name="T27" fmla="*/ 81 h 121"/>
                <a:gd name="T28" fmla="*/ 19 w 1222"/>
                <a:gd name="T29" fmla="*/ 81 h 121"/>
                <a:gd name="T30" fmla="*/ 21 w 1222"/>
                <a:gd name="T31" fmla="*/ 79 h 121"/>
                <a:gd name="T32" fmla="*/ 23 w 1222"/>
                <a:gd name="T33" fmla="*/ 76 h 121"/>
                <a:gd name="T34" fmla="*/ 23 w 1222"/>
                <a:gd name="T35" fmla="*/ 74 h 121"/>
                <a:gd name="T36" fmla="*/ 25 w 1222"/>
                <a:gd name="T37" fmla="*/ 74 h 121"/>
                <a:gd name="T38" fmla="*/ 27 w 1222"/>
                <a:gd name="T39" fmla="*/ 71 h 121"/>
                <a:gd name="T40" fmla="*/ 28 w 1222"/>
                <a:gd name="T41" fmla="*/ 68 h 121"/>
                <a:gd name="T42" fmla="*/ 28 w 1222"/>
                <a:gd name="T43" fmla="*/ 66 h 121"/>
                <a:gd name="T44" fmla="*/ 30 w 1222"/>
                <a:gd name="T45" fmla="*/ 66 h 121"/>
                <a:gd name="T46" fmla="*/ 34 w 1222"/>
                <a:gd name="T47" fmla="*/ 63 h 121"/>
                <a:gd name="T48" fmla="*/ 37 w 1222"/>
                <a:gd name="T49" fmla="*/ 58 h 121"/>
                <a:gd name="T50" fmla="*/ 43 w 1222"/>
                <a:gd name="T51" fmla="*/ 53 h 121"/>
                <a:gd name="T52" fmla="*/ 50 w 1222"/>
                <a:gd name="T53" fmla="*/ 50 h 121"/>
                <a:gd name="T54" fmla="*/ 55 w 1222"/>
                <a:gd name="T55" fmla="*/ 45 h 121"/>
                <a:gd name="T56" fmla="*/ 62 w 1222"/>
                <a:gd name="T57" fmla="*/ 45 h 121"/>
                <a:gd name="T58" fmla="*/ 67 w 1222"/>
                <a:gd name="T59" fmla="*/ 42 h 121"/>
                <a:gd name="T60" fmla="*/ 75 w 1222"/>
                <a:gd name="T61" fmla="*/ 39 h 121"/>
                <a:gd name="T62" fmla="*/ 82 w 1222"/>
                <a:gd name="T63" fmla="*/ 37 h 121"/>
                <a:gd name="T64" fmla="*/ 89 w 1222"/>
                <a:gd name="T65" fmla="*/ 34 h 121"/>
                <a:gd name="T66" fmla="*/ 94 w 1222"/>
                <a:gd name="T67" fmla="*/ 34 h 121"/>
                <a:gd name="T68" fmla="*/ 101 w 1222"/>
                <a:gd name="T69" fmla="*/ 31 h 121"/>
                <a:gd name="T70" fmla="*/ 108 w 1222"/>
                <a:gd name="T71" fmla="*/ 29 h 121"/>
                <a:gd name="T72" fmla="*/ 114 w 1222"/>
                <a:gd name="T73" fmla="*/ 26 h 121"/>
                <a:gd name="T74" fmla="*/ 123 w 1222"/>
                <a:gd name="T75" fmla="*/ 26 h 121"/>
                <a:gd name="T76" fmla="*/ 128 w 1222"/>
                <a:gd name="T77" fmla="*/ 24 h 121"/>
                <a:gd name="T78" fmla="*/ 142 w 1222"/>
                <a:gd name="T79" fmla="*/ 18 h 121"/>
                <a:gd name="T80" fmla="*/ 173 w 1222"/>
                <a:gd name="T81" fmla="*/ 10 h 121"/>
                <a:gd name="T82" fmla="*/ 201 w 1222"/>
                <a:gd name="T83" fmla="*/ 2 h 121"/>
                <a:gd name="T84" fmla="*/ 1222 w 1222"/>
                <a:gd name="T85" fmla="*/ 0 h 12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222"/>
                <a:gd name="T130" fmla="*/ 0 h 121"/>
                <a:gd name="T131" fmla="*/ 1222 w 1222"/>
                <a:gd name="T132" fmla="*/ 121 h 12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222" h="121">
                  <a:moveTo>
                    <a:pt x="0" y="121"/>
                  </a:moveTo>
                  <a:lnTo>
                    <a:pt x="0" y="121"/>
                  </a:lnTo>
                  <a:lnTo>
                    <a:pt x="0" y="118"/>
                  </a:lnTo>
                  <a:lnTo>
                    <a:pt x="2" y="118"/>
                  </a:lnTo>
                  <a:lnTo>
                    <a:pt x="2" y="116"/>
                  </a:lnTo>
                  <a:lnTo>
                    <a:pt x="3" y="116"/>
                  </a:lnTo>
                  <a:lnTo>
                    <a:pt x="3" y="113"/>
                  </a:lnTo>
                  <a:lnTo>
                    <a:pt x="3" y="110"/>
                  </a:lnTo>
                  <a:lnTo>
                    <a:pt x="5" y="110"/>
                  </a:lnTo>
                  <a:lnTo>
                    <a:pt x="5" y="108"/>
                  </a:lnTo>
                  <a:lnTo>
                    <a:pt x="5" y="105"/>
                  </a:lnTo>
                  <a:lnTo>
                    <a:pt x="7" y="105"/>
                  </a:lnTo>
                  <a:lnTo>
                    <a:pt x="9" y="103"/>
                  </a:lnTo>
                  <a:lnTo>
                    <a:pt x="9" y="100"/>
                  </a:lnTo>
                  <a:lnTo>
                    <a:pt x="10" y="100"/>
                  </a:lnTo>
                  <a:lnTo>
                    <a:pt x="10" y="97"/>
                  </a:lnTo>
                  <a:lnTo>
                    <a:pt x="12" y="97"/>
                  </a:lnTo>
                  <a:lnTo>
                    <a:pt x="12" y="95"/>
                  </a:lnTo>
                  <a:lnTo>
                    <a:pt x="12" y="92"/>
                  </a:lnTo>
                  <a:lnTo>
                    <a:pt x="14" y="92"/>
                  </a:lnTo>
                  <a:lnTo>
                    <a:pt x="14" y="89"/>
                  </a:lnTo>
                  <a:lnTo>
                    <a:pt x="16" y="89"/>
                  </a:lnTo>
                  <a:lnTo>
                    <a:pt x="16" y="87"/>
                  </a:lnTo>
                  <a:lnTo>
                    <a:pt x="18" y="87"/>
                  </a:lnTo>
                  <a:lnTo>
                    <a:pt x="18" y="84"/>
                  </a:lnTo>
                  <a:lnTo>
                    <a:pt x="18" y="81"/>
                  </a:lnTo>
                  <a:lnTo>
                    <a:pt x="19" y="81"/>
                  </a:lnTo>
                  <a:lnTo>
                    <a:pt x="19" y="79"/>
                  </a:lnTo>
                  <a:lnTo>
                    <a:pt x="21" y="79"/>
                  </a:lnTo>
                  <a:lnTo>
                    <a:pt x="21" y="76"/>
                  </a:lnTo>
                  <a:lnTo>
                    <a:pt x="23" y="76"/>
                  </a:lnTo>
                  <a:lnTo>
                    <a:pt x="23" y="74"/>
                  </a:lnTo>
                  <a:lnTo>
                    <a:pt x="25" y="74"/>
                  </a:lnTo>
                  <a:lnTo>
                    <a:pt x="25" y="71"/>
                  </a:lnTo>
                  <a:lnTo>
                    <a:pt x="27" y="71"/>
                  </a:lnTo>
                  <a:lnTo>
                    <a:pt x="27" y="68"/>
                  </a:lnTo>
                  <a:lnTo>
                    <a:pt x="28" y="68"/>
                  </a:lnTo>
                  <a:lnTo>
                    <a:pt x="28" y="66"/>
                  </a:lnTo>
                  <a:lnTo>
                    <a:pt x="30" y="66"/>
                  </a:lnTo>
                  <a:lnTo>
                    <a:pt x="32" y="63"/>
                  </a:lnTo>
                  <a:lnTo>
                    <a:pt x="34" y="63"/>
                  </a:lnTo>
                  <a:lnTo>
                    <a:pt x="34" y="60"/>
                  </a:lnTo>
                  <a:lnTo>
                    <a:pt x="35" y="60"/>
                  </a:lnTo>
                  <a:lnTo>
                    <a:pt x="37" y="58"/>
                  </a:lnTo>
                  <a:lnTo>
                    <a:pt x="39" y="55"/>
                  </a:lnTo>
                  <a:lnTo>
                    <a:pt x="41" y="53"/>
                  </a:lnTo>
                  <a:lnTo>
                    <a:pt x="43" y="53"/>
                  </a:lnTo>
                  <a:lnTo>
                    <a:pt x="44" y="50"/>
                  </a:lnTo>
                  <a:lnTo>
                    <a:pt x="46" y="50"/>
                  </a:lnTo>
                  <a:lnTo>
                    <a:pt x="50" y="50"/>
                  </a:lnTo>
                  <a:lnTo>
                    <a:pt x="51" y="47"/>
                  </a:lnTo>
                  <a:lnTo>
                    <a:pt x="53" y="47"/>
                  </a:lnTo>
                  <a:lnTo>
                    <a:pt x="55" y="45"/>
                  </a:lnTo>
                  <a:lnTo>
                    <a:pt x="57" y="45"/>
                  </a:lnTo>
                  <a:lnTo>
                    <a:pt x="60" y="45"/>
                  </a:lnTo>
                  <a:lnTo>
                    <a:pt x="62" y="45"/>
                  </a:lnTo>
                  <a:lnTo>
                    <a:pt x="62" y="42"/>
                  </a:lnTo>
                  <a:lnTo>
                    <a:pt x="66" y="42"/>
                  </a:lnTo>
                  <a:lnTo>
                    <a:pt x="67" y="42"/>
                  </a:lnTo>
                  <a:lnTo>
                    <a:pt x="69" y="39"/>
                  </a:lnTo>
                  <a:lnTo>
                    <a:pt x="73" y="39"/>
                  </a:lnTo>
                  <a:lnTo>
                    <a:pt x="75" y="39"/>
                  </a:lnTo>
                  <a:lnTo>
                    <a:pt x="78" y="39"/>
                  </a:lnTo>
                  <a:lnTo>
                    <a:pt x="80" y="37"/>
                  </a:lnTo>
                  <a:lnTo>
                    <a:pt x="82" y="37"/>
                  </a:lnTo>
                  <a:lnTo>
                    <a:pt x="84" y="37"/>
                  </a:lnTo>
                  <a:lnTo>
                    <a:pt x="87" y="37"/>
                  </a:lnTo>
                  <a:lnTo>
                    <a:pt x="89" y="34"/>
                  </a:lnTo>
                  <a:lnTo>
                    <a:pt x="91" y="34"/>
                  </a:lnTo>
                  <a:lnTo>
                    <a:pt x="92" y="34"/>
                  </a:lnTo>
                  <a:lnTo>
                    <a:pt x="94" y="34"/>
                  </a:lnTo>
                  <a:lnTo>
                    <a:pt x="98" y="31"/>
                  </a:lnTo>
                  <a:lnTo>
                    <a:pt x="100" y="31"/>
                  </a:lnTo>
                  <a:lnTo>
                    <a:pt x="101" y="31"/>
                  </a:lnTo>
                  <a:lnTo>
                    <a:pt x="105" y="31"/>
                  </a:lnTo>
                  <a:lnTo>
                    <a:pt x="107" y="29"/>
                  </a:lnTo>
                  <a:lnTo>
                    <a:pt x="108" y="29"/>
                  </a:lnTo>
                  <a:lnTo>
                    <a:pt x="110" y="29"/>
                  </a:lnTo>
                  <a:lnTo>
                    <a:pt x="112" y="29"/>
                  </a:lnTo>
                  <a:lnTo>
                    <a:pt x="114" y="26"/>
                  </a:lnTo>
                  <a:lnTo>
                    <a:pt x="117" y="26"/>
                  </a:lnTo>
                  <a:lnTo>
                    <a:pt x="119" y="26"/>
                  </a:lnTo>
                  <a:lnTo>
                    <a:pt x="123" y="26"/>
                  </a:lnTo>
                  <a:lnTo>
                    <a:pt x="124" y="24"/>
                  </a:lnTo>
                  <a:lnTo>
                    <a:pt x="126" y="24"/>
                  </a:lnTo>
                  <a:lnTo>
                    <a:pt x="128" y="24"/>
                  </a:lnTo>
                  <a:lnTo>
                    <a:pt x="130" y="24"/>
                  </a:lnTo>
                  <a:lnTo>
                    <a:pt x="132" y="21"/>
                  </a:lnTo>
                  <a:lnTo>
                    <a:pt x="142" y="18"/>
                  </a:lnTo>
                  <a:lnTo>
                    <a:pt x="151" y="16"/>
                  </a:lnTo>
                  <a:lnTo>
                    <a:pt x="162" y="13"/>
                  </a:lnTo>
                  <a:lnTo>
                    <a:pt x="173" y="10"/>
                  </a:lnTo>
                  <a:lnTo>
                    <a:pt x="181" y="8"/>
                  </a:lnTo>
                  <a:lnTo>
                    <a:pt x="192" y="5"/>
                  </a:lnTo>
                  <a:lnTo>
                    <a:pt x="201" y="2"/>
                  </a:lnTo>
                  <a:lnTo>
                    <a:pt x="212" y="0"/>
                  </a:lnTo>
                  <a:lnTo>
                    <a:pt x="221" y="0"/>
                  </a:lnTo>
                  <a:lnTo>
                    <a:pt x="1222" y="0"/>
                  </a:lnTo>
                </a:path>
              </a:pathLst>
            </a:custGeom>
            <a:noFill/>
            <a:ln w="12700" cmpd="sng">
              <a:solidFill>
                <a:srgbClr val="000000"/>
              </a:solidFill>
              <a:prstDash val="solid"/>
              <a:round/>
              <a:headEnd/>
              <a:tailEnd/>
            </a:ln>
          </p:spPr>
          <p:txBody>
            <a:bodyPr/>
            <a:lstStyle/>
            <a:p>
              <a:endParaRPr lang="en-US"/>
            </a:p>
          </p:txBody>
        </p:sp>
        <p:grpSp>
          <p:nvGrpSpPr>
            <p:cNvPr id="71778" name="Group 195"/>
            <p:cNvGrpSpPr>
              <a:grpSpLocks/>
            </p:cNvGrpSpPr>
            <p:nvPr/>
          </p:nvGrpSpPr>
          <p:grpSpPr bwMode="auto">
            <a:xfrm>
              <a:off x="592" y="1168"/>
              <a:ext cx="1981" cy="663"/>
              <a:chOff x="592" y="1168"/>
              <a:chExt cx="1981" cy="663"/>
            </a:xfrm>
          </p:grpSpPr>
          <p:sp>
            <p:nvSpPr>
              <p:cNvPr id="71859" name="Freeform 196"/>
              <p:cNvSpPr>
                <a:spLocks/>
              </p:cNvSpPr>
              <p:nvPr/>
            </p:nvSpPr>
            <p:spPr bwMode="auto">
              <a:xfrm>
                <a:off x="592" y="1168"/>
                <a:ext cx="641" cy="663"/>
              </a:xfrm>
              <a:custGeom>
                <a:avLst/>
                <a:gdLst>
                  <a:gd name="T0" fmla="*/ 554 w 641"/>
                  <a:gd name="T1" fmla="*/ 613 h 663"/>
                  <a:gd name="T2" fmla="*/ 554 w 641"/>
                  <a:gd name="T3" fmla="*/ 286 h 663"/>
                  <a:gd name="T4" fmla="*/ 556 w 641"/>
                  <a:gd name="T5" fmla="*/ 121 h 663"/>
                  <a:gd name="T6" fmla="*/ 556 w 641"/>
                  <a:gd name="T7" fmla="*/ 542 h 663"/>
                  <a:gd name="T8" fmla="*/ 556 w 641"/>
                  <a:gd name="T9" fmla="*/ 610 h 663"/>
                  <a:gd name="T10" fmla="*/ 558 w 641"/>
                  <a:gd name="T11" fmla="*/ 597 h 663"/>
                  <a:gd name="T12" fmla="*/ 558 w 641"/>
                  <a:gd name="T13" fmla="*/ 594 h 663"/>
                  <a:gd name="T14" fmla="*/ 559 w 641"/>
                  <a:gd name="T15" fmla="*/ 594 h 663"/>
                  <a:gd name="T16" fmla="*/ 559 w 641"/>
                  <a:gd name="T17" fmla="*/ 594 h 663"/>
                  <a:gd name="T18" fmla="*/ 561 w 641"/>
                  <a:gd name="T19" fmla="*/ 597 h 663"/>
                  <a:gd name="T20" fmla="*/ 591 w 641"/>
                  <a:gd name="T21" fmla="*/ 600 h 663"/>
                  <a:gd name="T22" fmla="*/ 593 w 641"/>
                  <a:gd name="T23" fmla="*/ 602 h 663"/>
                  <a:gd name="T24" fmla="*/ 595 w 641"/>
                  <a:gd name="T25" fmla="*/ 613 h 663"/>
                  <a:gd name="T26" fmla="*/ 595 w 641"/>
                  <a:gd name="T27" fmla="*/ 615 h 663"/>
                  <a:gd name="T28" fmla="*/ 597 w 641"/>
                  <a:gd name="T29" fmla="*/ 621 h 663"/>
                  <a:gd name="T30" fmla="*/ 597 w 641"/>
                  <a:gd name="T31" fmla="*/ 626 h 663"/>
                  <a:gd name="T32" fmla="*/ 598 w 641"/>
                  <a:gd name="T33" fmla="*/ 631 h 663"/>
                  <a:gd name="T34" fmla="*/ 598 w 641"/>
                  <a:gd name="T35" fmla="*/ 637 h 663"/>
                  <a:gd name="T36" fmla="*/ 600 w 641"/>
                  <a:gd name="T37" fmla="*/ 639 h 663"/>
                  <a:gd name="T38" fmla="*/ 600 w 641"/>
                  <a:gd name="T39" fmla="*/ 644 h 663"/>
                  <a:gd name="T40" fmla="*/ 602 w 641"/>
                  <a:gd name="T41" fmla="*/ 644 h 663"/>
                  <a:gd name="T42" fmla="*/ 602 w 641"/>
                  <a:gd name="T43" fmla="*/ 647 h 663"/>
                  <a:gd name="T44" fmla="*/ 604 w 641"/>
                  <a:gd name="T45" fmla="*/ 650 h 663"/>
                  <a:gd name="T46" fmla="*/ 604 w 641"/>
                  <a:gd name="T47" fmla="*/ 650 h 663"/>
                  <a:gd name="T48" fmla="*/ 606 w 641"/>
                  <a:gd name="T49" fmla="*/ 652 h 663"/>
                  <a:gd name="T50" fmla="*/ 606 w 641"/>
                  <a:gd name="T51" fmla="*/ 655 h 663"/>
                  <a:gd name="T52" fmla="*/ 607 w 641"/>
                  <a:gd name="T53" fmla="*/ 655 h 663"/>
                  <a:gd name="T54" fmla="*/ 607 w 641"/>
                  <a:gd name="T55" fmla="*/ 658 h 663"/>
                  <a:gd name="T56" fmla="*/ 609 w 641"/>
                  <a:gd name="T57" fmla="*/ 660 h 663"/>
                  <a:gd name="T58" fmla="*/ 609 w 641"/>
                  <a:gd name="T59" fmla="*/ 660 h 663"/>
                  <a:gd name="T60" fmla="*/ 611 w 641"/>
                  <a:gd name="T61" fmla="*/ 663 h 663"/>
                  <a:gd name="T62" fmla="*/ 611 w 641"/>
                  <a:gd name="T63" fmla="*/ 663 h 66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41"/>
                  <a:gd name="T97" fmla="*/ 0 h 663"/>
                  <a:gd name="T98" fmla="*/ 641 w 641"/>
                  <a:gd name="T99" fmla="*/ 663 h 66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41" h="663">
                    <a:moveTo>
                      <a:pt x="0" y="613"/>
                    </a:moveTo>
                    <a:lnTo>
                      <a:pt x="554" y="613"/>
                    </a:lnTo>
                    <a:lnTo>
                      <a:pt x="554" y="5"/>
                    </a:lnTo>
                    <a:lnTo>
                      <a:pt x="554" y="286"/>
                    </a:lnTo>
                    <a:lnTo>
                      <a:pt x="554" y="207"/>
                    </a:lnTo>
                    <a:lnTo>
                      <a:pt x="556" y="121"/>
                    </a:lnTo>
                    <a:lnTo>
                      <a:pt x="556" y="0"/>
                    </a:lnTo>
                    <a:lnTo>
                      <a:pt x="556" y="542"/>
                    </a:lnTo>
                    <a:lnTo>
                      <a:pt x="556" y="547"/>
                    </a:lnTo>
                    <a:lnTo>
                      <a:pt x="556" y="610"/>
                    </a:lnTo>
                    <a:lnTo>
                      <a:pt x="558" y="610"/>
                    </a:lnTo>
                    <a:lnTo>
                      <a:pt x="558" y="597"/>
                    </a:lnTo>
                    <a:lnTo>
                      <a:pt x="558" y="594"/>
                    </a:lnTo>
                    <a:lnTo>
                      <a:pt x="559" y="594"/>
                    </a:lnTo>
                    <a:lnTo>
                      <a:pt x="561" y="594"/>
                    </a:lnTo>
                    <a:lnTo>
                      <a:pt x="561" y="597"/>
                    </a:lnTo>
                    <a:lnTo>
                      <a:pt x="591" y="597"/>
                    </a:lnTo>
                    <a:lnTo>
                      <a:pt x="591" y="600"/>
                    </a:lnTo>
                    <a:lnTo>
                      <a:pt x="593" y="600"/>
                    </a:lnTo>
                    <a:lnTo>
                      <a:pt x="593" y="602"/>
                    </a:lnTo>
                    <a:lnTo>
                      <a:pt x="595" y="605"/>
                    </a:lnTo>
                    <a:lnTo>
                      <a:pt x="595" y="613"/>
                    </a:lnTo>
                    <a:lnTo>
                      <a:pt x="595" y="615"/>
                    </a:lnTo>
                    <a:lnTo>
                      <a:pt x="597" y="615"/>
                    </a:lnTo>
                    <a:lnTo>
                      <a:pt x="597" y="621"/>
                    </a:lnTo>
                    <a:lnTo>
                      <a:pt x="597" y="626"/>
                    </a:lnTo>
                    <a:lnTo>
                      <a:pt x="598" y="626"/>
                    </a:lnTo>
                    <a:lnTo>
                      <a:pt x="598" y="631"/>
                    </a:lnTo>
                    <a:lnTo>
                      <a:pt x="598" y="637"/>
                    </a:lnTo>
                    <a:lnTo>
                      <a:pt x="600" y="637"/>
                    </a:lnTo>
                    <a:lnTo>
                      <a:pt x="600" y="639"/>
                    </a:lnTo>
                    <a:lnTo>
                      <a:pt x="600" y="644"/>
                    </a:lnTo>
                    <a:lnTo>
                      <a:pt x="602" y="644"/>
                    </a:lnTo>
                    <a:lnTo>
                      <a:pt x="602" y="647"/>
                    </a:lnTo>
                    <a:lnTo>
                      <a:pt x="604" y="647"/>
                    </a:lnTo>
                    <a:lnTo>
                      <a:pt x="604" y="650"/>
                    </a:lnTo>
                    <a:lnTo>
                      <a:pt x="606" y="650"/>
                    </a:lnTo>
                    <a:lnTo>
                      <a:pt x="606" y="652"/>
                    </a:lnTo>
                    <a:lnTo>
                      <a:pt x="606" y="655"/>
                    </a:lnTo>
                    <a:lnTo>
                      <a:pt x="607" y="655"/>
                    </a:lnTo>
                    <a:lnTo>
                      <a:pt x="607" y="658"/>
                    </a:lnTo>
                    <a:lnTo>
                      <a:pt x="609" y="658"/>
                    </a:lnTo>
                    <a:lnTo>
                      <a:pt x="609" y="660"/>
                    </a:lnTo>
                    <a:lnTo>
                      <a:pt x="611" y="660"/>
                    </a:lnTo>
                    <a:lnTo>
                      <a:pt x="611" y="663"/>
                    </a:lnTo>
                    <a:lnTo>
                      <a:pt x="641" y="663"/>
                    </a:lnTo>
                  </a:path>
                </a:pathLst>
              </a:custGeom>
              <a:noFill/>
              <a:ln w="12700" cmpd="sng">
                <a:solidFill>
                  <a:srgbClr val="FF0000"/>
                </a:solidFill>
                <a:prstDash val="solid"/>
                <a:round/>
                <a:headEnd/>
                <a:tailEnd/>
              </a:ln>
            </p:spPr>
            <p:txBody>
              <a:bodyPr/>
              <a:lstStyle/>
              <a:p>
                <a:endParaRPr lang="en-US"/>
              </a:p>
            </p:txBody>
          </p:sp>
          <p:sp>
            <p:nvSpPr>
              <p:cNvPr id="71860" name="Freeform 197"/>
              <p:cNvSpPr>
                <a:spLocks/>
              </p:cNvSpPr>
              <p:nvPr/>
            </p:nvSpPr>
            <p:spPr bwMode="auto">
              <a:xfrm>
                <a:off x="1233" y="1781"/>
                <a:ext cx="1340" cy="50"/>
              </a:xfrm>
              <a:custGeom>
                <a:avLst/>
                <a:gdLst>
                  <a:gd name="T0" fmla="*/ 0 w 1340"/>
                  <a:gd name="T1" fmla="*/ 50 h 50"/>
                  <a:gd name="T2" fmla="*/ 162 w 1340"/>
                  <a:gd name="T3" fmla="*/ 50 h 50"/>
                  <a:gd name="T4" fmla="*/ 164 w 1340"/>
                  <a:gd name="T5" fmla="*/ 50 h 50"/>
                  <a:gd name="T6" fmla="*/ 168 w 1340"/>
                  <a:gd name="T7" fmla="*/ 50 h 50"/>
                  <a:gd name="T8" fmla="*/ 169 w 1340"/>
                  <a:gd name="T9" fmla="*/ 47 h 50"/>
                  <a:gd name="T10" fmla="*/ 171 w 1340"/>
                  <a:gd name="T11" fmla="*/ 47 h 50"/>
                  <a:gd name="T12" fmla="*/ 173 w 1340"/>
                  <a:gd name="T13" fmla="*/ 47 h 50"/>
                  <a:gd name="T14" fmla="*/ 175 w 1340"/>
                  <a:gd name="T15" fmla="*/ 45 h 50"/>
                  <a:gd name="T16" fmla="*/ 178 w 1340"/>
                  <a:gd name="T17" fmla="*/ 45 h 50"/>
                  <a:gd name="T18" fmla="*/ 180 w 1340"/>
                  <a:gd name="T19" fmla="*/ 45 h 50"/>
                  <a:gd name="T20" fmla="*/ 180 w 1340"/>
                  <a:gd name="T21" fmla="*/ 42 h 50"/>
                  <a:gd name="T22" fmla="*/ 184 w 1340"/>
                  <a:gd name="T23" fmla="*/ 42 h 50"/>
                  <a:gd name="T24" fmla="*/ 185 w 1340"/>
                  <a:gd name="T25" fmla="*/ 42 h 50"/>
                  <a:gd name="T26" fmla="*/ 187 w 1340"/>
                  <a:gd name="T27" fmla="*/ 42 h 50"/>
                  <a:gd name="T28" fmla="*/ 189 w 1340"/>
                  <a:gd name="T29" fmla="*/ 39 h 50"/>
                  <a:gd name="T30" fmla="*/ 191 w 1340"/>
                  <a:gd name="T31" fmla="*/ 39 h 50"/>
                  <a:gd name="T32" fmla="*/ 193 w 1340"/>
                  <a:gd name="T33" fmla="*/ 39 h 50"/>
                  <a:gd name="T34" fmla="*/ 196 w 1340"/>
                  <a:gd name="T35" fmla="*/ 39 h 50"/>
                  <a:gd name="T36" fmla="*/ 198 w 1340"/>
                  <a:gd name="T37" fmla="*/ 37 h 50"/>
                  <a:gd name="T38" fmla="*/ 202 w 1340"/>
                  <a:gd name="T39" fmla="*/ 37 h 50"/>
                  <a:gd name="T40" fmla="*/ 203 w 1340"/>
                  <a:gd name="T41" fmla="*/ 37 h 50"/>
                  <a:gd name="T42" fmla="*/ 205 w 1340"/>
                  <a:gd name="T43" fmla="*/ 37 h 50"/>
                  <a:gd name="T44" fmla="*/ 207 w 1340"/>
                  <a:gd name="T45" fmla="*/ 34 h 50"/>
                  <a:gd name="T46" fmla="*/ 209 w 1340"/>
                  <a:gd name="T47" fmla="*/ 34 h 50"/>
                  <a:gd name="T48" fmla="*/ 210 w 1340"/>
                  <a:gd name="T49" fmla="*/ 34 h 50"/>
                  <a:gd name="T50" fmla="*/ 212 w 1340"/>
                  <a:gd name="T51" fmla="*/ 34 h 50"/>
                  <a:gd name="T52" fmla="*/ 216 w 1340"/>
                  <a:gd name="T53" fmla="*/ 31 h 50"/>
                  <a:gd name="T54" fmla="*/ 219 w 1340"/>
                  <a:gd name="T55" fmla="*/ 31 h 50"/>
                  <a:gd name="T56" fmla="*/ 221 w 1340"/>
                  <a:gd name="T57" fmla="*/ 31 h 50"/>
                  <a:gd name="T58" fmla="*/ 223 w 1340"/>
                  <a:gd name="T59" fmla="*/ 31 h 50"/>
                  <a:gd name="T60" fmla="*/ 225 w 1340"/>
                  <a:gd name="T61" fmla="*/ 29 h 50"/>
                  <a:gd name="T62" fmla="*/ 226 w 1340"/>
                  <a:gd name="T63" fmla="*/ 29 h 50"/>
                  <a:gd name="T64" fmla="*/ 228 w 1340"/>
                  <a:gd name="T65" fmla="*/ 29 h 50"/>
                  <a:gd name="T66" fmla="*/ 230 w 1340"/>
                  <a:gd name="T67" fmla="*/ 29 h 50"/>
                  <a:gd name="T68" fmla="*/ 232 w 1340"/>
                  <a:gd name="T69" fmla="*/ 26 h 50"/>
                  <a:gd name="T70" fmla="*/ 237 w 1340"/>
                  <a:gd name="T71" fmla="*/ 26 h 50"/>
                  <a:gd name="T72" fmla="*/ 239 w 1340"/>
                  <a:gd name="T73" fmla="*/ 26 h 50"/>
                  <a:gd name="T74" fmla="*/ 241 w 1340"/>
                  <a:gd name="T75" fmla="*/ 26 h 50"/>
                  <a:gd name="T76" fmla="*/ 242 w 1340"/>
                  <a:gd name="T77" fmla="*/ 24 h 50"/>
                  <a:gd name="T78" fmla="*/ 244 w 1340"/>
                  <a:gd name="T79" fmla="*/ 24 h 50"/>
                  <a:gd name="T80" fmla="*/ 246 w 1340"/>
                  <a:gd name="T81" fmla="*/ 24 h 50"/>
                  <a:gd name="T82" fmla="*/ 248 w 1340"/>
                  <a:gd name="T83" fmla="*/ 24 h 50"/>
                  <a:gd name="T84" fmla="*/ 250 w 1340"/>
                  <a:gd name="T85" fmla="*/ 21 h 50"/>
                  <a:gd name="T86" fmla="*/ 260 w 1340"/>
                  <a:gd name="T87" fmla="*/ 18 h 50"/>
                  <a:gd name="T88" fmla="*/ 269 w 1340"/>
                  <a:gd name="T89" fmla="*/ 16 h 50"/>
                  <a:gd name="T90" fmla="*/ 280 w 1340"/>
                  <a:gd name="T91" fmla="*/ 13 h 50"/>
                  <a:gd name="T92" fmla="*/ 291 w 1340"/>
                  <a:gd name="T93" fmla="*/ 10 h 50"/>
                  <a:gd name="T94" fmla="*/ 299 w 1340"/>
                  <a:gd name="T95" fmla="*/ 8 h 50"/>
                  <a:gd name="T96" fmla="*/ 310 w 1340"/>
                  <a:gd name="T97" fmla="*/ 5 h 50"/>
                  <a:gd name="T98" fmla="*/ 319 w 1340"/>
                  <a:gd name="T99" fmla="*/ 2 h 50"/>
                  <a:gd name="T100" fmla="*/ 330 w 1340"/>
                  <a:gd name="T101" fmla="*/ 0 h 50"/>
                  <a:gd name="T102" fmla="*/ 339 w 1340"/>
                  <a:gd name="T103" fmla="*/ 0 h 50"/>
                  <a:gd name="T104" fmla="*/ 1340 w 1340"/>
                  <a:gd name="T105" fmla="*/ 0 h 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40"/>
                  <a:gd name="T160" fmla="*/ 0 h 50"/>
                  <a:gd name="T161" fmla="*/ 1340 w 1340"/>
                  <a:gd name="T162" fmla="*/ 50 h 5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40" h="50">
                    <a:moveTo>
                      <a:pt x="0" y="50"/>
                    </a:moveTo>
                    <a:lnTo>
                      <a:pt x="162" y="50"/>
                    </a:lnTo>
                    <a:lnTo>
                      <a:pt x="164" y="50"/>
                    </a:lnTo>
                    <a:lnTo>
                      <a:pt x="168" y="50"/>
                    </a:lnTo>
                    <a:lnTo>
                      <a:pt x="169" y="47"/>
                    </a:lnTo>
                    <a:lnTo>
                      <a:pt x="171" y="47"/>
                    </a:lnTo>
                    <a:lnTo>
                      <a:pt x="173" y="47"/>
                    </a:lnTo>
                    <a:lnTo>
                      <a:pt x="175" y="45"/>
                    </a:lnTo>
                    <a:lnTo>
                      <a:pt x="178" y="45"/>
                    </a:lnTo>
                    <a:lnTo>
                      <a:pt x="180" y="45"/>
                    </a:lnTo>
                    <a:lnTo>
                      <a:pt x="180" y="42"/>
                    </a:lnTo>
                    <a:lnTo>
                      <a:pt x="184" y="42"/>
                    </a:lnTo>
                    <a:lnTo>
                      <a:pt x="185" y="42"/>
                    </a:lnTo>
                    <a:lnTo>
                      <a:pt x="187" y="42"/>
                    </a:lnTo>
                    <a:lnTo>
                      <a:pt x="189" y="39"/>
                    </a:lnTo>
                    <a:lnTo>
                      <a:pt x="191" y="39"/>
                    </a:lnTo>
                    <a:lnTo>
                      <a:pt x="193" y="39"/>
                    </a:lnTo>
                    <a:lnTo>
                      <a:pt x="196" y="39"/>
                    </a:lnTo>
                    <a:lnTo>
                      <a:pt x="198" y="37"/>
                    </a:lnTo>
                    <a:lnTo>
                      <a:pt x="202" y="37"/>
                    </a:lnTo>
                    <a:lnTo>
                      <a:pt x="203" y="37"/>
                    </a:lnTo>
                    <a:lnTo>
                      <a:pt x="205" y="37"/>
                    </a:lnTo>
                    <a:lnTo>
                      <a:pt x="207" y="34"/>
                    </a:lnTo>
                    <a:lnTo>
                      <a:pt x="209" y="34"/>
                    </a:lnTo>
                    <a:lnTo>
                      <a:pt x="210" y="34"/>
                    </a:lnTo>
                    <a:lnTo>
                      <a:pt x="212" y="34"/>
                    </a:lnTo>
                    <a:lnTo>
                      <a:pt x="216" y="31"/>
                    </a:lnTo>
                    <a:lnTo>
                      <a:pt x="219" y="31"/>
                    </a:lnTo>
                    <a:lnTo>
                      <a:pt x="221" y="31"/>
                    </a:lnTo>
                    <a:lnTo>
                      <a:pt x="223" y="31"/>
                    </a:lnTo>
                    <a:lnTo>
                      <a:pt x="225" y="29"/>
                    </a:lnTo>
                    <a:lnTo>
                      <a:pt x="226" y="29"/>
                    </a:lnTo>
                    <a:lnTo>
                      <a:pt x="228" y="29"/>
                    </a:lnTo>
                    <a:lnTo>
                      <a:pt x="230" y="29"/>
                    </a:lnTo>
                    <a:lnTo>
                      <a:pt x="232" y="26"/>
                    </a:lnTo>
                    <a:lnTo>
                      <a:pt x="237" y="26"/>
                    </a:lnTo>
                    <a:lnTo>
                      <a:pt x="239" y="26"/>
                    </a:lnTo>
                    <a:lnTo>
                      <a:pt x="241" y="26"/>
                    </a:lnTo>
                    <a:lnTo>
                      <a:pt x="242" y="24"/>
                    </a:lnTo>
                    <a:lnTo>
                      <a:pt x="244" y="24"/>
                    </a:lnTo>
                    <a:lnTo>
                      <a:pt x="246" y="24"/>
                    </a:lnTo>
                    <a:lnTo>
                      <a:pt x="248" y="24"/>
                    </a:lnTo>
                    <a:lnTo>
                      <a:pt x="250" y="21"/>
                    </a:lnTo>
                    <a:lnTo>
                      <a:pt x="260" y="18"/>
                    </a:lnTo>
                    <a:lnTo>
                      <a:pt x="269" y="16"/>
                    </a:lnTo>
                    <a:lnTo>
                      <a:pt x="280" y="13"/>
                    </a:lnTo>
                    <a:lnTo>
                      <a:pt x="291" y="10"/>
                    </a:lnTo>
                    <a:lnTo>
                      <a:pt x="299" y="8"/>
                    </a:lnTo>
                    <a:lnTo>
                      <a:pt x="310" y="5"/>
                    </a:lnTo>
                    <a:lnTo>
                      <a:pt x="319" y="2"/>
                    </a:lnTo>
                    <a:lnTo>
                      <a:pt x="330" y="0"/>
                    </a:lnTo>
                    <a:lnTo>
                      <a:pt x="339" y="0"/>
                    </a:lnTo>
                    <a:lnTo>
                      <a:pt x="1340" y="0"/>
                    </a:lnTo>
                  </a:path>
                </a:pathLst>
              </a:custGeom>
              <a:noFill/>
              <a:ln w="12700" cmpd="sng">
                <a:solidFill>
                  <a:srgbClr val="FF0000"/>
                </a:solidFill>
                <a:prstDash val="solid"/>
                <a:round/>
                <a:headEnd/>
                <a:tailEnd/>
              </a:ln>
            </p:spPr>
            <p:txBody>
              <a:bodyPr/>
              <a:lstStyle/>
              <a:p>
                <a:endParaRPr lang="en-US"/>
              </a:p>
            </p:txBody>
          </p:sp>
        </p:grpSp>
        <p:sp>
          <p:nvSpPr>
            <p:cNvPr id="71779" name="Rectangle 198"/>
            <p:cNvSpPr>
              <a:spLocks noChangeArrowheads="1"/>
            </p:cNvSpPr>
            <p:nvPr/>
          </p:nvSpPr>
          <p:spPr bwMode="auto">
            <a:xfrm>
              <a:off x="592" y="754"/>
              <a:ext cx="1981" cy="2053"/>
            </a:xfrm>
            <a:prstGeom prst="rect">
              <a:avLst/>
            </a:prstGeom>
            <a:noFill/>
            <a:ln w="3175">
              <a:solidFill>
                <a:srgbClr val="000000"/>
              </a:solidFill>
              <a:miter lim="800000"/>
              <a:headEnd/>
              <a:tailEnd/>
            </a:ln>
          </p:spPr>
          <p:txBody>
            <a:bodyPr/>
            <a:lstStyle/>
            <a:p>
              <a:endParaRPr lang="en-US"/>
            </a:p>
          </p:txBody>
        </p:sp>
        <p:sp>
          <p:nvSpPr>
            <p:cNvPr id="71780" name="Line 199"/>
            <p:cNvSpPr>
              <a:spLocks noChangeShapeType="1"/>
            </p:cNvSpPr>
            <p:nvPr/>
          </p:nvSpPr>
          <p:spPr bwMode="auto">
            <a:xfrm flipV="1">
              <a:off x="592" y="2794"/>
              <a:ext cx="0" cy="13"/>
            </a:xfrm>
            <a:prstGeom prst="line">
              <a:avLst/>
            </a:prstGeom>
            <a:noFill/>
            <a:ln w="3175">
              <a:solidFill>
                <a:srgbClr val="000000"/>
              </a:solidFill>
              <a:round/>
              <a:headEnd/>
              <a:tailEnd/>
            </a:ln>
          </p:spPr>
          <p:txBody>
            <a:bodyPr/>
            <a:lstStyle/>
            <a:p>
              <a:endParaRPr lang="en-US"/>
            </a:p>
          </p:txBody>
        </p:sp>
        <p:sp>
          <p:nvSpPr>
            <p:cNvPr id="71781" name="Line 200"/>
            <p:cNvSpPr>
              <a:spLocks noChangeShapeType="1"/>
            </p:cNvSpPr>
            <p:nvPr/>
          </p:nvSpPr>
          <p:spPr bwMode="auto">
            <a:xfrm flipV="1">
              <a:off x="790" y="2794"/>
              <a:ext cx="0" cy="13"/>
            </a:xfrm>
            <a:prstGeom prst="line">
              <a:avLst/>
            </a:prstGeom>
            <a:noFill/>
            <a:ln w="3175">
              <a:solidFill>
                <a:srgbClr val="000000"/>
              </a:solidFill>
              <a:round/>
              <a:headEnd/>
              <a:tailEnd/>
            </a:ln>
          </p:spPr>
          <p:txBody>
            <a:bodyPr/>
            <a:lstStyle/>
            <a:p>
              <a:endParaRPr lang="en-US"/>
            </a:p>
          </p:txBody>
        </p:sp>
        <p:sp>
          <p:nvSpPr>
            <p:cNvPr id="71782" name="Line 201"/>
            <p:cNvSpPr>
              <a:spLocks noChangeShapeType="1"/>
            </p:cNvSpPr>
            <p:nvPr/>
          </p:nvSpPr>
          <p:spPr bwMode="auto">
            <a:xfrm flipV="1">
              <a:off x="989" y="2794"/>
              <a:ext cx="0" cy="13"/>
            </a:xfrm>
            <a:prstGeom prst="line">
              <a:avLst/>
            </a:prstGeom>
            <a:noFill/>
            <a:ln w="3175">
              <a:solidFill>
                <a:srgbClr val="000000"/>
              </a:solidFill>
              <a:round/>
              <a:headEnd/>
              <a:tailEnd/>
            </a:ln>
          </p:spPr>
          <p:txBody>
            <a:bodyPr/>
            <a:lstStyle/>
            <a:p>
              <a:endParaRPr lang="en-US"/>
            </a:p>
          </p:txBody>
        </p:sp>
        <p:sp>
          <p:nvSpPr>
            <p:cNvPr id="71783" name="Line 202"/>
            <p:cNvSpPr>
              <a:spLocks noChangeShapeType="1"/>
            </p:cNvSpPr>
            <p:nvPr/>
          </p:nvSpPr>
          <p:spPr bwMode="auto">
            <a:xfrm flipV="1">
              <a:off x="1187" y="2794"/>
              <a:ext cx="0" cy="13"/>
            </a:xfrm>
            <a:prstGeom prst="line">
              <a:avLst/>
            </a:prstGeom>
            <a:noFill/>
            <a:ln w="3175">
              <a:solidFill>
                <a:srgbClr val="000000"/>
              </a:solidFill>
              <a:round/>
              <a:headEnd/>
              <a:tailEnd/>
            </a:ln>
          </p:spPr>
          <p:txBody>
            <a:bodyPr/>
            <a:lstStyle/>
            <a:p>
              <a:endParaRPr lang="en-US"/>
            </a:p>
          </p:txBody>
        </p:sp>
        <p:sp>
          <p:nvSpPr>
            <p:cNvPr id="71784" name="Line 203"/>
            <p:cNvSpPr>
              <a:spLocks noChangeShapeType="1"/>
            </p:cNvSpPr>
            <p:nvPr/>
          </p:nvSpPr>
          <p:spPr bwMode="auto">
            <a:xfrm flipV="1">
              <a:off x="1385" y="2794"/>
              <a:ext cx="0" cy="13"/>
            </a:xfrm>
            <a:prstGeom prst="line">
              <a:avLst/>
            </a:prstGeom>
            <a:noFill/>
            <a:ln w="3175">
              <a:solidFill>
                <a:srgbClr val="000000"/>
              </a:solidFill>
              <a:round/>
              <a:headEnd/>
              <a:tailEnd/>
            </a:ln>
          </p:spPr>
          <p:txBody>
            <a:bodyPr/>
            <a:lstStyle/>
            <a:p>
              <a:endParaRPr lang="en-US"/>
            </a:p>
          </p:txBody>
        </p:sp>
        <p:sp>
          <p:nvSpPr>
            <p:cNvPr id="71785" name="Line 204"/>
            <p:cNvSpPr>
              <a:spLocks noChangeShapeType="1"/>
            </p:cNvSpPr>
            <p:nvPr/>
          </p:nvSpPr>
          <p:spPr bwMode="auto">
            <a:xfrm flipV="1">
              <a:off x="1582" y="2794"/>
              <a:ext cx="0" cy="13"/>
            </a:xfrm>
            <a:prstGeom prst="line">
              <a:avLst/>
            </a:prstGeom>
            <a:noFill/>
            <a:ln w="3175">
              <a:solidFill>
                <a:srgbClr val="000000"/>
              </a:solidFill>
              <a:round/>
              <a:headEnd/>
              <a:tailEnd/>
            </a:ln>
          </p:spPr>
          <p:txBody>
            <a:bodyPr/>
            <a:lstStyle/>
            <a:p>
              <a:endParaRPr lang="en-US"/>
            </a:p>
          </p:txBody>
        </p:sp>
        <p:sp>
          <p:nvSpPr>
            <p:cNvPr id="71786" name="Line 205"/>
            <p:cNvSpPr>
              <a:spLocks noChangeShapeType="1"/>
            </p:cNvSpPr>
            <p:nvPr/>
          </p:nvSpPr>
          <p:spPr bwMode="auto">
            <a:xfrm flipV="1">
              <a:off x="1780" y="2794"/>
              <a:ext cx="0" cy="13"/>
            </a:xfrm>
            <a:prstGeom prst="line">
              <a:avLst/>
            </a:prstGeom>
            <a:noFill/>
            <a:ln w="3175">
              <a:solidFill>
                <a:srgbClr val="000000"/>
              </a:solidFill>
              <a:round/>
              <a:headEnd/>
              <a:tailEnd/>
            </a:ln>
          </p:spPr>
          <p:txBody>
            <a:bodyPr/>
            <a:lstStyle/>
            <a:p>
              <a:endParaRPr lang="en-US"/>
            </a:p>
          </p:txBody>
        </p:sp>
        <p:sp>
          <p:nvSpPr>
            <p:cNvPr id="71787" name="Line 206"/>
            <p:cNvSpPr>
              <a:spLocks noChangeShapeType="1"/>
            </p:cNvSpPr>
            <p:nvPr/>
          </p:nvSpPr>
          <p:spPr bwMode="auto">
            <a:xfrm flipV="1">
              <a:off x="1978" y="2794"/>
              <a:ext cx="0" cy="13"/>
            </a:xfrm>
            <a:prstGeom prst="line">
              <a:avLst/>
            </a:prstGeom>
            <a:noFill/>
            <a:ln w="3175">
              <a:solidFill>
                <a:srgbClr val="000000"/>
              </a:solidFill>
              <a:round/>
              <a:headEnd/>
              <a:tailEnd/>
            </a:ln>
          </p:spPr>
          <p:txBody>
            <a:bodyPr/>
            <a:lstStyle/>
            <a:p>
              <a:endParaRPr lang="en-US"/>
            </a:p>
          </p:txBody>
        </p:sp>
        <p:sp>
          <p:nvSpPr>
            <p:cNvPr id="71788" name="Line 207"/>
            <p:cNvSpPr>
              <a:spLocks noChangeShapeType="1"/>
            </p:cNvSpPr>
            <p:nvPr/>
          </p:nvSpPr>
          <p:spPr bwMode="auto">
            <a:xfrm flipV="1">
              <a:off x="2176" y="2794"/>
              <a:ext cx="0" cy="13"/>
            </a:xfrm>
            <a:prstGeom prst="line">
              <a:avLst/>
            </a:prstGeom>
            <a:noFill/>
            <a:ln w="3175">
              <a:solidFill>
                <a:srgbClr val="000000"/>
              </a:solidFill>
              <a:round/>
              <a:headEnd/>
              <a:tailEnd/>
            </a:ln>
          </p:spPr>
          <p:txBody>
            <a:bodyPr/>
            <a:lstStyle/>
            <a:p>
              <a:endParaRPr lang="en-US"/>
            </a:p>
          </p:txBody>
        </p:sp>
        <p:sp>
          <p:nvSpPr>
            <p:cNvPr id="71789" name="Line 208"/>
            <p:cNvSpPr>
              <a:spLocks noChangeShapeType="1"/>
            </p:cNvSpPr>
            <p:nvPr/>
          </p:nvSpPr>
          <p:spPr bwMode="auto">
            <a:xfrm flipV="1">
              <a:off x="2373" y="2794"/>
              <a:ext cx="0" cy="13"/>
            </a:xfrm>
            <a:prstGeom prst="line">
              <a:avLst/>
            </a:prstGeom>
            <a:noFill/>
            <a:ln w="3175">
              <a:solidFill>
                <a:srgbClr val="000000"/>
              </a:solidFill>
              <a:round/>
              <a:headEnd/>
              <a:tailEnd/>
            </a:ln>
          </p:spPr>
          <p:txBody>
            <a:bodyPr/>
            <a:lstStyle/>
            <a:p>
              <a:endParaRPr lang="en-US"/>
            </a:p>
          </p:txBody>
        </p:sp>
        <p:sp>
          <p:nvSpPr>
            <p:cNvPr id="71790" name="Line 209"/>
            <p:cNvSpPr>
              <a:spLocks noChangeShapeType="1"/>
            </p:cNvSpPr>
            <p:nvPr/>
          </p:nvSpPr>
          <p:spPr bwMode="auto">
            <a:xfrm flipV="1">
              <a:off x="2573" y="2794"/>
              <a:ext cx="0" cy="13"/>
            </a:xfrm>
            <a:prstGeom prst="line">
              <a:avLst/>
            </a:prstGeom>
            <a:noFill/>
            <a:ln w="3175">
              <a:solidFill>
                <a:srgbClr val="000000"/>
              </a:solidFill>
              <a:round/>
              <a:headEnd/>
              <a:tailEnd/>
            </a:ln>
          </p:spPr>
          <p:txBody>
            <a:bodyPr/>
            <a:lstStyle/>
            <a:p>
              <a:endParaRPr lang="en-US"/>
            </a:p>
          </p:txBody>
        </p:sp>
        <p:sp>
          <p:nvSpPr>
            <p:cNvPr id="71791" name="Line 210"/>
            <p:cNvSpPr>
              <a:spLocks noChangeShapeType="1"/>
            </p:cNvSpPr>
            <p:nvPr/>
          </p:nvSpPr>
          <p:spPr bwMode="auto">
            <a:xfrm>
              <a:off x="592" y="754"/>
              <a:ext cx="0" cy="13"/>
            </a:xfrm>
            <a:prstGeom prst="line">
              <a:avLst/>
            </a:prstGeom>
            <a:noFill/>
            <a:ln w="3175">
              <a:solidFill>
                <a:srgbClr val="000000"/>
              </a:solidFill>
              <a:round/>
              <a:headEnd/>
              <a:tailEnd/>
            </a:ln>
          </p:spPr>
          <p:txBody>
            <a:bodyPr/>
            <a:lstStyle/>
            <a:p>
              <a:endParaRPr lang="en-US"/>
            </a:p>
          </p:txBody>
        </p:sp>
        <p:sp>
          <p:nvSpPr>
            <p:cNvPr id="71792" name="Line 211"/>
            <p:cNvSpPr>
              <a:spLocks noChangeShapeType="1"/>
            </p:cNvSpPr>
            <p:nvPr/>
          </p:nvSpPr>
          <p:spPr bwMode="auto">
            <a:xfrm>
              <a:off x="790" y="754"/>
              <a:ext cx="0" cy="13"/>
            </a:xfrm>
            <a:prstGeom prst="line">
              <a:avLst/>
            </a:prstGeom>
            <a:noFill/>
            <a:ln w="3175">
              <a:solidFill>
                <a:srgbClr val="000000"/>
              </a:solidFill>
              <a:round/>
              <a:headEnd/>
              <a:tailEnd/>
            </a:ln>
          </p:spPr>
          <p:txBody>
            <a:bodyPr/>
            <a:lstStyle/>
            <a:p>
              <a:endParaRPr lang="en-US"/>
            </a:p>
          </p:txBody>
        </p:sp>
        <p:sp>
          <p:nvSpPr>
            <p:cNvPr id="71793" name="Line 212"/>
            <p:cNvSpPr>
              <a:spLocks noChangeShapeType="1"/>
            </p:cNvSpPr>
            <p:nvPr/>
          </p:nvSpPr>
          <p:spPr bwMode="auto">
            <a:xfrm>
              <a:off x="989" y="754"/>
              <a:ext cx="0" cy="13"/>
            </a:xfrm>
            <a:prstGeom prst="line">
              <a:avLst/>
            </a:prstGeom>
            <a:noFill/>
            <a:ln w="3175">
              <a:solidFill>
                <a:srgbClr val="000000"/>
              </a:solidFill>
              <a:round/>
              <a:headEnd/>
              <a:tailEnd/>
            </a:ln>
          </p:spPr>
          <p:txBody>
            <a:bodyPr/>
            <a:lstStyle/>
            <a:p>
              <a:endParaRPr lang="en-US"/>
            </a:p>
          </p:txBody>
        </p:sp>
        <p:sp>
          <p:nvSpPr>
            <p:cNvPr id="71794" name="Line 213"/>
            <p:cNvSpPr>
              <a:spLocks noChangeShapeType="1"/>
            </p:cNvSpPr>
            <p:nvPr/>
          </p:nvSpPr>
          <p:spPr bwMode="auto">
            <a:xfrm>
              <a:off x="1187" y="754"/>
              <a:ext cx="0" cy="13"/>
            </a:xfrm>
            <a:prstGeom prst="line">
              <a:avLst/>
            </a:prstGeom>
            <a:noFill/>
            <a:ln w="3175">
              <a:solidFill>
                <a:srgbClr val="000000"/>
              </a:solidFill>
              <a:round/>
              <a:headEnd/>
              <a:tailEnd/>
            </a:ln>
          </p:spPr>
          <p:txBody>
            <a:bodyPr/>
            <a:lstStyle/>
            <a:p>
              <a:endParaRPr lang="en-US"/>
            </a:p>
          </p:txBody>
        </p:sp>
        <p:sp>
          <p:nvSpPr>
            <p:cNvPr id="71795" name="Line 214"/>
            <p:cNvSpPr>
              <a:spLocks noChangeShapeType="1"/>
            </p:cNvSpPr>
            <p:nvPr/>
          </p:nvSpPr>
          <p:spPr bwMode="auto">
            <a:xfrm>
              <a:off x="1385" y="754"/>
              <a:ext cx="0" cy="13"/>
            </a:xfrm>
            <a:prstGeom prst="line">
              <a:avLst/>
            </a:prstGeom>
            <a:noFill/>
            <a:ln w="3175">
              <a:solidFill>
                <a:srgbClr val="000000"/>
              </a:solidFill>
              <a:round/>
              <a:headEnd/>
              <a:tailEnd/>
            </a:ln>
          </p:spPr>
          <p:txBody>
            <a:bodyPr/>
            <a:lstStyle/>
            <a:p>
              <a:endParaRPr lang="en-US"/>
            </a:p>
          </p:txBody>
        </p:sp>
        <p:sp>
          <p:nvSpPr>
            <p:cNvPr id="71796" name="Line 215"/>
            <p:cNvSpPr>
              <a:spLocks noChangeShapeType="1"/>
            </p:cNvSpPr>
            <p:nvPr/>
          </p:nvSpPr>
          <p:spPr bwMode="auto">
            <a:xfrm>
              <a:off x="1582" y="754"/>
              <a:ext cx="0" cy="13"/>
            </a:xfrm>
            <a:prstGeom prst="line">
              <a:avLst/>
            </a:prstGeom>
            <a:noFill/>
            <a:ln w="3175">
              <a:solidFill>
                <a:srgbClr val="000000"/>
              </a:solidFill>
              <a:round/>
              <a:headEnd/>
              <a:tailEnd/>
            </a:ln>
          </p:spPr>
          <p:txBody>
            <a:bodyPr/>
            <a:lstStyle/>
            <a:p>
              <a:endParaRPr lang="en-US"/>
            </a:p>
          </p:txBody>
        </p:sp>
        <p:sp>
          <p:nvSpPr>
            <p:cNvPr id="71797" name="Line 216"/>
            <p:cNvSpPr>
              <a:spLocks noChangeShapeType="1"/>
            </p:cNvSpPr>
            <p:nvPr/>
          </p:nvSpPr>
          <p:spPr bwMode="auto">
            <a:xfrm>
              <a:off x="1780" y="754"/>
              <a:ext cx="0" cy="13"/>
            </a:xfrm>
            <a:prstGeom prst="line">
              <a:avLst/>
            </a:prstGeom>
            <a:noFill/>
            <a:ln w="3175">
              <a:solidFill>
                <a:srgbClr val="000000"/>
              </a:solidFill>
              <a:round/>
              <a:headEnd/>
              <a:tailEnd/>
            </a:ln>
          </p:spPr>
          <p:txBody>
            <a:bodyPr/>
            <a:lstStyle/>
            <a:p>
              <a:endParaRPr lang="en-US"/>
            </a:p>
          </p:txBody>
        </p:sp>
        <p:sp>
          <p:nvSpPr>
            <p:cNvPr id="71798" name="Line 217"/>
            <p:cNvSpPr>
              <a:spLocks noChangeShapeType="1"/>
            </p:cNvSpPr>
            <p:nvPr/>
          </p:nvSpPr>
          <p:spPr bwMode="auto">
            <a:xfrm>
              <a:off x="1978" y="754"/>
              <a:ext cx="0" cy="13"/>
            </a:xfrm>
            <a:prstGeom prst="line">
              <a:avLst/>
            </a:prstGeom>
            <a:noFill/>
            <a:ln w="3175">
              <a:solidFill>
                <a:srgbClr val="000000"/>
              </a:solidFill>
              <a:round/>
              <a:headEnd/>
              <a:tailEnd/>
            </a:ln>
          </p:spPr>
          <p:txBody>
            <a:bodyPr/>
            <a:lstStyle/>
            <a:p>
              <a:endParaRPr lang="en-US"/>
            </a:p>
          </p:txBody>
        </p:sp>
        <p:sp>
          <p:nvSpPr>
            <p:cNvPr id="71799" name="Line 218"/>
            <p:cNvSpPr>
              <a:spLocks noChangeShapeType="1"/>
            </p:cNvSpPr>
            <p:nvPr/>
          </p:nvSpPr>
          <p:spPr bwMode="auto">
            <a:xfrm>
              <a:off x="2176" y="754"/>
              <a:ext cx="0" cy="13"/>
            </a:xfrm>
            <a:prstGeom prst="line">
              <a:avLst/>
            </a:prstGeom>
            <a:noFill/>
            <a:ln w="3175">
              <a:solidFill>
                <a:srgbClr val="000000"/>
              </a:solidFill>
              <a:round/>
              <a:headEnd/>
              <a:tailEnd/>
            </a:ln>
          </p:spPr>
          <p:txBody>
            <a:bodyPr/>
            <a:lstStyle/>
            <a:p>
              <a:endParaRPr lang="en-US"/>
            </a:p>
          </p:txBody>
        </p:sp>
        <p:sp>
          <p:nvSpPr>
            <p:cNvPr id="71800" name="Line 219"/>
            <p:cNvSpPr>
              <a:spLocks noChangeShapeType="1"/>
            </p:cNvSpPr>
            <p:nvPr/>
          </p:nvSpPr>
          <p:spPr bwMode="auto">
            <a:xfrm>
              <a:off x="2373" y="754"/>
              <a:ext cx="0" cy="13"/>
            </a:xfrm>
            <a:prstGeom prst="line">
              <a:avLst/>
            </a:prstGeom>
            <a:noFill/>
            <a:ln w="3175">
              <a:solidFill>
                <a:srgbClr val="000000"/>
              </a:solidFill>
              <a:round/>
              <a:headEnd/>
              <a:tailEnd/>
            </a:ln>
          </p:spPr>
          <p:txBody>
            <a:bodyPr/>
            <a:lstStyle/>
            <a:p>
              <a:endParaRPr lang="en-US"/>
            </a:p>
          </p:txBody>
        </p:sp>
        <p:sp>
          <p:nvSpPr>
            <p:cNvPr id="71801" name="Line 220"/>
            <p:cNvSpPr>
              <a:spLocks noChangeShapeType="1"/>
            </p:cNvSpPr>
            <p:nvPr/>
          </p:nvSpPr>
          <p:spPr bwMode="auto">
            <a:xfrm>
              <a:off x="2573" y="754"/>
              <a:ext cx="0" cy="13"/>
            </a:xfrm>
            <a:prstGeom prst="line">
              <a:avLst/>
            </a:prstGeom>
            <a:noFill/>
            <a:ln w="3175">
              <a:solidFill>
                <a:srgbClr val="000000"/>
              </a:solidFill>
              <a:round/>
              <a:headEnd/>
              <a:tailEnd/>
            </a:ln>
          </p:spPr>
          <p:txBody>
            <a:bodyPr/>
            <a:lstStyle/>
            <a:p>
              <a:endParaRPr lang="en-US"/>
            </a:p>
          </p:txBody>
        </p:sp>
        <p:sp>
          <p:nvSpPr>
            <p:cNvPr id="71802" name="Line 221"/>
            <p:cNvSpPr>
              <a:spLocks noChangeShapeType="1"/>
            </p:cNvSpPr>
            <p:nvPr/>
          </p:nvSpPr>
          <p:spPr bwMode="auto">
            <a:xfrm flipV="1">
              <a:off x="592" y="2781"/>
              <a:ext cx="0" cy="26"/>
            </a:xfrm>
            <a:prstGeom prst="line">
              <a:avLst/>
            </a:prstGeom>
            <a:noFill/>
            <a:ln w="3175">
              <a:solidFill>
                <a:srgbClr val="000000"/>
              </a:solidFill>
              <a:round/>
              <a:headEnd/>
              <a:tailEnd/>
            </a:ln>
          </p:spPr>
          <p:txBody>
            <a:bodyPr/>
            <a:lstStyle/>
            <a:p>
              <a:endParaRPr lang="en-US"/>
            </a:p>
          </p:txBody>
        </p:sp>
        <p:sp>
          <p:nvSpPr>
            <p:cNvPr id="71803" name="Line 222"/>
            <p:cNvSpPr>
              <a:spLocks noChangeShapeType="1"/>
            </p:cNvSpPr>
            <p:nvPr/>
          </p:nvSpPr>
          <p:spPr bwMode="auto">
            <a:xfrm flipV="1">
              <a:off x="989" y="2781"/>
              <a:ext cx="0" cy="26"/>
            </a:xfrm>
            <a:prstGeom prst="line">
              <a:avLst/>
            </a:prstGeom>
            <a:noFill/>
            <a:ln w="3175">
              <a:solidFill>
                <a:srgbClr val="000000"/>
              </a:solidFill>
              <a:round/>
              <a:headEnd/>
              <a:tailEnd/>
            </a:ln>
          </p:spPr>
          <p:txBody>
            <a:bodyPr/>
            <a:lstStyle/>
            <a:p>
              <a:endParaRPr lang="en-US"/>
            </a:p>
          </p:txBody>
        </p:sp>
        <p:sp>
          <p:nvSpPr>
            <p:cNvPr id="71804" name="Line 223"/>
            <p:cNvSpPr>
              <a:spLocks noChangeShapeType="1"/>
            </p:cNvSpPr>
            <p:nvPr/>
          </p:nvSpPr>
          <p:spPr bwMode="auto">
            <a:xfrm flipV="1">
              <a:off x="1385" y="2781"/>
              <a:ext cx="0" cy="26"/>
            </a:xfrm>
            <a:prstGeom prst="line">
              <a:avLst/>
            </a:prstGeom>
            <a:noFill/>
            <a:ln w="3175">
              <a:solidFill>
                <a:srgbClr val="000000"/>
              </a:solidFill>
              <a:round/>
              <a:headEnd/>
              <a:tailEnd/>
            </a:ln>
          </p:spPr>
          <p:txBody>
            <a:bodyPr/>
            <a:lstStyle/>
            <a:p>
              <a:endParaRPr lang="en-US"/>
            </a:p>
          </p:txBody>
        </p:sp>
        <p:sp>
          <p:nvSpPr>
            <p:cNvPr id="71805" name="Line 224"/>
            <p:cNvSpPr>
              <a:spLocks noChangeShapeType="1"/>
            </p:cNvSpPr>
            <p:nvPr/>
          </p:nvSpPr>
          <p:spPr bwMode="auto">
            <a:xfrm flipV="1">
              <a:off x="1780" y="2781"/>
              <a:ext cx="0" cy="26"/>
            </a:xfrm>
            <a:prstGeom prst="line">
              <a:avLst/>
            </a:prstGeom>
            <a:noFill/>
            <a:ln w="3175">
              <a:solidFill>
                <a:srgbClr val="000000"/>
              </a:solidFill>
              <a:round/>
              <a:headEnd/>
              <a:tailEnd/>
            </a:ln>
          </p:spPr>
          <p:txBody>
            <a:bodyPr/>
            <a:lstStyle/>
            <a:p>
              <a:endParaRPr lang="en-US"/>
            </a:p>
          </p:txBody>
        </p:sp>
        <p:sp>
          <p:nvSpPr>
            <p:cNvPr id="71806" name="Line 225"/>
            <p:cNvSpPr>
              <a:spLocks noChangeShapeType="1"/>
            </p:cNvSpPr>
            <p:nvPr/>
          </p:nvSpPr>
          <p:spPr bwMode="auto">
            <a:xfrm flipV="1">
              <a:off x="2176" y="2781"/>
              <a:ext cx="0" cy="26"/>
            </a:xfrm>
            <a:prstGeom prst="line">
              <a:avLst/>
            </a:prstGeom>
            <a:noFill/>
            <a:ln w="3175">
              <a:solidFill>
                <a:srgbClr val="000000"/>
              </a:solidFill>
              <a:round/>
              <a:headEnd/>
              <a:tailEnd/>
            </a:ln>
          </p:spPr>
          <p:txBody>
            <a:bodyPr/>
            <a:lstStyle/>
            <a:p>
              <a:endParaRPr lang="en-US"/>
            </a:p>
          </p:txBody>
        </p:sp>
        <p:sp>
          <p:nvSpPr>
            <p:cNvPr id="71807" name="Line 226"/>
            <p:cNvSpPr>
              <a:spLocks noChangeShapeType="1"/>
            </p:cNvSpPr>
            <p:nvPr/>
          </p:nvSpPr>
          <p:spPr bwMode="auto">
            <a:xfrm flipV="1">
              <a:off x="2573" y="2781"/>
              <a:ext cx="0" cy="26"/>
            </a:xfrm>
            <a:prstGeom prst="line">
              <a:avLst/>
            </a:prstGeom>
            <a:noFill/>
            <a:ln w="3175">
              <a:solidFill>
                <a:srgbClr val="000000"/>
              </a:solidFill>
              <a:round/>
              <a:headEnd/>
              <a:tailEnd/>
            </a:ln>
          </p:spPr>
          <p:txBody>
            <a:bodyPr/>
            <a:lstStyle/>
            <a:p>
              <a:endParaRPr lang="en-US"/>
            </a:p>
          </p:txBody>
        </p:sp>
        <p:sp>
          <p:nvSpPr>
            <p:cNvPr id="71808" name="Line 227"/>
            <p:cNvSpPr>
              <a:spLocks noChangeShapeType="1"/>
            </p:cNvSpPr>
            <p:nvPr/>
          </p:nvSpPr>
          <p:spPr bwMode="auto">
            <a:xfrm>
              <a:off x="592" y="754"/>
              <a:ext cx="0" cy="27"/>
            </a:xfrm>
            <a:prstGeom prst="line">
              <a:avLst/>
            </a:prstGeom>
            <a:noFill/>
            <a:ln w="3175">
              <a:solidFill>
                <a:srgbClr val="000000"/>
              </a:solidFill>
              <a:round/>
              <a:headEnd/>
              <a:tailEnd/>
            </a:ln>
          </p:spPr>
          <p:txBody>
            <a:bodyPr/>
            <a:lstStyle/>
            <a:p>
              <a:endParaRPr lang="en-US"/>
            </a:p>
          </p:txBody>
        </p:sp>
        <p:sp>
          <p:nvSpPr>
            <p:cNvPr id="71809" name="Line 228"/>
            <p:cNvSpPr>
              <a:spLocks noChangeShapeType="1"/>
            </p:cNvSpPr>
            <p:nvPr/>
          </p:nvSpPr>
          <p:spPr bwMode="auto">
            <a:xfrm>
              <a:off x="989" y="754"/>
              <a:ext cx="0" cy="27"/>
            </a:xfrm>
            <a:prstGeom prst="line">
              <a:avLst/>
            </a:prstGeom>
            <a:noFill/>
            <a:ln w="3175">
              <a:solidFill>
                <a:srgbClr val="000000"/>
              </a:solidFill>
              <a:round/>
              <a:headEnd/>
              <a:tailEnd/>
            </a:ln>
          </p:spPr>
          <p:txBody>
            <a:bodyPr/>
            <a:lstStyle/>
            <a:p>
              <a:endParaRPr lang="en-US"/>
            </a:p>
          </p:txBody>
        </p:sp>
        <p:sp>
          <p:nvSpPr>
            <p:cNvPr id="71810" name="Line 229"/>
            <p:cNvSpPr>
              <a:spLocks noChangeShapeType="1"/>
            </p:cNvSpPr>
            <p:nvPr/>
          </p:nvSpPr>
          <p:spPr bwMode="auto">
            <a:xfrm>
              <a:off x="1385" y="754"/>
              <a:ext cx="0" cy="27"/>
            </a:xfrm>
            <a:prstGeom prst="line">
              <a:avLst/>
            </a:prstGeom>
            <a:noFill/>
            <a:ln w="3175">
              <a:solidFill>
                <a:srgbClr val="000000"/>
              </a:solidFill>
              <a:round/>
              <a:headEnd/>
              <a:tailEnd/>
            </a:ln>
          </p:spPr>
          <p:txBody>
            <a:bodyPr/>
            <a:lstStyle/>
            <a:p>
              <a:endParaRPr lang="en-US"/>
            </a:p>
          </p:txBody>
        </p:sp>
        <p:sp>
          <p:nvSpPr>
            <p:cNvPr id="71811" name="Line 230"/>
            <p:cNvSpPr>
              <a:spLocks noChangeShapeType="1"/>
            </p:cNvSpPr>
            <p:nvPr/>
          </p:nvSpPr>
          <p:spPr bwMode="auto">
            <a:xfrm>
              <a:off x="1780" y="754"/>
              <a:ext cx="0" cy="27"/>
            </a:xfrm>
            <a:prstGeom prst="line">
              <a:avLst/>
            </a:prstGeom>
            <a:noFill/>
            <a:ln w="3175">
              <a:solidFill>
                <a:srgbClr val="000000"/>
              </a:solidFill>
              <a:round/>
              <a:headEnd/>
              <a:tailEnd/>
            </a:ln>
          </p:spPr>
          <p:txBody>
            <a:bodyPr/>
            <a:lstStyle/>
            <a:p>
              <a:endParaRPr lang="en-US"/>
            </a:p>
          </p:txBody>
        </p:sp>
        <p:sp>
          <p:nvSpPr>
            <p:cNvPr id="71812" name="Line 231"/>
            <p:cNvSpPr>
              <a:spLocks noChangeShapeType="1"/>
            </p:cNvSpPr>
            <p:nvPr/>
          </p:nvSpPr>
          <p:spPr bwMode="auto">
            <a:xfrm>
              <a:off x="2176" y="754"/>
              <a:ext cx="0" cy="27"/>
            </a:xfrm>
            <a:prstGeom prst="line">
              <a:avLst/>
            </a:prstGeom>
            <a:noFill/>
            <a:ln w="3175">
              <a:solidFill>
                <a:srgbClr val="000000"/>
              </a:solidFill>
              <a:round/>
              <a:headEnd/>
              <a:tailEnd/>
            </a:ln>
          </p:spPr>
          <p:txBody>
            <a:bodyPr/>
            <a:lstStyle/>
            <a:p>
              <a:endParaRPr lang="en-US"/>
            </a:p>
          </p:txBody>
        </p:sp>
        <p:sp>
          <p:nvSpPr>
            <p:cNvPr id="71813" name="Line 232"/>
            <p:cNvSpPr>
              <a:spLocks noChangeShapeType="1"/>
            </p:cNvSpPr>
            <p:nvPr/>
          </p:nvSpPr>
          <p:spPr bwMode="auto">
            <a:xfrm>
              <a:off x="2573" y="754"/>
              <a:ext cx="0" cy="27"/>
            </a:xfrm>
            <a:prstGeom prst="line">
              <a:avLst/>
            </a:prstGeom>
            <a:noFill/>
            <a:ln w="3175">
              <a:solidFill>
                <a:srgbClr val="000000"/>
              </a:solidFill>
              <a:round/>
              <a:headEnd/>
              <a:tailEnd/>
            </a:ln>
          </p:spPr>
          <p:txBody>
            <a:bodyPr/>
            <a:lstStyle/>
            <a:p>
              <a:endParaRPr lang="en-US"/>
            </a:p>
          </p:txBody>
        </p:sp>
        <p:sp>
          <p:nvSpPr>
            <p:cNvPr id="71814" name="Rectangle 233"/>
            <p:cNvSpPr>
              <a:spLocks noChangeArrowheads="1"/>
            </p:cNvSpPr>
            <p:nvPr/>
          </p:nvSpPr>
          <p:spPr bwMode="auto">
            <a:xfrm>
              <a:off x="593" y="2847"/>
              <a:ext cx="79"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a:t>
              </a:r>
            </a:p>
          </p:txBody>
        </p:sp>
        <p:sp>
          <p:nvSpPr>
            <p:cNvPr id="71815" name="Rectangle 234"/>
            <p:cNvSpPr>
              <a:spLocks noChangeArrowheads="1"/>
            </p:cNvSpPr>
            <p:nvPr/>
          </p:nvSpPr>
          <p:spPr bwMode="auto">
            <a:xfrm>
              <a:off x="826" y="2847"/>
              <a:ext cx="321"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2000</a:t>
              </a:r>
            </a:p>
          </p:txBody>
        </p:sp>
        <p:sp>
          <p:nvSpPr>
            <p:cNvPr id="71816" name="Rectangle 235"/>
            <p:cNvSpPr>
              <a:spLocks noChangeArrowheads="1"/>
            </p:cNvSpPr>
            <p:nvPr/>
          </p:nvSpPr>
          <p:spPr bwMode="auto">
            <a:xfrm>
              <a:off x="1221" y="2847"/>
              <a:ext cx="321"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4000</a:t>
              </a:r>
            </a:p>
          </p:txBody>
        </p:sp>
        <p:sp>
          <p:nvSpPr>
            <p:cNvPr id="71817" name="Rectangle 236"/>
            <p:cNvSpPr>
              <a:spLocks noChangeArrowheads="1"/>
            </p:cNvSpPr>
            <p:nvPr/>
          </p:nvSpPr>
          <p:spPr bwMode="auto">
            <a:xfrm>
              <a:off x="1618" y="2847"/>
              <a:ext cx="321"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6000</a:t>
              </a:r>
            </a:p>
          </p:txBody>
        </p:sp>
        <p:sp>
          <p:nvSpPr>
            <p:cNvPr id="71818" name="Rectangle 237"/>
            <p:cNvSpPr>
              <a:spLocks noChangeArrowheads="1"/>
            </p:cNvSpPr>
            <p:nvPr/>
          </p:nvSpPr>
          <p:spPr bwMode="auto">
            <a:xfrm>
              <a:off x="2016" y="2847"/>
              <a:ext cx="321"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8000</a:t>
              </a:r>
            </a:p>
          </p:txBody>
        </p:sp>
        <p:sp>
          <p:nvSpPr>
            <p:cNvPr id="71819" name="Rectangle 238"/>
            <p:cNvSpPr>
              <a:spLocks noChangeArrowheads="1"/>
            </p:cNvSpPr>
            <p:nvPr/>
          </p:nvSpPr>
          <p:spPr bwMode="auto">
            <a:xfrm>
              <a:off x="2384" y="2847"/>
              <a:ext cx="401"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10000</a:t>
              </a:r>
            </a:p>
          </p:txBody>
        </p:sp>
        <p:sp>
          <p:nvSpPr>
            <p:cNvPr id="71820" name="Rectangle 239"/>
            <p:cNvSpPr>
              <a:spLocks noChangeArrowheads="1"/>
            </p:cNvSpPr>
            <p:nvPr/>
          </p:nvSpPr>
          <p:spPr bwMode="auto">
            <a:xfrm>
              <a:off x="1315" y="3011"/>
              <a:ext cx="532"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Time (s)</a:t>
              </a:r>
            </a:p>
          </p:txBody>
        </p:sp>
        <p:sp>
          <p:nvSpPr>
            <p:cNvPr id="71821" name="Line 240"/>
            <p:cNvSpPr>
              <a:spLocks noChangeShapeType="1"/>
            </p:cNvSpPr>
            <p:nvPr/>
          </p:nvSpPr>
          <p:spPr bwMode="auto">
            <a:xfrm>
              <a:off x="592" y="2807"/>
              <a:ext cx="9" cy="0"/>
            </a:xfrm>
            <a:prstGeom prst="line">
              <a:avLst/>
            </a:prstGeom>
            <a:noFill/>
            <a:ln w="3175">
              <a:solidFill>
                <a:srgbClr val="000000"/>
              </a:solidFill>
              <a:round/>
              <a:headEnd/>
              <a:tailEnd/>
            </a:ln>
          </p:spPr>
          <p:txBody>
            <a:bodyPr/>
            <a:lstStyle/>
            <a:p>
              <a:endParaRPr lang="en-US"/>
            </a:p>
          </p:txBody>
        </p:sp>
        <p:sp>
          <p:nvSpPr>
            <p:cNvPr id="71822" name="Line 241"/>
            <p:cNvSpPr>
              <a:spLocks noChangeShapeType="1"/>
            </p:cNvSpPr>
            <p:nvPr/>
          </p:nvSpPr>
          <p:spPr bwMode="auto">
            <a:xfrm>
              <a:off x="592" y="2550"/>
              <a:ext cx="9" cy="0"/>
            </a:xfrm>
            <a:prstGeom prst="line">
              <a:avLst/>
            </a:prstGeom>
            <a:noFill/>
            <a:ln w="3175">
              <a:solidFill>
                <a:srgbClr val="000000"/>
              </a:solidFill>
              <a:round/>
              <a:headEnd/>
              <a:tailEnd/>
            </a:ln>
          </p:spPr>
          <p:txBody>
            <a:bodyPr/>
            <a:lstStyle/>
            <a:p>
              <a:endParaRPr lang="en-US"/>
            </a:p>
          </p:txBody>
        </p:sp>
        <p:sp>
          <p:nvSpPr>
            <p:cNvPr id="71823" name="Line 242"/>
            <p:cNvSpPr>
              <a:spLocks noChangeShapeType="1"/>
            </p:cNvSpPr>
            <p:nvPr/>
          </p:nvSpPr>
          <p:spPr bwMode="auto">
            <a:xfrm>
              <a:off x="592" y="2294"/>
              <a:ext cx="9" cy="0"/>
            </a:xfrm>
            <a:prstGeom prst="line">
              <a:avLst/>
            </a:prstGeom>
            <a:noFill/>
            <a:ln w="3175">
              <a:solidFill>
                <a:srgbClr val="000000"/>
              </a:solidFill>
              <a:round/>
              <a:headEnd/>
              <a:tailEnd/>
            </a:ln>
          </p:spPr>
          <p:txBody>
            <a:bodyPr/>
            <a:lstStyle/>
            <a:p>
              <a:endParaRPr lang="en-US"/>
            </a:p>
          </p:txBody>
        </p:sp>
        <p:sp>
          <p:nvSpPr>
            <p:cNvPr id="71824" name="Line 243"/>
            <p:cNvSpPr>
              <a:spLocks noChangeShapeType="1"/>
            </p:cNvSpPr>
            <p:nvPr/>
          </p:nvSpPr>
          <p:spPr bwMode="auto">
            <a:xfrm>
              <a:off x="592" y="2036"/>
              <a:ext cx="9" cy="0"/>
            </a:xfrm>
            <a:prstGeom prst="line">
              <a:avLst/>
            </a:prstGeom>
            <a:noFill/>
            <a:ln w="3175">
              <a:solidFill>
                <a:srgbClr val="000000"/>
              </a:solidFill>
              <a:round/>
              <a:headEnd/>
              <a:tailEnd/>
            </a:ln>
          </p:spPr>
          <p:txBody>
            <a:bodyPr/>
            <a:lstStyle/>
            <a:p>
              <a:endParaRPr lang="en-US"/>
            </a:p>
          </p:txBody>
        </p:sp>
        <p:sp>
          <p:nvSpPr>
            <p:cNvPr id="71825" name="Line 244"/>
            <p:cNvSpPr>
              <a:spLocks noChangeShapeType="1"/>
            </p:cNvSpPr>
            <p:nvPr/>
          </p:nvSpPr>
          <p:spPr bwMode="auto">
            <a:xfrm>
              <a:off x="592" y="1781"/>
              <a:ext cx="9" cy="0"/>
            </a:xfrm>
            <a:prstGeom prst="line">
              <a:avLst/>
            </a:prstGeom>
            <a:noFill/>
            <a:ln w="3175">
              <a:solidFill>
                <a:srgbClr val="000000"/>
              </a:solidFill>
              <a:round/>
              <a:headEnd/>
              <a:tailEnd/>
            </a:ln>
          </p:spPr>
          <p:txBody>
            <a:bodyPr/>
            <a:lstStyle/>
            <a:p>
              <a:endParaRPr lang="en-US"/>
            </a:p>
          </p:txBody>
        </p:sp>
        <p:sp>
          <p:nvSpPr>
            <p:cNvPr id="71826" name="Line 245"/>
            <p:cNvSpPr>
              <a:spLocks noChangeShapeType="1"/>
            </p:cNvSpPr>
            <p:nvPr/>
          </p:nvSpPr>
          <p:spPr bwMode="auto">
            <a:xfrm>
              <a:off x="592" y="1526"/>
              <a:ext cx="9" cy="0"/>
            </a:xfrm>
            <a:prstGeom prst="line">
              <a:avLst/>
            </a:prstGeom>
            <a:noFill/>
            <a:ln w="3175">
              <a:solidFill>
                <a:srgbClr val="000000"/>
              </a:solidFill>
              <a:round/>
              <a:headEnd/>
              <a:tailEnd/>
            </a:ln>
          </p:spPr>
          <p:txBody>
            <a:bodyPr/>
            <a:lstStyle/>
            <a:p>
              <a:endParaRPr lang="en-US"/>
            </a:p>
          </p:txBody>
        </p:sp>
        <p:sp>
          <p:nvSpPr>
            <p:cNvPr id="71827" name="Line 246"/>
            <p:cNvSpPr>
              <a:spLocks noChangeShapeType="1"/>
            </p:cNvSpPr>
            <p:nvPr/>
          </p:nvSpPr>
          <p:spPr bwMode="auto">
            <a:xfrm>
              <a:off x="592" y="1268"/>
              <a:ext cx="9" cy="0"/>
            </a:xfrm>
            <a:prstGeom prst="line">
              <a:avLst/>
            </a:prstGeom>
            <a:noFill/>
            <a:ln w="3175">
              <a:solidFill>
                <a:srgbClr val="000000"/>
              </a:solidFill>
              <a:round/>
              <a:headEnd/>
              <a:tailEnd/>
            </a:ln>
          </p:spPr>
          <p:txBody>
            <a:bodyPr/>
            <a:lstStyle/>
            <a:p>
              <a:endParaRPr lang="en-US"/>
            </a:p>
          </p:txBody>
        </p:sp>
        <p:sp>
          <p:nvSpPr>
            <p:cNvPr id="71828" name="Line 247"/>
            <p:cNvSpPr>
              <a:spLocks noChangeShapeType="1"/>
            </p:cNvSpPr>
            <p:nvPr/>
          </p:nvSpPr>
          <p:spPr bwMode="auto">
            <a:xfrm>
              <a:off x="592" y="1012"/>
              <a:ext cx="9" cy="0"/>
            </a:xfrm>
            <a:prstGeom prst="line">
              <a:avLst/>
            </a:prstGeom>
            <a:noFill/>
            <a:ln w="3175">
              <a:solidFill>
                <a:srgbClr val="000000"/>
              </a:solidFill>
              <a:round/>
              <a:headEnd/>
              <a:tailEnd/>
            </a:ln>
          </p:spPr>
          <p:txBody>
            <a:bodyPr/>
            <a:lstStyle/>
            <a:p>
              <a:endParaRPr lang="en-US"/>
            </a:p>
          </p:txBody>
        </p:sp>
        <p:sp>
          <p:nvSpPr>
            <p:cNvPr id="71829" name="Line 248"/>
            <p:cNvSpPr>
              <a:spLocks noChangeShapeType="1"/>
            </p:cNvSpPr>
            <p:nvPr/>
          </p:nvSpPr>
          <p:spPr bwMode="auto">
            <a:xfrm>
              <a:off x="592" y="754"/>
              <a:ext cx="9" cy="0"/>
            </a:xfrm>
            <a:prstGeom prst="line">
              <a:avLst/>
            </a:prstGeom>
            <a:noFill/>
            <a:ln w="3175">
              <a:solidFill>
                <a:srgbClr val="000000"/>
              </a:solidFill>
              <a:round/>
              <a:headEnd/>
              <a:tailEnd/>
            </a:ln>
          </p:spPr>
          <p:txBody>
            <a:bodyPr/>
            <a:lstStyle/>
            <a:p>
              <a:endParaRPr lang="en-US"/>
            </a:p>
          </p:txBody>
        </p:sp>
        <p:sp>
          <p:nvSpPr>
            <p:cNvPr id="71830" name="Line 249"/>
            <p:cNvSpPr>
              <a:spLocks noChangeShapeType="1"/>
            </p:cNvSpPr>
            <p:nvPr/>
          </p:nvSpPr>
          <p:spPr bwMode="auto">
            <a:xfrm flipH="1">
              <a:off x="2564" y="2807"/>
              <a:ext cx="9" cy="0"/>
            </a:xfrm>
            <a:prstGeom prst="line">
              <a:avLst/>
            </a:prstGeom>
            <a:noFill/>
            <a:ln w="3175">
              <a:solidFill>
                <a:srgbClr val="000000"/>
              </a:solidFill>
              <a:round/>
              <a:headEnd/>
              <a:tailEnd/>
            </a:ln>
          </p:spPr>
          <p:txBody>
            <a:bodyPr/>
            <a:lstStyle/>
            <a:p>
              <a:endParaRPr lang="en-US"/>
            </a:p>
          </p:txBody>
        </p:sp>
        <p:sp>
          <p:nvSpPr>
            <p:cNvPr id="71831" name="Line 250"/>
            <p:cNvSpPr>
              <a:spLocks noChangeShapeType="1"/>
            </p:cNvSpPr>
            <p:nvPr/>
          </p:nvSpPr>
          <p:spPr bwMode="auto">
            <a:xfrm flipH="1">
              <a:off x="2564" y="2550"/>
              <a:ext cx="9" cy="0"/>
            </a:xfrm>
            <a:prstGeom prst="line">
              <a:avLst/>
            </a:prstGeom>
            <a:noFill/>
            <a:ln w="3175">
              <a:solidFill>
                <a:srgbClr val="000000"/>
              </a:solidFill>
              <a:round/>
              <a:headEnd/>
              <a:tailEnd/>
            </a:ln>
          </p:spPr>
          <p:txBody>
            <a:bodyPr/>
            <a:lstStyle/>
            <a:p>
              <a:endParaRPr lang="en-US"/>
            </a:p>
          </p:txBody>
        </p:sp>
        <p:sp>
          <p:nvSpPr>
            <p:cNvPr id="71832" name="Line 251"/>
            <p:cNvSpPr>
              <a:spLocks noChangeShapeType="1"/>
            </p:cNvSpPr>
            <p:nvPr/>
          </p:nvSpPr>
          <p:spPr bwMode="auto">
            <a:xfrm flipH="1">
              <a:off x="2564" y="2294"/>
              <a:ext cx="9" cy="0"/>
            </a:xfrm>
            <a:prstGeom prst="line">
              <a:avLst/>
            </a:prstGeom>
            <a:noFill/>
            <a:ln w="3175">
              <a:solidFill>
                <a:srgbClr val="000000"/>
              </a:solidFill>
              <a:round/>
              <a:headEnd/>
              <a:tailEnd/>
            </a:ln>
          </p:spPr>
          <p:txBody>
            <a:bodyPr/>
            <a:lstStyle/>
            <a:p>
              <a:endParaRPr lang="en-US"/>
            </a:p>
          </p:txBody>
        </p:sp>
        <p:sp>
          <p:nvSpPr>
            <p:cNvPr id="71833" name="Line 252"/>
            <p:cNvSpPr>
              <a:spLocks noChangeShapeType="1"/>
            </p:cNvSpPr>
            <p:nvPr/>
          </p:nvSpPr>
          <p:spPr bwMode="auto">
            <a:xfrm flipH="1">
              <a:off x="2564" y="2036"/>
              <a:ext cx="9" cy="0"/>
            </a:xfrm>
            <a:prstGeom prst="line">
              <a:avLst/>
            </a:prstGeom>
            <a:noFill/>
            <a:ln w="3175">
              <a:solidFill>
                <a:srgbClr val="000000"/>
              </a:solidFill>
              <a:round/>
              <a:headEnd/>
              <a:tailEnd/>
            </a:ln>
          </p:spPr>
          <p:txBody>
            <a:bodyPr/>
            <a:lstStyle/>
            <a:p>
              <a:endParaRPr lang="en-US"/>
            </a:p>
          </p:txBody>
        </p:sp>
        <p:sp>
          <p:nvSpPr>
            <p:cNvPr id="71834" name="Line 253"/>
            <p:cNvSpPr>
              <a:spLocks noChangeShapeType="1"/>
            </p:cNvSpPr>
            <p:nvPr/>
          </p:nvSpPr>
          <p:spPr bwMode="auto">
            <a:xfrm flipH="1">
              <a:off x="2564" y="1781"/>
              <a:ext cx="9" cy="0"/>
            </a:xfrm>
            <a:prstGeom prst="line">
              <a:avLst/>
            </a:prstGeom>
            <a:noFill/>
            <a:ln w="3175">
              <a:solidFill>
                <a:srgbClr val="000000"/>
              </a:solidFill>
              <a:round/>
              <a:headEnd/>
              <a:tailEnd/>
            </a:ln>
          </p:spPr>
          <p:txBody>
            <a:bodyPr/>
            <a:lstStyle/>
            <a:p>
              <a:endParaRPr lang="en-US"/>
            </a:p>
          </p:txBody>
        </p:sp>
        <p:sp>
          <p:nvSpPr>
            <p:cNvPr id="71835" name="Line 254"/>
            <p:cNvSpPr>
              <a:spLocks noChangeShapeType="1"/>
            </p:cNvSpPr>
            <p:nvPr/>
          </p:nvSpPr>
          <p:spPr bwMode="auto">
            <a:xfrm flipH="1">
              <a:off x="2564" y="1526"/>
              <a:ext cx="9" cy="0"/>
            </a:xfrm>
            <a:prstGeom prst="line">
              <a:avLst/>
            </a:prstGeom>
            <a:noFill/>
            <a:ln w="3175">
              <a:solidFill>
                <a:srgbClr val="000000"/>
              </a:solidFill>
              <a:round/>
              <a:headEnd/>
              <a:tailEnd/>
            </a:ln>
          </p:spPr>
          <p:txBody>
            <a:bodyPr/>
            <a:lstStyle/>
            <a:p>
              <a:endParaRPr lang="en-US"/>
            </a:p>
          </p:txBody>
        </p:sp>
        <p:sp>
          <p:nvSpPr>
            <p:cNvPr id="71836" name="Line 255"/>
            <p:cNvSpPr>
              <a:spLocks noChangeShapeType="1"/>
            </p:cNvSpPr>
            <p:nvPr/>
          </p:nvSpPr>
          <p:spPr bwMode="auto">
            <a:xfrm flipH="1">
              <a:off x="2564" y="1268"/>
              <a:ext cx="9" cy="0"/>
            </a:xfrm>
            <a:prstGeom prst="line">
              <a:avLst/>
            </a:prstGeom>
            <a:noFill/>
            <a:ln w="3175">
              <a:solidFill>
                <a:srgbClr val="000000"/>
              </a:solidFill>
              <a:round/>
              <a:headEnd/>
              <a:tailEnd/>
            </a:ln>
          </p:spPr>
          <p:txBody>
            <a:bodyPr/>
            <a:lstStyle/>
            <a:p>
              <a:endParaRPr lang="en-US"/>
            </a:p>
          </p:txBody>
        </p:sp>
        <p:sp>
          <p:nvSpPr>
            <p:cNvPr id="71837" name="Line 256"/>
            <p:cNvSpPr>
              <a:spLocks noChangeShapeType="1"/>
            </p:cNvSpPr>
            <p:nvPr/>
          </p:nvSpPr>
          <p:spPr bwMode="auto">
            <a:xfrm flipH="1">
              <a:off x="2564" y="1012"/>
              <a:ext cx="9" cy="0"/>
            </a:xfrm>
            <a:prstGeom prst="line">
              <a:avLst/>
            </a:prstGeom>
            <a:noFill/>
            <a:ln w="3175">
              <a:solidFill>
                <a:srgbClr val="000000"/>
              </a:solidFill>
              <a:round/>
              <a:headEnd/>
              <a:tailEnd/>
            </a:ln>
          </p:spPr>
          <p:txBody>
            <a:bodyPr/>
            <a:lstStyle/>
            <a:p>
              <a:endParaRPr lang="en-US"/>
            </a:p>
          </p:txBody>
        </p:sp>
        <p:sp>
          <p:nvSpPr>
            <p:cNvPr id="71838" name="Line 257"/>
            <p:cNvSpPr>
              <a:spLocks noChangeShapeType="1"/>
            </p:cNvSpPr>
            <p:nvPr/>
          </p:nvSpPr>
          <p:spPr bwMode="auto">
            <a:xfrm flipH="1">
              <a:off x="2564" y="754"/>
              <a:ext cx="9" cy="0"/>
            </a:xfrm>
            <a:prstGeom prst="line">
              <a:avLst/>
            </a:prstGeom>
            <a:noFill/>
            <a:ln w="3175">
              <a:solidFill>
                <a:srgbClr val="000000"/>
              </a:solidFill>
              <a:round/>
              <a:headEnd/>
              <a:tailEnd/>
            </a:ln>
          </p:spPr>
          <p:txBody>
            <a:bodyPr/>
            <a:lstStyle/>
            <a:p>
              <a:endParaRPr lang="en-US"/>
            </a:p>
          </p:txBody>
        </p:sp>
        <p:sp>
          <p:nvSpPr>
            <p:cNvPr id="71839" name="Line 258"/>
            <p:cNvSpPr>
              <a:spLocks noChangeShapeType="1"/>
            </p:cNvSpPr>
            <p:nvPr/>
          </p:nvSpPr>
          <p:spPr bwMode="auto">
            <a:xfrm>
              <a:off x="592" y="2807"/>
              <a:ext cx="20" cy="0"/>
            </a:xfrm>
            <a:prstGeom prst="line">
              <a:avLst/>
            </a:prstGeom>
            <a:noFill/>
            <a:ln w="3175">
              <a:solidFill>
                <a:srgbClr val="000000"/>
              </a:solidFill>
              <a:round/>
              <a:headEnd/>
              <a:tailEnd/>
            </a:ln>
          </p:spPr>
          <p:txBody>
            <a:bodyPr/>
            <a:lstStyle/>
            <a:p>
              <a:endParaRPr lang="en-US"/>
            </a:p>
          </p:txBody>
        </p:sp>
        <p:sp>
          <p:nvSpPr>
            <p:cNvPr id="71840" name="Line 259"/>
            <p:cNvSpPr>
              <a:spLocks noChangeShapeType="1"/>
            </p:cNvSpPr>
            <p:nvPr/>
          </p:nvSpPr>
          <p:spPr bwMode="auto">
            <a:xfrm>
              <a:off x="592" y="2294"/>
              <a:ext cx="20" cy="0"/>
            </a:xfrm>
            <a:prstGeom prst="line">
              <a:avLst/>
            </a:prstGeom>
            <a:noFill/>
            <a:ln w="3175">
              <a:solidFill>
                <a:srgbClr val="000000"/>
              </a:solidFill>
              <a:round/>
              <a:headEnd/>
              <a:tailEnd/>
            </a:ln>
          </p:spPr>
          <p:txBody>
            <a:bodyPr/>
            <a:lstStyle/>
            <a:p>
              <a:endParaRPr lang="en-US"/>
            </a:p>
          </p:txBody>
        </p:sp>
        <p:sp>
          <p:nvSpPr>
            <p:cNvPr id="71841" name="Line 260"/>
            <p:cNvSpPr>
              <a:spLocks noChangeShapeType="1"/>
            </p:cNvSpPr>
            <p:nvPr/>
          </p:nvSpPr>
          <p:spPr bwMode="auto">
            <a:xfrm>
              <a:off x="592" y="1781"/>
              <a:ext cx="20" cy="0"/>
            </a:xfrm>
            <a:prstGeom prst="line">
              <a:avLst/>
            </a:prstGeom>
            <a:noFill/>
            <a:ln w="3175">
              <a:solidFill>
                <a:srgbClr val="000000"/>
              </a:solidFill>
              <a:round/>
              <a:headEnd/>
              <a:tailEnd/>
            </a:ln>
          </p:spPr>
          <p:txBody>
            <a:bodyPr/>
            <a:lstStyle/>
            <a:p>
              <a:endParaRPr lang="en-US"/>
            </a:p>
          </p:txBody>
        </p:sp>
        <p:sp>
          <p:nvSpPr>
            <p:cNvPr id="71842" name="Line 261"/>
            <p:cNvSpPr>
              <a:spLocks noChangeShapeType="1"/>
            </p:cNvSpPr>
            <p:nvPr/>
          </p:nvSpPr>
          <p:spPr bwMode="auto">
            <a:xfrm>
              <a:off x="592" y="1268"/>
              <a:ext cx="20" cy="0"/>
            </a:xfrm>
            <a:prstGeom prst="line">
              <a:avLst/>
            </a:prstGeom>
            <a:noFill/>
            <a:ln w="3175">
              <a:solidFill>
                <a:srgbClr val="000000"/>
              </a:solidFill>
              <a:round/>
              <a:headEnd/>
              <a:tailEnd/>
            </a:ln>
          </p:spPr>
          <p:txBody>
            <a:bodyPr/>
            <a:lstStyle/>
            <a:p>
              <a:endParaRPr lang="en-US"/>
            </a:p>
          </p:txBody>
        </p:sp>
        <p:sp>
          <p:nvSpPr>
            <p:cNvPr id="71843" name="Line 262"/>
            <p:cNvSpPr>
              <a:spLocks noChangeShapeType="1"/>
            </p:cNvSpPr>
            <p:nvPr/>
          </p:nvSpPr>
          <p:spPr bwMode="auto">
            <a:xfrm>
              <a:off x="592" y="754"/>
              <a:ext cx="20" cy="0"/>
            </a:xfrm>
            <a:prstGeom prst="line">
              <a:avLst/>
            </a:prstGeom>
            <a:noFill/>
            <a:ln w="3175">
              <a:solidFill>
                <a:srgbClr val="000000"/>
              </a:solidFill>
              <a:round/>
              <a:headEnd/>
              <a:tailEnd/>
            </a:ln>
          </p:spPr>
          <p:txBody>
            <a:bodyPr/>
            <a:lstStyle/>
            <a:p>
              <a:endParaRPr lang="en-US"/>
            </a:p>
          </p:txBody>
        </p:sp>
        <p:sp>
          <p:nvSpPr>
            <p:cNvPr id="71844" name="Line 263"/>
            <p:cNvSpPr>
              <a:spLocks noChangeShapeType="1"/>
            </p:cNvSpPr>
            <p:nvPr/>
          </p:nvSpPr>
          <p:spPr bwMode="auto">
            <a:xfrm flipH="1">
              <a:off x="2555" y="2807"/>
              <a:ext cx="18" cy="0"/>
            </a:xfrm>
            <a:prstGeom prst="line">
              <a:avLst/>
            </a:prstGeom>
            <a:noFill/>
            <a:ln w="3175">
              <a:solidFill>
                <a:srgbClr val="000000"/>
              </a:solidFill>
              <a:round/>
              <a:headEnd/>
              <a:tailEnd/>
            </a:ln>
          </p:spPr>
          <p:txBody>
            <a:bodyPr/>
            <a:lstStyle/>
            <a:p>
              <a:endParaRPr lang="en-US"/>
            </a:p>
          </p:txBody>
        </p:sp>
        <p:sp>
          <p:nvSpPr>
            <p:cNvPr id="71845" name="Line 264"/>
            <p:cNvSpPr>
              <a:spLocks noChangeShapeType="1"/>
            </p:cNvSpPr>
            <p:nvPr/>
          </p:nvSpPr>
          <p:spPr bwMode="auto">
            <a:xfrm flipH="1">
              <a:off x="2555" y="2294"/>
              <a:ext cx="18" cy="0"/>
            </a:xfrm>
            <a:prstGeom prst="line">
              <a:avLst/>
            </a:prstGeom>
            <a:noFill/>
            <a:ln w="3175">
              <a:solidFill>
                <a:srgbClr val="000000"/>
              </a:solidFill>
              <a:round/>
              <a:headEnd/>
              <a:tailEnd/>
            </a:ln>
          </p:spPr>
          <p:txBody>
            <a:bodyPr/>
            <a:lstStyle/>
            <a:p>
              <a:endParaRPr lang="en-US"/>
            </a:p>
          </p:txBody>
        </p:sp>
        <p:sp>
          <p:nvSpPr>
            <p:cNvPr id="71846" name="Line 265"/>
            <p:cNvSpPr>
              <a:spLocks noChangeShapeType="1"/>
            </p:cNvSpPr>
            <p:nvPr/>
          </p:nvSpPr>
          <p:spPr bwMode="auto">
            <a:xfrm flipH="1">
              <a:off x="2555" y="1781"/>
              <a:ext cx="18" cy="0"/>
            </a:xfrm>
            <a:prstGeom prst="line">
              <a:avLst/>
            </a:prstGeom>
            <a:noFill/>
            <a:ln w="3175">
              <a:solidFill>
                <a:srgbClr val="000000"/>
              </a:solidFill>
              <a:round/>
              <a:headEnd/>
              <a:tailEnd/>
            </a:ln>
          </p:spPr>
          <p:txBody>
            <a:bodyPr/>
            <a:lstStyle/>
            <a:p>
              <a:endParaRPr lang="en-US"/>
            </a:p>
          </p:txBody>
        </p:sp>
        <p:sp>
          <p:nvSpPr>
            <p:cNvPr id="71847" name="Line 266"/>
            <p:cNvSpPr>
              <a:spLocks noChangeShapeType="1"/>
            </p:cNvSpPr>
            <p:nvPr/>
          </p:nvSpPr>
          <p:spPr bwMode="auto">
            <a:xfrm flipH="1">
              <a:off x="2555" y="1268"/>
              <a:ext cx="18" cy="0"/>
            </a:xfrm>
            <a:prstGeom prst="line">
              <a:avLst/>
            </a:prstGeom>
            <a:noFill/>
            <a:ln w="3175">
              <a:solidFill>
                <a:srgbClr val="000000"/>
              </a:solidFill>
              <a:round/>
              <a:headEnd/>
              <a:tailEnd/>
            </a:ln>
          </p:spPr>
          <p:txBody>
            <a:bodyPr/>
            <a:lstStyle/>
            <a:p>
              <a:endParaRPr lang="en-US"/>
            </a:p>
          </p:txBody>
        </p:sp>
        <p:sp>
          <p:nvSpPr>
            <p:cNvPr id="71848" name="Line 267"/>
            <p:cNvSpPr>
              <a:spLocks noChangeShapeType="1"/>
            </p:cNvSpPr>
            <p:nvPr/>
          </p:nvSpPr>
          <p:spPr bwMode="auto">
            <a:xfrm flipH="1">
              <a:off x="2555" y="754"/>
              <a:ext cx="18" cy="0"/>
            </a:xfrm>
            <a:prstGeom prst="line">
              <a:avLst/>
            </a:prstGeom>
            <a:noFill/>
            <a:ln w="3175">
              <a:solidFill>
                <a:srgbClr val="000000"/>
              </a:solidFill>
              <a:round/>
              <a:headEnd/>
              <a:tailEnd/>
            </a:ln>
          </p:spPr>
          <p:txBody>
            <a:bodyPr/>
            <a:lstStyle/>
            <a:p>
              <a:endParaRPr lang="en-US"/>
            </a:p>
          </p:txBody>
        </p:sp>
        <p:sp>
          <p:nvSpPr>
            <p:cNvPr id="71849" name="Rectangle 268"/>
            <p:cNvSpPr>
              <a:spLocks noChangeArrowheads="1"/>
            </p:cNvSpPr>
            <p:nvPr/>
          </p:nvSpPr>
          <p:spPr bwMode="auto">
            <a:xfrm>
              <a:off x="473" y="2730"/>
              <a:ext cx="79"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a:t>
              </a:r>
            </a:p>
          </p:txBody>
        </p:sp>
        <p:sp>
          <p:nvSpPr>
            <p:cNvPr id="71850" name="Rectangle 269"/>
            <p:cNvSpPr>
              <a:spLocks noChangeArrowheads="1"/>
            </p:cNvSpPr>
            <p:nvPr/>
          </p:nvSpPr>
          <p:spPr bwMode="auto">
            <a:xfrm>
              <a:off x="398" y="2216"/>
              <a:ext cx="158"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50</a:t>
              </a:r>
            </a:p>
          </p:txBody>
        </p:sp>
        <p:sp>
          <p:nvSpPr>
            <p:cNvPr id="71851" name="Rectangle 270"/>
            <p:cNvSpPr>
              <a:spLocks noChangeArrowheads="1"/>
            </p:cNvSpPr>
            <p:nvPr/>
          </p:nvSpPr>
          <p:spPr bwMode="auto">
            <a:xfrm>
              <a:off x="321" y="1703"/>
              <a:ext cx="241"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a:t>
              </a:r>
            </a:p>
          </p:txBody>
        </p:sp>
        <p:sp>
          <p:nvSpPr>
            <p:cNvPr id="71852" name="Rectangle 271"/>
            <p:cNvSpPr>
              <a:spLocks noChangeArrowheads="1"/>
            </p:cNvSpPr>
            <p:nvPr/>
          </p:nvSpPr>
          <p:spPr bwMode="auto">
            <a:xfrm>
              <a:off x="321" y="1189"/>
              <a:ext cx="241"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150</a:t>
              </a:r>
            </a:p>
          </p:txBody>
        </p:sp>
        <p:sp>
          <p:nvSpPr>
            <p:cNvPr id="71853" name="Rectangle 272"/>
            <p:cNvSpPr>
              <a:spLocks noChangeArrowheads="1"/>
            </p:cNvSpPr>
            <p:nvPr/>
          </p:nvSpPr>
          <p:spPr bwMode="auto">
            <a:xfrm>
              <a:off x="321" y="676"/>
              <a:ext cx="241"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200</a:t>
              </a:r>
            </a:p>
          </p:txBody>
        </p:sp>
        <p:sp>
          <p:nvSpPr>
            <p:cNvPr id="71854" name="Rectangle 273"/>
            <p:cNvSpPr>
              <a:spLocks noChangeArrowheads="1"/>
            </p:cNvSpPr>
            <p:nvPr/>
          </p:nvSpPr>
          <p:spPr bwMode="auto">
            <a:xfrm rot="-5400000">
              <a:off x="-301" y="1683"/>
              <a:ext cx="1090" cy="17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Pressure (kPa)</a:t>
              </a:r>
            </a:p>
          </p:txBody>
        </p:sp>
        <p:sp>
          <p:nvSpPr>
            <p:cNvPr id="71855" name="Line 274"/>
            <p:cNvSpPr>
              <a:spLocks noChangeShapeType="1"/>
            </p:cNvSpPr>
            <p:nvPr/>
          </p:nvSpPr>
          <p:spPr bwMode="auto">
            <a:xfrm>
              <a:off x="1172" y="2278"/>
              <a:ext cx="127" cy="0"/>
            </a:xfrm>
            <a:prstGeom prst="line">
              <a:avLst/>
            </a:prstGeom>
            <a:noFill/>
            <a:ln w="12700">
              <a:solidFill>
                <a:srgbClr val="000000"/>
              </a:solidFill>
              <a:round/>
              <a:headEnd/>
              <a:tailEnd/>
            </a:ln>
          </p:spPr>
          <p:txBody>
            <a:bodyPr/>
            <a:lstStyle/>
            <a:p>
              <a:endParaRPr lang="en-US"/>
            </a:p>
          </p:txBody>
        </p:sp>
        <p:sp>
          <p:nvSpPr>
            <p:cNvPr id="71856" name="Rectangle 275"/>
            <p:cNvSpPr>
              <a:spLocks noChangeArrowheads="1"/>
            </p:cNvSpPr>
            <p:nvPr/>
          </p:nvSpPr>
          <p:spPr bwMode="auto">
            <a:xfrm>
              <a:off x="1322" y="2183"/>
              <a:ext cx="192"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VV</a:t>
              </a:r>
            </a:p>
          </p:txBody>
        </p:sp>
        <p:sp>
          <p:nvSpPr>
            <p:cNvPr id="71857" name="Line 276"/>
            <p:cNvSpPr>
              <a:spLocks noChangeShapeType="1"/>
            </p:cNvSpPr>
            <p:nvPr/>
          </p:nvSpPr>
          <p:spPr bwMode="auto">
            <a:xfrm flipV="1">
              <a:off x="1284" y="1655"/>
              <a:ext cx="87" cy="130"/>
            </a:xfrm>
            <a:prstGeom prst="line">
              <a:avLst/>
            </a:prstGeom>
            <a:noFill/>
            <a:ln w="12700">
              <a:solidFill>
                <a:srgbClr val="FF0000"/>
              </a:solidFill>
              <a:round/>
              <a:headEnd/>
              <a:tailEnd/>
            </a:ln>
          </p:spPr>
          <p:txBody>
            <a:bodyPr/>
            <a:lstStyle/>
            <a:p>
              <a:endParaRPr lang="en-US"/>
            </a:p>
          </p:txBody>
        </p:sp>
        <p:sp>
          <p:nvSpPr>
            <p:cNvPr id="71858" name="Rectangle 277"/>
            <p:cNvSpPr>
              <a:spLocks noChangeArrowheads="1"/>
            </p:cNvSpPr>
            <p:nvPr/>
          </p:nvSpPr>
          <p:spPr bwMode="auto">
            <a:xfrm>
              <a:off x="1296" y="1465"/>
              <a:ext cx="725"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Inter-space</a:t>
              </a:r>
            </a:p>
          </p:txBody>
        </p:sp>
      </p:grpSp>
      <p:sp>
        <p:nvSpPr>
          <p:cNvPr id="71683" name="Rectangle 2"/>
          <p:cNvSpPr>
            <a:spLocks noGrp="1" noChangeArrowheads="1"/>
          </p:cNvSpPr>
          <p:nvPr>
            <p:ph type="title" idx="4294967295"/>
          </p:nvPr>
        </p:nvSpPr>
        <p:spPr bwMode="auto">
          <a:xfrm>
            <a:off x="149225" y="115888"/>
            <a:ext cx="8878888" cy="1143000"/>
          </a:xfrm>
          <a:prstGeom prst="rect">
            <a:avLst/>
          </a:prstGeom>
          <a:noFill/>
          <a:ln>
            <a:miter lim="800000"/>
            <a:headEnd/>
            <a:tailEnd/>
          </a:ln>
        </p:spPr>
        <p:txBody>
          <a:bodyPr/>
          <a:lstStyle/>
          <a:p>
            <a:pPr algn="ctr"/>
            <a:r>
              <a:rPr lang="en-US" sz="3600" smtClean="0">
                <a:solidFill>
                  <a:schemeClr val="tx1"/>
                </a:solidFill>
                <a:latin typeface="Arial" charset="0"/>
              </a:rPr>
              <a:t>Helium Leak into Inter-space</a:t>
            </a:r>
          </a:p>
        </p:txBody>
      </p:sp>
      <p:sp>
        <p:nvSpPr>
          <p:cNvPr id="71684" name="Rectangle 3"/>
          <p:cNvSpPr>
            <a:spLocks noChangeArrowheads="1"/>
          </p:cNvSpPr>
          <p:nvPr/>
        </p:nvSpPr>
        <p:spPr bwMode="auto">
          <a:xfrm>
            <a:off x="555625" y="811213"/>
            <a:ext cx="7872413" cy="1598612"/>
          </a:xfrm>
          <a:prstGeom prst="rect">
            <a:avLst/>
          </a:prstGeom>
          <a:noFill/>
          <a:ln w="9525">
            <a:noFill/>
            <a:miter lim="800000"/>
            <a:headEnd/>
            <a:tailEnd/>
          </a:ln>
        </p:spPr>
        <p:txBody>
          <a:bodyPr>
            <a:spAutoFit/>
          </a:bodyPr>
          <a:lstStyle/>
          <a:p>
            <a:pPr marL="53975" indent="-53975" defTabSz="914400">
              <a:spcBef>
                <a:spcPct val="50000"/>
              </a:spcBef>
            </a:pPr>
            <a:r>
              <a:rPr lang="en-US">
                <a:solidFill>
                  <a:srgbClr val="CC3300"/>
                </a:solidFill>
                <a:latin typeface="Times New Roman" pitchFamily="18" charset="0"/>
              </a:rPr>
              <a:t>Pressure Results</a:t>
            </a:r>
            <a:r>
              <a:rPr lang="en-US">
                <a:solidFill>
                  <a:srgbClr val="000000"/>
                </a:solidFill>
                <a:latin typeface="Times New Roman" pitchFamily="18" charset="0"/>
              </a:rPr>
              <a:t> </a:t>
            </a:r>
          </a:p>
          <a:p>
            <a:pPr lvl="1" indent="-112713" defTabSz="914400">
              <a:lnSpc>
                <a:spcPct val="80000"/>
              </a:lnSpc>
              <a:spcBef>
                <a:spcPct val="50000"/>
              </a:spcBef>
            </a:pPr>
            <a:r>
              <a:rPr lang="en-US" sz="1800">
                <a:solidFill>
                  <a:srgbClr val="000000"/>
                </a:solidFill>
                <a:latin typeface="Times New Roman" pitchFamily="18" charset="0"/>
              </a:rPr>
              <a:t>• </a:t>
            </a:r>
            <a:r>
              <a:rPr lang="en-US" sz="1600">
                <a:solidFill>
                  <a:srgbClr val="000000"/>
                </a:solidFill>
                <a:latin typeface="Times New Roman" pitchFamily="18" charset="0"/>
              </a:rPr>
              <a:t>Inter-space and port cell pressures reaches ~ 160 kPa in ~ 1 s</a:t>
            </a:r>
          </a:p>
          <a:p>
            <a:pPr lvl="1" indent="-112713" defTabSz="914400">
              <a:lnSpc>
                <a:spcPct val="90000"/>
              </a:lnSpc>
              <a:spcBef>
                <a:spcPct val="50000"/>
              </a:spcBef>
            </a:pPr>
            <a:r>
              <a:rPr lang="en-US" sz="1600">
                <a:solidFill>
                  <a:srgbClr val="000000"/>
                </a:solidFill>
                <a:latin typeface="Times New Roman" pitchFamily="18" charset="0"/>
              </a:rPr>
              <a:t>• The large resistance to flow through the failed TBM results in very little flow into the port cell after VV pressurization.  The port cell pressure remains low due to leakage around piping seals into the cryo-space/gallery.</a:t>
            </a:r>
          </a:p>
        </p:txBody>
      </p:sp>
      <p:grpSp>
        <p:nvGrpSpPr>
          <p:cNvPr id="71685" name="Group 278"/>
          <p:cNvGrpSpPr>
            <a:grpSpLocks/>
          </p:cNvGrpSpPr>
          <p:nvPr/>
        </p:nvGrpSpPr>
        <p:grpSpPr bwMode="auto">
          <a:xfrm>
            <a:off x="4567238" y="2890838"/>
            <a:ext cx="3641725" cy="3192462"/>
            <a:chOff x="2949" y="681"/>
            <a:chExt cx="2586" cy="2552"/>
          </a:xfrm>
        </p:grpSpPr>
        <p:sp>
          <p:nvSpPr>
            <p:cNvPr id="71686" name="Line 279"/>
            <p:cNvSpPr>
              <a:spLocks noChangeShapeType="1"/>
            </p:cNvSpPr>
            <p:nvPr/>
          </p:nvSpPr>
          <p:spPr bwMode="auto">
            <a:xfrm flipV="1">
              <a:off x="4021" y="1210"/>
              <a:ext cx="119" cy="72"/>
            </a:xfrm>
            <a:prstGeom prst="line">
              <a:avLst/>
            </a:prstGeom>
            <a:noFill/>
            <a:ln w="3175">
              <a:solidFill>
                <a:srgbClr val="FF0000"/>
              </a:solidFill>
              <a:round/>
              <a:headEnd/>
              <a:tailEnd/>
            </a:ln>
          </p:spPr>
          <p:txBody>
            <a:bodyPr/>
            <a:lstStyle/>
            <a:p>
              <a:endParaRPr lang="en-US"/>
            </a:p>
          </p:txBody>
        </p:sp>
        <p:sp>
          <p:nvSpPr>
            <p:cNvPr id="71687" name="Rectangle 280"/>
            <p:cNvSpPr>
              <a:spLocks noChangeArrowheads="1"/>
            </p:cNvSpPr>
            <p:nvPr/>
          </p:nvSpPr>
          <p:spPr bwMode="auto">
            <a:xfrm>
              <a:off x="4128" y="1114"/>
              <a:ext cx="723" cy="19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Inter-space</a:t>
              </a:r>
            </a:p>
          </p:txBody>
        </p:sp>
        <p:sp>
          <p:nvSpPr>
            <p:cNvPr id="71688" name="Line 281"/>
            <p:cNvSpPr>
              <a:spLocks noChangeShapeType="1"/>
            </p:cNvSpPr>
            <p:nvPr/>
          </p:nvSpPr>
          <p:spPr bwMode="auto">
            <a:xfrm>
              <a:off x="4885" y="1863"/>
              <a:ext cx="85" cy="94"/>
            </a:xfrm>
            <a:prstGeom prst="line">
              <a:avLst/>
            </a:prstGeom>
            <a:noFill/>
            <a:ln w="12700">
              <a:solidFill>
                <a:schemeClr val="tx1"/>
              </a:solidFill>
              <a:round/>
              <a:headEnd/>
              <a:tailEnd/>
            </a:ln>
          </p:spPr>
          <p:txBody>
            <a:bodyPr/>
            <a:lstStyle/>
            <a:p>
              <a:endParaRPr lang="en-US"/>
            </a:p>
          </p:txBody>
        </p:sp>
        <p:sp>
          <p:nvSpPr>
            <p:cNvPr id="71689" name="Rectangle 282"/>
            <p:cNvSpPr>
              <a:spLocks noChangeArrowheads="1"/>
            </p:cNvSpPr>
            <p:nvPr/>
          </p:nvSpPr>
          <p:spPr bwMode="auto">
            <a:xfrm>
              <a:off x="4668" y="1723"/>
              <a:ext cx="192" cy="19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VV</a:t>
              </a:r>
            </a:p>
          </p:txBody>
        </p:sp>
        <p:grpSp>
          <p:nvGrpSpPr>
            <p:cNvPr id="71690" name="Group 283"/>
            <p:cNvGrpSpPr>
              <a:grpSpLocks/>
            </p:cNvGrpSpPr>
            <p:nvPr/>
          </p:nvGrpSpPr>
          <p:grpSpPr bwMode="auto">
            <a:xfrm>
              <a:off x="2949" y="681"/>
              <a:ext cx="2586" cy="2552"/>
              <a:chOff x="2949" y="681"/>
              <a:chExt cx="2586" cy="2552"/>
            </a:xfrm>
          </p:grpSpPr>
          <p:sp>
            <p:nvSpPr>
              <p:cNvPr id="71691" name="Rectangle 284"/>
              <p:cNvSpPr>
                <a:spLocks noChangeArrowheads="1"/>
              </p:cNvSpPr>
              <p:nvPr/>
            </p:nvSpPr>
            <p:spPr bwMode="auto">
              <a:xfrm>
                <a:off x="3394" y="760"/>
                <a:ext cx="1978" cy="2089"/>
              </a:xfrm>
              <a:prstGeom prst="rect">
                <a:avLst/>
              </a:prstGeom>
              <a:noFill/>
              <a:ln w="3175">
                <a:solidFill>
                  <a:srgbClr val="000000"/>
                </a:solidFill>
                <a:miter lim="800000"/>
                <a:headEnd/>
                <a:tailEnd/>
              </a:ln>
            </p:spPr>
            <p:txBody>
              <a:bodyPr/>
              <a:lstStyle/>
              <a:p>
                <a:endParaRPr lang="en-US"/>
              </a:p>
            </p:txBody>
          </p:sp>
          <p:sp>
            <p:nvSpPr>
              <p:cNvPr id="71692" name="Line 285"/>
              <p:cNvSpPr>
                <a:spLocks noChangeShapeType="1"/>
              </p:cNvSpPr>
              <p:nvPr/>
            </p:nvSpPr>
            <p:spPr bwMode="auto">
              <a:xfrm flipV="1">
                <a:off x="3394" y="2835"/>
                <a:ext cx="0" cy="14"/>
              </a:xfrm>
              <a:prstGeom prst="line">
                <a:avLst/>
              </a:prstGeom>
              <a:noFill/>
              <a:ln w="3175">
                <a:solidFill>
                  <a:srgbClr val="000000"/>
                </a:solidFill>
                <a:round/>
                <a:headEnd/>
                <a:tailEnd/>
              </a:ln>
            </p:spPr>
            <p:txBody>
              <a:bodyPr/>
              <a:lstStyle/>
              <a:p>
                <a:endParaRPr lang="en-US"/>
              </a:p>
            </p:txBody>
          </p:sp>
          <p:sp>
            <p:nvSpPr>
              <p:cNvPr id="71693" name="Line 286"/>
              <p:cNvSpPr>
                <a:spLocks noChangeShapeType="1"/>
              </p:cNvSpPr>
              <p:nvPr/>
            </p:nvSpPr>
            <p:spPr bwMode="auto">
              <a:xfrm flipV="1">
                <a:off x="3643" y="2835"/>
                <a:ext cx="0" cy="14"/>
              </a:xfrm>
              <a:prstGeom prst="line">
                <a:avLst/>
              </a:prstGeom>
              <a:noFill/>
              <a:ln w="3175">
                <a:solidFill>
                  <a:srgbClr val="000000"/>
                </a:solidFill>
                <a:round/>
                <a:headEnd/>
                <a:tailEnd/>
              </a:ln>
            </p:spPr>
            <p:txBody>
              <a:bodyPr/>
              <a:lstStyle/>
              <a:p>
                <a:endParaRPr lang="en-US"/>
              </a:p>
            </p:txBody>
          </p:sp>
          <p:sp>
            <p:nvSpPr>
              <p:cNvPr id="71694" name="Line 287"/>
              <p:cNvSpPr>
                <a:spLocks noChangeShapeType="1"/>
              </p:cNvSpPr>
              <p:nvPr/>
            </p:nvSpPr>
            <p:spPr bwMode="auto">
              <a:xfrm flipV="1">
                <a:off x="3889" y="2835"/>
                <a:ext cx="0" cy="14"/>
              </a:xfrm>
              <a:prstGeom prst="line">
                <a:avLst/>
              </a:prstGeom>
              <a:noFill/>
              <a:ln w="3175">
                <a:solidFill>
                  <a:srgbClr val="000000"/>
                </a:solidFill>
                <a:round/>
                <a:headEnd/>
                <a:tailEnd/>
              </a:ln>
            </p:spPr>
            <p:txBody>
              <a:bodyPr/>
              <a:lstStyle/>
              <a:p>
                <a:endParaRPr lang="en-US"/>
              </a:p>
            </p:txBody>
          </p:sp>
          <p:sp>
            <p:nvSpPr>
              <p:cNvPr id="71695" name="Line 288"/>
              <p:cNvSpPr>
                <a:spLocks noChangeShapeType="1"/>
              </p:cNvSpPr>
              <p:nvPr/>
            </p:nvSpPr>
            <p:spPr bwMode="auto">
              <a:xfrm flipV="1">
                <a:off x="4136" y="2835"/>
                <a:ext cx="0" cy="14"/>
              </a:xfrm>
              <a:prstGeom prst="line">
                <a:avLst/>
              </a:prstGeom>
              <a:noFill/>
              <a:ln w="3175">
                <a:solidFill>
                  <a:srgbClr val="000000"/>
                </a:solidFill>
                <a:round/>
                <a:headEnd/>
                <a:tailEnd/>
              </a:ln>
            </p:spPr>
            <p:txBody>
              <a:bodyPr/>
              <a:lstStyle/>
              <a:p>
                <a:endParaRPr lang="en-US"/>
              </a:p>
            </p:txBody>
          </p:sp>
          <p:sp>
            <p:nvSpPr>
              <p:cNvPr id="71696" name="Line 289"/>
              <p:cNvSpPr>
                <a:spLocks noChangeShapeType="1"/>
              </p:cNvSpPr>
              <p:nvPr/>
            </p:nvSpPr>
            <p:spPr bwMode="auto">
              <a:xfrm flipV="1">
                <a:off x="4383" y="2835"/>
                <a:ext cx="0" cy="14"/>
              </a:xfrm>
              <a:prstGeom prst="line">
                <a:avLst/>
              </a:prstGeom>
              <a:noFill/>
              <a:ln w="3175">
                <a:solidFill>
                  <a:srgbClr val="000000"/>
                </a:solidFill>
                <a:round/>
                <a:headEnd/>
                <a:tailEnd/>
              </a:ln>
            </p:spPr>
            <p:txBody>
              <a:bodyPr/>
              <a:lstStyle/>
              <a:p>
                <a:endParaRPr lang="en-US"/>
              </a:p>
            </p:txBody>
          </p:sp>
          <p:sp>
            <p:nvSpPr>
              <p:cNvPr id="71697" name="Line 290"/>
              <p:cNvSpPr>
                <a:spLocks noChangeShapeType="1"/>
              </p:cNvSpPr>
              <p:nvPr/>
            </p:nvSpPr>
            <p:spPr bwMode="auto">
              <a:xfrm flipV="1">
                <a:off x="4630" y="2835"/>
                <a:ext cx="0" cy="14"/>
              </a:xfrm>
              <a:prstGeom prst="line">
                <a:avLst/>
              </a:prstGeom>
              <a:noFill/>
              <a:ln w="3175">
                <a:solidFill>
                  <a:srgbClr val="000000"/>
                </a:solidFill>
                <a:round/>
                <a:headEnd/>
                <a:tailEnd/>
              </a:ln>
            </p:spPr>
            <p:txBody>
              <a:bodyPr/>
              <a:lstStyle/>
              <a:p>
                <a:endParaRPr lang="en-US"/>
              </a:p>
            </p:txBody>
          </p:sp>
          <p:sp>
            <p:nvSpPr>
              <p:cNvPr id="71698" name="Line 291"/>
              <p:cNvSpPr>
                <a:spLocks noChangeShapeType="1"/>
              </p:cNvSpPr>
              <p:nvPr/>
            </p:nvSpPr>
            <p:spPr bwMode="auto">
              <a:xfrm flipV="1">
                <a:off x="4878" y="2835"/>
                <a:ext cx="0" cy="14"/>
              </a:xfrm>
              <a:prstGeom prst="line">
                <a:avLst/>
              </a:prstGeom>
              <a:noFill/>
              <a:ln w="3175">
                <a:solidFill>
                  <a:srgbClr val="000000"/>
                </a:solidFill>
                <a:round/>
                <a:headEnd/>
                <a:tailEnd/>
              </a:ln>
            </p:spPr>
            <p:txBody>
              <a:bodyPr/>
              <a:lstStyle/>
              <a:p>
                <a:endParaRPr lang="en-US"/>
              </a:p>
            </p:txBody>
          </p:sp>
          <p:sp>
            <p:nvSpPr>
              <p:cNvPr id="71699" name="Line 292"/>
              <p:cNvSpPr>
                <a:spLocks noChangeShapeType="1"/>
              </p:cNvSpPr>
              <p:nvPr/>
            </p:nvSpPr>
            <p:spPr bwMode="auto">
              <a:xfrm flipV="1">
                <a:off x="5125" y="2835"/>
                <a:ext cx="0" cy="14"/>
              </a:xfrm>
              <a:prstGeom prst="line">
                <a:avLst/>
              </a:prstGeom>
              <a:noFill/>
              <a:ln w="3175">
                <a:solidFill>
                  <a:srgbClr val="000000"/>
                </a:solidFill>
                <a:round/>
                <a:headEnd/>
                <a:tailEnd/>
              </a:ln>
            </p:spPr>
            <p:txBody>
              <a:bodyPr/>
              <a:lstStyle/>
              <a:p>
                <a:endParaRPr lang="en-US"/>
              </a:p>
            </p:txBody>
          </p:sp>
          <p:sp>
            <p:nvSpPr>
              <p:cNvPr id="71700" name="Line 293"/>
              <p:cNvSpPr>
                <a:spLocks noChangeShapeType="1"/>
              </p:cNvSpPr>
              <p:nvPr/>
            </p:nvSpPr>
            <p:spPr bwMode="auto">
              <a:xfrm flipV="1">
                <a:off x="5372" y="2835"/>
                <a:ext cx="0" cy="14"/>
              </a:xfrm>
              <a:prstGeom prst="line">
                <a:avLst/>
              </a:prstGeom>
              <a:noFill/>
              <a:ln w="3175">
                <a:solidFill>
                  <a:srgbClr val="000000"/>
                </a:solidFill>
                <a:round/>
                <a:headEnd/>
                <a:tailEnd/>
              </a:ln>
            </p:spPr>
            <p:txBody>
              <a:bodyPr/>
              <a:lstStyle/>
              <a:p>
                <a:endParaRPr lang="en-US"/>
              </a:p>
            </p:txBody>
          </p:sp>
          <p:sp>
            <p:nvSpPr>
              <p:cNvPr id="71701" name="Line 294"/>
              <p:cNvSpPr>
                <a:spLocks noChangeShapeType="1"/>
              </p:cNvSpPr>
              <p:nvPr/>
            </p:nvSpPr>
            <p:spPr bwMode="auto">
              <a:xfrm>
                <a:off x="3394" y="760"/>
                <a:ext cx="0" cy="13"/>
              </a:xfrm>
              <a:prstGeom prst="line">
                <a:avLst/>
              </a:prstGeom>
              <a:noFill/>
              <a:ln w="3175">
                <a:solidFill>
                  <a:srgbClr val="000000"/>
                </a:solidFill>
                <a:round/>
                <a:headEnd/>
                <a:tailEnd/>
              </a:ln>
            </p:spPr>
            <p:txBody>
              <a:bodyPr/>
              <a:lstStyle/>
              <a:p>
                <a:endParaRPr lang="en-US"/>
              </a:p>
            </p:txBody>
          </p:sp>
          <p:sp>
            <p:nvSpPr>
              <p:cNvPr id="71702" name="Line 295"/>
              <p:cNvSpPr>
                <a:spLocks noChangeShapeType="1"/>
              </p:cNvSpPr>
              <p:nvPr/>
            </p:nvSpPr>
            <p:spPr bwMode="auto">
              <a:xfrm>
                <a:off x="3643" y="760"/>
                <a:ext cx="0" cy="13"/>
              </a:xfrm>
              <a:prstGeom prst="line">
                <a:avLst/>
              </a:prstGeom>
              <a:noFill/>
              <a:ln w="3175">
                <a:solidFill>
                  <a:srgbClr val="000000"/>
                </a:solidFill>
                <a:round/>
                <a:headEnd/>
                <a:tailEnd/>
              </a:ln>
            </p:spPr>
            <p:txBody>
              <a:bodyPr/>
              <a:lstStyle/>
              <a:p>
                <a:endParaRPr lang="en-US"/>
              </a:p>
            </p:txBody>
          </p:sp>
          <p:sp>
            <p:nvSpPr>
              <p:cNvPr id="71703" name="Line 296"/>
              <p:cNvSpPr>
                <a:spLocks noChangeShapeType="1"/>
              </p:cNvSpPr>
              <p:nvPr/>
            </p:nvSpPr>
            <p:spPr bwMode="auto">
              <a:xfrm>
                <a:off x="3889" y="760"/>
                <a:ext cx="0" cy="13"/>
              </a:xfrm>
              <a:prstGeom prst="line">
                <a:avLst/>
              </a:prstGeom>
              <a:noFill/>
              <a:ln w="3175">
                <a:solidFill>
                  <a:srgbClr val="000000"/>
                </a:solidFill>
                <a:round/>
                <a:headEnd/>
                <a:tailEnd/>
              </a:ln>
            </p:spPr>
            <p:txBody>
              <a:bodyPr/>
              <a:lstStyle/>
              <a:p>
                <a:endParaRPr lang="en-US"/>
              </a:p>
            </p:txBody>
          </p:sp>
          <p:sp>
            <p:nvSpPr>
              <p:cNvPr id="71704" name="Line 297"/>
              <p:cNvSpPr>
                <a:spLocks noChangeShapeType="1"/>
              </p:cNvSpPr>
              <p:nvPr/>
            </p:nvSpPr>
            <p:spPr bwMode="auto">
              <a:xfrm>
                <a:off x="4136" y="760"/>
                <a:ext cx="0" cy="13"/>
              </a:xfrm>
              <a:prstGeom prst="line">
                <a:avLst/>
              </a:prstGeom>
              <a:noFill/>
              <a:ln w="3175">
                <a:solidFill>
                  <a:srgbClr val="000000"/>
                </a:solidFill>
                <a:round/>
                <a:headEnd/>
                <a:tailEnd/>
              </a:ln>
            </p:spPr>
            <p:txBody>
              <a:bodyPr/>
              <a:lstStyle/>
              <a:p>
                <a:endParaRPr lang="en-US"/>
              </a:p>
            </p:txBody>
          </p:sp>
          <p:sp>
            <p:nvSpPr>
              <p:cNvPr id="71705" name="Line 298"/>
              <p:cNvSpPr>
                <a:spLocks noChangeShapeType="1"/>
              </p:cNvSpPr>
              <p:nvPr/>
            </p:nvSpPr>
            <p:spPr bwMode="auto">
              <a:xfrm>
                <a:off x="4383" y="760"/>
                <a:ext cx="0" cy="13"/>
              </a:xfrm>
              <a:prstGeom prst="line">
                <a:avLst/>
              </a:prstGeom>
              <a:noFill/>
              <a:ln w="3175">
                <a:solidFill>
                  <a:srgbClr val="000000"/>
                </a:solidFill>
                <a:round/>
                <a:headEnd/>
                <a:tailEnd/>
              </a:ln>
            </p:spPr>
            <p:txBody>
              <a:bodyPr/>
              <a:lstStyle/>
              <a:p>
                <a:endParaRPr lang="en-US"/>
              </a:p>
            </p:txBody>
          </p:sp>
          <p:sp>
            <p:nvSpPr>
              <p:cNvPr id="71706" name="Line 299"/>
              <p:cNvSpPr>
                <a:spLocks noChangeShapeType="1"/>
              </p:cNvSpPr>
              <p:nvPr/>
            </p:nvSpPr>
            <p:spPr bwMode="auto">
              <a:xfrm>
                <a:off x="4630" y="760"/>
                <a:ext cx="0" cy="13"/>
              </a:xfrm>
              <a:prstGeom prst="line">
                <a:avLst/>
              </a:prstGeom>
              <a:noFill/>
              <a:ln w="3175">
                <a:solidFill>
                  <a:srgbClr val="000000"/>
                </a:solidFill>
                <a:round/>
                <a:headEnd/>
                <a:tailEnd/>
              </a:ln>
            </p:spPr>
            <p:txBody>
              <a:bodyPr/>
              <a:lstStyle/>
              <a:p>
                <a:endParaRPr lang="en-US"/>
              </a:p>
            </p:txBody>
          </p:sp>
          <p:sp>
            <p:nvSpPr>
              <p:cNvPr id="71707" name="Line 300"/>
              <p:cNvSpPr>
                <a:spLocks noChangeShapeType="1"/>
              </p:cNvSpPr>
              <p:nvPr/>
            </p:nvSpPr>
            <p:spPr bwMode="auto">
              <a:xfrm>
                <a:off x="4878" y="760"/>
                <a:ext cx="0" cy="13"/>
              </a:xfrm>
              <a:prstGeom prst="line">
                <a:avLst/>
              </a:prstGeom>
              <a:noFill/>
              <a:ln w="3175">
                <a:solidFill>
                  <a:srgbClr val="000000"/>
                </a:solidFill>
                <a:round/>
                <a:headEnd/>
                <a:tailEnd/>
              </a:ln>
            </p:spPr>
            <p:txBody>
              <a:bodyPr/>
              <a:lstStyle/>
              <a:p>
                <a:endParaRPr lang="en-US"/>
              </a:p>
            </p:txBody>
          </p:sp>
          <p:sp>
            <p:nvSpPr>
              <p:cNvPr id="71708" name="Line 301"/>
              <p:cNvSpPr>
                <a:spLocks noChangeShapeType="1"/>
              </p:cNvSpPr>
              <p:nvPr/>
            </p:nvSpPr>
            <p:spPr bwMode="auto">
              <a:xfrm>
                <a:off x="5125" y="760"/>
                <a:ext cx="0" cy="13"/>
              </a:xfrm>
              <a:prstGeom prst="line">
                <a:avLst/>
              </a:prstGeom>
              <a:noFill/>
              <a:ln w="3175">
                <a:solidFill>
                  <a:srgbClr val="000000"/>
                </a:solidFill>
                <a:round/>
                <a:headEnd/>
                <a:tailEnd/>
              </a:ln>
            </p:spPr>
            <p:txBody>
              <a:bodyPr/>
              <a:lstStyle/>
              <a:p>
                <a:endParaRPr lang="en-US"/>
              </a:p>
            </p:txBody>
          </p:sp>
          <p:sp>
            <p:nvSpPr>
              <p:cNvPr id="71709" name="Line 302"/>
              <p:cNvSpPr>
                <a:spLocks noChangeShapeType="1"/>
              </p:cNvSpPr>
              <p:nvPr/>
            </p:nvSpPr>
            <p:spPr bwMode="auto">
              <a:xfrm>
                <a:off x="5372" y="760"/>
                <a:ext cx="0" cy="13"/>
              </a:xfrm>
              <a:prstGeom prst="line">
                <a:avLst/>
              </a:prstGeom>
              <a:noFill/>
              <a:ln w="3175">
                <a:solidFill>
                  <a:srgbClr val="000000"/>
                </a:solidFill>
                <a:round/>
                <a:headEnd/>
                <a:tailEnd/>
              </a:ln>
            </p:spPr>
            <p:txBody>
              <a:bodyPr/>
              <a:lstStyle/>
              <a:p>
                <a:endParaRPr lang="en-US"/>
              </a:p>
            </p:txBody>
          </p:sp>
          <p:sp>
            <p:nvSpPr>
              <p:cNvPr id="71710" name="Line 303"/>
              <p:cNvSpPr>
                <a:spLocks noChangeShapeType="1"/>
              </p:cNvSpPr>
              <p:nvPr/>
            </p:nvSpPr>
            <p:spPr bwMode="auto">
              <a:xfrm flipV="1">
                <a:off x="3394" y="2822"/>
                <a:ext cx="0" cy="27"/>
              </a:xfrm>
              <a:prstGeom prst="line">
                <a:avLst/>
              </a:prstGeom>
              <a:noFill/>
              <a:ln w="3175">
                <a:solidFill>
                  <a:srgbClr val="000000"/>
                </a:solidFill>
                <a:round/>
                <a:headEnd/>
                <a:tailEnd/>
              </a:ln>
            </p:spPr>
            <p:txBody>
              <a:bodyPr/>
              <a:lstStyle/>
              <a:p>
                <a:endParaRPr lang="en-US"/>
              </a:p>
            </p:txBody>
          </p:sp>
          <p:sp>
            <p:nvSpPr>
              <p:cNvPr id="71711" name="Line 304"/>
              <p:cNvSpPr>
                <a:spLocks noChangeShapeType="1"/>
              </p:cNvSpPr>
              <p:nvPr/>
            </p:nvSpPr>
            <p:spPr bwMode="auto">
              <a:xfrm flipV="1">
                <a:off x="3889" y="2822"/>
                <a:ext cx="0" cy="27"/>
              </a:xfrm>
              <a:prstGeom prst="line">
                <a:avLst/>
              </a:prstGeom>
              <a:noFill/>
              <a:ln w="3175">
                <a:solidFill>
                  <a:srgbClr val="000000"/>
                </a:solidFill>
                <a:round/>
                <a:headEnd/>
                <a:tailEnd/>
              </a:ln>
            </p:spPr>
            <p:txBody>
              <a:bodyPr/>
              <a:lstStyle/>
              <a:p>
                <a:endParaRPr lang="en-US"/>
              </a:p>
            </p:txBody>
          </p:sp>
          <p:sp>
            <p:nvSpPr>
              <p:cNvPr id="71712" name="Line 305"/>
              <p:cNvSpPr>
                <a:spLocks noChangeShapeType="1"/>
              </p:cNvSpPr>
              <p:nvPr/>
            </p:nvSpPr>
            <p:spPr bwMode="auto">
              <a:xfrm flipV="1">
                <a:off x="4383" y="2822"/>
                <a:ext cx="0" cy="27"/>
              </a:xfrm>
              <a:prstGeom prst="line">
                <a:avLst/>
              </a:prstGeom>
              <a:noFill/>
              <a:ln w="3175">
                <a:solidFill>
                  <a:srgbClr val="000000"/>
                </a:solidFill>
                <a:round/>
                <a:headEnd/>
                <a:tailEnd/>
              </a:ln>
            </p:spPr>
            <p:txBody>
              <a:bodyPr/>
              <a:lstStyle/>
              <a:p>
                <a:endParaRPr lang="en-US"/>
              </a:p>
            </p:txBody>
          </p:sp>
          <p:sp>
            <p:nvSpPr>
              <p:cNvPr id="71713" name="Line 306"/>
              <p:cNvSpPr>
                <a:spLocks noChangeShapeType="1"/>
              </p:cNvSpPr>
              <p:nvPr/>
            </p:nvSpPr>
            <p:spPr bwMode="auto">
              <a:xfrm flipV="1">
                <a:off x="4878" y="2822"/>
                <a:ext cx="0" cy="27"/>
              </a:xfrm>
              <a:prstGeom prst="line">
                <a:avLst/>
              </a:prstGeom>
              <a:noFill/>
              <a:ln w="3175">
                <a:solidFill>
                  <a:srgbClr val="000000"/>
                </a:solidFill>
                <a:round/>
                <a:headEnd/>
                <a:tailEnd/>
              </a:ln>
            </p:spPr>
            <p:txBody>
              <a:bodyPr/>
              <a:lstStyle/>
              <a:p>
                <a:endParaRPr lang="en-US"/>
              </a:p>
            </p:txBody>
          </p:sp>
          <p:sp>
            <p:nvSpPr>
              <p:cNvPr id="71714" name="Line 307"/>
              <p:cNvSpPr>
                <a:spLocks noChangeShapeType="1"/>
              </p:cNvSpPr>
              <p:nvPr/>
            </p:nvSpPr>
            <p:spPr bwMode="auto">
              <a:xfrm flipV="1">
                <a:off x="5372" y="2822"/>
                <a:ext cx="0" cy="27"/>
              </a:xfrm>
              <a:prstGeom prst="line">
                <a:avLst/>
              </a:prstGeom>
              <a:noFill/>
              <a:ln w="3175">
                <a:solidFill>
                  <a:srgbClr val="000000"/>
                </a:solidFill>
                <a:round/>
                <a:headEnd/>
                <a:tailEnd/>
              </a:ln>
            </p:spPr>
            <p:txBody>
              <a:bodyPr/>
              <a:lstStyle/>
              <a:p>
                <a:endParaRPr lang="en-US"/>
              </a:p>
            </p:txBody>
          </p:sp>
          <p:sp>
            <p:nvSpPr>
              <p:cNvPr id="71715" name="Line 308"/>
              <p:cNvSpPr>
                <a:spLocks noChangeShapeType="1"/>
              </p:cNvSpPr>
              <p:nvPr/>
            </p:nvSpPr>
            <p:spPr bwMode="auto">
              <a:xfrm>
                <a:off x="3394" y="760"/>
                <a:ext cx="0" cy="27"/>
              </a:xfrm>
              <a:prstGeom prst="line">
                <a:avLst/>
              </a:prstGeom>
              <a:noFill/>
              <a:ln w="3175">
                <a:solidFill>
                  <a:srgbClr val="000000"/>
                </a:solidFill>
                <a:round/>
                <a:headEnd/>
                <a:tailEnd/>
              </a:ln>
            </p:spPr>
            <p:txBody>
              <a:bodyPr/>
              <a:lstStyle/>
              <a:p>
                <a:endParaRPr lang="en-US"/>
              </a:p>
            </p:txBody>
          </p:sp>
          <p:sp>
            <p:nvSpPr>
              <p:cNvPr id="71716" name="Line 309"/>
              <p:cNvSpPr>
                <a:spLocks noChangeShapeType="1"/>
              </p:cNvSpPr>
              <p:nvPr/>
            </p:nvSpPr>
            <p:spPr bwMode="auto">
              <a:xfrm>
                <a:off x="3889" y="760"/>
                <a:ext cx="0" cy="27"/>
              </a:xfrm>
              <a:prstGeom prst="line">
                <a:avLst/>
              </a:prstGeom>
              <a:noFill/>
              <a:ln w="3175">
                <a:solidFill>
                  <a:srgbClr val="000000"/>
                </a:solidFill>
                <a:round/>
                <a:headEnd/>
                <a:tailEnd/>
              </a:ln>
            </p:spPr>
            <p:txBody>
              <a:bodyPr/>
              <a:lstStyle/>
              <a:p>
                <a:endParaRPr lang="en-US"/>
              </a:p>
            </p:txBody>
          </p:sp>
          <p:sp>
            <p:nvSpPr>
              <p:cNvPr id="71717" name="Line 310"/>
              <p:cNvSpPr>
                <a:spLocks noChangeShapeType="1"/>
              </p:cNvSpPr>
              <p:nvPr/>
            </p:nvSpPr>
            <p:spPr bwMode="auto">
              <a:xfrm>
                <a:off x="4383" y="760"/>
                <a:ext cx="0" cy="27"/>
              </a:xfrm>
              <a:prstGeom prst="line">
                <a:avLst/>
              </a:prstGeom>
              <a:noFill/>
              <a:ln w="3175">
                <a:solidFill>
                  <a:srgbClr val="000000"/>
                </a:solidFill>
                <a:round/>
                <a:headEnd/>
                <a:tailEnd/>
              </a:ln>
            </p:spPr>
            <p:txBody>
              <a:bodyPr/>
              <a:lstStyle/>
              <a:p>
                <a:endParaRPr lang="en-US"/>
              </a:p>
            </p:txBody>
          </p:sp>
          <p:sp>
            <p:nvSpPr>
              <p:cNvPr id="71718" name="Line 311"/>
              <p:cNvSpPr>
                <a:spLocks noChangeShapeType="1"/>
              </p:cNvSpPr>
              <p:nvPr/>
            </p:nvSpPr>
            <p:spPr bwMode="auto">
              <a:xfrm>
                <a:off x="4878" y="760"/>
                <a:ext cx="0" cy="27"/>
              </a:xfrm>
              <a:prstGeom prst="line">
                <a:avLst/>
              </a:prstGeom>
              <a:noFill/>
              <a:ln w="3175">
                <a:solidFill>
                  <a:srgbClr val="000000"/>
                </a:solidFill>
                <a:round/>
                <a:headEnd/>
                <a:tailEnd/>
              </a:ln>
            </p:spPr>
            <p:txBody>
              <a:bodyPr/>
              <a:lstStyle/>
              <a:p>
                <a:endParaRPr lang="en-US"/>
              </a:p>
            </p:txBody>
          </p:sp>
          <p:sp>
            <p:nvSpPr>
              <p:cNvPr id="71719" name="Line 312"/>
              <p:cNvSpPr>
                <a:spLocks noChangeShapeType="1"/>
              </p:cNvSpPr>
              <p:nvPr/>
            </p:nvSpPr>
            <p:spPr bwMode="auto">
              <a:xfrm>
                <a:off x="5372" y="760"/>
                <a:ext cx="0" cy="27"/>
              </a:xfrm>
              <a:prstGeom prst="line">
                <a:avLst/>
              </a:prstGeom>
              <a:noFill/>
              <a:ln w="3175">
                <a:solidFill>
                  <a:srgbClr val="000000"/>
                </a:solidFill>
                <a:round/>
                <a:headEnd/>
                <a:tailEnd/>
              </a:ln>
            </p:spPr>
            <p:txBody>
              <a:bodyPr/>
              <a:lstStyle/>
              <a:p>
                <a:endParaRPr lang="en-US"/>
              </a:p>
            </p:txBody>
          </p:sp>
          <p:sp>
            <p:nvSpPr>
              <p:cNvPr id="71720" name="Rectangle 313"/>
              <p:cNvSpPr>
                <a:spLocks noChangeArrowheads="1"/>
              </p:cNvSpPr>
              <p:nvPr/>
            </p:nvSpPr>
            <p:spPr bwMode="auto">
              <a:xfrm>
                <a:off x="3238" y="2889"/>
                <a:ext cx="320"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2795</a:t>
                </a:r>
              </a:p>
            </p:txBody>
          </p:sp>
          <p:sp>
            <p:nvSpPr>
              <p:cNvPr id="71721" name="Rectangle 314"/>
              <p:cNvSpPr>
                <a:spLocks noChangeArrowheads="1"/>
              </p:cNvSpPr>
              <p:nvPr/>
            </p:nvSpPr>
            <p:spPr bwMode="auto">
              <a:xfrm>
                <a:off x="3732" y="2889"/>
                <a:ext cx="321"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2800</a:t>
                </a:r>
              </a:p>
            </p:txBody>
          </p:sp>
          <p:sp>
            <p:nvSpPr>
              <p:cNvPr id="71722" name="Rectangle 315"/>
              <p:cNvSpPr>
                <a:spLocks noChangeArrowheads="1"/>
              </p:cNvSpPr>
              <p:nvPr/>
            </p:nvSpPr>
            <p:spPr bwMode="auto">
              <a:xfrm>
                <a:off x="4227" y="2889"/>
                <a:ext cx="320"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2805</a:t>
                </a:r>
              </a:p>
            </p:txBody>
          </p:sp>
          <p:sp>
            <p:nvSpPr>
              <p:cNvPr id="71723" name="Rectangle 316"/>
              <p:cNvSpPr>
                <a:spLocks noChangeArrowheads="1"/>
              </p:cNvSpPr>
              <p:nvPr/>
            </p:nvSpPr>
            <p:spPr bwMode="auto">
              <a:xfrm>
                <a:off x="4721" y="2889"/>
                <a:ext cx="320"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2810</a:t>
                </a:r>
              </a:p>
            </p:txBody>
          </p:sp>
          <p:sp>
            <p:nvSpPr>
              <p:cNvPr id="71724" name="Rectangle 317"/>
              <p:cNvSpPr>
                <a:spLocks noChangeArrowheads="1"/>
              </p:cNvSpPr>
              <p:nvPr/>
            </p:nvSpPr>
            <p:spPr bwMode="auto">
              <a:xfrm>
                <a:off x="5215" y="2889"/>
                <a:ext cx="320"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2815</a:t>
                </a:r>
              </a:p>
            </p:txBody>
          </p:sp>
          <p:sp>
            <p:nvSpPr>
              <p:cNvPr id="71725" name="Rectangle 318"/>
              <p:cNvSpPr>
                <a:spLocks noChangeArrowheads="1"/>
              </p:cNvSpPr>
              <p:nvPr/>
            </p:nvSpPr>
            <p:spPr bwMode="auto">
              <a:xfrm>
                <a:off x="4121" y="3038"/>
                <a:ext cx="530" cy="19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Time (s)</a:t>
                </a:r>
              </a:p>
            </p:txBody>
          </p:sp>
          <p:sp>
            <p:nvSpPr>
              <p:cNvPr id="71726" name="Line 319"/>
              <p:cNvSpPr>
                <a:spLocks noChangeShapeType="1"/>
              </p:cNvSpPr>
              <p:nvPr/>
            </p:nvSpPr>
            <p:spPr bwMode="auto">
              <a:xfrm>
                <a:off x="3394" y="2849"/>
                <a:ext cx="9" cy="0"/>
              </a:xfrm>
              <a:prstGeom prst="line">
                <a:avLst/>
              </a:prstGeom>
              <a:noFill/>
              <a:ln w="3175">
                <a:solidFill>
                  <a:srgbClr val="000000"/>
                </a:solidFill>
                <a:round/>
                <a:headEnd/>
                <a:tailEnd/>
              </a:ln>
            </p:spPr>
            <p:txBody>
              <a:bodyPr/>
              <a:lstStyle/>
              <a:p>
                <a:endParaRPr lang="en-US"/>
              </a:p>
            </p:txBody>
          </p:sp>
          <p:sp>
            <p:nvSpPr>
              <p:cNvPr id="71727" name="Line 320"/>
              <p:cNvSpPr>
                <a:spLocks noChangeShapeType="1"/>
              </p:cNvSpPr>
              <p:nvPr/>
            </p:nvSpPr>
            <p:spPr bwMode="auto">
              <a:xfrm>
                <a:off x="3394" y="2640"/>
                <a:ext cx="9" cy="0"/>
              </a:xfrm>
              <a:prstGeom prst="line">
                <a:avLst/>
              </a:prstGeom>
              <a:noFill/>
              <a:ln w="3175">
                <a:solidFill>
                  <a:srgbClr val="000000"/>
                </a:solidFill>
                <a:round/>
                <a:headEnd/>
                <a:tailEnd/>
              </a:ln>
            </p:spPr>
            <p:txBody>
              <a:bodyPr/>
              <a:lstStyle/>
              <a:p>
                <a:endParaRPr lang="en-US"/>
              </a:p>
            </p:txBody>
          </p:sp>
          <p:sp>
            <p:nvSpPr>
              <p:cNvPr id="71728" name="Line 321"/>
              <p:cNvSpPr>
                <a:spLocks noChangeShapeType="1"/>
              </p:cNvSpPr>
              <p:nvPr/>
            </p:nvSpPr>
            <p:spPr bwMode="auto">
              <a:xfrm>
                <a:off x="3394" y="2428"/>
                <a:ext cx="9" cy="0"/>
              </a:xfrm>
              <a:prstGeom prst="line">
                <a:avLst/>
              </a:prstGeom>
              <a:noFill/>
              <a:ln w="3175">
                <a:solidFill>
                  <a:srgbClr val="000000"/>
                </a:solidFill>
                <a:round/>
                <a:headEnd/>
                <a:tailEnd/>
              </a:ln>
            </p:spPr>
            <p:txBody>
              <a:bodyPr/>
              <a:lstStyle/>
              <a:p>
                <a:endParaRPr lang="en-US"/>
              </a:p>
            </p:txBody>
          </p:sp>
          <p:sp>
            <p:nvSpPr>
              <p:cNvPr id="71729" name="Line 322"/>
              <p:cNvSpPr>
                <a:spLocks noChangeShapeType="1"/>
              </p:cNvSpPr>
              <p:nvPr/>
            </p:nvSpPr>
            <p:spPr bwMode="auto">
              <a:xfrm>
                <a:off x="3394" y="2222"/>
                <a:ext cx="9" cy="0"/>
              </a:xfrm>
              <a:prstGeom prst="line">
                <a:avLst/>
              </a:prstGeom>
              <a:noFill/>
              <a:ln w="3175">
                <a:solidFill>
                  <a:srgbClr val="000000"/>
                </a:solidFill>
                <a:round/>
                <a:headEnd/>
                <a:tailEnd/>
              </a:ln>
            </p:spPr>
            <p:txBody>
              <a:bodyPr/>
              <a:lstStyle/>
              <a:p>
                <a:endParaRPr lang="en-US"/>
              </a:p>
            </p:txBody>
          </p:sp>
          <p:sp>
            <p:nvSpPr>
              <p:cNvPr id="71730" name="Line 323"/>
              <p:cNvSpPr>
                <a:spLocks noChangeShapeType="1"/>
              </p:cNvSpPr>
              <p:nvPr/>
            </p:nvSpPr>
            <p:spPr bwMode="auto">
              <a:xfrm>
                <a:off x="3394" y="2013"/>
                <a:ext cx="9" cy="0"/>
              </a:xfrm>
              <a:prstGeom prst="line">
                <a:avLst/>
              </a:prstGeom>
              <a:noFill/>
              <a:ln w="3175">
                <a:solidFill>
                  <a:srgbClr val="000000"/>
                </a:solidFill>
                <a:round/>
                <a:headEnd/>
                <a:tailEnd/>
              </a:ln>
            </p:spPr>
            <p:txBody>
              <a:bodyPr/>
              <a:lstStyle/>
              <a:p>
                <a:endParaRPr lang="en-US"/>
              </a:p>
            </p:txBody>
          </p:sp>
          <p:sp>
            <p:nvSpPr>
              <p:cNvPr id="71731" name="Line 324"/>
              <p:cNvSpPr>
                <a:spLocks noChangeShapeType="1"/>
              </p:cNvSpPr>
              <p:nvPr/>
            </p:nvSpPr>
            <p:spPr bwMode="auto">
              <a:xfrm>
                <a:off x="3394" y="1804"/>
                <a:ext cx="9" cy="0"/>
              </a:xfrm>
              <a:prstGeom prst="line">
                <a:avLst/>
              </a:prstGeom>
              <a:noFill/>
              <a:ln w="3175">
                <a:solidFill>
                  <a:srgbClr val="000000"/>
                </a:solidFill>
                <a:round/>
                <a:headEnd/>
                <a:tailEnd/>
              </a:ln>
            </p:spPr>
            <p:txBody>
              <a:bodyPr/>
              <a:lstStyle/>
              <a:p>
                <a:endParaRPr lang="en-US"/>
              </a:p>
            </p:txBody>
          </p:sp>
          <p:sp>
            <p:nvSpPr>
              <p:cNvPr id="71732" name="Line 325"/>
              <p:cNvSpPr>
                <a:spLocks noChangeShapeType="1"/>
              </p:cNvSpPr>
              <p:nvPr/>
            </p:nvSpPr>
            <p:spPr bwMode="auto">
              <a:xfrm>
                <a:off x="3394" y="1595"/>
                <a:ext cx="9" cy="0"/>
              </a:xfrm>
              <a:prstGeom prst="line">
                <a:avLst/>
              </a:prstGeom>
              <a:noFill/>
              <a:ln w="3175">
                <a:solidFill>
                  <a:srgbClr val="000000"/>
                </a:solidFill>
                <a:round/>
                <a:headEnd/>
                <a:tailEnd/>
              </a:ln>
            </p:spPr>
            <p:txBody>
              <a:bodyPr/>
              <a:lstStyle/>
              <a:p>
                <a:endParaRPr lang="en-US"/>
              </a:p>
            </p:txBody>
          </p:sp>
          <p:sp>
            <p:nvSpPr>
              <p:cNvPr id="71733" name="Line 326"/>
              <p:cNvSpPr>
                <a:spLocks noChangeShapeType="1"/>
              </p:cNvSpPr>
              <p:nvPr/>
            </p:nvSpPr>
            <p:spPr bwMode="auto">
              <a:xfrm>
                <a:off x="3394" y="1387"/>
                <a:ext cx="9" cy="0"/>
              </a:xfrm>
              <a:prstGeom prst="line">
                <a:avLst/>
              </a:prstGeom>
              <a:noFill/>
              <a:ln w="3175">
                <a:solidFill>
                  <a:srgbClr val="000000"/>
                </a:solidFill>
                <a:round/>
                <a:headEnd/>
                <a:tailEnd/>
              </a:ln>
            </p:spPr>
            <p:txBody>
              <a:bodyPr/>
              <a:lstStyle/>
              <a:p>
                <a:endParaRPr lang="en-US"/>
              </a:p>
            </p:txBody>
          </p:sp>
          <p:sp>
            <p:nvSpPr>
              <p:cNvPr id="71734" name="Line 327"/>
              <p:cNvSpPr>
                <a:spLocks noChangeShapeType="1"/>
              </p:cNvSpPr>
              <p:nvPr/>
            </p:nvSpPr>
            <p:spPr bwMode="auto">
              <a:xfrm>
                <a:off x="3394" y="1178"/>
                <a:ext cx="9" cy="0"/>
              </a:xfrm>
              <a:prstGeom prst="line">
                <a:avLst/>
              </a:prstGeom>
              <a:noFill/>
              <a:ln w="3175">
                <a:solidFill>
                  <a:srgbClr val="000000"/>
                </a:solidFill>
                <a:round/>
                <a:headEnd/>
                <a:tailEnd/>
              </a:ln>
            </p:spPr>
            <p:txBody>
              <a:bodyPr/>
              <a:lstStyle/>
              <a:p>
                <a:endParaRPr lang="en-US"/>
              </a:p>
            </p:txBody>
          </p:sp>
          <p:sp>
            <p:nvSpPr>
              <p:cNvPr id="71735" name="Line 328"/>
              <p:cNvSpPr>
                <a:spLocks noChangeShapeType="1"/>
              </p:cNvSpPr>
              <p:nvPr/>
            </p:nvSpPr>
            <p:spPr bwMode="auto">
              <a:xfrm>
                <a:off x="3394" y="969"/>
                <a:ext cx="9" cy="0"/>
              </a:xfrm>
              <a:prstGeom prst="line">
                <a:avLst/>
              </a:prstGeom>
              <a:noFill/>
              <a:ln w="3175">
                <a:solidFill>
                  <a:srgbClr val="000000"/>
                </a:solidFill>
                <a:round/>
                <a:headEnd/>
                <a:tailEnd/>
              </a:ln>
            </p:spPr>
            <p:txBody>
              <a:bodyPr/>
              <a:lstStyle/>
              <a:p>
                <a:endParaRPr lang="en-US"/>
              </a:p>
            </p:txBody>
          </p:sp>
          <p:sp>
            <p:nvSpPr>
              <p:cNvPr id="71736" name="Line 329"/>
              <p:cNvSpPr>
                <a:spLocks noChangeShapeType="1"/>
              </p:cNvSpPr>
              <p:nvPr/>
            </p:nvSpPr>
            <p:spPr bwMode="auto">
              <a:xfrm>
                <a:off x="3394" y="760"/>
                <a:ext cx="9" cy="0"/>
              </a:xfrm>
              <a:prstGeom prst="line">
                <a:avLst/>
              </a:prstGeom>
              <a:noFill/>
              <a:ln w="3175">
                <a:solidFill>
                  <a:srgbClr val="000000"/>
                </a:solidFill>
                <a:round/>
                <a:headEnd/>
                <a:tailEnd/>
              </a:ln>
            </p:spPr>
            <p:txBody>
              <a:bodyPr/>
              <a:lstStyle/>
              <a:p>
                <a:endParaRPr lang="en-US"/>
              </a:p>
            </p:txBody>
          </p:sp>
          <p:sp>
            <p:nvSpPr>
              <p:cNvPr id="71737" name="Line 330"/>
              <p:cNvSpPr>
                <a:spLocks noChangeShapeType="1"/>
              </p:cNvSpPr>
              <p:nvPr/>
            </p:nvSpPr>
            <p:spPr bwMode="auto">
              <a:xfrm flipH="1">
                <a:off x="5363" y="2849"/>
                <a:ext cx="9" cy="0"/>
              </a:xfrm>
              <a:prstGeom prst="line">
                <a:avLst/>
              </a:prstGeom>
              <a:noFill/>
              <a:ln w="3175">
                <a:solidFill>
                  <a:srgbClr val="000000"/>
                </a:solidFill>
                <a:round/>
                <a:headEnd/>
                <a:tailEnd/>
              </a:ln>
            </p:spPr>
            <p:txBody>
              <a:bodyPr/>
              <a:lstStyle/>
              <a:p>
                <a:endParaRPr lang="en-US"/>
              </a:p>
            </p:txBody>
          </p:sp>
          <p:sp>
            <p:nvSpPr>
              <p:cNvPr id="71738" name="Line 331"/>
              <p:cNvSpPr>
                <a:spLocks noChangeShapeType="1"/>
              </p:cNvSpPr>
              <p:nvPr/>
            </p:nvSpPr>
            <p:spPr bwMode="auto">
              <a:xfrm flipH="1">
                <a:off x="5363" y="2640"/>
                <a:ext cx="9" cy="0"/>
              </a:xfrm>
              <a:prstGeom prst="line">
                <a:avLst/>
              </a:prstGeom>
              <a:noFill/>
              <a:ln w="3175">
                <a:solidFill>
                  <a:srgbClr val="000000"/>
                </a:solidFill>
                <a:round/>
                <a:headEnd/>
                <a:tailEnd/>
              </a:ln>
            </p:spPr>
            <p:txBody>
              <a:bodyPr/>
              <a:lstStyle/>
              <a:p>
                <a:endParaRPr lang="en-US"/>
              </a:p>
            </p:txBody>
          </p:sp>
          <p:sp>
            <p:nvSpPr>
              <p:cNvPr id="71739" name="Line 332"/>
              <p:cNvSpPr>
                <a:spLocks noChangeShapeType="1"/>
              </p:cNvSpPr>
              <p:nvPr/>
            </p:nvSpPr>
            <p:spPr bwMode="auto">
              <a:xfrm flipH="1">
                <a:off x="5363" y="2428"/>
                <a:ext cx="9" cy="0"/>
              </a:xfrm>
              <a:prstGeom prst="line">
                <a:avLst/>
              </a:prstGeom>
              <a:noFill/>
              <a:ln w="3175">
                <a:solidFill>
                  <a:srgbClr val="000000"/>
                </a:solidFill>
                <a:round/>
                <a:headEnd/>
                <a:tailEnd/>
              </a:ln>
            </p:spPr>
            <p:txBody>
              <a:bodyPr/>
              <a:lstStyle/>
              <a:p>
                <a:endParaRPr lang="en-US"/>
              </a:p>
            </p:txBody>
          </p:sp>
          <p:sp>
            <p:nvSpPr>
              <p:cNvPr id="71740" name="Line 333"/>
              <p:cNvSpPr>
                <a:spLocks noChangeShapeType="1"/>
              </p:cNvSpPr>
              <p:nvPr/>
            </p:nvSpPr>
            <p:spPr bwMode="auto">
              <a:xfrm flipH="1">
                <a:off x="5363" y="2222"/>
                <a:ext cx="9" cy="0"/>
              </a:xfrm>
              <a:prstGeom prst="line">
                <a:avLst/>
              </a:prstGeom>
              <a:noFill/>
              <a:ln w="3175">
                <a:solidFill>
                  <a:srgbClr val="000000"/>
                </a:solidFill>
                <a:round/>
                <a:headEnd/>
                <a:tailEnd/>
              </a:ln>
            </p:spPr>
            <p:txBody>
              <a:bodyPr/>
              <a:lstStyle/>
              <a:p>
                <a:endParaRPr lang="en-US"/>
              </a:p>
            </p:txBody>
          </p:sp>
          <p:sp>
            <p:nvSpPr>
              <p:cNvPr id="71741" name="Line 334"/>
              <p:cNvSpPr>
                <a:spLocks noChangeShapeType="1"/>
              </p:cNvSpPr>
              <p:nvPr/>
            </p:nvSpPr>
            <p:spPr bwMode="auto">
              <a:xfrm flipH="1">
                <a:off x="5363" y="2013"/>
                <a:ext cx="9" cy="0"/>
              </a:xfrm>
              <a:prstGeom prst="line">
                <a:avLst/>
              </a:prstGeom>
              <a:noFill/>
              <a:ln w="3175">
                <a:solidFill>
                  <a:srgbClr val="000000"/>
                </a:solidFill>
                <a:round/>
                <a:headEnd/>
                <a:tailEnd/>
              </a:ln>
            </p:spPr>
            <p:txBody>
              <a:bodyPr/>
              <a:lstStyle/>
              <a:p>
                <a:endParaRPr lang="en-US"/>
              </a:p>
            </p:txBody>
          </p:sp>
          <p:sp>
            <p:nvSpPr>
              <p:cNvPr id="71742" name="Line 335"/>
              <p:cNvSpPr>
                <a:spLocks noChangeShapeType="1"/>
              </p:cNvSpPr>
              <p:nvPr/>
            </p:nvSpPr>
            <p:spPr bwMode="auto">
              <a:xfrm flipH="1">
                <a:off x="5363" y="1804"/>
                <a:ext cx="9" cy="0"/>
              </a:xfrm>
              <a:prstGeom prst="line">
                <a:avLst/>
              </a:prstGeom>
              <a:noFill/>
              <a:ln w="3175">
                <a:solidFill>
                  <a:srgbClr val="000000"/>
                </a:solidFill>
                <a:round/>
                <a:headEnd/>
                <a:tailEnd/>
              </a:ln>
            </p:spPr>
            <p:txBody>
              <a:bodyPr/>
              <a:lstStyle/>
              <a:p>
                <a:endParaRPr lang="en-US"/>
              </a:p>
            </p:txBody>
          </p:sp>
          <p:sp>
            <p:nvSpPr>
              <p:cNvPr id="71743" name="Line 336"/>
              <p:cNvSpPr>
                <a:spLocks noChangeShapeType="1"/>
              </p:cNvSpPr>
              <p:nvPr/>
            </p:nvSpPr>
            <p:spPr bwMode="auto">
              <a:xfrm flipH="1">
                <a:off x="5363" y="1595"/>
                <a:ext cx="9" cy="0"/>
              </a:xfrm>
              <a:prstGeom prst="line">
                <a:avLst/>
              </a:prstGeom>
              <a:noFill/>
              <a:ln w="3175">
                <a:solidFill>
                  <a:srgbClr val="000000"/>
                </a:solidFill>
                <a:round/>
                <a:headEnd/>
                <a:tailEnd/>
              </a:ln>
            </p:spPr>
            <p:txBody>
              <a:bodyPr/>
              <a:lstStyle/>
              <a:p>
                <a:endParaRPr lang="en-US"/>
              </a:p>
            </p:txBody>
          </p:sp>
          <p:sp>
            <p:nvSpPr>
              <p:cNvPr id="71744" name="Line 337"/>
              <p:cNvSpPr>
                <a:spLocks noChangeShapeType="1"/>
              </p:cNvSpPr>
              <p:nvPr/>
            </p:nvSpPr>
            <p:spPr bwMode="auto">
              <a:xfrm flipH="1">
                <a:off x="5363" y="1387"/>
                <a:ext cx="9" cy="0"/>
              </a:xfrm>
              <a:prstGeom prst="line">
                <a:avLst/>
              </a:prstGeom>
              <a:noFill/>
              <a:ln w="3175">
                <a:solidFill>
                  <a:srgbClr val="000000"/>
                </a:solidFill>
                <a:round/>
                <a:headEnd/>
                <a:tailEnd/>
              </a:ln>
            </p:spPr>
            <p:txBody>
              <a:bodyPr/>
              <a:lstStyle/>
              <a:p>
                <a:endParaRPr lang="en-US"/>
              </a:p>
            </p:txBody>
          </p:sp>
          <p:sp>
            <p:nvSpPr>
              <p:cNvPr id="71745" name="Line 338"/>
              <p:cNvSpPr>
                <a:spLocks noChangeShapeType="1"/>
              </p:cNvSpPr>
              <p:nvPr/>
            </p:nvSpPr>
            <p:spPr bwMode="auto">
              <a:xfrm flipH="1">
                <a:off x="5363" y="1178"/>
                <a:ext cx="9" cy="0"/>
              </a:xfrm>
              <a:prstGeom prst="line">
                <a:avLst/>
              </a:prstGeom>
              <a:noFill/>
              <a:ln w="3175">
                <a:solidFill>
                  <a:srgbClr val="000000"/>
                </a:solidFill>
                <a:round/>
                <a:headEnd/>
                <a:tailEnd/>
              </a:ln>
            </p:spPr>
            <p:txBody>
              <a:bodyPr/>
              <a:lstStyle/>
              <a:p>
                <a:endParaRPr lang="en-US"/>
              </a:p>
            </p:txBody>
          </p:sp>
          <p:sp>
            <p:nvSpPr>
              <p:cNvPr id="71746" name="Line 339"/>
              <p:cNvSpPr>
                <a:spLocks noChangeShapeType="1"/>
              </p:cNvSpPr>
              <p:nvPr/>
            </p:nvSpPr>
            <p:spPr bwMode="auto">
              <a:xfrm flipH="1">
                <a:off x="5363" y="969"/>
                <a:ext cx="9" cy="0"/>
              </a:xfrm>
              <a:prstGeom prst="line">
                <a:avLst/>
              </a:prstGeom>
              <a:noFill/>
              <a:ln w="3175">
                <a:solidFill>
                  <a:srgbClr val="000000"/>
                </a:solidFill>
                <a:round/>
                <a:headEnd/>
                <a:tailEnd/>
              </a:ln>
            </p:spPr>
            <p:txBody>
              <a:bodyPr/>
              <a:lstStyle/>
              <a:p>
                <a:endParaRPr lang="en-US"/>
              </a:p>
            </p:txBody>
          </p:sp>
          <p:sp>
            <p:nvSpPr>
              <p:cNvPr id="71747" name="Line 340"/>
              <p:cNvSpPr>
                <a:spLocks noChangeShapeType="1"/>
              </p:cNvSpPr>
              <p:nvPr/>
            </p:nvSpPr>
            <p:spPr bwMode="auto">
              <a:xfrm flipH="1">
                <a:off x="5363" y="760"/>
                <a:ext cx="9" cy="0"/>
              </a:xfrm>
              <a:prstGeom prst="line">
                <a:avLst/>
              </a:prstGeom>
              <a:noFill/>
              <a:ln w="3175">
                <a:solidFill>
                  <a:srgbClr val="000000"/>
                </a:solidFill>
                <a:round/>
                <a:headEnd/>
                <a:tailEnd/>
              </a:ln>
            </p:spPr>
            <p:txBody>
              <a:bodyPr/>
              <a:lstStyle/>
              <a:p>
                <a:endParaRPr lang="en-US"/>
              </a:p>
            </p:txBody>
          </p:sp>
          <p:sp>
            <p:nvSpPr>
              <p:cNvPr id="71748" name="Line 341"/>
              <p:cNvSpPr>
                <a:spLocks noChangeShapeType="1"/>
              </p:cNvSpPr>
              <p:nvPr/>
            </p:nvSpPr>
            <p:spPr bwMode="auto">
              <a:xfrm>
                <a:off x="3394" y="2849"/>
                <a:ext cx="20" cy="0"/>
              </a:xfrm>
              <a:prstGeom prst="line">
                <a:avLst/>
              </a:prstGeom>
              <a:noFill/>
              <a:ln w="3175">
                <a:solidFill>
                  <a:srgbClr val="000000"/>
                </a:solidFill>
                <a:round/>
                <a:headEnd/>
                <a:tailEnd/>
              </a:ln>
            </p:spPr>
            <p:txBody>
              <a:bodyPr/>
              <a:lstStyle/>
              <a:p>
                <a:endParaRPr lang="en-US"/>
              </a:p>
            </p:txBody>
          </p:sp>
          <p:sp>
            <p:nvSpPr>
              <p:cNvPr id="71749" name="Line 342"/>
              <p:cNvSpPr>
                <a:spLocks noChangeShapeType="1"/>
              </p:cNvSpPr>
              <p:nvPr/>
            </p:nvSpPr>
            <p:spPr bwMode="auto">
              <a:xfrm>
                <a:off x="3394" y="2428"/>
                <a:ext cx="20" cy="0"/>
              </a:xfrm>
              <a:prstGeom prst="line">
                <a:avLst/>
              </a:prstGeom>
              <a:noFill/>
              <a:ln w="3175">
                <a:solidFill>
                  <a:srgbClr val="000000"/>
                </a:solidFill>
                <a:round/>
                <a:headEnd/>
                <a:tailEnd/>
              </a:ln>
            </p:spPr>
            <p:txBody>
              <a:bodyPr/>
              <a:lstStyle/>
              <a:p>
                <a:endParaRPr lang="en-US"/>
              </a:p>
            </p:txBody>
          </p:sp>
          <p:sp>
            <p:nvSpPr>
              <p:cNvPr id="71750" name="Line 343"/>
              <p:cNvSpPr>
                <a:spLocks noChangeShapeType="1"/>
              </p:cNvSpPr>
              <p:nvPr/>
            </p:nvSpPr>
            <p:spPr bwMode="auto">
              <a:xfrm>
                <a:off x="3394" y="2013"/>
                <a:ext cx="20" cy="0"/>
              </a:xfrm>
              <a:prstGeom prst="line">
                <a:avLst/>
              </a:prstGeom>
              <a:noFill/>
              <a:ln w="3175">
                <a:solidFill>
                  <a:srgbClr val="000000"/>
                </a:solidFill>
                <a:round/>
                <a:headEnd/>
                <a:tailEnd/>
              </a:ln>
            </p:spPr>
            <p:txBody>
              <a:bodyPr/>
              <a:lstStyle/>
              <a:p>
                <a:endParaRPr lang="en-US"/>
              </a:p>
            </p:txBody>
          </p:sp>
          <p:sp>
            <p:nvSpPr>
              <p:cNvPr id="71751" name="Line 344"/>
              <p:cNvSpPr>
                <a:spLocks noChangeShapeType="1"/>
              </p:cNvSpPr>
              <p:nvPr/>
            </p:nvSpPr>
            <p:spPr bwMode="auto">
              <a:xfrm>
                <a:off x="3394" y="1595"/>
                <a:ext cx="20" cy="0"/>
              </a:xfrm>
              <a:prstGeom prst="line">
                <a:avLst/>
              </a:prstGeom>
              <a:noFill/>
              <a:ln w="3175">
                <a:solidFill>
                  <a:srgbClr val="000000"/>
                </a:solidFill>
                <a:round/>
                <a:headEnd/>
                <a:tailEnd/>
              </a:ln>
            </p:spPr>
            <p:txBody>
              <a:bodyPr/>
              <a:lstStyle/>
              <a:p>
                <a:endParaRPr lang="en-US"/>
              </a:p>
            </p:txBody>
          </p:sp>
          <p:sp>
            <p:nvSpPr>
              <p:cNvPr id="71752" name="Line 345"/>
              <p:cNvSpPr>
                <a:spLocks noChangeShapeType="1"/>
              </p:cNvSpPr>
              <p:nvPr/>
            </p:nvSpPr>
            <p:spPr bwMode="auto">
              <a:xfrm>
                <a:off x="3394" y="1178"/>
                <a:ext cx="20" cy="0"/>
              </a:xfrm>
              <a:prstGeom prst="line">
                <a:avLst/>
              </a:prstGeom>
              <a:noFill/>
              <a:ln w="3175">
                <a:solidFill>
                  <a:srgbClr val="000000"/>
                </a:solidFill>
                <a:round/>
                <a:headEnd/>
                <a:tailEnd/>
              </a:ln>
            </p:spPr>
            <p:txBody>
              <a:bodyPr/>
              <a:lstStyle/>
              <a:p>
                <a:endParaRPr lang="en-US"/>
              </a:p>
            </p:txBody>
          </p:sp>
          <p:sp>
            <p:nvSpPr>
              <p:cNvPr id="71753" name="Line 346"/>
              <p:cNvSpPr>
                <a:spLocks noChangeShapeType="1"/>
              </p:cNvSpPr>
              <p:nvPr/>
            </p:nvSpPr>
            <p:spPr bwMode="auto">
              <a:xfrm>
                <a:off x="3394" y="760"/>
                <a:ext cx="20" cy="0"/>
              </a:xfrm>
              <a:prstGeom prst="line">
                <a:avLst/>
              </a:prstGeom>
              <a:noFill/>
              <a:ln w="3175">
                <a:solidFill>
                  <a:srgbClr val="000000"/>
                </a:solidFill>
                <a:round/>
                <a:headEnd/>
                <a:tailEnd/>
              </a:ln>
            </p:spPr>
            <p:txBody>
              <a:bodyPr/>
              <a:lstStyle/>
              <a:p>
                <a:endParaRPr lang="en-US"/>
              </a:p>
            </p:txBody>
          </p:sp>
          <p:sp>
            <p:nvSpPr>
              <p:cNvPr id="71754" name="Line 347"/>
              <p:cNvSpPr>
                <a:spLocks noChangeShapeType="1"/>
              </p:cNvSpPr>
              <p:nvPr/>
            </p:nvSpPr>
            <p:spPr bwMode="auto">
              <a:xfrm flipH="1">
                <a:off x="5354" y="2849"/>
                <a:ext cx="18" cy="0"/>
              </a:xfrm>
              <a:prstGeom prst="line">
                <a:avLst/>
              </a:prstGeom>
              <a:noFill/>
              <a:ln w="3175">
                <a:solidFill>
                  <a:srgbClr val="000000"/>
                </a:solidFill>
                <a:round/>
                <a:headEnd/>
                <a:tailEnd/>
              </a:ln>
            </p:spPr>
            <p:txBody>
              <a:bodyPr/>
              <a:lstStyle/>
              <a:p>
                <a:endParaRPr lang="en-US"/>
              </a:p>
            </p:txBody>
          </p:sp>
          <p:sp>
            <p:nvSpPr>
              <p:cNvPr id="71755" name="Line 348"/>
              <p:cNvSpPr>
                <a:spLocks noChangeShapeType="1"/>
              </p:cNvSpPr>
              <p:nvPr/>
            </p:nvSpPr>
            <p:spPr bwMode="auto">
              <a:xfrm flipH="1">
                <a:off x="5354" y="2428"/>
                <a:ext cx="18" cy="0"/>
              </a:xfrm>
              <a:prstGeom prst="line">
                <a:avLst/>
              </a:prstGeom>
              <a:noFill/>
              <a:ln w="3175">
                <a:solidFill>
                  <a:srgbClr val="000000"/>
                </a:solidFill>
                <a:round/>
                <a:headEnd/>
                <a:tailEnd/>
              </a:ln>
            </p:spPr>
            <p:txBody>
              <a:bodyPr/>
              <a:lstStyle/>
              <a:p>
                <a:endParaRPr lang="en-US"/>
              </a:p>
            </p:txBody>
          </p:sp>
          <p:sp>
            <p:nvSpPr>
              <p:cNvPr id="71756" name="Line 349"/>
              <p:cNvSpPr>
                <a:spLocks noChangeShapeType="1"/>
              </p:cNvSpPr>
              <p:nvPr/>
            </p:nvSpPr>
            <p:spPr bwMode="auto">
              <a:xfrm flipH="1">
                <a:off x="5354" y="2013"/>
                <a:ext cx="18" cy="0"/>
              </a:xfrm>
              <a:prstGeom prst="line">
                <a:avLst/>
              </a:prstGeom>
              <a:noFill/>
              <a:ln w="3175">
                <a:solidFill>
                  <a:srgbClr val="000000"/>
                </a:solidFill>
                <a:round/>
                <a:headEnd/>
                <a:tailEnd/>
              </a:ln>
            </p:spPr>
            <p:txBody>
              <a:bodyPr/>
              <a:lstStyle/>
              <a:p>
                <a:endParaRPr lang="en-US"/>
              </a:p>
            </p:txBody>
          </p:sp>
          <p:sp>
            <p:nvSpPr>
              <p:cNvPr id="71757" name="Line 350"/>
              <p:cNvSpPr>
                <a:spLocks noChangeShapeType="1"/>
              </p:cNvSpPr>
              <p:nvPr/>
            </p:nvSpPr>
            <p:spPr bwMode="auto">
              <a:xfrm flipH="1">
                <a:off x="5354" y="1595"/>
                <a:ext cx="18" cy="0"/>
              </a:xfrm>
              <a:prstGeom prst="line">
                <a:avLst/>
              </a:prstGeom>
              <a:noFill/>
              <a:ln w="3175">
                <a:solidFill>
                  <a:srgbClr val="000000"/>
                </a:solidFill>
                <a:round/>
                <a:headEnd/>
                <a:tailEnd/>
              </a:ln>
            </p:spPr>
            <p:txBody>
              <a:bodyPr/>
              <a:lstStyle/>
              <a:p>
                <a:endParaRPr lang="en-US"/>
              </a:p>
            </p:txBody>
          </p:sp>
          <p:sp>
            <p:nvSpPr>
              <p:cNvPr id="71758" name="Line 351"/>
              <p:cNvSpPr>
                <a:spLocks noChangeShapeType="1"/>
              </p:cNvSpPr>
              <p:nvPr/>
            </p:nvSpPr>
            <p:spPr bwMode="auto">
              <a:xfrm flipH="1">
                <a:off x="5354" y="1178"/>
                <a:ext cx="18" cy="0"/>
              </a:xfrm>
              <a:prstGeom prst="line">
                <a:avLst/>
              </a:prstGeom>
              <a:noFill/>
              <a:ln w="3175">
                <a:solidFill>
                  <a:srgbClr val="000000"/>
                </a:solidFill>
                <a:round/>
                <a:headEnd/>
                <a:tailEnd/>
              </a:ln>
            </p:spPr>
            <p:txBody>
              <a:bodyPr/>
              <a:lstStyle/>
              <a:p>
                <a:endParaRPr lang="en-US"/>
              </a:p>
            </p:txBody>
          </p:sp>
          <p:sp>
            <p:nvSpPr>
              <p:cNvPr id="71759" name="Line 352"/>
              <p:cNvSpPr>
                <a:spLocks noChangeShapeType="1"/>
              </p:cNvSpPr>
              <p:nvPr/>
            </p:nvSpPr>
            <p:spPr bwMode="auto">
              <a:xfrm flipH="1">
                <a:off x="5354" y="760"/>
                <a:ext cx="18" cy="0"/>
              </a:xfrm>
              <a:prstGeom prst="line">
                <a:avLst/>
              </a:prstGeom>
              <a:noFill/>
              <a:ln w="3175">
                <a:solidFill>
                  <a:srgbClr val="000000"/>
                </a:solidFill>
                <a:round/>
                <a:headEnd/>
                <a:tailEnd/>
              </a:ln>
            </p:spPr>
            <p:txBody>
              <a:bodyPr/>
              <a:lstStyle/>
              <a:p>
                <a:endParaRPr lang="en-US"/>
              </a:p>
            </p:txBody>
          </p:sp>
          <p:sp>
            <p:nvSpPr>
              <p:cNvPr id="71760" name="Rectangle 353"/>
              <p:cNvSpPr>
                <a:spLocks noChangeArrowheads="1"/>
              </p:cNvSpPr>
              <p:nvPr/>
            </p:nvSpPr>
            <p:spPr bwMode="auto">
              <a:xfrm>
                <a:off x="3211" y="2770"/>
                <a:ext cx="160" cy="19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80</a:t>
                </a:r>
              </a:p>
            </p:txBody>
          </p:sp>
          <p:sp>
            <p:nvSpPr>
              <p:cNvPr id="71761" name="Rectangle 354"/>
              <p:cNvSpPr>
                <a:spLocks noChangeArrowheads="1"/>
              </p:cNvSpPr>
              <p:nvPr/>
            </p:nvSpPr>
            <p:spPr bwMode="auto">
              <a:xfrm>
                <a:off x="3136" y="2354"/>
                <a:ext cx="240" cy="19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a:t>
                </a:r>
              </a:p>
            </p:txBody>
          </p:sp>
          <p:sp>
            <p:nvSpPr>
              <p:cNvPr id="71762" name="Rectangle 355"/>
              <p:cNvSpPr>
                <a:spLocks noChangeArrowheads="1"/>
              </p:cNvSpPr>
              <p:nvPr/>
            </p:nvSpPr>
            <p:spPr bwMode="auto">
              <a:xfrm>
                <a:off x="3136" y="1935"/>
                <a:ext cx="240" cy="19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120</a:t>
                </a:r>
              </a:p>
            </p:txBody>
          </p:sp>
          <p:sp>
            <p:nvSpPr>
              <p:cNvPr id="71763" name="Rectangle 356"/>
              <p:cNvSpPr>
                <a:spLocks noChangeArrowheads="1"/>
              </p:cNvSpPr>
              <p:nvPr/>
            </p:nvSpPr>
            <p:spPr bwMode="auto">
              <a:xfrm>
                <a:off x="3136" y="1519"/>
                <a:ext cx="240" cy="19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140</a:t>
                </a:r>
              </a:p>
            </p:txBody>
          </p:sp>
          <p:sp>
            <p:nvSpPr>
              <p:cNvPr id="71764" name="Rectangle 357"/>
              <p:cNvSpPr>
                <a:spLocks noChangeArrowheads="1"/>
              </p:cNvSpPr>
              <p:nvPr/>
            </p:nvSpPr>
            <p:spPr bwMode="auto">
              <a:xfrm>
                <a:off x="3136" y="1102"/>
                <a:ext cx="240" cy="19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160</a:t>
                </a:r>
              </a:p>
            </p:txBody>
          </p:sp>
          <p:sp>
            <p:nvSpPr>
              <p:cNvPr id="71765" name="Rectangle 358"/>
              <p:cNvSpPr>
                <a:spLocks noChangeArrowheads="1"/>
              </p:cNvSpPr>
              <p:nvPr/>
            </p:nvSpPr>
            <p:spPr bwMode="auto">
              <a:xfrm>
                <a:off x="3136" y="681"/>
                <a:ext cx="240" cy="19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180</a:t>
                </a:r>
              </a:p>
            </p:txBody>
          </p:sp>
          <p:sp>
            <p:nvSpPr>
              <p:cNvPr id="71766" name="Rectangle 359"/>
              <p:cNvSpPr>
                <a:spLocks noChangeArrowheads="1"/>
              </p:cNvSpPr>
              <p:nvPr/>
            </p:nvSpPr>
            <p:spPr bwMode="auto">
              <a:xfrm rot="-5400000">
                <a:off x="2494" y="1730"/>
                <a:ext cx="1084" cy="17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Pressure (kPa)</a:t>
                </a:r>
              </a:p>
            </p:txBody>
          </p:sp>
          <p:sp>
            <p:nvSpPr>
              <p:cNvPr id="71767" name="Freeform 360"/>
              <p:cNvSpPr>
                <a:spLocks/>
              </p:cNvSpPr>
              <p:nvPr/>
            </p:nvSpPr>
            <p:spPr bwMode="auto">
              <a:xfrm>
                <a:off x="3394" y="1194"/>
                <a:ext cx="1978" cy="1234"/>
              </a:xfrm>
              <a:custGeom>
                <a:avLst/>
                <a:gdLst>
                  <a:gd name="T0" fmla="*/ 505 w 1978"/>
                  <a:gd name="T1" fmla="*/ 1234 h 1234"/>
                  <a:gd name="T2" fmla="*/ 525 w 1978"/>
                  <a:gd name="T3" fmla="*/ 715 h 1234"/>
                  <a:gd name="T4" fmla="*/ 545 w 1978"/>
                  <a:gd name="T5" fmla="*/ 286 h 1234"/>
                  <a:gd name="T6" fmla="*/ 564 w 1978"/>
                  <a:gd name="T7" fmla="*/ 40 h 1234"/>
                  <a:gd name="T8" fmla="*/ 585 w 1978"/>
                  <a:gd name="T9" fmla="*/ 2 h 1234"/>
                  <a:gd name="T10" fmla="*/ 605 w 1978"/>
                  <a:gd name="T11" fmla="*/ 110 h 1234"/>
                  <a:gd name="T12" fmla="*/ 625 w 1978"/>
                  <a:gd name="T13" fmla="*/ 286 h 1234"/>
                  <a:gd name="T14" fmla="*/ 644 w 1978"/>
                  <a:gd name="T15" fmla="*/ 487 h 1234"/>
                  <a:gd name="T16" fmla="*/ 664 w 1978"/>
                  <a:gd name="T17" fmla="*/ 693 h 1234"/>
                  <a:gd name="T18" fmla="*/ 683 w 1978"/>
                  <a:gd name="T19" fmla="*/ 817 h 1234"/>
                  <a:gd name="T20" fmla="*/ 703 w 1978"/>
                  <a:gd name="T21" fmla="*/ 833 h 1234"/>
                  <a:gd name="T22" fmla="*/ 722 w 1978"/>
                  <a:gd name="T23" fmla="*/ 854 h 1234"/>
                  <a:gd name="T24" fmla="*/ 742 w 1978"/>
                  <a:gd name="T25" fmla="*/ 873 h 1234"/>
                  <a:gd name="T26" fmla="*/ 762 w 1978"/>
                  <a:gd name="T27" fmla="*/ 889 h 1234"/>
                  <a:gd name="T28" fmla="*/ 781 w 1978"/>
                  <a:gd name="T29" fmla="*/ 908 h 1234"/>
                  <a:gd name="T30" fmla="*/ 801 w 1978"/>
                  <a:gd name="T31" fmla="*/ 926 h 1234"/>
                  <a:gd name="T32" fmla="*/ 822 w 1978"/>
                  <a:gd name="T33" fmla="*/ 945 h 1234"/>
                  <a:gd name="T34" fmla="*/ 842 w 1978"/>
                  <a:gd name="T35" fmla="*/ 964 h 1234"/>
                  <a:gd name="T36" fmla="*/ 861 w 1978"/>
                  <a:gd name="T37" fmla="*/ 983 h 1234"/>
                  <a:gd name="T38" fmla="*/ 881 w 1978"/>
                  <a:gd name="T39" fmla="*/ 1004 h 1234"/>
                  <a:gd name="T40" fmla="*/ 900 w 1978"/>
                  <a:gd name="T41" fmla="*/ 1023 h 1234"/>
                  <a:gd name="T42" fmla="*/ 922 w 1978"/>
                  <a:gd name="T43" fmla="*/ 1042 h 1234"/>
                  <a:gd name="T44" fmla="*/ 941 w 1978"/>
                  <a:gd name="T45" fmla="*/ 1058 h 1234"/>
                  <a:gd name="T46" fmla="*/ 961 w 1978"/>
                  <a:gd name="T47" fmla="*/ 1076 h 1234"/>
                  <a:gd name="T48" fmla="*/ 980 w 1978"/>
                  <a:gd name="T49" fmla="*/ 1092 h 1234"/>
                  <a:gd name="T50" fmla="*/ 1000 w 1978"/>
                  <a:gd name="T51" fmla="*/ 1108 h 1234"/>
                  <a:gd name="T52" fmla="*/ 1019 w 1978"/>
                  <a:gd name="T53" fmla="*/ 1125 h 1234"/>
                  <a:gd name="T54" fmla="*/ 1039 w 1978"/>
                  <a:gd name="T55" fmla="*/ 1138 h 1234"/>
                  <a:gd name="T56" fmla="*/ 1059 w 1978"/>
                  <a:gd name="T57" fmla="*/ 1151 h 1234"/>
                  <a:gd name="T58" fmla="*/ 1078 w 1978"/>
                  <a:gd name="T59" fmla="*/ 1162 h 1234"/>
                  <a:gd name="T60" fmla="*/ 1098 w 1978"/>
                  <a:gd name="T61" fmla="*/ 1173 h 1234"/>
                  <a:gd name="T62" fmla="*/ 1119 w 1978"/>
                  <a:gd name="T63" fmla="*/ 1183 h 1234"/>
                  <a:gd name="T64" fmla="*/ 1139 w 1978"/>
                  <a:gd name="T65" fmla="*/ 1194 h 1234"/>
                  <a:gd name="T66" fmla="*/ 1158 w 1978"/>
                  <a:gd name="T67" fmla="*/ 1202 h 1234"/>
                  <a:gd name="T68" fmla="*/ 1178 w 1978"/>
                  <a:gd name="T69" fmla="*/ 1208 h 1234"/>
                  <a:gd name="T70" fmla="*/ 1197 w 1978"/>
                  <a:gd name="T71" fmla="*/ 1210 h 1234"/>
                  <a:gd name="T72" fmla="*/ 1217 w 1978"/>
                  <a:gd name="T73" fmla="*/ 1213 h 1234"/>
                  <a:gd name="T74" fmla="*/ 1236 w 1978"/>
                  <a:gd name="T75" fmla="*/ 1216 h 1234"/>
                  <a:gd name="T76" fmla="*/ 1258 w 1978"/>
                  <a:gd name="T77" fmla="*/ 1218 h 1234"/>
                  <a:gd name="T78" fmla="*/ 1277 w 1978"/>
                  <a:gd name="T79" fmla="*/ 1221 h 1234"/>
                  <a:gd name="T80" fmla="*/ 1297 w 1978"/>
                  <a:gd name="T81" fmla="*/ 1221 h 1234"/>
                  <a:gd name="T82" fmla="*/ 1317 w 1978"/>
                  <a:gd name="T83" fmla="*/ 1224 h 1234"/>
                  <a:gd name="T84" fmla="*/ 1336 w 1978"/>
                  <a:gd name="T85" fmla="*/ 1226 h 1234"/>
                  <a:gd name="T86" fmla="*/ 1356 w 1978"/>
                  <a:gd name="T87" fmla="*/ 1229 h 1234"/>
                  <a:gd name="T88" fmla="*/ 1375 w 1978"/>
                  <a:gd name="T89" fmla="*/ 1229 h 1234"/>
                  <a:gd name="T90" fmla="*/ 1405 w 1978"/>
                  <a:gd name="T91" fmla="*/ 1232 h 1234"/>
                  <a:gd name="T92" fmla="*/ 1485 w 1978"/>
                  <a:gd name="T93" fmla="*/ 1229 h 1234"/>
                  <a:gd name="T94" fmla="*/ 1505 w 1978"/>
                  <a:gd name="T95" fmla="*/ 1229 h 1234"/>
                  <a:gd name="T96" fmla="*/ 1525 w 1978"/>
                  <a:gd name="T97" fmla="*/ 1226 h 1234"/>
                  <a:gd name="T98" fmla="*/ 1544 w 1978"/>
                  <a:gd name="T99" fmla="*/ 1224 h 1234"/>
                  <a:gd name="T100" fmla="*/ 1564 w 1978"/>
                  <a:gd name="T101" fmla="*/ 1221 h 1234"/>
                  <a:gd name="T102" fmla="*/ 1583 w 1978"/>
                  <a:gd name="T103" fmla="*/ 1221 h 1234"/>
                  <a:gd name="T104" fmla="*/ 1603 w 1978"/>
                  <a:gd name="T105" fmla="*/ 1216 h 1234"/>
                  <a:gd name="T106" fmla="*/ 1622 w 1978"/>
                  <a:gd name="T107" fmla="*/ 1213 h 1234"/>
                  <a:gd name="T108" fmla="*/ 1642 w 1978"/>
                  <a:gd name="T109" fmla="*/ 1210 h 1234"/>
                  <a:gd name="T110" fmla="*/ 1663 w 1978"/>
                  <a:gd name="T111" fmla="*/ 1208 h 1234"/>
                  <a:gd name="T112" fmla="*/ 1683 w 1978"/>
                  <a:gd name="T113" fmla="*/ 1205 h 1234"/>
                  <a:gd name="T114" fmla="*/ 1978 w 1978"/>
                  <a:gd name="T115" fmla="*/ 1202 h 123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978"/>
                  <a:gd name="T175" fmla="*/ 0 h 1234"/>
                  <a:gd name="T176" fmla="*/ 1978 w 1978"/>
                  <a:gd name="T177" fmla="*/ 1234 h 123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978" h="1234">
                    <a:moveTo>
                      <a:pt x="0" y="1234"/>
                    </a:moveTo>
                    <a:lnTo>
                      <a:pt x="505" y="1234"/>
                    </a:lnTo>
                    <a:lnTo>
                      <a:pt x="514" y="1015"/>
                    </a:lnTo>
                    <a:lnTo>
                      <a:pt x="525" y="715"/>
                    </a:lnTo>
                    <a:lnTo>
                      <a:pt x="534" y="487"/>
                    </a:lnTo>
                    <a:lnTo>
                      <a:pt x="545" y="286"/>
                    </a:lnTo>
                    <a:lnTo>
                      <a:pt x="553" y="134"/>
                    </a:lnTo>
                    <a:lnTo>
                      <a:pt x="564" y="40"/>
                    </a:lnTo>
                    <a:lnTo>
                      <a:pt x="575" y="0"/>
                    </a:lnTo>
                    <a:lnTo>
                      <a:pt x="585" y="2"/>
                    </a:lnTo>
                    <a:lnTo>
                      <a:pt x="594" y="43"/>
                    </a:lnTo>
                    <a:lnTo>
                      <a:pt x="605" y="110"/>
                    </a:lnTo>
                    <a:lnTo>
                      <a:pt x="614" y="193"/>
                    </a:lnTo>
                    <a:lnTo>
                      <a:pt x="625" y="286"/>
                    </a:lnTo>
                    <a:lnTo>
                      <a:pt x="634" y="385"/>
                    </a:lnTo>
                    <a:lnTo>
                      <a:pt x="644" y="487"/>
                    </a:lnTo>
                    <a:lnTo>
                      <a:pt x="653" y="592"/>
                    </a:lnTo>
                    <a:lnTo>
                      <a:pt x="664" y="693"/>
                    </a:lnTo>
                    <a:lnTo>
                      <a:pt x="673" y="792"/>
                    </a:lnTo>
                    <a:lnTo>
                      <a:pt x="683" y="817"/>
                    </a:lnTo>
                    <a:lnTo>
                      <a:pt x="692" y="825"/>
                    </a:lnTo>
                    <a:lnTo>
                      <a:pt x="703" y="833"/>
                    </a:lnTo>
                    <a:lnTo>
                      <a:pt x="714" y="843"/>
                    </a:lnTo>
                    <a:lnTo>
                      <a:pt x="722" y="854"/>
                    </a:lnTo>
                    <a:lnTo>
                      <a:pt x="733" y="862"/>
                    </a:lnTo>
                    <a:lnTo>
                      <a:pt x="742" y="873"/>
                    </a:lnTo>
                    <a:lnTo>
                      <a:pt x="753" y="881"/>
                    </a:lnTo>
                    <a:lnTo>
                      <a:pt x="762" y="889"/>
                    </a:lnTo>
                    <a:lnTo>
                      <a:pt x="772" y="900"/>
                    </a:lnTo>
                    <a:lnTo>
                      <a:pt x="781" y="908"/>
                    </a:lnTo>
                    <a:lnTo>
                      <a:pt x="792" y="918"/>
                    </a:lnTo>
                    <a:lnTo>
                      <a:pt x="801" y="926"/>
                    </a:lnTo>
                    <a:lnTo>
                      <a:pt x="811" y="934"/>
                    </a:lnTo>
                    <a:lnTo>
                      <a:pt x="822" y="945"/>
                    </a:lnTo>
                    <a:lnTo>
                      <a:pt x="833" y="953"/>
                    </a:lnTo>
                    <a:lnTo>
                      <a:pt x="842" y="964"/>
                    </a:lnTo>
                    <a:lnTo>
                      <a:pt x="852" y="975"/>
                    </a:lnTo>
                    <a:lnTo>
                      <a:pt x="861" y="983"/>
                    </a:lnTo>
                    <a:lnTo>
                      <a:pt x="872" y="993"/>
                    </a:lnTo>
                    <a:lnTo>
                      <a:pt x="881" y="1004"/>
                    </a:lnTo>
                    <a:lnTo>
                      <a:pt x="891" y="1012"/>
                    </a:lnTo>
                    <a:lnTo>
                      <a:pt x="900" y="1023"/>
                    </a:lnTo>
                    <a:lnTo>
                      <a:pt x="911" y="1031"/>
                    </a:lnTo>
                    <a:lnTo>
                      <a:pt x="922" y="1042"/>
                    </a:lnTo>
                    <a:lnTo>
                      <a:pt x="931" y="1050"/>
                    </a:lnTo>
                    <a:lnTo>
                      <a:pt x="941" y="1058"/>
                    </a:lnTo>
                    <a:lnTo>
                      <a:pt x="950" y="1068"/>
                    </a:lnTo>
                    <a:lnTo>
                      <a:pt x="961" y="1076"/>
                    </a:lnTo>
                    <a:lnTo>
                      <a:pt x="970" y="1084"/>
                    </a:lnTo>
                    <a:lnTo>
                      <a:pt x="980" y="1092"/>
                    </a:lnTo>
                    <a:lnTo>
                      <a:pt x="989" y="1100"/>
                    </a:lnTo>
                    <a:lnTo>
                      <a:pt x="1000" y="1108"/>
                    </a:lnTo>
                    <a:lnTo>
                      <a:pt x="1009" y="1117"/>
                    </a:lnTo>
                    <a:lnTo>
                      <a:pt x="1019" y="1125"/>
                    </a:lnTo>
                    <a:lnTo>
                      <a:pt x="1028" y="1130"/>
                    </a:lnTo>
                    <a:lnTo>
                      <a:pt x="1039" y="1138"/>
                    </a:lnTo>
                    <a:lnTo>
                      <a:pt x="1050" y="1143"/>
                    </a:lnTo>
                    <a:lnTo>
                      <a:pt x="1059" y="1151"/>
                    </a:lnTo>
                    <a:lnTo>
                      <a:pt x="1069" y="1157"/>
                    </a:lnTo>
                    <a:lnTo>
                      <a:pt x="1078" y="1162"/>
                    </a:lnTo>
                    <a:lnTo>
                      <a:pt x="1089" y="1167"/>
                    </a:lnTo>
                    <a:lnTo>
                      <a:pt x="1098" y="1173"/>
                    </a:lnTo>
                    <a:lnTo>
                      <a:pt x="1108" y="1178"/>
                    </a:lnTo>
                    <a:lnTo>
                      <a:pt x="1119" y="1183"/>
                    </a:lnTo>
                    <a:lnTo>
                      <a:pt x="1128" y="1189"/>
                    </a:lnTo>
                    <a:lnTo>
                      <a:pt x="1139" y="1194"/>
                    </a:lnTo>
                    <a:lnTo>
                      <a:pt x="1149" y="1200"/>
                    </a:lnTo>
                    <a:lnTo>
                      <a:pt x="1158" y="1202"/>
                    </a:lnTo>
                    <a:lnTo>
                      <a:pt x="1169" y="1205"/>
                    </a:lnTo>
                    <a:lnTo>
                      <a:pt x="1178" y="1208"/>
                    </a:lnTo>
                    <a:lnTo>
                      <a:pt x="1188" y="1208"/>
                    </a:lnTo>
                    <a:lnTo>
                      <a:pt x="1197" y="1210"/>
                    </a:lnTo>
                    <a:lnTo>
                      <a:pt x="1208" y="1210"/>
                    </a:lnTo>
                    <a:lnTo>
                      <a:pt x="1217" y="1213"/>
                    </a:lnTo>
                    <a:lnTo>
                      <a:pt x="1228" y="1213"/>
                    </a:lnTo>
                    <a:lnTo>
                      <a:pt x="1236" y="1216"/>
                    </a:lnTo>
                    <a:lnTo>
                      <a:pt x="1247" y="1216"/>
                    </a:lnTo>
                    <a:lnTo>
                      <a:pt x="1258" y="1218"/>
                    </a:lnTo>
                    <a:lnTo>
                      <a:pt x="1267" y="1218"/>
                    </a:lnTo>
                    <a:lnTo>
                      <a:pt x="1277" y="1221"/>
                    </a:lnTo>
                    <a:lnTo>
                      <a:pt x="1286" y="1221"/>
                    </a:lnTo>
                    <a:lnTo>
                      <a:pt x="1297" y="1221"/>
                    </a:lnTo>
                    <a:lnTo>
                      <a:pt x="1306" y="1224"/>
                    </a:lnTo>
                    <a:lnTo>
                      <a:pt x="1317" y="1224"/>
                    </a:lnTo>
                    <a:lnTo>
                      <a:pt x="1325" y="1226"/>
                    </a:lnTo>
                    <a:lnTo>
                      <a:pt x="1336" y="1226"/>
                    </a:lnTo>
                    <a:lnTo>
                      <a:pt x="1345" y="1226"/>
                    </a:lnTo>
                    <a:lnTo>
                      <a:pt x="1356" y="1229"/>
                    </a:lnTo>
                    <a:lnTo>
                      <a:pt x="1365" y="1229"/>
                    </a:lnTo>
                    <a:lnTo>
                      <a:pt x="1375" y="1229"/>
                    </a:lnTo>
                    <a:lnTo>
                      <a:pt x="1397" y="1229"/>
                    </a:lnTo>
                    <a:lnTo>
                      <a:pt x="1405" y="1232"/>
                    </a:lnTo>
                    <a:lnTo>
                      <a:pt x="1475" y="1232"/>
                    </a:lnTo>
                    <a:lnTo>
                      <a:pt x="1485" y="1229"/>
                    </a:lnTo>
                    <a:lnTo>
                      <a:pt x="1494" y="1229"/>
                    </a:lnTo>
                    <a:lnTo>
                      <a:pt x="1505" y="1229"/>
                    </a:lnTo>
                    <a:lnTo>
                      <a:pt x="1514" y="1226"/>
                    </a:lnTo>
                    <a:lnTo>
                      <a:pt x="1525" y="1226"/>
                    </a:lnTo>
                    <a:lnTo>
                      <a:pt x="1534" y="1226"/>
                    </a:lnTo>
                    <a:lnTo>
                      <a:pt x="1544" y="1224"/>
                    </a:lnTo>
                    <a:lnTo>
                      <a:pt x="1553" y="1224"/>
                    </a:lnTo>
                    <a:lnTo>
                      <a:pt x="1564" y="1221"/>
                    </a:lnTo>
                    <a:lnTo>
                      <a:pt x="1573" y="1221"/>
                    </a:lnTo>
                    <a:lnTo>
                      <a:pt x="1583" y="1221"/>
                    </a:lnTo>
                    <a:lnTo>
                      <a:pt x="1592" y="1218"/>
                    </a:lnTo>
                    <a:lnTo>
                      <a:pt x="1603" y="1216"/>
                    </a:lnTo>
                    <a:lnTo>
                      <a:pt x="1614" y="1216"/>
                    </a:lnTo>
                    <a:lnTo>
                      <a:pt x="1622" y="1213"/>
                    </a:lnTo>
                    <a:lnTo>
                      <a:pt x="1633" y="1213"/>
                    </a:lnTo>
                    <a:lnTo>
                      <a:pt x="1642" y="1210"/>
                    </a:lnTo>
                    <a:lnTo>
                      <a:pt x="1653" y="1210"/>
                    </a:lnTo>
                    <a:lnTo>
                      <a:pt x="1663" y="1208"/>
                    </a:lnTo>
                    <a:lnTo>
                      <a:pt x="1672" y="1205"/>
                    </a:lnTo>
                    <a:lnTo>
                      <a:pt x="1683" y="1205"/>
                    </a:lnTo>
                    <a:lnTo>
                      <a:pt x="1692" y="1202"/>
                    </a:lnTo>
                    <a:lnTo>
                      <a:pt x="1978" y="1202"/>
                    </a:lnTo>
                  </a:path>
                </a:pathLst>
              </a:custGeom>
              <a:noFill/>
              <a:ln w="3175">
                <a:solidFill>
                  <a:srgbClr val="000000"/>
                </a:solidFill>
                <a:prstDash val="solid"/>
                <a:round/>
                <a:headEnd/>
                <a:tailEnd/>
              </a:ln>
            </p:spPr>
            <p:txBody>
              <a:bodyPr/>
              <a:lstStyle/>
              <a:p>
                <a:endParaRPr lang="en-US"/>
              </a:p>
            </p:txBody>
          </p:sp>
          <p:sp>
            <p:nvSpPr>
              <p:cNvPr id="71768" name="Freeform 361"/>
              <p:cNvSpPr>
                <a:spLocks/>
              </p:cNvSpPr>
              <p:nvPr/>
            </p:nvSpPr>
            <p:spPr bwMode="auto">
              <a:xfrm>
                <a:off x="3394" y="1180"/>
                <a:ext cx="1978" cy="1248"/>
              </a:xfrm>
              <a:custGeom>
                <a:avLst/>
                <a:gdLst>
                  <a:gd name="T0" fmla="*/ 497 w 1978"/>
                  <a:gd name="T1" fmla="*/ 1248 h 1248"/>
                  <a:gd name="T2" fmla="*/ 498 w 1978"/>
                  <a:gd name="T3" fmla="*/ 1192 h 1248"/>
                  <a:gd name="T4" fmla="*/ 514 w 1978"/>
                  <a:gd name="T5" fmla="*/ 118 h 1248"/>
                  <a:gd name="T6" fmla="*/ 534 w 1978"/>
                  <a:gd name="T7" fmla="*/ 426 h 1248"/>
                  <a:gd name="T8" fmla="*/ 553 w 1978"/>
                  <a:gd name="T9" fmla="*/ 116 h 1248"/>
                  <a:gd name="T10" fmla="*/ 575 w 1978"/>
                  <a:gd name="T11" fmla="*/ 0 h 1248"/>
                  <a:gd name="T12" fmla="*/ 594 w 1978"/>
                  <a:gd name="T13" fmla="*/ 54 h 1248"/>
                  <a:gd name="T14" fmla="*/ 614 w 1978"/>
                  <a:gd name="T15" fmla="*/ 207 h 1248"/>
                  <a:gd name="T16" fmla="*/ 634 w 1978"/>
                  <a:gd name="T17" fmla="*/ 399 h 1248"/>
                  <a:gd name="T18" fmla="*/ 653 w 1978"/>
                  <a:gd name="T19" fmla="*/ 606 h 1248"/>
                  <a:gd name="T20" fmla="*/ 673 w 1978"/>
                  <a:gd name="T21" fmla="*/ 806 h 1248"/>
                  <a:gd name="T22" fmla="*/ 692 w 1978"/>
                  <a:gd name="T23" fmla="*/ 839 h 1248"/>
                  <a:gd name="T24" fmla="*/ 714 w 1978"/>
                  <a:gd name="T25" fmla="*/ 857 h 1248"/>
                  <a:gd name="T26" fmla="*/ 733 w 1978"/>
                  <a:gd name="T27" fmla="*/ 876 h 1248"/>
                  <a:gd name="T28" fmla="*/ 753 w 1978"/>
                  <a:gd name="T29" fmla="*/ 895 h 1248"/>
                  <a:gd name="T30" fmla="*/ 772 w 1978"/>
                  <a:gd name="T31" fmla="*/ 914 h 1248"/>
                  <a:gd name="T32" fmla="*/ 792 w 1978"/>
                  <a:gd name="T33" fmla="*/ 932 h 1248"/>
                  <a:gd name="T34" fmla="*/ 811 w 1978"/>
                  <a:gd name="T35" fmla="*/ 948 h 1248"/>
                  <a:gd name="T36" fmla="*/ 833 w 1978"/>
                  <a:gd name="T37" fmla="*/ 967 h 1248"/>
                  <a:gd name="T38" fmla="*/ 852 w 1978"/>
                  <a:gd name="T39" fmla="*/ 989 h 1248"/>
                  <a:gd name="T40" fmla="*/ 872 w 1978"/>
                  <a:gd name="T41" fmla="*/ 1007 h 1248"/>
                  <a:gd name="T42" fmla="*/ 891 w 1978"/>
                  <a:gd name="T43" fmla="*/ 1026 h 1248"/>
                  <a:gd name="T44" fmla="*/ 911 w 1978"/>
                  <a:gd name="T45" fmla="*/ 1045 h 1248"/>
                  <a:gd name="T46" fmla="*/ 931 w 1978"/>
                  <a:gd name="T47" fmla="*/ 1064 h 1248"/>
                  <a:gd name="T48" fmla="*/ 950 w 1978"/>
                  <a:gd name="T49" fmla="*/ 1082 h 1248"/>
                  <a:gd name="T50" fmla="*/ 970 w 1978"/>
                  <a:gd name="T51" fmla="*/ 1098 h 1248"/>
                  <a:gd name="T52" fmla="*/ 989 w 1978"/>
                  <a:gd name="T53" fmla="*/ 1114 h 1248"/>
                  <a:gd name="T54" fmla="*/ 1009 w 1978"/>
                  <a:gd name="T55" fmla="*/ 1131 h 1248"/>
                  <a:gd name="T56" fmla="*/ 1028 w 1978"/>
                  <a:gd name="T57" fmla="*/ 1144 h 1248"/>
                  <a:gd name="T58" fmla="*/ 1050 w 1978"/>
                  <a:gd name="T59" fmla="*/ 1157 h 1248"/>
                  <a:gd name="T60" fmla="*/ 1069 w 1978"/>
                  <a:gd name="T61" fmla="*/ 1171 h 1248"/>
                  <a:gd name="T62" fmla="*/ 1089 w 1978"/>
                  <a:gd name="T63" fmla="*/ 1181 h 1248"/>
                  <a:gd name="T64" fmla="*/ 1108 w 1978"/>
                  <a:gd name="T65" fmla="*/ 1192 h 1248"/>
                  <a:gd name="T66" fmla="*/ 1128 w 1978"/>
                  <a:gd name="T67" fmla="*/ 1203 h 1248"/>
                  <a:gd name="T68" fmla="*/ 1149 w 1978"/>
                  <a:gd name="T69" fmla="*/ 1214 h 1248"/>
                  <a:gd name="T70" fmla="*/ 1169 w 1978"/>
                  <a:gd name="T71" fmla="*/ 1219 h 1248"/>
                  <a:gd name="T72" fmla="*/ 1188 w 1978"/>
                  <a:gd name="T73" fmla="*/ 1222 h 1248"/>
                  <a:gd name="T74" fmla="*/ 1208 w 1978"/>
                  <a:gd name="T75" fmla="*/ 1224 h 1248"/>
                  <a:gd name="T76" fmla="*/ 1228 w 1978"/>
                  <a:gd name="T77" fmla="*/ 1227 h 1248"/>
                  <a:gd name="T78" fmla="*/ 1247 w 1978"/>
                  <a:gd name="T79" fmla="*/ 1230 h 1248"/>
                  <a:gd name="T80" fmla="*/ 1267 w 1978"/>
                  <a:gd name="T81" fmla="*/ 1232 h 1248"/>
                  <a:gd name="T82" fmla="*/ 1286 w 1978"/>
                  <a:gd name="T83" fmla="*/ 1235 h 1248"/>
                  <a:gd name="T84" fmla="*/ 1306 w 1978"/>
                  <a:gd name="T85" fmla="*/ 1238 h 1248"/>
                  <a:gd name="T86" fmla="*/ 1325 w 1978"/>
                  <a:gd name="T87" fmla="*/ 1240 h 1248"/>
                  <a:gd name="T88" fmla="*/ 1345 w 1978"/>
                  <a:gd name="T89" fmla="*/ 1240 h 1248"/>
                  <a:gd name="T90" fmla="*/ 1365 w 1978"/>
                  <a:gd name="T91" fmla="*/ 1243 h 1248"/>
                  <a:gd name="T92" fmla="*/ 1397 w 1978"/>
                  <a:gd name="T93" fmla="*/ 1243 h 1248"/>
                  <a:gd name="T94" fmla="*/ 1475 w 1978"/>
                  <a:gd name="T95" fmla="*/ 1246 h 1248"/>
                  <a:gd name="T96" fmla="*/ 1494 w 1978"/>
                  <a:gd name="T97" fmla="*/ 1243 h 1248"/>
                  <a:gd name="T98" fmla="*/ 1514 w 1978"/>
                  <a:gd name="T99" fmla="*/ 1240 h 1248"/>
                  <a:gd name="T100" fmla="*/ 1534 w 1978"/>
                  <a:gd name="T101" fmla="*/ 1240 h 1248"/>
                  <a:gd name="T102" fmla="*/ 1553 w 1978"/>
                  <a:gd name="T103" fmla="*/ 1238 h 1248"/>
                  <a:gd name="T104" fmla="*/ 1573 w 1978"/>
                  <a:gd name="T105" fmla="*/ 1235 h 1248"/>
                  <a:gd name="T106" fmla="*/ 1592 w 1978"/>
                  <a:gd name="T107" fmla="*/ 1232 h 1248"/>
                  <a:gd name="T108" fmla="*/ 1614 w 1978"/>
                  <a:gd name="T109" fmla="*/ 1230 h 1248"/>
                  <a:gd name="T110" fmla="*/ 1633 w 1978"/>
                  <a:gd name="T111" fmla="*/ 1227 h 1248"/>
                  <a:gd name="T112" fmla="*/ 1653 w 1978"/>
                  <a:gd name="T113" fmla="*/ 1224 h 1248"/>
                  <a:gd name="T114" fmla="*/ 1672 w 1978"/>
                  <a:gd name="T115" fmla="*/ 1219 h 1248"/>
                  <a:gd name="T116" fmla="*/ 1692 w 1978"/>
                  <a:gd name="T117" fmla="*/ 1216 h 124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978"/>
                  <a:gd name="T178" fmla="*/ 0 h 1248"/>
                  <a:gd name="T179" fmla="*/ 1978 w 1978"/>
                  <a:gd name="T180" fmla="*/ 1248 h 124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978" h="1248">
                    <a:moveTo>
                      <a:pt x="0" y="1248"/>
                    </a:moveTo>
                    <a:lnTo>
                      <a:pt x="497" y="1248"/>
                    </a:lnTo>
                    <a:lnTo>
                      <a:pt x="497" y="1227"/>
                    </a:lnTo>
                    <a:lnTo>
                      <a:pt x="498" y="1192"/>
                    </a:lnTo>
                    <a:lnTo>
                      <a:pt x="505" y="14"/>
                    </a:lnTo>
                    <a:lnTo>
                      <a:pt x="514" y="118"/>
                    </a:lnTo>
                    <a:lnTo>
                      <a:pt x="525" y="590"/>
                    </a:lnTo>
                    <a:lnTo>
                      <a:pt x="534" y="426"/>
                    </a:lnTo>
                    <a:lnTo>
                      <a:pt x="545" y="252"/>
                    </a:lnTo>
                    <a:lnTo>
                      <a:pt x="553" y="116"/>
                    </a:lnTo>
                    <a:lnTo>
                      <a:pt x="564" y="35"/>
                    </a:lnTo>
                    <a:lnTo>
                      <a:pt x="575" y="0"/>
                    </a:lnTo>
                    <a:lnTo>
                      <a:pt x="585" y="11"/>
                    </a:lnTo>
                    <a:lnTo>
                      <a:pt x="594" y="54"/>
                    </a:lnTo>
                    <a:lnTo>
                      <a:pt x="605" y="121"/>
                    </a:lnTo>
                    <a:lnTo>
                      <a:pt x="614" y="207"/>
                    </a:lnTo>
                    <a:lnTo>
                      <a:pt x="625" y="298"/>
                    </a:lnTo>
                    <a:lnTo>
                      <a:pt x="634" y="399"/>
                    </a:lnTo>
                    <a:lnTo>
                      <a:pt x="644" y="501"/>
                    </a:lnTo>
                    <a:lnTo>
                      <a:pt x="653" y="606"/>
                    </a:lnTo>
                    <a:lnTo>
                      <a:pt x="664" y="707"/>
                    </a:lnTo>
                    <a:lnTo>
                      <a:pt x="673" y="806"/>
                    </a:lnTo>
                    <a:lnTo>
                      <a:pt x="683" y="831"/>
                    </a:lnTo>
                    <a:lnTo>
                      <a:pt x="692" y="839"/>
                    </a:lnTo>
                    <a:lnTo>
                      <a:pt x="703" y="849"/>
                    </a:lnTo>
                    <a:lnTo>
                      <a:pt x="714" y="857"/>
                    </a:lnTo>
                    <a:lnTo>
                      <a:pt x="722" y="868"/>
                    </a:lnTo>
                    <a:lnTo>
                      <a:pt x="733" y="876"/>
                    </a:lnTo>
                    <a:lnTo>
                      <a:pt x="742" y="887"/>
                    </a:lnTo>
                    <a:lnTo>
                      <a:pt x="753" y="895"/>
                    </a:lnTo>
                    <a:lnTo>
                      <a:pt x="762" y="903"/>
                    </a:lnTo>
                    <a:lnTo>
                      <a:pt x="772" y="914"/>
                    </a:lnTo>
                    <a:lnTo>
                      <a:pt x="781" y="922"/>
                    </a:lnTo>
                    <a:lnTo>
                      <a:pt x="792" y="932"/>
                    </a:lnTo>
                    <a:lnTo>
                      <a:pt x="801" y="940"/>
                    </a:lnTo>
                    <a:lnTo>
                      <a:pt x="811" y="948"/>
                    </a:lnTo>
                    <a:lnTo>
                      <a:pt x="822" y="959"/>
                    </a:lnTo>
                    <a:lnTo>
                      <a:pt x="833" y="967"/>
                    </a:lnTo>
                    <a:lnTo>
                      <a:pt x="842" y="978"/>
                    </a:lnTo>
                    <a:lnTo>
                      <a:pt x="852" y="989"/>
                    </a:lnTo>
                    <a:lnTo>
                      <a:pt x="861" y="997"/>
                    </a:lnTo>
                    <a:lnTo>
                      <a:pt x="872" y="1007"/>
                    </a:lnTo>
                    <a:lnTo>
                      <a:pt x="881" y="1018"/>
                    </a:lnTo>
                    <a:lnTo>
                      <a:pt x="891" y="1026"/>
                    </a:lnTo>
                    <a:lnTo>
                      <a:pt x="900" y="1037"/>
                    </a:lnTo>
                    <a:lnTo>
                      <a:pt x="911" y="1045"/>
                    </a:lnTo>
                    <a:lnTo>
                      <a:pt x="922" y="1056"/>
                    </a:lnTo>
                    <a:lnTo>
                      <a:pt x="931" y="1064"/>
                    </a:lnTo>
                    <a:lnTo>
                      <a:pt x="941" y="1074"/>
                    </a:lnTo>
                    <a:lnTo>
                      <a:pt x="950" y="1082"/>
                    </a:lnTo>
                    <a:lnTo>
                      <a:pt x="961" y="1090"/>
                    </a:lnTo>
                    <a:lnTo>
                      <a:pt x="970" y="1098"/>
                    </a:lnTo>
                    <a:lnTo>
                      <a:pt x="980" y="1106"/>
                    </a:lnTo>
                    <a:lnTo>
                      <a:pt x="989" y="1114"/>
                    </a:lnTo>
                    <a:lnTo>
                      <a:pt x="1000" y="1122"/>
                    </a:lnTo>
                    <a:lnTo>
                      <a:pt x="1009" y="1131"/>
                    </a:lnTo>
                    <a:lnTo>
                      <a:pt x="1019" y="1139"/>
                    </a:lnTo>
                    <a:lnTo>
                      <a:pt x="1028" y="1144"/>
                    </a:lnTo>
                    <a:lnTo>
                      <a:pt x="1039" y="1152"/>
                    </a:lnTo>
                    <a:lnTo>
                      <a:pt x="1050" y="1157"/>
                    </a:lnTo>
                    <a:lnTo>
                      <a:pt x="1059" y="1165"/>
                    </a:lnTo>
                    <a:lnTo>
                      <a:pt x="1069" y="1171"/>
                    </a:lnTo>
                    <a:lnTo>
                      <a:pt x="1078" y="1176"/>
                    </a:lnTo>
                    <a:lnTo>
                      <a:pt x="1089" y="1181"/>
                    </a:lnTo>
                    <a:lnTo>
                      <a:pt x="1098" y="1187"/>
                    </a:lnTo>
                    <a:lnTo>
                      <a:pt x="1108" y="1192"/>
                    </a:lnTo>
                    <a:lnTo>
                      <a:pt x="1119" y="1197"/>
                    </a:lnTo>
                    <a:lnTo>
                      <a:pt x="1128" y="1203"/>
                    </a:lnTo>
                    <a:lnTo>
                      <a:pt x="1139" y="1208"/>
                    </a:lnTo>
                    <a:lnTo>
                      <a:pt x="1149" y="1214"/>
                    </a:lnTo>
                    <a:lnTo>
                      <a:pt x="1158" y="1216"/>
                    </a:lnTo>
                    <a:lnTo>
                      <a:pt x="1169" y="1219"/>
                    </a:lnTo>
                    <a:lnTo>
                      <a:pt x="1178" y="1222"/>
                    </a:lnTo>
                    <a:lnTo>
                      <a:pt x="1188" y="1222"/>
                    </a:lnTo>
                    <a:lnTo>
                      <a:pt x="1197" y="1224"/>
                    </a:lnTo>
                    <a:lnTo>
                      <a:pt x="1208" y="1224"/>
                    </a:lnTo>
                    <a:lnTo>
                      <a:pt x="1217" y="1227"/>
                    </a:lnTo>
                    <a:lnTo>
                      <a:pt x="1228" y="1227"/>
                    </a:lnTo>
                    <a:lnTo>
                      <a:pt x="1236" y="1230"/>
                    </a:lnTo>
                    <a:lnTo>
                      <a:pt x="1247" y="1230"/>
                    </a:lnTo>
                    <a:lnTo>
                      <a:pt x="1258" y="1232"/>
                    </a:lnTo>
                    <a:lnTo>
                      <a:pt x="1267" y="1232"/>
                    </a:lnTo>
                    <a:lnTo>
                      <a:pt x="1277" y="1235"/>
                    </a:lnTo>
                    <a:lnTo>
                      <a:pt x="1286" y="1235"/>
                    </a:lnTo>
                    <a:lnTo>
                      <a:pt x="1297" y="1235"/>
                    </a:lnTo>
                    <a:lnTo>
                      <a:pt x="1306" y="1238"/>
                    </a:lnTo>
                    <a:lnTo>
                      <a:pt x="1317" y="1238"/>
                    </a:lnTo>
                    <a:lnTo>
                      <a:pt x="1325" y="1240"/>
                    </a:lnTo>
                    <a:lnTo>
                      <a:pt x="1336" y="1240"/>
                    </a:lnTo>
                    <a:lnTo>
                      <a:pt x="1345" y="1240"/>
                    </a:lnTo>
                    <a:lnTo>
                      <a:pt x="1356" y="1243"/>
                    </a:lnTo>
                    <a:lnTo>
                      <a:pt x="1365" y="1243"/>
                    </a:lnTo>
                    <a:lnTo>
                      <a:pt x="1375" y="1243"/>
                    </a:lnTo>
                    <a:lnTo>
                      <a:pt x="1397" y="1243"/>
                    </a:lnTo>
                    <a:lnTo>
                      <a:pt x="1405" y="1246"/>
                    </a:lnTo>
                    <a:lnTo>
                      <a:pt x="1475" y="1246"/>
                    </a:lnTo>
                    <a:lnTo>
                      <a:pt x="1485" y="1243"/>
                    </a:lnTo>
                    <a:lnTo>
                      <a:pt x="1494" y="1243"/>
                    </a:lnTo>
                    <a:lnTo>
                      <a:pt x="1505" y="1243"/>
                    </a:lnTo>
                    <a:lnTo>
                      <a:pt x="1514" y="1240"/>
                    </a:lnTo>
                    <a:lnTo>
                      <a:pt x="1525" y="1240"/>
                    </a:lnTo>
                    <a:lnTo>
                      <a:pt x="1534" y="1240"/>
                    </a:lnTo>
                    <a:lnTo>
                      <a:pt x="1544" y="1238"/>
                    </a:lnTo>
                    <a:lnTo>
                      <a:pt x="1553" y="1238"/>
                    </a:lnTo>
                    <a:lnTo>
                      <a:pt x="1564" y="1235"/>
                    </a:lnTo>
                    <a:lnTo>
                      <a:pt x="1573" y="1235"/>
                    </a:lnTo>
                    <a:lnTo>
                      <a:pt x="1583" y="1235"/>
                    </a:lnTo>
                    <a:lnTo>
                      <a:pt x="1592" y="1232"/>
                    </a:lnTo>
                    <a:lnTo>
                      <a:pt x="1603" y="1232"/>
                    </a:lnTo>
                    <a:lnTo>
                      <a:pt x="1614" y="1230"/>
                    </a:lnTo>
                    <a:lnTo>
                      <a:pt x="1622" y="1227"/>
                    </a:lnTo>
                    <a:lnTo>
                      <a:pt x="1633" y="1227"/>
                    </a:lnTo>
                    <a:lnTo>
                      <a:pt x="1642" y="1224"/>
                    </a:lnTo>
                    <a:lnTo>
                      <a:pt x="1653" y="1224"/>
                    </a:lnTo>
                    <a:lnTo>
                      <a:pt x="1663" y="1222"/>
                    </a:lnTo>
                    <a:lnTo>
                      <a:pt x="1672" y="1219"/>
                    </a:lnTo>
                    <a:lnTo>
                      <a:pt x="1683" y="1219"/>
                    </a:lnTo>
                    <a:lnTo>
                      <a:pt x="1692" y="1216"/>
                    </a:lnTo>
                    <a:lnTo>
                      <a:pt x="1978" y="1216"/>
                    </a:lnTo>
                  </a:path>
                </a:pathLst>
              </a:custGeom>
              <a:noFill/>
              <a:ln w="3175">
                <a:solidFill>
                  <a:srgbClr val="FF0000"/>
                </a:solidFill>
                <a:prstDash val="solid"/>
                <a:round/>
                <a:headEnd/>
                <a:tailEnd/>
              </a:ln>
            </p:spPr>
            <p:txBody>
              <a:bodyPr/>
              <a:lstStyle/>
              <a:p>
                <a:endParaRPr lang="en-US"/>
              </a:p>
            </p:txBody>
          </p:sp>
          <p:sp>
            <p:nvSpPr>
              <p:cNvPr id="71769" name="Freeform 362"/>
              <p:cNvSpPr>
                <a:spLocks/>
              </p:cNvSpPr>
              <p:nvPr/>
            </p:nvSpPr>
            <p:spPr bwMode="auto">
              <a:xfrm>
                <a:off x="3394" y="2426"/>
                <a:ext cx="1978" cy="10"/>
              </a:xfrm>
              <a:custGeom>
                <a:avLst/>
                <a:gdLst>
                  <a:gd name="T0" fmla="*/ 0 w 1978"/>
                  <a:gd name="T1" fmla="*/ 10 h 10"/>
                  <a:gd name="T2" fmla="*/ 525 w 1978"/>
                  <a:gd name="T3" fmla="*/ 10 h 10"/>
                  <a:gd name="T4" fmla="*/ 534 w 1978"/>
                  <a:gd name="T5" fmla="*/ 10 h 10"/>
                  <a:gd name="T6" fmla="*/ 545 w 1978"/>
                  <a:gd name="T7" fmla="*/ 10 h 10"/>
                  <a:gd name="T8" fmla="*/ 553 w 1978"/>
                  <a:gd name="T9" fmla="*/ 8 h 10"/>
                  <a:gd name="T10" fmla="*/ 564 w 1978"/>
                  <a:gd name="T11" fmla="*/ 8 h 10"/>
                  <a:gd name="T12" fmla="*/ 575 w 1978"/>
                  <a:gd name="T13" fmla="*/ 5 h 10"/>
                  <a:gd name="T14" fmla="*/ 594 w 1978"/>
                  <a:gd name="T15" fmla="*/ 5 h 10"/>
                  <a:gd name="T16" fmla="*/ 605 w 1978"/>
                  <a:gd name="T17" fmla="*/ 5 h 10"/>
                  <a:gd name="T18" fmla="*/ 614 w 1978"/>
                  <a:gd name="T19" fmla="*/ 5 h 10"/>
                  <a:gd name="T20" fmla="*/ 625 w 1978"/>
                  <a:gd name="T21" fmla="*/ 2 h 10"/>
                  <a:gd name="T22" fmla="*/ 634 w 1978"/>
                  <a:gd name="T23" fmla="*/ 2 h 10"/>
                  <a:gd name="T24" fmla="*/ 644 w 1978"/>
                  <a:gd name="T25" fmla="*/ 2 h 10"/>
                  <a:gd name="T26" fmla="*/ 653 w 1978"/>
                  <a:gd name="T27" fmla="*/ 2 h 10"/>
                  <a:gd name="T28" fmla="*/ 664 w 1978"/>
                  <a:gd name="T29" fmla="*/ 0 h 10"/>
                  <a:gd name="T30" fmla="*/ 1978 w 1978"/>
                  <a:gd name="T31" fmla="*/ 0 h 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78"/>
                  <a:gd name="T49" fmla="*/ 0 h 10"/>
                  <a:gd name="T50" fmla="*/ 1978 w 1978"/>
                  <a:gd name="T51" fmla="*/ 10 h 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78" h="10">
                    <a:moveTo>
                      <a:pt x="0" y="10"/>
                    </a:moveTo>
                    <a:lnTo>
                      <a:pt x="525" y="10"/>
                    </a:lnTo>
                    <a:lnTo>
                      <a:pt x="534" y="10"/>
                    </a:lnTo>
                    <a:lnTo>
                      <a:pt x="545" y="10"/>
                    </a:lnTo>
                    <a:lnTo>
                      <a:pt x="553" y="8"/>
                    </a:lnTo>
                    <a:lnTo>
                      <a:pt x="564" y="8"/>
                    </a:lnTo>
                    <a:lnTo>
                      <a:pt x="575" y="5"/>
                    </a:lnTo>
                    <a:lnTo>
                      <a:pt x="594" y="5"/>
                    </a:lnTo>
                    <a:lnTo>
                      <a:pt x="605" y="5"/>
                    </a:lnTo>
                    <a:lnTo>
                      <a:pt x="614" y="5"/>
                    </a:lnTo>
                    <a:lnTo>
                      <a:pt x="625" y="2"/>
                    </a:lnTo>
                    <a:lnTo>
                      <a:pt x="634" y="2"/>
                    </a:lnTo>
                    <a:lnTo>
                      <a:pt x="644" y="2"/>
                    </a:lnTo>
                    <a:lnTo>
                      <a:pt x="653" y="2"/>
                    </a:lnTo>
                    <a:lnTo>
                      <a:pt x="664" y="0"/>
                    </a:lnTo>
                    <a:lnTo>
                      <a:pt x="1978" y="0"/>
                    </a:lnTo>
                  </a:path>
                </a:pathLst>
              </a:custGeom>
              <a:noFill/>
              <a:ln w="3175">
                <a:solidFill>
                  <a:srgbClr val="00FF00"/>
                </a:solidFill>
                <a:prstDash val="solid"/>
                <a:round/>
                <a:headEnd/>
                <a:tailEnd/>
              </a:ln>
            </p:spPr>
            <p:txBody>
              <a:bodyPr/>
              <a:lstStyle/>
              <a:p>
                <a:endParaRPr lang="en-US"/>
              </a:p>
            </p:txBody>
          </p:sp>
          <p:sp>
            <p:nvSpPr>
              <p:cNvPr id="71770" name="Freeform 363"/>
              <p:cNvSpPr>
                <a:spLocks/>
              </p:cNvSpPr>
              <p:nvPr/>
            </p:nvSpPr>
            <p:spPr bwMode="auto">
              <a:xfrm>
                <a:off x="4714" y="1194"/>
                <a:ext cx="658" cy="1655"/>
              </a:xfrm>
              <a:custGeom>
                <a:avLst/>
                <a:gdLst>
                  <a:gd name="T0" fmla="*/ 5 w 658"/>
                  <a:gd name="T1" fmla="*/ 1631 h 1655"/>
                  <a:gd name="T2" fmla="*/ 25 w 658"/>
                  <a:gd name="T3" fmla="*/ 1564 h 1655"/>
                  <a:gd name="T4" fmla="*/ 45 w 658"/>
                  <a:gd name="T5" fmla="*/ 1497 h 1655"/>
                  <a:gd name="T6" fmla="*/ 66 w 658"/>
                  <a:gd name="T7" fmla="*/ 1433 h 1655"/>
                  <a:gd name="T8" fmla="*/ 85 w 658"/>
                  <a:gd name="T9" fmla="*/ 1366 h 1655"/>
                  <a:gd name="T10" fmla="*/ 105 w 658"/>
                  <a:gd name="T11" fmla="*/ 1296 h 1655"/>
                  <a:gd name="T12" fmla="*/ 125 w 658"/>
                  <a:gd name="T13" fmla="*/ 1229 h 1655"/>
                  <a:gd name="T14" fmla="*/ 144 w 658"/>
                  <a:gd name="T15" fmla="*/ 1159 h 1655"/>
                  <a:gd name="T16" fmla="*/ 165 w 658"/>
                  <a:gd name="T17" fmla="*/ 1092 h 1655"/>
                  <a:gd name="T18" fmla="*/ 185 w 658"/>
                  <a:gd name="T19" fmla="*/ 1023 h 1655"/>
                  <a:gd name="T20" fmla="*/ 205 w 658"/>
                  <a:gd name="T21" fmla="*/ 956 h 1655"/>
                  <a:gd name="T22" fmla="*/ 224 w 658"/>
                  <a:gd name="T23" fmla="*/ 889 h 1655"/>
                  <a:gd name="T24" fmla="*/ 244 w 658"/>
                  <a:gd name="T25" fmla="*/ 827 h 1655"/>
                  <a:gd name="T26" fmla="*/ 263 w 658"/>
                  <a:gd name="T27" fmla="*/ 768 h 1655"/>
                  <a:gd name="T28" fmla="*/ 283 w 658"/>
                  <a:gd name="T29" fmla="*/ 709 h 1655"/>
                  <a:gd name="T30" fmla="*/ 302 w 658"/>
                  <a:gd name="T31" fmla="*/ 651 h 1655"/>
                  <a:gd name="T32" fmla="*/ 322 w 658"/>
                  <a:gd name="T33" fmla="*/ 597 h 1655"/>
                  <a:gd name="T34" fmla="*/ 343 w 658"/>
                  <a:gd name="T35" fmla="*/ 546 h 1655"/>
                  <a:gd name="T36" fmla="*/ 363 w 658"/>
                  <a:gd name="T37" fmla="*/ 495 h 1655"/>
                  <a:gd name="T38" fmla="*/ 382 w 658"/>
                  <a:gd name="T39" fmla="*/ 447 h 1655"/>
                  <a:gd name="T40" fmla="*/ 402 w 658"/>
                  <a:gd name="T41" fmla="*/ 401 h 1655"/>
                  <a:gd name="T42" fmla="*/ 422 w 658"/>
                  <a:gd name="T43" fmla="*/ 359 h 1655"/>
                  <a:gd name="T44" fmla="*/ 441 w 658"/>
                  <a:gd name="T45" fmla="*/ 316 h 1655"/>
                  <a:gd name="T46" fmla="*/ 461 w 658"/>
                  <a:gd name="T47" fmla="*/ 276 h 1655"/>
                  <a:gd name="T48" fmla="*/ 480 w 658"/>
                  <a:gd name="T49" fmla="*/ 238 h 1655"/>
                  <a:gd name="T50" fmla="*/ 502 w 658"/>
                  <a:gd name="T51" fmla="*/ 203 h 1655"/>
                  <a:gd name="T52" fmla="*/ 521 w 658"/>
                  <a:gd name="T53" fmla="*/ 171 h 1655"/>
                  <a:gd name="T54" fmla="*/ 541 w 658"/>
                  <a:gd name="T55" fmla="*/ 139 h 1655"/>
                  <a:gd name="T56" fmla="*/ 560 w 658"/>
                  <a:gd name="T57" fmla="*/ 110 h 1655"/>
                  <a:gd name="T58" fmla="*/ 580 w 658"/>
                  <a:gd name="T59" fmla="*/ 83 h 1655"/>
                  <a:gd name="T60" fmla="*/ 599 w 658"/>
                  <a:gd name="T61" fmla="*/ 59 h 1655"/>
                  <a:gd name="T62" fmla="*/ 621 w 658"/>
                  <a:gd name="T63" fmla="*/ 37 h 1655"/>
                  <a:gd name="T64" fmla="*/ 640 w 658"/>
                  <a:gd name="T65" fmla="*/ 16 h 1655"/>
                  <a:gd name="T66" fmla="*/ 658 w 658"/>
                  <a:gd name="T67" fmla="*/ 0 h 165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58"/>
                  <a:gd name="T103" fmla="*/ 0 h 1655"/>
                  <a:gd name="T104" fmla="*/ 658 w 658"/>
                  <a:gd name="T105" fmla="*/ 1655 h 165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58" h="1655">
                    <a:moveTo>
                      <a:pt x="0" y="1655"/>
                    </a:moveTo>
                    <a:lnTo>
                      <a:pt x="5" y="1631"/>
                    </a:lnTo>
                    <a:lnTo>
                      <a:pt x="16" y="1596"/>
                    </a:lnTo>
                    <a:lnTo>
                      <a:pt x="25" y="1564"/>
                    </a:lnTo>
                    <a:lnTo>
                      <a:pt x="36" y="1532"/>
                    </a:lnTo>
                    <a:lnTo>
                      <a:pt x="45" y="1497"/>
                    </a:lnTo>
                    <a:lnTo>
                      <a:pt x="55" y="1465"/>
                    </a:lnTo>
                    <a:lnTo>
                      <a:pt x="66" y="1433"/>
                    </a:lnTo>
                    <a:lnTo>
                      <a:pt x="77" y="1398"/>
                    </a:lnTo>
                    <a:lnTo>
                      <a:pt x="85" y="1366"/>
                    </a:lnTo>
                    <a:lnTo>
                      <a:pt x="96" y="1331"/>
                    </a:lnTo>
                    <a:lnTo>
                      <a:pt x="105" y="1296"/>
                    </a:lnTo>
                    <a:lnTo>
                      <a:pt x="116" y="1264"/>
                    </a:lnTo>
                    <a:lnTo>
                      <a:pt x="125" y="1229"/>
                    </a:lnTo>
                    <a:lnTo>
                      <a:pt x="135" y="1194"/>
                    </a:lnTo>
                    <a:lnTo>
                      <a:pt x="144" y="1159"/>
                    </a:lnTo>
                    <a:lnTo>
                      <a:pt x="155" y="1125"/>
                    </a:lnTo>
                    <a:lnTo>
                      <a:pt x="165" y="1092"/>
                    </a:lnTo>
                    <a:lnTo>
                      <a:pt x="174" y="1055"/>
                    </a:lnTo>
                    <a:lnTo>
                      <a:pt x="185" y="1023"/>
                    </a:lnTo>
                    <a:lnTo>
                      <a:pt x="194" y="988"/>
                    </a:lnTo>
                    <a:lnTo>
                      <a:pt x="205" y="956"/>
                    </a:lnTo>
                    <a:lnTo>
                      <a:pt x="214" y="924"/>
                    </a:lnTo>
                    <a:lnTo>
                      <a:pt x="224" y="889"/>
                    </a:lnTo>
                    <a:lnTo>
                      <a:pt x="233" y="859"/>
                    </a:lnTo>
                    <a:lnTo>
                      <a:pt x="244" y="827"/>
                    </a:lnTo>
                    <a:lnTo>
                      <a:pt x="253" y="798"/>
                    </a:lnTo>
                    <a:lnTo>
                      <a:pt x="263" y="768"/>
                    </a:lnTo>
                    <a:lnTo>
                      <a:pt x="272" y="739"/>
                    </a:lnTo>
                    <a:lnTo>
                      <a:pt x="283" y="709"/>
                    </a:lnTo>
                    <a:lnTo>
                      <a:pt x="294" y="680"/>
                    </a:lnTo>
                    <a:lnTo>
                      <a:pt x="302" y="651"/>
                    </a:lnTo>
                    <a:lnTo>
                      <a:pt x="313" y="624"/>
                    </a:lnTo>
                    <a:lnTo>
                      <a:pt x="322" y="597"/>
                    </a:lnTo>
                    <a:lnTo>
                      <a:pt x="333" y="570"/>
                    </a:lnTo>
                    <a:lnTo>
                      <a:pt x="343" y="546"/>
                    </a:lnTo>
                    <a:lnTo>
                      <a:pt x="352" y="519"/>
                    </a:lnTo>
                    <a:lnTo>
                      <a:pt x="363" y="495"/>
                    </a:lnTo>
                    <a:lnTo>
                      <a:pt x="372" y="471"/>
                    </a:lnTo>
                    <a:lnTo>
                      <a:pt x="382" y="447"/>
                    </a:lnTo>
                    <a:lnTo>
                      <a:pt x="391" y="423"/>
                    </a:lnTo>
                    <a:lnTo>
                      <a:pt x="402" y="401"/>
                    </a:lnTo>
                    <a:lnTo>
                      <a:pt x="413" y="380"/>
                    </a:lnTo>
                    <a:lnTo>
                      <a:pt x="422" y="359"/>
                    </a:lnTo>
                    <a:lnTo>
                      <a:pt x="432" y="335"/>
                    </a:lnTo>
                    <a:lnTo>
                      <a:pt x="441" y="316"/>
                    </a:lnTo>
                    <a:lnTo>
                      <a:pt x="452" y="294"/>
                    </a:lnTo>
                    <a:lnTo>
                      <a:pt x="461" y="276"/>
                    </a:lnTo>
                    <a:lnTo>
                      <a:pt x="471" y="257"/>
                    </a:lnTo>
                    <a:lnTo>
                      <a:pt x="480" y="238"/>
                    </a:lnTo>
                    <a:lnTo>
                      <a:pt x="491" y="222"/>
                    </a:lnTo>
                    <a:lnTo>
                      <a:pt x="502" y="203"/>
                    </a:lnTo>
                    <a:lnTo>
                      <a:pt x="511" y="187"/>
                    </a:lnTo>
                    <a:lnTo>
                      <a:pt x="521" y="171"/>
                    </a:lnTo>
                    <a:lnTo>
                      <a:pt x="530" y="155"/>
                    </a:lnTo>
                    <a:lnTo>
                      <a:pt x="541" y="139"/>
                    </a:lnTo>
                    <a:lnTo>
                      <a:pt x="550" y="126"/>
                    </a:lnTo>
                    <a:lnTo>
                      <a:pt x="560" y="110"/>
                    </a:lnTo>
                    <a:lnTo>
                      <a:pt x="569" y="96"/>
                    </a:lnTo>
                    <a:lnTo>
                      <a:pt x="580" y="83"/>
                    </a:lnTo>
                    <a:lnTo>
                      <a:pt x="589" y="72"/>
                    </a:lnTo>
                    <a:lnTo>
                      <a:pt x="599" y="59"/>
                    </a:lnTo>
                    <a:lnTo>
                      <a:pt x="608" y="48"/>
                    </a:lnTo>
                    <a:lnTo>
                      <a:pt x="621" y="37"/>
                    </a:lnTo>
                    <a:lnTo>
                      <a:pt x="630" y="27"/>
                    </a:lnTo>
                    <a:lnTo>
                      <a:pt x="640" y="16"/>
                    </a:lnTo>
                    <a:lnTo>
                      <a:pt x="649" y="8"/>
                    </a:lnTo>
                    <a:lnTo>
                      <a:pt x="658" y="0"/>
                    </a:lnTo>
                  </a:path>
                </a:pathLst>
              </a:custGeom>
              <a:noFill/>
              <a:ln w="12700" cmpd="sng">
                <a:solidFill>
                  <a:schemeClr val="tx1"/>
                </a:solidFill>
                <a:prstDash val="solid"/>
                <a:round/>
                <a:headEnd/>
                <a:tailEnd/>
              </a:ln>
            </p:spPr>
            <p:txBody>
              <a:bodyPr/>
              <a:lstStyle/>
              <a:p>
                <a:endParaRPr lang="en-US"/>
              </a:p>
            </p:txBody>
          </p:sp>
          <p:sp>
            <p:nvSpPr>
              <p:cNvPr id="71771" name="Line 364"/>
              <p:cNvSpPr>
                <a:spLocks noChangeShapeType="1"/>
              </p:cNvSpPr>
              <p:nvPr/>
            </p:nvSpPr>
            <p:spPr bwMode="auto">
              <a:xfrm>
                <a:off x="3740" y="1809"/>
                <a:ext cx="165" cy="96"/>
              </a:xfrm>
              <a:prstGeom prst="line">
                <a:avLst/>
              </a:prstGeom>
              <a:noFill/>
              <a:ln w="3175">
                <a:solidFill>
                  <a:srgbClr val="000000"/>
                </a:solidFill>
                <a:round/>
                <a:headEnd/>
                <a:tailEnd/>
              </a:ln>
            </p:spPr>
            <p:txBody>
              <a:bodyPr/>
              <a:lstStyle/>
              <a:p>
                <a:endParaRPr lang="en-US"/>
              </a:p>
            </p:txBody>
          </p:sp>
          <p:sp>
            <p:nvSpPr>
              <p:cNvPr id="71772" name="Line 365"/>
              <p:cNvSpPr>
                <a:spLocks noChangeShapeType="1"/>
              </p:cNvSpPr>
              <p:nvPr/>
            </p:nvSpPr>
            <p:spPr bwMode="auto">
              <a:xfrm flipV="1">
                <a:off x="4153" y="2441"/>
                <a:ext cx="98" cy="129"/>
              </a:xfrm>
              <a:prstGeom prst="line">
                <a:avLst/>
              </a:prstGeom>
              <a:noFill/>
              <a:ln w="12700">
                <a:solidFill>
                  <a:srgbClr val="00FF00"/>
                </a:solidFill>
                <a:round/>
                <a:headEnd/>
                <a:tailEnd/>
              </a:ln>
            </p:spPr>
            <p:txBody>
              <a:bodyPr/>
              <a:lstStyle/>
              <a:p>
                <a:endParaRPr lang="en-US"/>
              </a:p>
            </p:txBody>
          </p:sp>
          <p:sp>
            <p:nvSpPr>
              <p:cNvPr id="71773" name="Rectangle 366"/>
              <p:cNvSpPr>
                <a:spLocks noChangeArrowheads="1"/>
              </p:cNvSpPr>
              <p:nvPr/>
            </p:nvSpPr>
            <p:spPr bwMode="auto">
              <a:xfrm>
                <a:off x="3828" y="2590"/>
                <a:ext cx="656" cy="19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TCWS VA</a:t>
                </a:r>
              </a:p>
            </p:txBody>
          </p:sp>
          <p:sp>
            <p:nvSpPr>
              <p:cNvPr id="71774" name="Rectangle 367"/>
              <p:cNvSpPr>
                <a:spLocks noChangeArrowheads="1"/>
              </p:cNvSpPr>
              <p:nvPr/>
            </p:nvSpPr>
            <p:spPr bwMode="auto">
              <a:xfrm>
                <a:off x="3377" y="1651"/>
                <a:ext cx="521" cy="19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Port cell</a:t>
                </a:r>
              </a:p>
            </p:txBody>
          </p: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1"/>
          <p:cNvSpPr txBox="1">
            <a:spLocks noGrp="1"/>
          </p:cNvSpPr>
          <p:nvPr/>
        </p:nvSpPr>
        <p:spPr bwMode="auto">
          <a:xfrm>
            <a:off x="0" y="6492875"/>
            <a:ext cx="2133600" cy="365125"/>
          </a:xfrm>
          <a:prstGeom prst="rect">
            <a:avLst/>
          </a:prstGeom>
          <a:noFill/>
          <a:ln w="9525">
            <a:noFill/>
            <a:miter lim="800000"/>
            <a:headEnd/>
            <a:tailEnd/>
          </a:ln>
        </p:spPr>
        <p:txBody>
          <a:bodyPr anchor="ctr"/>
          <a:lstStyle/>
          <a:p>
            <a:fld id="{0FE983E5-B26B-479D-AC53-F1B695B79BB2}" type="slidenum">
              <a:rPr lang="en-US" sz="1200">
                <a:solidFill>
                  <a:srgbClr val="FF0000"/>
                </a:solidFill>
                <a:cs typeface="Arial" charset="0"/>
              </a:rPr>
              <a:pPr/>
              <a:t>3</a:t>
            </a:fld>
            <a:endParaRPr lang="en-US" sz="1200">
              <a:solidFill>
                <a:srgbClr val="FF0000"/>
              </a:solidFill>
              <a:cs typeface="Arial" charset="0"/>
            </a:endParaRPr>
          </a:p>
        </p:txBody>
      </p:sp>
      <p:sp>
        <p:nvSpPr>
          <p:cNvPr id="34818"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Status of US DCLL TBS PrSR (2/6)</a:t>
            </a:r>
          </a:p>
        </p:txBody>
      </p:sp>
      <p:sp>
        <p:nvSpPr>
          <p:cNvPr id="102405" name="Text Box 5"/>
          <p:cNvSpPr txBox="1">
            <a:spLocks noChangeArrowheads="1"/>
          </p:cNvSpPr>
          <p:nvPr/>
        </p:nvSpPr>
        <p:spPr bwMode="auto">
          <a:xfrm>
            <a:off x="584200" y="1109663"/>
            <a:ext cx="7962900" cy="51625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117475" indent="-117475" defTabSz="914400">
              <a:buFontTx/>
              <a:buChar char="•"/>
            </a:pPr>
            <a:r>
              <a:rPr lang="en-US" sz="1800" b="1"/>
              <a:t>Requested information (cont.):</a:t>
            </a:r>
          </a:p>
          <a:p>
            <a:pPr marL="687388" lvl="1" indent="-230188" defTabSz="914400">
              <a:buFontTx/>
              <a:buChar char="•"/>
            </a:pPr>
            <a:r>
              <a:rPr lang="en-US" sz="1800" b="1"/>
              <a:t> ACTIVATION AND HAZARDOUS INVENTORIES	 </a:t>
            </a:r>
          </a:p>
          <a:p>
            <a:pPr marL="1143000" lvl="2" indent="-228600" defTabSz="914400">
              <a:buFontTx/>
              <a:buChar char="•"/>
            </a:pPr>
            <a:r>
              <a:rPr lang="en-US" sz="1600"/>
              <a:t>Radioactive Inventory and Decay Heat	 </a:t>
            </a:r>
          </a:p>
          <a:p>
            <a:pPr marL="1143000" lvl="2" indent="-228600" defTabSz="914400">
              <a:buFontTx/>
              <a:buChar char="•"/>
            </a:pPr>
            <a:r>
              <a:rPr lang="en-US" sz="1600"/>
              <a:t>Dose rate from these inventories	 </a:t>
            </a:r>
          </a:p>
          <a:p>
            <a:pPr marL="1143000" lvl="2" indent="-228600" defTabSz="914400">
              <a:buFontTx/>
              <a:buChar char="•"/>
            </a:pPr>
            <a:r>
              <a:rPr lang="en-US" sz="1600"/>
              <a:t>Biological Potential Hazards for inhalation and ingestion	 </a:t>
            </a:r>
          </a:p>
          <a:p>
            <a:pPr marL="1143000" lvl="2" indent="-228600" defTabSz="914400">
              <a:buFontTx/>
              <a:buChar char="•"/>
            </a:pPr>
            <a:r>
              <a:rPr lang="en-US" sz="1600"/>
              <a:t>Major troublesome radioisotope</a:t>
            </a:r>
            <a:r>
              <a:rPr lang="en-US" sz="1800" b="1"/>
              <a:t>	 </a:t>
            </a:r>
          </a:p>
          <a:p>
            <a:pPr marL="687388" lvl="1" indent="-230188" defTabSz="914400">
              <a:buFontTx/>
              <a:buChar char="•"/>
            </a:pPr>
            <a:r>
              <a:rPr lang="en-US" sz="1800" b="1"/>
              <a:t> TBS COMPONENT CLASSIFICATIONS	 </a:t>
            </a:r>
          </a:p>
          <a:p>
            <a:pPr marL="1143000" lvl="2" indent="-228600" defTabSz="914400">
              <a:buFontTx/>
              <a:buChar char="•"/>
            </a:pPr>
            <a:r>
              <a:rPr lang="en-US" sz="1600"/>
              <a:t>List of all TBS components	 </a:t>
            </a:r>
          </a:p>
          <a:p>
            <a:pPr marL="1143000" lvl="2" indent="-228600" defTabSz="914400">
              <a:buFontTx/>
              <a:buChar char="•"/>
            </a:pPr>
            <a:r>
              <a:rPr lang="en-US" sz="1600"/>
              <a:t>Safety Important Component classification	 </a:t>
            </a:r>
          </a:p>
          <a:p>
            <a:pPr marL="1143000" lvl="2" indent="-228600" defTabSz="914400">
              <a:buFontTx/>
              <a:buChar char="•"/>
            </a:pPr>
            <a:r>
              <a:rPr lang="en-US" sz="1600"/>
              <a:t>Pressure Equipment Directive (PED)/Equipment Safety Pressure Nuclear (ESPN) classification	 </a:t>
            </a:r>
          </a:p>
          <a:p>
            <a:pPr marL="1143000" lvl="2" indent="-228600" defTabSz="914400">
              <a:buFontTx/>
              <a:buChar char="•"/>
            </a:pPr>
            <a:r>
              <a:rPr lang="en-US" sz="1600"/>
              <a:t>Quality classification	 </a:t>
            </a:r>
          </a:p>
          <a:p>
            <a:pPr marL="1143000" lvl="2" indent="-228600" defTabSz="914400">
              <a:buFontTx/>
              <a:buChar char="•"/>
            </a:pPr>
            <a:r>
              <a:rPr lang="en-US" sz="1600"/>
              <a:t>Seismic classification</a:t>
            </a:r>
          </a:p>
          <a:p>
            <a:pPr marL="687388" lvl="1" indent="-230188" defTabSz="914400">
              <a:buFontTx/>
              <a:buChar char="•"/>
            </a:pPr>
            <a:r>
              <a:rPr lang="en-US" sz="1800" b="1"/>
              <a:t>GENERAL OPERATIONAL STATES AND CONTROL PRINCIPLES IN THE VARIOUS ITER OPERATIONAL STATES</a:t>
            </a:r>
            <a:r>
              <a:rPr lang="en-US" sz="1600"/>
              <a:t>	 </a:t>
            </a:r>
          </a:p>
          <a:p>
            <a:pPr marL="1143000" lvl="2" indent="-228600" defTabSz="914400">
              <a:buFontTx/>
              <a:buChar char="•"/>
            </a:pPr>
            <a:r>
              <a:rPr lang="en-US" sz="1600"/>
              <a:t>DCLL TBM-Set components	 </a:t>
            </a:r>
          </a:p>
          <a:p>
            <a:pPr marL="1143000" lvl="2" indent="-228600" defTabSz="914400">
              <a:buFontTx/>
              <a:buChar char="•"/>
            </a:pPr>
            <a:r>
              <a:rPr lang="en-US" sz="1600"/>
              <a:t>Cooling Circuit (s)</a:t>
            </a:r>
          </a:p>
          <a:p>
            <a:pPr marL="1143000" lvl="2" indent="-228600" defTabSz="914400">
              <a:buFontTx/>
              <a:buChar char="•"/>
            </a:pPr>
            <a:r>
              <a:rPr lang="en-US" sz="1600"/>
              <a:t>Coolant Purification Circuit	 </a:t>
            </a:r>
          </a:p>
          <a:p>
            <a:pPr marL="1143000" lvl="2" indent="-228600" defTabSz="914400">
              <a:buFontTx/>
              <a:buChar char="•"/>
            </a:pPr>
            <a:r>
              <a:rPr lang="en-US" sz="1600"/>
              <a:t>Tritium Extraction Circuit (s)	 </a:t>
            </a:r>
          </a:p>
          <a:p>
            <a:pPr marL="1143000" lvl="2" indent="-228600" defTabSz="914400">
              <a:buFontTx/>
              <a:buChar char="•"/>
            </a:pPr>
            <a:r>
              <a:rPr lang="en-US" sz="1600"/>
              <a:t>Control System</a:t>
            </a:r>
          </a:p>
        </p:txBody>
      </p:sp>
      <p:sp>
        <p:nvSpPr>
          <p:cNvPr id="34820" name="TextBox 7"/>
          <p:cNvSpPr txBox="1">
            <a:spLocks noChangeArrowheads="1"/>
          </p:cNvSpPr>
          <p:nvPr/>
        </p:nvSpPr>
        <p:spPr bwMode="auto">
          <a:xfrm>
            <a:off x="4397375" y="2762250"/>
            <a:ext cx="4603750" cy="274638"/>
          </a:xfrm>
          <a:prstGeom prst="rect">
            <a:avLst/>
          </a:prstGeom>
          <a:noFill/>
          <a:ln w="9525">
            <a:noFill/>
            <a:miter lim="800000"/>
            <a:headEnd/>
            <a:tailEnd/>
          </a:ln>
        </p:spPr>
        <p:txBody>
          <a:bodyPr>
            <a:spAutoFit/>
          </a:bodyPr>
          <a:lstStyle/>
          <a:p>
            <a:pPr marL="398463" lvl="1" indent="-280988">
              <a:spcBef>
                <a:spcPts val="600"/>
              </a:spcBef>
              <a:buFont typeface="Wingdings" pitchFamily="2" charset="2"/>
              <a:buChar char="Ø"/>
              <a:tabLst>
                <a:tab pos="914400" algn="l"/>
                <a:tab pos="4119563" algn="l"/>
              </a:tabLst>
            </a:pPr>
            <a:r>
              <a:rPr lang="en-US" sz="120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1"/>
          <p:cNvSpPr>
            <a:spLocks noGrp="1"/>
          </p:cNvSpPr>
          <p:nvPr>
            <p:ph type="sldNum" sz="quarter" idx="10"/>
          </p:nvPr>
        </p:nvSpPr>
        <p:spPr bwMode="auto">
          <a:noFill/>
          <a:ln>
            <a:miter lim="800000"/>
            <a:headEnd/>
            <a:tailEnd/>
          </a:ln>
        </p:spPr>
        <p:txBody>
          <a:bodyPr/>
          <a:lstStyle/>
          <a:p>
            <a:fld id="{4C417F48-0477-4AA8-9DFC-F705689F57EE}" type="slidenum">
              <a:rPr lang="en-US" smtClean="0">
                <a:ea typeface="MS PGothic"/>
              </a:rPr>
              <a:pPr/>
              <a:t>30</a:t>
            </a:fld>
            <a:endParaRPr lang="en-US" smtClean="0">
              <a:ea typeface="MS PGothic"/>
            </a:endParaRPr>
          </a:p>
        </p:txBody>
      </p:sp>
      <p:grpSp>
        <p:nvGrpSpPr>
          <p:cNvPr id="73730" name="Group 368"/>
          <p:cNvGrpSpPr>
            <a:grpSpLocks/>
          </p:cNvGrpSpPr>
          <p:nvPr/>
        </p:nvGrpSpPr>
        <p:grpSpPr bwMode="auto">
          <a:xfrm>
            <a:off x="700088" y="2906713"/>
            <a:ext cx="3589337" cy="3143250"/>
            <a:chOff x="158" y="674"/>
            <a:chExt cx="2587" cy="2569"/>
          </a:xfrm>
        </p:grpSpPr>
        <p:grpSp>
          <p:nvGrpSpPr>
            <p:cNvPr id="73795" name="Group 369"/>
            <p:cNvGrpSpPr>
              <a:grpSpLocks/>
            </p:cNvGrpSpPr>
            <p:nvPr/>
          </p:nvGrpSpPr>
          <p:grpSpPr bwMode="auto">
            <a:xfrm>
              <a:off x="1103" y="1267"/>
              <a:ext cx="1476" cy="1576"/>
              <a:chOff x="1103" y="1267"/>
              <a:chExt cx="1476" cy="1576"/>
            </a:xfrm>
          </p:grpSpPr>
          <p:sp>
            <p:nvSpPr>
              <p:cNvPr id="73877" name="Freeform 370"/>
              <p:cNvSpPr>
                <a:spLocks/>
              </p:cNvSpPr>
              <p:nvPr/>
            </p:nvSpPr>
            <p:spPr bwMode="auto">
              <a:xfrm>
                <a:off x="1103" y="1267"/>
                <a:ext cx="347" cy="1576"/>
              </a:xfrm>
              <a:custGeom>
                <a:avLst/>
                <a:gdLst>
                  <a:gd name="T0" fmla="*/ 5 w 347"/>
                  <a:gd name="T1" fmla="*/ 1210 h 1576"/>
                  <a:gd name="T2" fmla="*/ 9 w 347"/>
                  <a:gd name="T3" fmla="*/ 737 h 1576"/>
                  <a:gd name="T4" fmla="*/ 14 w 347"/>
                  <a:gd name="T5" fmla="*/ 371 h 1576"/>
                  <a:gd name="T6" fmla="*/ 20 w 347"/>
                  <a:gd name="T7" fmla="*/ 115 h 1576"/>
                  <a:gd name="T8" fmla="*/ 25 w 347"/>
                  <a:gd name="T9" fmla="*/ 10 h 1576"/>
                  <a:gd name="T10" fmla="*/ 38 w 347"/>
                  <a:gd name="T11" fmla="*/ 5 h 1576"/>
                  <a:gd name="T12" fmla="*/ 43 w 347"/>
                  <a:gd name="T13" fmla="*/ 18 h 1576"/>
                  <a:gd name="T14" fmla="*/ 48 w 347"/>
                  <a:gd name="T15" fmla="*/ 29 h 1576"/>
                  <a:gd name="T16" fmla="*/ 55 w 347"/>
                  <a:gd name="T17" fmla="*/ 37 h 1576"/>
                  <a:gd name="T18" fmla="*/ 63 w 347"/>
                  <a:gd name="T19" fmla="*/ 42 h 1576"/>
                  <a:gd name="T20" fmla="*/ 72 w 347"/>
                  <a:gd name="T21" fmla="*/ 34 h 1576"/>
                  <a:gd name="T22" fmla="*/ 84 w 347"/>
                  <a:gd name="T23" fmla="*/ 26 h 1576"/>
                  <a:gd name="T24" fmla="*/ 91 w 347"/>
                  <a:gd name="T25" fmla="*/ 32 h 1576"/>
                  <a:gd name="T26" fmla="*/ 97 w 347"/>
                  <a:gd name="T27" fmla="*/ 40 h 1576"/>
                  <a:gd name="T28" fmla="*/ 102 w 347"/>
                  <a:gd name="T29" fmla="*/ 50 h 1576"/>
                  <a:gd name="T30" fmla="*/ 106 w 347"/>
                  <a:gd name="T31" fmla="*/ 61 h 1576"/>
                  <a:gd name="T32" fmla="*/ 111 w 347"/>
                  <a:gd name="T33" fmla="*/ 69 h 1576"/>
                  <a:gd name="T34" fmla="*/ 116 w 347"/>
                  <a:gd name="T35" fmla="*/ 83 h 1576"/>
                  <a:gd name="T36" fmla="*/ 122 w 347"/>
                  <a:gd name="T37" fmla="*/ 96 h 1576"/>
                  <a:gd name="T38" fmla="*/ 125 w 347"/>
                  <a:gd name="T39" fmla="*/ 109 h 1576"/>
                  <a:gd name="T40" fmla="*/ 131 w 347"/>
                  <a:gd name="T41" fmla="*/ 123 h 1576"/>
                  <a:gd name="T42" fmla="*/ 136 w 347"/>
                  <a:gd name="T43" fmla="*/ 136 h 1576"/>
                  <a:gd name="T44" fmla="*/ 141 w 347"/>
                  <a:gd name="T45" fmla="*/ 149 h 1576"/>
                  <a:gd name="T46" fmla="*/ 145 w 347"/>
                  <a:gd name="T47" fmla="*/ 163 h 1576"/>
                  <a:gd name="T48" fmla="*/ 150 w 347"/>
                  <a:gd name="T49" fmla="*/ 176 h 1576"/>
                  <a:gd name="T50" fmla="*/ 156 w 347"/>
                  <a:gd name="T51" fmla="*/ 189 h 1576"/>
                  <a:gd name="T52" fmla="*/ 161 w 347"/>
                  <a:gd name="T53" fmla="*/ 203 h 1576"/>
                  <a:gd name="T54" fmla="*/ 165 w 347"/>
                  <a:gd name="T55" fmla="*/ 216 h 1576"/>
                  <a:gd name="T56" fmla="*/ 170 w 347"/>
                  <a:gd name="T57" fmla="*/ 230 h 1576"/>
                  <a:gd name="T58" fmla="*/ 175 w 347"/>
                  <a:gd name="T59" fmla="*/ 243 h 1576"/>
                  <a:gd name="T60" fmla="*/ 181 w 347"/>
                  <a:gd name="T61" fmla="*/ 256 h 1576"/>
                  <a:gd name="T62" fmla="*/ 184 w 347"/>
                  <a:gd name="T63" fmla="*/ 272 h 1576"/>
                  <a:gd name="T64" fmla="*/ 191 w 347"/>
                  <a:gd name="T65" fmla="*/ 283 h 1576"/>
                  <a:gd name="T66" fmla="*/ 195 w 347"/>
                  <a:gd name="T67" fmla="*/ 299 h 1576"/>
                  <a:gd name="T68" fmla="*/ 200 w 347"/>
                  <a:gd name="T69" fmla="*/ 307 h 1576"/>
                  <a:gd name="T70" fmla="*/ 206 w 347"/>
                  <a:gd name="T71" fmla="*/ 318 h 1576"/>
                  <a:gd name="T72" fmla="*/ 211 w 347"/>
                  <a:gd name="T73" fmla="*/ 331 h 1576"/>
                  <a:gd name="T74" fmla="*/ 216 w 347"/>
                  <a:gd name="T75" fmla="*/ 339 h 1576"/>
                  <a:gd name="T76" fmla="*/ 222 w 347"/>
                  <a:gd name="T77" fmla="*/ 350 h 1576"/>
                  <a:gd name="T78" fmla="*/ 227 w 347"/>
                  <a:gd name="T79" fmla="*/ 360 h 1576"/>
                  <a:gd name="T80" fmla="*/ 233 w 347"/>
                  <a:gd name="T81" fmla="*/ 371 h 1576"/>
                  <a:gd name="T82" fmla="*/ 238 w 347"/>
                  <a:gd name="T83" fmla="*/ 385 h 1576"/>
                  <a:gd name="T84" fmla="*/ 243 w 347"/>
                  <a:gd name="T85" fmla="*/ 395 h 1576"/>
                  <a:gd name="T86" fmla="*/ 249 w 347"/>
                  <a:gd name="T87" fmla="*/ 406 h 1576"/>
                  <a:gd name="T88" fmla="*/ 254 w 347"/>
                  <a:gd name="T89" fmla="*/ 419 h 1576"/>
                  <a:gd name="T90" fmla="*/ 258 w 347"/>
                  <a:gd name="T91" fmla="*/ 430 h 1576"/>
                  <a:gd name="T92" fmla="*/ 263 w 347"/>
                  <a:gd name="T93" fmla="*/ 441 h 1576"/>
                  <a:gd name="T94" fmla="*/ 268 w 347"/>
                  <a:gd name="T95" fmla="*/ 454 h 1576"/>
                  <a:gd name="T96" fmla="*/ 274 w 347"/>
                  <a:gd name="T97" fmla="*/ 467 h 1576"/>
                  <a:gd name="T98" fmla="*/ 279 w 347"/>
                  <a:gd name="T99" fmla="*/ 478 h 1576"/>
                  <a:gd name="T100" fmla="*/ 284 w 347"/>
                  <a:gd name="T101" fmla="*/ 491 h 1576"/>
                  <a:gd name="T102" fmla="*/ 290 w 347"/>
                  <a:gd name="T103" fmla="*/ 499 h 1576"/>
                  <a:gd name="T104" fmla="*/ 295 w 347"/>
                  <a:gd name="T105" fmla="*/ 513 h 1576"/>
                  <a:gd name="T106" fmla="*/ 301 w 347"/>
                  <a:gd name="T107" fmla="*/ 523 h 1576"/>
                  <a:gd name="T108" fmla="*/ 306 w 347"/>
                  <a:gd name="T109" fmla="*/ 532 h 1576"/>
                  <a:gd name="T110" fmla="*/ 311 w 347"/>
                  <a:gd name="T111" fmla="*/ 545 h 1576"/>
                  <a:gd name="T112" fmla="*/ 317 w 347"/>
                  <a:gd name="T113" fmla="*/ 553 h 1576"/>
                  <a:gd name="T114" fmla="*/ 324 w 347"/>
                  <a:gd name="T115" fmla="*/ 566 h 1576"/>
                  <a:gd name="T116" fmla="*/ 329 w 347"/>
                  <a:gd name="T117" fmla="*/ 574 h 1576"/>
                  <a:gd name="T118" fmla="*/ 335 w 347"/>
                  <a:gd name="T119" fmla="*/ 585 h 1576"/>
                  <a:gd name="T120" fmla="*/ 340 w 347"/>
                  <a:gd name="T121" fmla="*/ 598 h 1576"/>
                  <a:gd name="T122" fmla="*/ 345 w 347"/>
                  <a:gd name="T123" fmla="*/ 606 h 15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7"/>
                  <a:gd name="T187" fmla="*/ 0 h 1576"/>
                  <a:gd name="T188" fmla="*/ 347 w 347"/>
                  <a:gd name="T189" fmla="*/ 1576 h 157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7" h="1576">
                    <a:moveTo>
                      <a:pt x="0" y="1576"/>
                    </a:moveTo>
                    <a:lnTo>
                      <a:pt x="0" y="1531"/>
                    </a:lnTo>
                    <a:lnTo>
                      <a:pt x="2" y="1510"/>
                    </a:lnTo>
                    <a:lnTo>
                      <a:pt x="2" y="1470"/>
                    </a:lnTo>
                    <a:lnTo>
                      <a:pt x="2" y="1448"/>
                    </a:lnTo>
                    <a:lnTo>
                      <a:pt x="2" y="1384"/>
                    </a:lnTo>
                    <a:lnTo>
                      <a:pt x="4" y="1363"/>
                    </a:lnTo>
                    <a:lnTo>
                      <a:pt x="4" y="1296"/>
                    </a:lnTo>
                    <a:lnTo>
                      <a:pt x="4" y="1274"/>
                    </a:lnTo>
                    <a:lnTo>
                      <a:pt x="4" y="1232"/>
                    </a:lnTo>
                    <a:lnTo>
                      <a:pt x="5" y="1210"/>
                    </a:lnTo>
                    <a:lnTo>
                      <a:pt x="5" y="1143"/>
                    </a:lnTo>
                    <a:lnTo>
                      <a:pt x="5" y="1122"/>
                    </a:lnTo>
                    <a:lnTo>
                      <a:pt x="5" y="1077"/>
                    </a:lnTo>
                    <a:lnTo>
                      <a:pt x="7" y="1055"/>
                    </a:lnTo>
                    <a:lnTo>
                      <a:pt x="7" y="988"/>
                    </a:lnTo>
                    <a:lnTo>
                      <a:pt x="7" y="964"/>
                    </a:lnTo>
                    <a:lnTo>
                      <a:pt x="7" y="898"/>
                    </a:lnTo>
                    <a:lnTo>
                      <a:pt x="9" y="876"/>
                    </a:lnTo>
                    <a:lnTo>
                      <a:pt x="9" y="831"/>
                    </a:lnTo>
                    <a:lnTo>
                      <a:pt x="9" y="807"/>
                    </a:lnTo>
                    <a:lnTo>
                      <a:pt x="9" y="737"/>
                    </a:lnTo>
                    <a:lnTo>
                      <a:pt x="11" y="716"/>
                    </a:lnTo>
                    <a:lnTo>
                      <a:pt x="11" y="652"/>
                    </a:lnTo>
                    <a:lnTo>
                      <a:pt x="11" y="630"/>
                    </a:lnTo>
                    <a:lnTo>
                      <a:pt x="11" y="588"/>
                    </a:lnTo>
                    <a:lnTo>
                      <a:pt x="13" y="569"/>
                    </a:lnTo>
                    <a:lnTo>
                      <a:pt x="13" y="510"/>
                    </a:lnTo>
                    <a:lnTo>
                      <a:pt x="13" y="491"/>
                    </a:lnTo>
                    <a:lnTo>
                      <a:pt x="13" y="454"/>
                    </a:lnTo>
                    <a:lnTo>
                      <a:pt x="14" y="438"/>
                    </a:lnTo>
                    <a:lnTo>
                      <a:pt x="14" y="387"/>
                    </a:lnTo>
                    <a:lnTo>
                      <a:pt x="14" y="371"/>
                    </a:lnTo>
                    <a:lnTo>
                      <a:pt x="14" y="326"/>
                    </a:lnTo>
                    <a:lnTo>
                      <a:pt x="16" y="310"/>
                    </a:lnTo>
                    <a:lnTo>
                      <a:pt x="16" y="283"/>
                    </a:lnTo>
                    <a:lnTo>
                      <a:pt x="16" y="267"/>
                    </a:lnTo>
                    <a:lnTo>
                      <a:pt x="16" y="230"/>
                    </a:lnTo>
                    <a:lnTo>
                      <a:pt x="18" y="216"/>
                    </a:lnTo>
                    <a:lnTo>
                      <a:pt x="18" y="184"/>
                    </a:lnTo>
                    <a:lnTo>
                      <a:pt x="18" y="173"/>
                    </a:lnTo>
                    <a:lnTo>
                      <a:pt x="18" y="152"/>
                    </a:lnTo>
                    <a:lnTo>
                      <a:pt x="20" y="141"/>
                    </a:lnTo>
                    <a:lnTo>
                      <a:pt x="20" y="115"/>
                    </a:lnTo>
                    <a:lnTo>
                      <a:pt x="20" y="107"/>
                    </a:lnTo>
                    <a:lnTo>
                      <a:pt x="20" y="91"/>
                    </a:lnTo>
                    <a:lnTo>
                      <a:pt x="22" y="83"/>
                    </a:lnTo>
                    <a:lnTo>
                      <a:pt x="22" y="61"/>
                    </a:lnTo>
                    <a:lnTo>
                      <a:pt x="22" y="56"/>
                    </a:lnTo>
                    <a:lnTo>
                      <a:pt x="22" y="40"/>
                    </a:lnTo>
                    <a:lnTo>
                      <a:pt x="23" y="34"/>
                    </a:lnTo>
                    <a:lnTo>
                      <a:pt x="23" y="26"/>
                    </a:lnTo>
                    <a:lnTo>
                      <a:pt x="23" y="24"/>
                    </a:lnTo>
                    <a:lnTo>
                      <a:pt x="23" y="13"/>
                    </a:lnTo>
                    <a:lnTo>
                      <a:pt x="25" y="10"/>
                    </a:lnTo>
                    <a:lnTo>
                      <a:pt x="25" y="5"/>
                    </a:lnTo>
                    <a:lnTo>
                      <a:pt x="25" y="2"/>
                    </a:lnTo>
                    <a:lnTo>
                      <a:pt x="27" y="0"/>
                    </a:lnTo>
                    <a:lnTo>
                      <a:pt x="32" y="0"/>
                    </a:lnTo>
                    <a:lnTo>
                      <a:pt x="32" y="2"/>
                    </a:lnTo>
                    <a:lnTo>
                      <a:pt x="36" y="2"/>
                    </a:lnTo>
                    <a:lnTo>
                      <a:pt x="38" y="2"/>
                    </a:lnTo>
                    <a:lnTo>
                      <a:pt x="38" y="5"/>
                    </a:lnTo>
                    <a:lnTo>
                      <a:pt x="38" y="8"/>
                    </a:lnTo>
                    <a:lnTo>
                      <a:pt x="39" y="8"/>
                    </a:lnTo>
                    <a:lnTo>
                      <a:pt x="39" y="10"/>
                    </a:lnTo>
                    <a:lnTo>
                      <a:pt x="41" y="13"/>
                    </a:lnTo>
                    <a:lnTo>
                      <a:pt x="41" y="16"/>
                    </a:lnTo>
                    <a:lnTo>
                      <a:pt x="43" y="16"/>
                    </a:lnTo>
                    <a:lnTo>
                      <a:pt x="43" y="18"/>
                    </a:lnTo>
                    <a:lnTo>
                      <a:pt x="43" y="21"/>
                    </a:lnTo>
                    <a:lnTo>
                      <a:pt x="45" y="21"/>
                    </a:lnTo>
                    <a:lnTo>
                      <a:pt x="45" y="24"/>
                    </a:lnTo>
                    <a:lnTo>
                      <a:pt x="47" y="24"/>
                    </a:lnTo>
                    <a:lnTo>
                      <a:pt x="47" y="26"/>
                    </a:lnTo>
                    <a:lnTo>
                      <a:pt x="47" y="29"/>
                    </a:lnTo>
                    <a:lnTo>
                      <a:pt x="48" y="29"/>
                    </a:lnTo>
                    <a:lnTo>
                      <a:pt x="50" y="29"/>
                    </a:lnTo>
                    <a:lnTo>
                      <a:pt x="50" y="32"/>
                    </a:lnTo>
                    <a:lnTo>
                      <a:pt x="52" y="32"/>
                    </a:lnTo>
                    <a:lnTo>
                      <a:pt x="52" y="34"/>
                    </a:lnTo>
                    <a:lnTo>
                      <a:pt x="54" y="34"/>
                    </a:lnTo>
                    <a:lnTo>
                      <a:pt x="55" y="37"/>
                    </a:lnTo>
                    <a:lnTo>
                      <a:pt x="57" y="37"/>
                    </a:lnTo>
                    <a:lnTo>
                      <a:pt x="57" y="40"/>
                    </a:lnTo>
                    <a:lnTo>
                      <a:pt x="59" y="40"/>
                    </a:lnTo>
                    <a:lnTo>
                      <a:pt x="59" y="42"/>
                    </a:lnTo>
                    <a:lnTo>
                      <a:pt x="61" y="42"/>
                    </a:lnTo>
                    <a:lnTo>
                      <a:pt x="63" y="42"/>
                    </a:lnTo>
                    <a:lnTo>
                      <a:pt x="63" y="40"/>
                    </a:lnTo>
                    <a:lnTo>
                      <a:pt x="64" y="40"/>
                    </a:lnTo>
                    <a:lnTo>
                      <a:pt x="66" y="40"/>
                    </a:lnTo>
                    <a:lnTo>
                      <a:pt x="66" y="37"/>
                    </a:lnTo>
                    <a:lnTo>
                      <a:pt x="70" y="37"/>
                    </a:lnTo>
                    <a:lnTo>
                      <a:pt x="70" y="34"/>
                    </a:lnTo>
                    <a:lnTo>
                      <a:pt x="72" y="34"/>
                    </a:lnTo>
                    <a:lnTo>
                      <a:pt x="75" y="34"/>
                    </a:lnTo>
                    <a:lnTo>
                      <a:pt x="75" y="32"/>
                    </a:lnTo>
                    <a:lnTo>
                      <a:pt x="79" y="32"/>
                    </a:lnTo>
                    <a:lnTo>
                      <a:pt x="79" y="29"/>
                    </a:lnTo>
                    <a:lnTo>
                      <a:pt x="81" y="29"/>
                    </a:lnTo>
                    <a:lnTo>
                      <a:pt x="81" y="26"/>
                    </a:lnTo>
                    <a:lnTo>
                      <a:pt x="84" y="26"/>
                    </a:lnTo>
                    <a:lnTo>
                      <a:pt x="86" y="26"/>
                    </a:lnTo>
                    <a:lnTo>
                      <a:pt x="86" y="24"/>
                    </a:lnTo>
                    <a:lnTo>
                      <a:pt x="88" y="24"/>
                    </a:lnTo>
                    <a:lnTo>
                      <a:pt x="88" y="26"/>
                    </a:lnTo>
                    <a:lnTo>
                      <a:pt x="89" y="29"/>
                    </a:lnTo>
                    <a:lnTo>
                      <a:pt x="89" y="32"/>
                    </a:lnTo>
                    <a:lnTo>
                      <a:pt x="91" y="32"/>
                    </a:lnTo>
                    <a:lnTo>
                      <a:pt x="91" y="34"/>
                    </a:lnTo>
                    <a:lnTo>
                      <a:pt x="93" y="34"/>
                    </a:lnTo>
                    <a:lnTo>
                      <a:pt x="93" y="37"/>
                    </a:lnTo>
                    <a:lnTo>
                      <a:pt x="95" y="37"/>
                    </a:lnTo>
                    <a:lnTo>
                      <a:pt x="95" y="40"/>
                    </a:lnTo>
                    <a:lnTo>
                      <a:pt x="97" y="40"/>
                    </a:lnTo>
                    <a:lnTo>
                      <a:pt x="97" y="42"/>
                    </a:lnTo>
                    <a:lnTo>
                      <a:pt x="98" y="45"/>
                    </a:lnTo>
                    <a:lnTo>
                      <a:pt x="98" y="48"/>
                    </a:lnTo>
                    <a:lnTo>
                      <a:pt x="100" y="48"/>
                    </a:lnTo>
                    <a:lnTo>
                      <a:pt x="100" y="50"/>
                    </a:lnTo>
                    <a:lnTo>
                      <a:pt x="102" y="50"/>
                    </a:lnTo>
                    <a:lnTo>
                      <a:pt x="102" y="53"/>
                    </a:lnTo>
                    <a:lnTo>
                      <a:pt x="104" y="53"/>
                    </a:lnTo>
                    <a:lnTo>
                      <a:pt x="104" y="56"/>
                    </a:lnTo>
                    <a:lnTo>
                      <a:pt x="106" y="56"/>
                    </a:lnTo>
                    <a:lnTo>
                      <a:pt x="106" y="58"/>
                    </a:lnTo>
                    <a:lnTo>
                      <a:pt x="106" y="61"/>
                    </a:lnTo>
                    <a:lnTo>
                      <a:pt x="107" y="61"/>
                    </a:lnTo>
                    <a:lnTo>
                      <a:pt x="107" y="64"/>
                    </a:lnTo>
                    <a:lnTo>
                      <a:pt x="109" y="64"/>
                    </a:lnTo>
                    <a:lnTo>
                      <a:pt x="109" y="67"/>
                    </a:lnTo>
                    <a:lnTo>
                      <a:pt x="111" y="67"/>
                    </a:lnTo>
                    <a:lnTo>
                      <a:pt x="111" y="69"/>
                    </a:lnTo>
                    <a:lnTo>
                      <a:pt x="113" y="69"/>
                    </a:lnTo>
                    <a:lnTo>
                      <a:pt x="113" y="72"/>
                    </a:lnTo>
                    <a:lnTo>
                      <a:pt x="113" y="75"/>
                    </a:lnTo>
                    <a:lnTo>
                      <a:pt x="115" y="75"/>
                    </a:lnTo>
                    <a:lnTo>
                      <a:pt x="115" y="77"/>
                    </a:lnTo>
                    <a:lnTo>
                      <a:pt x="115" y="80"/>
                    </a:lnTo>
                    <a:lnTo>
                      <a:pt x="116" y="83"/>
                    </a:lnTo>
                    <a:lnTo>
                      <a:pt x="116" y="85"/>
                    </a:lnTo>
                    <a:lnTo>
                      <a:pt x="118" y="85"/>
                    </a:lnTo>
                    <a:lnTo>
                      <a:pt x="118" y="88"/>
                    </a:lnTo>
                    <a:lnTo>
                      <a:pt x="118" y="91"/>
                    </a:lnTo>
                    <a:lnTo>
                      <a:pt x="120" y="91"/>
                    </a:lnTo>
                    <a:lnTo>
                      <a:pt x="120" y="93"/>
                    </a:lnTo>
                    <a:lnTo>
                      <a:pt x="120" y="96"/>
                    </a:lnTo>
                    <a:lnTo>
                      <a:pt x="122" y="96"/>
                    </a:lnTo>
                    <a:lnTo>
                      <a:pt x="122" y="99"/>
                    </a:lnTo>
                    <a:lnTo>
                      <a:pt x="122" y="101"/>
                    </a:lnTo>
                    <a:lnTo>
                      <a:pt x="123" y="101"/>
                    </a:lnTo>
                    <a:lnTo>
                      <a:pt x="123" y="104"/>
                    </a:lnTo>
                    <a:lnTo>
                      <a:pt x="125" y="107"/>
                    </a:lnTo>
                    <a:lnTo>
                      <a:pt x="125" y="109"/>
                    </a:lnTo>
                    <a:lnTo>
                      <a:pt x="127" y="109"/>
                    </a:lnTo>
                    <a:lnTo>
                      <a:pt x="127" y="112"/>
                    </a:lnTo>
                    <a:lnTo>
                      <a:pt x="127" y="115"/>
                    </a:lnTo>
                    <a:lnTo>
                      <a:pt x="129" y="115"/>
                    </a:lnTo>
                    <a:lnTo>
                      <a:pt x="129" y="117"/>
                    </a:lnTo>
                    <a:lnTo>
                      <a:pt x="129" y="120"/>
                    </a:lnTo>
                    <a:lnTo>
                      <a:pt x="131" y="120"/>
                    </a:lnTo>
                    <a:lnTo>
                      <a:pt x="131" y="123"/>
                    </a:lnTo>
                    <a:lnTo>
                      <a:pt x="131" y="125"/>
                    </a:lnTo>
                    <a:lnTo>
                      <a:pt x="132" y="125"/>
                    </a:lnTo>
                    <a:lnTo>
                      <a:pt x="132" y="128"/>
                    </a:lnTo>
                    <a:lnTo>
                      <a:pt x="134" y="131"/>
                    </a:lnTo>
                    <a:lnTo>
                      <a:pt x="134" y="133"/>
                    </a:lnTo>
                    <a:lnTo>
                      <a:pt x="136" y="136"/>
                    </a:lnTo>
                    <a:lnTo>
                      <a:pt x="136" y="139"/>
                    </a:lnTo>
                    <a:lnTo>
                      <a:pt x="138" y="139"/>
                    </a:lnTo>
                    <a:lnTo>
                      <a:pt x="138" y="141"/>
                    </a:lnTo>
                    <a:lnTo>
                      <a:pt x="138" y="144"/>
                    </a:lnTo>
                    <a:lnTo>
                      <a:pt x="140" y="144"/>
                    </a:lnTo>
                    <a:lnTo>
                      <a:pt x="140" y="147"/>
                    </a:lnTo>
                    <a:lnTo>
                      <a:pt x="140" y="149"/>
                    </a:lnTo>
                    <a:lnTo>
                      <a:pt x="141" y="149"/>
                    </a:lnTo>
                    <a:lnTo>
                      <a:pt x="141" y="152"/>
                    </a:lnTo>
                    <a:lnTo>
                      <a:pt x="141" y="155"/>
                    </a:lnTo>
                    <a:lnTo>
                      <a:pt x="143" y="155"/>
                    </a:lnTo>
                    <a:lnTo>
                      <a:pt x="143" y="157"/>
                    </a:lnTo>
                    <a:lnTo>
                      <a:pt x="145" y="160"/>
                    </a:lnTo>
                    <a:lnTo>
                      <a:pt x="145" y="163"/>
                    </a:lnTo>
                    <a:lnTo>
                      <a:pt x="147" y="163"/>
                    </a:lnTo>
                    <a:lnTo>
                      <a:pt x="147" y="165"/>
                    </a:lnTo>
                    <a:lnTo>
                      <a:pt x="147" y="168"/>
                    </a:lnTo>
                    <a:lnTo>
                      <a:pt x="148" y="168"/>
                    </a:lnTo>
                    <a:lnTo>
                      <a:pt x="148" y="171"/>
                    </a:lnTo>
                    <a:lnTo>
                      <a:pt x="148" y="173"/>
                    </a:lnTo>
                    <a:lnTo>
                      <a:pt x="150" y="173"/>
                    </a:lnTo>
                    <a:lnTo>
                      <a:pt x="150" y="176"/>
                    </a:lnTo>
                    <a:lnTo>
                      <a:pt x="150" y="179"/>
                    </a:lnTo>
                    <a:lnTo>
                      <a:pt x="152" y="179"/>
                    </a:lnTo>
                    <a:lnTo>
                      <a:pt x="152" y="181"/>
                    </a:lnTo>
                    <a:lnTo>
                      <a:pt x="154" y="184"/>
                    </a:lnTo>
                    <a:lnTo>
                      <a:pt x="154" y="187"/>
                    </a:lnTo>
                    <a:lnTo>
                      <a:pt x="156" y="187"/>
                    </a:lnTo>
                    <a:lnTo>
                      <a:pt x="156" y="189"/>
                    </a:lnTo>
                    <a:lnTo>
                      <a:pt x="156" y="192"/>
                    </a:lnTo>
                    <a:lnTo>
                      <a:pt x="157" y="192"/>
                    </a:lnTo>
                    <a:lnTo>
                      <a:pt x="157" y="195"/>
                    </a:lnTo>
                    <a:lnTo>
                      <a:pt x="157" y="197"/>
                    </a:lnTo>
                    <a:lnTo>
                      <a:pt x="159" y="197"/>
                    </a:lnTo>
                    <a:lnTo>
                      <a:pt x="159" y="200"/>
                    </a:lnTo>
                    <a:lnTo>
                      <a:pt x="159" y="203"/>
                    </a:lnTo>
                    <a:lnTo>
                      <a:pt x="161" y="203"/>
                    </a:lnTo>
                    <a:lnTo>
                      <a:pt x="161" y="205"/>
                    </a:lnTo>
                    <a:lnTo>
                      <a:pt x="163" y="208"/>
                    </a:lnTo>
                    <a:lnTo>
                      <a:pt x="163" y="211"/>
                    </a:lnTo>
                    <a:lnTo>
                      <a:pt x="165" y="213"/>
                    </a:lnTo>
                    <a:lnTo>
                      <a:pt x="165" y="216"/>
                    </a:lnTo>
                    <a:lnTo>
                      <a:pt x="166" y="216"/>
                    </a:lnTo>
                    <a:lnTo>
                      <a:pt x="166" y="219"/>
                    </a:lnTo>
                    <a:lnTo>
                      <a:pt x="166" y="222"/>
                    </a:lnTo>
                    <a:lnTo>
                      <a:pt x="168" y="222"/>
                    </a:lnTo>
                    <a:lnTo>
                      <a:pt x="168" y="224"/>
                    </a:lnTo>
                    <a:lnTo>
                      <a:pt x="168" y="227"/>
                    </a:lnTo>
                    <a:lnTo>
                      <a:pt x="170" y="227"/>
                    </a:lnTo>
                    <a:lnTo>
                      <a:pt x="170" y="230"/>
                    </a:lnTo>
                    <a:lnTo>
                      <a:pt x="170" y="232"/>
                    </a:lnTo>
                    <a:lnTo>
                      <a:pt x="172" y="232"/>
                    </a:lnTo>
                    <a:lnTo>
                      <a:pt x="172" y="235"/>
                    </a:lnTo>
                    <a:lnTo>
                      <a:pt x="174" y="238"/>
                    </a:lnTo>
                    <a:lnTo>
                      <a:pt x="174" y="240"/>
                    </a:lnTo>
                    <a:lnTo>
                      <a:pt x="175" y="240"/>
                    </a:lnTo>
                    <a:lnTo>
                      <a:pt x="175" y="243"/>
                    </a:lnTo>
                    <a:lnTo>
                      <a:pt x="175" y="246"/>
                    </a:lnTo>
                    <a:lnTo>
                      <a:pt x="177" y="246"/>
                    </a:lnTo>
                    <a:lnTo>
                      <a:pt x="177" y="248"/>
                    </a:lnTo>
                    <a:lnTo>
                      <a:pt x="177" y="251"/>
                    </a:lnTo>
                    <a:lnTo>
                      <a:pt x="179" y="251"/>
                    </a:lnTo>
                    <a:lnTo>
                      <a:pt x="179" y="254"/>
                    </a:lnTo>
                    <a:lnTo>
                      <a:pt x="179" y="256"/>
                    </a:lnTo>
                    <a:lnTo>
                      <a:pt x="181" y="256"/>
                    </a:lnTo>
                    <a:lnTo>
                      <a:pt x="181" y="259"/>
                    </a:lnTo>
                    <a:lnTo>
                      <a:pt x="182" y="262"/>
                    </a:lnTo>
                    <a:lnTo>
                      <a:pt x="182" y="264"/>
                    </a:lnTo>
                    <a:lnTo>
                      <a:pt x="184" y="264"/>
                    </a:lnTo>
                    <a:lnTo>
                      <a:pt x="184" y="267"/>
                    </a:lnTo>
                    <a:lnTo>
                      <a:pt x="184" y="272"/>
                    </a:lnTo>
                    <a:lnTo>
                      <a:pt x="186" y="272"/>
                    </a:lnTo>
                    <a:lnTo>
                      <a:pt x="186" y="275"/>
                    </a:lnTo>
                    <a:lnTo>
                      <a:pt x="188" y="278"/>
                    </a:lnTo>
                    <a:lnTo>
                      <a:pt x="190" y="280"/>
                    </a:lnTo>
                    <a:lnTo>
                      <a:pt x="190" y="283"/>
                    </a:lnTo>
                    <a:lnTo>
                      <a:pt x="191" y="283"/>
                    </a:lnTo>
                    <a:lnTo>
                      <a:pt x="191" y="286"/>
                    </a:lnTo>
                    <a:lnTo>
                      <a:pt x="191" y="288"/>
                    </a:lnTo>
                    <a:lnTo>
                      <a:pt x="193" y="288"/>
                    </a:lnTo>
                    <a:lnTo>
                      <a:pt x="193" y="291"/>
                    </a:lnTo>
                    <a:lnTo>
                      <a:pt x="193" y="294"/>
                    </a:lnTo>
                    <a:lnTo>
                      <a:pt x="195" y="294"/>
                    </a:lnTo>
                    <a:lnTo>
                      <a:pt x="195" y="296"/>
                    </a:lnTo>
                    <a:lnTo>
                      <a:pt x="195" y="299"/>
                    </a:lnTo>
                    <a:lnTo>
                      <a:pt x="197" y="299"/>
                    </a:lnTo>
                    <a:lnTo>
                      <a:pt x="197" y="302"/>
                    </a:lnTo>
                    <a:lnTo>
                      <a:pt x="199" y="302"/>
                    </a:lnTo>
                    <a:lnTo>
                      <a:pt x="199" y="304"/>
                    </a:lnTo>
                    <a:lnTo>
                      <a:pt x="200" y="304"/>
                    </a:lnTo>
                    <a:lnTo>
                      <a:pt x="200" y="307"/>
                    </a:lnTo>
                    <a:lnTo>
                      <a:pt x="200" y="310"/>
                    </a:lnTo>
                    <a:lnTo>
                      <a:pt x="202" y="310"/>
                    </a:lnTo>
                    <a:lnTo>
                      <a:pt x="202" y="312"/>
                    </a:lnTo>
                    <a:lnTo>
                      <a:pt x="204" y="312"/>
                    </a:lnTo>
                    <a:lnTo>
                      <a:pt x="204" y="315"/>
                    </a:lnTo>
                    <a:lnTo>
                      <a:pt x="206" y="318"/>
                    </a:lnTo>
                    <a:lnTo>
                      <a:pt x="206" y="320"/>
                    </a:lnTo>
                    <a:lnTo>
                      <a:pt x="208" y="320"/>
                    </a:lnTo>
                    <a:lnTo>
                      <a:pt x="208" y="323"/>
                    </a:lnTo>
                    <a:lnTo>
                      <a:pt x="209" y="323"/>
                    </a:lnTo>
                    <a:lnTo>
                      <a:pt x="209" y="326"/>
                    </a:lnTo>
                    <a:lnTo>
                      <a:pt x="211" y="328"/>
                    </a:lnTo>
                    <a:lnTo>
                      <a:pt x="211" y="331"/>
                    </a:lnTo>
                    <a:lnTo>
                      <a:pt x="213" y="331"/>
                    </a:lnTo>
                    <a:lnTo>
                      <a:pt x="213" y="334"/>
                    </a:lnTo>
                    <a:lnTo>
                      <a:pt x="215" y="334"/>
                    </a:lnTo>
                    <a:lnTo>
                      <a:pt x="215" y="336"/>
                    </a:lnTo>
                    <a:lnTo>
                      <a:pt x="216" y="336"/>
                    </a:lnTo>
                    <a:lnTo>
                      <a:pt x="216" y="339"/>
                    </a:lnTo>
                    <a:lnTo>
                      <a:pt x="216" y="342"/>
                    </a:lnTo>
                    <a:lnTo>
                      <a:pt x="218" y="342"/>
                    </a:lnTo>
                    <a:lnTo>
                      <a:pt x="218" y="344"/>
                    </a:lnTo>
                    <a:lnTo>
                      <a:pt x="220" y="344"/>
                    </a:lnTo>
                    <a:lnTo>
                      <a:pt x="220" y="347"/>
                    </a:lnTo>
                    <a:lnTo>
                      <a:pt x="222" y="347"/>
                    </a:lnTo>
                    <a:lnTo>
                      <a:pt x="222" y="350"/>
                    </a:lnTo>
                    <a:lnTo>
                      <a:pt x="222" y="352"/>
                    </a:lnTo>
                    <a:lnTo>
                      <a:pt x="224" y="352"/>
                    </a:lnTo>
                    <a:lnTo>
                      <a:pt x="224" y="355"/>
                    </a:lnTo>
                    <a:lnTo>
                      <a:pt x="225" y="355"/>
                    </a:lnTo>
                    <a:lnTo>
                      <a:pt x="225" y="358"/>
                    </a:lnTo>
                    <a:lnTo>
                      <a:pt x="227" y="360"/>
                    </a:lnTo>
                    <a:lnTo>
                      <a:pt x="227" y="363"/>
                    </a:lnTo>
                    <a:lnTo>
                      <a:pt x="229" y="363"/>
                    </a:lnTo>
                    <a:lnTo>
                      <a:pt x="229" y="366"/>
                    </a:lnTo>
                    <a:lnTo>
                      <a:pt x="231" y="366"/>
                    </a:lnTo>
                    <a:lnTo>
                      <a:pt x="231" y="368"/>
                    </a:lnTo>
                    <a:lnTo>
                      <a:pt x="233" y="371"/>
                    </a:lnTo>
                    <a:lnTo>
                      <a:pt x="233" y="374"/>
                    </a:lnTo>
                    <a:lnTo>
                      <a:pt x="234" y="374"/>
                    </a:lnTo>
                    <a:lnTo>
                      <a:pt x="234" y="377"/>
                    </a:lnTo>
                    <a:lnTo>
                      <a:pt x="236" y="377"/>
                    </a:lnTo>
                    <a:lnTo>
                      <a:pt x="236" y="379"/>
                    </a:lnTo>
                    <a:lnTo>
                      <a:pt x="238" y="382"/>
                    </a:lnTo>
                    <a:lnTo>
                      <a:pt x="238" y="385"/>
                    </a:lnTo>
                    <a:lnTo>
                      <a:pt x="240" y="385"/>
                    </a:lnTo>
                    <a:lnTo>
                      <a:pt x="240" y="387"/>
                    </a:lnTo>
                    <a:lnTo>
                      <a:pt x="240" y="390"/>
                    </a:lnTo>
                    <a:lnTo>
                      <a:pt x="242" y="390"/>
                    </a:lnTo>
                    <a:lnTo>
                      <a:pt x="242" y="393"/>
                    </a:lnTo>
                    <a:lnTo>
                      <a:pt x="243" y="393"/>
                    </a:lnTo>
                    <a:lnTo>
                      <a:pt x="243" y="395"/>
                    </a:lnTo>
                    <a:lnTo>
                      <a:pt x="243" y="398"/>
                    </a:lnTo>
                    <a:lnTo>
                      <a:pt x="245" y="398"/>
                    </a:lnTo>
                    <a:lnTo>
                      <a:pt x="245" y="401"/>
                    </a:lnTo>
                    <a:lnTo>
                      <a:pt x="247" y="403"/>
                    </a:lnTo>
                    <a:lnTo>
                      <a:pt x="247" y="406"/>
                    </a:lnTo>
                    <a:lnTo>
                      <a:pt x="249" y="406"/>
                    </a:lnTo>
                    <a:lnTo>
                      <a:pt x="249" y="409"/>
                    </a:lnTo>
                    <a:lnTo>
                      <a:pt x="250" y="409"/>
                    </a:lnTo>
                    <a:lnTo>
                      <a:pt x="250" y="411"/>
                    </a:lnTo>
                    <a:lnTo>
                      <a:pt x="250" y="414"/>
                    </a:lnTo>
                    <a:lnTo>
                      <a:pt x="252" y="414"/>
                    </a:lnTo>
                    <a:lnTo>
                      <a:pt x="252" y="417"/>
                    </a:lnTo>
                    <a:lnTo>
                      <a:pt x="254" y="419"/>
                    </a:lnTo>
                    <a:lnTo>
                      <a:pt x="254" y="422"/>
                    </a:lnTo>
                    <a:lnTo>
                      <a:pt x="256" y="422"/>
                    </a:lnTo>
                    <a:lnTo>
                      <a:pt x="256" y="425"/>
                    </a:lnTo>
                    <a:lnTo>
                      <a:pt x="258" y="427"/>
                    </a:lnTo>
                    <a:lnTo>
                      <a:pt x="258" y="430"/>
                    </a:lnTo>
                    <a:lnTo>
                      <a:pt x="259" y="430"/>
                    </a:lnTo>
                    <a:lnTo>
                      <a:pt x="259" y="433"/>
                    </a:lnTo>
                    <a:lnTo>
                      <a:pt x="259" y="435"/>
                    </a:lnTo>
                    <a:lnTo>
                      <a:pt x="261" y="435"/>
                    </a:lnTo>
                    <a:lnTo>
                      <a:pt x="261" y="438"/>
                    </a:lnTo>
                    <a:lnTo>
                      <a:pt x="263" y="438"/>
                    </a:lnTo>
                    <a:lnTo>
                      <a:pt x="263" y="441"/>
                    </a:lnTo>
                    <a:lnTo>
                      <a:pt x="263" y="443"/>
                    </a:lnTo>
                    <a:lnTo>
                      <a:pt x="265" y="443"/>
                    </a:lnTo>
                    <a:lnTo>
                      <a:pt x="265" y="446"/>
                    </a:lnTo>
                    <a:lnTo>
                      <a:pt x="267" y="446"/>
                    </a:lnTo>
                    <a:lnTo>
                      <a:pt x="267" y="449"/>
                    </a:lnTo>
                    <a:lnTo>
                      <a:pt x="267" y="451"/>
                    </a:lnTo>
                    <a:lnTo>
                      <a:pt x="268" y="451"/>
                    </a:lnTo>
                    <a:lnTo>
                      <a:pt x="268" y="454"/>
                    </a:lnTo>
                    <a:lnTo>
                      <a:pt x="270" y="454"/>
                    </a:lnTo>
                    <a:lnTo>
                      <a:pt x="270" y="457"/>
                    </a:lnTo>
                    <a:lnTo>
                      <a:pt x="270" y="459"/>
                    </a:lnTo>
                    <a:lnTo>
                      <a:pt x="272" y="459"/>
                    </a:lnTo>
                    <a:lnTo>
                      <a:pt x="272" y="462"/>
                    </a:lnTo>
                    <a:lnTo>
                      <a:pt x="272" y="465"/>
                    </a:lnTo>
                    <a:lnTo>
                      <a:pt x="274" y="465"/>
                    </a:lnTo>
                    <a:lnTo>
                      <a:pt x="274" y="467"/>
                    </a:lnTo>
                    <a:lnTo>
                      <a:pt x="275" y="470"/>
                    </a:lnTo>
                    <a:lnTo>
                      <a:pt x="275" y="473"/>
                    </a:lnTo>
                    <a:lnTo>
                      <a:pt x="277" y="473"/>
                    </a:lnTo>
                    <a:lnTo>
                      <a:pt x="277" y="475"/>
                    </a:lnTo>
                    <a:lnTo>
                      <a:pt x="279" y="478"/>
                    </a:lnTo>
                    <a:lnTo>
                      <a:pt x="279" y="481"/>
                    </a:lnTo>
                    <a:lnTo>
                      <a:pt x="281" y="481"/>
                    </a:lnTo>
                    <a:lnTo>
                      <a:pt x="281" y="483"/>
                    </a:lnTo>
                    <a:lnTo>
                      <a:pt x="283" y="486"/>
                    </a:lnTo>
                    <a:lnTo>
                      <a:pt x="283" y="489"/>
                    </a:lnTo>
                    <a:lnTo>
                      <a:pt x="284" y="489"/>
                    </a:lnTo>
                    <a:lnTo>
                      <a:pt x="284" y="491"/>
                    </a:lnTo>
                    <a:lnTo>
                      <a:pt x="286" y="494"/>
                    </a:lnTo>
                    <a:lnTo>
                      <a:pt x="286" y="497"/>
                    </a:lnTo>
                    <a:lnTo>
                      <a:pt x="288" y="497"/>
                    </a:lnTo>
                    <a:lnTo>
                      <a:pt x="288" y="499"/>
                    </a:lnTo>
                    <a:lnTo>
                      <a:pt x="290" y="499"/>
                    </a:lnTo>
                    <a:lnTo>
                      <a:pt x="290" y="502"/>
                    </a:lnTo>
                    <a:lnTo>
                      <a:pt x="292" y="505"/>
                    </a:lnTo>
                    <a:lnTo>
                      <a:pt x="292" y="507"/>
                    </a:lnTo>
                    <a:lnTo>
                      <a:pt x="293" y="507"/>
                    </a:lnTo>
                    <a:lnTo>
                      <a:pt x="293" y="510"/>
                    </a:lnTo>
                    <a:lnTo>
                      <a:pt x="295" y="510"/>
                    </a:lnTo>
                    <a:lnTo>
                      <a:pt x="295" y="513"/>
                    </a:lnTo>
                    <a:lnTo>
                      <a:pt x="297" y="515"/>
                    </a:lnTo>
                    <a:lnTo>
                      <a:pt x="297" y="518"/>
                    </a:lnTo>
                    <a:lnTo>
                      <a:pt x="299" y="518"/>
                    </a:lnTo>
                    <a:lnTo>
                      <a:pt x="301" y="518"/>
                    </a:lnTo>
                    <a:lnTo>
                      <a:pt x="301" y="521"/>
                    </a:lnTo>
                    <a:lnTo>
                      <a:pt x="301" y="523"/>
                    </a:lnTo>
                    <a:lnTo>
                      <a:pt x="302" y="523"/>
                    </a:lnTo>
                    <a:lnTo>
                      <a:pt x="302" y="526"/>
                    </a:lnTo>
                    <a:lnTo>
                      <a:pt x="302" y="529"/>
                    </a:lnTo>
                    <a:lnTo>
                      <a:pt x="304" y="529"/>
                    </a:lnTo>
                    <a:lnTo>
                      <a:pt x="306" y="529"/>
                    </a:lnTo>
                    <a:lnTo>
                      <a:pt x="306" y="532"/>
                    </a:lnTo>
                    <a:lnTo>
                      <a:pt x="306" y="534"/>
                    </a:lnTo>
                    <a:lnTo>
                      <a:pt x="308" y="534"/>
                    </a:lnTo>
                    <a:lnTo>
                      <a:pt x="308" y="537"/>
                    </a:lnTo>
                    <a:lnTo>
                      <a:pt x="309" y="537"/>
                    </a:lnTo>
                    <a:lnTo>
                      <a:pt x="309" y="540"/>
                    </a:lnTo>
                    <a:lnTo>
                      <a:pt x="311" y="540"/>
                    </a:lnTo>
                    <a:lnTo>
                      <a:pt x="311" y="542"/>
                    </a:lnTo>
                    <a:lnTo>
                      <a:pt x="311" y="545"/>
                    </a:lnTo>
                    <a:lnTo>
                      <a:pt x="313" y="545"/>
                    </a:lnTo>
                    <a:lnTo>
                      <a:pt x="313" y="548"/>
                    </a:lnTo>
                    <a:lnTo>
                      <a:pt x="315" y="548"/>
                    </a:lnTo>
                    <a:lnTo>
                      <a:pt x="315" y="550"/>
                    </a:lnTo>
                    <a:lnTo>
                      <a:pt x="317" y="550"/>
                    </a:lnTo>
                    <a:lnTo>
                      <a:pt x="317" y="553"/>
                    </a:lnTo>
                    <a:lnTo>
                      <a:pt x="318" y="556"/>
                    </a:lnTo>
                    <a:lnTo>
                      <a:pt x="318" y="558"/>
                    </a:lnTo>
                    <a:lnTo>
                      <a:pt x="320" y="558"/>
                    </a:lnTo>
                    <a:lnTo>
                      <a:pt x="320" y="561"/>
                    </a:lnTo>
                    <a:lnTo>
                      <a:pt x="322" y="561"/>
                    </a:lnTo>
                    <a:lnTo>
                      <a:pt x="322" y="564"/>
                    </a:lnTo>
                    <a:lnTo>
                      <a:pt x="324" y="566"/>
                    </a:lnTo>
                    <a:lnTo>
                      <a:pt x="324" y="569"/>
                    </a:lnTo>
                    <a:lnTo>
                      <a:pt x="326" y="569"/>
                    </a:lnTo>
                    <a:lnTo>
                      <a:pt x="326" y="572"/>
                    </a:lnTo>
                    <a:lnTo>
                      <a:pt x="327" y="572"/>
                    </a:lnTo>
                    <a:lnTo>
                      <a:pt x="327" y="574"/>
                    </a:lnTo>
                    <a:lnTo>
                      <a:pt x="329" y="574"/>
                    </a:lnTo>
                    <a:lnTo>
                      <a:pt x="329" y="577"/>
                    </a:lnTo>
                    <a:lnTo>
                      <a:pt x="329" y="580"/>
                    </a:lnTo>
                    <a:lnTo>
                      <a:pt x="331" y="580"/>
                    </a:lnTo>
                    <a:lnTo>
                      <a:pt x="331" y="582"/>
                    </a:lnTo>
                    <a:lnTo>
                      <a:pt x="333" y="582"/>
                    </a:lnTo>
                    <a:lnTo>
                      <a:pt x="333" y="585"/>
                    </a:lnTo>
                    <a:lnTo>
                      <a:pt x="335" y="585"/>
                    </a:lnTo>
                    <a:lnTo>
                      <a:pt x="335" y="588"/>
                    </a:lnTo>
                    <a:lnTo>
                      <a:pt x="336" y="590"/>
                    </a:lnTo>
                    <a:lnTo>
                      <a:pt x="336" y="593"/>
                    </a:lnTo>
                    <a:lnTo>
                      <a:pt x="338" y="593"/>
                    </a:lnTo>
                    <a:lnTo>
                      <a:pt x="338" y="596"/>
                    </a:lnTo>
                    <a:lnTo>
                      <a:pt x="340" y="596"/>
                    </a:lnTo>
                    <a:lnTo>
                      <a:pt x="340" y="598"/>
                    </a:lnTo>
                    <a:lnTo>
                      <a:pt x="342" y="601"/>
                    </a:lnTo>
                    <a:lnTo>
                      <a:pt x="342" y="604"/>
                    </a:lnTo>
                    <a:lnTo>
                      <a:pt x="343" y="604"/>
                    </a:lnTo>
                    <a:lnTo>
                      <a:pt x="343" y="606"/>
                    </a:lnTo>
                    <a:lnTo>
                      <a:pt x="345" y="606"/>
                    </a:lnTo>
                    <a:lnTo>
                      <a:pt x="345" y="609"/>
                    </a:lnTo>
                    <a:lnTo>
                      <a:pt x="347" y="612"/>
                    </a:lnTo>
                  </a:path>
                </a:pathLst>
              </a:custGeom>
              <a:noFill/>
              <a:ln w="12700" cmpd="sng">
                <a:solidFill>
                  <a:srgbClr val="000000"/>
                </a:solidFill>
                <a:prstDash val="solid"/>
                <a:round/>
                <a:headEnd/>
                <a:tailEnd/>
              </a:ln>
            </p:spPr>
            <p:txBody>
              <a:bodyPr/>
              <a:lstStyle/>
              <a:p>
                <a:endParaRPr lang="en-US"/>
              </a:p>
            </p:txBody>
          </p:sp>
          <p:sp>
            <p:nvSpPr>
              <p:cNvPr id="73878" name="Freeform 371"/>
              <p:cNvSpPr>
                <a:spLocks/>
              </p:cNvSpPr>
              <p:nvPr/>
            </p:nvSpPr>
            <p:spPr bwMode="auto">
              <a:xfrm>
                <a:off x="1450" y="1879"/>
                <a:ext cx="555" cy="355"/>
              </a:xfrm>
              <a:custGeom>
                <a:avLst/>
                <a:gdLst>
                  <a:gd name="T0" fmla="*/ 4 w 555"/>
                  <a:gd name="T1" fmla="*/ 8 h 355"/>
                  <a:gd name="T2" fmla="*/ 7 w 555"/>
                  <a:gd name="T3" fmla="*/ 13 h 355"/>
                  <a:gd name="T4" fmla="*/ 11 w 555"/>
                  <a:gd name="T5" fmla="*/ 21 h 355"/>
                  <a:gd name="T6" fmla="*/ 13 w 555"/>
                  <a:gd name="T7" fmla="*/ 26 h 355"/>
                  <a:gd name="T8" fmla="*/ 18 w 555"/>
                  <a:gd name="T9" fmla="*/ 34 h 355"/>
                  <a:gd name="T10" fmla="*/ 20 w 555"/>
                  <a:gd name="T11" fmla="*/ 42 h 355"/>
                  <a:gd name="T12" fmla="*/ 23 w 555"/>
                  <a:gd name="T13" fmla="*/ 48 h 355"/>
                  <a:gd name="T14" fmla="*/ 27 w 555"/>
                  <a:gd name="T15" fmla="*/ 53 h 355"/>
                  <a:gd name="T16" fmla="*/ 30 w 555"/>
                  <a:gd name="T17" fmla="*/ 61 h 355"/>
                  <a:gd name="T18" fmla="*/ 34 w 555"/>
                  <a:gd name="T19" fmla="*/ 66 h 355"/>
                  <a:gd name="T20" fmla="*/ 38 w 555"/>
                  <a:gd name="T21" fmla="*/ 72 h 355"/>
                  <a:gd name="T22" fmla="*/ 41 w 555"/>
                  <a:gd name="T23" fmla="*/ 80 h 355"/>
                  <a:gd name="T24" fmla="*/ 43 w 555"/>
                  <a:gd name="T25" fmla="*/ 85 h 355"/>
                  <a:gd name="T26" fmla="*/ 47 w 555"/>
                  <a:gd name="T27" fmla="*/ 91 h 355"/>
                  <a:gd name="T28" fmla="*/ 50 w 555"/>
                  <a:gd name="T29" fmla="*/ 99 h 355"/>
                  <a:gd name="T30" fmla="*/ 54 w 555"/>
                  <a:gd name="T31" fmla="*/ 104 h 355"/>
                  <a:gd name="T32" fmla="*/ 57 w 555"/>
                  <a:gd name="T33" fmla="*/ 112 h 355"/>
                  <a:gd name="T34" fmla="*/ 61 w 555"/>
                  <a:gd name="T35" fmla="*/ 120 h 355"/>
                  <a:gd name="T36" fmla="*/ 64 w 555"/>
                  <a:gd name="T37" fmla="*/ 125 h 355"/>
                  <a:gd name="T38" fmla="*/ 66 w 555"/>
                  <a:gd name="T39" fmla="*/ 131 h 355"/>
                  <a:gd name="T40" fmla="*/ 72 w 555"/>
                  <a:gd name="T41" fmla="*/ 139 h 355"/>
                  <a:gd name="T42" fmla="*/ 75 w 555"/>
                  <a:gd name="T43" fmla="*/ 144 h 355"/>
                  <a:gd name="T44" fmla="*/ 77 w 555"/>
                  <a:gd name="T45" fmla="*/ 149 h 355"/>
                  <a:gd name="T46" fmla="*/ 81 w 555"/>
                  <a:gd name="T47" fmla="*/ 155 h 355"/>
                  <a:gd name="T48" fmla="*/ 84 w 555"/>
                  <a:gd name="T49" fmla="*/ 163 h 355"/>
                  <a:gd name="T50" fmla="*/ 88 w 555"/>
                  <a:gd name="T51" fmla="*/ 168 h 355"/>
                  <a:gd name="T52" fmla="*/ 91 w 555"/>
                  <a:gd name="T53" fmla="*/ 173 h 355"/>
                  <a:gd name="T54" fmla="*/ 95 w 555"/>
                  <a:gd name="T55" fmla="*/ 181 h 355"/>
                  <a:gd name="T56" fmla="*/ 97 w 555"/>
                  <a:gd name="T57" fmla="*/ 187 h 355"/>
                  <a:gd name="T58" fmla="*/ 100 w 555"/>
                  <a:gd name="T59" fmla="*/ 195 h 355"/>
                  <a:gd name="T60" fmla="*/ 104 w 555"/>
                  <a:gd name="T61" fmla="*/ 200 h 355"/>
                  <a:gd name="T62" fmla="*/ 107 w 555"/>
                  <a:gd name="T63" fmla="*/ 208 h 355"/>
                  <a:gd name="T64" fmla="*/ 111 w 555"/>
                  <a:gd name="T65" fmla="*/ 213 h 355"/>
                  <a:gd name="T66" fmla="*/ 115 w 555"/>
                  <a:gd name="T67" fmla="*/ 221 h 355"/>
                  <a:gd name="T68" fmla="*/ 118 w 555"/>
                  <a:gd name="T69" fmla="*/ 227 h 355"/>
                  <a:gd name="T70" fmla="*/ 120 w 555"/>
                  <a:gd name="T71" fmla="*/ 235 h 355"/>
                  <a:gd name="T72" fmla="*/ 123 w 555"/>
                  <a:gd name="T73" fmla="*/ 240 h 355"/>
                  <a:gd name="T74" fmla="*/ 127 w 555"/>
                  <a:gd name="T75" fmla="*/ 246 h 355"/>
                  <a:gd name="T76" fmla="*/ 131 w 555"/>
                  <a:gd name="T77" fmla="*/ 251 h 355"/>
                  <a:gd name="T78" fmla="*/ 134 w 555"/>
                  <a:gd name="T79" fmla="*/ 259 h 355"/>
                  <a:gd name="T80" fmla="*/ 140 w 555"/>
                  <a:gd name="T81" fmla="*/ 264 h 355"/>
                  <a:gd name="T82" fmla="*/ 148 w 555"/>
                  <a:gd name="T83" fmla="*/ 270 h 355"/>
                  <a:gd name="T84" fmla="*/ 156 w 555"/>
                  <a:gd name="T85" fmla="*/ 275 h 355"/>
                  <a:gd name="T86" fmla="*/ 163 w 555"/>
                  <a:gd name="T87" fmla="*/ 280 h 355"/>
                  <a:gd name="T88" fmla="*/ 170 w 555"/>
                  <a:gd name="T89" fmla="*/ 283 h 355"/>
                  <a:gd name="T90" fmla="*/ 177 w 555"/>
                  <a:gd name="T91" fmla="*/ 288 h 355"/>
                  <a:gd name="T92" fmla="*/ 186 w 555"/>
                  <a:gd name="T93" fmla="*/ 294 h 355"/>
                  <a:gd name="T94" fmla="*/ 191 w 555"/>
                  <a:gd name="T95" fmla="*/ 299 h 355"/>
                  <a:gd name="T96" fmla="*/ 200 w 555"/>
                  <a:gd name="T97" fmla="*/ 302 h 355"/>
                  <a:gd name="T98" fmla="*/ 206 w 555"/>
                  <a:gd name="T99" fmla="*/ 307 h 355"/>
                  <a:gd name="T100" fmla="*/ 231 w 555"/>
                  <a:gd name="T101" fmla="*/ 312 h 355"/>
                  <a:gd name="T102" fmla="*/ 250 w 555"/>
                  <a:gd name="T103" fmla="*/ 318 h 355"/>
                  <a:gd name="T104" fmla="*/ 275 w 555"/>
                  <a:gd name="T105" fmla="*/ 320 h 355"/>
                  <a:gd name="T106" fmla="*/ 297 w 555"/>
                  <a:gd name="T107" fmla="*/ 326 h 355"/>
                  <a:gd name="T108" fmla="*/ 324 w 555"/>
                  <a:gd name="T109" fmla="*/ 331 h 355"/>
                  <a:gd name="T110" fmla="*/ 343 w 555"/>
                  <a:gd name="T111" fmla="*/ 336 h 355"/>
                  <a:gd name="T112" fmla="*/ 370 w 555"/>
                  <a:gd name="T113" fmla="*/ 339 h 355"/>
                  <a:gd name="T114" fmla="*/ 390 w 555"/>
                  <a:gd name="T115" fmla="*/ 344 h 355"/>
                  <a:gd name="T116" fmla="*/ 474 w 555"/>
                  <a:gd name="T117" fmla="*/ 350 h 355"/>
                  <a:gd name="T118" fmla="*/ 538 w 555"/>
                  <a:gd name="T119" fmla="*/ 355 h 35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55"/>
                  <a:gd name="T181" fmla="*/ 0 h 355"/>
                  <a:gd name="T182" fmla="*/ 555 w 555"/>
                  <a:gd name="T183" fmla="*/ 355 h 35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55" h="355">
                    <a:moveTo>
                      <a:pt x="0" y="0"/>
                    </a:moveTo>
                    <a:lnTo>
                      <a:pt x="0" y="2"/>
                    </a:lnTo>
                    <a:lnTo>
                      <a:pt x="2" y="2"/>
                    </a:lnTo>
                    <a:lnTo>
                      <a:pt x="2" y="5"/>
                    </a:lnTo>
                    <a:lnTo>
                      <a:pt x="4" y="5"/>
                    </a:lnTo>
                    <a:lnTo>
                      <a:pt x="4" y="8"/>
                    </a:lnTo>
                    <a:lnTo>
                      <a:pt x="5" y="10"/>
                    </a:lnTo>
                    <a:lnTo>
                      <a:pt x="5" y="13"/>
                    </a:lnTo>
                    <a:lnTo>
                      <a:pt x="7" y="13"/>
                    </a:lnTo>
                    <a:lnTo>
                      <a:pt x="7" y="16"/>
                    </a:lnTo>
                    <a:lnTo>
                      <a:pt x="9" y="16"/>
                    </a:lnTo>
                    <a:lnTo>
                      <a:pt x="9" y="18"/>
                    </a:lnTo>
                    <a:lnTo>
                      <a:pt x="9" y="21"/>
                    </a:lnTo>
                    <a:lnTo>
                      <a:pt x="11" y="21"/>
                    </a:lnTo>
                    <a:lnTo>
                      <a:pt x="11" y="24"/>
                    </a:lnTo>
                    <a:lnTo>
                      <a:pt x="13" y="24"/>
                    </a:lnTo>
                    <a:lnTo>
                      <a:pt x="13" y="26"/>
                    </a:lnTo>
                    <a:lnTo>
                      <a:pt x="14" y="29"/>
                    </a:lnTo>
                    <a:lnTo>
                      <a:pt x="16" y="29"/>
                    </a:lnTo>
                    <a:lnTo>
                      <a:pt x="16" y="32"/>
                    </a:lnTo>
                    <a:lnTo>
                      <a:pt x="16" y="34"/>
                    </a:lnTo>
                    <a:lnTo>
                      <a:pt x="18" y="34"/>
                    </a:lnTo>
                    <a:lnTo>
                      <a:pt x="18" y="37"/>
                    </a:lnTo>
                    <a:lnTo>
                      <a:pt x="20" y="37"/>
                    </a:lnTo>
                    <a:lnTo>
                      <a:pt x="20" y="40"/>
                    </a:lnTo>
                    <a:lnTo>
                      <a:pt x="20" y="42"/>
                    </a:lnTo>
                    <a:lnTo>
                      <a:pt x="21" y="42"/>
                    </a:lnTo>
                    <a:lnTo>
                      <a:pt x="21" y="45"/>
                    </a:lnTo>
                    <a:lnTo>
                      <a:pt x="23" y="45"/>
                    </a:lnTo>
                    <a:lnTo>
                      <a:pt x="23" y="48"/>
                    </a:lnTo>
                    <a:lnTo>
                      <a:pt x="25" y="48"/>
                    </a:lnTo>
                    <a:lnTo>
                      <a:pt x="25" y="50"/>
                    </a:lnTo>
                    <a:lnTo>
                      <a:pt x="27" y="53"/>
                    </a:lnTo>
                    <a:lnTo>
                      <a:pt x="27" y="56"/>
                    </a:lnTo>
                    <a:lnTo>
                      <a:pt x="29" y="56"/>
                    </a:lnTo>
                    <a:lnTo>
                      <a:pt x="29" y="58"/>
                    </a:lnTo>
                    <a:lnTo>
                      <a:pt x="30" y="58"/>
                    </a:lnTo>
                    <a:lnTo>
                      <a:pt x="30" y="61"/>
                    </a:lnTo>
                    <a:lnTo>
                      <a:pt x="32" y="61"/>
                    </a:lnTo>
                    <a:lnTo>
                      <a:pt x="32" y="64"/>
                    </a:lnTo>
                    <a:lnTo>
                      <a:pt x="32" y="66"/>
                    </a:lnTo>
                    <a:lnTo>
                      <a:pt x="34" y="66"/>
                    </a:lnTo>
                    <a:lnTo>
                      <a:pt x="34" y="69"/>
                    </a:lnTo>
                    <a:lnTo>
                      <a:pt x="36" y="69"/>
                    </a:lnTo>
                    <a:lnTo>
                      <a:pt x="36" y="72"/>
                    </a:lnTo>
                    <a:lnTo>
                      <a:pt x="38" y="72"/>
                    </a:lnTo>
                    <a:lnTo>
                      <a:pt x="38" y="74"/>
                    </a:lnTo>
                    <a:lnTo>
                      <a:pt x="39" y="77"/>
                    </a:lnTo>
                    <a:lnTo>
                      <a:pt x="39" y="80"/>
                    </a:lnTo>
                    <a:lnTo>
                      <a:pt x="41" y="80"/>
                    </a:lnTo>
                    <a:lnTo>
                      <a:pt x="41" y="83"/>
                    </a:lnTo>
                    <a:lnTo>
                      <a:pt x="43" y="83"/>
                    </a:lnTo>
                    <a:lnTo>
                      <a:pt x="43" y="85"/>
                    </a:lnTo>
                    <a:lnTo>
                      <a:pt x="45" y="85"/>
                    </a:lnTo>
                    <a:lnTo>
                      <a:pt x="45" y="88"/>
                    </a:lnTo>
                    <a:lnTo>
                      <a:pt x="45" y="91"/>
                    </a:lnTo>
                    <a:lnTo>
                      <a:pt x="47" y="91"/>
                    </a:lnTo>
                    <a:lnTo>
                      <a:pt x="47" y="93"/>
                    </a:lnTo>
                    <a:lnTo>
                      <a:pt x="48" y="93"/>
                    </a:lnTo>
                    <a:lnTo>
                      <a:pt x="48" y="96"/>
                    </a:lnTo>
                    <a:lnTo>
                      <a:pt x="50" y="96"/>
                    </a:lnTo>
                    <a:lnTo>
                      <a:pt x="50" y="99"/>
                    </a:lnTo>
                    <a:lnTo>
                      <a:pt x="52" y="101"/>
                    </a:lnTo>
                    <a:lnTo>
                      <a:pt x="52" y="104"/>
                    </a:lnTo>
                    <a:lnTo>
                      <a:pt x="54" y="104"/>
                    </a:lnTo>
                    <a:lnTo>
                      <a:pt x="54" y="107"/>
                    </a:lnTo>
                    <a:lnTo>
                      <a:pt x="55" y="107"/>
                    </a:lnTo>
                    <a:lnTo>
                      <a:pt x="55" y="109"/>
                    </a:lnTo>
                    <a:lnTo>
                      <a:pt x="57" y="112"/>
                    </a:lnTo>
                    <a:lnTo>
                      <a:pt x="57" y="115"/>
                    </a:lnTo>
                    <a:lnTo>
                      <a:pt x="59" y="115"/>
                    </a:lnTo>
                    <a:lnTo>
                      <a:pt x="61" y="117"/>
                    </a:lnTo>
                    <a:lnTo>
                      <a:pt x="61" y="120"/>
                    </a:lnTo>
                    <a:lnTo>
                      <a:pt x="63" y="120"/>
                    </a:lnTo>
                    <a:lnTo>
                      <a:pt x="63" y="123"/>
                    </a:lnTo>
                    <a:lnTo>
                      <a:pt x="64" y="123"/>
                    </a:lnTo>
                    <a:lnTo>
                      <a:pt x="64" y="125"/>
                    </a:lnTo>
                    <a:lnTo>
                      <a:pt x="66" y="125"/>
                    </a:lnTo>
                    <a:lnTo>
                      <a:pt x="66" y="128"/>
                    </a:lnTo>
                    <a:lnTo>
                      <a:pt x="66" y="131"/>
                    </a:lnTo>
                    <a:lnTo>
                      <a:pt x="68" y="131"/>
                    </a:lnTo>
                    <a:lnTo>
                      <a:pt x="68" y="133"/>
                    </a:lnTo>
                    <a:lnTo>
                      <a:pt x="70" y="133"/>
                    </a:lnTo>
                    <a:lnTo>
                      <a:pt x="70" y="136"/>
                    </a:lnTo>
                    <a:lnTo>
                      <a:pt x="72" y="136"/>
                    </a:lnTo>
                    <a:lnTo>
                      <a:pt x="72" y="139"/>
                    </a:lnTo>
                    <a:lnTo>
                      <a:pt x="73" y="139"/>
                    </a:lnTo>
                    <a:lnTo>
                      <a:pt x="73" y="141"/>
                    </a:lnTo>
                    <a:lnTo>
                      <a:pt x="73" y="144"/>
                    </a:lnTo>
                    <a:lnTo>
                      <a:pt x="75" y="144"/>
                    </a:lnTo>
                    <a:lnTo>
                      <a:pt x="75" y="147"/>
                    </a:lnTo>
                    <a:lnTo>
                      <a:pt x="77" y="147"/>
                    </a:lnTo>
                    <a:lnTo>
                      <a:pt x="77" y="149"/>
                    </a:lnTo>
                    <a:lnTo>
                      <a:pt x="79" y="149"/>
                    </a:lnTo>
                    <a:lnTo>
                      <a:pt x="79" y="152"/>
                    </a:lnTo>
                    <a:lnTo>
                      <a:pt x="81" y="155"/>
                    </a:lnTo>
                    <a:lnTo>
                      <a:pt x="81" y="157"/>
                    </a:lnTo>
                    <a:lnTo>
                      <a:pt x="82" y="157"/>
                    </a:lnTo>
                    <a:lnTo>
                      <a:pt x="82" y="160"/>
                    </a:lnTo>
                    <a:lnTo>
                      <a:pt x="84" y="160"/>
                    </a:lnTo>
                    <a:lnTo>
                      <a:pt x="84" y="163"/>
                    </a:lnTo>
                    <a:lnTo>
                      <a:pt x="86" y="163"/>
                    </a:lnTo>
                    <a:lnTo>
                      <a:pt x="86" y="165"/>
                    </a:lnTo>
                    <a:lnTo>
                      <a:pt x="86" y="168"/>
                    </a:lnTo>
                    <a:lnTo>
                      <a:pt x="88" y="168"/>
                    </a:lnTo>
                    <a:lnTo>
                      <a:pt x="88" y="171"/>
                    </a:lnTo>
                    <a:lnTo>
                      <a:pt x="89" y="171"/>
                    </a:lnTo>
                    <a:lnTo>
                      <a:pt x="89" y="173"/>
                    </a:lnTo>
                    <a:lnTo>
                      <a:pt x="91" y="173"/>
                    </a:lnTo>
                    <a:lnTo>
                      <a:pt x="91" y="176"/>
                    </a:lnTo>
                    <a:lnTo>
                      <a:pt x="93" y="179"/>
                    </a:lnTo>
                    <a:lnTo>
                      <a:pt x="93" y="181"/>
                    </a:lnTo>
                    <a:lnTo>
                      <a:pt x="95" y="181"/>
                    </a:lnTo>
                    <a:lnTo>
                      <a:pt x="95" y="184"/>
                    </a:lnTo>
                    <a:lnTo>
                      <a:pt x="97" y="184"/>
                    </a:lnTo>
                    <a:lnTo>
                      <a:pt x="97" y="187"/>
                    </a:lnTo>
                    <a:lnTo>
                      <a:pt x="98" y="189"/>
                    </a:lnTo>
                    <a:lnTo>
                      <a:pt x="98" y="192"/>
                    </a:lnTo>
                    <a:lnTo>
                      <a:pt x="100" y="192"/>
                    </a:lnTo>
                    <a:lnTo>
                      <a:pt x="100" y="195"/>
                    </a:lnTo>
                    <a:lnTo>
                      <a:pt x="102" y="195"/>
                    </a:lnTo>
                    <a:lnTo>
                      <a:pt x="102" y="197"/>
                    </a:lnTo>
                    <a:lnTo>
                      <a:pt x="102" y="200"/>
                    </a:lnTo>
                    <a:lnTo>
                      <a:pt x="104" y="200"/>
                    </a:lnTo>
                    <a:lnTo>
                      <a:pt x="104" y="203"/>
                    </a:lnTo>
                    <a:lnTo>
                      <a:pt x="106" y="203"/>
                    </a:lnTo>
                    <a:lnTo>
                      <a:pt x="106" y="205"/>
                    </a:lnTo>
                    <a:lnTo>
                      <a:pt x="107" y="205"/>
                    </a:lnTo>
                    <a:lnTo>
                      <a:pt x="107" y="208"/>
                    </a:lnTo>
                    <a:lnTo>
                      <a:pt x="109" y="208"/>
                    </a:lnTo>
                    <a:lnTo>
                      <a:pt x="109" y="211"/>
                    </a:lnTo>
                    <a:lnTo>
                      <a:pt x="109" y="213"/>
                    </a:lnTo>
                    <a:lnTo>
                      <a:pt x="111" y="213"/>
                    </a:lnTo>
                    <a:lnTo>
                      <a:pt x="111" y="216"/>
                    </a:lnTo>
                    <a:lnTo>
                      <a:pt x="113" y="216"/>
                    </a:lnTo>
                    <a:lnTo>
                      <a:pt x="113" y="219"/>
                    </a:lnTo>
                    <a:lnTo>
                      <a:pt x="115" y="221"/>
                    </a:lnTo>
                    <a:lnTo>
                      <a:pt x="115" y="224"/>
                    </a:lnTo>
                    <a:lnTo>
                      <a:pt x="116" y="224"/>
                    </a:lnTo>
                    <a:lnTo>
                      <a:pt x="116" y="227"/>
                    </a:lnTo>
                    <a:lnTo>
                      <a:pt x="118" y="227"/>
                    </a:lnTo>
                    <a:lnTo>
                      <a:pt x="118" y="229"/>
                    </a:lnTo>
                    <a:lnTo>
                      <a:pt x="120" y="232"/>
                    </a:lnTo>
                    <a:lnTo>
                      <a:pt x="120" y="235"/>
                    </a:lnTo>
                    <a:lnTo>
                      <a:pt x="122" y="235"/>
                    </a:lnTo>
                    <a:lnTo>
                      <a:pt x="122" y="238"/>
                    </a:lnTo>
                    <a:lnTo>
                      <a:pt x="123" y="238"/>
                    </a:lnTo>
                    <a:lnTo>
                      <a:pt x="123" y="240"/>
                    </a:lnTo>
                    <a:lnTo>
                      <a:pt x="125" y="240"/>
                    </a:lnTo>
                    <a:lnTo>
                      <a:pt x="125" y="243"/>
                    </a:lnTo>
                    <a:lnTo>
                      <a:pt x="125" y="246"/>
                    </a:lnTo>
                    <a:lnTo>
                      <a:pt x="127" y="246"/>
                    </a:lnTo>
                    <a:lnTo>
                      <a:pt x="127" y="248"/>
                    </a:lnTo>
                    <a:lnTo>
                      <a:pt x="129" y="248"/>
                    </a:lnTo>
                    <a:lnTo>
                      <a:pt x="129" y="251"/>
                    </a:lnTo>
                    <a:lnTo>
                      <a:pt x="131" y="251"/>
                    </a:lnTo>
                    <a:lnTo>
                      <a:pt x="131" y="254"/>
                    </a:lnTo>
                    <a:lnTo>
                      <a:pt x="132" y="256"/>
                    </a:lnTo>
                    <a:lnTo>
                      <a:pt x="132" y="259"/>
                    </a:lnTo>
                    <a:lnTo>
                      <a:pt x="134" y="259"/>
                    </a:lnTo>
                    <a:lnTo>
                      <a:pt x="134" y="262"/>
                    </a:lnTo>
                    <a:lnTo>
                      <a:pt x="136" y="262"/>
                    </a:lnTo>
                    <a:lnTo>
                      <a:pt x="136" y="264"/>
                    </a:lnTo>
                    <a:lnTo>
                      <a:pt x="138" y="264"/>
                    </a:lnTo>
                    <a:lnTo>
                      <a:pt x="140" y="264"/>
                    </a:lnTo>
                    <a:lnTo>
                      <a:pt x="140" y="267"/>
                    </a:lnTo>
                    <a:lnTo>
                      <a:pt x="141" y="267"/>
                    </a:lnTo>
                    <a:lnTo>
                      <a:pt x="143" y="267"/>
                    </a:lnTo>
                    <a:lnTo>
                      <a:pt x="145" y="267"/>
                    </a:lnTo>
                    <a:lnTo>
                      <a:pt x="145" y="270"/>
                    </a:lnTo>
                    <a:lnTo>
                      <a:pt x="147" y="270"/>
                    </a:lnTo>
                    <a:lnTo>
                      <a:pt x="148" y="270"/>
                    </a:lnTo>
                    <a:lnTo>
                      <a:pt x="150" y="270"/>
                    </a:lnTo>
                    <a:lnTo>
                      <a:pt x="150" y="272"/>
                    </a:lnTo>
                    <a:lnTo>
                      <a:pt x="152" y="272"/>
                    </a:lnTo>
                    <a:lnTo>
                      <a:pt x="154" y="272"/>
                    </a:lnTo>
                    <a:lnTo>
                      <a:pt x="154" y="275"/>
                    </a:lnTo>
                    <a:lnTo>
                      <a:pt x="156" y="275"/>
                    </a:lnTo>
                    <a:lnTo>
                      <a:pt x="157" y="275"/>
                    </a:lnTo>
                    <a:lnTo>
                      <a:pt x="157" y="278"/>
                    </a:lnTo>
                    <a:lnTo>
                      <a:pt x="159" y="278"/>
                    </a:lnTo>
                    <a:lnTo>
                      <a:pt x="161" y="278"/>
                    </a:lnTo>
                    <a:lnTo>
                      <a:pt x="163" y="280"/>
                    </a:lnTo>
                    <a:lnTo>
                      <a:pt x="165" y="280"/>
                    </a:lnTo>
                    <a:lnTo>
                      <a:pt x="166" y="280"/>
                    </a:lnTo>
                    <a:lnTo>
                      <a:pt x="166" y="283"/>
                    </a:lnTo>
                    <a:lnTo>
                      <a:pt x="168" y="283"/>
                    </a:lnTo>
                    <a:lnTo>
                      <a:pt x="170" y="283"/>
                    </a:lnTo>
                    <a:lnTo>
                      <a:pt x="170" y="286"/>
                    </a:lnTo>
                    <a:lnTo>
                      <a:pt x="172" y="286"/>
                    </a:lnTo>
                    <a:lnTo>
                      <a:pt x="174" y="286"/>
                    </a:lnTo>
                    <a:lnTo>
                      <a:pt x="174" y="288"/>
                    </a:lnTo>
                    <a:lnTo>
                      <a:pt x="177" y="288"/>
                    </a:lnTo>
                    <a:lnTo>
                      <a:pt x="179" y="288"/>
                    </a:lnTo>
                    <a:lnTo>
                      <a:pt x="179" y="291"/>
                    </a:lnTo>
                    <a:lnTo>
                      <a:pt x="181" y="291"/>
                    </a:lnTo>
                    <a:lnTo>
                      <a:pt x="184" y="291"/>
                    </a:lnTo>
                    <a:lnTo>
                      <a:pt x="184" y="294"/>
                    </a:lnTo>
                    <a:lnTo>
                      <a:pt x="186" y="294"/>
                    </a:lnTo>
                    <a:lnTo>
                      <a:pt x="188" y="294"/>
                    </a:lnTo>
                    <a:lnTo>
                      <a:pt x="188" y="296"/>
                    </a:lnTo>
                    <a:lnTo>
                      <a:pt x="190" y="296"/>
                    </a:lnTo>
                    <a:lnTo>
                      <a:pt x="191" y="296"/>
                    </a:lnTo>
                    <a:lnTo>
                      <a:pt x="191" y="299"/>
                    </a:lnTo>
                    <a:lnTo>
                      <a:pt x="193" y="299"/>
                    </a:lnTo>
                    <a:lnTo>
                      <a:pt x="195" y="299"/>
                    </a:lnTo>
                    <a:lnTo>
                      <a:pt x="197" y="302"/>
                    </a:lnTo>
                    <a:lnTo>
                      <a:pt x="199" y="302"/>
                    </a:lnTo>
                    <a:lnTo>
                      <a:pt x="200" y="302"/>
                    </a:lnTo>
                    <a:lnTo>
                      <a:pt x="200" y="304"/>
                    </a:lnTo>
                    <a:lnTo>
                      <a:pt x="202" y="304"/>
                    </a:lnTo>
                    <a:lnTo>
                      <a:pt x="204" y="304"/>
                    </a:lnTo>
                    <a:lnTo>
                      <a:pt x="204" y="307"/>
                    </a:lnTo>
                    <a:lnTo>
                      <a:pt x="206" y="307"/>
                    </a:lnTo>
                    <a:lnTo>
                      <a:pt x="211" y="307"/>
                    </a:lnTo>
                    <a:lnTo>
                      <a:pt x="213" y="310"/>
                    </a:lnTo>
                    <a:lnTo>
                      <a:pt x="218" y="310"/>
                    </a:lnTo>
                    <a:lnTo>
                      <a:pt x="225" y="310"/>
                    </a:lnTo>
                    <a:lnTo>
                      <a:pt x="225" y="312"/>
                    </a:lnTo>
                    <a:lnTo>
                      <a:pt x="231" y="312"/>
                    </a:lnTo>
                    <a:lnTo>
                      <a:pt x="238" y="312"/>
                    </a:lnTo>
                    <a:lnTo>
                      <a:pt x="238" y="315"/>
                    </a:lnTo>
                    <a:lnTo>
                      <a:pt x="243" y="315"/>
                    </a:lnTo>
                    <a:lnTo>
                      <a:pt x="250" y="315"/>
                    </a:lnTo>
                    <a:lnTo>
                      <a:pt x="250" y="318"/>
                    </a:lnTo>
                    <a:lnTo>
                      <a:pt x="258" y="318"/>
                    </a:lnTo>
                    <a:lnTo>
                      <a:pt x="263" y="318"/>
                    </a:lnTo>
                    <a:lnTo>
                      <a:pt x="263" y="320"/>
                    </a:lnTo>
                    <a:lnTo>
                      <a:pt x="270" y="320"/>
                    </a:lnTo>
                    <a:lnTo>
                      <a:pt x="275" y="320"/>
                    </a:lnTo>
                    <a:lnTo>
                      <a:pt x="277" y="323"/>
                    </a:lnTo>
                    <a:lnTo>
                      <a:pt x="283" y="323"/>
                    </a:lnTo>
                    <a:lnTo>
                      <a:pt x="290" y="323"/>
                    </a:lnTo>
                    <a:lnTo>
                      <a:pt x="290" y="326"/>
                    </a:lnTo>
                    <a:lnTo>
                      <a:pt x="297" y="326"/>
                    </a:lnTo>
                    <a:lnTo>
                      <a:pt x="304" y="326"/>
                    </a:lnTo>
                    <a:lnTo>
                      <a:pt x="304" y="328"/>
                    </a:lnTo>
                    <a:lnTo>
                      <a:pt x="309" y="328"/>
                    </a:lnTo>
                    <a:lnTo>
                      <a:pt x="311" y="328"/>
                    </a:lnTo>
                    <a:lnTo>
                      <a:pt x="317" y="328"/>
                    </a:lnTo>
                    <a:lnTo>
                      <a:pt x="317" y="331"/>
                    </a:lnTo>
                    <a:lnTo>
                      <a:pt x="324" y="331"/>
                    </a:lnTo>
                    <a:lnTo>
                      <a:pt x="329" y="331"/>
                    </a:lnTo>
                    <a:lnTo>
                      <a:pt x="331" y="334"/>
                    </a:lnTo>
                    <a:lnTo>
                      <a:pt x="336" y="334"/>
                    </a:lnTo>
                    <a:lnTo>
                      <a:pt x="343" y="334"/>
                    </a:lnTo>
                    <a:lnTo>
                      <a:pt x="343" y="336"/>
                    </a:lnTo>
                    <a:lnTo>
                      <a:pt x="351" y="336"/>
                    </a:lnTo>
                    <a:lnTo>
                      <a:pt x="356" y="336"/>
                    </a:lnTo>
                    <a:lnTo>
                      <a:pt x="356" y="339"/>
                    </a:lnTo>
                    <a:lnTo>
                      <a:pt x="363" y="339"/>
                    </a:lnTo>
                    <a:lnTo>
                      <a:pt x="370" y="339"/>
                    </a:lnTo>
                    <a:lnTo>
                      <a:pt x="370" y="342"/>
                    </a:lnTo>
                    <a:lnTo>
                      <a:pt x="376" y="342"/>
                    </a:lnTo>
                    <a:lnTo>
                      <a:pt x="383" y="342"/>
                    </a:lnTo>
                    <a:lnTo>
                      <a:pt x="383" y="344"/>
                    </a:lnTo>
                    <a:lnTo>
                      <a:pt x="390" y="344"/>
                    </a:lnTo>
                    <a:lnTo>
                      <a:pt x="397" y="344"/>
                    </a:lnTo>
                    <a:lnTo>
                      <a:pt x="397" y="347"/>
                    </a:lnTo>
                    <a:lnTo>
                      <a:pt x="404" y="347"/>
                    </a:lnTo>
                    <a:lnTo>
                      <a:pt x="435" y="347"/>
                    </a:lnTo>
                    <a:lnTo>
                      <a:pt x="435" y="350"/>
                    </a:lnTo>
                    <a:lnTo>
                      <a:pt x="474" y="350"/>
                    </a:lnTo>
                    <a:lnTo>
                      <a:pt x="501" y="350"/>
                    </a:lnTo>
                    <a:lnTo>
                      <a:pt x="501" y="352"/>
                    </a:lnTo>
                    <a:lnTo>
                      <a:pt x="521" y="352"/>
                    </a:lnTo>
                    <a:lnTo>
                      <a:pt x="537" y="352"/>
                    </a:lnTo>
                    <a:lnTo>
                      <a:pt x="538" y="355"/>
                    </a:lnTo>
                    <a:lnTo>
                      <a:pt x="555" y="355"/>
                    </a:lnTo>
                  </a:path>
                </a:pathLst>
              </a:custGeom>
              <a:noFill/>
              <a:ln w="12700" cmpd="sng">
                <a:solidFill>
                  <a:srgbClr val="000000"/>
                </a:solidFill>
                <a:prstDash val="solid"/>
                <a:round/>
                <a:headEnd/>
                <a:tailEnd/>
              </a:ln>
            </p:spPr>
            <p:txBody>
              <a:bodyPr/>
              <a:lstStyle/>
              <a:p>
                <a:endParaRPr lang="en-US"/>
              </a:p>
            </p:txBody>
          </p:sp>
          <p:sp>
            <p:nvSpPr>
              <p:cNvPr id="73879" name="Freeform 372"/>
              <p:cNvSpPr>
                <a:spLocks/>
              </p:cNvSpPr>
              <p:nvPr/>
            </p:nvSpPr>
            <p:spPr bwMode="auto">
              <a:xfrm>
                <a:off x="2005" y="2234"/>
                <a:ext cx="574" cy="123"/>
              </a:xfrm>
              <a:custGeom>
                <a:avLst/>
                <a:gdLst>
                  <a:gd name="T0" fmla="*/ 21 w 574"/>
                  <a:gd name="T1" fmla="*/ 0 h 123"/>
                  <a:gd name="T2" fmla="*/ 44 w 574"/>
                  <a:gd name="T3" fmla="*/ 3 h 123"/>
                  <a:gd name="T4" fmla="*/ 64 w 574"/>
                  <a:gd name="T5" fmla="*/ 5 h 123"/>
                  <a:gd name="T6" fmla="*/ 67 w 574"/>
                  <a:gd name="T7" fmla="*/ 8 h 123"/>
                  <a:gd name="T8" fmla="*/ 76 w 574"/>
                  <a:gd name="T9" fmla="*/ 11 h 123"/>
                  <a:gd name="T10" fmla="*/ 80 w 574"/>
                  <a:gd name="T11" fmla="*/ 11 h 123"/>
                  <a:gd name="T12" fmla="*/ 91 w 574"/>
                  <a:gd name="T13" fmla="*/ 13 h 123"/>
                  <a:gd name="T14" fmla="*/ 96 w 574"/>
                  <a:gd name="T15" fmla="*/ 16 h 123"/>
                  <a:gd name="T16" fmla="*/ 105 w 574"/>
                  <a:gd name="T17" fmla="*/ 19 h 123"/>
                  <a:gd name="T18" fmla="*/ 109 w 574"/>
                  <a:gd name="T19" fmla="*/ 19 h 123"/>
                  <a:gd name="T20" fmla="*/ 119 w 574"/>
                  <a:gd name="T21" fmla="*/ 21 h 123"/>
                  <a:gd name="T22" fmla="*/ 123 w 574"/>
                  <a:gd name="T23" fmla="*/ 24 h 123"/>
                  <a:gd name="T24" fmla="*/ 132 w 574"/>
                  <a:gd name="T25" fmla="*/ 27 h 123"/>
                  <a:gd name="T26" fmla="*/ 137 w 574"/>
                  <a:gd name="T27" fmla="*/ 27 h 123"/>
                  <a:gd name="T28" fmla="*/ 148 w 574"/>
                  <a:gd name="T29" fmla="*/ 29 h 123"/>
                  <a:gd name="T30" fmla="*/ 152 w 574"/>
                  <a:gd name="T31" fmla="*/ 32 h 123"/>
                  <a:gd name="T32" fmla="*/ 162 w 574"/>
                  <a:gd name="T33" fmla="*/ 35 h 123"/>
                  <a:gd name="T34" fmla="*/ 168 w 574"/>
                  <a:gd name="T35" fmla="*/ 38 h 123"/>
                  <a:gd name="T36" fmla="*/ 177 w 574"/>
                  <a:gd name="T37" fmla="*/ 38 h 123"/>
                  <a:gd name="T38" fmla="*/ 182 w 574"/>
                  <a:gd name="T39" fmla="*/ 40 h 123"/>
                  <a:gd name="T40" fmla="*/ 193 w 574"/>
                  <a:gd name="T41" fmla="*/ 43 h 123"/>
                  <a:gd name="T42" fmla="*/ 198 w 574"/>
                  <a:gd name="T43" fmla="*/ 46 h 123"/>
                  <a:gd name="T44" fmla="*/ 205 w 574"/>
                  <a:gd name="T45" fmla="*/ 46 h 123"/>
                  <a:gd name="T46" fmla="*/ 212 w 574"/>
                  <a:gd name="T47" fmla="*/ 48 h 123"/>
                  <a:gd name="T48" fmla="*/ 221 w 574"/>
                  <a:gd name="T49" fmla="*/ 51 h 123"/>
                  <a:gd name="T50" fmla="*/ 228 w 574"/>
                  <a:gd name="T51" fmla="*/ 54 h 123"/>
                  <a:gd name="T52" fmla="*/ 236 w 574"/>
                  <a:gd name="T53" fmla="*/ 54 h 123"/>
                  <a:gd name="T54" fmla="*/ 243 w 574"/>
                  <a:gd name="T55" fmla="*/ 56 h 123"/>
                  <a:gd name="T56" fmla="*/ 252 w 574"/>
                  <a:gd name="T57" fmla="*/ 59 h 123"/>
                  <a:gd name="T58" fmla="*/ 261 w 574"/>
                  <a:gd name="T59" fmla="*/ 62 h 123"/>
                  <a:gd name="T60" fmla="*/ 268 w 574"/>
                  <a:gd name="T61" fmla="*/ 62 h 123"/>
                  <a:gd name="T62" fmla="*/ 275 w 574"/>
                  <a:gd name="T63" fmla="*/ 64 h 123"/>
                  <a:gd name="T64" fmla="*/ 284 w 574"/>
                  <a:gd name="T65" fmla="*/ 67 h 123"/>
                  <a:gd name="T66" fmla="*/ 293 w 574"/>
                  <a:gd name="T67" fmla="*/ 70 h 123"/>
                  <a:gd name="T68" fmla="*/ 300 w 574"/>
                  <a:gd name="T69" fmla="*/ 70 h 123"/>
                  <a:gd name="T70" fmla="*/ 307 w 574"/>
                  <a:gd name="T71" fmla="*/ 72 h 123"/>
                  <a:gd name="T72" fmla="*/ 318 w 574"/>
                  <a:gd name="T73" fmla="*/ 75 h 123"/>
                  <a:gd name="T74" fmla="*/ 325 w 574"/>
                  <a:gd name="T75" fmla="*/ 78 h 123"/>
                  <a:gd name="T76" fmla="*/ 334 w 574"/>
                  <a:gd name="T77" fmla="*/ 78 h 123"/>
                  <a:gd name="T78" fmla="*/ 343 w 574"/>
                  <a:gd name="T79" fmla="*/ 80 h 123"/>
                  <a:gd name="T80" fmla="*/ 352 w 574"/>
                  <a:gd name="T81" fmla="*/ 83 h 123"/>
                  <a:gd name="T82" fmla="*/ 359 w 574"/>
                  <a:gd name="T83" fmla="*/ 86 h 123"/>
                  <a:gd name="T84" fmla="*/ 370 w 574"/>
                  <a:gd name="T85" fmla="*/ 86 h 123"/>
                  <a:gd name="T86" fmla="*/ 377 w 574"/>
                  <a:gd name="T87" fmla="*/ 88 h 123"/>
                  <a:gd name="T88" fmla="*/ 386 w 574"/>
                  <a:gd name="T89" fmla="*/ 91 h 123"/>
                  <a:gd name="T90" fmla="*/ 397 w 574"/>
                  <a:gd name="T91" fmla="*/ 94 h 123"/>
                  <a:gd name="T92" fmla="*/ 407 w 574"/>
                  <a:gd name="T93" fmla="*/ 94 h 123"/>
                  <a:gd name="T94" fmla="*/ 414 w 574"/>
                  <a:gd name="T95" fmla="*/ 96 h 123"/>
                  <a:gd name="T96" fmla="*/ 427 w 574"/>
                  <a:gd name="T97" fmla="*/ 99 h 123"/>
                  <a:gd name="T98" fmla="*/ 434 w 574"/>
                  <a:gd name="T99" fmla="*/ 102 h 123"/>
                  <a:gd name="T100" fmla="*/ 447 w 574"/>
                  <a:gd name="T101" fmla="*/ 102 h 123"/>
                  <a:gd name="T102" fmla="*/ 454 w 574"/>
                  <a:gd name="T103" fmla="*/ 104 h 123"/>
                  <a:gd name="T104" fmla="*/ 466 w 574"/>
                  <a:gd name="T105" fmla="*/ 107 h 123"/>
                  <a:gd name="T106" fmla="*/ 477 w 574"/>
                  <a:gd name="T107" fmla="*/ 110 h 123"/>
                  <a:gd name="T108" fmla="*/ 486 w 574"/>
                  <a:gd name="T109" fmla="*/ 110 h 123"/>
                  <a:gd name="T110" fmla="*/ 497 w 574"/>
                  <a:gd name="T111" fmla="*/ 112 h 123"/>
                  <a:gd name="T112" fmla="*/ 507 w 574"/>
                  <a:gd name="T113" fmla="*/ 115 h 123"/>
                  <a:gd name="T114" fmla="*/ 520 w 574"/>
                  <a:gd name="T115" fmla="*/ 118 h 123"/>
                  <a:gd name="T116" fmla="*/ 541 w 574"/>
                  <a:gd name="T117" fmla="*/ 118 h 123"/>
                  <a:gd name="T118" fmla="*/ 554 w 574"/>
                  <a:gd name="T119" fmla="*/ 120 h 123"/>
                  <a:gd name="T120" fmla="*/ 574 w 574"/>
                  <a:gd name="T121" fmla="*/ 123 h 12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74"/>
                  <a:gd name="T184" fmla="*/ 0 h 123"/>
                  <a:gd name="T185" fmla="*/ 574 w 574"/>
                  <a:gd name="T186" fmla="*/ 123 h 12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74" h="123">
                    <a:moveTo>
                      <a:pt x="0" y="0"/>
                    </a:moveTo>
                    <a:lnTo>
                      <a:pt x="0" y="0"/>
                    </a:lnTo>
                    <a:lnTo>
                      <a:pt x="21" y="0"/>
                    </a:lnTo>
                    <a:lnTo>
                      <a:pt x="21" y="3"/>
                    </a:lnTo>
                    <a:lnTo>
                      <a:pt x="44" y="3"/>
                    </a:lnTo>
                    <a:lnTo>
                      <a:pt x="59" y="3"/>
                    </a:lnTo>
                    <a:lnTo>
                      <a:pt x="59" y="5"/>
                    </a:lnTo>
                    <a:lnTo>
                      <a:pt x="64" y="5"/>
                    </a:lnTo>
                    <a:lnTo>
                      <a:pt x="67" y="5"/>
                    </a:lnTo>
                    <a:lnTo>
                      <a:pt x="67" y="8"/>
                    </a:lnTo>
                    <a:lnTo>
                      <a:pt x="71" y="8"/>
                    </a:lnTo>
                    <a:lnTo>
                      <a:pt x="71" y="11"/>
                    </a:lnTo>
                    <a:lnTo>
                      <a:pt x="76" y="11"/>
                    </a:lnTo>
                    <a:lnTo>
                      <a:pt x="80" y="11"/>
                    </a:lnTo>
                    <a:lnTo>
                      <a:pt x="85" y="11"/>
                    </a:lnTo>
                    <a:lnTo>
                      <a:pt x="85" y="13"/>
                    </a:lnTo>
                    <a:lnTo>
                      <a:pt x="91" y="13"/>
                    </a:lnTo>
                    <a:lnTo>
                      <a:pt x="96" y="13"/>
                    </a:lnTo>
                    <a:lnTo>
                      <a:pt x="96" y="16"/>
                    </a:lnTo>
                    <a:lnTo>
                      <a:pt x="100" y="16"/>
                    </a:lnTo>
                    <a:lnTo>
                      <a:pt x="100" y="19"/>
                    </a:lnTo>
                    <a:lnTo>
                      <a:pt x="105" y="19"/>
                    </a:lnTo>
                    <a:lnTo>
                      <a:pt x="109" y="19"/>
                    </a:lnTo>
                    <a:lnTo>
                      <a:pt x="114" y="19"/>
                    </a:lnTo>
                    <a:lnTo>
                      <a:pt x="114" y="21"/>
                    </a:lnTo>
                    <a:lnTo>
                      <a:pt x="119" y="21"/>
                    </a:lnTo>
                    <a:lnTo>
                      <a:pt x="119" y="24"/>
                    </a:lnTo>
                    <a:lnTo>
                      <a:pt x="123" y="24"/>
                    </a:lnTo>
                    <a:lnTo>
                      <a:pt x="128" y="24"/>
                    </a:lnTo>
                    <a:lnTo>
                      <a:pt x="128" y="27"/>
                    </a:lnTo>
                    <a:lnTo>
                      <a:pt x="132" y="27"/>
                    </a:lnTo>
                    <a:lnTo>
                      <a:pt x="134" y="27"/>
                    </a:lnTo>
                    <a:lnTo>
                      <a:pt x="137" y="27"/>
                    </a:lnTo>
                    <a:lnTo>
                      <a:pt x="143" y="27"/>
                    </a:lnTo>
                    <a:lnTo>
                      <a:pt x="143" y="29"/>
                    </a:lnTo>
                    <a:lnTo>
                      <a:pt x="148" y="29"/>
                    </a:lnTo>
                    <a:lnTo>
                      <a:pt x="148" y="32"/>
                    </a:lnTo>
                    <a:lnTo>
                      <a:pt x="152" y="32"/>
                    </a:lnTo>
                    <a:lnTo>
                      <a:pt x="157" y="32"/>
                    </a:lnTo>
                    <a:lnTo>
                      <a:pt x="157" y="35"/>
                    </a:lnTo>
                    <a:lnTo>
                      <a:pt x="162" y="35"/>
                    </a:lnTo>
                    <a:lnTo>
                      <a:pt x="166" y="35"/>
                    </a:lnTo>
                    <a:lnTo>
                      <a:pt x="168" y="38"/>
                    </a:lnTo>
                    <a:lnTo>
                      <a:pt x="171" y="38"/>
                    </a:lnTo>
                    <a:lnTo>
                      <a:pt x="177" y="38"/>
                    </a:lnTo>
                    <a:lnTo>
                      <a:pt x="177" y="40"/>
                    </a:lnTo>
                    <a:lnTo>
                      <a:pt x="182" y="40"/>
                    </a:lnTo>
                    <a:lnTo>
                      <a:pt x="186" y="40"/>
                    </a:lnTo>
                    <a:lnTo>
                      <a:pt x="187" y="43"/>
                    </a:lnTo>
                    <a:lnTo>
                      <a:pt x="193" y="43"/>
                    </a:lnTo>
                    <a:lnTo>
                      <a:pt x="198" y="43"/>
                    </a:lnTo>
                    <a:lnTo>
                      <a:pt x="198" y="46"/>
                    </a:lnTo>
                    <a:lnTo>
                      <a:pt x="202" y="46"/>
                    </a:lnTo>
                    <a:lnTo>
                      <a:pt x="203" y="46"/>
                    </a:lnTo>
                    <a:lnTo>
                      <a:pt x="205" y="46"/>
                    </a:lnTo>
                    <a:lnTo>
                      <a:pt x="209" y="48"/>
                    </a:lnTo>
                    <a:lnTo>
                      <a:pt x="211" y="48"/>
                    </a:lnTo>
                    <a:lnTo>
                      <a:pt x="212" y="48"/>
                    </a:lnTo>
                    <a:lnTo>
                      <a:pt x="216" y="48"/>
                    </a:lnTo>
                    <a:lnTo>
                      <a:pt x="218" y="51"/>
                    </a:lnTo>
                    <a:lnTo>
                      <a:pt x="221" y="51"/>
                    </a:lnTo>
                    <a:lnTo>
                      <a:pt x="223" y="51"/>
                    </a:lnTo>
                    <a:lnTo>
                      <a:pt x="225" y="51"/>
                    </a:lnTo>
                    <a:lnTo>
                      <a:pt x="228" y="54"/>
                    </a:lnTo>
                    <a:lnTo>
                      <a:pt x="230" y="54"/>
                    </a:lnTo>
                    <a:lnTo>
                      <a:pt x="232" y="54"/>
                    </a:lnTo>
                    <a:lnTo>
                      <a:pt x="236" y="54"/>
                    </a:lnTo>
                    <a:lnTo>
                      <a:pt x="237" y="56"/>
                    </a:lnTo>
                    <a:lnTo>
                      <a:pt x="241" y="56"/>
                    </a:lnTo>
                    <a:lnTo>
                      <a:pt x="243" y="56"/>
                    </a:lnTo>
                    <a:lnTo>
                      <a:pt x="248" y="56"/>
                    </a:lnTo>
                    <a:lnTo>
                      <a:pt x="250" y="59"/>
                    </a:lnTo>
                    <a:lnTo>
                      <a:pt x="252" y="59"/>
                    </a:lnTo>
                    <a:lnTo>
                      <a:pt x="255" y="59"/>
                    </a:lnTo>
                    <a:lnTo>
                      <a:pt x="257" y="59"/>
                    </a:lnTo>
                    <a:lnTo>
                      <a:pt x="261" y="62"/>
                    </a:lnTo>
                    <a:lnTo>
                      <a:pt x="262" y="62"/>
                    </a:lnTo>
                    <a:lnTo>
                      <a:pt x="264" y="62"/>
                    </a:lnTo>
                    <a:lnTo>
                      <a:pt x="268" y="62"/>
                    </a:lnTo>
                    <a:lnTo>
                      <a:pt x="270" y="64"/>
                    </a:lnTo>
                    <a:lnTo>
                      <a:pt x="271" y="64"/>
                    </a:lnTo>
                    <a:lnTo>
                      <a:pt x="275" y="64"/>
                    </a:lnTo>
                    <a:lnTo>
                      <a:pt x="277" y="64"/>
                    </a:lnTo>
                    <a:lnTo>
                      <a:pt x="280" y="67"/>
                    </a:lnTo>
                    <a:lnTo>
                      <a:pt x="284" y="67"/>
                    </a:lnTo>
                    <a:lnTo>
                      <a:pt x="287" y="67"/>
                    </a:lnTo>
                    <a:lnTo>
                      <a:pt x="289" y="67"/>
                    </a:lnTo>
                    <a:lnTo>
                      <a:pt x="293" y="70"/>
                    </a:lnTo>
                    <a:lnTo>
                      <a:pt x="295" y="70"/>
                    </a:lnTo>
                    <a:lnTo>
                      <a:pt x="296" y="70"/>
                    </a:lnTo>
                    <a:lnTo>
                      <a:pt x="300" y="70"/>
                    </a:lnTo>
                    <a:lnTo>
                      <a:pt x="302" y="72"/>
                    </a:lnTo>
                    <a:lnTo>
                      <a:pt x="305" y="72"/>
                    </a:lnTo>
                    <a:lnTo>
                      <a:pt x="307" y="72"/>
                    </a:lnTo>
                    <a:lnTo>
                      <a:pt x="313" y="72"/>
                    </a:lnTo>
                    <a:lnTo>
                      <a:pt x="314" y="75"/>
                    </a:lnTo>
                    <a:lnTo>
                      <a:pt x="318" y="75"/>
                    </a:lnTo>
                    <a:lnTo>
                      <a:pt x="320" y="75"/>
                    </a:lnTo>
                    <a:lnTo>
                      <a:pt x="323" y="75"/>
                    </a:lnTo>
                    <a:lnTo>
                      <a:pt x="325" y="78"/>
                    </a:lnTo>
                    <a:lnTo>
                      <a:pt x="327" y="78"/>
                    </a:lnTo>
                    <a:lnTo>
                      <a:pt x="330" y="78"/>
                    </a:lnTo>
                    <a:lnTo>
                      <a:pt x="334" y="78"/>
                    </a:lnTo>
                    <a:lnTo>
                      <a:pt x="338" y="80"/>
                    </a:lnTo>
                    <a:lnTo>
                      <a:pt x="339" y="80"/>
                    </a:lnTo>
                    <a:lnTo>
                      <a:pt x="343" y="80"/>
                    </a:lnTo>
                    <a:lnTo>
                      <a:pt x="345" y="80"/>
                    </a:lnTo>
                    <a:lnTo>
                      <a:pt x="347" y="83"/>
                    </a:lnTo>
                    <a:lnTo>
                      <a:pt x="352" y="83"/>
                    </a:lnTo>
                    <a:lnTo>
                      <a:pt x="354" y="83"/>
                    </a:lnTo>
                    <a:lnTo>
                      <a:pt x="357" y="83"/>
                    </a:lnTo>
                    <a:lnTo>
                      <a:pt x="359" y="86"/>
                    </a:lnTo>
                    <a:lnTo>
                      <a:pt x="363" y="86"/>
                    </a:lnTo>
                    <a:lnTo>
                      <a:pt x="364" y="86"/>
                    </a:lnTo>
                    <a:lnTo>
                      <a:pt x="370" y="86"/>
                    </a:lnTo>
                    <a:lnTo>
                      <a:pt x="372" y="88"/>
                    </a:lnTo>
                    <a:lnTo>
                      <a:pt x="375" y="88"/>
                    </a:lnTo>
                    <a:lnTo>
                      <a:pt x="377" y="88"/>
                    </a:lnTo>
                    <a:lnTo>
                      <a:pt x="382" y="88"/>
                    </a:lnTo>
                    <a:lnTo>
                      <a:pt x="384" y="91"/>
                    </a:lnTo>
                    <a:lnTo>
                      <a:pt x="386" y="91"/>
                    </a:lnTo>
                    <a:lnTo>
                      <a:pt x="389" y="91"/>
                    </a:lnTo>
                    <a:lnTo>
                      <a:pt x="395" y="91"/>
                    </a:lnTo>
                    <a:lnTo>
                      <a:pt x="397" y="94"/>
                    </a:lnTo>
                    <a:lnTo>
                      <a:pt x="398" y="94"/>
                    </a:lnTo>
                    <a:lnTo>
                      <a:pt x="402" y="94"/>
                    </a:lnTo>
                    <a:lnTo>
                      <a:pt x="407" y="94"/>
                    </a:lnTo>
                    <a:lnTo>
                      <a:pt x="409" y="96"/>
                    </a:lnTo>
                    <a:lnTo>
                      <a:pt x="413" y="96"/>
                    </a:lnTo>
                    <a:lnTo>
                      <a:pt x="414" y="96"/>
                    </a:lnTo>
                    <a:lnTo>
                      <a:pt x="420" y="96"/>
                    </a:lnTo>
                    <a:lnTo>
                      <a:pt x="422" y="99"/>
                    </a:lnTo>
                    <a:lnTo>
                      <a:pt x="427" y="99"/>
                    </a:lnTo>
                    <a:lnTo>
                      <a:pt x="429" y="99"/>
                    </a:lnTo>
                    <a:lnTo>
                      <a:pt x="432" y="99"/>
                    </a:lnTo>
                    <a:lnTo>
                      <a:pt x="434" y="102"/>
                    </a:lnTo>
                    <a:lnTo>
                      <a:pt x="440" y="102"/>
                    </a:lnTo>
                    <a:lnTo>
                      <a:pt x="441" y="102"/>
                    </a:lnTo>
                    <a:lnTo>
                      <a:pt x="447" y="102"/>
                    </a:lnTo>
                    <a:lnTo>
                      <a:pt x="448" y="104"/>
                    </a:lnTo>
                    <a:lnTo>
                      <a:pt x="452" y="104"/>
                    </a:lnTo>
                    <a:lnTo>
                      <a:pt x="454" y="104"/>
                    </a:lnTo>
                    <a:lnTo>
                      <a:pt x="459" y="104"/>
                    </a:lnTo>
                    <a:lnTo>
                      <a:pt x="461" y="107"/>
                    </a:lnTo>
                    <a:lnTo>
                      <a:pt x="466" y="107"/>
                    </a:lnTo>
                    <a:lnTo>
                      <a:pt x="468" y="107"/>
                    </a:lnTo>
                    <a:lnTo>
                      <a:pt x="474" y="107"/>
                    </a:lnTo>
                    <a:lnTo>
                      <a:pt x="477" y="110"/>
                    </a:lnTo>
                    <a:lnTo>
                      <a:pt x="479" y="110"/>
                    </a:lnTo>
                    <a:lnTo>
                      <a:pt x="481" y="110"/>
                    </a:lnTo>
                    <a:lnTo>
                      <a:pt x="486" y="110"/>
                    </a:lnTo>
                    <a:lnTo>
                      <a:pt x="488" y="112"/>
                    </a:lnTo>
                    <a:lnTo>
                      <a:pt x="493" y="112"/>
                    </a:lnTo>
                    <a:lnTo>
                      <a:pt x="497" y="112"/>
                    </a:lnTo>
                    <a:lnTo>
                      <a:pt x="500" y="112"/>
                    </a:lnTo>
                    <a:lnTo>
                      <a:pt x="504" y="115"/>
                    </a:lnTo>
                    <a:lnTo>
                      <a:pt x="507" y="115"/>
                    </a:lnTo>
                    <a:lnTo>
                      <a:pt x="511" y="115"/>
                    </a:lnTo>
                    <a:lnTo>
                      <a:pt x="518" y="115"/>
                    </a:lnTo>
                    <a:lnTo>
                      <a:pt x="520" y="118"/>
                    </a:lnTo>
                    <a:lnTo>
                      <a:pt x="527" y="118"/>
                    </a:lnTo>
                    <a:lnTo>
                      <a:pt x="531" y="118"/>
                    </a:lnTo>
                    <a:lnTo>
                      <a:pt x="541" y="118"/>
                    </a:lnTo>
                    <a:lnTo>
                      <a:pt x="543" y="120"/>
                    </a:lnTo>
                    <a:lnTo>
                      <a:pt x="550" y="120"/>
                    </a:lnTo>
                    <a:lnTo>
                      <a:pt x="554" y="120"/>
                    </a:lnTo>
                    <a:lnTo>
                      <a:pt x="563" y="120"/>
                    </a:lnTo>
                    <a:lnTo>
                      <a:pt x="567" y="123"/>
                    </a:lnTo>
                    <a:lnTo>
                      <a:pt x="574" y="123"/>
                    </a:lnTo>
                  </a:path>
                </a:pathLst>
              </a:custGeom>
              <a:noFill/>
              <a:ln w="12700" cmpd="sng">
                <a:solidFill>
                  <a:srgbClr val="000000"/>
                </a:solidFill>
                <a:prstDash val="solid"/>
                <a:round/>
                <a:headEnd/>
                <a:tailEnd/>
              </a:ln>
            </p:spPr>
            <p:txBody>
              <a:bodyPr/>
              <a:lstStyle/>
              <a:p>
                <a:endParaRPr lang="en-US"/>
              </a:p>
            </p:txBody>
          </p:sp>
        </p:grpSp>
        <p:grpSp>
          <p:nvGrpSpPr>
            <p:cNvPr id="73796" name="Group 373"/>
            <p:cNvGrpSpPr>
              <a:grpSpLocks/>
            </p:cNvGrpSpPr>
            <p:nvPr/>
          </p:nvGrpSpPr>
          <p:grpSpPr bwMode="auto">
            <a:xfrm>
              <a:off x="1091" y="759"/>
              <a:ext cx="1488" cy="1937"/>
              <a:chOff x="1091" y="759"/>
              <a:chExt cx="1488" cy="1937"/>
            </a:xfrm>
          </p:grpSpPr>
          <p:sp>
            <p:nvSpPr>
              <p:cNvPr id="73874" name="Freeform 374"/>
              <p:cNvSpPr>
                <a:spLocks/>
              </p:cNvSpPr>
              <p:nvPr/>
            </p:nvSpPr>
            <p:spPr bwMode="auto">
              <a:xfrm>
                <a:off x="1091" y="759"/>
                <a:ext cx="398" cy="1937"/>
              </a:xfrm>
              <a:custGeom>
                <a:avLst/>
                <a:gdLst>
                  <a:gd name="T0" fmla="*/ 5 w 398"/>
                  <a:gd name="T1" fmla="*/ 1523 h 1937"/>
                  <a:gd name="T2" fmla="*/ 10 w 398"/>
                  <a:gd name="T3" fmla="*/ 1887 h 1937"/>
                  <a:gd name="T4" fmla="*/ 16 w 398"/>
                  <a:gd name="T5" fmla="*/ 1689 h 1937"/>
                  <a:gd name="T6" fmla="*/ 21 w 398"/>
                  <a:gd name="T7" fmla="*/ 1382 h 1937"/>
                  <a:gd name="T8" fmla="*/ 25 w 398"/>
                  <a:gd name="T9" fmla="*/ 1256 h 1937"/>
                  <a:gd name="T10" fmla="*/ 28 w 398"/>
                  <a:gd name="T11" fmla="*/ 1072 h 1937"/>
                  <a:gd name="T12" fmla="*/ 30 w 398"/>
                  <a:gd name="T13" fmla="*/ 959 h 1937"/>
                  <a:gd name="T14" fmla="*/ 34 w 398"/>
                  <a:gd name="T15" fmla="*/ 903 h 1937"/>
                  <a:gd name="T16" fmla="*/ 37 w 398"/>
                  <a:gd name="T17" fmla="*/ 770 h 1937"/>
                  <a:gd name="T18" fmla="*/ 42 w 398"/>
                  <a:gd name="T19" fmla="*/ 794 h 1937"/>
                  <a:gd name="T20" fmla="*/ 51 w 398"/>
                  <a:gd name="T21" fmla="*/ 818 h 1937"/>
                  <a:gd name="T22" fmla="*/ 57 w 398"/>
                  <a:gd name="T23" fmla="*/ 826 h 1937"/>
                  <a:gd name="T24" fmla="*/ 73 w 398"/>
                  <a:gd name="T25" fmla="*/ 834 h 1937"/>
                  <a:gd name="T26" fmla="*/ 85 w 398"/>
                  <a:gd name="T27" fmla="*/ 826 h 1937"/>
                  <a:gd name="T28" fmla="*/ 101 w 398"/>
                  <a:gd name="T29" fmla="*/ 823 h 1937"/>
                  <a:gd name="T30" fmla="*/ 107 w 398"/>
                  <a:gd name="T31" fmla="*/ 831 h 1937"/>
                  <a:gd name="T32" fmla="*/ 116 w 398"/>
                  <a:gd name="T33" fmla="*/ 839 h 1937"/>
                  <a:gd name="T34" fmla="*/ 123 w 398"/>
                  <a:gd name="T35" fmla="*/ 850 h 1937"/>
                  <a:gd name="T36" fmla="*/ 130 w 398"/>
                  <a:gd name="T37" fmla="*/ 860 h 1937"/>
                  <a:gd name="T38" fmla="*/ 135 w 398"/>
                  <a:gd name="T39" fmla="*/ 871 h 1937"/>
                  <a:gd name="T40" fmla="*/ 141 w 398"/>
                  <a:gd name="T41" fmla="*/ 882 h 1937"/>
                  <a:gd name="T42" fmla="*/ 146 w 398"/>
                  <a:gd name="T43" fmla="*/ 893 h 1937"/>
                  <a:gd name="T44" fmla="*/ 152 w 398"/>
                  <a:gd name="T45" fmla="*/ 903 h 1937"/>
                  <a:gd name="T46" fmla="*/ 159 w 398"/>
                  <a:gd name="T47" fmla="*/ 911 h 1937"/>
                  <a:gd name="T48" fmla="*/ 164 w 398"/>
                  <a:gd name="T49" fmla="*/ 925 h 1937"/>
                  <a:gd name="T50" fmla="*/ 169 w 398"/>
                  <a:gd name="T51" fmla="*/ 933 h 1937"/>
                  <a:gd name="T52" fmla="*/ 175 w 398"/>
                  <a:gd name="T53" fmla="*/ 943 h 1937"/>
                  <a:gd name="T54" fmla="*/ 180 w 398"/>
                  <a:gd name="T55" fmla="*/ 954 h 1937"/>
                  <a:gd name="T56" fmla="*/ 187 w 398"/>
                  <a:gd name="T57" fmla="*/ 965 h 1937"/>
                  <a:gd name="T58" fmla="*/ 193 w 398"/>
                  <a:gd name="T59" fmla="*/ 975 h 1937"/>
                  <a:gd name="T60" fmla="*/ 198 w 398"/>
                  <a:gd name="T61" fmla="*/ 986 h 1937"/>
                  <a:gd name="T62" fmla="*/ 205 w 398"/>
                  <a:gd name="T63" fmla="*/ 997 h 1937"/>
                  <a:gd name="T64" fmla="*/ 211 w 398"/>
                  <a:gd name="T65" fmla="*/ 1005 h 1937"/>
                  <a:gd name="T66" fmla="*/ 218 w 398"/>
                  <a:gd name="T67" fmla="*/ 1013 h 1937"/>
                  <a:gd name="T68" fmla="*/ 225 w 398"/>
                  <a:gd name="T69" fmla="*/ 1023 h 1937"/>
                  <a:gd name="T70" fmla="*/ 230 w 398"/>
                  <a:gd name="T71" fmla="*/ 1031 h 1937"/>
                  <a:gd name="T72" fmla="*/ 237 w 398"/>
                  <a:gd name="T73" fmla="*/ 1040 h 1937"/>
                  <a:gd name="T74" fmla="*/ 245 w 398"/>
                  <a:gd name="T75" fmla="*/ 1050 h 1937"/>
                  <a:gd name="T76" fmla="*/ 250 w 398"/>
                  <a:gd name="T77" fmla="*/ 1058 h 1937"/>
                  <a:gd name="T78" fmla="*/ 259 w 398"/>
                  <a:gd name="T79" fmla="*/ 1069 h 1937"/>
                  <a:gd name="T80" fmla="*/ 268 w 398"/>
                  <a:gd name="T81" fmla="*/ 1085 h 1937"/>
                  <a:gd name="T82" fmla="*/ 277 w 398"/>
                  <a:gd name="T83" fmla="*/ 1096 h 1937"/>
                  <a:gd name="T84" fmla="*/ 282 w 398"/>
                  <a:gd name="T85" fmla="*/ 1106 h 1937"/>
                  <a:gd name="T86" fmla="*/ 289 w 398"/>
                  <a:gd name="T87" fmla="*/ 1114 h 1937"/>
                  <a:gd name="T88" fmla="*/ 295 w 398"/>
                  <a:gd name="T89" fmla="*/ 1125 h 1937"/>
                  <a:gd name="T90" fmla="*/ 302 w 398"/>
                  <a:gd name="T91" fmla="*/ 1136 h 1937"/>
                  <a:gd name="T92" fmla="*/ 309 w 398"/>
                  <a:gd name="T93" fmla="*/ 1146 h 1937"/>
                  <a:gd name="T94" fmla="*/ 318 w 398"/>
                  <a:gd name="T95" fmla="*/ 1154 h 1937"/>
                  <a:gd name="T96" fmla="*/ 323 w 398"/>
                  <a:gd name="T97" fmla="*/ 1162 h 1937"/>
                  <a:gd name="T98" fmla="*/ 330 w 398"/>
                  <a:gd name="T99" fmla="*/ 1170 h 1937"/>
                  <a:gd name="T100" fmla="*/ 338 w 398"/>
                  <a:gd name="T101" fmla="*/ 1178 h 1937"/>
                  <a:gd name="T102" fmla="*/ 343 w 398"/>
                  <a:gd name="T103" fmla="*/ 1186 h 1937"/>
                  <a:gd name="T104" fmla="*/ 350 w 398"/>
                  <a:gd name="T105" fmla="*/ 1197 h 1937"/>
                  <a:gd name="T106" fmla="*/ 357 w 398"/>
                  <a:gd name="T107" fmla="*/ 1205 h 1937"/>
                  <a:gd name="T108" fmla="*/ 364 w 398"/>
                  <a:gd name="T109" fmla="*/ 1213 h 1937"/>
                  <a:gd name="T110" fmla="*/ 372 w 398"/>
                  <a:gd name="T111" fmla="*/ 1221 h 1937"/>
                  <a:gd name="T112" fmla="*/ 377 w 398"/>
                  <a:gd name="T113" fmla="*/ 1229 h 1937"/>
                  <a:gd name="T114" fmla="*/ 384 w 398"/>
                  <a:gd name="T115" fmla="*/ 1240 h 1937"/>
                  <a:gd name="T116" fmla="*/ 391 w 398"/>
                  <a:gd name="T117" fmla="*/ 1248 h 1937"/>
                  <a:gd name="T118" fmla="*/ 398 w 398"/>
                  <a:gd name="T119" fmla="*/ 1256 h 19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98"/>
                  <a:gd name="T181" fmla="*/ 0 h 1937"/>
                  <a:gd name="T182" fmla="*/ 398 w 398"/>
                  <a:gd name="T183" fmla="*/ 1937 h 193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98" h="1937">
                    <a:moveTo>
                      <a:pt x="0" y="0"/>
                    </a:moveTo>
                    <a:lnTo>
                      <a:pt x="0" y="815"/>
                    </a:lnTo>
                    <a:lnTo>
                      <a:pt x="1" y="991"/>
                    </a:lnTo>
                    <a:lnTo>
                      <a:pt x="1" y="1221"/>
                    </a:lnTo>
                    <a:lnTo>
                      <a:pt x="1" y="1237"/>
                    </a:lnTo>
                    <a:lnTo>
                      <a:pt x="1" y="1259"/>
                    </a:lnTo>
                    <a:lnTo>
                      <a:pt x="3" y="1264"/>
                    </a:lnTo>
                    <a:lnTo>
                      <a:pt x="3" y="1280"/>
                    </a:lnTo>
                    <a:lnTo>
                      <a:pt x="3" y="1285"/>
                    </a:lnTo>
                    <a:lnTo>
                      <a:pt x="3" y="1291"/>
                    </a:lnTo>
                    <a:lnTo>
                      <a:pt x="5" y="1296"/>
                    </a:lnTo>
                    <a:lnTo>
                      <a:pt x="5" y="1523"/>
                    </a:lnTo>
                    <a:lnTo>
                      <a:pt x="5" y="1598"/>
                    </a:lnTo>
                    <a:lnTo>
                      <a:pt x="5" y="1796"/>
                    </a:lnTo>
                    <a:lnTo>
                      <a:pt x="7" y="1849"/>
                    </a:lnTo>
                    <a:lnTo>
                      <a:pt x="7" y="1935"/>
                    </a:lnTo>
                    <a:lnTo>
                      <a:pt x="7" y="1937"/>
                    </a:lnTo>
                    <a:lnTo>
                      <a:pt x="7" y="1932"/>
                    </a:lnTo>
                    <a:lnTo>
                      <a:pt x="8" y="1932"/>
                    </a:lnTo>
                    <a:lnTo>
                      <a:pt x="8" y="1924"/>
                    </a:lnTo>
                    <a:lnTo>
                      <a:pt x="8" y="1927"/>
                    </a:lnTo>
                    <a:lnTo>
                      <a:pt x="8" y="1908"/>
                    </a:lnTo>
                    <a:lnTo>
                      <a:pt x="10" y="1903"/>
                    </a:lnTo>
                    <a:lnTo>
                      <a:pt x="10" y="1887"/>
                    </a:lnTo>
                    <a:lnTo>
                      <a:pt x="10" y="1881"/>
                    </a:lnTo>
                    <a:lnTo>
                      <a:pt x="10" y="1868"/>
                    </a:lnTo>
                    <a:lnTo>
                      <a:pt x="12" y="1863"/>
                    </a:lnTo>
                    <a:lnTo>
                      <a:pt x="12" y="1839"/>
                    </a:lnTo>
                    <a:lnTo>
                      <a:pt x="12" y="1831"/>
                    </a:lnTo>
                    <a:lnTo>
                      <a:pt x="12" y="1806"/>
                    </a:lnTo>
                    <a:lnTo>
                      <a:pt x="14" y="1798"/>
                    </a:lnTo>
                    <a:lnTo>
                      <a:pt x="14" y="1780"/>
                    </a:lnTo>
                    <a:lnTo>
                      <a:pt x="14" y="1769"/>
                    </a:lnTo>
                    <a:lnTo>
                      <a:pt x="14" y="1734"/>
                    </a:lnTo>
                    <a:lnTo>
                      <a:pt x="16" y="1724"/>
                    </a:lnTo>
                    <a:lnTo>
                      <a:pt x="16" y="1689"/>
                    </a:lnTo>
                    <a:lnTo>
                      <a:pt x="16" y="1676"/>
                    </a:lnTo>
                    <a:lnTo>
                      <a:pt x="16" y="1649"/>
                    </a:lnTo>
                    <a:lnTo>
                      <a:pt x="17" y="1635"/>
                    </a:lnTo>
                    <a:lnTo>
                      <a:pt x="17" y="1595"/>
                    </a:lnTo>
                    <a:lnTo>
                      <a:pt x="17" y="1582"/>
                    </a:lnTo>
                    <a:lnTo>
                      <a:pt x="17" y="1553"/>
                    </a:lnTo>
                    <a:lnTo>
                      <a:pt x="19" y="1537"/>
                    </a:lnTo>
                    <a:lnTo>
                      <a:pt x="19" y="1486"/>
                    </a:lnTo>
                    <a:lnTo>
                      <a:pt x="19" y="1470"/>
                    </a:lnTo>
                    <a:lnTo>
                      <a:pt x="19" y="1408"/>
                    </a:lnTo>
                    <a:lnTo>
                      <a:pt x="21" y="1392"/>
                    </a:lnTo>
                    <a:lnTo>
                      <a:pt x="21" y="1382"/>
                    </a:lnTo>
                    <a:lnTo>
                      <a:pt x="21" y="1432"/>
                    </a:lnTo>
                    <a:lnTo>
                      <a:pt x="21" y="1403"/>
                    </a:lnTo>
                    <a:lnTo>
                      <a:pt x="21" y="1323"/>
                    </a:lnTo>
                    <a:lnTo>
                      <a:pt x="23" y="1323"/>
                    </a:lnTo>
                    <a:lnTo>
                      <a:pt x="23" y="1240"/>
                    </a:lnTo>
                    <a:lnTo>
                      <a:pt x="23" y="1269"/>
                    </a:lnTo>
                    <a:lnTo>
                      <a:pt x="23" y="1200"/>
                    </a:lnTo>
                    <a:lnTo>
                      <a:pt x="23" y="1251"/>
                    </a:lnTo>
                    <a:lnTo>
                      <a:pt x="23" y="1299"/>
                    </a:lnTo>
                    <a:lnTo>
                      <a:pt x="23" y="1253"/>
                    </a:lnTo>
                    <a:lnTo>
                      <a:pt x="25" y="1205"/>
                    </a:lnTo>
                    <a:lnTo>
                      <a:pt x="25" y="1256"/>
                    </a:lnTo>
                    <a:lnTo>
                      <a:pt x="25" y="1149"/>
                    </a:lnTo>
                    <a:lnTo>
                      <a:pt x="25" y="1146"/>
                    </a:lnTo>
                    <a:lnTo>
                      <a:pt x="25" y="1077"/>
                    </a:lnTo>
                    <a:lnTo>
                      <a:pt x="26" y="1114"/>
                    </a:lnTo>
                    <a:lnTo>
                      <a:pt x="26" y="1042"/>
                    </a:lnTo>
                    <a:lnTo>
                      <a:pt x="26" y="1056"/>
                    </a:lnTo>
                    <a:lnTo>
                      <a:pt x="26" y="1096"/>
                    </a:lnTo>
                    <a:lnTo>
                      <a:pt x="26" y="1021"/>
                    </a:lnTo>
                    <a:lnTo>
                      <a:pt x="26" y="1096"/>
                    </a:lnTo>
                    <a:lnTo>
                      <a:pt x="26" y="1026"/>
                    </a:lnTo>
                    <a:lnTo>
                      <a:pt x="28" y="1007"/>
                    </a:lnTo>
                    <a:lnTo>
                      <a:pt x="28" y="1072"/>
                    </a:lnTo>
                    <a:lnTo>
                      <a:pt x="28" y="975"/>
                    </a:lnTo>
                    <a:lnTo>
                      <a:pt x="28" y="957"/>
                    </a:lnTo>
                    <a:lnTo>
                      <a:pt x="28" y="1021"/>
                    </a:lnTo>
                    <a:lnTo>
                      <a:pt x="28" y="1018"/>
                    </a:lnTo>
                    <a:lnTo>
                      <a:pt x="28" y="1034"/>
                    </a:lnTo>
                    <a:lnTo>
                      <a:pt x="30" y="927"/>
                    </a:lnTo>
                    <a:lnTo>
                      <a:pt x="30" y="935"/>
                    </a:lnTo>
                    <a:lnTo>
                      <a:pt x="30" y="909"/>
                    </a:lnTo>
                    <a:lnTo>
                      <a:pt x="30" y="994"/>
                    </a:lnTo>
                    <a:lnTo>
                      <a:pt x="30" y="975"/>
                    </a:lnTo>
                    <a:lnTo>
                      <a:pt x="30" y="983"/>
                    </a:lnTo>
                    <a:lnTo>
                      <a:pt x="30" y="959"/>
                    </a:lnTo>
                    <a:lnTo>
                      <a:pt x="32" y="874"/>
                    </a:lnTo>
                    <a:lnTo>
                      <a:pt x="32" y="957"/>
                    </a:lnTo>
                    <a:lnTo>
                      <a:pt x="32" y="949"/>
                    </a:lnTo>
                    <a:lnTo>
                      <a:pt x="32" y="844"/>
                    </a:lnTo>
                    <a:lnTo>
                      <a:pt x="32" y="852"/>
                    </a:lnTo>
                    <a:lnTo>
                      <a:pt x="32" y="836"/>
                    </a:lnTo>
                    <a:lnTo>
                      <a:pt x="34" y="831"/>
                    </a:lnTo>
                    <a:lnTo>
                      <a:pt x="34" y="925"/>
                    </a:lnTo>
                    <a:lnTo>
                      <a:pt x="34" y="831"/>
                    </a:lnTo>
                    <a:lnTo>
                      <a:pt x="34" y="906"/>
                    </a:lnTo>
                    <a:lnTo>
                      <a:pt x="34" y="812"/>
                    </a:lnTo>
                    <a:lnTo>
                      <a:pt x="34" y="903"/>
                    </a:lnTo>
                    <a:lnTo>
                      <a:pt x="34" y="799"/>
                    </a:lnTo>
                    <a:lnTo>
                      <a:pt x="35" y="794"/>
                    </a:lnTo>
                    <a:lnTo>
                      <a:pt x="35" y="791"/>
                    </a:lnTo>
                    <a:lnTo>
                      <a:pt x="35" y="794"/>
                    </a:lnTo>
                    <a:lnTo>
                      <a:pt x="35" y="882"/>
                    </a:lnTo>
                    <a:lnTo>
                      <a:pt x="35" y="783"/>
                    </a:lnTo>
                    <a:lnTo>
                      <a:pt x="37" y="874"/>
                    </a:lnTo>
                    <a:lnTo>
                      <a:pt x="37" y="775"/>
                    </a:lnTo>
                    <a:lnTo>
                      <a:pt x="37" y="871"/>
                    </a:lnTo>
                    <a:lnTo>
                      <a:pt x="37" y="772"/>
                    </a:lnTo>
                    <a:lnTo>
                      <a:pt x="37" y="868"/>
                    </a:lnTo>
                    <a:lnTo>
                      <a:pt x="37" y="770"/>
                    </a:lnTo>
                    <a:lnTo>
                      <a:pt x="39" y="866"/>
                    </a:lnTo>
                    <a:lnTo>
                      <a:pt x="39" y="767"/>
                    </a:lnTo>
                    <a:lnTo>
                      <a:pt x="39" y="866"/>
                    </a:lnTo>
                    <a:lnTo>
                      <a:pt x="39" y="767"/>
                    </a:lnTo>
                    <a:lnTo>
                      <a:pt x="41" y="767"/>
                    </a:lnTo>
                    <a:lnTo>
                      <a:pt x="41" y="863"/>
                    </a:lnTo>
                    <a:lnTo>
                      <a:pt x="41" y="767"/>
                    </a:lnTo>
                    <a:lnTo>
                      <a:pt x="42" y="767"/>
                    </a:lnTo>
                    <a:lnTo>
                      <a:pt x="42" y="770"/>
                    </a:lnTo>
                    <a:lnTo>
                      <a:pt x="42" y="772"/>
                    </a:lnTo>
                    <a:lnTo>
                      <a:pt x="42" y="794"/>
                    </a:lnTo>
                    <a:lnTo>
                      <a:pt x="44" y="831"/>
                    </a:lnTo>
                    <a:lnTo>
                      <a:pt x="44" y="820"/>
                    </a:lnTo>
                    <a:lnTo>
                      <a:pt x="44" y="818"/>
                    </a:lnTo>
                    <a:lnTo>
                      <a:pt x="44" y="815"/>
                    </a:lnTo>
                    <a:lnTo>
                      <a:pt x="46" y="815"/>
                    </a:lnTo>
                    <a:lnTo>
                      <a:pt x="48" y="815"/>
                    </a:lnTo>
                    <a:lnTo>
                      <a:pt x="50" y="815"/>
                    </a:lnTo>
                    <a:lnTo>
                      <a:pt x="50" y="818"/>
                    </a:lnTo>
                    <a:lnTo>
                      <a:pt x="51" y="818"/>
                    </a:lnTo>
                    <a:lnTo>
                      <a:pt x="51" y="820"/>
                    </a:lnTo>
                    <a:lnTo>
                      <a:pt x="53" y="820"/>
                    </a:lnTo>
                    <a:lnTo>
                      <a:pt x="55" y="820"/>
                    </a:lnTo>
                    <a:lnTo>
                      <a:pt x="55" y="823"/>
                    </a:lnTo>
                    <a:lnTo>
                      <a:pt x="57" y="823"/>
                    </a:lnTo>
                    <a:lnTo>
                      <a:pt x="57" y="826"/>
                    </a:lnTo>
                    <a:lnTo>
                      <a:pt x="59" y="826"/>
                    </a:lnTo>
                    <a:lnTo>
                      <a:pt x="59" y="828"/>
                    </a:lnTo>
                    <a:lnTo>
                      <a:pt x="60" y="828"/>
                    </a:lnTo>
                    <a:lnTo>
                      <a:pt x="64" y="828"/>
                    </a:lnTo>
                    <a:lnTo>
                      <a:pt x="64" y="831"/>
                    </a:lnTo>
                    <a:lnTo>
                      <a:pt x="66" y="831"/>
                    </a:lnTo>
                    <a:lnTo>
                      <a:pt x="69" y="831"/>
                    </a:lnTo>
                    <a:lnTo>
                      <a:pt x="69" y="834"/>
                    </a:lnTo>
                    <a:lnTo>
                      <a:pt x="73" y="834"/>
                    </a:lnTo>
                    <a:lnTo>
                      <a:pt x="75" y="834"/>
                    </a:lnTo>
                    <a:lnTo>
                      <a:pt x="75" y="831"/>
                    </a:lnTo>
                    <a:lnTo>
                      <a:pt x="76" y="831"/>
                    </a:lnTo>
                    <a:lnTo>
                      <a:pt x="78" y="831"/>
                    </a:lnTo>
                    <a:lnTo>
                      <a:pt x="80" y="828"/>
                    </a:lnTo>
                    <a:lnTo>
                      <a:pt x="82" y="828"/>
                    </a:lnTo>
                    <a:lnTo>
                      <a:pt x="84" y="828"/>
                    </a:lnTo>
                    <a:lnTo>
                      <a:pt x="85" y="826"/>
                    </a:lnTo>
                    <a:lnTo>
                      <a:pt x="87" y="826"/>
                    </a:lnTo>
                    <a:lnTo>
                      <a:pt x="91" y="826"/>
                    </a:lnTo>
                    <a:lnTo>
                      <a:pt x="91" y="823"/>
                    </a:lnTo>
                    <a:lnTo>
                      <a:pt x="93" y="823"/>
                    </a:lnTo>
                    <a:lnTo>
                      <a:pt x="96" y="823"/>
                    </a:lnTo>
                    <a:lnTo>
                      <a:pt x="96" y="820"/>
                    </a:lnTo>
                    <a:lnTo>
                      <a:pt x="100" y="820"/>
                    </a:lnTo>
                    <a:lnTo>
                      <a:pt x="100" y="823"/>
                    </a:lnTo>
                    <a:lnTo>
                      <a:pt x="101" y="823"/>
                    </a:lnTo>
                    <a:lnTo>
                      <a:pt x="101" y="826"/>
                    </a:lnTo>
                    <a:lnTo>
                      <a:pt x="103" y="826"/>
                    </a:lnTo>
                    <a:lnTo>
                      <a:pt x="105" y="828"/>
                    </a:lnTo>
                    <a:lnTo>
                      <a:pt x="107" y="828"/>
                    </a:lnTo>
                    <a:lnTo>
                      <a:pt x="107" y="831"/>
                    </a:lnTo>
                    <a:lnTo>
                      <a:pt x="109" y="831"/>
                    </a:lnTo>
                    <a:lnTo>
                      <a:pt x="109" y="834"/>
                    </a:lnTo>
                    <a:lnTo>
                      <a:pt x="110" y="834"/>
                    </a:lnTo>
                    <a:lnTo>
                      <a:pt x="110" y="836"/>
                    </a:lnTo>
                    <a:lnTo>
                      <a:pt x="112" y="836"/>
                    </a:lnTo>
                    <a:lnTo>
                      <a:pt x="114" y="839"/>
                    </a:lnTo>
                    <a:lnTo>
                      <a:pt x="116" y="839"/>
                    </a:lnTo>
                    <a:lnTo>
                      <a:pt x="116" y="842"/>
                    </a:lnTo>
                    <a:lnTo>
                      <a:pt x="118" y="842"/>
                    </a:lnTo>
                    <a:lnTo>
                      <a:pt x="118" y="844"/>
                    </a:lnTo>
                    <a:lnTo>
                      <a:pt x="119" y="844"/>
                    </a:lnTo>
                    <a:lnTo>
                      <a:pt x="119" y="847"/>
                    </a:lnTo>
                    <a:lnTo>
                      <a:pt x="121" y="847"/>
                    </a:lnTo>
                    <a:lnTo>
                      <a:pt x="123" y="850"/>
                    </a:lnTo>
                    <a:lnTo>
                      <a:pt x="125" y="852"/>
                    </a:lnTo>
                    <a:lnTo>
                      <a:pt x="125" y="855"/>
                    </a:lnTo>
                    <a:lnTo>
                      <a:pt x="127" y="855"/>
                    </a:lnTo>
                    <a:lnTo>
                      <a:pt x="127" y="858"/>
                    </a:lnTo>
                    <a:lnTo>
                      <a:pt x="128" y="858"/>
                    </a:lnTo>
                    <a:lnTo>
                      <a:pt x="128" y="860"/>
                    </a:lnTo>
                    <a:lnTo>
                      <a:pt x="130" y="860"/>
                    </a:lnTo>
                    <a:lnTo>
                      <a:pt x="130" y="863"/>
                    </a:lnTo>
                    <a:lnTo>
                      <a:pt x="132" y="863"/>
                    </a:lnTo>
                    <a:lnTo>
                      <a:pt x="132" y="866"/>
                    </a:lnTo>
                    <a:lnTo>
                      <a:pt x="134" y="868"/>
                    </a:lnTo>
                    <a:lnTo>
                      <a:pt x="134" y="871"/>
                    </a:lnTo>
                    <a:lnTo>
                      <a:pt x="135" y="871"/>
                    </a:lnTo>
                    <a:lnTo>
                      <a:pt x="135" y="874"/>
                    </a:lnTo>
                    <a:lnTo>
                      <a:pt x="137" y="874"/>
                    </a:lnTo>
                    <a:lnTo>
                      <a:pt x="137" y="876"/>
                    </a:lnTo>
                    <a:lnTo>
                      <a:pt x="139" y="876"/>
                    </a:lnTo>
                    <a:lnTo>
                      <a:pt x="139" y="879"/>
                    </a:lnTo>
                    <a:lnTo>
                      <a:pt x="141" y="879"/>
                    </a:lnTo>
                    <a:lnTo>
                      <a:pt x="141" y="882"/>
                    </a:lnTo>
                    <a:lnTo>
                      <a:pt x="143" y="885"/>
                    </a:lnTo>
                    <a:lnTo>
                      <a:pt x="143" y="887"/>
                    </a:lnTo>
                    <a:lnTo>
                      <a:pt x="144" y="887"/>
                    </a:lnTo>
                    <a:lnTo>
                      <a:pt x="144" y="890"/>
                    </a:lnTo>
                    <a:lnTo>
                      <a:pt x="146" y="890"/>
                    </a:lnTo>
                    <a:lnTo>
                      <a:pt x="146" y="893"/>
                    </a:lnTo>
                    <a:lnTo>
                      <a:pt x="148" y="893"/>
                    </a:lnTo>
                    <a:lnTo>
                      <a:pt x="148" y="895"/>
                    </a:lnTo>
                    <a:lnTo>
                      <a:pt x="150" y="895"/>
                    </a:lnTo>
                    <a:lnTo>
                      <a:pt x="150" y="898"/>
                    </a:lnTo>
                    <a:lnTo>
                      <a:pt x="152" y="901"/>
                    </a:lnTo>
                    <a:lnTo>
                      <a:pt x="152" y="903"/>
                    </a:lnTo>
                    <a:lnTo>
                      <a:pt x="153" y="903"/>
                    </a:lnTo>
                    <a:lnTo>
                      <a:pt x="153" y="906"/>
                    </a:lnTo>
                    <a:lnTo>
                      <a:pt x="155" y="906"/>
                    </a:lnTo>
                    <a:lnTo>
                      <a:pt x="155" y="909"/>
                    </a:lnTo>
                    <a:lnTo>
                      <a:pt x="157" y="909"/>
                    </a:lnTo>
                    <a:lnTo>
                      <a:pt x="157" y="911"/>
                    </a:lnTo>
                    <a:lnTo>
                      <a:pt x="159" y="911"/>
                    </a:lnTo>
                    <a:lnTo>
                      <a:pt x="159" y="914"/>
                    </a:lnTo>
                    <a:lnTo>
                      <a:pt x="160" y="917"/>
                    </a:lnTo>
                    <a:lnTo>
                      <a:pt x="160" y="919"/>
                    </a:lnTo>
                    <a:lnTo>
                      <a:pt x="162" y="919"/>
                    </a:lnTo>
                    <a:lnTo>
                      <a:pt x="162" y="922"/>
                    </a:lnTo>
                    <a:lnTo>
                      <a:pt x="164" y="922"/>
                    </a:lnTo>
                    <a:lnTo>
                      <a:pt x="164" y="925"/>
                    </a:lnTo>
                    <a:lnTo>
                      <a:pt x="166" y="925"/>
                    </a:lnTo>
                    <a:lnTo>
                      <a:pt x="166" y="927"/>
                    </a:lnTo>
                    <a:lnTo>
                      <a:pt x="168" y="927"/>
                    </a:lnTo>
                    <a:lnTo>
                      <a:pt x="168" y="930"/>
                    </a:lnTo>
                    <a:lnTo>
                      <a:pt x="168" y="933"/>
                    </a:lnTo>
                    <a:lnTo>
                      <a:pt x="169" y="933"/>
                    </a:lnTo>
                    <a:lnTo>
                      <a:pt x="169" y="935"/>
                    </a:lnTo>
                    <a:lnTo>
                      <a:pt x="171" y="935"/>
                    </a:lnTo>
                    <a:lnTo>
                      <a:pt x="171" y="938"/>
                    </a:lnTo>
                    <a:lnTo>
                      <a:pt x="173" y="938"/>
                    </a:lnTo>
                    <a:lnTo>
                      <a:pt x="173" y="941"/>
                    </a:lnTo>
                    <a:lnTo>
                      <a:pt x="175" y="941"/>
                    </a:lnTo>
                    <a:lnTo>
                      <a:pt x="175" y="943"/>
                    </a:lnTo>
                    <a:lnTo>
                      <a:pt x="177" y="943"/>
                    </a:lnTo>
                    <a:lnTo>
                      <a:pt x="177" y="946"/>
                    </a:lnTo>
                    <a:lnTo>
                      <a:pt x="178" y="949"/>
                    </a:lnTo>
                    <a:lnTo>
                      <a:pt x="178" y="951"/>
                    </a:lnTo>
                    <a:lnTo>
                      <a:pt x="180" y="951"/>
                    </a:lnTo>
                    <a:lnTo>
                      <a:pt x="180" y="954"/>
                    </a:lnTo>
                    <a:lnTo>
                      <a:pt x="182" y="954"/>
                    </a:lnTo>
                    <a:lnTo>
                      <a:pt x="182" y="957"/>
                    </a:lnTo>
                    <a:lnTo>
                      <a:pt x="184" y="957"/>
                    </a:lnTo>
                    <a:lnTo>
                      <a:pt x="184" y="959"/>
                    </a:lnTo>
                    <a:lnTo>
                      <a:pt x="186" y="959"/>
                    </a:lnTo>
                    <a:lnTo>
                      <a:pt x="186" y="962"/>
                    </a:lnTo>
                    <a:lnTo>
                      <a:pt x="187" y="965"/>
                    </a:lnTo>
                    <a:lnTo>
                      <a:pt x="187" y="967"/>
                    </a:lnTo>
                    <a:lnTo>
                      <a:pt x="189" y="967"/>
                    </a:lnTo>
                    <a:lnTo>
                      <a:pt x="189" y="970"/>
                    </a:lnTo>
                    <a:lnTo>
                      <a:pt x="191" y="973"/>
                    </a:lnTo>
                    <a:lnTo>
                      <a:pt x="191" y="975"/>
                    </a:lnTo>
                    <a:lnTo>
                      <a:pt x="193" y="975"/>
                    </a:lnTo>
                    <a:lnTo>
                      <a:pt x="193" y="978"/>
                    </a:lnTo>
                    <a:lnTo>
                      <a:pt x="194" y="978"/>
                    </a:lnTo>
                    <a:lnTo>
                      <a:pt x="194" y="981"/>
                    </a:lnTo>
                    <a:lnTo>
                      <a:pt x="196" y="981"/>
                    </a:lnTo>
                    <a:lnTo>
                      <a:pt x="196" y="983"/>
                    </a:lnTo>
                    <a:lnTo>
                      <a:pt x="198" y="983"/>
                    </a:lnTo>
                    <a:lnTo>
                      <a:pt x="198" y="986"/>
                    </a:lnTo>
                    <a:lnTo>
                      <a:pt x="200" y="986"/>
                    </a:lnTo>
                    <a:lnTo>
                      <a:pt x="200" y="989"/>
                    </a:lnTo>
                    <a:lnTo>
                      <a:pt x="202" y="989"/>
                    </a:lnTo>
                    <a:lnTo>
                      <a:pt x="202" y="991"/>
                    </a:lnTo>
                    <a:lnTo>
                      <a:pt x="203" y="991"/>
                    </a:lnTo>
                    <a:lnTo>
                      <a:pt x="203" y="994"/>
                    </a:lnTo>
                    <a:lnTo>
                      <a:pt x="205" y="994"/>
                    </a:lnTo>
                    <a:lnTo>
                      <a:pt x="205" y="997"/>
                    </a:lnTo>
                    <a:lnTo>
                      <a:pt x="207" y="999"/>
                    </a:lnTo>
                    <a:lnTo>
                      <a:pt x="207" y="1002"/>
                    </a:lnTo>
                    <a:lnTo>
                      <a:pt x="209" y="1002"/>
                    </a:lnTo>
                    <a:lnTo>
                      <a:pt x="209" y="1005"/>
                    </a:lnTo>
                    <a:lnTo>
                      <a:pt x="211" y="1005"/>
                    </a:lnTo>
                    <a:lnTo>
                      <a:pt x="211" y="1007"/>
                    </a:lnTo>
                    <a:lnTo>
                      <a:pt x="212" y="1007"/>
                    </a:lnTo>
                    <a:lnTo>
                      <a:pt x="214" y="1007"/>
                    </a:lnTo>
                    <a:lnTo>
                      <a:pt x="214" y="1010"/>
                    </a:lnTo>
                    <a:lnTo>
                      <a:pt x="216" y="1010"/>
                    </a:lnTo>
                    <a:lnTo>
                      <a:pt x="216" y="1013"/>
                    </a:lnTo>
                    <a:lnTo>
                      <a:pt x="218" y="1013"/>
                    </a:lnTo>
                    <a:lnTo>
                      <a:pt x="218" y="1015"/>
                    </a:lnTo>
                    <a:lnTo>
                      <a:pt x="220" y="1015"/>
                    </a:lnTo>
                    <a:lnTo>
                      <a:pt x="220" y="1018"/>
                    </a:lnTo>
                    <a:lnTo>
                      <a:pt x="221" y="1018"/>
                    </a:lnTo>
                    <a:lnTo>
                      <a:pt x="221" y="1021"/>
                    </a:lnTo>
                    <a:lnTo>
                      <a:pt x="223" y="1021"/>
                    </a:lnTo>
                    <a:lnTo>
                      <a:pt x="223" y="1023"/>
                    </a:lnTo>
                    <a:lnTo>
                      <a:pt x="225" y="1023"/>
                    </a:lnTo>
                    <a:lnTo>
                      <a:pt x="227" y="1026"/>
                    </a:lnTo>
                    <a:lnTo>
                      <a:pt x="228" y="1026"/>
                    </a:lnTo>
                    <a:lnTo>
                      <a:pt x="228" y="1029"/>
                    </a:lnTo>
                    <a:lnTo>
                      <a:pt x="230" y="1029"/>
                    </a:lnTo>
                    <a:lnTo>
                      <a:pt x="230" y="1031"/>
                    </a:lnTo>
                    <a:lnTo>
                      <a:pt x="232" y="1031"/>
                    </a:lnTo>
                    <a:lnTo>
                      <a:pt x="232" y="1034"/>
                    </a:lnTo>
                    <a:lnTo>
                      <a:pt x="234" y="1034"/>
                    </a:lnTo>
                    <a:lnTo>
                      <a:pt x="234" y="1037"/>
                    </a:lnTo>
                    <a:lnTo>
                      <a:pt x="236" y="1037"/>
                    </a:lnTo>
                    <a:lnTo>
                      <a:pt x="236" y="1040"/>
                    </a:lnTo>
                    <a:lnTo>
                      <a:pt x="237" y="1040"/>
                    </a:lnTo>
                    <a:lnTo>
                      <a:pt x="237" y="1042"/>
                    </a:lnTo>
                    <a:lnTo>
                      <a:pt x="239" y="1042"/>
                    </a:lnTo>
                    <a:lnTo>
                      <a:pt x="241" y="1045"/>
                    </a:lnTo>
                    <a:lnTo>
                      <a:pt x="243" y="1045"/>
                    </a:lnTo>
                    <a:lnTo>
                      <a:pt x="243" y="1048"/>
                    </a:lnTo>
                    <a:lnTo>
                      <a:pt x="245" y="1048"/>
                    </a:lnTo>
                    <a:lnTo>
                      <a:pt x="245" y="1050"/>
                    </a:lnTo>
                    <a:lnTo>
                      <a:pt x="246" y="1050"/>
                    </a:lnTo>
                    <a:lnTo>
                      <a:pt x="246" y="1053"/>
                    </a:lnTo>
                    <a:lnTo>
                      <a:pt x="248" y="1053"/>
                    </a:lnTo>
                    <a:lnTo>
                      <a:pt x="248" y="1056"/>
                    </a:lnTo>
                    <a:lnTo>
                      <a:pt x="250" y="1056"/>
                    </a:lnTo>
                    <a:lnTo>
                      <a:pt x="250" y="1058"/>
                    </a:lnTo>
                    <a:lnTo>
                      <a:pt x="252" y="1058"/>
                    </a:lnTo>
                    <a:lnTo>
                      <a:pt x="252" y="1061"/>
                    </a:lnTo>
                    <a:lnTo>
                      <a:pt x="254" y="1061"/>
                    </a:lnTo>
                    <a:lnTo>
                      <a:pt x="254" y="1064"/>
                    </a:lnTo>
                    <a:lnTo>
                      <a:pt x="255" y="1064"/>
                    </a:lnTo>
                    <a:lnTo>
                      <a:pt x="255" y="1066"/>
                    </a:lnTo>
                    <a:lnTo>
                      <a:pt x="257" y="1066"/>
                    </a:lnTo>
                    <a:lnTo>
                      <a:pt x="257" y="1069"/>
                    </a:lnTo>
                    <a:lnTo>
                      <a:pt x="259" y="1069"/>
                    </a:lnTo>
                    <a:lnTo>
                      <a:pt x="259" y="1072"/>
                    </a:lnTo>
                    <a:lnTo>
                      <a:pt x="261" y="1072"/>
                    </a:lnTo>
                    <a:lnTo>
                      <a:pt x="261" y="1074"/>
                    </a:lnTo>
                    <a:lnTo>
                      <a:pt x="262" y="1074"/>
                    </a:lnTo>
                    <a:lnTo>
                      <a:pt x="262" y="1077"/>
                    </a:lnTo>
                    <a:lnTo>
                      <a:pt x="264" y="1077"/>
                    </a:lnTo>
                    <a:lnTo>
                      <a:pt x="264" y="1080"/>
                    </a:lnTo>
                    <a:lnTo>
                      <a:pt x="266" y="1080"/>
                    </a:lnTo>
                    <a:lnTo>
                      <a:pt x="266" y="1082"/>
                    </a:lnTo>
                    <a:lnTo>
                      <a:pt x="268" y="1082"/>
                    </a:lnTo>
                    <a:lnTo>
                      <a:pt x="268" y="1085"/>
                    </a:lnTo>
                    <a:lnTo>
                      <a:pt x="270" y="1085"/>
                    </a:lnTo>
                    <a:lnTo>
                      <a:pt x="270" y="1088"/>
                    </a:lnTo>
                    <a:lnTo>
                      <a:pt x="271" y="1088"/>
                    </a:lnTo>
                    <a:lnTo>
                      <a:pt x="271" y="1090"/>
                    </a:lnTo>
                    <a:lnTo>
                      <a:pt x="273" y="1090"/>
                    </a:lnTo>
                    <a:lnTo>
                      <a:pt x="273" y="1093"/>
                    </a:lnTo>
                    <a:lnTo>
                      <a:pt x="275" y="1093"/>
                    </a:lnTo>
                    <a:lnTo>
                      <a:pt x="275" y="1096"/>
                    </a:lnTo>
                    <a:lnTo>
                      <a:pt x="277" y="1096"/>
                    </a:lnTo>
                    <a:lnTo>
                      <a:pt x="277" y="1098"/>
                    </a:lnTo>
                    <a:lnTo>
                      <a:pt x="279" y="1098"/>
                    </a:lnTo>
                    <a:lnTo>
                      <a:pt x="279" y="1101"/>
                    </a:lnTo>
                    <a:lnTo>
                      <a:pt x="280" y="1101"/>
                    </a:lnTo>
                    <a:lnTo>
                      <a:pt x="280" y="1104"/>
                    </a:lnTo>
                    <a:lnTo>
                      <a:pt x="282" y="1104"/>
                    </a:lnTo>
                    <a:lnTo>
                      <a:pt x="282" y="1106"/>
                    </a:lnTo>
                    <a:lnTo>
                      <a:pt x="284" y="1106"/>
                    </a:lnTo>
                    <a:lnTo>
                      <a:pt x="284" y="1109"/>
                    </a:lnTo>
                    <a:lnTo>
                      <a:pt x="286" y="1109"/>
                    </a:lnTo>
                    <a:lnTo>
                      <a:pt x="286" y="1112"/>
                    </a:lnTo>
                    <a:lnTo>
                      <a:pt x="287" y="1112"/>
                    </a:lnTo>
                    <a:lnTo>
                      <a:pt x="287" y="1114"/>
                    </a:lnTo>
                    <a:lnTo>
                      <a:pt x="289" y="1114"/>
                    </a:lnTo>
                    <a:lnTo>
                      <a:pt x="289" y="1117"/>
                    </a:lnTo>
                    <a:lnTo>
                      <a:pt x="291" y="1117"/>
                    </a:lnTo>
                    <a:lnTo>
                      <a:pt x="291" y="1120"/>
                    </a:lnTo>
                    <a:lnTo>
                      <a:pt x="293" y="1120"/>
                    </a:lnTo>
                    <a:lnTo>
                      <a:pt x="293" y="1122"/>
                    </a:lnTo>
                    <a:lnTo>
                      <a:pt x="295" y="1122"/>
                    </a:lnTo>
                    <a:lnTo>
                      <a:pt x="295" y="1125"/>
                    </a:lnTo>
                    <a:lnTo>
                      <a:pt x="296" y="1125"/>
                    </a:lnTo>
                    <a:lnTo>
                      <a:pt x="296" y="1128"/>
                    </a:lnTo>
                    <a:lnTo>
                      <a:pt x="298" y="1128"/>
                    </a:lnTo>
                    <a:lnTo>
                      <a:pt x="298" y="1130"/>
                    </a:lnTo>
                    <a:lnTo>
                      <a:pt x="300" y="1130"/>
                    </a:lnTo>
                    <a:lnTo>
                      <a:pt x="300" y="1133"/>
                    </a:lnTo>
                    <a:lnTo>
                      <a:pt x="302" y="1133"/>
                    </a:lnTo>
                    <a:lnTo>
                      <a:pt x="302" y="1136"/>
                    </a:lnTo>
                    <a:lnTo>
                      <a:pt x="304" y="1136"/>
                    </a:lnTo>
                    <a:lnTo>
                      <a:pt x="305" y="1138"/>
                    </a:lnTo>
                    <a:lnTo>
                      <a:pt x="305" y="1141"/>
                    </a:lnTo>
                    <a:lnTo>
                      <a:pt x="307" y="1141"/>
                    </a:lnTo>
                    <a:lnTo>
                      <a:pt x="309" y="1141"/>
                    </a:lnTo>
                    <a:lnTo>
                      <a:pt x="309" y="1144"/>
                    </a:lnTo>
                    <a:lnTo>
                      <a:pt x="309" y="1146"/>
                    </a:lnTo>
                    <a:lnTo>
                      <a:pt x="311" y="1146"/>
                    </a:lnTo>
                    <a:lnTo>
                      <a:pt x="313" y="1146"/>
                    </a:lnTo>
                    <a:lnTo>
                      <a:pt x="313" y="1149"/>
                    </a:lnTo>
                    <a:lnTo>
                      <a:pt x="314" y="1149"/>
                    </a:lnTo>
                    <a:lnTo>
                      <a:pt x="314" y="1152"/>
                    </a:lnTo>
                    <a:lnTo>
                      <a:pt x="316" y="1152"/>
                    </a:lnTo>
                    <a:lnTo>
                      <a:pt x="318" y="1154"/>
                    </a:lnTo>
                    <a:lnTo>
                      <a:pt x="318" y="1157"/>
                    </a:lnTo>
                    <a:lnTo>
                      <a:pt x="320" y="1157"/>
                    </a:lnTo>
                    <a:lnTo>
                      <a:pt x="321" y="1157"/>
                    </a:lnTo>
                    <a:lnTo>
                      <a:pt x="321" y="1160"/>
                    </a:lnTo>
                    <a:lnTo>
                      <a:pt x="323" y="1160"/>
                    </a:lnTo>
                    <a:lnTo>
                      <a:pt x="323" y="1162"/>
                    </a:lnTo>
                    <a:lnTo>
                      <a:pt x="325" y="1162"/>
                    </a:lnTo>
                    <a:lnTo>
                      <a:pt x="325" y="1165"/>
                    </a:lnTo>
                    <a:lnTo>
                      <a:pt x="327" y="1165"/>
                    </a:lnTo>
                    <a:lnTo>
                      <a:pt x="327" y="1168"/>
                    </a:lnTo>
                    <a:lnTo>
                      <a:pt x="329" y="1168"/>
                    </a:lnTo>
                    <a:lnTo>
                      <a:pt x="330" y="1170"/>
                    </a:lnTo>
                    <a:lnTo>
                      <a:pt x="332" y="1170"/>
                    </a:lnTo>
                    <a:lnTo>
                      <a:pt x="332" y="1173"/>
                    </a:lnTo>
                    <a:lnTo>
                      <a:pt x="334" y="1173"/>
                    </a:lnTo>
                    <a:lnTo>
                      <a:pt x="334" y="1176"/>
                    </a:lnTo>
                    <a:lnTo>
                      <a:pt x="336" y="1176"/>
                    </a:lnTo>
                    <a:lnTo>
                      <a:pt x="336" y="1178"/>
                    </a:lnTo>
                    <a:lnTo>
                      <a:pt x="338" y="1178"/>
                    </a:lnTo>
                    <a:lnTo>
                      <a:pt x="338" y="1181"/>
                    </a:lnTo>
                    <a:lnTo>
                      <a:pt x="339" y="1181"/>
                    </a:lnTo>
                    <a:lnTo>
                      <a:pt x="339" y="1184"/>
                    </a:lnTo>
                    <a:lnTo>
                      <a:pt x="341" y="1184"/>
                    </a:lnTo>
                    <a:lnTo>
                      <a:pt x="341" y="1186"/>
                    </a:lnTo>
                    <a:lnTo>
                      <a:pt x="343" y="1186"/>
                    </a:lnTo>
                    <a:lnTo>
                      <a:pt x="345" y="1186"/>
                    </a:lnTo>
                    <a:lnTo>
                      <a:pt x="345" y="1189"/>
                    </a:lnTo>
                    <a:lnTo>
                      <a:pt x="347" y="1189"/>
                    </a:lnTo>
                    <a:lnTo>
                      <a:pt x="347" y="1192"/>
                    </a:lnTo>
                    <a:lnTo>
                      <a:pt x="348" y="1192"/>
                    </a:lnTo>
                    <a:lnTo>
                      <a:pt x="348" y="1194"/>
                    </a:lnTo>
                    <a:lnTo>
                      <a:pt x="350" y="1194"/>
                    </a:lnTo>
                    <a:lnTo>
                      <a:pt x="350" y="1197"/>
                    </a:lnTo>
                    <a:lnTo>
                      <a:pt x="352" y="1197"/>
                    </a:lnTo>
                    <a:lnTo>
                      <a:pt x="352" y="1200"/>
                    </a:lnTo>
                    <a:lnTo>
                      <a:pt x="354" y="1200"/>
                    </a:lnTo>
                    <a:lnTo>
                      <a:pt x="355" y="1203"/>
                    </a:lnTo>
                    <a:lnTo>
                      <a:pt x="357" y="1203"/>
                    </a:lnTo>
                    <a:lnTo>
                      <a:pt x="357" y="1205"/>
                    </a:lnTo>
                    <a:lnTo>
                      <a:pt x="359" y="1205"/>
                    </a:lnTo>
                    <a:lnTo>
                      <a:pt x="359" y="1208"/>
                    </a:lnTo>
                    <a:lnTo>
                      <a:pt x="361" y="1208"/>
                    </a:lnTo>
                    <a:lnTo>
                      <a:pt x="361" y="1211"/>
                    </a:lnTo>
                    <a:lnTo>
                      <a:pt x="363" y="1211"/>
                    </a:lnTo>
                    <a:lnTo>
                      <a:pt x="363" y="1213"/>
                    </a:lnTo>
                    <a:lnTo>
                      <a:pt x="364" y="1213"/>
                    </a:lnTo>
                    <a:lnTo>
                      <a:pt x="364" y="1216"/>
                    </a:lnTo>
                    <a:lnTo>
                      <a:pt x="366" y="1216"/>
                    </a:lnTo>
                    <a:lnTo>
                      <a:pt x="368" y="1219"/>
                    </a:lnTo>
                    <a:lnTo>
                      <a:pt x="370" y="1219"/>
                    </a:lnTo>
                    <a:lnTo>
                      <a:pt x="370" y="1221"/>
                    </a:lnTo>
                    <a:lnTo>
                      <a:pt x="372" y="1221"/>
                    </a:lnTo>
                    <a:lnTo>
                      <a:pt x="372" y="1224"/>
                    </a:lnTo>
                    <a:lnTo>
                      <a:pt x="373" y="1224"/>
                    </a:lnTo>
                    <a:lnTo>
                      <a:pt x="373" y="1227"/>
                    </a:lnTo>
                    <a:lnTo>
                      <a:pt x="375" y="1227"/>
                    </a:lnTo>
                    <a:lnTo>
                      <a:pt x="375" y="1229"/>
                    </a:lnTo>
                    <a:lnTo>
                      <a:pt x="377" y="1229"/>
                    </a:lnTo>
                    <a:lnTo>
                      <a:pt x="377" y="1232"/>
                    </a:lnTo>
                    <a:lnTo>
                      <a:pt x="379" y="1232"/>
                    </a:lnTo>
                    <a:lnTo>
                      <a:pt x="380" y="1232"/>
                    </a:lnTo>
                    <a:lnTo>
                      <a:pt x="380" y="1235"/>
                    </a:lnTo>
                    <a:lnTo>
                      <a:pt x="382" y="1235"/>
                    </a:lnTo>
                    <a:lnTo>
                      <a:pt x="382" y="1237"/>
                    </a:lnTo>
                    <a:lnTo>
                      <a:pt x="384" y="1237"/>
                    </a:lnTo>
                    <a:lnTo>
                      <a:pt x="384" y="1240"/>
                    </a:lnTo>
                    <a:lnTo>
                      <a:pt x="386" y="1240"/>
                    </a:lnTo>
                    <a:lnTo>
                      <a:pt x="386" y="1243"/>
                    </a:lnTo>
                    <a:lnTo>
                      <a:pt x="388" y="1243"/>
                    </a:lnTo>
                    <a:lnTo>
                      <a:pt x="389" y="1245"/>
                    </a:lnTo>
                    <a:lnTo>
                      <a:pt x="391" y="1245"/>
                    </a:lnTo>
                    <a:lnTo>
                      <a:pt x="391" y="1248"/>
                    </a:lnTo>
                    <a:lnTo>
                      <a:pt x="393" y="1248"/>
                    </a:lnTo>
                    <a:lnTo>
                      <a:pt x="393" y="1251"/>
                    </a:lnTo>
                    <a:lnTo>
                      <a:pt x="395" y="1251"/>
                    </a:lnTo>
                    <a:lnTo>
                      <a:pt x="395" y="1253"/>
                    </a:lnTo>
                    <a:lnTo>
                      <a:pt x="397" y="1253"/>
                    </a:lnTo>
                    <a:lnTo>
                      <a:pt x="397" y="1256"/>
                    </a:lnTo>
                    <a:lnTo>
                      <a:pt x="398" y="1256"/>
                    </a:lnTo>
                  </a:path>
                </a:pathLst>
              </a:custGeom>
              <a:noFill/>
              <a:ln w="12700" cmpd="sng">
                <a:solidFill>
                  <a:srgbClr val="FF0000"/>
                </a:solidFill>
                <a:prstDash val="solid"/>
                <a:round/>
                <a:headEnd/>
                <a:tailEnd/>
              </a:ln>
            </p:spPr>
            <p:txBody>
              <a:bodyPr/>
              <a:lstStyle/>
              <a:p>
                <a:endParaRPr lang="en-US"/>
              </a:p>
            </p:txBody>
          </p:sp>
          <p:sp>
            <p:nvSpPr>
              <p:cNvPr id="73875" name="Freeform 375"/>
              <p:cNvSpPr>
                <a:spLocks/>
              </p:cNvSpPr>
              <p:nvPr/>
            </p:nvSpPr>
            <p:spPr bwMode="auto">
              <a:xfrm>
                <a:off x="1489" y="2015"/>
                <a:ext cx="607" cy="219"/>
              </a:xfrm>
              <a:custGeom>
                <a:avLst/>
                <a:gdLst>
                  <a:gd name="T0" fmla="*/ 4 w 607"/>
                  <a:gd name="T1" fmla="*/ 3 h 219"/>
                  <a:gd name="T2" fmla="*/ 6 w 607"/>
                  <a:gd name="T3" fmla="*/ 8 h 219"/>
                  <a:gd name="T4" fmla="*/ 9 w 607"/>
                  <a:gd name="T5" fmla="*/ 11 h 219"/>
                  <a:gd name="T6" fmla="*/ 11 w 607"/>
                  <a:gd name="T7" fmla="*/ 13 h 219"/>
                  <a:gd name="T8" fmla="*/ 15 w 607"/>
                  <a:gd name="T9" fmla="*/ 19 h 219"/>
                  <a:gd name="T10" fmla="*/ 16 w 607"/>
                  <a:gd name="T11" fmla="*/ 21 h 219"/>
                  <a:gd name="T12" fmla="*/ 22 w 607"/>
                  <a:gd name="T13" fmla="*/ 24 h 219"/>
                  <a:gd name="T14" fmla="*/ 22 w 607"/>
                  <a:gd name="T15" fmla="*/ 29 h 219"/>
                  <a:gd name="T16" fmla="*/ 27 w 607"/>
                  <a:gd name="T17" fmla="*/ 32 h 219"/>
                  <a:gd name="T18" fmla="*/ 29 w 607"/>
                  <a:gd name="T19" fmla="*/ 35 h 219"/>
                  <a:gd name="T20" fmla="*/ 33 w 607"/>
                  <a:gd name="T21" fmla="*/ 40 h 219"/>
                  <a:gd name="T22" fmla="*/ 36 w 607"/>
                  <a:gd name="T23" fmla="*/ 43 h 219"/>
                  <a:gd name="T24" fmla="*/ 38 w 607"/>
                  <a:gd name="T25" fmla="*/ 45 h 219"/>
                  <a:gd name="T26" fmla="*/ 42 w 607"/>
                  <a:gd name="T27" fmla="*/ 51 h 219"/>
                  <a:gd name="T28" fmla="*/ 43 w 607"/>
                  <a:gd name="T29" fmla="*/ 53 h 219"/>
                  <a:gd name="T30" fmla="*/ 47 w 607"/>
                  <a:gd name="T31" fmla="*/ 56 h 219"/>
                  <a:gd name="T32" fmla="*/ 49 w 607"/>
                  <a:gd name="T33" fmla="*/ 61 h 219"/>
                  <a:gd name="T34" fmla="*/ 52 w 607"/>
                  <a:gd name="T35" fmla="*/ 64 h 219"/>
                  <a:gd name="T36" fmla="*/ 56 w 607"/>
                  <a:gd name="T37" fmla="*/ 67 h 219"/>
                  <a:gd name="T38" fmla="*/ 58 w 607"/>
                  <a:gd name="T39" fmla="*/ 72 h 219"/>
                  <a:gd name="T40" fmla="*/ 61 w 607"/>
                  <a:gd name="T41" fmla="*/ 75 h 219"/>
                  <a:gd name="T42" fmla="*/ 65 w 607"/>
                  <a:gd name="T43" fmla="*/ 80 h 219"/>
                  <a:gd name="T44" fmla="*/ 67 w 607"/>
                  <a:gd name="T45" fmla="*/ 83 h 219"/>
                  <a:gd name="T46" fmla="*/ 70 w 607"/>
                  <a:gd name="T47" fmla="*/ 88 h 219"/>
                  <a:gd name="T48" fmla="*/ 74 w 607"/>
                  <a:gd name="T49" fmla="*/ 93 h 219"/>
                  <a:gd name="T50" fmla="*/ 77 w 607"/>
                  <a:gd name="T51" fmla="*/ 96 h 219"/>
                  <a:gd name="T52" fmla="*/ 79 w 607"/>
                  <a:gd name="T53" fmla="*/ 102 h 219"/>
                  <a:gd name="T54" fmla="*/ 81 w 607"/>
                  <a:gd name="T55" fmla="*/ 104 h 219"/>
                  <a:gd name="T56" fmla="*/ 83 w 607"/>
                  <a:gd name="T57" fmla="*/ 107 h 219"/>
                  <a:gd name="T58" fmla="*/ 86 w 607"/>
                  <a:gd name="T59" fmla="*/ 112 h 219"/>
                  <a:gd name="T60" fmla="*/ 88 w 607"/>
                  <a:gd name="T61" fmla="*/ 115 h 219"/>
                  <a:gd name="T62" fmla="*/ 92 w 607"/>
                  <a:gd name="T63" fmla="*/ 120 h 219"/>
                  <a:gd name="T64" fmla="*/ 93 w 607"/>
                  <a:gd name="T65" fmla="*/ 123 h 219"/>
                  <a:gd name="T66" fmla="*/ 95 w 607"/>
                  <a:gd name="T67" fmla="*/ 128 h 219"/>
                  <a:gd name="T68" fmla="*/ 101 w 607"/>
                  <a:gd name="T69" fmla="*/ 131 h 219"/>
                  <a:gd name="T70" fmla="*/ 104 w 607"/>
                  <a:gd name="T71" fmla="*/ 134 h 219"/>
                  <a:gd name="T72" fmla="*/ 111 w 607"/>
                  <a:gd name="T73" fmla="*/ 136 h 219"/>
                  <a:gd name="T74" fmla="*/ 117 w 607"/>
                  <a:gd name="T75" fmla="*/ 142 h 219"/>
                  <a:gd name="T76" fmla="*/ 122 w 607"/>
                  <a:gd name="T77" fmla="*/ 144 h 219"/>
                  <a:gd name="T78" fmla="*/ 126 w 607"/>
                  <a:gd name="T79" fmla="*/ 147 h 219"/>
                  <a:gd name="T80" fmla="*/ 133 w 607"/>
                  <a:gd name="T81" fmla="*/ 150 h 219"/>
                  <a:gd name="T82" fmla="*/ 136 w 607"/>
                  <a:gd name="T83" fmla="*/ 155 h 219"/>
                  <a:gd name="T84" fmla="*/ 143 w 607"/>
                  <a:gd name="T85" fmla="*/ 158 h 219"/>
                  <a:gd name="T86" fmla="*/ 147 w 607"/>
                  <a:gd name="T87" fmla="*/ 160 h 219"/>
                  <a:gd name="T88" fmla="*/ 154 w 607"/>
                  <a:gd name="T89" fmla="*/ 163 h 219"/>
                  <a:gd name="T90" fmla="*/ 160 w 607"/>
                  <a:gd name="T91" fmla="*/ 168 h 219"/>
                  <a:gd name="T92" fmla="*/ 167 w 607"/>
                  <a:gd name="T93" fmla="*/ 171 h 219"/>
                  <a:gd name="T94" fmla="*/ 176 w 607"/>
                  <a:gd name="T95" fmla="*/ 174 h 219"/>
                  <a:gd name="T96" fmla="*/ 188 w 607"/>
                  <a:gd name="T97" fmla="*/ 176 h 219"/>
                  <a:gd name="T98" fmla="*/ 201 w 607"/>
                  <a:gd name="T99" fmla="*/ 179 h 219"/>
                  <a:gd name="T100" fmla="*/ 220 w 607"/>
                  <a:gd name="T101" fmla="*/ 182 h 219"/>
                  <a:gd name="T102" fmla="*/ 233 w 607"/>
                  <a:gd name="T103" fmla="*/ 187 h 219"/>
                  <a:gd name="T104" fmla="*/ 253 w 607"/>
                  <a:gd name="T105" fmla="*/ 190 h 219"/>
                  <a:gd name="T106" fmla="*/ 267 w 607"/>
                  <a:gd name="T107" fmla="*/ 192 h 219"/>
                  <a:gd name="T108" fmla="*/ 287 w 607"/>
                  <a:gd name="T109" fmla="*/ 195 h 219"/>
                  <a:gd name="T110" fmla="*/ 299 w 607"/>
                  <a:gd name="T111" fmla="*/ 200 h 219"/>
                  <a:gd name="T112" fmla="*/ 324 w 607"/>
                  <a:gd name="T113" fmla="*/ 203 h 219"/>
                  <a:gd name="T114" fmla="*/ 326 w 607"/>
                  <a:gd name="T115" fmla="*/ 203 h 219"/>
                  <a:gd name="T116" fmla="*/ 347 w 607"/>
                  <a:gd name="T117" fmla="*/ 206 h 219"/>
                  <a:gd name="T118" fmla="*/ 448 w 607"/>
                  <a:gd name="T119" fmla="*/ 208 h 219"/>
                  <a:gd name="T120" fmla="*/ 516 w 607"/>
                  <a:gd name="T121" fmla="*/ 214 h 219"/>
                  <a:gd name="T122" fmla="*/ 578 w 607"/>
                  <a:gd name="T123" fmla="*/ 214 h 219"/>
                  <a:gd name="T124" fmla="*/ 594 w 607"/>
                  <a:gd name="T125" fmla="*/ 219 h 2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07"/>
                  <a:gd name="T190" fmla="*/ 0 h 219"/>
                  <a:gd name="T191" fmla="*/ 607 w 607"/>
                  <a:gd name="T192" fmla="*/ 219 h 2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07" h="219">
                    <a:moveTo>
                      <a:pt x="0" y="0"/>
                    </a:moveTo>
                    <a:lnTo>
                      <a:pt x="0" y="3"/>
                    </a:lnTo>
                    <a:lnTo>
                      <a:pt x="2" y="3"/>
                    </a:lnTo>
                    <a:lnTo>
                      <a:pt x="4" y="3"/>
                    </a:lnTo>
                    <a:lnTo>
                      <a:pt x="4" y="5"/>
                    </a:lnTo>
                    <a:lnTo>
                      <a:pt x="6" y="5"/>
                    </a:lnTo>
                    <a:lnTo>
                      <a:pt x="6" y="8"/>
                    </a:lnTo>
                    <a:lnTo>
                      <a:pt x="8" y="8"/>
                    </a:lnTo>
                    <a:lnTo>
                      <a:pt x="8" y="11"/>
                    </a:lnTo>
                    <a:lnTo>
                      <a:pt x="9" y="11"/>
                    </a:lnTo>
                    <a:lnTo>
                      <a:pt x="9" y="13"/>
                    </a:lnTo>
                    <a:lnTo>
                      <a:pt x="11" y="13"/>
                    </a:lnTo>
                    <a:lnTo>
                      <a:pt x="13" y="16"/>
                    </a:lnTo>
                    <a:lnTo>
                      <a:pt x="15" y="16"/>
                    </a:lnTo>
                    <a:lnTo>
                      <a:pt x="15" y="19"/>
                    </a:lnTo>
                    <a:lnTo>
                      <a:pt x="16" y="19"/>
                    </a:lnTo>
                    <a:lnTo>
                      <a:pt x="16" y="21"/>
                    </a:lnTo>
                    <a:lnTo>
                      <a:pt x="18" y="21"/>
                    </a:lnTo>
                    <a:lnTo>
                      <a:pt x="18" y="24"/>
                    </a:lnTo>
                    <a:lnTo>
                      <a:pt x="20" y="24"/>
                    </a:lnTo>
                    <a:lnTo>
                      <a:pt x="22" y="24"/>
                    </a:lnTo>
                    <a:lnTo>
                      <a:pt x="22" y="27"/>
                    </a:lnTo>
                    <a:lnTo>
                      <a:pt x="22" y="29"/>
                    </a:lnTo>
                    <a:lnTo>
                      <a:pt x="24" y="29"/>
                    </a:lnTo>
                    <a:lnTo>
                      <a:pt x="25" y="29"/>
                    </a:lnTo>
                    <a:lnTo>
                      <a:pt x="25" y="32"/>
                    </a:lnTo>
                    <a:lnTo>
                      <a:pt x="27" y="32"/>
                    </a:lnTo>
                    <a:lnTo>
                      <a:pt x="27" y="35"/>
                    </a:lnTo>
                    <a:lnTo>
                      <a:pt x="29" y="35"/>
                    </a:lnTo>
                    <a:lnTo>
                      <a:pt x="31" y="37"/>
                    </a:lnTo>
                    <a:lnTo>
                      <a:pt x="33" y="37"/>
                    </a:lnTo>
                    <a:lnTo>
                      <a:pt x="33" y="40"/>
                    </a:lnTo>
                    <a:lnTo>
                      <a:pt x="34" y="40"/>
                    </a:lnTo>
                    <a:lnTo>
                      <a:pt x="34" y="43"/>
                    </a:lnTo>
                    <a:lnTo>
                      <a:pt x="36" y="43"/>
                    </a:lnTo>
                    <a:lnTo>
                      <a:pt x="36" y="45"/>
                    </a:lnTo>
                    <a:lnTo>
                      <a:pt x="38" y="45"/>
                    </a:lnTo>
                    <a:lnTo>
                      <a:pt x="38" y="48"/>
                    </a:lnTo>
                    <a:lnTo>
                      <a:pt x="40" y="48"/>
                    </a:lnTo>
                    <a:lnTo>
                      <a:pt x="42" y="51"/>
                    </a:lnTo>
                    <a:lnTo>
                      <a:pt x="43" y="51"/>
                    </a:lnTo>
                    <a:lnTo>
                      <a:pt x="43" y="53"/>
                    </a:lnTo>
                    <a:lnTo>
                      <a:pt x="45" y="53"/>
                    </a:lnTo>
                    <a:lnTo>
                      <a:pt x="45" y="56"/>
                    </a:lnTo>
                    <a:lnTo>
                      <a:pt x="47" y="56"/>
                    </a:lnTo>
                    <a:lnTo>
                      <a:pt x="47" y="59"/>
                    </a:lnTo>
                    <a:lnTo>
                      <a:pt x="49" y="59"/>
                    </a:lnTo>
                    <a:lnTo>
                      <a:pt x="49" y="61"/>
                    </a:lnTo>
                    <a:lnTo>
                      <a:pt x="50" y="61"/>
                    </a:lnTo>
                    <a:lnTo>
                      <a:pt x="50" y="64"/>
                    </a:lnTo>
                    <a:lnTo>
                      <a:pt x="52" y="64"/>
                    </a:lnTo>
                    <a:lnTo>
                      <a:pt x="54" y="64"/>
                    </a:lnTo>
                    <a:lnTo>
                      <a:pt x="54" y="67"/>
                    </a:lnTo>
                    <a:lnTo>
                      <a:pt x="56" y="67"/>
                    </a:lnTo>
                    <a:lnTo>
                      <a:pt x="56" y="69"/>
                    </a:lnTo>
                    <a:lnTo>
                      <a:pt x="56" y="72"/>
                    </a:lnTo>
                    <a:lnTo>
                      <a:pt x="58" y="72"/>
                    </a:lnTo>
                    <a:lnTo>
                      <a:pt x="59" y="72"/>
                    </a:lnTo>
                    <a:lnTo>
                      <a:pt x="59" y="75"/>
                    </a:lnTo>
                    <a:lnTo>
                      <a:pt x="61" y="75"/>
                    </a:lnTo>
                    <a:lnTo>
                      <a:pt x="61" y="77"/>
                    </a:lnTo>
                    <a:lnTo>
                      <a:pt x="63" y="77"/>
                    </a:lnTo>
                    <a:lnTo>
                      <a:pt x="63" y="80"/>
                    </a:lnTo>
                    <a:lnTo>
                      <a:pt x="65" y="80"/>
                    </a:lnTo>
                    <a:lnTo>
                      <a:pt x="67" y="80"/>
                    </a:lnTo>
                    <a:lnTo>
                      <a:pt x="67" y="83"/>
                    </a:lnTo>
                    <a:lnTo>
                      <a:pt x="67" y="85"/>
                    </a:lnTo>
                    <a:lnTo>
                      <a:pt x="68" y="85"/>
                    </a:lnTo>
                    <a:lnTo>
                      <a:pt x="70" y="88"/>
                    </a:lnTo>
                    <a:lnTo>
                      <a:pt x="72" y="91"/>
                    </a:lnTo>
                    <a:lnTo>
                      <a:pt x="74" y="93"/>
                    </a:lnTo>
                    <a:lnTo>
                      <a:pt x="76" y="93"/>
                    </a:lnTo>
                    <a:lnTo>
                      <a:pt x="76" y="96"/>
                    </a:lnTo>
                    <a:lnTo>
                      <a:pt x="77" y="96"/>
                    </a:lnTo>
                    <a:lnTo>
                      <a:pt x="77" y="99"/>
                    </a:lnTo>
                    <a:lnTo>
                      <a:pt x="79" y="99"/>
                    </a:lnTo>
                    <a:lnTo>
                      <a:pt x="79" y="102"/>
                    </a:lnTo>
                    <a:lnTo>
                      <a:pt x="81" y="102"/>
                    </a:lnTo>
                    <a:lnTo>
                      <a:pt x="81" y="104"/>
                    </a:lnTo>
                    <a:lnTo>
                      <a:pt x="83" y="104"/>
                    </a:lnTo>
                    <a:lnTo>
                      <a:pt x="83" y="107"/>
                    </a:lnTo>
                    <a:lnTo>
                      <a:pt x="84" y="107"/>
                    </a:lnTo>
                    <a:lnTo>
                      <a:pt x="84" y="110"/>
                    </a:lnTo>
                    <a:lnTo>
                      <a:pt x="86" y="112"/>
                    </a:lnTo>
                    <a:lnTo>
                      <a:pt x="88" y="115"/>
                    </a:lnTo>
                    <a:lnTo>
                      <a:pt x="90" y="118"/>
                    </a:lnTo>
                    <a:lnTo>
                      <a:pt x="90" y="120"/>
                    </a:lnTo>
                    <a:lnTo>
                      <a:pt x="92" y="120"/>
                    </a:lnTo>
                    <a:lnTo>
                      <a:pt x="92" y="123"/>
                    </a:lnTo>
                    <a:lnTo>
                      <a:pt x="93" y="123"/>
                    </a:lnTo>
                    <a:lnTo>
                      <a:pt x="93" y="126"/>
                    </a:lnTo>
                    <a:lnTo>
                      <a:pt x="95" y="126"/>
                    </a:lnTo>
                    <a:lnTo>
                      <a:pt x="95" y="128"/>
                    </a:lnTo>
                    <a:lnTo>
                      <a:pt x="97" y="128"/>
                    </a:lnTo>
                    <a:lnTo>
                      <a:pt x="99" y="128"/>
                    </a:lnTo>
                    <a:lnTo>
                      <a:pt x="99" y="131"/>
                    </a:lnTo>
                    <a:lnTo>
                      <a:pt x="101" y="131"/>
                    </a:lnTo>
                    <a:lnTo>
                      <a:pt x="102" y="131"/>
                    </a:lnTo>
                    <a:lnTo>
                      <a:pt x="102" y="134"/>
                    </a:lnTo>
                    <a:lnTo>
                      <a:pt x="104" y="134"/>
                    </a:lnTo>
                    <a:lnTo>
                      <a:pt x="106" y="134"/>
                    </a:lnTo>
                    <a:lnTo>
                      <a:pt x="106" y="136"/>
                    </a:lnTo>
                    <a:lnTo>
                      <a:pt x="109" y="136"/>
                    </a:lnTo>
                    <a:lnTo>
                      <a:pt x="111" y="136"/>
                    </a:lnTo>
                    <a:lnTo>
                      <a:pt x="111" y="139"/>
                    </a:lnTo>
                    <a:lnTo>
                      <a:pt x="113" y="139"/>
                    </a:lnTo>
                    <a:lnTo>
                      <a:pt x="115" y="139"/>
                    </a:lnTo>
                    <a:lnTo>
                      <a:pt x="117" y="142"/>
                    </a:lnTo>
                    <a:lnTo>
                      <a:pt x="118" y="142"/>
                    </a:lnTo>
                    <a:lnTo>
                      <a:pt x="120" y="142"/>
                    </a:lnTo>
                    <a:lnTo>
                      <a:pt x="120" y="144"/>
                    </a:lnTo>
                    <a:lnTo>
                      <a:pt x="122" y="144"/>
                    </a:lnTo>
                    <a:lnTo>
                      <a:pt x="124" y="144"/>
                    </a:lnTo>
                    <a:lnTo>
                      <a:pt x="124" y="147"/>
                    </a:lnTo>
                    <a:lnTo>
                      <a:pt x="126" y="147"/>
                    </a:lnTo>
                    <a:lnTo>
                      <a:pt x="127" y="147"/>
                    </a:lnTo>
                    <a:lnTo>
                      <a:pt x="127" y="150"/>
                    </a:lnTo>
                    <a:lnTo>
                      <a:pt x="131" y="150"/>
                    </a:lnTo>
                    <a:lnTo>
                      <a:pt x="133" y="150"/>
                    </a:lnTo>
                    <a:lnTo>
                      <a:pt x="133" y="152"/>
                    </a:lnTo>
                    <a:lnTo>
                      <a:pt x="135" y="152"/>
                    </a:lnTo>
                    <a:lnTo>
                      <a:pt x="136" y="152"/>
                    </a:lnTo>
                    <a:lnTo>
                      <a:pt x="136" y="155"/>
                    </a:lnTo>
                    <a:lnTo>
                      <a:pt x="138" y="155"/>
                    </a:lnTo>
                    <a:lnTo>
                      <a:pt x="140" y="155"/>
                    </a:lnTo>
                    <a:lnTo>
                      <a:pt x="142" y="158"/>
                    </a:lnTo>
                    <a:lnTo>
                      <a:pt x="143" y="158"/>
                    </a:lnTo>
                    <a:lnTo>
                      <a:pt x="145" y="158"/>
                    </a:lnTo>
                    <a:lnTo>
                      <a:pt x="145" y="160"/>
                    </a:lnTo>
                    <a:lnTo>
                      <a:pt x="147" y="160"/>
                    </a:lnTo>
                    <a:lnTo>
                      <a:pt x="151" y="160"/>
                    </a:lnTo>
                    <a:lnTo>
                      <a:pt x="151" y="163"/>
                    </a:lnTo>
                    <a:lnTo>
                      <a:pt x="152" y="163"/>
                    </a:lnTo>
                    <a:lnTo>
                      <a:pt x="154" y="163"/>
                    </a:lnTo>
                    <a:lnTo>
                      <a:pt x="154" y="166"/>
                    </a:lnTo>
                    <a:lnTo>
                      <a:pt x="156" y="166"/>
                    </a:lnTo>
                    <a:lnTo>
                      <a:pt x="158" y="166"/>
                    </a:lnTo>
                    <a:lnTo>
                      <a:pt x="160" y="168"/>
                    </a:lnTo>
                    <a:lnTo>
                      <a:pt x="161" y="168"/>
                    </a:lnTo>
                    <a:lnTo>
                      <a:pt x="163" y="168"/>
                    </a:lnTo>
                    <a:lnTo>
                      <a:pt x="165" y="171"/>
                    </a:lnTo>
                    <a:lnTo>
                      <a:pt x="167" y="171"/>
                    </a:lnTo>
                    <a:lnTo>
                      <a:pt x="169" y="171"/>
                    </a:lnTo>
                    <a:lnTo>
                      <a:pt x="169" y="174"/>
                    </a:lnTo>
                    <a:lnTo>
                      <a:pt x="174" y="174"/>
                    </a:lnTo>
                    <a:lnTo>
                      <a:pt x="176" y="174"/>
                    </a:lnTo>
                    <a:lnTo>
                      <a:pt x="181" y="174"/>
                    </a:lnTo>
                    <a:lnTo>
                      <a:pt x="181" y="176"/>
                    </a:lnTo>
                    <a:lnTo>
                      <a:pt x="188" y="176"/>
                    </a:lnTo>
                    <a:lnTo>
                      <a:pt x="194" y="176"/>
                    </a:lnTo>
                    <a:lnTo>
                      <a:pt x="194" y="179"/>
                    </a:lnTo>
                    <a:lnTo>
                      <a:pt x="201" y="179"/>
                    </a:lnTo>
                    <a:lnTo>
                      <a:pt x="206" y="179"/>
                    </a:lnTo>
                    <a:lnTo>
                      <a:pt x="208" y="182"/>
                    </a:lnTo>
                    <a:lnTo>
                      <a:pt x="213" y="182"/>
                    </a:lnTo>
                    <a:lnTo>
                      <a:pt x="220" y="182"/>
                    </a:lnTo>
                    <a:lnTo>
                      <a:pt x="220" y="184"/>
                    </a:lnTo>
                    <a:lnTo>
                      <a:pt x="226" y="184"/>
                    </a:lnTo>
                    <a:lnTo>
                      <a:pt x="233" y="184"/>
                    </a:lnTo>
                    <a:lnTo>
                      <a:pt x="233" y="187"/>
                    </a:lnTo>
                    <a:lnTo>
                      <a:pt x="240" y="187"/>
                    </a:lnTo>
                    <a:lnTo>
                      <a:pt x="247" y="187"/>
                    </a:lnTo>
                    <a:lnTo>
                      <a:pt x="247" y="190"/>
                    </a:lnTo>
                    <a:lnTo>
                      <a:pt x="253" y="190"/>
                    </a:lnTo>
                    <a:lnTo>
                      <a:pt x="260" y="190"/>
                    </a:lnTo>
                    <a:lnTo>
                      <a:pt x="260" y="192"/>
                    </a:lnTo>
                    <a:lnTo>
                      <a:pt x="267" y="192"/>
                    </a:lnTo>
                    <a:lnTo>
                      <a:pt x="272" y="192"/>
                    </a:lnTo>
                    <a:lnTo>
                      <a:pt x="274" y="195"/>
                    </a:lnTo>
                    <a:lnTo>
                      <a:pt x="279" y="195"/>
                    </a:lnTo>
                    <a:lnTo>
                      <a:pt x="287" y="195"/>
                    </a:lnTo>
                    <a:lnTo>
                      <a:pt x="287" y="198"/>
                    </a:lnTo>
                    <a:lnTo>
                      <a:pt x="294" y="198"/>
                    </a:lnTo>
                    <a:lnTo>
                      <a:pt x="299" y="198"/>
                    </a:lnTo>
                    <a:lnTo>
                      <a:pt x="299" y="200"/>
                    </a:lnTo>
                    <a:lnTo>
                      <a:pt x="308" y="200"/>
                    </a:lnTo>
                    <a:lnTo>
                      <a:pt x="317" y="200"/>
                    </a:lnTo>
                    <a:lnTo>
                      <a:pt x="317" y="203"/>
                    </a:lnTo>
                    <a:lnTo>
                      <a:pt x="324" y="203"/>
                    </a:lnTo>
                    <a:lnTo>
                      <a:pt x="326" y="203"/>
                    </a:lnTo>
                    <a:lnTo>
                      <a:pt x="335" y="203"/>
                    </a:lnTo>
                    <a:lnTo>
                      <a:pt x="335" y="206"/>
                    </a:lnTo>
                    <a:lnTo>
                      <a:pt x="346" y="206"/>
                    </a:lnTo>
                    <a:lnTo>
                      <a:pt x="347" y="206"/>
                    </a:lnTo>
                    <a:lnTo>
                      <a:pt x="358" y="206"/>
                    </a:lnTo>
                    <a:lnTo>
                      <a:pt x="358" y="208"/>
                    </a:lnTo>
                    <a:lnTo>
                      <a:pt x="376" y="208"/>
                    </a:lnTo>
                    <a:lnTo>
                      <a:pt x="448" y="208"/>
                    </a:lnTo>
                    <a:lnTo>
                      <a:pt x="448" y="211"/>
                    </a:lnTo>
                    <a:lnTo>
                      <a:pt x="483" y="211"/>
                    </a:lnTo>
                    <a:lnTo>
                      <a:pt x="485" y="211"/>
                    </a:lnTo>
                    <a:lnTo>
                      <a:pt x="516" y="211"/>
                    </a:lnTo>
                    <a:lnTo>
                      <a:pt x="516" y="214"/>
                    </a:lnTo>
                    <a:lnTo>
                      <a:pt x="555" y="214"/>
                    </a:lnTo>
                    <a:lnTo>
                      <a:pt x="578" y="214"/>
                    </a:lnTo>
                    <a:lnTo>
                      <a:pt x="578" y="216"/>
                    </a:lnTo>
                    <a:lnTo>
                      <a:pt x="585" y="216"/>
                    </a:lnTo>
                    <a:lnTo>
                      <a:pt x="594" y="216"/>
                    </a:lnTo>
                    <a:lnTo>
                      <a:pt x="594" y="219"/>
                    </a:lnTo>
                    <a:lnTo>
                      <a:pt x="601" y="219"/>
                    </a:lnTo>
                    <a:lnTo>
                      <a:pt x="607" y="219"/>
                    </a:lnTo>
                  </a:path>
                </a:pathLst>
              </a:custGeom>
              <a:noFill/>
              <a:ln w="12700" cmpd="sng">
                <a:solidFill>
                  <a:srgbClr val="FF0000"/>
                </a:solidFill>
                <a:prstDash val="solid"/>
                <a:round/>
                <a:headEnd/>
                <a:tailEnd/>
              </a:ln>
            </p:spPr>
            <p:txBody>
              <a:bodyPr/>
              <a:lstStyle/>
              <a:p>
                <a:endParaRPr lang="en-US"/>
              </a:p>
            </p:txBody>
          </p:sp>
          <p:sp>
            <p:nvSpPr>
              <p:cNvPr id="73876" name="Freeform 376"/>
              <p:cNvSpPr>
                <a:spLocks/>
              </p:cNvSpPr>
              <p:nvPr/>
            </p:nvSpPr>
            <p:spPr bwMode="auto">
              <a:xfrm>
                <a:off x="2096" y="2234"/>
                <a:ext cx="483" cy="51"/>
              </a:xfrm>
              <a:custGeom>
                <a:avLst/>
                <a:gdLst>
                  <a:gd name="T0" fmla="*/ 3 w 483"/>
                  <a:gd name="T1" fmla="*/ 0 h 51"/>
                  <a:gd name="T2" fmla="*/ 12 w 483"/>
                  <a:gd name="T3" fmla="*/ 3 h 51"/>
                  <a:gd name="T4" fmla="*/ 21 w 483"/>
                  <a:gd name="T5" fmla="*/ 3 h 51"/>
                  <a:gd name="T6" fmla="*/ 30 w 483"/>
                  <a:gd name="T7" fmla="*/ 5 h 51"/>
                  <a:gd name="T8" fmla="*/ 39 w 483"/>
                  <a:gd name="T9" fmla="*/ 5 h 51"/>
                  <a:gd name="T10" fmla="*/ 48 w 483"/>
                  <a:gd name="T11" fmla="*/ 8 h 51"/>
                  <a:gd name="T12" fmla="*/ 57 w 483"/>
                  <a:gd name="T13" fmla="*/ 11 h 51"/>
                  <a:gd name="T14" fmla="*/ 66 w 483"/>
                  <a:gd name="T15" fmla="*/ 11 h 51"/>
                  <a:gd name="T16" fmla="*/ 77 w 483"/>
                  <a:gd name="T17" fmla="*/ 11 h 51"/>
                  <a:gd name="T18" fmla="*/ 86 w 483"/>
                  <a:gd name="T19" fmla="*/ 13 h 51"/>
                  <a:gd name="T20" fmla="*/ 96 w 483"/>
                  <a:gd name="T21" fmla="*/ 13 h 51"/>
                  <a:gd name="T22" fmla="*/ 107 w 483"/>
                  <a:gd name="T23" fmla="*/ 16 h 51"/>
                  <a:gd name="T24" fmla="*/ 114 w 483"/>
                  <a:gd name="T25" fmla="*/ 19 h 51"/>
                  <a:gd name="T26" fmla="*/ 125 w 483"/>
                  <a:gd name="T27" fmla="*/ 19 h 51"/>
                  <a:gd name="T28" fmla="*/ 134 w 483"/>
                  <a:gd name="T29" fmla="*/ 19 h 51"/>
                  <a:gd name="T30" fmla="*/ 146 w 483"/>
                  <a:gd name="T31" fmla="*/ 21 h 51"/>
                  <a:gd name="T32" fmla="*/ 159 w 483"/>
                  <a:gd name="T33" fmla="*/ 24 h 51"/>
                  <a:gd name="T34" fmla="*/ 170 w 483"/>
                  <a:gd name="T35" fmla="*/ 21 h 51"/>
                  <a:gd name="T36" fmla="*/ 179 w 483"/>
                  <a:gd name="T37" fmla="*/ 24 h 51"/>
                  <a:gd name="T38" fmla="*/ 191 w 483"/>
                  <a:gd name="T39" fmla="*/ 24 h 51"/>
                  <a:gd name="T40" fmla="*/ 204 w 483"/>
                  <a:gd name="T41" fmla="*/ 27 h 51"/>
                  <a:gd name="T42" fmla="*/ 216 w 483"/>
                  <a:gd name="T43" fmla="*/ 27 h 51"/>
                  <a:gd name="T44" fmla="*/ 229 w 483"/>
                  <a:gd name="T45" fmla="*/ 27 h 51"/>
                  <a:gd name="T46" fmla="*/ 241 w 483"/>
                  <a:gd name="T47" fmla="*/ 29 h 51"/>
                  <a:gd name="T48" fmla="*/ 254 w 483"/>
                  <a:gd name="T49" fmla="*/ 32 h 51"/>
                  <a:gd name="T50" fmla="*/ 268 w 483"/>
                  <a:gd name="T51" fmla="*/ 32 h 51"/>
                  <a:gd name="T52" fmla="*/ 281 w 483"/>
                  <a:gd name="T53" fmla="*/ 35 h 51"/>
                  <a:gd name="T54" fmla="*/ 295 w 483"/>
                  <a:gd name="T55" fmla="*/ 35 h 51"/>
                  <a:gd name="T56" fmla="*/ 311 w 483"/>
                  <a:gd name="T57" fmla="*/ 38 h 51"/>
                  <a:gd name="T58" fmla="*/ 325 w 483"/>
                  <a:gd name="T59" fmla="*/ 38 h 51"/>
                  <a:gd name="T60" fmla="*/ 341 w 483"/>
                  <a:gd name="T61" fmla="*/ 40 h 51"/>
                  <a:gd name="T62" fmla="*/ 356 w 483"/>
                  <a:gd name="T63" fmla="*/ 40 h 51"/>
                  <a:gd name="T64" fmla="*/ 370 w 483"/>
                  <a:gd name="T65" fmla="*/ 43 h 51"/>
                  <a:gd name="T66" fmla="*/ 388 w 483"/>
                  <a:gd name="T67" fmla="*/ 43 h 51"/>
                  <a:gd name="T68" fmla="*/ 402 w 483"/>
                  <a:gd name="T69" fmla="*/ 46 h 51"/>
                  <a:gd name="T70" fmla="*/ 420 w 483"/>
                  <a:gd name="T71" fmla="*/ 46 h 51"/>
                  <a:gd name="T72" fmla="*/ 445 w 483"/>
                  <a:gd name="T73" fmla="*/ 48 h 51"/>
                  <a:gd name="T74" fmla="*/ 472 w 483"/>
                  <a:gd name="T75" fmla="*/ 48 h 51"/>
                  <a:gd name="T76" fmla="*/ 483 w 483"/>
                  <a:gd name="T77" fmla="*/ 51 h 5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83"/>
                  <a:gd name="T118" fmla="*/ 0 h 51"/>
                  <a:gd name="T119" fmla="*/ 483 w 483"/>
                  <a:gd name="T120" fmla="*/ 51 h 5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83" h="51">
                    <a:moveTo>
                      <a:pt x="0" y="0"/>
                    </a:moveTo>
                    <a:lnTo>
                      <a:pt x="3" y="0"/>
                    </a:lnTo>
                    <a:lnTo>
                      <a:pt x="3" y="3"/>
                    </a:lnTo>
                    <a:lnTo>
                      <a:pt x="12" y="3"/>
                    </a:lnTo>
                    <a:lnTo>
                      <a:pt x="21" y="3"/>
                    </a:lnTo>
                    <a:lnTo>
                      <a:pt x="21" y="5"/>
                    </a:lnTo>
                    <a:lnTo>
                      <a:pt x="30" y="5"/>
                    </a:lnTo>
                    <a:lnTo>
                      <a:pt x="39" y="5"/>
                    </a:lnTo>
                    <a:lnTo>
                      <a:pt x="39" y="8"/>
                    </a:lnTo>
                    <a:lnTo>
                      <a:pt x="48" y="8"/>
                    </a:lnTo>
                    <a:lnTo>
                      <a:pt x="48" y="11"/>
                    </a:lnTo>
                    <a:lnTo>
                      <a:pt x="57" y="11"/>
                    </a:lnTo>
                    <a:lnTo>
                      <a:pt x="66" y="11"/>
                    </a:lnTo>
                    <a:lnTo>
                      <a:pt x="77" y="11"/>
                    </a:lnTo>
                    <a:lnTo>
                      <a:pt x="77" y="13"/>
                    </a:lnTo>
                    <a:lnTo>
                      <a:pt x="86" y="13"/>
                    </a:lnTo>
                    <a:lnTo>
                      <a:pt x="96" y="13"/>
                    </a:lnTo>
                    <a:lnTo>
                      <a:pt x="96" y="16"/>
                    </a:lnTo>
                    <a:lnTo>
                      <a:pt x="107" y="16"/>
                    </a:lnTo>
                    <a:lnTo>
                      <a:pt x="107" y="19"/>
                    </a:lnTo>
                    <a:lnTo>
                      <a:pt x="114" y="19"/>
                    </a:lnTo>
                    <a:lnTo>
                      <a:pt x="118" y="19"/>
                    </a:lnTo>
                    <a:lnTo>
                      <a:pt x="125" y="19"/>
                    </a:lnTo>
                    <a:lnTo>
                      <a:pt x="127" y="19"/>
                    </a:lnTo>
                    <a:lnTo>
                      <a:pt x="134" y="19"/>
                    </a:lnTo>
                    <a:lnTo>
                      <a:pt x="137" y="21"/>
                    </a:lnTo>
                    <a:lnTo>
                      <a:pt x="146" y="21"/>
                    </a:lnTo>
                    <a:lnTo>
                      <a:pt x="150" y="24"/>
                    </a:lnTo>
                    <a:lnTo>
                      <a:pt x="159" y="24"/>
                    </a:lnTo>
                    <a:lnTo>
                      <a:pt x="161" y="21"/>
                    </a:lnTo>
                    <a:lnTo>
                      <a:pt x="170" y="21"/>
                    </a:lnTo>
                    <a:lnTo>
                      <a:pt x="171" y="24"/>
                    </a:lnTo>
                    <a:lnTo>
                      <a:pt x="179" y="24"/>
                    </a:lnTo>
                    <a:lnTo>
                      <a:pt x="180" y="24"/>
                    </a:lnTo>
                    <a:lnTo>
                      <a:pt x="191" y="24"/>
                    </a:lnTo>
                    <a:lnTo>
                      <a:pt x="193" y="27"/>
                    </a:lnTo>
                    <a:lnTo>
                      <a:pt x="204" y="27"/>
                    </a:lnTo>
                    <a:lnTo>
                      <a:pt x="205" y="27"/>
                    </a:lnTo>
                    <a:lnTo>
                      <a:pt x="216" y="27"/>
                    </a:lnTo>
                    <a:lnTo>
                      <a:pt x="220" y="27"/>
                    </a:lnTo>
                    <a:lnTo>
                      <a:pt x="229" y="27"/>
                    </a:lnTo>
                    <a:lnTo>
                      <a:pt x="232" y="29"/>
                    </a:lnTo>
                    <a:lnTo>
                      <a:pt x="241" y="29"/>
                    </a:lnTo>
                    <a:lnTo>
                      <a:pt x="243" y="32"/>
                    </a:lnTo>
                    <a:lnTo>
                      <a:pt x="254" y="32"/>
                    </a:lnTo>
                    <a:lnTo>
                      <a:pt x="256" y="32"/>
                    </a:lnTo>
                    <a:lnTo>
                      <a:pt x="268" y="32"/>
                    </a:lnTo>
                    <a:lnTo>
                      <a:pt x="272" y="35"/>
                    </a:lnTo>
                    <a:lnTo>
                      <a:pt x="281" y="35"/>
                    </a:lnTo>
                    <a:lnTo>
                      <a:pt x="284" y="35"/>
                    </a:lnTo>
                    <a:lnTo>
                      <a:pt x="295" y="35"/>
                    </a:lnTo>
                    <a:lnTo>
                      <a:pt x="298" y="38"/>
                    </a:lnTo>
                    <a:lnTo>
                      <a:pt x="311" y="38"/>
                    </a:lnTo>
                    <a:lnTo>
                      <a:pt x="313" y="38"/>
                    </a:lnTo>
                    <a:lnTo>
                      <a:pt x="325" y="38"/>
                    </a:lnTo>
                    <a:lnTo>
                      <a:pt x="329" y="40"/>
                    </a:lnTo>
                    <a:lnTo>
                      <a:pt x="341" y="40"/>
                    </a:lnTo>
                    <a:lnTo>
                      <a:pt x="343" y="40"/>
                    </a:lnTo>
                    <a:lnTo>
                      <a:pt x="356" y="40"/>
                    </a:lnTo>
                    <a:lnTo>
                      <a:pt x="357" y="43"/>
                    </a:lnTo>
                    <a:lnTo>
                      <a:pt x="370" y="43"/>
                    </a:lnTo>
                    <a:lnTo>
                      <a:pt x="374" y="43"/>
                    </a:lnTo>
                    <a:lnTo>
                      <a:pt x="388" y="43"/>
                    </a:lnTo>
                    <a:lnTo>
                      <a:pt x="390" y="46"/>
                    </a:lnTo>
                    <a:lnTo>
                      <a:pt x="402" y="46"/>
                    </a:lnTo>
                    <a:lnTo>
                      <a:pt x="406" y="46"/>
                    </a:lnTo>
                    <a:lnTo>
                      <a:pt x="420" y="46"/>
                    </a:lnTo>
                    <a:lnTo>
                      <a:pt x="422" y="48"/>
                    </a:lnTo>
                    <a:lnTo>
                      <a:pt x="445" y="48"/>
                    </a:lnTo>
                    <a:lnTo>
                      <a:pt x="447" y="48"/>
                    </a:lnTo>
                    <a:lnTo>
                      <a:pt x="472" y="48"/>
                    </a:lnTo>
                    <a:lnTo>
                      <a:pt x="476" y="51"/>
                    </a:lnTo>
                    <a:lnTo>
                      <a:pt x="483" y="51"/>
                    </a:lnTo>
                  </a:path>
                </a:pathLst>
              </a:custGeom>
              <a:noFill/>
              <a:ln w="12700" cmpd="sng">
                <a:solidFill>
                  <a:srgbClr val="FF0000"/>
                </a:solidFill>
                <a:prstDash val="solid"/>
                <a:round/>
                <a:headEnd/>
                <a:tailEnd/>
              </a:ln>
            </p:spPr>
            <p:txBody>
              <a:bodyPr/>
              <a:lstStyle/>
              <a:p>
                <a:endParaRPr lang="en-US"/>
              </a:p>
            </p:txBody>
          </p:sp>
        </p:grpSp>
        <p:grpSp>
          <p:nvGrpSpPr>
            <p:cNvPr id="73797" name="Group 377"/>
            <p:cNvGrpSpPr>
              <a:grpSpLocks/>
            </p:cNvGrpSpPr>
            <p:nvPr/>
          </p:nvGrpSpPr>
          <p:grpSpPr bwMode="auto">
            <a:xfrm>
              <a:off x="1091" y="759"/>
              <a:ext cx="1488" cy="1654"/>
              <a:chOff x="1091" y="759"/>
              <a:chExt cx="1488" cy="1654"/>
            </a:xfrm>
          </p:grpSpPr>
          <p:sp>
            <p:nvSpPr>
              <p:cNvPr id="73871" name="Freeform 378"/>
              <p:cNvSpPr>
                <a:spLocks/>
              </p:cNvSpPr>
              <p:nvPr/>
            </p:nvSpPr>
            <p:spPr bwMode="auto">
              <a:xfrm>
                <a:off x="1091" y="759"/>
                <a:ext cx="461" cy="1654"/>
              </a:xfrm>
              <a:custGeom>
                <a:avLst/>
                <a:gdLst>
                  <a:gd name="T0" fmla="*/ 3 w 461"/>
                  <a:gd name="T1" fmla="*/ 1245 h 1654"/>
                  <a:gd name="T2" fmla="*/ 8 w 461"/>
                  <a:gd name="T3" fmla="*/ 1651 h 1654"/>
                  <a:gd name="T4" fmla="*/ 12 w 461"/>
                  <a:gd name="T5" fmla="*/ 1622 h 1654"/>
                  <a:gd name="T6" fmla="*/ 17 w 461"/>
                  <a:gd name="T7" fmla="*/ 1510 h 1654"/>
                  <a:gd name="T8" fmla="*/ 21 w 461"/>
                  <a:gd name="T9" fmla="*/ 1376 h 1654"/>
                  <a:gd name="T10" fmla="*/ 26 w 461"/>
                  <a:gd name="T11" fmla="*/ 1235 h 1654"/>
                  <a:gd name="T12" fmla="*/ 28 w 461"/>
                  <a:gd name="T13" fmla="*/ 1160 h 1654"/>
                  <a:gd name="T14" fmla="*/ 32 w 461"/>
                  <a:gd name="T15" fmla="*/ 1101 h 1654"/>
                  <a:gd name="T16" fmla="*/ 35 w 461"/>
                  <a:gd name="T17" fmla="*/ 1053 h 1654"/>
                  <a:gd name="T18" fmla="*/ 39 w 461"/>
                  <a:gd name="T19" fmla="*/ 1048 h 1654"/>
                  <a:gd name="T20" fmla="*/ 42 w 461"/>
                  <a:gd name="T21" fmla="*/ 1037 h 1654"/>
                  <a:gd name="T22" fmla="*/ 55 w 461"/>
                  <a:gd name="T23" fmla="*/ 1042 h 1654"/>
                  <a:gd name="T24" fmla="*/ 75 w 461"/>
                  <a:gd name="T25" fmla="*/ 1045 h 1654"/>
                  <a:gd name="T26" fmla="*/ 93 w 461"/>
                  <a:gd name="T27" fmla="*/ 1040 h 1654"/>
                  <a:gd name="T28" fmla="*/ 107 w 461"/>
                  <a:gd name="T29" fmla="*/ 1042 h 1654"/>
                  <a:gd name="T30" fmla="*/ 116 w 461"/>
                  <a:gd name="T31" fmla="*/ 1050 h 1654"/>
                  <a:gd name="T32" fmla="*/ 125 w 461"/>
                  <a:gd name="T33" fmla="*/ 1056 h 1654"/>
                  <a:gd name="T34" fmla="*/ 132 w 461"/>
                  <a:gd name="T35" fmla="*/ 1064 h 1654"/>
                  <a:gd name="T36" fmla="*/ 137 w 461"/>
                  <a:gd name="T37" fmla="*/ 1069 h 1654"/>
                  <a:gd name="T38" fmla="*/ 144 w 461"/>
                  <a:gd name="T39" fmla="*/ 1077 h 1654"/>
                  <a:gd name="T40" fmla="*/ 150 w 461"/>
                  <a:gd name="T41" fmla="*/ 1082 h 1654"/>
                  <a:gd name="T42" fmla="*/ 157 w 461"/>
                  <a:gd name="T43" fmla="*/ 1090 h 1654"/>
                  <a:gd name="T44" fmla="*/ 162 w 461"/>
                  <a:gd name="T45" fmla="*/ 1096 h 1654"/>
                  <a:gd name="T46" fmla="*/ 168 w 461"/>
                  <a:gd name="T47" fmla="*/ 1104 h 1654"/>
                  <a:gd name="T48" fmla="*/ 175 w 461"/>
                  <a:gd name="T49" fmla="*/ 1109 h 1654"/>
                  <a:gd name="T50" fmla="*/ 180 w 461"/>
                  <a:gd name="T51" fmla="*/ 1117 h 1654"/>
                  <a:gd name="T52" fmla="*/ 187 w 461"/>
                  <a:gd name="T53" fmla="*/ 1122 h 1654"/>
                  <a:gd name="T54" fmla="*/ 193 w 461"/>
                  <a:gd name="T55" fmla="*/ 1130 h 1654"/>
                  <a:gd name="T56" fmla="*/ 198 w 461"/>
                  <a:gd name="T57" fmla="*/ 1136 h 1654"/>
                  <a:gd name="T58" fmla="*/ 205 w 461"/>
                  <a:gd name="T59" fmla="*/ 1144 h 1654"/>
                  <a:gd name="T60" fmla="*/ 212 w 461"/>
                  <a:gd name="T61" fmla="*/ 1149 h 1654"/>
                  <a:gd name="T62" fmla="*/ 221 w 461"/>
                  <a:gd name="T63" fmla="*/ 1157 h 1654"/>
                  <a:gd name="T64" fmla="*/ 230 w 461"/>
                  <a:gd name="T65" fmla="*/ 1165 h 1654"/>
                  <a:gd name="T66" fmla="*/ 237 w 461"/>
                  <a:gd name="T67" fmla="*/ 1170 h 1654"/>
                  <a:gd name="T68" fmla="*/ 246 w 461"/>
                  <a:gd name="T69" fmla="*/ 1178 h 1654"/>
                  <a:gd name="T70" fmla="*/ 254 w 461"/>
                  <a:gd name="T71" fmla="*/ 1184 h 1654"/>
                  <a:gd name="T72" fmla="*/ 261 w 461"/>
                  <a:gd name="T73" fmla="*/ 1192 h 1654"/>
                  <a:gd name="T74" fmla="*/ 268 w 461"/>
                  <a:gd name="T75" fmla="*/ 1197 h 1654"/>
                  <a:gd name="T76" fmla="*/ 275 w 461"/>
                  <a:gd name="T77" fmla="*/ 1205 h 1654"/>
                  <a:gd name="T78" fmla="*/ 282 w 461"/>
                  <a:gd name="T79" fmla="*/ 1211 h 1654"/>
                  <a:gd name="T80" fmla="*/ 289 w 461"/>
                  <a:gd name="T81" fmla="*/ 1219 h 1654"/>
                  <a:gd name="T82" fmla="*/ 298 w 461"/>
                  <a:gd name="T83" fmla="*/ 1224 h 1654"/>
                  <a:gd name="T84" fmla="*/ 305 w 461"/>
                  <a:gd name="T85" fmla="*/ 1232 h 1654"/>
                  <a:gd name="T86" fmla="*/ 314 w 461"/>
                  <a:gd name="T87" fmla="*/ 1237 h 1654"/>
                  <a:gd name="T88" fmla="*/ 323 w 461"/>
                  <a:gd name="T89" fmla="*/ 1245 h 1654"/>
                  <a:gd name="T90" fmla="*/ 332 w 461"/>
                  <a:gd name="T91" fmla="*/ 1251 h 1654"/>
                  <a:gd name="T92" fmla="*/ 341 w 461"/>
                  <a:gd name="T93" fmla="*/ 1259 h 1654"/>
                  <a:gd name="T94" fmla="*/ 350 w 461"/>
                  <a:gd name="T95" fmla="*/ 1264 h 1654"/>
                  <a:gd name="T96" fmla="*/ 359 w 461"/>
                  <a:gd name="T97" fmla="*/ 1272 h 1654"/>
                  <a:gd name="T98" fmla="*/ 368 w 461"/>
                  <a:gd name="T99" fmla="*/ 1277 h 1654"/>
                  <a:gd name="T100" fmla="*/ 377 w 461"/>
                  <a:gd name="T101" fmla="*/ 1285 h 1654"/>
                  <a:gd name="T102" fmla="*/ 386 w 461"/>
                  <a:gd name="T103" fmla="*/ 1291 h 1654"/>
                  <a:gd name="T104" fmla="*/ 395 w 461"/>
                  <a:gd name="T105" fmla="*/ 1299 h 1654"/>
                  <a:gd name="T106" fmla="*/ 404 w 461"/>
                  <a:gd name="T107" fmla="*/ 1304 h 1654"/>
                  <a:gd name="T108" fmla="*/ 413 w 461"/>
                  <a:gd name="T109" fmla="*/ 1312 h 1654"/>
                  <a:gd name="T110" fmla="*/ 422 w 461"/>
                  <a:gd name="T111" fmla="*/ 1320 h 1654"/>
                  <a:gd name="T112" fmla="*/ 432 w 461"/>
                  <a:gd name="T113" fmla="*/ 1325 h 1654"/>
                  <a:gd name="T114" fmla="*/ 440 w 461"/>
                  <a:gd name="T115" fmla="*/ 1333 h 1654"/>
                  <a:gd name="T116" fmla="*/ 450 w 461"/>
                  <a:gd name="T117" fmla="*/ 1339 h 1654"/>
                  <a:gd name="T118" fmla="*/ 459 w 461"/>
                  <a:gd name="T119" fmla="*/ 1347 h 16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61"/>
                  <a:gd name="T181" fmla="*/ 0 h 1654"/>
                  <a:gd name="T182" fmla="*/ 461 w 461"/>
                  <a:gd name="T183" fmla="*/ 1654 h 16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61" h="1654">
                    <a:moveTo>
                      <a:pt x="0" y="0"/>
                    </a:moveTo>
                    <a:lnTo>
                      <a:pt x="0" y="850"/>
                    </a:lnTo>
                    <a:lnTo>
                      <a:pt x="1" y="983"/>
                    </a:lnTo>
                    <a:lnTo>
                      <a:pt x="1" y="1178"/>
                    </a:lnTo>
                    <a:lnTo>
                      <a:pt x="1" y="1192"/>
                    </a:lnTo>
                    <a:lnTo>
                      <a:pt x="1" y="1208"/>
                    </a:lnTo>
                    <a:lnTo>
                      <a:pt x="3" y="1216"/>
                    </a:lnTo>
                    <a:lnTo>
                      <a:pt x="3" y="1232"/>
                    </a:lnTo>
                    <a:lnTo>
                      <a:pt x="3" y="1237"/>
                    </a:lnTo>
                    <a:lnTo>
                      <a:pt x="3" y="1245"/>
                    </a:lnTo>
                    <a:lnTo>
                      <a:pt x="5" y="1248"/>
                    </a:lnTo>
                    <a:lnTo>
                      <a:pt x="5" y="1392"/>
                    </a:lnTo>
                    <a:lnTo>
                      <a:pt x="5" y="1438"/>
                    </a:lnTo>
                    <a:lnTo>
                      <a:pt x="5" y="1555"/>
                    </a:lnTo>
                    <a:lnTo>
                      <a:pt x="7" y="1587"/>
                    </a:lnTo>
                    <a:lnTo>
                      <a:pt x="7" y="1635"/>
                    </a:lnTo>
                    <a:lnTo>
                      <a:pt x="7" y="1641"/>
                    </a:lnTo>
                    <a:lnTo>
                      <a:pt x="7" y="1646"/>
                    </a:lnTo>
                    <a:lnTo>
                      <a:pt x="8" y="1649"/>
                    </a:lnTo>
                    <a:lnTo>
                      <a:pt x="8" y="1651"/>
                    </a:lnTo>
                    <a:lnTo>
                      <a:pt x="8" y="1654"/>
                    </a:lnTo>
                    <a:lnTo>
                      <a:pt x="8" y="1651"/>
                    </a:lnTo>
                    <a:lnTo>
                      <a:pt x="10" y="1649"/>
                    </a:lnTo>
                    <a:lnTo>
                      <a:pt x="10" y="1646"/>
                    </a:lnTo>
                    <a:lnTo>
                      <a:pt x="10" y="1643"/>
                    </a:lnTo>
                    <a:lnTo>
                      <a:pt x="12" y="1641"/>
                    </a:lnTo>
                    <a:lnTo>
                      <a:pt x="12" y="1633"/>
                    </a:lnTo>
                    <a:lnTo>
                      <a:pt x="12" y="1622"/>
                    </a:lnTo>
                    <a:lnTo>
                      <a:pt x="14" y="1619"/>
                    </a:lnTo>
                    <a:lnTo>
                      <a:pt x="14" y="1609"/>
                    </a:lnTo>
                    <a:lnTo>
                      <a:pt x="14" y="1603"/>
                    </a:lnTo>
                    <a:lnTo>
                      <a:pt x="14" y="1587"/>
                    </a:lnTo>
                    <a:lnTo>
                      <a:pt x="16" y="1579"/>
                    </a:lnTo>
                    <a:lnTo>
                      <a:pt x="16" y="1561"/>
                    </a:lnTo>
                    <a:lnTo>
                      <a:pt x="16" y="1555"/>
                    </a:lnTo>
                    <a:lnTo>
                      <a:pt x="16" y="1539"/>
                    </a:lnTo>
                    <a:lnTo>
                      <a:pt x="17" y="1534"/>
                    </a:lnTo>
                    <a:lnTo>
                      <a:pt x="17" y="1510"/>
                    </a:lnTo>
                    <a:lnTo>
                      <a:pt x="17" y="1502"/>
                    </a:lnTo>
                    <a:lnTo>
                      <a:pt x="17" y="1486"/>
                    </a:lnTo>
                    <a:lnTo>
                      <a:pt x="19" y="1475"/>
                    </a:lnTo>
                    <a:lnTo>
                      <a:pt x="19" y="1446"/>
                    </a:lnTo>
                    <a:lnTo>
                      <a:pt x="19" y="1435"/>
                    </a:lnTo>
                    <a:lnTo>
                      <a:pt x="19" y="1400"/>
                    </a:lnTo>
                    <a:lnTo>
                      <a:pt x="21" y="1390"/>
                    </a:lnTo>
                    <a:lnTo>
                      <a:pt x="21" y="1382"/>
                    </a:lnTo>
                    <a:lnTo>
                      <a:pt x="21" y="1384"/>
                    </a:lnTo>
                    <a:lnTo>
                      <a:pt x="21" y="1376"/>
                    </a:lnTo>
                    <a:lnTo>
                      <a:pt x="21" y="1349"/>
                    </a:lnTo>
                    <a:lnTo>
                      <a:pt x="23" y="1344"/>
                    </a:lnTo>
                    <a:lnTo>
                      <a:pt x="23" y="1312"/>
                    </a:lnTo>
                    <a:lnTo>
                      <a:pt x="23" y="1309"/>
                    </a:lnTo>
                    <a:lnTo>
                      <a:pt x="23" y="1296"/>
                    </a:lnTo>
                    <a:lnTo>
                      <a:pt x="25" y="1285"/>
                    </a:lnTo>
                    <a:lnTo>
                      <a:pt x="25" y="1267"/>
                    </a:lnTo>
                    <a:lnTo>
                      <a:pt x="25" y="1253"/>
                    </a:lnTo>
                    <a:lnTo>
                      <a:pt x="25" y="1232"/>
                    </a:lnTo>
                    <a:lnTo>
                      <a:pt x="26" y="1235"/>
                    </a:lnTo>
                    <a:lnTo>
                      <a:pt x="26" y="1205"/>
                    </a:lnTo>
                    <a:lnTo>
                      <a:pt x="26" y="1192"/>
                    </a:lnTo>
                    <a:lnTo>
                      <a:pt x="26" y="1197"/>
                    </a:lnTo>
                    <a:lnTo>
                      <a:pt x="26" y="1181"/>
                    </a:lnTo>
                    <a:lnTo>
                      <a:pt x="28" y="1176"/>
                    </a:lnTo>
                    <a:lnTo>
                      <a:pt x="28" y="1178"/>
                    </a:lnTo>
                    <a:lnTo>
                      <a:pt x="28" y="1168"/>
                    </a:lnTo>
                    <a:lnTo>
                      <a:pt x="28" y="1154"/>
                    </a:lnTo>
                    <a:lnTo>
                      <a:pt x="28" y="1160"/>
                    </a:lnTo>
                    <a:lnTo>
                      <a:pt x="28" y="1149"/>
                    </a:lnTo>
                    <a:lnTo>
                      <a:pt x="30" y="1133"/>
                    </a:lnTo>
                    <a:lnTo>
                      <a:pt x="30" y="1128"/>
                    </a:lnTo>
                    <a:lnTo>
                      <a:pt x="30" y="1133"/>
                    </a:lnTo>
                    <a:lnTo>
                      <a:pt x="30" y="1122"/>
                    </a:lnTo>
                    <a:lnTo>
                      <a:pt x="30" y="1117"/>
                    </a:lnTo>
                    <a:lnTo>
                      <a:pt x="32" y="1101"/>
                    </a:lnTo>
                    <a:lnTo>
                      <a:pt x="32" y="1098"/>
                    </a:lnTo>
                    <a:lnTo>
                      <a:pt x="32" y="1104"/>
                    </a:lnTo>
                    <a:lnTo>
                      <a:pt x="32" y="1101"/>
                    </a:lnTo>
                    <a:lnTo>
                      <a:pt x="32" y="1085"/>
                    </a:lnTo>
                    <a:lnTo>
                      <a:pt x="32" y="1080"/>
                    </a:lnTo>
                    <a:lnTo>
                      <a:pt x="34" y="1074"/>
                    </a:lnTo>
                    <a:lnTo>
                      <a:pt x="34" y="1085"/>
                    </a:lnTo>
                    <a:lnTo>
                      <a:pt x="34" y="1072"/>
                    </a:lnTo>
                    <a:lnTo>
                      <a:pt x="34" y="1077"/>
                    </a:lnTo>
                    <a:lnTo>
                      <a:pt x="34" y="1064"/>
                    </a:lnTo>
                    <a:lnTo>
                      <a:pt x="34" y="1072"/>
                    </a:lnTo>
                    <a:lnTo>
                      <a:pt x="34" y="1056"/>
                    </a:lnTo>
                    <a:lnTo>
                      <a:pt x="35" y="1053"/>
                    </a:lnTo>
                    <a:lnTo>
                      <a:pt x="35" y="1050"/>
                    </a:lnTo>
                    <a:lnTo>
                      <a:pt x="35" y="1058"/>
                    </a:lnTo>
                    <a:lnTo>
                      <a:pt x="35" y="1042"/>
                    </a:lnTo>
                    <a:lnTo>
                      <a:pt x="37" y="1053"/>
                    </a:lnTo>
                    <a:lnTo>
                      <a:pt x="37" y="1040"/>
                    </a:lnTo>
                    <a:lnTo>
                      <a:pt x="37" y="1053"/>
                    </a:lnTo>
                    <a:lnTo>
                      <a:pt x="37" y="1040"/>
                    </a:lnTo>
                    <a:lnTo>
                      <a:pt x="37" y="1050"/>
                    </a:lnTo>
                    <a:lnTo>
                      <a:pt x="37" y="1037"/>
                    </a:lnTo>
                    <a:lnTo>
                      <a:pt x="39" y="1048"/>
                    </a:lnTo>
                    <a:lnTo>
                      <a:pt x="39" y="1034"/>
                    </a:lnTo>
                    <a:lnTo>
                      <a:pt x="39" y="1048"/>
                    </a:lnTo>
                    <a:lnTo>
                      <a:pt x="39" y="1034"/>
                    </a:lnTo>
                    <a:lnTo>
                      <a:pt x="41" y="1034"/>
                    </a:lnTo>
                    <a:lnTo>
                      <a:pt x="41" y="1048"/>
                    </a:lnTo>
                    <a:lnTo>
                      <a:pt x="41" y="1034"/>
                    </a:lnTo>
                    <a:lnTo>
                      <a:pt x="42" y="1034"/>
                    </a:lnTo>
                    <a:lnTo>
                      <a:pt x="42" y="1037"/>
                    </a:lnTo>
                    <a:lnTo>
                      <a:pt x="44" y="1042"/>
                    </a:lnTo>
                    <a:lnTo>
                      <a:pt x="44" y="1040"/>
                    </a:lnTo>
                    <a:lnTo>
                      <a:pt x="46" y="1040"/>
                    </a:lnTo>
                    <a:lnTo>
                      <a:pt x="46" y="1037"/>
                    </a:lnTo>
                    <a:lnTo>
                      <a:pt x="50" y="1037"/>
                    </a:lnTo>
                    <a:lnTo>
                      <a:pt x="50" y="1040"/>
                    </a:lnTo>
                    <a:lnTo>
                      <a:pt x="51" y="1040"/>
                    </a:lnTo>
                    <a:lnTo>
                      <a:pt x="53" y="1040"/>
                    </a:lnTo>
                    <a:lnTo>
                      <a:pt x="55" y="1042"/>
                    </a:lnTo>
                    <a:lnTo>
                      <a:pt x="57" y="1042"/>
                    </a:lnTo>
                    <a:lnTo>
                      <a:pt x="59" y="1042"/>
                    </a:lnTo>
                    <a:lnTo>
                      <a:pt x="59" y="1045"/>
                    </a:lnTo>
                    <a:lnTo>
                      <a:pt x="62" y="1045"/>
                    </a:lnTo>
                    <a:lnTo>
                      <a:pt x="67" y="1045"/>
                    </a:lnTo>
                    <a:lnTo>
                      <a:pt x="67" y="1048"/>
                    </a:lnTo>
                    <a:lnTo>
                      <a:pt x="75" y="1048"/>
                    </a:lnTo>
                    <a:lnTo>
                      <a:pt x="75" y="1045"/>
                    </a:lnTo>
                    <a:lnTo>
                      <a:pt x="78" y="1045"/>
                    </a:lnTo>
                    <a:lnTo>
                      <a:pt x="82" y="1045"/>
                    </a:lnTo>
                    <a:lnTo>
                      <a:pt x="82" y="1042"/>
                    </a:lnTo>
                    <a:lnTo>
                      <a:pt x="84" y="1042"/>
                    </a:lnTo>
                    <a:lnTo>
                      <a:pt x="87" y="1042"/>
                    </a:lnTo>
                    <a:lnTo>
                      <a:pt x="87" y="1040"/>
                    </a:lnTo>
                    <a:lnTo>
                      <a:pt x="93" y="1040"/>
                    </a:lnTo>
                    <a:lnTo>
                      <a:pt x="94" y="1040"/>
                    </a:lnTo>
                    <a:lnTo>
                      <a:pt x="96" y="1037"/>
                    </a:lnTo>
                    <a:lnTo>
                      <a:pt x="100" y="1037"/>
                    </a:lnTo>
                    <a:lnTo>
                      <a:pt x="101" y="1040"/>
                    </a:lnTo>
                    <a:lnTo>
                      <a:pt x="103" y="1040"/>
                    </a:lnTo>
                    <a:lnTo>
                      <a:pt x="105" y="1040"/>
                    </a:lnTo>
                    <a:lnTo>
                      <a:pt x="105" y="1042"/>
                    </a:lnTo>
                    <a:lnTo>
                      <a:pt x="107" y="1042"/>
                    </a:lnTo>
                    <a:lnTo>
                      <a:pt x="109" y="1042"/>
                    </a:lnTo>
                    <a:lnTo>
                      <a:pt x="109" y="1045"/>
                    </a:lnTo>
                    <a:lnTo>
                      <a:pt x="110" y="1045"/>
                    </a:lnTo>
                    <a:lnTo>
                      <a:pt x="112" y="1045"/>
                    </a:lnTo>
                    <a:lnTo>
                      <a:pt x="112" y="1048"/>
                    </a:lnTo>
                    <a:lnTo>
                      <a:pt x="114" y="1048"/>
                    </a:lnTo>
                    <a:lnTo>
                      <a:pt x="116" y="1048"/>
                    </a:lnTo>
                    <a:lnTo>
                      <a:pt x="116" y="1050"/>
                    </a:lnTo>
                    <a:lnTo>
                      <a:pt x="118" y="1050"/>
                    </a:lnTo>
                    <a:lnTo>
                      <a:pt x="119" y="1050"/>
                    </a:lnTo>
                    <a:lnTo>
                      <a:pt x="119" y="1053"/>
                    </a:lnTo>
                    <a:lnTo>
                      <a:pt x="121" y="1053"/>
                    </a:lnTo>
                    <a:lnTo>
                      <a:pt x="123" y="1053"/>
                    </a:lnTo>
                    <a:lnTo>
                      <a:pt x="123" y="1056"/>
                    </a:lnTo>
                    <a:lnTo>
                      <a:pt x="125" y="1056"/>
                    </a:lnTo>
                    <a:lnTo>
                      <a:pt x="127" y="1058"/>
                    </a:lnTo>
                    <a:lnTo>
                      <a:pt x="128" y="1058"/>
                    </a:lnTo>
                    <a:lnTo>
                      <a:pt x="128" y="1061"/>
                    </a:lnTo>
                    <a:lnTo>
                      <a:pt x="130" y="1061"/>
                    </a:lnTo>
                    <a:lnTo>
                      <a:pt x="130" y="1064"/>
                    </a:lnTo>
                    <a:lnTo>
                      <a:pt x="132" y="1064"/>
                    </a:lnTo>
                    <a:lnTo>
                      <a:pt x="134" y="1064"/>
                    </a:lnTo>
                    <a:lnTo>
                      <a:pt x="134" y="1066"/>
                    </a:lnTo>
                    <a:lnTo>
                      <a:pt x="135" y="1066"/>
                    </a:lnTo>
                    <a:lnTo>
                      <a:pt x="135" y="1069"/>
                    </a:lnTo>
                    <a:lnTo>
                      <a:pt x="137" y="1069"/>
                    </a:lnTo>
                    <a:lnTo>
                      <a:pt x="139" y="1072"/>
                    </a:lnTo>
                    <a:lnTo>
                      <a:pt x="141" y="1072"/>
                    </a:lnTo>
                    <a:lnTo>
                      <a:pt x="141" y="1074"/>
                    </a:lnTo>
                    <a:lnTo>
                      <a:pt x="143" y="1074"/>
                    </a:lnTo>
                    <a:lnTo>
                      <a:pt x="143" y="1077"/>
                    </a:lnTo>
                    <a:lnTo>
                      <a:pt x="144" y="1077"/>
                    </a:lnTo>
                    <a:lnTo>
                      <a:pt x="146" y="1080"/>
                    </a:lnTo>
                    <a:lnTo>
                      <a:pt x="148" y="1080"/>
                    </a:lnTo>
                    <a:lnTo>
                      <a:pt x="148" y="1082"/>
                    </a:lnTo>
                    <a:lnTo>
                      <a:pt x="150" y="1082"/>
                    </a:lnTo>
                    <a:lnTo>
                      <a:pt x="150" y="1085"/>
                    </a:lnTo>
                    <a:lnTo>
                      <a:pt x="152" y="1085"/>
                    </a:lnTo>
                    <a:lnTo>
                      <a:pt x="153" y="1085"/>
                    </a:lnTo>
                    <a:lnTo>
                      <a:pt x="153" y="1088"/>
                    </a:lnTo>
                    <a:lnTo>
                      <a:pt x="155" y="1088"/>
                    </a:lnTo>
                    <a:lnTo>
                      <a:pt x="155" y="1090"/>
                    </a:lnTo>
                    <a:lnTo>
                      <a:pt x="157" y="1090"/>
                    </a:lnTo>
                    <a:lnTo>
                      <a:pt x="157" y="1093"/>
                    </a:lnTo>
                    <a:lnTo>
                      <a:pt x="159" y="1093"/>
                    </a:lnTo>
                    <a:lnTo>
                      <a:pt x="160" y="1093"/>
                    </a:lnTo>
                    <a:lnTo>
                      <a:pt x="160" y="1096"/>
                    </a:lnTo>
                    <a:lnTo>
                      <a:pt x="162" y="1096"/>
                    </a:lnTo>
                    <a:lnTo>
                      <a:pt x="162" y="1098"/>
                    </a:lnTo>
                    <a:lnTo>
                      <a:pt x="164" y="1098"/>
                    </a:lnTo>
                    <a:lnTo>
                      <a:pt x="164" y="1101"/>
                    </a:lnTo>
                    <a:lnTo>
                      <a:pt x="166" y="1101"/>
                    </a:lnTo>
                    <a:lnTo>
                      <a:pt x="168" y="1101"/>
                    </a:lnTo>
                    <a:lnTo>
                      <a:pt x="168" y="1104"/>
                    </a:lnTo>
                    <a:lnTo>
                      <a:pt x="169" y="1104"/>
                    </a:lnTo>
                    <a:lnTo>
                      <a:pt x="169" y="1106"/>
                    </a:lnTo>
                    <a:lnTo>
                      <a:pt x="171" y="1106"/>
                    </a:lnTo>
                    <a:lnTo>
                      <a:pt x="173" y="1109"/>
                    </a:lnTo>
                    <a:lnTo>
                      <a:pt x="175" y="1109"/>
                    </a:lnTo>
                    <a:lnTo>
                      <a:pt x="175" y="1112"/>
                    </a:lnTo>
                    <a:lnTo>
                      <a:pt x="177" y="1112"/>
                    </a:lnTo>
                    <a:lnTo>
                      <a:pt x="177" y="1114"/>
                    </a:lnTo>
                    <a:lnTo>
                      <a:pt x="178" y="1114"/>
                    </a:lnTo>
                    <a:lnTo>
                      <a:pt x="180" y="1117"/>
                    </a:lnTo>
                    <a:lnTo>
                      <a:pt x="182" y="1117"/>
                    </a:lnTo>
                    <a:lnTo>
                      <a:pt x="182" y="1120"/>
                    </a:lnTo>
                    <a:lnTo>
                      <a:pt x="184" y="1120"/>
                    </a:lnTo>
                    <a:lnTo>
                      <a:pt x="184" y="1122"/>
                    </a:lnTo>
                    <a:lnTo>
                      <a:pt x="186" y="1122"/>
                    </a:lnTo>
                    <a:lnTo>
                      <a:pt x="187" y="1122"/>
                    </a:lnTo>
                    <a:lnTo>
                      <a:pt x="187" y="1125"/>
                    </a:lnTo>
                    <a:lnTo>
                      <a:pt x="189" y="1125"/>
                    </a:lnTo>
                    <a:lnTo>
                      <a:pt x="189" y="1128"/>
                    </a:lnTo>
                    <a:lnTo>
                      <a:pt x="191" y="1128"/>
                    </a:lnTo>
                    <a:lnTo>
                      <a:pt x="191" y="1130"/>
                    </a:lnTo>
                    <a:lnTo>
                      <a:pt x="193" y="1130"/>
                    </a:lnTo>
                    <a:lnTo>
                      <a:pt x="193" y="1133"/>
                    </a:lnTo>
                    <a:lnTo>
                      <a:pt x="194" y="1133"/>
                    </a:lnTo>
                    <a:lnTo>
                      <a:pt x="196" y="1133"/>
                    </a:lnTo>
                    <a:lnTo>
                      <a:pt x="196" y="1136"/>
                    </a:lnTo>
                    <a:lnTo>
                      <a:pt x="198" y="1136"/>
                    </a:lnTo>
                    <a:lnTo>
                      <a:pt x="198" y="1138"/>
                    </a:lnTo>
                    <a:lnTo>
                      <a:pt x="200" y="1138"/>
                    </a:lnTo>
                    <a:lnTo>
                      <a:pt x="202" y="1141"/>
                    </a:lnTo>
                    <a:lnTo>
                      <a:pt x="203" y="1141"/>
                    </a:lnTo>
                    <a:lnTo>
                      <a:pt x="205" y="1141"/>
                    </a:lnTo>
                    <a:lnTo>
                      <a:pt x="205" y="1144"/>
                    </a:lnTo>
                    <a:lnTo>
                      <a:pt x="205" y="1146"/>
                    </a:lnTo>
                    <a:lnTo>
                      <a:pt x="207" y="1146"/>
                    </a:lnTo>
                    <a:lnTo>
                      <a:pt x="209" y="1146"/>
                    </a:lnTo>
                    <a:lnTo>
                      <a:pt x="209" y="1149"/>
                    </a:lnTo>
                    <a:lnTo>
                      <a:pt x="211" y="1149"/>
                    </a:lnTo>
                    <a:lnTo>
                      <a:pt x="212" y="1149"/>
                    </a:lnTo>
                    <a:lnTo>
                      <a:pt x="214" y="1152"/>
                    </a:lnTo>
                    <a:lnTo>
                      <a:pt x="214" y="1154"/>
                    </a:lnTo>
                    <a:lnTo>
                      <a:pt x="216" y="1154"/>
                    </a:lnTo>
                    <a:lnTo>
                      <a:pt x="218" y="1154"/>
                    </a:lnTo>
                    <a:lnTo>
                      <a:pt x="218" y="1157"/>
                    </a:lnTo>
                    <a:lnTo>
                      <a:pt x="220" y="1157"/>
                    </a:lnTo>
                    <a:lnTo>
                      <a:pt x="221" y="1157"/>
                    </a:lnTo>
                    <a:lnTo>
                      <a:pt x="221" y="1160"/>
                    </a:lnTo>
                    <a:lnTo>
                      <a:pt x="223" y="1160"/>
                    </a:lnTo>
                    <a:lnTo>
                      <a:pt x="225" y="1160"/>
                    </a:lnTo>
                    <a:lnTo>
                      <a:pt x="225" y="1162"/>
                    </a:lnTo>
                    <a:lnTo>
                      <a:pt x="227" y="1162"/>
                    </a:lnTo>
                    <a:lnTo>
                      <a:pt x="228" y="1162"/>
                    </a:lnTo>
                    <a:lnTo>
                      <a:pt x="228" y="1165"/>
                    </a:lnTo>
                    <a:lnTo>
                      <a:pt x="230" y="1165"/>
                    </a:lnTo>
                    <a:lnTo>
                      <a:pt x="232" y="1165"/>
                    </a:lnTo>
                    <a:lnTo>
                      <a:pt x="232" y="1168"/>
                    </a:lnTo>
                    <a:lnTo>
                      <a:pt x="234" y="1168"/>
                    </a:lnTo>
                    <a:lnTo>
                      <a:pt x="236" y="1170"/>
                    </a:lnTo>
                    <a:lnTo>
                      <a:pt x="237" y="1170"/>
                    </a:lnTo>
                    <a:lnTo>
                      <a:pt x="237" y="1173"/>
                    </a:lnTo>
                    <a:lnTo>
                      <a:pt x="239" y="1173"/>
                    </a:lnTo>
                    <a:lnTo>
                      <a:pt x="241" y="1173"/>
                    </a:lnTo>
                    <a:lnTo>
                      <a:pt x="241" y="1176"/>
                    </a:lnTo>
                    <a:lnTo>
                      <a:pt x="243" y="1176"/>
                    </a:lnTo>
                    <a:lnTo>
                      <a:pt x="245" y="1176"/>
                    </a:lnTo>
                    <a:lnTo>
                      <a:pt x="245" y="1178"/>
                    </a:lnTo>
                    <a:lnTo>
                      <a:pt x="246" y="1178"/>
                    </a:lnTo>
                    <a:lnTo>
                      <a:pt x="248" y="1178"/>
                    </a:lnTo>
                    <a:lnTo>
                      <a:pt x="248" y="1181"/>
                    </a:lnTo>
                    <a:lnTo>
                      <a:pt x="250" y="1181"/>
                    </a:lnTo>
                    <a:lnTo>
                      <a:pt x="252" y="1184"/>
                    </a:lnTo>
                    <a:lnTo>
                      <a:pt x="254" y="1184"/>
                    </a:lnTo>
                    <a:lnTo>
                      <a:pt x="254" y="1186"/>
                    </a:lnTo>
                    <a:lnTo>
                      <a:pt x="255" y="1186"/>
                    </a:lnTo>
                    <a:lnTo>
                      <a:pt x="257" y="1186"/>
                    </a:lnTo>
                    <a:lnTo>
                      <a:pt x="257" y="1189"/>
                    </a:lnTo>
                    <a:lnTo>
                      <a:pt x="259" y="1189"/>
                    </a:lnTo>
                    <a:lnTo>
                      <a:pt x="259" y="1192"/>
                    </a:lnTo>
                    <a:lnTo>
                      <a:pt x="261" y="1192"/>
                    </a:lnTo>
                    <a:lnTo>
                      <a:pt x="262" y="1192"/>
                    </a:lnTo>
                    <a:lnTo>
                      <a:pt x="262" y="1194"/>
                    </a:lnTo>
                    <a:lnTo>
                      <a:pt x="264" y="1194"/>
                    </a:lnTo>
                    <a:lnTo>
                      <a:pt x="266" y="1194"/>
                    </a:lnTo>
                    <a:lnTo>
                      <a:pt x="266" y="1197"/>
                    </a:lnTo>
                    <a:lnTo>
                      <a:pt x="268" y="1197"/>
                    </a:lnTo>
                    <a:lnTo>
                      <a:pt x="268" y="1200"/>
                    </a:lnTo>
                    <a:lnTo>
                      <a:pt x="270" y="1200"/>
                    </a:lnTo>
                    <a:lnTo>
                      <a:pt x="271" y="1200"/>
                    </a:lnTo>
                    <a:lnTo>
                      <a:pt x="271" y="1203"/>
                    </a:lnTo>
                    <a:lnTo>
                      <a:pt x="273" y="1203"/>
                    </a:lnTo>
                    <a:lnTo>
                      <a:pt x="275" y="1205"/>
                    </a:lnTo>
                    <a:lnTo>
                      <a:pt x="277" y="1205"/>
                    </a:lnTo>
                    <a:lnTo>
                      <a:pt x="277" y="1208"/>
                    </a:lnTo>
                    <a:lnTo>
                      <a:pt x="279" y="1208"/>
                    </a:lnTo>
                    <a:lnTo>
                      <a:pt x="280" y="1208"/>
                    </a:lnTo>
                    <a:lnTo>
                      <a:pt x="280" y="1211"/>
                    </a:lnTo>
                    <a:lnTo>
                      <a:pt x="282" y="1211"/>
                    </a:lnTo>
                    <a:lnTo>
                      <a:pt x="284" y="1213"/>
                    </a:lnTo>
                    <a:lnTo>
                      <a:pt x="286" y="1213"/>
                    </a:lnTo>
                    <a:lnTo>
                      <a:pt x="286" y="1216"/>
                    </a:lnTo>
                    <a:lnTo>
                      <a:pt x="287" y="1216"/>
                    </a:lnTo>
                    <a:lnTo>
                      <a:pt x="289" y="1216"/>
                    </a:lnTo>
                    <a:lnTo>
                      <a:pt x="289" y="1219"/>
                    </a:lnTo>
                    <a:lnTo>
                      <a:pt x="291" y="1219"/>
                    </a:lnTo>
                    <a:lnTo>
                      <a:pt x="291" y="1221"/>
                    </a:lnTo>
                    <a:lnTo>
                      <a:pt x="293" y="1221"/>
                    </a:lnTo>
                    <a:lnTo>
                      <a:pt x="295" y="1221"/>
                    </a:lnTo>
                    <a:lnTo>
                      <a:pt x="295" y="1224"/>
                    </a:lnTo>
                    <a:lnTo>
                      <a:pt x="296" y="1224"/>
                    </a:lnTo>
                    <a:lnTo>
                      <a:pt x="298" y="1224"/>
                    </a:lnTo>
                    <a:lnTo>
                      <a:pt x="298" y="1227"/>
                    </a:lnTo>
                    <a:lnTo>
                      <a:pt x="300" y="1227"/>
                    </a:lnTo>
                    <a:lnTo>
                      <a:pt x="302" y="1229"/>
                    </a:lnTo>
                    <a:lnTo>
                      <a:pt x="304" y="1229"/>
                    </a:lnTo>
                    <a:lnTo>
                      <a:pt x="305" y="1232"/>
                    </a:lnTo>
                    <a:lnTo>
                      <a:pt x="307" y="1232"/>
                    </a:lnTo>
                    <a:lnTo>
                      <a:pt x="307" y="1235"/>
                    </a:lnTo>
                    <a:lnTo>
                      <a:pt x="309" y="1235"/>
                    </a:lnTo>
                    <a:lnTo>
                      <a:pt x="313" y="1235"/>
                    </a:lnTo>
                    <a:lnTo>
                      <a:pt x="313" y="1237"/>
                    </a:lnTo>
                    <a:lnTo>
                      <a:pt x="314" y="1237"/>
                    </a:lnTo>
                    <a:lnTo>
                      <a:pt x="314" y="1240"/>
                    </a:lnTo>
                    <a:lnTo>
                      <a:pt x="318" y="1240"/>
                    </a:lnTo>
                    <a:lnTo>
                      <a:pt x="318" y="1243"/>
                    </a:lnTo>
                    <a:lnTo>
                      <a:pt x="321" y="1243"/>
                    </a:lnTo>
                    <a:lnTo>
                      <a:pt x="323" y="1243"/>
                    </a:lnTo>
                    <a:lnTo>
                      <a:pt x="323" y="1245"/>
                    </a:lnTo>
                    <a:lnTo>
                      <a:pt x="327" y="1245"/>
                    </a:lnTo>
                    <a:lnTo>
                      <a:pt x="327" y="1248"/>
                    </a:lnTo>
                    <a:lnTo>
                      <a:pt x="329" y="1248"/>
                    </a:lnTo>
                    <a:lnTo>
                      <a:pt x="330" y="1251"/>
                    </a:lnTo>
                    <a:lnTo>
                      <a:pt x="332" y="1251"/>
                    </a:lnTo>
                    <a:lnTo>
                      <a:pt x="334" y="1253"/>
                    </a:lnTo>
                    <a:lnTo>
                      <a:pt x="336" y="1253"/>
                    </a:lnTo>
                    <a:lnTo>
                      <a:pt x="336" y="1256"/>
                    </a:lnTo>
                    <a:lnTo>
                      <a:pt x="338" y="1256"/>
                    </a:lnTo>
                    <a:lnTo>
                      <a:pt x="339" y="1256"/>
                    </a:lnTo>
                    <a:lnTo>
                      <a:pt x="339" y="1259"/>
                    </a:lnTo>
                    <a:lnTo>
                      <a:pt x="341" y="1259"/>
                    </a:lnTo>
                    <a:lnTo>
                      <a:pt x="343" y="1259"/>
                    </a:lnTo>
                    <a:lnTo>
                      <a:pt x="343" y="1261"/>
                    </a:lnTo>
                    <a:lnTo>
                      <a:pt x="345" y="1261"/>
                    </a:lnTo>
                    <a:lnTo>
                      <a:pt x="347" y="1261"/>
                    </a:lnTo>
                    <a:lnTo>
                      <a:pt x="347" y="1264"/>
                    </a:lnTo>
                    <a:lnTo>
                      <a:pt x="348" y="1264"/>
                    </a:lnTo>
                    <a:lnTo>
                      <a:pt x="350" y="1264"/>
                    </a:lnTo>
                    <a:lnTo>
                      <a:pt x="350" y="1267"/>
                    </a:lnTo>
                    <a:lnTo>
                      <a:pt x="352" y="1267"/>
                    </a:lnTo>
                    <a:lnTo>
                      <a:pt x="354" y="1267"/>
                    </a:lnTo>
                    <a:lnTo>
                      <a:pt x="354" y="1269"/>
                    </a:lnTo>
                    <a:lnTo>
                      <a:pt x="355" y="1269"/>
                    </a:lnTo>
                    <a:lnTo>
                      <a:pt x="357" y="1269"/>
                    </a:lnTo>
                    <a:lnTo>
                      <a:pt x="357" y="1272"/>
                    </a:lnTo>
                    <a:lnTo>
                      <a:pt x="359" y="1272"/>
                    </a:lnTo>
                    <a:lnTo>
                      <a:pt x="361" y="1272"/>
                    </a:lnTo>
                    <a:lnTo>
                      <a:pt x="361" y="1275"/>
                    </a:lnTo>
                    <a:lnTo>
                      <a:pt x="363" y="1275"/>
                    </a:lnTo>
                    <a:lnTo>
                      <a:pt x="364" y="1275"/>
                    </a:lnTo>
                    <a:lnTo>
                      <a:pt x="364" y="1277"/>
                    </a:lnTo>
                    <a:lnTo>
                      <a:pt x="366" y="1277"/>
                    </a:lnTo>
                    <a:lnTo>
                      <a:pt x="368" y="1277"/>
                    </a:lnTo>
                    <a:lnTo>
                      <a:pt x="368" y="1280"/>
                    </a:lnTo>
                    <a:lnTo>
                      <a:pt x="370" y="1280"/>
                    </a:lnTo>
                    <a:lnTo>
                      <a:pt x="372" y="1280"/>
                    </a:lnTo>
                    <a:lnTo>
                      <a:pt x="372" y="1283"/>
                    </a:lnTo>
                    <a:lnTo>
                      <a:pt x="373" y="1283"/>
                    </a:lnTo>
                    <a:lnTo>
                      <a:pt x="375" y="1283"/>
                    </a:lnTo>
                    <a:lnTo>
                      <a:pt x="375" y="1285"/>
                    </a:lnTo>
                    <a:lnTo>
                      <a:pt x="377" y="1285"/>
                    </a:lnTo>
                    <a:lnTo>
                      <a:pt x="379" y="1285"/>
                    </a:lnTo>
                    <a:lnTo>
                      <a:pt x="379" y="1288"/>
                    </a:lnTo>
                    <a:lnTo>
                      <a:pt x="380" y="1288"/>
                    </a:lnTo>
                    <a:lnTo>
                      <a:pt x="382" y="1288"/>
                    </a:lnTo>
                    <a:lnTo>
                      <a:pt x="382" y="1291"/>
                    </a:lnTo>
                    <a:lnTo>
                      <a:pt x="384" y="1291"/>
                    </a:lnTo>
                    <a:lnTo>
                      <a:pt x="386" y="1291"/>
                    </a:lnTo>
                    <a:lnTo>
                      <a:pt x="386" y="1293"/>
                    </a:lnTo>
                    <a:lnTo>
                      <a:pt x="388" y="1293"/>
                    </a:lnTo>
                    <a:lnTo>
                      <a:pt x="389" y="1293"/>
                    </a:lnTo>
                    <a:lnTo>
                      <a:pt x="389" y="1296"/>
                    </a:lnTo>
                    <a:lnTo>
                      <a:pt x="391" y="1296"/>
                    </a:lnTo>
                    <a:lnTo>
                      <a:pt x="393" y="1296"/>
                    </a:lnTo>
                    <a:lnTo>
                      <a:pt x="393" y="1299"/>
                    </a:lnTo>
                    <a:lnTo>
                      <a:pt x="395" y="1299"/>
                    </a:lnTo>
                    <a:lnTo>
                      <a:pt x="397" y="1299"/>
                    </a:lnTo>
                    <a:lnTo>
                      <a:pt x="397" y="1301"/>
                    </a:lnTo>
                    <a:lnTo>
                      <a:pt x="398" y="1301"/>
                    </a:lnTo>
                    <a:lnTo>
                      <a:pt x="400" y="1301"/>
                    </a:lnTo>
                    <a:lnTo>
                      <a:pt x="400" y="1304"/>
                    </a:lnTo>
                    <a:lnTo>
                      <a:pt x="402" y="1304"/>
                    </a:lnTo>
                    <a:lnTo>
                      <a:pt x="404" y="1304"/>
                    </a:lnTo>
                    <a:lnTo>
                      <a:pt x="404" y="1307"/>
                    </a:lnTo>
                    <a:lnTo>
                      <a:pt x="406" y="1307"/>
                    </a:lnTo>
                    <a:lnTo>
                      <a:pt x="407" y="1307"/>
                    </a:lnTo>
                    <a:lnTo>
                      <a:pt x="407" y="1309"/>
                    </a:lnTo>
                    <a:lnTo>
                      <a:pt x="409" y="1309"/>
                    </a:lnTo>
                    <a:lnTo>
                      <a:pt x="411" y="1309"/>
                    </a:lnTo>
                    <a:lnTo>
                      <a:pt x="411" y="1312"/>
                    </a:lnTo>
                    <a:lnTo>
                      <a:pt x="413" y="1312"/>
                    </a:lnTo>
                    <a:lnTo>
                      <a:pt x="414" y="1312"/>
                    </a:lnTo>
                    <a:lnTo>
                      <a:pt x="414" y="1315"/>
                    </a:lnTo>
                    <a:lnTo>
                      <a:pt x="416" y="1315"/>
                    </a:lnTo>
                    <a:lnTo>
                      <a:pt x="418" y="1315"/>
                    </a:lnTo>
                    <a:lnTo>
                      <a:pt x="418" y="1317"/>
                    </a:lnTo>
                    <a:lnTo>
                      <a:pt x="420" y="1317"/>
                    </a:lnTo>
                    <a:lnTo>
                      <a:pt x="420" y="1320"/>
                    </a:lnTo>
                    <a:lnTo>
                      <a:pt x="422" y="1320"/>
                    </a:lnTo>
                    <a:lnTo>
                      <a:pt x="423" y="1320"/>
                    </a:lnTo>
                    <a:lnTo>
                      <a:pt x="425" y="1320"/>
                    </a:lnTo>
                    <a:lnTo>
                      <a:pt x="425" y="1323"/>
                    </a:lnTo>
                    <a:lnTo>
                      <a:pt x="427" y="1323"/>
                    </a:lnTo>
                    <a:lnTo>
                      <a:pt x="429" y="1323"/>
                    </a:lnTo>
                    <a:lnTo>
                      <a:pt x="431" y="1325"/>
                    </a:lnTo>
                    <a:lnTo>
                      <a:pt x="432" y="1325"/>
                    </a:lnTo>
                    <a:lnTo>
                      <a:pt x="432" y="1328"/>
                    </a:lnTo>
                    <a:lnTo>
                      <a:pt x="434" y="1328"/>
                    </a:lnTo>
                    <a:lnTo>
                      <a:pt x="436" y="1328"/>
                    </a:lnTo>
                    <a:lnTo>
                      <a:pt x="438" y="1331"/>
                    </a:lnTo>
                    <a:lnTo>
                      <a:pt x="440" y="1333"/>
                    </a:lnTo>
                    <a:lnTo>
                      <a:pt x="441" y="1333"/>
                    </a:lnTo>
                    <a:lnTo>
                      <a:pt x="443" y="1333"/>
                    </a:lnTo>
                    <a:lnTo>
                      <a:pt x="443" y="1336"/>
                    </a:lnTo>
                    <a:lnTo>
                      <a:pt x="445" y="1336"/>
                    </a:lnTo>
                    <a:lnTo>
                      <a:pt x="447" y="1336"/>
                    </a:lnTo>
                    <a:lnTo>
                      <a:pt x="448" y="1336"/>
                    </a:lnTo>
                    <a:lnTo>
                      <a:pt x="448" y="1339"/>
                    </a:lnTo>
                    <a:lnTo>
                      <a:pt x="450" y="1339"/>
                    </a:lnTo>
                    <a:lnTo>
                      <a:pt x="450" y="1341"/>
                    </a:lnTo>
                    <a:lnTo>
                      <a:pt x="452" y="1341"/>
                    </a:lnTo>
                    <a:lnTo>
                      <a:pt x="454" y="1341"/>
                    </a:lnTo>
                    <a:lnTo>
                      <a:pt x="454" y="1344"/>
                    </a:lnTo>
                    <a:lnTo>
                      <a:pt x="456" y="1344"/>
                    </a:lnTo>
                    <a:lnTo>
                      <a:pt x="457" y="1344"/>
                    </a:lnTo>
                    <a:lnTo>
                      <a:pt x="457" y="1347"/>
                    </a:lnTo>
                    <a:lnTo>
                      <a:pt x="459" y="1347"/>
                    </a:lnTo>
                    <a:lnTo>
                      <a:pt x="461" y="1347"/>
                    </a:lnTo>
                  </a:path>
                </a:pathLst>
              </a:custGeom>
              <a:noFill/>
              <a:ln w="12700" cmpd="sng">
                <a:solidFill>
                  <a:srgbClr val="00FF00"/>
                </a:solidFill>
                <a:prstDash val="solid"/>
                <a:round/>
                <a:headEnd/>
                <a:tailEnd/>
              </a:ln>
            </p:spPr>
            <p:txBody>
              <a:bodyPr/>
              <a:lstStyle/>
              <a:p>
                <a:endParaRPr lang="en-US"/>
              </a:p>
            </p:txBody>
          </p:sp>
          <p:sp>
            <p:nvSpPr>
              <p:cNvPr id="73872" name="Freeform 379"/>
              <p:cNvSpPr>
                <a:spLocks/>
              </p:cNvSpPr>
              <p:nvPr/>
            </p:nvSpPr>
            <p:spPr bwMode="auto">
              <a:xfrm>
                <a:off x="1552" y="2106"/>
                <a:ext cx="651" cy="131"/>
              </a:xfrm>
              <a:custGeom>
                <a:avLst/>
                <a:gdLst>
                  <a:gd name="T0" fmla="*/ 2 w 651"/>
                  <a:gd name="T1" fmla="*/ 2 h 131"/>
                  <a:gd name="T2" fmla="*/ 4 w 651"/>
                  <a:gd name="T3" fmla="*/ 5 h 131"/>
                  <a:gd name="T4" fmla="*/ 7 w 651"/>
                  <a:gd name="T5" fmla="*/ 8 h 131"/>
                  <a:gd name="T6" fmla="*/ 9 w 651"/>
                  <a:gd name="T7" fmla="*/ 11 h 131"/>
                  <a:gd name="T8" fmla="*/ 13 w 651"/>
                  <a:gd name="T9" fmla="*/ 13 h 131"/>
                  <a:gd name="T10" fmla="*/ 14 w 651"/>
                  <a:gd name="T11" fmla="*/ 16 h 131"/>
                  <a:gd name="T12" fmla="*/ 18 w 651"/>
                  <a:gd name="T13" fmla="*/ 19 h 131"/>
                  <a:gd name="T14" fmla="*/ 20 w 651"/>
                  <a:gd name="T15" fmla="*/ 21 h 131"/>
                  <a:gd name="T16" fmla="*/ 21 w 651"/>
                  <a:gd name="T17" fmla="*/ 24 h 131"/>
                  <a:gd name="T18" fmla="*/ 23 w 651"/>
                  <a:gd name="T19" fmla="*/ 27 h 131"/>
                  <a:gd name="T20" fmla="*/ 27 w 651"/>
                  <a:gd name="T21" fmla="*/ 29 h 131"/>
                  <a:gd name="T22" fmla="*/ 29 w 651"/>
                  <a:gd name="T23" fmla="*/ 32 h 131"/>
                  <a:gd name="T24" fmla="*/ 30 w 651"/>
                  <a:gd name="T25" fmla="*/ 35 h 131"/>
                  <a:gd name="T26" fmla="*/ 32 w 651"/>
                  <a:gd name="T27" fmla="*/ 37 h 131"/>
                  <a:gd name="T28" fmla="*/ 38 w 651"/>
                  <a:gd name="T29" fmla="*/ 40 h 131"/>
                  <a:gd name="T30" fmla="*/ 41 w 651"/>
                  <a:gd name="T31" fmla="*/ 43 h 131"/>
                  <a:gd name="T32" fmla="*/ 46 w 651"/>
                  <a:gd name="T33" fmla="*/ 45 h 131"/>
                  <a:gd name="T34" fmla="*/ 50 w 651"/>
                  <a:gd name="T35" fmla="*/ 48 h 131"/>
                  <a:gd name="T36" fmla="*/ 54 w 651"/>
                  <a:gd name="T37" fmla="*/ 51 h 131"/>
                  <a:gd name="T38" fmla="*/ 59 w 651"/>
                  <a:gd name="T39" fmla="*/ 53 h 131"/>
                  <a:gd name="T40" fmla="*/ 63 w 651"/>
                  <a:gd name="T41" fmla="*/ 56 h 131"/>
                  <a:gd name="T42" fmla="*/ 66 w 651"/>
                  <a:gd name="T43" fmla="*/ 59 h 131"/>
                  <a:gd name="T44" fmla="*/ 72 w 651"/>
                  <a:gd name="T45" fmla="*/ 61 h 131"/>
                  <a:gd name="T46" fmla="*/ 75 w 651"/>
                  <a:gd name="T47" fmla="*/ 64 h 131"/>
                  <a:gd name="T48" fmla="*/ 79 w 651"/>
                  <a:gd name="T49" fmla="*/ 67 h 131"/>
                  <a:gd name="T50" fmla="*/ 84 w 651"/>
                  <a:gd name="T51" fmla="*/ 69 h 131"/>
                  <a:gd name="T52" fmla="*/ 89 w 651"/>
                  <a:gd name="T53" fmla="*/ 72 h 131"/>
                  <a:gd name="T54" fmla="*/ 93 w 651"/>
                  <a:gd name="T55" fmla="*/ 75 h 131"/>
                  <a:gd name="T56" fmla="*/ 100 w 651"/>
                  <a:gd name="T57" fmla="*/ 77 h 131"/>
                  <a:gd name="T58" fmla="*/ 104 w 651"/>
                  <a:gd name="T59" fmla="*/ 80 h 131"/>
                  <a:gd name="T60" fmla="*/ 107 w 651"/>
                  <a:gd name="T61" fmla="*/ 83 h 131"/>
                  <a:gd name="T62" fmla="*/ 114 w 651"/>
                  <a:gd name="T63" fmla="*/ 85 h 131"/>
                  <a:gd name="T64" fmla="*/ 127 w 651"/>
                  <a:gd name="T65" fmla="*/ 88 h 131"/>
                  <a:gd name="T66" fmla="*/ 140 w 651"/>
                  <a:gd name="T67" fmla="*/ 91 h 131"/>
                  <a:gd name="T68" fmla="*/ 152 w 651"/>
                  <a:gd name="T69" fmla="*/ 93 h 131"/>
                  <a:gd name="T70" fmla="*/ 166 w 651"/>
                  <a:gd name="T71" fmla="*/ 96 h 131"/>
                  <a:gd name="T72" fmla="*/ 179 w 651"/>
                  <a:gd name="T73" fmla="*/ 99 h 131"/>
                  <a:gd name="T74" fmla="*/ 193 w 651"/>
                  <a:gd name="T75" fmla="*/ 101 h 131"/>
                  <a:gd name="T76" fmla="*/ 206 w 651"/>
                  <a:gd name="T77" fmla="*/ 104 h 131"/>
                  <a:gd name="T78" fmla="*/ 220 w 651"/>
                  <a:gd name="T79" fmla="*/ 107 h 131"/>
                  <a:gd name="T80" fmla="*/ 233 w 651"/>
                  <a:gd name="T81" fmla="*/ 109 h 131"/>
                  <a:gd name="T82" fmla="*/ 250 w 651"/>
                  <a:gd name="T83" fmla="*/ 112 h 131"/>
                  <a:gd name="T84" fmla="*/ 268 w 651"/>
                  <a:gd name="T85" fmla="*/ 112 h 131"/>
                  <a:gd name="T86" fmla="*/ 302 w 651"/>
                  <a:gd name="T87" fmla="*/ 115 h 131"/>
                  <a:gd name="T88" fmla="*/ 456 w 651"/>
                  <a:gd name="T89" fmla="*/ 117 h 131"/>
                  <a:gd name="T90" fmla="*/ 528 w 651"/>
                  <a:gd name="T91" fmla="*/ 120 h 131"/>
                  <a:gd name="T92" fmla="*/ 560 w 651"/>
                  <a:gd name="T93" fmla="*/ 123 h 131"/>
                  <a:gd name="T94" fmla="*/ 590 w 651"/>
                  <a:gd name="T95" fmla="*/ 125 h 131"/>
                  <a:gd name="T96" fmla="*/ 624 w 651"/>
                  <a:gd name="T97" fmla="*/ 128 h 131"/>
                  <a:gd name="T98" fmla="*/ 651 w 651"/>
                  <a:gd name="T99" fmla="*/ 131 h 13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1"/>
                  <a:gd name="T151" fmla="*/ 0 h 131"/>
                  <a:gd name="T152" fmla="*/ 651 w 651"/>
                  <a:gd name="T153" fmla="*/ 131 h 13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1" h="131">
                    <a:moveTo>
                      <a:pt x="0" y="0"/>
                    </a:moveTo>
                    <a:lnTo>
                      <a:pt x="0" y="2"/>
                    </a:lnTo>
                    <a:lnTo>
                      <a:pt x="2" y="2"/>
                    </a:lnTo>
                    <a:lnTo>
                      <a:pt x="2" y="5"/>
                    </a:lnTo>
                    <a:lnTo>
                      <a:pt x="4" y="5"/>
                    </a:lnTo>
                    <a:lnTo>
                      <a:pt x="5" y="5"/>
                    </a:lnTo>
                    <a:lnTo>
                      <a:pt x="5" y="8"/>
                    </a:lnTo>
                    <a:lnTo>
                      <a:pt x="7" y="8"/>
                    </a:lnTo>
                    <a:lnTo>
                      <a:pt x="9" y="8"/>
                    </a:lnTo>
                    <a:lnTo>
                      <a:pt x="9" y="11"/>
                    </a:lnTo>
                    <a:lnTo>
                      <a:pt x="11" y="11"/>
                    </a:lnTo>
                    <a:lnTo>
                      <a:pt x="11" y="13"/>
                    </a:lnTo>
                    <a:lnTo>
                      <a:pt x="13" y="13"/>
                    </a:lnTo>
                    <a:lnTo>
                      <a:pt x="14" y="13"/>
                    </a:lnTo>
                    <a:lnTo>
                      <a:pt x="14" y="16"/>
                    </a:lnTo>
                    <a:lnTo>
                      <a:pt x="16" y="16"/>
                    </a:lnTo>
                    <a:lnTo>
                      <a:pt x="16" y="19"/>
                    </a:lnTo>
                    <a:lnTo>
                      <a:pt x="18" y="19"/>
                    </a:lnTo>
                    <a:lnTo>
                      <a:pt x="18" y="21"/>
                    </a:lnTo>
                    <a:lnTo>
                      <a:pt x="20" y="21"/>
                    </a:lnTo>
                    <a:lnTo>
                      <a:pt x="21" y="21"/>
                    </a:lnTo>
                    <a:lnTo>
                      <a:pt x="21" y="24"/>
                    </a:lnTo>
                    <a:lnTo>
                      <a:pt x="23" y="24"/>
                    </a:lnTo>
                    <a:lnTo>
                      <a:pt x="23" y="27"/>
                    </a:lnTo>
                    <a:lnTo>
                      <a:pt x="25" y="27"/>
                    </a:lnTo>
                    <a:lnTo>
                      <a:pt x="25" y="29"/>
                    </a:lnTo>
                    <a:lnTo>
                      <a:pt x="27" y="29"/>
                    </a:lnTo>
                    <a:lnTo>
                      <a:pt x="27" y="32"/>
                    </a:lnTo>
                    <a:lnTo>
                      <a:pt x="29" y="32"/>
                    </a:lnTo>
                    <a:lnTo>
                      <a:pt x="29" y="35"/>
                    </a:lnTo>
                    <a:lnTo>
                      <a:pt x="30" y="35"/>
                    </a:lnTo>
                    <a:lnTo>
                      <a:pt x="30" y="37"/>
                    </a:lnTo>
                    <a:lnTo>
                      <a:pt x="32" y="37"/>
                    </a:lnTo>
                    <a:lnTo>
                      <a:pt x="34" y="40"/>
                    </a:lnTo>
                    <a:lnTo>
                      <a:pt x="36" y="40"/>
                    </a:lnTo>
                    <a:lnTo>
                      <a:pt x="38" y="40"/>
                    </a:lnTo>
                    <a:lnTo>
                      <a:pt x="38" y="43"/>
                    </a:lnTo>
                    <a:lnTo>
                      <a:pt x="39" y="43"/>
                    </a:lnTo>
                    <a:lnTo>
                      <a:pt x="41" y="43"/>
                    </a:lnTo>
                    <a:lnTo>
                      <a:pt x="41" y="45"/>
                    </a:lnTo>
                    <a:lnTo>
                      <a:pt x="43" y="45"/>
                    </a:lnTo>
                    <a:lnTo>
                      <a:pt x="46" y="45"/>
                    </a:lnTo>
                    <a:lnTo>
                      <a:pt x="46" y="48"/>
                    </a:lnTo>
                    <a:lnTo>
                      <a:pt x="48" y="48"/>
                    </a:lnTo>
                    <a:lnTo>
                      <a:pt x="50" y="48"/>
                    </a:lnTo>
                    <a:lnTo>
                      <a:pt x="50" y="51"/>
                    </a:lnTo>
                    <a:lnTo>
                      <a:pt x="52" y="51"/>
                    </a:lnTo>
                    <a:lnTo>
                      <a:pt x="54" y="51"/>
                    </a:lnTo>
                    <a:lnTo>
                      <a:pt x="55" y="53"/>
                    </a:lnTo>
                    <a:lnTo>
                      <a:pt x="57" y="53"/>
                    </a:lnTo>
                    <a:lnTo>
                      <a:pt x="59" y="53"/>
                    </a:lnTo>
                    <a:lnTo>
                      <a:pt x="59" y="56"/>
                    </a:lnTo>
                    <a:lnTo>
                      <a:pt x="61" y="56"/>
                    </a:lnTo>
                    <a:lnTo>
                      <a:pt x="63" y="56"/>
                    </a:lnTo>
                    <a:lnTo>
                      <a:pt x="63" y="59"/>
                    </a:lnTo>
                    <a:lnTo>
                      <a:pt x="64" y="59"/>
                    </a:lnTo>
                    <a:lnTo>
                      <a:pt x="66" y="59"/>
                    </a:lnTo>
                    <a:lnTo>
                      <a:pt x="66" y="61"/>
                    </a:lnTo>
                    <a:lnTo>
                      <a:pt x="70" y="61"/>
                    </a:lnTo>
                    <a:lnTo>
                      <a:pt x="72" y="61"/>
                    </a:lnTo>
                    <a:lnTo>
                      <a:pt x="72" y="64"/>
                    </a:lnTo>
                    <a:lnTo>
                      <a:pt x="73" y="64"/>
                    </a:lnTo>
                    <a:lnTo>
                      <a:pt x="75" y="64"/>
                    </a:lnTo>
                    <a:lnTo>
                      <a:pt x="75" y="67"/>
                    </a:lnTo>
                    <a:lnTo>
                      <a:pt x="77" y="67"/>
                    </a:lnTo>
                    <a:lnTo>
                      <a:pt x="79" y="67"/>
                    </a:lnTo>
                    <a:lnTo>
                      <a:pt x="79" y="69"/>
                    </a:lnTo>
                    <a:lnTo>
                      <a:pt x="82" y="69"/>
                    </a:lnTo>
                    <a:lnTo>
                      <a:pt x="84" y="69"/>
                    </a:lnTo>
                    <a:lnTo>
                      <a:pt x="84" y="72"/>
                    </a:lnTo>
                    <a:lnTo>
                      <a:pt x="86" y="72"/>
                    </a:lnTo>
                    <a:lnTo>
                      <a:pt x="89" y="72"/>
                    </a:lnTo>
                    <a:lnTo>
                      <a:pt x="89" y="75"/>
                    </a:lnTo>
                    <a:lnTo>
                      <a:pt x="91" y="75"/>
                    </a:lnTo>
                    <a:lnTo>
                      <a:pt x="93" y="75"/>
                    </a:lnTo>
                    <a:lnTo>
                      <a:pt x="93" y="77"/>
                    </a:lnTo>
                    <a:lnTo>
                      <a:pt x="97" y="77"/>
                    </a:lnTo>
                    <a:lnTo>
                      <a:pt x="100" y="77"/>
                    </a:lnTo>
                    <a:lnTo>
                      <a:pt x="100" y="80"/>
                    </a:lnTo>
                    <a:lnTo>
                      <a:pt x="102" y="80"/>
                    </a:lnTo>
                    <a:lnTo>
                      <a:pt x="104" y="80"/>
                    </a:lnTo>
                    <a:lnTo>
                      <a:pt x="104" y="83"/>
                    </a:lnTo>
                    <a:lnTo>
                      <a:pt x="107" y="83"/>
                    </a:lnTo>
                    <a:lnTo>
                      <a:pt x="109" y="83"/>
                    </a:lnTo>
                    <a:lnTo>
                      <a:pt x="114" y="83"/>
                    </a:lnTo>
                    <a:lnTo>
                      <a:pt x="114" y="85"/>
                    </a:lnTo>
                    <a:lnTo>
                      <a:pt x="120" y="85"/>
                    </a:lnTo>
                    <a:lnTo>
                      <a:pt x="122" y="85"/>
                    </a:lnTo>
                    <a:lnTo>
                      <a:pt x="127" y="85"/>
                    </a:lnTo>
                    <a:lnTo>
                      <a:pt x="127" y="88"/>
                    </a:lnTo>
                    <a:lnTo>
                      <a:pt x="134" y="88"/>
                    </a:lnTo>
                    <a:lnTo>
                      <a:pt x="140" y="88"/>
                    </a:lnTo>
                    <a:lnTo>
                      <a:pt x="140" y="91"/>
                    </a:lnTo>
                    <a:lnTo>
                      <a:pt x="147" y="91"/>
                    </a:lnTo>
                    <a:lnTo>
                      <a:pt x="152" y="91"/>
                    </a:lnTo>
                    <a:lnTo>
                      <a:pt x="152" y="93"/>
                    </a:lnTo>
                    <a:lnTo>
                      <a:pt x="159" y="93"/>
                    </a:lnTo>
                    <a:lnTo>
                      <a:pt x="165" y="93"/>
                    </a:lnTo>
                    <a:lnTo>
                      <a:pt x="166" y="96"/>
                    </a:lnTo>
                    <a:lnTo>
                      <a:pt x="172" y="96"/>
                    </a:lnTo>
                    <a:lnTo>
                      <a:pt x="179" y="96"/>
                    </a:lnTo>
                    <a:lnTo>
                      <a:pt x="179" y="99"/>
                    </a:lnTo>
                    <a:lnTo>
                      <a:pt x="184" y="99"/>
                    </a:lnTo>
                    <a:lnTo>
                      <a:pt x="186" y="99"/>
                    </a:lnTo>
                    <a:lnTo>
                      <a:pt x="193" y="99"/>
                    </a:lnTo>
                    <a:lnTo>
                      <a:pt x="193" y="101"/>
                    </a:lnTo>
                    <a:lnTo>
                      <a:pt x="199" y="101"/>
                    </a:lnTo>
                    <a:lnTo>
                      <a:pt x="200" y="101"/>
                    </a:lnTo>
                    <a:lnTo>
                      <a:pt x="206" y="101"/>
                    </a:lnTo>
                    <a:lnTo>
                      <a:pt x="206" y="104"/>
                    </a:lnTo>
                    <a:lnTo>
                      <a:pt x="213" y="104"/>
                    </a:lnTo>
                    <a:lnTo>
                      <a:pt x="218" y="104"/>
                    </a:lnTo>
                    <a:lnTo>
                      <a:pt x="220" y="107"/>
                    </a:lnTo>
                    <a:lnTo>
                      <a:pt x="225" y="107"/>
                    </a:lnTo>
                    <a:lnTo>
                      <a:pt x="233" y="107"/>
                    </a:lnTo>
                    <a:lnTo>
                      <a:pt x="233" y="109"/>
                    </a:lnTo>
                    <a:lnTo>
                      <a:pt x="238" y="109"/>
                    </a:lnTo>
                    <a:lnTo>
                      <a:pt x="240" y="109"/>
                    </a:lnTo>
                    <a:lnTo>
                      <a:pt x="250" y="109"/>
                    </a:lnTo>
                    <a:lnTo>
                      <a:pt x="250" y="112"/>
                    </a:lnTo>
                    <a:lnTo>
                      <a:pt x="250" y="109"/>
                    </a:lnTo>
                    <a:lnTo>
                      <a:pt x="252" y="109"/>
                    </a:lnTo>
                    <a:lnTo>
                      <a:pt x="252" y="112"/>
                    </a:lnTo>
                    <a:lnTo>
                      <a:pt x="268" y="112"/>
                    </a:lnTo>
                    <a:lnTo>
                      <a:pt x="284" y="112"/>
                    </a:lnTo>
                    <a:lnTo>
                      <a:pt x="284" y="115"/>
                    </a:lnTo>
                    <a:lnTo>
                      <a:pt x="302" y="115"/>
                    </a:lnTo>
                    <a:lnTo>
                      <a:pt x="401" y="115"/>
                    </a:lnTo>
                    <a:lnTo>
                      <a:pt x="401" y="117"/>
                    </a:lnTo>
                    <a:lnTo>
                      <a:pt x="456" y="117"/>
                    </a:lnTo>
                    <a:lnTo>
                      <a:pt x="517" y="117"/>
                    </a:lnTo>
                    <a:lnTo>
                      <a:pt x="517" y="120"/>
                    </a:lnTo>
                    <a:lnTo>
                      <a:pt x="528" y="120"/>
                    </a:lnTo>
                    <a:lnTo>
                      <a:pt x="544" y="120"/>
                    </a:lnTo>
                    <a:lnTo>
                      <a:pt x="544" y="123"/>
                    </a:lnTo>
                    <a:lnTo>
                      <a:pt x="560" y="123"/>
                    </a:lnTo>
                    <a:lnTo>
                      <a:pt x="576" y="123"/>
                    </a:lnTo>
                    <a:lnTo>
                      <a:pt x="576" y="125"/>
                    </a:lnTo>
                    <a:lnTo>
                      <a:pt x="590" y="125"/>
                    </a:lnTo>
                    <a:lnTo>
                      <a:pt x="592" y="125"/>
                    </a:lnTo>
                    <a:lnTo>
                      <a:pt x="608" y="125"/>
                    </a:lnTo>
                    <a:lnTo>
                      <a:pt x="608" y="128"/>
                    </a:lnTo>
                    <a:lnTo>
                      <a:pt x="624" y="128"/>
                    </a:lnTo>
                    <a:lnTo>
                      <a:pt x="644" y="128"/>
                    </a:lnTo>
                    <a:lnTo>
                      <a:pt x="644" y="131"/>
                    </a:lnTo>
                    <a:lnTo>
                      <a:pt x="651" y="131"/>
                    </a:lnTo>
                  </a:path>
                </a:pathLst>
              </a:custGeom>
              <a:noFill/>
              <a:ln w="12700" cmpd="sng">
                <a:solidFill>
                  <a:srgbClr val="00FF00"/>
                </a:solidFill>
                <a:prstDash val="solid"/>
                <a:round/>
                <a:headEnd/>
                <a:tailEnd/>
              </a:ln>
            </p:spPr>
            <p:txBody>
              <a:bodyPr/>
              <a:lstStyle/>
              <a:p>
                <a:endParaRPr lang="en-US"/>
              </a:p>
            </p:txBody>
          </p:sp>
          <p:sp>
            <p:nvSpPr>
              <p:cNvPr id="73873" name="Freeform 380"/>
              <p:cNvSpPr>
                <a:spLocks/>
              </p:cNvSpPr>
              <p:nvPr/>
            </p:nvSpPr>
            <p:spPr bwMode="auto">
              <a:xfrm>
                <a:off x="2203" y="2237"/>
                <a:ext cx="376" cy="16"/>
              </a:xfrm>
              <a:custGeom>
                <a:avLst/>
                <a:gdLst>
                  <a:gd name="T0" fmla="*/ 0 w 376"/>
                  <a:gd name="T1" fmla="*/ 0 h 16"/>
                  <a:gd name="T2" fmla="*/ 11 w 376"/>
                  <a:gd name="T3" fmla="*/ 0 h 16"/>
                  <a:gd name="T4" fmla="*/ 13 w 376"/>
                  <a:gd name="T5" fmla="*/ 0 h 16"/>
                  <a:gd name="T6" fmla="*/ 27 w 376"/>
                  <a:gd name="T7" fmla="*/ 0 h 16"/>
                  <a:gd name="T8" fmla="*/ 30 w 376"/>
                  <a:gd name="T9" fmla="*/ 2 h 16"/>
                  <a:gd name="T10" fmla="*/ 52 w 376"/>
                  <a:gd name="T11" fmla="*/ 2 h 16"/>
                  <a:gd name="T12" fmla="*/ 54 w 376"/>
                  <a:gd name="T13" fmla="*/ 0 h 16"/>
                  <a:gd name="T14" fmla="*/ 59 w 376"/>
                  <a:gd name="T15" fmla="*/ 0 h 16"/>
                  <a:gd name="T16" fmla="*/ 63 w 376"/>
                  <a:gd name="T17" fmla="*/ 0 h 16"/>
                  <a:gd name="T18" fmla="*/ 79 w 376"/>
                  <a:gd name="T19" fmla="*/ 0 h 16"/>
                  <a:gd name="T20" fmla="*/ 82 w 376"/>
                  <a:gd name="T21" fmla="*/ 2 h 16"/>
                  <a:gd name="T22" fmla="*/ 98 w 376"/>
                  <a:gd name="T23" fmla="*/ 2 h 16"/>
                  <a:gd name="T24" fmla="*/ 102 w 376"/>
                  <a:gd name="T25" fmla="*/ 2 h 16"/>
                  <a:gd name="T26" fmla="*/ 122 w 376"/>
                  <a:gd name="T27" fmla="*/ 2 h 16"/>
                  <a:gd name="T28" fmla="*/ 125 w 376"/>
                  <a:gd name="T29" fmla="*/ 5 h 16"/>
                  <a:gd name="T30" fmla="*/ 145 w 376"/>
                  <a:gd name="T31" fmla="*/ 5 h 16"/>
                  <a:gd name="T32" fmla="*/ 147 w 376"/>
                  <a:gd name="T33" fmla="*/ 8 h 16"/>
                  <a:gd name="T34" fmla="*/ 165 w 376"/>
                  <a:gd name="T35" fmla="*/ 8 h 16"/>
                  <a:gd name="T36" fmla="*/ 166 w 376"/>
                  <a:gd name="T37" fmla="*/ 8 h 16"/>
                  <a:gd name="T38" fmla="*/ 186 w 376"/>
                  <a:gd name="T39" fmla="*/ 8 h 16"/>
                  <a:gd name="T40" fmla="*/ 188 w 376"/>
                  <a:gd name="T41" fmla="*/ 8 h 16"/>
                  <a:gd name="T42" fmla="*/ 211 w 376"/>
                  <a:gd name="T43" fmla="*/ 8 h 16"/>
                  <a:gd name="T44" fmla="*/ 215 w 376"/>
                  <a:gd name="T45" fmla="*/ 10 h 16"/>
                  <a:gd name="T46" fmla="*/ 234 w 376"/>
                  <a:gd name="T47" fmla="*/ 10 h 16"/>
                  <a:gd name="T48" fmla="*/ 236 w 376"/>
                  <a:gd name="T49" fmla="*/ 10 h 16"/>
                  <a:gd name="T50" fmla="*/ 258 w 376"/>
                  <a:gd name="T51" fmla="*/ 10 h 16"/>
                  <a:gd name="T52" fmla="*/ 261 w 376"/>
                  <a:gd name="T53" fmla="*/ 13 h 16"/>
                  <a:gd name="T54" fmla="*/ 283 w 376"/>
                  <a:gd name="T55" fmla="*/ 13 h 16"/>
                  <a:gd name="T56" fmla="*/ 286 w 376"/>
                  <a:gd name="T57" fmla="*/ 16 h 16"/>
                  <a:gd name="T58" fmla="*/ 308 w 376"/>
                  <a:gd name="T59" fmla="*/ 16 h 16"/>
                  <a:gd name="T60" fmla="*/ 309 w 376"/>
                  <a:gd name="T61" fmla="*/ 16 h 16"/>
                  <a:gd name="T62" fmla="*/ 345 w 376"/>
                  <a:gd name="T63" fmla="*/ 16 h 16"/>
                  <a:gd name="T64" fmla="*/ 349 w 376"/>
                  <a:gd name="T65" fmla="*/ 16 h 16"/>
                  <a:gd name="T66" fmla="*/ 376 w 376"/>
                  <a:gd name="T67" fmla="*/ 16 h 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76"/>
                  <a:gd name="T103" fmla="*/ 0 h 16"/>
                  <a:gd name="T104" fmla="*/ 376 w 376"/>
                  <a:gd name="T105" fmla="*/ 16 h 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76" h="16">
                    <a:moveTo>
                      <a:pt x="0" y="0"/>
                    </a:moveTo>
                    <a:lnTo>
                      <a:pt x="11" y="0"/>
                    </a:lnTo>
                    <a:lnTo>
                      <a:pt x="13" y="0"/>
                    </a:lnTo>
                    <a:lnTo>
                      <a:pt x="27" y="0"/>
                    </a:lnTo>
                    <a:lnTo>
                      <a:pt x="30" y="2"/>
                    </a:lnTo>
                    <a:lnTo>
                      <a:pt x="52" y="2"/>
                    </a:lnTo>
                    <a:lnTo>
                      <a:pt x="54" y="0"/>
                    </a:lnTo>
                    <a:lnTo>
                      <a:pt x="59" y="0"/>
                    </a:lnTo>
                    <a:lnTo>
                      <a:pt x="63" y="0"/>
                    </a:lnTo>
                    <a:lnTo>
                      <a:pt x="79" y="0"/>
                    </a:lnTo>
                    <a:lnTo>
                      <a:pt x="82" y="2"/>
                    </a:lnTo>
                    <a:lnTo>
                      <a:pt x="98" y="2"/>
                    </a:lnTo>
                    <a:lnTo>
                      <a:pt x="102" y="2"/>
                    </a:lnTo>
                    <a:lnTo>
                      <a:pt x="122" y="2"/>
                    </a:lnTo>
                    <a:lnTo>
                      <a:pt x="125" y="5"/>
                    </a:lnTo>
                    <a:lnTo>
                      <a:pt x="145" y="5"/>
                    </a:lnTo>
                    <a:lnTo>
                      <a:pt x="147" y="8"/>
                    </a:lnTo>
                    <a:lnTo>
                      <a:pt x="165" y="8"/>
                    </a:lnTo>
                    <a:lnTo>
                      <a:pt x="166" y="8"/>
                    </a:lnTo>
                    <a:lnTo>
                      <a:pt x="186" y="8"/>
                    </a:lnTo>
                    <a:lnTo>
                      <a:pt x="188" y="8"/>
                    </a:lnTo>
                    <a:lnTo>
                      <a:pt x="211" y="8"/>
                    </a:lnTo>
                    <a:lnTo>
                      <a:pt x="215" y="10"/>
                    </a:lnTo>
                    <a:lnTo>
                      <a:pt x="234" y="10"/>
                    </a:lnTo>
                    <a:lnTo>
                      <a:pt x="236" y="10"/>
                    </a:lnTo>
                    <a:lnTo>
                      <a:pt x="258" y="10"/>
                    </a:lnTo>
                    <a:lnTo>
                      <a:pt x="261" y="13"/>
                    </a:lnTo>
                    <a:lnTo>
                      <a:pt x="283" y="13"/>
                    </a:lnTo>
                    <a:lnTo>
                      <a:pt x="286" y="16"/>
                    </a:lnTo>
                    <a:lnTo>
                      <a:pt x="308" y="16"/>
                    </a:lnTo>
                    <a:lnTo>
                      <a:pt x="309" y="16"/>
                    </a:lnTo>
                    <a:lnTo>
                      <a:pt x="345" y="16"/>
                    </a:lnTo>
                    <a:lnTo>
                      <a:pt x="349" y="16"/>
                    </a:lnTo>
                    <a:lnTo>
                      <a:pt x="376" y="16"/>
                    </a:lnTo>
                  </a:path>
                </a:pathLst>
              </a:custGeom>
              <a:noFill/>
              <a:ln w="12700" cmpd="sng">
                <a:solidFill>
                  <a:srgbClr val="00FF00"/>
                </a:solidFill>
                <a:prstDash val="solid"/>
                <a:round/>
                <a:headEnd/>
                <a:tailEnd/>
              </a:ln>
            </p:spPr>
            <p:txBody>
              <a:bodyPr/>
              <a:lstStyle/>
              <a:p>
                <a:endParaRPr lang="en-US"/>
              </a:p>
            </p:txBody>
          </p:sp>
        </p:grpSp>
        <p:grpSp>
          <p:nvGrpSpPr>
            <p:cNvPr id="73798" name="Group 381"/>
            <p:cNvGrpSpPr>
              <a:grpSpLocks/>
            </p:cNvGrpSpPr>
            <p:nvPr/>
          </p:nvGrpSpPr>
          <p:grpSpPr bwMode="auto">
            <a:xfrm>
              <a:off x="590" y="1315"/>
              <a:ext cx="1989" cy="903"/>
              <a:chOff x="590" y="1315"/>
              <a:chExt cx="1989" cy="903"/>
            </a:xfrm>
          </p:grpSpPr>
          <p:sp>
            <p:nvSpPr>
              <p:cNvPr id="73869" name="Freeform 382"/>
              <p:cNvSpPr>
                <a:spLocks/>
              </p:cNvSpPr>
              <p:nvPr/>
            </p:nvSpPr>
            <p:spPr bwMode="auto">
              <a:xfrm>
                <a:off x="590" y="1315"/>
                <a:ext cx="1082" cy="876"/>
              </a:xfrm>
              <a:custGeom>
                <a:avLst/>
                <a:gdLst>
                  <a:gd name="T0" fmla="*/ 497 w 1082"/>
                  <a:gd name="T1" fmla="*/ 796 h 876"/>
                  <a:gd name="T2" fmla="*/ 499 w 1082"/>
                  <a:gd name="T3" fmla="*/ 283 h 876"/>
                  <a:gd name="T4" fmla="*/ 501 w 1082"/>
                  <a:gd name="T5" fmla="*/ 8 h 876"/>
                  <a:gd name="T6" fmla="*/ 501 w 1082"/>
                  <a:gd name="T7" fmla="*/ 334 h 876"/>
                  <a:gd name="T8" fmla="*/ 502 w 1082"/>
                  <a:gd name="T9" fmla="*/ 558 h 876"/>
                  <a:gd name="T10" fmla="*/ 504 w 1082"/>
                  <a:gd name="T11" fmla="*/ 598 h 876"/>
                  <a:gd name="T12" fmla="*/ 506 w 1082"/>
                  <a:gd name="T13" fmla="*/ 620 h 876"/>
                  <a:gd name="T14" fmla="*/ 506 w 1082"/>
                  <a:gd name="T15" fmla="*/ 665 h 876"/>
                  <a:gd name="T16" fmla="*/ 508 w 1082"/>
                  <a:gd name="T17" fmla="*/ 692 h 876"/>
                  <a:gd name="T18" fmla="*/ 509 w 1082"/>
                  <a:gd name="T19" fmla="*/ 732 h 876"/>
                  <a:gd name="T20" fmla="*/ 511 w 1082"/>
                  <a:gd name="T21" fmla="*/ 753 h 876"/>
                  <a:gd name="T22" fmla="*/ 511 w 1082"/>
                  <a:gd name="T23" fmla="*/ 780 h 876"/>
                  <a:gd name="T24" fmla="*/ 513 w 1082"/>
                  <a:gd name="T25" fmla="*/ 799 h 876"/>
                  <a:gd name="T26" fmla="*/ 515 w 1082"/>
                  <a:gd name="T27" fmla="*/ 812 h 876"/>
                  <a:gd name="T28" fmla="*/ 517 w 1082"/>
                  <a:gd name="T29" fmla="*/ 818 h 876"/>
                  <a:gd name="T30" fmla="*/ 517 w 1082"/>
                  <a:gd name="T31" fmla="*/ 823 h 876"/>
                  <a:gd name="T32" fmla="*/ 518 w 1082"/>
                  <a:gd name="T33" fmla="*/ 826 h 876"/>
                  <a:gd name="T34" fmla="*/ 520 w 1082"/>
                  <a:gd name="T35" fmla="*/ 831 h 876"/>
                  <a:gd name="T36" fmla="*/ 522 w 1082"/>
                  <a:gd name="T37" fmla="*/ 828 h 876"/>
                  <a:gd name="T38" fmla="*/ 524 w 1082"/>
                  <a:gd name="T39" fmla="*/ 826 h 876"/>
                  <a:gd name="T40" fmla="*/ 526 w 1082"/>
                  <a:gd name="T41" fmla="*/ 820 h 876"/>
                  <a:gd name="T42" fmla="*/ 527 w 1082"/>
                  <a:gd name="T43" fmla="*/ 815 h 876"/>
                  <a:gd name="T44" fmla="*/ 536 w 1082"/>
                  <a:gd name="T45" fmla="*/ 810 h 876"/>
                  <a:gd name="T46" fmla="*/ 556 w 1082"/>
                  <a:gd name="T47" fmla="*/ 810 h 876"/>
                  <a:gd name="T48" fmla="*/ 561 w 1082"/>
                  <a:gd name="T49" fmla="*/ 810 h 876"/>
                  <a:gd name="T50" fmla="*/ 572 w 1082"/>
                  <a:gd name="T51" fmla="*/ 810 h 876"/>
                  <a:gd name="T52" fmla="*/ 574 w 1082"/>
                  <a:gd name="T53" fmla="*/ 810 h 876"/>
                  <a:gd name="T54" fmla="*/ 964 w 1082"/>
                  <a:gd name="T55" fmla="*/ 812 h 876"/>
                  <a:gd name="T56" fmla="*/ 969 w 1082"/>
                  <a:gd name="T57" fmla="*/ 815 h 876"/>
                  <a:gd name="T58" fmla="*/ 976 w 1082"/>
                  <a:gd name="T59" fmla="*/ 815 h 876"/>
                  <a:gd name="T60" fmla="*/ 978 w 1082"/>
                  <a:gd name="T61" fmla="*/ 818 h 876"/>
                  <a:gd name="T62" fmla="*/ 982 w 1082"/>
                  <a:gd name="T63" fmla="*/ 820 h 876"/>
                  <a:gd name="T64" fmla="*/ 983 w 1082"/>
                  <a:gd name="T65" fmla="*/ 823 h 876"/>
                  <a:gd name="T66" fmla="*/ 985 w 1082"/>
                  <a:gd name="T67" fmla="*/ 823 h 876"/>
                  <a:gd name="T68" fmla="*/ 987 w 1082"/>
                  <a:gd name="T69" fmla="*/ 826 h 876"/>
                  <a:gd name="T70" fmla="*/ 991 w 1082"/>
                  <a:gd name="T71" fmla="*/ 828 h 876"/>
                  <a:gd name="T72" fmla="*/ 992 w 1082"/>
                  <a:gd name="T73" fmla="*/ 831 h 876"/>
                  <a:gd name="T74" fmla="*/ 994 w 1082"/>
                  <a:gd name="T75" fmla="*/ 831 h 876"/>
                  <a:gd name="T76" fmla="*/ 998 w 1082"/>
                  <a:gd name="T77" fmla="*/ 834 h 876"/>
                  <a:gd name="T78" fmla="*/ 1001 w 1082"/>
                  <a:gd name="T79" fmla="*/ 836 h 876"/>
                  <a:gd name="T80" fmla="*/ 1003 w 1082"/>
                  <a:gd name="T81" fmla="*/ 839 h 876"/>
                  <a:gd name="T82" fmla="*/ 1008 w 1082"/>
                  <a:gd name="T83" fmla="*/ 839 h 876"/>
                  <a:gd name="T84" fmla="*/ 1010 w 1082"/>
                  <a:gd name="T85" fmla="*/ 842 h 876"/>
                  <a:gd name="T86" fmla="*/ 1014 w 1082"/>
                  <a:gd name="T87" fmla="*/ 844 h 876"/>
                  <a:gd name="T88" fmla="*/ 1017 w 1082"/>
                  <a:gd name="T89" fmla="*/ 847 h 876"/>
                  <a:gd name="T90" fmla="*/ 1021 w 1082"/>
                  <a:gd name="T91" fmla="*/ 847 h 876"/>
                  <a:gd name="T92" fmla="*/ 1023 w 1082"/>
                  <a:gd name="T93" fmla="*/ 850 h 876"/>
                  <a:gd name="T94" fmla="*/ 1026 w 1082"/>
                  <a:gd name="T95" fmla="*/ 852 h 876"/>
                  <a:gd name="T96" fmla="*/ 1030 w 1082"/>
                  <a:gd name="T97" fmla="*/ 855 h 876"/>
                  <a:gd name="T98" fmla="*/ 1034 w 1082"/>
                  <a:gd name="T99" fmla="*/ 855 h 876"/>
                  <a:gd name="T100" fmla="*/ 1035 w 1082"/>
                  <a:gd name="T101" fmla="*/ 858 h 876"/>
                  <a:gd name="T102" fmla="*/ 1039 w 1082"/>
                  <a:gd name="T103" fmla="*/ 860 h 876"/>
                  <a:gd name="T104" fmla="*/ 1042 w 1082"/>
                  <a:gd name="T105" fmla="*/ 863 h 876"/>
                  <a:gd name="T106" fmla="*/ 1046 w 1082"/>
                  <a:gd name="T107" fmla="*/ 863 h 876"/>
                  <a:gd name="T108" fmla="*/ 1050 w 1082"/>
                  <a:gd name="T109" fmla="*/ 866 h 876"/>
                  <a:gd name="T110" fmla="*/ 1053 w 1082"/>
                  <a:gd name="T111" fmla="*/ 868 h 876"/>
                  <a:gd name="T112" fmla="*/ 1055 w 1082"/>
                  <a:gd name="T113" fmla="*/ 871 h 876"/>
                  <a:gd name="T114" fmla="*/ 1064 w 1082"/>
                  <a:gd name="T115" fmla="*/ 871 h 876"/>
                  <a:gd name="T116" fmla="*/ 1068 w 1082"/>
                  <a:gd name="T117" fmla="*/ 874 h 876"/>
                  <a:gd name="T118" fmla="*/ 1076 w 1082"/>
                  <a:gd name="T119" fmla="*/ 876 h 87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82"/>
                  <a:gd name="T181" fmla="*/ 0 h 876"/>
                  <a:gd name="T182" fmla="*/ 1082 w 1082"/>
                  <a:gd name="T183" fmla="*/ 876 h 87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82" h="876">
                    <a:moveTo>
                      <a:pt x="0" y="834"/>
                    </a:moveTo>
                    <a:lnTo>
                      <a:pt x="497" y="834"/>
                    </a:lnTo>
                    <a:lnTo>
                      <a:pt x="497" y="796"/>
                    </a:lnTo>
                    <a:lnTo>
                      <a:pt x="499" y="10"/>
                    </a:lnTo>
                    <a:lnTo>
                      <a:pt x="499" y="393"/>
                    </a:lnTo>
                    <a:lnTo>
                      <a:pt x="499" y="283"/>
                    </a:lnTo>
                    <a:lnTo>
                      <a:pt x="499" y="168"/>
                    </a:lnTo>
                    <a:lnTo>
                      <a:pt x="499" y="0"/>
                    </a:lnTo>
                    <a:lnTo>
                      <a:pt x="501" y="8"/>
                    </a:lnTo>
                    <a:lnTo>
                      <a:pt x="501" y="83"/>
                    </a:lnTo>
                    <a:lnTo>
                      <a:pt x="501" y="139"/>
                    </a:lnTo>
                    <a:lnTo>
                      <a:pt x="501" y="334"/>
                    </a:lnTo>
                    <a:lnTo>
                      <a:pt x="502" y="403"/>
                    </a:lnTo>
                    <a:lnTo>
                      <a:pt x="502" y="553"/>
                    </a:lnTo>
                    <a:lnTo>
                      <a:pt x="502" y="558"/>
                    </a:lnTo>
                    <a:lnTo>
                      <a:pt x="502" y="572"/>
                    </a:lnTo>
                    <a:lnTo>
                      <a:pt x="504" y="577"/>
                    </a:lnTo>
                    <a:lnTo>
                      <a:pt x="504" y="598"/>
                    </a:lnTo>
                    <a:lnTo>
                      <a:pt x="504" y="604"/>
                    </a:lnTo>
                    <a:lnTo>
                      <a:pt x="504" y="614"/>
                    </a:lnTo>
                    <a:lnTo>
                      <a:pt x="506" y="620"/>
                    </a:lnTo>
                    <a:lnTo>
                      <a:pt x="506" y="638"/>
                    </a:lnTo>
                    <a:lnTo>
                      <a:pt x="506" y="647"/>
                    </a:lnTo>
                    <a:lnTo>
                      <a:pt x="506" y="665"/>
                    </a:lnTo>
                    <a:lnTo>
                      <a:pt x="508" y="671"/>
                    </a:lnTo>
                    <a:lnTo>
                      <a:pt x="508" y="684"/>
                    </a:lnTo>
                    <a:lnTo>
                      <a:pt x="508" y="692"/>
                    </a:lnTo>
                    <a:lnTo>
                      <a:pt x="508" y="708"/>
                    </a:lnTo>
                    <a:lnTo>
                      <a:pt x="509" y="716"/>
                    </a:lnTo>
                    <a:lnTo>
                      <a:pt x="509" y="732"/>
                    </a:lnTo>
                    <a:lnTo>
                      <a:pt x="509" y="737"/>
                    </a:lnTo>
                    <a:lnTo>
                      <a:pt x="509" y="748"/>
                    </a:lnTo>
                    <a:lnTo>
                      <a:pt x="511" y="753"/>
                    </a:lnTo>
                    <a:lnTo>
                      <a:pt x="511" y="767"/>
                    </a:lnTo>
                    <a:lnTo>
                      <a:pt x="511" y="772"/>
                    </a:lnTo>
                    <a:lnTo>
                      <a:pt x="511" y="780"/>
                    </a:lnTo>
                    <a:lnTo>
                      <a:pt x="513" y="785"/>
                    </a:lnTo>
                    <a:lnTo>
                      <a:pt x="513" y="796"/>
                    </a:lnTo>
                    <a:lnTo>
                      <a:pt x="513" y="799"/>
                    </a:lnTo>
                    <a:lnTo>
                      <a:pt x="513" y="807"/>
                    </a:lnTo>
                    <a:lnTo>
                      <a:pt x="515" y="812"/>
                    </a:lnTo>
                    <a:lnTo>
                      <a:pt x="515" y="815"/>
                    </a:lnTo>
                    <a:lnTo>
                      <a:pt x="515" y="818"/>
                    </a:lnTo>
                    <a:lnTo>
                      <a:pt x="517" y="818"/>
                    </a:lnTo>
                    <a:lnTo>
                      <a:pt x="517" y="820"/>
                    </a:lnTo>
                    <a:lnTo>
                      <a:pt x="517" y="823"/>
                    </a:lnTo>
                    <a:lnTo>
                      <a:pt x="518" y="823"/>
                    </a:lnTo>
                    <a:lnTo>
                      <a:pt x="518" y="826"/>
                    </a:lnTo>
                    <a:lnTo>
                      <a:pt x="518" y="828"/>
                    </a:lnTo>
                    <a:lnTo>
                      <a:pt x="520" y="828"/>
                    </a:lnTo>
                    <a:lnTo>
                      <a:pt x="520" y="831"/>
                    </a:lnTo>
                    <a:lnTo>
                      <a:pt x="522" y="831"/>
                    </a:lnTo>
                    <a:lnTo>
                      <a:pt x="522" y="828"/>
                    </a:lnTo>
                    <a:lnTo>
                      <a:pt x="524" y="828"/>
                    </a:lnTo>
                    <a:lnTo>
                      <a:pt x="524" y="826"/>
                    </a:lnTo>
                    <a:lnTo>
                      <a:pt x="524" y="823"/>
                    </a:lnTo>
                    <a:lnTo>
                      <a:pt x="526" y="823"/>
                    </a:lnTo>
                    <a:lnTo>
                      <a:pt x="526" y="820"/>
                    </a:lnTo>
                    <a:lnTo>
                      <a:pt x="526" y="818"/>
                    </a:lnTo>
                    <a:lnTo>
                      <a:pt x="527" y="815"/>
                    </a:lnTo>
                    <a:lnTo>
                      <a:pt x="527" y="812"/>
                    </a:lnTo>
                    <a:lnTo>
                      <a:pt x="536" y="812"/>
                    </a:lnTo>
                    <a:lnTo>
                      <a:pt x="536" y="810"/>
                    </a:lnTo>
                    <a:lnTo>
                      <a:pt x="540" y="810"/>
                    </a:lnTo>
                    <a:lnTo>
                      <a:pt x="542" y="810"/>
                    </a:lnTo>
                    <a:lnTo>
                      <a:pt x="556" y="810"/>
                    </a:lnTo>
                    <a:lnTo>
                      <a:pt x="556" y="807"/>
                    </a:lnTo>
                    <a:lnTo>
                      <a:pt x="561" y="807"/>
                    </a:lnTo>
                    <a:lnTo>
                      <a:pt x="561" y="810"/>
                    </a:lnTo>
                    <a:lnTo>
                      <a:pt x="567" y="810"/>
                    </a:lnTo>
                    <a:lnTo>
                      <a:pt x="572" y="810"/>
                    </a:lnTo>
                    <a:lnTo>
                      <a:pt x="572" y="812"/>
                    </a:lnTo>
                    <a:lnTo>
                      <a:pt x="574" y="812"/>
                    </a:lnTo>
                    <a:lnTo>
                      <a:pt x="574" y="810"/>
                    </a:lnTo>
                    <a:lnTo>
                      <a:pt x="574" y="812"/>
                    </a:lnTo>
                    <a:lnTo>
                      <a:pt x="964" y="812"/>
                    </a:lnTo>
                    <a:lnTo>
                      <a:pt x="969" y="812"/>
                    </a:lnTo>
                    <a:lnTo>
                      <a:pt x="969" y="815"/>
                    </a:lnTo>
                    <a:lnTo>
                      <a:pt x="971" y="815"/>
                    </a:lnTo>
                    <a:lnTo>
                      <a:pt x="973" y="815"/>
                    </a:lnTo>
                    <a:lnTo>
                      <a:pt x="976" y="815"/>
                    </a:lnTo>
                    <a:lnTo>
                      <a:pt x="976" y="818"/>
                    </a:lnTo>
                    <a:lnTo>
                      <a:pt x="978" y="818"/>
                    </a:lnTo>
                    <a:lnTo>
                      <a:pt x="980" y="818"/>
                    </a:lnTo>
                    <a:lnTo>
                      <a:pt x="980" y="820"/>
                    </a:lnTo>
                    <a:lnTo>
                      <a:pt x="982" y="820"/>
                    </a:lnTo>
                    <a:lnTo>
                      <a:pt x="983" y="820"/>
                    </a:lnTo>
                    <a:lnTo>
                      <a:pt x="983" y="823"/>
                    </a:lnTo>
                    <a:lnTo>
                      <a:pt x="985" y="823"/>
                    </a:lnTo>
                    <a:lnTo>
                      <a:pt x="985" y="826"/>
                    </a:lnTo>
                    <a:lnTo>
                      <a:pt x="987" y="826"/>
                    </a:lnTo>
                    <a:lnTo>
                      <a:pt x="989" y="826"/>
                    </a:lnTo>
                    <a:lnTo>
                      <a:pt x="989" y="828"/>
                    </a:lnTo>
                    <a:lnTo>
                      <a:pt x="991" y="828"/>
                    </a:lnTo>
                    <a:lnTo>
                      <a:pt x="992" y="831"/>
                    </a:lnTo>
                    <a:lnTo>
                      <a:pt x="994" y="831"/>
                    </a:lnTo>
                    <a:lnTo>
                      <a:pt x="994" y="834"/>
                    </a:lnTo>
                    <a:lnTo>
                      <a:pt x="998" y="834"/>
                    </a:lnTo>
                    <a:lnTo>
                      <a:pt x="1000" y="834"/>
                    </a:lnTo>
                    <a:lnTo>
                      <a:pt x="1000" y="836"/>
                    </a:lnTo>
                    <a:lnTo>
                      <a:pt x="1001" y="836"/>
                    </a:lnTo>
                    <a:lnTo>
                      <a:pt x="1003" y="836"/>
                    </a:lnTo>
                    <a:lnTo>
                      <a:pt x="1003" y="839"/>
                    </a:lnTo>
                    <a:lnTo>
                      <a:pt x="1005" y="839"/>
                    </a:lnTo>
                    <a:lnTo>
                      <a:pt x="1008" y="839"/>
                    </a:lnTo>
                    <a:lnTo>
                      <a:pt x="1008" y="842"/>
                    </a:lnTo>
                    <a:lnTo>
                      <a:pt x="1010" y="842"/>
                    </a:lnTo>
                    <a:lnTo>
                      <a:pt x="1012" y="842"/>
                    </a:lnTo>
                    <a:lnTo>
                      <a:pt x="1012" y="844"/>
                    </a:lnTo>
                    <a:lnTo>
                      <a:pt x="1014" y="844"/>
                    </a:lnTo>
                    <a:lnTo>
                      <a:pt x="1016" y="844"/>
                    </a:lnTo>
                    <a:lnTo>
                      <a:pt x="1017" y="847"/>
                    </a:lnTo>
                    <a:lnTo>
                      <a:pt x="1019" y="847"/>
                    </a:lnTo>
                    <a:lnTo>
                      <a:pt x="1021" y="847"/>
                    </a:lnTo>
                    <a:lnTo>
                      <a:pt x="1021" y="850"/>
                    </a:lnTo>
                    <a:lnTo>
                      <a:pt x="1023" y="850"/>
                    </a:lnTo>
                    <a:lnTo>
                      <a:pt x="1025" y="850"/>
                    </a:lnTo>
                    <a:lnTo>
                      <a:pt x="1025" y="852"/>
                    </a:lnTo>
                    <a:lnTo>
                      <a:pt x="1026" y="852"/>
                    </a:lnTo>
                    <a:lnTo>
                      <a:pt x="1028" y="852"/>
                    </a:lnTo>
                    <a:lnTo>
                      <a:pt x="1030" y="855"/>
                    </a:lnTo>
                    <a:lnTo>
                      <a:pt x="1032" y="855"/>
                    </a:lnTo>
                    <a:lnTo>
                      <a:pt x="1034" y="855"/>
                    </a:lnTo>
                    <a:lnTo>
                      <a:pt x="1034" y="858"/>
                    </a:lnTo>
                    <a:lnTo>
                      <a:pt x="1035" y="858"/>
                    </a:lnTo>
                    <a:lnTo>
                      <a:pt x="1037" y="858"/>
                    </a:lnTo>
                    <a:lnTo>
                      <a:pt x="1037" y="860"/>
                    </a:lnTo>
                    <a:lnTo>
                      <a:pt x="1039" y="860"/>
                    </a:lnTo>
                    <a:lnTo>
                      <a:pt x="1041" y="860"/>
                    </a:lnTo>
                    <a:lnTo>
                      <a:pt x="1042" y="863"/>
                    </a:lnTo>
                    <a:lnTo>
                      <a:pt x="1044" y="863"/>
                    </a:lnTo>
                    <a:lnTo>
                      <a:pt x="1046" y="863"/>
                    </a:lnTo>
                    <a:lnTo>
                      <a:pt x="1046" y="866"/>
                    </a:lnTo>
                    <a:lnTo>
                      <a:pt x="1048" y="866"/>
                    </a:lnTo>
                    <a:lnTo>
                      <a:pt x="1050" y="866"/>
                    </a:lnTo>
                    <a:lnTo>
                      <a:pt x="1051" y="866"/>
                    </a:lnTo>
                    <a:lnTo>
                      <a:pt x="1051" y="868"/>
                    </a:lnTo>
                    <a:lnTo>
                      <a:pt x="1053" y="868"/>
                    </a:lnTo>
                    <a:lnTo>
                      <a:pt x="1055" y="868"/>
                    </a:lnTo>
                    <a:lnTo>
                      <a:pt x="1055" y="871"/>
                    </a:lnTo>
                    <a:lnTo>
                      <a:pt x="1062" y="871"/>
                    </a:lnTo>
                    <a:lnTo>
                      <a:pt x="1064" y="871"/>
                    </a:lnTo>
                    <a:lnTo>
                      <a:pt x="1066" y="874"/>
                    </a:lnTo>
                    <a:lnTo>
                      <a:pt x="1068" y="874"/>
                    </a:lnTo>
                    <a:lnTo>
                      <a:pt x="1071" y="874"/>
                    </a:lnTo>
                    <a:lnTo>
                      <a:pt x="1071" y="876"/>
                    </a:lnTo>
                    <a:lnTo>
                      <a:pt x="1076" y="876"/>
                    </a:lnTo>
                    <a:lnTo>
                      <a:pt x="1082" y="876"/>
                    </a:lnTo>
                  </a:path>
                </a:pathLst>
              </a:custGeom>
              <a:noFill/>
              <a:ln w="12700" cmpd="sng">
                <a:solidFill>
                  <a:srgbClr val="0033CC"/>
                </a:solidFill>
                <a:prstDash val="solid"/>
                <a:round/>
                <a:headEnd/>
                <a:tailEnd/>
              </a:ln>
            </p:spPr>
            <p:txBody>
              <a:bodyPr/>
              <a:lstStyle/>
              <a:p>
                <a:endParaRPr lang="en-US"/>
              </a:p>
            </p:txBody>
          </p:sp>
          <p:sp>
            <p:nvSpPr>
              <p:cNvPr id="73870" name="Freeform 383"/>
              <p:cNvSpPr>
                <a:spLocks/>
              </p:cNvSpPr>
              <p:nvPr/>
            </p:nvSpPr>
            <p:spPr bwMode="auto">
              <a:xfrm>
                <a:off x="1672" y="2191"/>
                <a:ext cx="907" cy="27"/>
              </a:xfrm>
              <a:custGeom>
                <a:avLst/>
                <a:gdLst>
                  <a:gd name="T0" fmla="*/ 0 w 907"/>
                  <a:gd name="T1" fmla="*/ 0 h 27"/>
                  <a:gd name="T2" fmla="*/ 2 w 907"/>
                  <a:gd name="T3" fmla="*/ 0 h 27"/>
                  <a:gd name="T4" fmla="*/ 2 w 907"/>
                  <a:gd name="T5" fmla="*/ 3 h 27"/>
                  <a:gd name="T6" fmla="*/ 7 w 907"/>
                  <a:gd name="T7" fmla="*/ 3 h 27"/>
                  <a:gd name="T8" fmla="*/ 7 w 907"/>
                  <a:gd name="T9" fmla="*/ 3 h 27"/>
                  <a:gd name="T10" fmla="*/ 14 w 907"/>
                  <a:gd name="T11" fmla="*/ 3 h 27"/>
                  <a:gd name="T12" fmla="*/ 14 w 907"/>
                  <a:gd name="T13" fmla="*/ 6 h 27"/>
                  <a:gd name="T14" fmla="*/ 20 w 907"/>
                  <a:gd name="T15" fmla="*/ 6 h 27"/>
                  <a:gd name="T16" fmla="*/ 21 w 907"/>
                  <a:gd name="T17" fmla="*/ 6 h 27"/>
                  <a:gd name="T18" fmla="*/ 27 w 907"/>
                  <a:gd name="T19" fmla="*/ 6 h 27"/>
                  <a:gd name="T20" fmla="*/ 27 w 907"/>
                  <a:gd name="T21" fmla="*/ 8 h 27"/>
                  <a:gd name="T22" fmla="*/ 34 w 907"/>
                  <a:gd name="T23" fmla="*/ 8 h 27"/>
                  <a:gd name="T24" fmla="*/ 34 w 907"/>
                  <a:gd name="T25" fmla="*/ 8 h 27"/>
                  <a:gd name="T26" fmla="*/ 39 w 907"/>
                  <a:gd name="T27" fmla="*/ 8 h 27"/>
                  <a:gd name="T28" fmla="*/ 39 w 907"/>
                  <a:gd name="T29" fmla="*/ 11 h 27"/>
                  <a:gd name="T30" fmla="*/ 46 w 907"/>
                  <a:gd name="T31" fmla="*/ 11 h 27"/>
                  <a:gd name="T32" fmla="*/ 46 w 907"/>
                  <a:gd name="T33" fmla="*/ 11 h 27"/>
                  <a:gd name="T34" fmla="*/ 52 w 907"/>
                  <a:gd name="T35" fmla="*/ 11 h 27"/>
                  <a:gd name="T36" fmla="*/ 53 w 907"/>
                  <a:gd name="T37" fmla="*/ 14 h 27"/>
                  <a:gd name="T38" fmla="*/ 59 w 907"/>
                  <a:gd name="T39" fmla="*/ 14 h 27"/>
                  <a:gd name="T40" fmla="*/ 59 w 907"/>
                  <a:gd name="T41" fmla="*/ 14 h 27"/>
                  <a:gd name="T42" fmla="*/ 66 w 907"/>
                  <a:gd name="T43" fmla="*/ 14 h 27"/>
                  <a:gd name="T44" fmla="*/ 66 w 907"/>
                  <a:gd name="T45" fmla="*/ 16 h 27"/>
                  <a:gd name="T46" fmla="*/ 73 w 907"/>
                  <a:gd name="T47" fmla="*/ 16 h 27"/>
                  <a:gd name="T48" fmla="*/ 73 w 907"/>
                  <a:gd name="T49" fmla="*/ 16 h 27"/>
                  <a:gd name="T50" fmla="*/ 80 w 907"/>
                  <a:gd name="T51" fmla="*/ 16 h 27"/>
                  <a:gd name="T52" fmla="*/ 80 w 907"/>
                  <a:gd name="T53" fmla="*/ 19 h 27"/>
                  <a:gd name="T54" fmla="*/ 86 w 907"/>
                  <a:gd name="T55" fmla="*/ 19 h 27"/>
                  <a:gd name="T56" fmla="*/ 86 w 907"/>
                  <a:gd name="T57" fmla="*/ 19 h 27"/>
                  <a:gd name="T58" fmla="*/ 93 w 907"/>
                  <a:gd name="T59" fmla="*/ 19 h 27"/>
                  <a:gd name="T60" fmla="*/ 93 w 907"/>
                  <a:gd name="T61" fmla="*/ 22 h 27"/>
                  <a:gd name="T62" fmla="*/ 100 w 907"/>
                  <a:gd name="T63" fmla="*/ 22 h 27"/>
                  <a:gd name="T64" fmla="*/ 100 w 907"/>
                  <a:gd name="T65" fmla="*/ 22 h 27"/>
                  <a:gd name="T66" fmla="*/ 105 w 907"/>
                  <a:gd name="T67" fmla="*/ 22 h 27"/>
                  <a:gd name="T68" fmla="*/ 107 w 907"/>
                  <a:gd name="T69" fmla="*/ 24 h 27"/>
                  <a:gd name="T70" fmla="*/ 113 w 907"/>
                  <a:gd name="T71" fmla="*/ 24 h 27"/>
                  <a:gd name="T72" fmla="*/ 113 w 907"/>
                  <a:gd name="T73" fmla="*/ 24 h 27"/>
                  <a:gd name="T74" fmla="*/ 120 w 907"/>
                  <a:gd name="T75" fmla="*/ 24 h 27"/>
                  <a:gd name="T76" fmla="*/ 120 w 907"/>
                  <a:gd name="T77" fmla="*/ 27 h 27"/>
                  <a:gd name="T78" fmla="*/ 907 w 907"/>
                  <a:gd name="T79" fmla="*/ 27 h 2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07"/>
                  <a:gd name="T121" fmla="*/ 0 h 27"/>
                  <a:gd name="T122" fmla="*/ 907 w 907"/>
                  <a:gd name="T123" fmla="*/ 27 h 2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07" h="27">
                    <a:moveTo>
                      <a:pt x="0" y="0"/>
                    </a:moveTo>
                    <a:lnTo>
                      <a:pt x="2" y="0"/>
                    </a:lnTo>
                    <a:lnTo>
                      <a:pt x="2" y="3"/>
                    </a:lnTo>
                    <a:lnTo>
                      <a:pt x="7" y="3"/>
                    </a:lnTo>
                    <a:lnTo>
                      <a:pt x="14" y="3"/>
                    </a:lnTo>
                    <a:lnTo>
                      <a:pt x="14" y="6"/>
                    </a:lnTo>
                    <a:lnTo>
                      <a:pt x="20" y="6"/>
                    </a:lnTo>
                    <a:lnTo>
                      <a:pt x="21" y="6"/>
                    </a:lnTo>
                    <a:lnTo>
                      <a:pt x="27" y="6"/>
                    </a:lnTo>
                    <a:lnTo>
                      <a:pt x="27" y="8"/>
                    </a:lnTo>
                    <a:lnTo>
                      <a:pt x="34" y="8"/>
                    </a:lnTo>
                    <a:lnTo>
                      <a:pt x="39" y="8"/>
                    </a:lnTo>
                    <a:lnTo>
                      <a:pt x="39" y="11"/>
                    </a:lnTo>
                    <a:lnTo>
                      <a:pt x="46" y="11"/>
                    </a:lnTo>
                    <a:lnTo>
                      <a:pt x="52" y="11"/>
                    </a:lnTo>
                    <a:lnTo>
                      <a:pt x="53" y="14"/>
                    </a:lnTo>
                    <a:lnTo>
                      <a:pt x="59" y="14"/>
                    </a:lnTo>
                    <a:lnTo>
                      <a:pt x="66" y="14"/>
                    </a:lnTo>
                    <a:lnTo>
                      <a:pt x="66" y="16"/>
                    </a:lnTo>
                    <a:lnTo>
                      <a:pt x="73" y="16"/>
                    </a:lnTo>
                    <a:lnTo>
                      <a:pt x="80" y="16"/>
                    </a:lnTo>
                    <a:lnTo>
                      <a:pt x="80" y="19"/>
                    </a:lnTo>
                    <a:lnTo>
                      <a:pt x="86" y="19"/>
                    </a:lnTo>
                    <a:lnTo>
                      <a:pt x="93" y="19"/>
                    </a:lnTo>
                    <a:lnTo>
                      <a:pt x="93" y="22"/>
                    </a:lnTo>
                    <a:lnTo>
                      <a:pt x="100" y="22"/>
                    </a:lnTo>
                    <a:lnTo>
                      <a:pt x="105" y="22"/>
                    </a:lnTo>
                    <a:lnTo>
                      <a:pt x="107" y="24"/>
                    </a:lnTo>
                    <a:lnTo>
                      <a:pt x="113" y="24"/>
                    </a:lnTo>
                    <a:lnTo>
                      <a:pt x="120" y="24"/>
                    </a:lnTo>
                    <a:lnTo>
                      <a:pt x="120" y="27"/>
                    </a:lnTo>
                    <a:lnTo>
                      <a:pt x="907" y="27"/>
                    </a:lnTo>
                  </a:path>
                </a:pathLst>
              </a:custGeom>
              <a:noFill/>
              <a:ln w="12700" cmpd="sng">
                <a:solidFill>
                  <a:srgbClr val="0033CC"/>
                </a:solidFill>
                <a:prstDash val="solid"/>
                <a:round/>
                <a:headEnd/>
                <a:tailEnd/>
              </a:ln>
            </p:spPr>
            <p:txBody>
              <a:bodyPr/>
              <a:lstStyle/>
              <a:p>
                <a:endParaRPr lang="en-US"/>
              </a:p>
            </p:txBody>
          </p:sp>
        </p:grpSp>
        <p:sp>
          <p:nvSpPr>
            <p:cNvPr id="73799" name="Rectangle 384"/>
            <p:cNvSpPr>
              <a:spLocks noChangeArrowheads="1"/>
            </p:cNvSpPr>
            <p:nvPr/>
          </p:nvSpPr>
          <p:spPr bwMode="auto">
            <a:xfrm>
              <a:off x="590" y="759"/>
              <a:ext cx="1989" cy="2084"/>
            </a:xfrm>
            <a:prstGeom prst="rect">
              <a:avLst/>
            </a:prstGeom>
            <a:noFill/>
            <a:ln w="3175">
              <a:solidFill>
                <a:srgbClr val="000000"/>
              </a:solidFill>
              <a:miter lim="800000"/>
              <a:headEnd/>
              <a:tailEnd/>
            </a:ln>
          </p:spPr>
          <p:txBody>
            <a:bodyPr/>
            <a:lstStyle/>
            <a:p>
              <a:endParaRPr lang="en-US"/>
            </a:p>
          </p:txBody>
        </p:sp>
        <p:sp>
          <p:nvSpPr>
            <p:cNvPr id="73800" name="Line 385"/>
            <p:cNvSpPr>
              <a:spLocks noChangeShapeType="1"/>
            </p:cNvSpPr>
            <p:nvPr/>
          </p:nvSpPr>
          <p:spPr bwMode="auto">
            <a:xfrm flipV="1">
              <a:off x="590" y="2830"/>
              <a:ext cx="0" cy="13"/>
            </a:xfrm>
            <a:prstGeom prst="line">
              <a:avLst/>
            </a:prstGeom>
            <a:noFill/>
            <a:ln w="3175">
              <a:solidFill>
                <a:srgbClr val="000000"/>
              </a:solidFill>
              <a:round/>
              <a:headEnd/>
              <a:tailEnd/>
            </a:ln>
          </p:spPr>
          <p:txBody>
            <a:bodyPr/>
            <a:lstStyle/>
            <a:p>
              <a:endParaRPr lang="en-US"/>
            </a:p>
          </p:txBody>
        </p:sp>
        <p:sp>
          <p:nvSpPr>
            <p:cNvPr id="73801" name="Line 386"/>
            <p:cNvSpPr>
              <a:spLocks noChangeShapeType="1"/>
            </p:cNvSpPr>
            <p:nvPr/>
          </p:nvSpPr>
          <p:spPr bwMode="auto">
            <a:xfrm flipV="1">
              <a:off x="840" y="2830"/>
              <a:ext cx="0" cy="13"/>
            </a:xfrm>
            <a:prstGeom prst="line">
              <a:avLst/>
            </a:prstGeom>
            <a:noFill/>
            <a:ln w="3175">
              <a:solidFill>
                <a:srgbClr val="000000"/>
              </a:solidFill>
              <a:round/>
              <a:headEnd/>
              <a:tailEnd/>
            </a:ln>
          </p:spPr>
          <p:txBody>
            <a:bodyPr/>
            <a:lstStyle/>
            <a:p>
              <a:endParaRPr lang="en-US"/>
            </a:p>
          </p:txBody>
        </p:sp>
        <p:sp>
          <p:nvSpPr>
            <p:cNvPr id="73802" name="Line 387"/>
            <p:cNvSpPr>
              <a:spLocks noChangeShapeType="1"/>
            </p:cNvSpPr>
            <p:nvPr/>
          </p:nvSpPr>
          <p:spPr bwMode="auto">
            <a:xfrm flipV="1">
              <a:off x="1087" y="2830"/>
              <a:ext cx="0" cy="13"/>
            </a:xfrm>
            <a:prstGeom prst="line">
              <a:avLst/>
            </a:prstGeom>
            <a:noFill/>
            <a:ln w="3175">
              <a:solidFill>
                <a:srgbClr val="000000"/>
              </a:solidFill>
              <a:round/>
              <a:headEnd/>
              <a:tailEnd/>
            </a:ln>
          </p:spPr>
          <p:txBody>
            <a:bodyPr/>
            <a:lstStyle/>
            <a:p>
              <a:endParaRPr lang="en-US"/>
            </a:p>
          </p:txBody>
        </p:sp>
        <p:sp>
          <p:nvSpPr>
            <p:cNvPr id="73803" name="Line 388"/>
            <p:cNvSpPr>
              <a:spLocks noChangeShapeType="1"/>
            </p:cNvSpPr>
            <p:nvPr/>
          </p:nvSpPr>
          <p:spPr bwMode="auto">
            <a:xfrm flipV="1">
              <a:off x="1336" y="2830"/>
              <a:ext cx="0" cy="13"/>
            </a:xfrm>
            <a:prstGeom prst="line">
              <a:avLst/>
            </a:prstGeom>
            <a:noFill/>
            <a:ln w="3175">
              <a:solidFill>
                <a:srgbClr val="000000"/>
              </a:solidFill>
              <a:round/>
              <a:headEnd/>
              <a:tailEnd/>
            </a:ln>
          </p:spPr>
          <p:txBody>
            <a:bodyPr/>
            <a:lstStyle/>
            <a:p>
              <a:endParaRPr lang="en-US"/>
            </a:p>
          </p:txBody>
        </p:sp>
        <p:sp>
          <p:nvSpPr>
            <p:cNvPr id="73804" name="Line 389"/>
            <p:cNvSpPr>
              <a:spLocks noChangeShapeType="1"/>
            </p:cNvSpPr>
            <p:nvPr/>
          </p:nvSpPr>
          <p:spPr bwMode="auto">
            <a:xfrm flipV="1">
              <a:off x="1584" y="2830"/>
              <a:ext cx="0" cy="13"/>
            </a:xfrm>
            <a:prstGeom prst="line">
              <a:avLst/>
            </a:prstGeom>
            <a:noFill/>
            <a:ln w="3175">
              <a:solidFill>
                <a:srgbClr val="000000"/>
              </a:solidFill>
              <a:round/>
              <a:headEnd/>
              <a:tailEnd/>
            </a:ln>
          </p:spPr>
          <p:txBody>
            <a:bodyPr/>
            <a:lstStyle/>
            <a:p>
              <a:endParaRPr lang="en-US"/>
            </a:p>
          </p:txBody>
        </p:sp>
        <p:sp>
          <p:nvSpPr>
            <p:cNvPr id="73805" name="Line 390"/>
            <p:cNvSpPr>
              <a:spLocks noChangeShapeType="1"/>
            </p:cNvSpPr>
            <p:nvPr/>
          </p:nvSpPr>
          <p:spPr bwMode="auto">
            <a:xfrm flipV="1">
              <a:off x="1833" y="2830"/>
              <a:ext cx="0" cy="13"/>
            </a:xfrm>
            <a:prstGeom prst="line">
              <a:avLst/>
            </a:prstGeom>
            <a:noFill/>
            <a:ln w="3175">
              <a:solidFill>
                <a:srgbClr val="000000"/>
              </a:solidFill>
              <a:round/>
              <a:headEnd/>
              <a:tailEnd/>
            </a:ln>
          </p:spPr>
          <p:txBody>
            <a:bodyPr/>
            <a:lstStyle/>
            <a:p>
              <a:endParaRPr lang="en-US"/>
            </a:p>
          </p:txBody>
        </p:sp>
        <p:sp>
          <p:nvSpPr>
            <p:cNvPr id="73806" name="Line 391"/>
            <p:cNvSpPr>
              <a:spLocks noChangeShapeType="1"/>
            </p:cNvSpPr>
            <p:nvPr/>
          </p:nvSpPr>
          <p:spPr bwMode="auto">
            <a:xfrm flipV="1">
              <a:off x="2081" y="2830"/>
              <a:ext cx="0" cy="13"/>
            </a:xfrm>
            <a:prstGeom prst="line">
              <a:avLst/>
            </a:prstGeom>
            <a:noFill/>
            <a:ln w="3175">
              <a:solidFill>
                <a:srgbClr val="000000"/>
              </a:solidFill>
              <a:round/>
              <a:headEnd/>
              <a:tailEnd/>
            </a:ln>
          </p:spPr>
          <p:txBody>
            <a:bodyPr/>
            <a:lstStyle/>
            <a:p>
              <a:endParaRPr lang="en-US"/>
            </a:p>
          </p:txBody>
        </p:sp>
        <p:sp>
          <p:nvSpPr>
            <p:cNvPr id="73807" name="Line 392"/>
            <p:cNvSpPr>
              <a:spLocks noChangeShapeType="1"/>
            </p:cNvSpPr>
            <p:nvPr/>
          </p:nvSpPr>
          <p:spPr bwMode="auto">
            <a:xfrm flipV="1">
              <a:off x="2330" y="2830"/>
              <a:ext cx="0" cy="13"/>
            </a:xfrm>
            <a:prstGeom prst="line">
              <a:avLst/>
            </a:prstGeom>
            <a:noFill/>
            <a:ln w="3175">
              <a:solidFill>
                <a:srgbClr val="000000"/>
              </a:solidFill>
              <a:round/>
              <a:headEnd/>
              <a:tailEnd/>
            </a:ln>
          </p:spPr>
          <p:txBody>
            <a:bodyPr/>
            <a:lstStyle/>
            <a:p>
              <a:endParaRPr lang="en-US"/>
            </a:p>
          </p:txBody>
        </p:sp>
        <p:sp>
          <p:nvSpPr>
            <p:cNvPr id="73808" name="Line 393"/>
            <p:cNvSpPr>
              <a:spLocks noChangeShapeType="1"/>
            </p:cNvSpPr>
            <p:nvPr/>
          </p:nvSpPr>
          <p:spPr bwMode="auto">
            <a:xfrm flipV="1">
              <a:off x="2579" y="2830"/>
              <a:ext cx="0" cy="13"/>
            </a:xfrm>
            <a:prstGeom prst="line">
              <a:avLst/>
            </a:prstGeom>
            <a:noFill/>
            <a:ln w="3175">
              <a:solidFill>
                <a:srgbClr val="000000"/>
              </a:solidFill>
              <a:round/>
              <a:headEnd/>
              <a:tailEnd/>
            </a:ln>
          </p:spPr>
          <p:txBody>
            <a:bodyPr/>
            <a:lstStyle/>
            <a:p>
              <a:endParaRPr lang="en-US"/>
            </a:p>
          </p:txBody>
        </p:sp>
        <p:sp>
          <p:nvSpPr>
            <p:cNvPr id="73809" name="Line 394"/>
            <p:cNvSpPr>
              <a:spLocks noChangeShapeType="1"/>
            </p:cNvSpPr>
            <p:nvPr/>
          </p:nvSpPr>
          <p:spPr bwMode="auto">
            <a:xfrm>
              <a:off x="590" y="759"/>
              <a:ext cx="0" cy="13"/>
            </a:xfrm>
            <a:prstGeom prst="line">
              <a:avLst/>
            </a:prstGeom>
            <a:noFill/>
            <a:ln w="3175">
              <a:solidFill>
                <a:srgbClr val="000000"/>
              </a:solidFill>
              <a:round/>
              <a:headEnd/>
              <a:tailEnd/>
            </a:ln>
          </p:spPr>
          <p:txBody>
            <a:bodyPr/>
            <a:lstStyle/>
            <a:p>
              <a:endParaRPr lang="en-US"/>
            </a:p>
          </p:txBody>
        </p:sp>
        <p:sp>
          <p:nvSpPr>
            <p:cNvPr id="73810" name="Line 395"/>
            <p:cNvSpPr>
              <a:spLocks noChangeShapeType="1"/>
            </p:cNvSpPr>
            <p:nvPr/>
          </p:nvSpPr>
          <p:spPr bwMode="auto">
            <a:xfrm>
              <a:off x="840" y="759"/>
              <a:ext cx="0" cy="13"/>
            </a:xfrm>
            <a:prstGeom prst="line">
              <a:avLst/>
            </a:prstGeom>
            <a:noFill/>
            <a:ln w="3175">
              <a:solidFill>
                <a:srgbClr val="000000"/>
              </a:solidFill>
              <a:round/>
              <a:headEnd/>
              <a:tailEnd/>
            </a:ln>
          </p:spPr>
          <p:txBody>
            <a:bodyPr/>
            <a:lstStyle/>
            <a:p>
              <a:endParaRPr lang="en-US"/>
            </a:p>
          </p:txBody>
        </p:sp>
        <p:sp>
          <p:nvSpPr>
            <p:cNvPr id="73811" name="Line 396"/>
            <p:cNvSpPr>
              <a:spLocks noChangeShapeType="1"/>
            </p:cNvSpPr>
            <p:nvPr/>
          </p:nvSpPr>
          <p:spPr bwMode="auto">
            <a:xfrm>
              <a:off x="1087" y="759"/>
              <a:ext cx="0" cy="13"/>
            </a:xfrm>
            <a:prstGeom prst="line">
              <a:avLst/>
            </a:prstGeom>
            <a:noFill/>
            <a:ln w="3175">
              <a:solidFill>
                <a:srgbClr val="000000"/>
              </a:solidFill>
              <a:round/>
              <a:headEnd/>
              <a:tailEnd/>
            </a:ln>
          </p:spPr>
          <p:txBody>
            <a:bodyPr/>
            <a:lstStyle/>
            <a:p>
              <a:endParaRPr lang="en-US"/>
            </a:p>
          </p:txBody>
        </p:sp>
        <p:sp>
          <p:nvSpPr>
            <p:cNvPr id="73812" name="Line 397"/>
            <p:cNvSpPr>
              <a:spLocks noChangeShapeType="1"/>
            </p:cNvSpPr>
            <p:nvPr/>
          </p:nvSpPr>
          <p:spPr bwMode="auto">
            <a:xfrm>
              <a:off x="1336" y="759"/>
              <a:ext cx="0" cy="13"/>
            </a:xfrm>
            <a:prstGeom prst="line">
              <a:avLst/>
            </a:prstGeom>
            <a:noFill/>
            <a:ln w="3175">
              <a:solidFill>
                <a:srgbClr val="000000"/>
              </a:solidFill>
              <a:round/>
              <a:headEnd/>
              <a:tailEnd/>
            </a:ln>
          </p:spPr>
          <p:txBody>
            <a:bodyPr/>
            <a:lstStyle/>
            <a:p>
              <a:endParaRPr lang="en-US"/>
            </a:p>
          </p:txBody>
        </p:sp>
        <p:sp>
          <p:nvSpPr>
            <p:cNvPr id="73813" name="Line 398"/>
            <p:cNvSpPr>
              <a:spLocks noChangeShapeType="1"/>
            </p:cNvSpPr>
            <p:nvPr/>
          </p:nvSpPr>
          <p:spPr bwMode="auto">
            <a:xfrm>
              <a:off x="1584" y="759"/>
              <a:ext cx="0" cy="13"/>
            </a:xfrm>
            <a:prstGeom prst="line">
              <a:avLst/>
            </a:prstGeom>
            <a:noFill/>
            <a:ln w="3175">
              <a:solidFill>
                <a:srgbClr val="000000"/>
              </a:solidFill>
              <a:round/>
              <a:headEnd/>
              <a:tailEnd/>
            </a:ln>
          </p:spPr>
          <p:txBody>
            <a:bodyPr/>
            <a:lstStyle/>
            <a:p>
              <a:endParaRPr lang="en-US"/>
            </a:p>
          </p:txBody>
        </p:sp>
        <p:sp>
          <p:nvSpPr>
            <p:cNvPr id="73814" name="Line 399"/>
            <p:cNvSpPr>
              <a:spLocks noChangeShapeType="1"/>
            </p:cNvSpPr>
            <p:nvPr/>
          </p:nvSpPr>
          <p:spPr bwMode="auto">
            <a:xfrm>
              <a:off x="1833" y="759"/>
              <a:ext cx="0" cy="13"/>
            </a:xfrm>
            <a:prstGeom prst="line">
              <a:avLst/>
            </a:prstGeom>
            <a:noFill/>
            <a:ln w="3175">
              <a:solidFill>
                <a:srgbClr val="000000"/>
              </a:solidFill>
              <a:round/>
              <a:headEnd/>
              <a:tailEnd/>
            </a:ln>
          </p:spPr>
          <p:txBody>
            <a:bodyPr/>
            <a:lstStyle/>
            <a:p>
              <a:endParaRPr lang="en-US"/>
            </a:p>
          </p:txBody>
        </p:sp>
        <p:sp>
          <p:nvSpPr>
            <p:cNvPr id="73815" name="Line 400"/>
            <p:cNvSpPr>
              <a:spLocks noChangeShapeType="1"/>
            </p:cNvSpPr>
            <p:nvPr/>
          </p:nvSpPr>
          <p:spPr bwMode="auto">
            <a:xfrm>
              <a:off x="2081" y="759"/>
              <a:ext cx="0" cy="13"/>
            </a:xfrm>
            <a:prstGeom prst="line">
              <a:avLst/>
            </a:prstGeom>
            <a:noFill/>
            <a:ln w="3175">
              <a:solidFill>
                <a:srgbClr val="000000"/>
              </a:solidFill>
              <a:round/>
              <a:headEnd/>
              <a:tailEnd/>
            </a:ln>
          </p:spPr>
          <p:txBody>
            <a:bodyPr/>
            <a:lstStyle/>
            <a:p>
              <a:endParaRPr lang="en-US"/>
            </a:p>
          </p:txBody>
        </p:sp>
        <p:sp>
          <p:nvSpPr>
            <p:cNvPr id="73816" name="Line 401"/>
            <p:cNvSpPr>
              <a:spLocks noChangeShapeType="1"/>
            </p:cNvSpPr>
            <p:nvPr/>
          </p:nvSpPr>
          <p:spPr bwMode="auto">
            <a:xfrm>
              <a:off x="2330" y="759"/>
              <a:ext cx="0" cy="13"/>
            </a:xfrm>
            <a:prstGeom prst="line">
              <a:avLst/>
            </a:prstGeom>
            <a:noFill/>
            <a:ln w="3175">
              <a:solidFill>
                <a:srgbClr val="000000"/>
              </a:solidFill>
              <a:round/>
              <a:headEnd/>
              <a:tailEnd/>
            </a:ln>
          </p:spPr>
          <p:txBody>
            <a:bodyPr/>
            <a:lstStyle/>
            <a:p>
              <a:endParaRPr lang="en-US"/>
            </a:p>
          </p:txBody>
        </p:sp>
        <p:sp>
          <p:nvSpPr>
            <p:cNvPr id="73817" name="Line 402"/>
            <p:cNvSpPr>
              <a:spLocks noChangeShapeType="1"/>
            </p:cNvSpPr>
            <p:nvPr/>
          </p:nvSpPr>
          <p:spPr bwMode="auto">
            <a:xfrm>
              <a:off x="2579" y="759"/>
              <a:ext cx="0" cy="13"/>
            </a:xfrm>
            <a:prstGeom prst="line">
              <a:avLst/>
            </a:prstGeom>
            <a:noFill/>
            <a:ln w="3175">
              <a:solidFill>
                <a:srgbClr val="000000"/>
              </a:solidFill>
              <a:round/>
              <a:headEnd/>
              <a:tailEnd/>
            </a:ln>
          </p:spPr>
          <p:txBody>
            <a:bodyPr/>
            <a:lstStyle/>
            <a:p>
              <a:endParaRPr lang="en-US"/>
            </a:p>
          </p:txBody>
        </p:sp>
        <p:sp>
          <p:nvSpPr>
            <p:cNvPr id="73818" name="Line 403"/>
            <p:cNvSpPr>
              <a:spLocks noChangeShapeType="1"/>
            </p:cNvSpPr>
            <p:nvPr/>
          </p:nvSpPr>
          <p:spPr bwMode="auto">
            <a:xfrm flipV="1">
              <a:off x="590" y="2817"/>
              <a:ext cx="0" cy="26"/>
            </a:xfrm>
            <a:prstGeom prst="line">
              <a:avLst/>
            </a:prstGeom>
            <a:noFill/>
            <a:ln w="3175">
              <a:solidFill>
                <a:srgbClr val="000000"/>
              </a:solidFill>
              <a:round/>
              <a:headEnd/>
              <a:tailEnd/>
            </a:ln>
          </p:spPr>
          <p:txBody>
            <a:bodyPr/>
            <a:lstStyle/>
            <a:p>
              <a:endParaRPr lang="en-US"/>
            </a:p>
          </p:txBody>
        </p:sp>
        <p:sp>
          <p:nvSpPr>
            <p:cNvPr id="73819" name="Line 404"/>
            <p:cNvSpPr>
              <a:spLocks noChangeShapeType="1"/>
            </p:cNvSpPr>
            <p:nvPr/>
          </p:nvSpPr>
          <p:spPr bwMode="auto">
            <a:xfrm flipV="1">
              <a:off x="1087" y="2817"/>
              <a:ext cx="0" cy="26"/>
            </a:xfrm>
            <a:prstGeom prst="line">
              <a:avLst/>
            </a:prstGeom>
            <a:noFill/>
            <a:ln w="3175">
              <a:solidFill>
                <a:srgbClr val="000000"/>
              </a:solidFill>
              <a:round/>
              <a:headEnd/>
              <a:tailEnd/>
            </a:ln>
          </p:spPr>
          <p:txBody>
            <a:bodyPr/>
            <a:lstStyle/>
            <a:p>
              <a:endParaRPr lang="en-US"/>
            </a:p>
          </p:txBody>
        </p:sp>
        <p:sp>
          <p:nvSpPr>
            <p:cNvPr id="73820" name="Line 405"/>
            <p:cNvSpPr>
              <a:spLocks noChangeShapeType="1"/>
            </p:cNvSpPr>
            <p:nvPr/>
          </p:nvSpPr>
          <p:spPr bwMode="auto">
            <a:xfrm flipV="1">
              <a:off x="1584" y="2817"/>
              <a:ext cx="0" cy="26"/>
            </a:xfrm>
            <a:prstGeom prst="line">
              <a:avLst/>
            </a:prstGeom>
            <a:noFill/>
            <a:ln w="3175">
              <a:solidFill>
                <a:srgbClr val="000000"/>
              </a:solidFill>
              <a:round/>
              <a:headEnd/>
              <a:tailEnd/>
            </a:ln>
          </p:spPr>
          <p:txBody>
            <a:bodyPr/>
            <a:lstStyle/>
            <a:p>
              <a:endParaRPr lang="en-US"/>
            </a:p>
          </p:txBody>
        </p:sp>
        <p:sp>
          <p:nvSpPr>
            <p:cNvPr id="73821" name="Line 406"/>
            <p:cNvSpPr>
              <a:spLocks noChangeShapeType="1"/>
            </p:cNvSpPr>
            <p:nvPr/>
          </p:nvSpPr>
          <p:spPr bwMode="auto">
            <a:xfrm flipV="1">
              <a:off x="2081" y="2817"/>
              <a:ext cx="0" cy="26"/>
            </a:xfrm>
            <a:prstGeom prst="line">
              <a:avLst/>
            </a:prstGeom>
            <a:noFill/>
            <a:ln w="3175">
              <a:solidFill>
                <a:srgbClr val="000000"/>
              </a:solidFill>
              <a:round/>
              <a:headEnd/>
              <a:tailEnd/>
            </a:ln>
          </p:spPr>
          <p:txBody>
            <a:bodyPr/>
            <a:lstStyle/>
            <a:p>
              <a:endParaRPr lang="en-US"/>
            </a:p>
          </p:txBody>
        </p:sp>
        <p:sp>
          <p:nvSpPr>
            <p:cNvPr id="73822" name="Line 407"/>
            <p:cNvSpPr>
              <a:spLocks noChangeShapeType="1"/>
            </p:cNvSpPr>
            <p:nvPr/>
          </p:nvSpPr>
          <p:spPr bwMode="auto">
            <a:xfrm flipV="1">
              <a:off x="2579" y="2817"/>
              <a:ext cx="0" cy="26"/>
            </a:xfrm>
            <a:prstGeom prst="line">
              <a:avLst/>
            </a:prstGeom>
            <a:noFill/>
            <a:ln w="3175">
              <a:solidFill>
                <a:srgbClr val="000000"/>
              </a:solidFill>
              <a:round/>
              <a:headEnd/>
              <a:tailEnd/>
            </a:ln>
          </p:spPr>
          <p:txBody>
            <a:bodyPr/>
            <a:lstStyle/>
            <a:p>
              <a:endParaRPr lang="en-US"/>
            </a:p>
          </p:txBody>
        </p:sp>
        <p:sp>
          <p:nvSpPr>
            <p:cNvPr id="73823" name="Line 408"/>
            <p:cNvSpPr>
              <a:spLocks noChangeShapeType="1"/>
            </p:cNvSpPr>
            <p:nvPr/>
          </p:nvSpPr>
          <p:spPr bwMode="auto">
            <a:xfrm>
              <a:off x="590" y="759"/>
              <a:ext cx="0" cy="27"/>
            </a:xfrm>
            <a:prstGeom prst="line">
              <a:avLst/>
            </a:prstGeom>
            <a:noFill/>
            <a:ln w="3175">
              <a:solidFill>
                <a:srgbClr val="000000"/>
              </a:solidFill>
              <a:round/>
              <a:headEnd/>
              <a:tailEnd/>
            </a:ln>
          </p:spPr>
          <p:txBody>
            <a:bodyPr/>
            <a:lstStyle/>
            <a:p>
              <a:endParaRPr lang="en-US"/>
            </a:p>
          </p:txBody>
        </p:sp>
        <p:sp>
          <p:nvSpPr>
            <p:cNvPr id="73824" name="Line 409"/>
            <p:cNvSpPr>
              <a:spLocks noChangeShapeType="1"/>
            </p:cNvSpPr>
            <p:nvPr/>
          </p:nvSpPr>
          <p:spPr bwMode="auto">
            <a:xfrm>
              <a:off x="1087" y="759"/>
              <a:ext cx="0" cy="27"/>
            </a:xfrm>
            <a:prstGeom prst="line">
              <a:avLst/>
            </a:prstGeom>
            <a:noFill/>
            <a:ln w="3175">
              <a:solidFill>
                <a:srgbClr val="000000"/>
              </a:solidFill>
              <a:round/>
              <a:headEnd/>
              <a:tailEnd/>
            </a:ln>
          </p:spPr>
          <p:txBody>
            <a:bodyPr/>
            <a:lstStyle/>
            <a:p>
              <a:endParaRPr lang="en-US"/>
            </a:p>
          </p:txBody>
        </p:sp>
        <p:sp>
          <p:nvSpPr>
            <p:cNvPr id="73825" name="Line 410"/>
            <p:cNvSpPr>
              <a:spLocks noChangeShapeType="1"/>
            </p:cNvSpPr>
            <p:nvPr/>
          </p:nvSpPr>
          <p:spPr bwMode="auto">
            <a:xfrm>
              <a:off x="1584" y="759"/>
              <a:ext cx="0" cy="27"/>
            </a:xfrm>
            <a:prstGeom prst="line">
              <a:avLst/>
            </a:prstGeom>
            <a:noFill/>
            <a:ln w="3175">
              <a:solidFill>
                <a:srgbClr val="000000"/>
              </a:solidFill>
              <a:round/>
              <a:headEnd/>
              <a:tailEnd/>
            </a:ln>
          </p:spPr>
          <p:txBody>
            <a:bodyPr/>
            <a:lstStyle/>
            <a:p>
              <a:endParaRPr lang="en-US"/>
            </a:p>
          </p:txBody>
        </p:sp>
        <p:sp>
          <p:nvSpPr>
            <p:cNvPr id="73826" name="Line 411"/>
            <p:cNvSpPr>
              <a:spLocks noChangeShapeType="1"/>
            </p:cNvSpPr>
            <p:nvPr/>
          </p:nvSpPr>
          <p:spPr bwMode="auto">
            <a:xfrm>
              <a:off x="2081" y="759"/>
              <a:ext cx="0" cy="27"/>
            </a:xfrm>
            <a:prstGeom prst="line">
              <a:avLst/>
            </a:prstGeom>
            <a:noFill/>
            <a:ln w="3175">
              <a:solidFill>
                <a:srgbClr val="000000"/>
              </a:solidFill>
              <a:round/>
              <a:headEnd/>
              <a:tailEnd/>
            </a:ln>
          </p:spPr>
          <p:txBody>
            <a:bodyPr/>
            <a:lstStyle/>
            <a:p>
              <a:endParaRPr lang="en-US"/>
            </a:p>
          </p:txBody>
        </p:sp>
        <p:sp>
          <p:nvSpPr>
            <p:cNvPr id="73827" name="Line 412"/>
            <p:cNvSpPr>
              <a:spLocks noChangeShapeType="1"/>
            </p:cNvSpPr>
            <p:nvPr/>
          </p:nvSpPr>
          <p:spPr bwMode="auto">
            <a:xfrm>
              <a:off x="2579" y="759"/>
              <a:ext cx="0" cy="27"/>
            </a:xfrm>
            <a:prstGeom prst="line">
              <a:avLst/>
            </a:prstGeom>
            <a:noFill/>
            <a:ln w="3175">
              <a:solidFill>
                <a:srgbClr val="000000"/>
              </a:solidFill>
              <a:round/>
              <a:headEnd/>
              <a:tailEnd/>
            </a:ln>
          </p:spPr>
          <p:txBody>
            <a:bodyPr/>
            <a:lstStyle/>
            <a:p>
              <a:endParaRPr lang="en-US"/>
            </a:p>
          </p:txBody>
        </p:sp>
        <p:sp>
          <p:nvSpPr>
            <p:cNvPr id="73828" name="Rectangle 413"/>
            <p:cNvSpPr>
              <a:spLocks noChangeArrowheads="1"/>
            </p:cNvSpPr>
            <p:nvPr/>
          </p:nvSpPr>
          <p:spPr bwMode="auto">
            <a:xfrm>
              <a:off x="431" y="2902"/>
              <a:ext cx="325" cy="19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2600</a:t>
              </a:r>
            </a:p>
          </p:txBody>
        </p:sp>
        <p:sp>
          <p:nvSpPr>
            <p:cNvPr id="73829" name="Rectangle 414"/>
            <p:cNvSpPr>
              <a:spLocks noChangeArrowheads="1"/>
            </p:cNvSpPr>
            <p:nvPr/>
          </p:nvSpPr>
          <p:spPr bwMode="auto">
            <a:xfrm>
              <a:off x="929" y="2902"/>
              <a:ext cx="325" cy="19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2800</a:t>
              </a:r>
            </a:p>
          </p:txBody>
        </p:sp>
        <p:sp>
          <p:nvSpPr>
            <p:cNvPr id="73830" name="Rectangle 415"/>
            <p:cNvSpPr>
              <a:spLocks noChangeArrowheads="1"/>
            </p:cNvSpPr>
            <p:nvPr/>
          </p:nvSpPr>
          <p:spPr bwMode="auto">
            <a:xfrm>
              <a:off x="1425" y="2902"/>
              <a:ext cx="325" cy="19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3000</a:t>
              </a:r>
            </a:p>
          </p:txBody>
        </p:sp>
        <p:sp>
          <p:nvSpPr>
            <p:cNvPr id="73831" name="Rectangle 416"/>
            <p:cNvSpPr>
              <a:spLocks noChangeArrowheads="1"/>
            </p:cNvSpPr>
            <p:nvPr/>
          </p:nvSpPr>
          <p:spPr bwMode="auto">
            <a:xfrm>
              <a:off x="1923" y="2902"/>
              <a:ext cx="325" cy="19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3200</a:t>
              </a:r>
            </a:p>
          </p:txBody>
        </p:sp>
        <p:sp>
          <p:nvSpPr>
            <p:cNvPr id="73832" name="Rectangle 417"/>
            <p:cNvSpPr>
              <a:spLocks noChangeArrowheads="1"/>
            </p:cNvSpPr>
            <p:nvPr/>
          </p:nvSpPr>
          <p:spPr bwMode="auto">
            <a:xfrm>
              <a:off x="2420" y="2902"/>
              <a:ext cx="325" cy="19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3400</a:t>
              </a:r>
            </a:p>
          </p:txBody>
        </p:sp>
        <p:sp>
          <p:nvSpPr>
            <p:cNvPr id="73833" name="Rectangle 418"/>
            <p:cNvSpPr>
              <a:spLocks noChangeArrowheads="1"/>
            </p:cNvSpPr>
            <p:nvPr/>
          </p:nvSpPr>
          <p:spPr bwMode="auto">
            <a:xfrm>
              <a:off x="1313" y="3045"/>
              <a:ext cx="537" cy="19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Time (s)</a:t>
              </a:r>
            </a:p>
          </p:txBody>
        </p:sp>
        <p:sp>
          <p:nvSpPr>
            <p:cNvPr id="73834" name="Line 419"/>
            <p:cNvSpPr>
              <a:spLocks noChangeShapeType="1"/>
            </p:cNvSpPr>
            <p:nvPr/>
          </p:nvSpPr>
          <p:spPr bwMode="auto">
            <a:xfrm>
              <a:off x="590" y="2843"/>
              <a:ext cx="9" cy="0"/>
            </a:xfrm>
            <a:prstGeom prst="line">
              <a:avLst/>
            </a:prstGeom>
            <a:noFill/>
            <a:ln w="3175">
              <a:solidFill>
                <a:srgbClr val="000000"/>
              </a:solidFill>
              <a:round/>
              <a:headEnd/>
              <a:tailEnd/>
            </a:ln>
          </p:spPr>
          <p:txBody>
            <a:bodyPr/>
            <a:lstStyle/>
            <a:p>
              <a:endParaRPr lang="en-US"/>
            </a:p>
          </p:txBody>
        </p:sp>
        <p:sp>
          <p:nvSpPr>
            <p:cNvPr id="73835" name="Line 420"/>
            <p:cNvSpPr>
              <a:spLocks noChangeShapeType="1"/>
            </p:cNvSpPr>
            <p:nvPr/>
          </p:nvSpPr>
          <p:spPr bwMode="auto">
            <a:xfrm>
              <a:off x="590" y="2496"/>
              <a:ext cx="9" cy="0"/>
            </a:xfrm>
            <a:prstGeom prst="line">
              <a:avLst/>
            </a:prstGeom>
            <a:noFill/>
            <a:ln w="3175">
              <a:solidFill>
                <a:srgbClr val="000000"/>
              </a:solidFill>
              <a:round/>
              <a:headEnd/>
              <a:tailEnd/>
            </a:ln>
          </p:spPr>
          <p:txBody>
            <a:bodyPr/>
            <a:lstStyle/>
            <a:p>
              <a:endParaRPr lang="en-US"/>
            </a:p>
          </p:txBody>
        </p:sp>
        <p:sp>
          <p:nvSpPr>
            <p:cNvPr id="73836" name="Line 421"/>
            <p:cNvSpPr>
              <a:spLocks noChangeShapeType="1"/>
            </p:cNvSpPr>
            <p:nvPr/>
          </p:nvSpPr>
          <p:spPr bwMode="auto">
            <a:xfrm>
              <a:off x="590" y="2149"/>
              <a:ext cx="9" cy="0"/>
            </a:xfrm>
            <a:prstGeom prst="line">
              <a:avLst/>
            </a:prstGeom>
            <a:noFill/>
            <a:ln w="3175">
              <a:solidFill>
                <a:srgbClr val="000000"/>
              </a:solidFill>
              <a:round/>
              <a:headEnd/>
              <a:tailEnd/>
            </a:ln>
          </p:spPr>
          <p:txBody>
            <a:bodyPr/>
            <a:lstStyle/>
            <a:p>
              <a:endParaRPr lang="en-US"/>
            </a:p>
          </p:txBody>
        </p:sp>
        <p:sp>
          <p:nvSpPr>
            <p:cNvPr id="73837" name="Line 422"/>
            <p:cNvSpPr>
              <a:spLocks noChangeShapeType="1"/>
            </p:cNvSpPr>
            <p:nvPr/>
          </p:nvSpPr>
          <p:spPr bwMode="auto">
            <a:xfrm>
              <a:off x="590" y="1801"/>
              <a:ext cx="9" cy="0"/>
            </a:xfrm>
            <a:prstGeom prst="line">
              <a:avLst/>
            </a:prstGeom>
            <a:noFill/>
            <a:ln w="3175">
              <a:solidFill>
                <a:srgbClr val="000000"/>
              </a:solidFill>
              <a:round/>
              <a:headEnd/>
              <a:tailEnd/>
            </a:ln>
          </p:spPr>
          <p:txBody>
            <a:bodyPr/>
            <a:lstStyle/>
            <a:p>
              <a:endParaRPr lang="en-US"/>
            </a:p>
          </p:txBody>
        </p:sp>
        <p:sp>
          <p:nvSpPr>
            <p:cNvPr id="73838" name="Line 423"/>
            <p:cNvSpPr>
              <a:spLocks noChangeShapeType="1"/>
            </p:cNvSpPr>
            <p:nvPr/>
          </p:nvSpPr>
          <p:spPr bwMode="auto">
            <a:xfrm>
              <a:off x="590" y="1454"/>
              <a:ext cx="9" cy="0"/>
            </a:xfrm>
            <a:prstGeom prst="line">
              <a:avLst/>
            </a:prstGeom>
            <a:noFill/>
            <a:ln w="3175">
              <a:solidFill>
                <a:srgbClr val="000000"/>
              </a:solidFill>
              <a:round/>
              <a:headEnd/>
              <a:tailEnd/>
            </a:ln>
          </p:spPr>
          <p:txBody>
            <a:bodyPr/>
            <a:lstStyle/>
            <a:p>
              <a:endParaRPr lang="en-US"/>
            </a:p>
          </p:txBody>
        </p:sp>
        <p:sp>
          <p:nvSpPr>
            <p:cNvPr id="73839" name="Line 424"/>
            <p:cNvSpPr>
              <a:spLocks noChangeShapeType="1"/>
            </p:cNvSpPr>
            <p:nvPr/>
          </p:nvSpPr>
          <p:spPr bwMode="auto">
            <a:xfrm>
              <a:off x="590" y="1106"/>
              <a:ext cx="9" cy="0"/>
            </a:xfrm>
            <a:prstGeom prst="line">
              <a:avLst/>
            </a:prstGeom>
            <a:noFill/>
            <a:ln w="3175">
              <a:solidFill>
                <a:srgbClr val="000000"/>
              </a:solidFill>
              <a:round/>
              <a:headEnd/>
              <a:tailEnd/>
            </a:ln>
          </p:spPr>
          <p:txBody>
            <a:bodyPr/>
            <a:lstStyle/>
            <a:p>
              <a:endParaRPr lang="en-US"/>
            </a:p>
          </p:txBody>
        </p:sp>
        <p:sp>
          <p:nvSpPr>
            <p:cNvPr id="73840" name="Line 425"/>
            <p:cNvSpPr>
              <a:spLocks noChangeShapeType="1"/>
            </p:cNvSpPr>
            <p:nvPr/>
          </p:nvSpPr>
          <p:spPr bwMode="auto">
            <a:xfrm>
              <a:off x="590" y="759"/>
              <a:ext cx="9" cy="0"/>
            </a:xfrm>
            <a:prstGeom prst="line">
              <a:avLst/>
            </a:prstGeom>
            <a:noFill/>
            <a:ln w="3175">
              <a:solidFill>
                <a:srgbClr val="000000"/>
              </a:solidFill>
              <a:round/>
              <a:headEnd/>
              <a:tailEnd/>
            </a:ln>
          </p:spPr>
          <p:txBody>
            <a:bodyPr/>
            <a:lstStyle/>
            <a:p>
              <a:endParaRPr lang="en-US"/>
            </a:p>
          </p:txBody>
        </p:sp>
        <p:sp>
          <p:nvSpPr>
            <p:cNvPr id="73841" name="Line 426"/>
            <p:cNvSpPr>
              <a:spLocks noChangeShapeType="1"/>
            </p:cNvSpPr>
            <p:nvPr/>
          </p:nvSpPr>
          <p:spPr bwMode="auto">
            <a:xfrm flipH="1">
              <a:off x="2570" y="2843"/>
              <a:ext cx="9" cy="0"/>
            </a:xfrm>
            <a:prstGeom prst="line">
              <a:avLst/>
            </a:prstGeom>
            <a:noFill/>
            <a:ln w="3175">
              <a:solidFill>
                <a:srgbClr val="000000"/>
              </a:solidFill>
              <a:round/>
              <a:headEnd/>
              <a:tailEnd/>
            </a:ln>
          </p:spPr>
          <p:txBody>
            <a:bodyPr/>
            <a:lstStyle/>
            <a:p>
              <a:endParaRPr lang="en-US"/>
            </a:p>
          </p:txBody>
        </p:sp>
        <p:sp>
          <p:nvSpPr>
            <p:cNvPr id="73842" name="Line 427"/>
            <p:cNvSpPr>
              <a:spLocks noChangeShapeType="1"/>
            </p:cNvSpPr>
            <p:nvPr/>
          </p:nvSpPr>
          <p:spPr bwMode="auto">
            <a:xfrm flipH="1">
              <a:off x="2570" y="2496"/>
              <a:ext cx="9" cy="0"/>
            </a:xfrm>
            <a:prstGeom prst="line">
              <a:avLst/>
            </a:prstGeom>
            <a:noFill/>
            <a:ln w="3175">
              <a:solidFill>
                <a:srgbClr val="000000"/>
              </a:solidFill>
              <a:round/>
              <a:headEnd/>
              <a:tailEnd/>
            </a:ln>
          </p:spPr>
          <p:txBody>
            <a:bodyPr/>
            <a:lstStyle/>
            <a:p>
              <a:endParaRPr lang="en-US"/>
            </a:p>
          </p:txBody>
        </p:sp>
        <p:sp>
          <p:nvSpPr>
            <p:cNvPr id="73843" name="Line 428"/>
            <p:cNvSpPr>
              <a:spLocks noChangeShapeType="1"/>
            </p:cNvSpPr>
            <p:nvPr/>
          </p:nvSpPr>
          <p:spPr bwMode="auto">
            <a:xfrm flipH="1">
              <a:off x="2570" y="2149"/>
              <a:ext cx="9" cy="0"/>
            </a:xfrm>
            <a:prstGeom prst="line">
              <a:avLst/>
            </a:prstGeom>
            <a:noFill/>
            <a:ln w="3175">
              <a:solidFill>
                <a:srgbClr val="000000"/>
              </a:solidFill>
              <a:round/>
              <a:headEnd/>
              <a:tailEnd/>
            </a:ln>
          </p:spPr>
          <p:txBody>
            <a:bodyPr/>
            <a:lstStyle/>
            <a:p>
              <a:endParaRPr lang="en-US"/>
            </a:p>
          </p:txBody>
        </p:sp>
        <p:sp>
          <p:nvSpPr>
            <p:cNvPr id="73844" name="Line 429"/>
            <p:cNvSpPr>
              <a:spLocks noChangeShapeType="1"/>
            </p:cNvSpPr>
            <p:nvPr/>
          </p:nvSpPr>
          <p:spPr bwMode="auto">
            <a:xfrm flipH="1">
              <a:off x="2570" y="1801"/>
              <a:ext cx="9" cy="0"/>
            </a:xfrm>
            <a:prstGeom prst="line">
              <a:avLst/>
            </a:prstGeom>
            <a:noFill/>
            <a:ln w="3175">
              <a:solidFill>
                <a:srgbClr val="000000"/>
              </a:solidFill>
              <a:round/>
              <a:headEnd/>
              <a:tailEnd/>
            </a:ln>
          </p:spPr>
          <p:txBody>
            <a:bodyPr/>
            <a:lstStyle/>
            <a:p>
              <a:endParaRPr lang="en-US"/>
            </a:p>
          </p:txBody>
        </p:sp>
        <p:sp>
          <p:nvSpPr>
            <p:cNvPr id="73845" name="Line 430"/>
            <p:cNvSpPr>
              <a:spLocks noChangeShapeType="1"/>
            </p:cNvSpPr>
            <p:nvPr/>
          </p:nvSpPr>
          <p:spPr bwMode="auto">
            <a:xfrm flipH="1">
              <a:off x="2570" y="1454"/>
              <a:ext cx="9" cy="0"/>
            </a:xfrm>
            <a:prstGeom prst="line">
              <a:avLst/>
            </a:prstGeom>
            <a:noFill/>
            <a:ln w="3175">
              <a:solidFill>
                <a:srgbClr val="000000"/>
              </a:solidFill>
              <a:round/>
              <a:headEnd/>
              <a:tailEnd/>
            </a:ln>
          </p:spPr>
          <p:txBody>
            <a:bodyPr/>
            <a:lstStyle/>
            <a:p>
              <a:endParaRPr lang="en-US"/>
            </a:p>
          </p:txBody>
        </p:sp>
        <p:sp>
          <p:nvSpPr>
            <p:cNvPr id="73846" name="Line 431"/>
            <p:cNvSpPr>
              <a:spLocks noChangeShapeType="1"/>
            </p:cNvSpPr>
            <p:nvPr/>
          </p:nvSpPr>
          <p:spPr bwMode="auto">
            <a:xfrm flipH="1">
              <a:off x="2570" y="1106"/>
              <a:ext cx="9" cy="0"/>
            </a:xfrm>
            <a:prstGeom prst="line">
              <a:avLst/>
            </a:prstGeom>
            <a:noFill/>
            <a:ln w="3175">
              <a:solidFill>
                <a:srgbClr val="000000"/>
              </a:solidFill>
              <a:round/>
              <a:headEnd/>
              <a:tailEnd/>
            </a:ln>
          </p:spPr>
          <p:txBody>
            <a:bodyPr/>
            <a:lstStyle/>
            <a:p>
              <a:endParaRPr lang="en-US"/>
            </a:p>
          </p:txBody>
        </p:sp>
        <p:sp>
          <p:nvSpPr>
            <p:cNvPr id="73847" name="Line 432"/>
            <p:cNvSpPr>
              <a:spLocks noChangeShapeType="1"/>
            </p:cNvSpPr>
            <p:nvPr/>
          </p:nvSpPr>
          <p:spPr bwMode="auto">
            <a:xfrm flipH="1">
              <a:off x="2570" y="759"/>
              <a:ext cx="9" cy="0"/>
            </a:xfrm>
            <a:prstGeom prst="line">
              <a:avLst/>
            </a:prstGeom>
            <a:noFill/>
            <a:ln w="3175">
              <a:solidFill>
                <a:srgbClr val="000000"/>
              </a:solidFill>
              <a:round/>
              <a:headEnd/>
              <a:tailEnd/>
            </a:ln>
          </p:spPr>
          <p:txBody>
            <a:bodyPr/>
            <a:lstStyle/>
            <a:p>
              <a:endParaRPr lang="en-US"/>
            </a:p>
          </p:txBody>
        </p:sp>
        <p:sp>
          <p:nvSpPr>
            <p:cNvPr id="73848" name="Line 433"/>
            <p:cNvSpPr>
              <a:spLocks noChangeShapeType="1"/>
            </p:cNvSpPr>
            <p:nvPr/>
          </p:nvSpPr>
          <p:spPr bwMode="auto">
            <a:xfrm>
              <a:off x="590" y="2843"/>
              <a:ext cx="19" cy="0"/>
            </a:xfrm>
            <a:prstGeom prst="line">
              <a:avLst/>
            </a:prstGeom>
            <a:noFill/>
            <a:ln w="3175">
              <a:solidFill>
                <a:srgbClr val="000000"/>
              </a:solidFill>
              <a:round/>
              <a:headEnd/>
              <a:tailEnd/>
            </a:ln>
          </p:spPr>
          <p:txBody>
            <a:bodyPr/>
            <a:lstStyle/>
            <a:p>
              <a:endParaRPr lang="en-US"/>
            </a:p>
          </p:txBody>
        </p:sp>
        <p:sp>
          <p:nvSpPr>
            <p:cNvPr id="73849" name="Line 434"/>
            <p:cNvSpPr>
              <a:spLocks noChangeShapeType="1"/>
            </p:cNvSpPr>
            <p:nvPr/>
          </p:nvSpPr>
          <p:spPr bwMode="auto">
            <a:xfrm>
              <a:off x="590" y="2149"/>
              <a:ext cx="19" cy="0"/>
            </a:xfrm>
            <a:prstGeom prst="line">
              <a:avLst/>
            </a:prstGeom>
            <a:noFill/>
            <a:ln w="3175">
              <a:solidFill>
                <a:srgbClr val="000000"/>
              </a:solidFill>
              <a:round/>
              <a:headEnd/>
              <a:tailEnd/>
            </a:ln>
          </p:spPr>
          <p:txBody>
            <a:bodyPr/>
            <a:lstStyle/>
            <a:p>
              <a:endParaRPr lang="en-US"/>
            </a:p>
          </p:txBody>
        </p:sp>
        <p:sp>
          <p:nvSpPr>
            <p:cNvPr id="73850" name="Line 435"/>
            <p:cNvSpPr>
              <a:spLocks noChangeShapeType="1"/>
            </p:cNvSpPr>
            <p:nvPr/>
          </p:nvSpPr>
          <p:spPr bwMode="auto">
            <a:xfrm>
              <a:off x="590" y="1454"/>
              <a:ext cx="19" cy="0"/>
            </a:xfrm>
            <a:prstGeom prst="line">
              <a:avLst/>
            </a:prstGeom>
            <a:noFill/>
            <a:ln w="3175">
              <a:solidFill>
                <a:srgbClr val="000000"/>
              </a:solidFill>
              <a:round/>
              <a:headEnd/>
              <a:tailEnd/>
            </a:ln>
          </p:spPr>
          <p:txBody>
            <a:bodyPr/>
            <a:lstStyle/>
            <a:p>
              <a:endParaRPr lang="en-US"/>
            </a:p>
          </p:txBody>
        </p:sp>
        <p:sp>
          <p:nvSpPr>
            <p:cNvPr id="73851" name="Line 436"/>
            <p:cNvSpPr>
              <a:spLocks noChangeShapeType="1"/>
            </p:cNvSpPr>
            <p:nvPr/>
          </p:nvSpPr>
          <p:spPr bwMode="auto">
            <a:xfrm>
              <a:off x="590" y="759"/>
              <a:ext cx="19" cy="0"/>
            </a:xfrm>
            <a:prstGeom prst="line">
              <a:avLst/>
            </a:prstGeom>
            <a:noFill/>
            <a:ln w="3175">
              <a:solidFill>
                <a:srgbClr val="000000"/>
              </a:solidFill>
              <a:round/>
              <a:headEnd/>
              <a:tailEnd/>
            </a:ln>
          </p:spPr>
          <p:txBody>
            <a:bodyPr/>
            <a:lstStyle/>
            <a:p>
              <a:endParaRPr lang="en-US"/>
            </a:p>
          </p:txBody>
        </p:sp>
        <p:sp>
          <p:nvSpPr>
            <p:cNvPr id="73852" name="Line 437"/>
            <p:cNvSpPr>
              <a:spLocks noChangeShapeType="1"/>
            </p:cNvSpPr>
            <p:nvPr/>
          </p:nvSpPr>
          <p:spPr bwMode="auto">
            <a:xfrm flipH="1">
              <a:off x="2561" y="2843"/>
              <a:ext cx="18" cy="0"/>
            </a:xfrm>
            <a:prstGeom prst="line">
              <a:avLst/>
            </a:prstGeom>
            <a:noFill/>
            <a:ln w="3175">
              <a:solidFill>
                <a:srgbClr val="000000"/>
              </a:solidFill>
              <a:round/>
              <a:headEnd/>
              <a:tailEnd/>
            </a:ln>
          </p:spPr>
          <p:txBody>
            <a:bodyPr/>
            <a:lstStyle/>
            <a:p>
              <a:endParaRPr lang="en-US"/>
            </a:p>
          </p:txBody>
        </p:sp>
        <p:sp>
          <p:nvSpPr>
            <p:cNvPr id="73853" name="Line 438"/>
            <p:cNvSpPr>
              <a:spLocks noChangeShapeType="1"/>
            </p:cNvSpPr>
            <p:nvPr/>
          </p:nvSpPr>
          <p:spPr bwMode="auto">
            <a:xfrm flipH="1">
              <a:off x="2561" y="2149"/>
              <a:ext cx="18" cy="0"/>
            </a:xfrm>
            <a:prstGeom prst="line">
              <a:avLst/>
            </a:prstGeom>
            <a:noFill/>
            <a:ln w="3175">
              <a:solidFill>
                <a:srgbClr val="000000"/>
              </a:solidFill>
              <a:round/>
              <a:headEnd/>
              <a:tailEnd/>
            </a:ln>
          </p:spPr>
          <p:txBody>
            <a:bodyPr/>
            <a:lstStyle/>
            <a:p>
              <a:endParaRPr lang="en-US"/>
            </a:p>
          </p:txBody>
        </p:sp>
        <p:sp>
          <p:nvSpPr>
            <p:cNvPr id="73854" name="Line 439"/>
            <p:cNvSpPr>
              <a:spLocks noChangeShapeType="1"/>
            </p:cNvSpPr>
            <p:nvPr/>
          </p:nvSpPr>
          <p:spPr bwMode="auto">
            <a:xfrm flipH="1">
              <a:off x="2561" y="1454"/>
              <a:ext cx="18" cy="0"/>
            </a:xfrm>
            <a:prstGeom prst="line">
              <a:avLst/>
            </a:prstGeom>
            <a:noFill/>
            <a:ln w="3175">
              <a:solidFill>
                <a:srgbClr val="000000"/>
              </a:solidFill>
              <a:round/>
              <a:headEnd/>
              <a:tailEnd/>
            </a:ln>
          </p:spPr>
          <p:txBody>
            <a:bodyPr/>
            <a:lstStyle/>
            <a:p>
              <a:endParaRPr lang="en-US"/>
            </a:p>
          </p:txBody>
        </p:sp>
        <p:sp>
          <p:nvSpPr>
            <p:cNvPr id="73855" name="Line 440"/>
            <p:cNvSpPr>
              <a:spLocks noChangeShapeType="1"/>
            </p:cNvSpPr>
            <p:nvPr/>
          </p:nvSpPr>
          <p:spPr bwMode="auto">
            <a:xfrm flipH="1">
              <a:off x="2561" y="759"/>
              <a:ext cx="18" cy="0"/>
            </a:xfrm>
            <a:prstGeom prst="line">
              <a:avLst/>
            </a:prstGeom>
            <a:noFill/>
            <a:ln w="3175">
              <a:solidFill>
                <a:srgbClr val="000000"/>
              </a:solidFill>
              <a:round/>
              <a:headEnd/>
              <a:tailEnd/>
            </a:ln>
          </p:spPr>
          <p:txBody>
            <a:bodyPr/>
            <a:lstStyle/>
            <a:p>
              <a:endParaRPr lang="en-US"/>
            </a:p>
          </p:txBody>
        </p:sp>
        <p:sp>
          <p:nvSpPr>
            <p:cNvPr id="73856" name="Rectangle 441"/>
            <p:cNvSpPr>
              <a:spLocks noChangeArrowheads="1"/>
            </p:cNvSpPr>
            <p:nvPr/>
          </p:nvSpPr>
          <p:spPr bwMode="auto">
            <a:xfrm>
              <a:off x="406" y="2759"/>
              <a:ext cx="163" cy="19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50</a:t>
              </a:r>
            </a:p>
          </p:txBody>
        </p:sp>
        <p:sp>
          <p:nvSpPr>
            <p:cNvPr id="73857" name="Rectangle 442"/>
            <p:cNvSpPr>
              <a:spLocks noChangeArrowheads="1"/>
            </p:cNvSpPr>
            <p:nvPr/>
          </p:nvSpPr>
          <p:spPr bwMode="auto">
            <a:xfrm>
              <a:off x="330" y="2064"/>
              <a:ext cx="243" cy="19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a:t>
              </a:r>
            </a:p>
          </p:txBody>
        </p:sp>
        <p:sp>
          <p:nvSpPr>
            <p:cNvPr id="73858" name="Rectangle 443"/>
            <p:cNvSpPr>
              <a:spLocks noChangeArrowheads="1"/>
            </p:cNvSpPr>
            <p:nvPr/>
          </p:nvSpPr>
          <p:spPr bwMode="auto">
            <a:xfrm>
              <a:off x="330" y="1369"/>
              <a:ext cx="243" cy="200"/>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150</a:t>
              </a:r>
            </a:p>
          </p:txBody>
        </p:sp>
        <p:sp>
          <p:nvSpPr>
            <p:cNvPr id="73859" name="Rectangle 444"/>
            <p:cNvSpPr>
              <a:spLocks noChangeArrowheads="1"/>
            </p:cNvSpPr>
            <p:nvPr/>
          </p:nvSpPr>
          <p:spPr bwMode="auto">
            <a:xfrm>
              <a:off x="330" y="674"/>
              <a:ext cx="243" cy="19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200</a:t>
              </a:r>
            </a:p>
          </p:txBody>
        </p:sp>
        <p:sp>
          <p:nvSpPr>
            <p:cNvPr id="73860" name="Rectangle 445"/>
            <p:cNvSpPr>
              <a:spLocks noChangeArrowheads="1"/>
            </p:cNvSpPr>
            <p:nvPr/>
          </p:nvSpPr>
          <p:spPr bwMode="auto">
            <a:xfrm rot="-5400000">
              <a:off x="-308" y="1715"/>
              <a:ext cx="1108" cy="176"/>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Pressure (kPa)</a:t>
              </a:r>
            </a:p>
          </p:txBody>
        </p:sp>
        <p:sp>
          <p:nvSpPr>
            <p:cNvPr id="73861" name="Line 446"/>
            <p:cNvSpPr>
              <a:spLocks noChangeShapeType="1"/>
            </p:cNvSpPr>
            <p:nvPr/>
          </p:nvSpPr>
          <p:spPr bwMode="auto">
            <a:xfrm flipV="1">
              <a:off x="1219" y="1120"/>
              <a:ext cx="93" cy="140"/>
            </a:xfrm>
            <a:prstGeom prst="line">
              <a:avLst/>
            </a:prstGeom>
            <a:noFill/>
            <a:ln w="12700">
              <a:solidFill>
                <a:srgbClr val="000000"/>
              </a:solidFill>
              <a:round/>
              <a:headEnd/>
              <a:tailEnd/>
            </a:ln>
          </p:spPr>
          <p:txBody>
            <a:bodyPr/>
            <a:lstStyle/>
            <a:p>
              <a:endParaRPr lang="en-US"/>
            </a:p>
          </p:txBody>
        </p:sp>
        <p:sp>
          <p:nvSpPr>
            <p:cNvPr id="73862" name="Rectangle 447"/>
            <p:cNvSpPr>
              <a:spLocks noChangeArrowheads="1"/>
            </p:cNvSpPr>
            <p:nvPr/>
          </p:nvSpPr>
          <p:spPr bwMode="auto">
            <a:xfrm>
              <a:off x="1209" y="938"/>
              <a:ext cx="195" cy="19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VV</a:t>
              </a:r>
            </a:p>
          </p:txBody>
        </p:sp>
        <p:sp>
          <p:nvSpPr>
            <p:cNvPr id="73863" name="Line 448"/>
            <p:cNvSpPr>
              <a:spLocks noChangeShapeType="1"/>
            </p:cNvSpPr>
            <p:nvPr/>
          </p:nvSpPr>
          <p:spPr bwMode="auto">
            <a:xfrm flipV="1">
              <a:off x="1253" y="1499"/>
              <a:ext cx="110" cy="111"/>
            </a:xfrm>
            <a:prstGeom prst="line">
              <a:avLst/>
            </a:prstGeom>
            <a:noFill/>
            <a:ln w="12700">
              <a:solidFill>
                <a:srgbClr val="FF0000"/>
              </a:solidFill>
              <a:round/>
              <a:headEnd/>
              <a:tailEnd/>
            </a:ln>
          </p:spPr>
          <p:txBody>
            <a:bodyPr/>
            <a:lstStyle/>
            <a:p>
              <a:endParaRPr lang="en-US"/>
            </a:p>
          </p:txBody>
        </p:sp>
        <p:sp>
          <p:nvSpPr>
            <p:cNvPr id="73864" name="Rectangle 449"/>
            <p:cNvSpPr>
              <a:spLocks noChangeArrowheads="1"/>
            </p:cNvSpPr>
            <p:nvPr/>
          </p:nvSpPr>
          <p:spPr bwMode="auto">
            <a:xfrm>
              <a:off x="1457" y="1663"/>
              <a:ext cx="909" cy="19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Side wall tube</a:t>
              </a:r>
            </a:p>
          </p:txBody>
        </p:sp>
        <p:sp>
          <p:nvSpPr>
            <p:cNvPr id="73865" name="Line 450"/>
            <p:cNvSpPr>
              <a:spLocks noChangeShapeType="1"/>
            </p:cNvSpPr>
            <p:nvPr/>
          </p:nvSpPr>
          <p:spPr bwMode="auto">
            <a:xfrm flipV="1">
              <a:off x="1381" y="1831"/>
              <a:ext cx="161" cy="107"/>
            </a:xfrm>
            <a:prstGeom prst="line">
              <a:avLst/>
            </a:prstGeom>
            <a:noFill/>
            <a:ln w="3175">
              <a:solidFill>
                <a:srgbClr val="00FF00"/>
              </a:solidFill>
              <a:round/>
              <a:headEnd/>
              <a:tailEnd/>
            </a:ln>
          </p:spPr>
          <p:txBody>
            <a:bodyPr/>
            <a:lstStyle/>
            <a:p>
              <a:endParaRPr lang="en-US"/>
            </a:p>
          </p:txBody>
        </p:sp>
        <p:sp>
          <p:nvSpPr>
            <p:cNvPr id="73866" name="Rectangle 451"/>
            <p:cNvSpPr>
              <a:spLocks noChangeArrowheads="1"/>
            </p:cNvSpPr>
            <p:nvPr/>
          </p:nvSpPr>
          <p:spPr bwMode="auto">
            <a:xfrm>
              <a:off x="1371" y="1376"/>
              <a:ext cx="554" cy="19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FW tube</a:t>
              </a:r>
            </a:p>
          </p:txBody>
        </p:sp>
        <p:sp>
          <p:nvSpPr>
            <p:cNvPr id="73867" name="Line 452"/>
            <p:cNvSpPr>
              <a:spLocks noChangeShapeType="1"/>
            </p:cNvSpPr>
            <p:nvPr/>
          </p:nvSpPr>
          <p:spPr bwMode="auto">
            <a:xfrm>
              <a:off x="2236" y="2052"/>
              <a:ext cx="117" cy="112"/>
            </a:xfrm>
            <a:prstGeom prst="line">
              <a:avLst/>
            </a:prstGeom>
            <a:noFill/>
            <a:ln w="12700">
              <a:solidFill>
                <a:srgbClr val="0033CC"/>
              </a:solidFill>
              <a:round/>
              <a:headEnd/>
              <a:tailEnd/>
            </a:ln>
          </p:spPr>
          <p:txBody>
            <a:bodyPr/>
            <a:lstStyle/>
            <a:p>
              <a:endParaRPr lang="en-US"/>
            </a:p>
          </p:txBody>
        </p:sp>
        <p:sp>
          <p:nvSpPr>
            <p:cNvPr id="73868" name="Rectangle 453"/>
            <p:cNvSpPr>
              <a:spLocks noChangeArrowheads="1"/>
            </p:cNvSpPr>
            <p:nvPr/>
          </p:nvSpPr>
          <p:spPr bwMode="auto">
            <a:xfrm>
              <a:off x="1806" y="1881"/>
              <a:ext cx="733" cy="19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Inter-space</a:t>
              </a:r>
            </a:p>
          </p:txBody>
        </p:sp>
      </p:grpSp>
      <p:sp>
        <p:nvSpPr>
          <p:cNvPr id="73731" name="Rectangle 2"/>
          <p:cNvSpPr>
            <a:spLocks noGrp="1" noChangeArrowheads="1"/>
          </p:cNvSpPr>
          <p:nvPr>
            <p:ph type="title" idx="4294967295"/>
          </p:nvPr>
        </p:nvSpPr>
        <p:spPr bwMode="auto">
          <a:xfrm>
            <a:off x="149225" y="115888"/>
            <a:ext cx="8878888" cy="1143000"/>
          </a:xfrm>
          <a:prstGeom prst="rect">
            <a:avLst/>
          </a:prstGeom>
          <a:noFill/>
          <a:ln>
            <a:miter lim="800000"/>
            <a:headEnd/>
            <a:tailEnd/>
          </a:ln>
        </p:spPr>
        <p:txBody>
          <a:bodyPr/>
          <a:lstStyle/>
          <a:p>
            <a:pPr algn="ctr"/>
            <a:r>
              <a:rPr lang="en-US" sz="3200" smtClean="0">
                <a:solidFill>
                  <a:schemeClr val="tx1"/>
                </a:solidFill>
                <a:latin typeface="Arial" charset="0"/>
              </a:rPr>
              <a:t>Helium Leak into Inter-space (cont.)</a:t>
            </a:r>
          </a:p>
        </p:txBody>
      </p:sp>
      <p:sp>
        <p:nvSpPr>
          <p:cNvPr id="73732" name="Rectangle 3"/>
          <p:cNvSpPr>
            <a:spLocks noChangeArrowheads="1"/>
          </p:cNvSpPr>
          <p:nvPr/>
        </p:nvSpPr>
        <p:spPr bwMode="auto">
          <a:xfrm>
            <a:off x="555625" y="882650"/>
            <a:ext cx="7872413" cy="1327150"/>
          </a:xfrm>
          <a:prstGeom prst="rect">
            <a:avLst/>
          </a:prstGeom>
          <a:noFill/>
          <a:ln w="9525">
            <a:noFill/>
            <a:miter lim="800000"/>
            <a:headEnd/>
            <a:tailEnd/>
          </a:ln>
        </p:spPr>
        <p:txBody>
          <a:bodyPr>
            <a:spAutoFit/>
          </a:bodyPr>
          <a:lstStyle/>
          <a:p>
            <a:pPr marL="53975" indent="-53975" defTabSz="914400">
              <a:spcBef>
                <a:spcPct val="50000"/>
              </a:spcBef>
            </a:pPr>
            <a:r>
              <a:rPr lang="en-US">
                <a:solidFill>
                  <a:srgbClr val="CC3300"/>
                </a:solidFill>
                <a:latin typeface="Times New Roman" pitchFamily="18" charset="0"/>
              </a:rPr>
              <a:t>Pressure Results</a:t>
            </a:r>
            <a:r>
              <a:rPr lang="en-US">
                <a:solidFill>
                  <a:srgbClr val="000000"/>
                </a:solidFill>
                <a:latin typeface="Times New Roman" pitchFamily="18" charset="0"/>
              </a:rPr>
              <a:t> </a:t>
            </a:r>
          </a:p>
          <a:p>
            <a:pPr lvl="1" indent="-112713" defTabSz="914400">
              <a:lnSpc>
                <a:spcPct val="80000"/>
              </a:lnSpc>
              <a:spcBef>
                <a:spcPct val="50000"/>
              </a:spcBef>
            </a:pPr>
            <a:r>
              <a:rPr lang="en-US" sz="1800">
                <a:solidFill>
                  <a:srgbClr val="000000"/>
                </a:solidFill>
                <a:latin typeface="Times New Roman" pitchFamily="18" charset="0"/>
              </a:rPr>
              <a:t>• </a:t>
            </a:r>
            <a:r>
              <a:rPr lang="en-US" sz="1600">
                <a:solidFill>
                  <a:srgbClr val="000000"/>
                </a:solidFill>
                <a:latin typeface="Times New Roman" pitchFamily="18" charset="0"/>
              </a:rPr>
              <a:t>Pressure drop through TBM cooling system is large</a:t>
            </a:r>
          </a:p>
          <a:p>
            <a:pPr lvl="1" indent="-112713" defTabSz="914400">
              <a:lnSpc>
                <a:spcPct val="80000"/>
              </a:lnSpc>
              <a:spcBef>
                <a:spcPct val="50000"/>
              </a:spcBef>
            </a:pPr>
            <a:r>
              <a:rPr lang="en-US" sz="1600">
                <a:solidFill>
                  <a:srgbClr val="000000"/>
                </a:solidFill>
                <a:latin typeface="Times New Roman" pitchFamily="18" charset="0"/>
              </a:rPr>
              <a:t>• Resulting steam mass flow rate is &lt; 0.3 kg/s, and only ~110 kg of steam flows into port cell</a:t>
            </a:r>
          </a:p>
        </p:txBody>
      </p:sp>
      <p:grpSp>
        <p:nvGrpSpPr>
          <p:cNvPr id="73733" name="Group 454"/>
          <p:cNvGrpSpPr>
            <a:grpSpLocks/>
          </p:cNvGrpSpPr>
          <p:nvPr/>
        </p:nvGrpSpPr>
        <p:grpSpPr bwMode="auto">
          <a:xfrm>
            <a:off x="4605338" y="2900363"/>
            <a:ext cx="3589337" cy="3184525"/>
            <a:chOff x="2979" y="668"/>
            <a:chExt cx="2559" cy="2566"/>
          </a:xfrm>
        </p:grpSpPr>
        <p:sp>
          <p:nvSpPr>
            <p:cNvPr id="73734" name="Rectangle 455"/>
            <p:cNvSpPr>
              <a:spLocks noChangeArrowheads="1"/>
            </p:cNvSpPr>
            <p:nvPr/>
          </p:nvSpPr>
          <p:spPr bwMode="auto">
            <a:xfrm>
              <a:off x="3394" y="747"/>
              <a:ext cx="1983" cy="2100"/>
            </a:xfrm>
            <a:prstGeom prst="rect">
              <a:avLst/>
            </a:prstGeom>
            <a:noFill/>
            <a:ln w="3175">
              <a:solidFill>
                <a:srgbClr val="000000"/>
              </a:solidFill>
              <a:miter lim="800000"/>
              <a:headEnd/>
              <a:tailEnd/>
            </a:ln>
          </p:spPr>
          <p:txBody>
            <a:bodyPr/>
            <a:lstStyle/>
            <a:p>
              <a:endParaRPr lang="en-US"/>
            </a:p>
          </p:txBody>
        </p:sp>
        <p:sp>
          <p:nvSpPr>
            <p:cNvPr id="73735" name="Line 456"/>
            <p:cNvSpPr>
              <a:spLocks noChangeShapeType="1"/>
            </p:cNvSpPr>
            <p:nvPr/>
          </p:nvSpPr>
          <p:spPr bwMode="auto">
            <a:xfrm flipV="1">
              <a:off x="3394" y="2834"/>
              <a:ext cx="0" cy="13"/>
            </a:xfrm>
            <a:prstGeom prst="line">
              <a:avLst/>
            </a:prstGeom>
            <a:noFill/>
            <a:ln w="3175">
              <a:solidFill>
                <a:srgbClr val="000000"/>
              </a:solidFill>
              <a:round/>
              <a:headEnd/>
              <a:tailEnd/>
            </a:ln>
          </p:spPr>
          <p:txBody>
            <a:bodyPr/>
            <a:lstStyle/>
            <a:p>
              <a:endParaRPr lang="en-US"/>
            </a:p>
          </p:txBody>
        </p:sp>
        <p:sp>
          <p:nvSpPr>
            <p:cNvPr id="73736" name="Line 457"/>
            <p:cNvSpPr>
              <a:spLocks noChangeShapeType="1"/>
            </p:cNvSpPr>
            <p:nvPr/>
          </p:nvSpPr>
          <p:spPr bwMode="auto">
            <a:xfrm flipV="1">
              <a:off x="3726" y="2834"/>
              <a:ext cx="0" cy="13"/>
            </a:xfrm>
            <a:prstGeom prst="line">
              <a:avLst/>
            </a:prstGeom>
            <a:noFill/>
            <a:ln w="3175">
              <a:solidFill>
                <a:srgbClr val="000000"/>
              </a:solidFill>
              <a:round/>
              <a:headEnd/>
              <a:tailEnd/>
            </a:ln>
          </p:spPr>
          <p:txBody>
            <a:bodyPr/>
            <a:lstStyle/>
            <a:p>
              <a:endParaRPr lang="en-US"/>
            </a:p>
          </p:txBody>
        </p:sp>
        <p:sp>
          <p:nvSpPr>
            <p:cNvPr id="73737" name="Line 458"/>
            <p:cNvSpPr>
              <a:spLocks noChangeShapeType="1"/>
            </p:cNvSpPr>
            <p:nvPr/>
          </p:nvSpPr>
          <p:spPr bwMode="auto">
            <a:xfrm flipV="1">
              <a:off x="4056" y="2834"/>
              <a:ext cx="0" cy="13"/>
            </a:xfrm>
            <a:prstGeom prst="line">
              <a:avLst/>
            </a:prstGeom>
            <a:noFill/>
            <a:ln w="3175">
              <a:solidFill>
                <a:srgbClr val="000000"/>
              </a:solidFill>
              <a:round/>
              <a:headEnd/>
              <a:tailEnd/>
            </a:ln>
          </p:spPr>
          <p:txBody>
            <a:bodyPr/>
            <a:lstStyle/>
            <a:p>
              <a:endParaRPr lang="en-US"/>
            </a:p>
          </p:txBody>
        </p:sp>
        <p:sp>
          <p:nvSpPr>
            <p:cNvPr id="73738" name="Line 459"/>
            <p:cNvSpPr>
              <a:spLocks noChangeShapeType="1"/>
            </p:cNvSpPr>
            <p:nvPr/>
          </p:nvSpPr>
          <p:spPr bwMode="auto">
            <a:xfrm flipV="1">
              <a:off x="4386" y="2834"/>
              <a:ext cx="0" cy="13"/>
            </a:xfrm>
            <a:prstGeom prst="line">
              <a:avLst/>
            </a:prstGeom>
            <a:noFill/>
            <a:ln w="3175">
              <a:solidFill>
                <a:srgbClr val="000000"/>
              </a:solidFill>
              <a:round/>
              <a:headEnd/>
              <a:tailEnd/>
            </a:ln>
          </p:spPr>
          <p:txBody>
            <a:bodyPr/>
            <a:lstStyle/>
            <a:p>
              <a:endParaRPr lang="en-US"/>
            </a:p>
          </p:txBody>
        </p:sp>
        <p:sp>
          <p:nvSpPr>
            <p:cNvPr id="73739" name="Line 460"/>
            <p:cNvSpPr>
              <a:spLocks noChangeShapeType="1"/>
            </p:cNvSpPr>
            <p:nvPr/>
          </p:nvSpPr>
          <p:spPr bwMode="auto">
            <a:xfrm flipV="1">
              <a:off x="4716" y="2834"/>
              <a:ext cx="0" cy="13"/>
            </a:xfrm>
            <a:prstGeom prst="line">
              <a:avLst/>
            </a:prstGeom>
            <a:noFill/>
            <a:ln w="3175">
              <a:solidFill>
                <a:srgbClr val="000000"/>
              </a:solidFill>
              <a:round/>
              <a:headEnd/>
              <a:tailEnd/>
            </a:ln>
          </p:spPr>
          <p:txBody>
            <a:bodyPr/>
            <a:lstStyle/>
            <a:p>
              <a:endParaRPr lang="en-US"/>
            </a:p>
          </p:txBody>
        </p:sp>
        <p:sp>
          <p:nvSpPr>
            <p:cNvPr id="73740" name="Line 461"/>
            <p:cNvSpPr>
              <a:spLocks noChangeShapeType="1"/>
            </p:cNvSpPr>
            <p:nvPr/>
          </p:nvSpPr>
          <p:spPr bwMode="auto">
            <a:xfrm flipV="1">
              <a:off x="5048" y="2834"/>
              <a:ext cx="0" cy="13"/>
            </a:xfrm>
            <a:prstGeom prst="line">
              <a:avLst/>
            </a:prstGeom>
            <a:noFill/>
            <a:ln w="3175">
              <a:solidFill>
                <a:srgbClr val="000000"/>
              </a:solidFill>
              <a:round/>
              <a:headEnd/>
              <a:tailEnd/>
            </a:ln>
          </p:spPr>
          <p:txBody>
            <a:bodyPr/>
            <a:lstStyle/>
            <a:p>
              <a:endParaRPr lang="en-US"/>
            </a:p>
          </p:txBody>
        </p:sp>
        <p:sp>
          <p:nvSpPr>
            <p:cNvPr id="73741" name="Line 462"/>
            <p:cNvSpPr>
              <a:spLocks noChangeShapeType="1"/>
            </p:cNvSpPr>
            <p:nvPr/>
          </p:nvSpPr>
          <p:spPr bwMode="auto">
            <a:xfrm flipV="1">
              <a:off x="5377" y="2834"/>
              <a:ext cx="0" cy="13"/>
            </a:xfrm>
            <a:prstGeom prst="line">
              <a:avLst/>
            </a:prstGeom>
            <a:noFill/>
            <a:ln w="3175">
              <a:solidFill>
                <a:srgbClr val="000000"/>
              </a:solidFill>
              <a:round/>
              <a:headEnd/>
              <a:tailEnd/>
            </a:ln>
          </p:spPr>
          <p:txBody>
            <a:bodyPr/>
            <a:lstStyle/>
            <a:p>
              <a:endParaRPr lang="en-US"/>
            </a:p>
          </p:txBody>
        </p:sp>
        <p:sp>
          <p:nvSpPr>
            <p:cNvPr id="73742" name="Line 463"/>
            <p:cNvSpPr>
              <a:spLocks noChangeShapeType="1"/>
            </p:cNvSpPr>
            <p:nvPr/>
          </p:nvSpPr>
          <p:spPr bwMode="auto">
            <a:xfrm>
              <a:off x="3394" y="747"/>
              <a:ext cx="0" cy="14"/>
            </a:xfrm>
            <a:prstGeom prst="line">
              <a:avLst/>
            </a:prstGeom>
            <a:noFill/>
            <a:ln w="3175">
              <a:solidFill>
                <a:srgbClr val="000000"/>
              </a:solidFill>
              <a:round/>
              <a:headEnd/>
              <a:tailEnd/>
            </a:ln>
          </p:spPr>
          <p:txBody>
            <a:bodyPr/>
            <a:lstStyle/>
            <a:p>
              <a:endParaRPr lang="en-US"/>
            </a:p>
          </p:txBody>
        </p:sp>
        <p:sp>
          <p:nvSpPr>
            <p:cNvPr id="73743" name="Line 464"/>
            <p:cNvSpPr>
              <a:spLocks noChangeShapeType="1"/>
            </p:cNvSpPr>
            <p:nvPr/>
          </p:nvSpPr>
          <p:spPr bwMode="auto">
            <a:xfrm>
              <a:off x="3726" y="747"/>
              <a:ext cx="0" cy="14"/>
            </a:xfrm>
            <a:prstGeom prst="line">
              <a:avLst/>
            </a:prstGeom>
            <a:noFill/>
            <a:ln w="3175">
              <a:solidFill>
                <a:srgbClr val="000000"/>
              </a:solidFill>
              <a:round/>
              <a:headEnd/>
              <a:tailEnd/>
            </a:ln>
          </p:spPr>
          <p:txBody>
            <a:bodyPr/>
            <a:lstStyle/>
            <a:p>
              <a:endParaRPr lang="en-US"/>
            </a:p>
          </p:txBody>
        </p:sp>
        <p:sp>
          <p:nvSpPr>
            <p:cNvPr id="73744" name="Line 465"/>
            <p:cNvSpPr>
              <a:spLocks noChangeShapeType="1"/>
            </p:cNvSpPr>
            <p:nvPr/>
          </p:nvSpPr>
          <p:spPr bwMode="auto">
            <a:xfrm>
              <a:off x="4056" y="747"/>
              <a:ext cx="0" cy="14"/>
            </a:xfrm>
            <a:prstGeom prst="line">
              <a:avLst/>
            </a:prstGeom>
            <a:noFill/>
            <a:ln w="3175">
              <a:solidFill>
                <a:srgbClr val="000000"/>
              </a:solidFill>
              <a:round/>
              <a:headEnd/>
              <a:tailEnd/>
            </a:ln>
          </p:spPr>
          <p:txBody>
            <a:bodyPr/>
            <a:lstStyle/>
            <a:p>
              <a:endParaRPr lang="en-US"/>
            </a:p>
          </p:txBody>
        </p:sp>
        <p:sp>
          <p:nvSpPr>
            <p:cNvPr id="73745" name="Line 466"/>
            <p:cNvSpPr>
              <a:spLocks noChangeShapeType="1"/>
            </p:cNvSpPr>
            <p:nvPr/>
          </p:nvSpPr>
          <p:spPr bwMode="auto">
            <a:xfrm>
              <a:off x="4386" y="747"/>
              <a:ext cx="0" cy="14"/>
            </a:xfrm>
            <a:prstGeom prst="line">
              <a:avLst/>
            </a:prstGeom>
            <a:noFill/>
            <a:ln w="3175">
              <a:solidFill>
                <a:srgbClr val="000000"/>
              </a:solidFill>
              <a:round/>
              <a:headEnd/>
              <a:tailEnd/>
            </a:ln>
          </p:spPr>
          <p:txBody>
            <a:bodyPr/>
            <a:lstStyle/>
            <a:p>
              <a:endParaRPr lang="en-US"/>
            </a:p>
          </p:txBody>
        </p:sp>
        <p:sp>
          <p:nvSpPr>
            <p:cNvPr id="73746" name="Line 467"/>
            <p:cNvSpPr>
              <a:spLocks noChangeShapeType="1"/>
            </p:cNvSpPr>
            <p:nvPr/>
          </p:nvSpPr>
          <p:spPr bwMode="auto">
            <a:xfrm>
              <a:off x="4716" y="747"/>
              <a:ext cx="0" cy="14"/>
            </a:xfrm>
            <a:prstGeom prst="line">
              <a:avLst/>
            </a:prstGeom>
            <a:noFill/>
            <a:ln w="3175">
              <a:solidFill>
                <a:srgbClr val="000000"/>
              </a:solidFill>
              <a:round/>
              <a:headEnd/>
              <a:tailEnd/>
            </a:ln>
          </p:spPr>
          <p:txBody>
            <a:bodyPr/>
            <a:lstStyle/>
            <a:p>
              <a:endParaRPr lang="en-US"/>
            </a:p>
          </p:txBody>
        </p:sp>
        <p:sp>
          <p:nvSpPr>
            <p:cNvPr id="73747" name="Line 468"/>
            <p:cNvSpPr>
              <a:spLocks noChangeShapeType="1"/>
            </p:cNvSpPr>
            <p:nvPr/>
          </p:nvSpPr>
          <p:spPr bwMode="auto">
            <a:xfrm>
              <a:off x="5048" y="747"/>
              <a:ext cx="0" cy="14"/>
            </a:xfrm>
            <a:prstGeom prst="line">
              <a:avLst/>
            </a:prstGeom>
            <a:noFill/>
            <a:ln w="3175">
              <a:solidFill>
                <a:srgbClr val="000000"/>
              </a:solidFill>
              <a:round/>
              <a:headEnd/>
              <a:tailEnd/>
            </a:ln>
          </p:spPr>
          <p:txBody>
            <a:bodyPr/>
            <a:lstStyle/>
            <a:p>
              <a:endParaRPr lang="en-US"/>
            </a:p>
          </p:txBody>
        </p:sp>
        <p:sp>
          <p:nvSpPr>
            <p:cNvPr id="73748" name="Line 469"/>
            <p:cNvSpPr>
              <a:spLocks noChangeShapeType="1"/>
            </p:cNvSpPr>
            <p:nvPr/>
          </p:nvSpPr>
          <p:spPr bwMode="auto">
            <a:xfrm>
              <a:off x="5377" y="747"/>
              <a:ext cx="0" cy="14"/>
            </a:xfrm>
            <a:prstGeom prst="line">
              <a:avLst/>
            </a:prstGeom>
            <a:noFill/>
            <a:ln w="3175">
              <a:solidFill>
                <a:srgbClr val="000000"/>
              </a:solidFill>
              <a:round/>
              <a:headEnd/>
              <a:tailEnd/>
            </a:ln>
          </p:spPr>
          <p:txBody>
            <a:bodyPr/>
            <a:lstStyle/>
            <a:p>
              <a:endParaRPr lang="en-US"/>
            </a:p>
          </p:txBody>
        </p:sp>
        <p:sp>
          <p:nvSpPr>
            <p:cNvPr id="73749" name="Line 470"/>
            <p:cNvSpPr>
              <a:spLocks noChangeShapeType="1"/>
            </p:cNvSpPr>
            <p:nvPr/>
          </p:nvSpPr>
          <p:spPr bwMode="auto">
            <a:xfrm flipV="1">
              <a:off x="3394" y="2820"/>
              <a:ext cx="0" cy="27"/>
            </a:xfrm>
            <a:prstGeom prst="line">
              <a:avLst/>
            </a:prstGeom>
            <a:noFill/>
            <a:ln w="3175">
              <a:solidFill>
                <a:srgbClr val="000000"/>
              </a:solidFill>
              <a:round/>
              <a:headEnd/>
              <a:tailEnd/>
            </a:ln>
          </p:spPr>
          <p:txBody>
            <a:bodyPr/>
            <a:lstStyle/>
            <a:p>
              <a:endParaRPr lang="en-US"/>
            </a:p>
          </p:txBody>
        </p:sp>
        <p:sp>
          <p:nvSpPr>
            <p:cNvPr id="73750" name="Line 471"/>
            <p:cNvSpPr>
              <a:spLocks noChangeShapeType="1"/>
            </p:cNvSpPr>
            <p:nvPr/>
          </p:nvSpPr>
          <p:spPr bwMode="auto">
            <a:xfrm flipV="1">
              <a:off x="4056" y="2820"/>
              <a:ext cx="0" cy="27"/>
            </a:xfrm>
            <a:prstGeom prst="line">
              <a:avLst/>
            </a:prstGeom>
            <a:noFill/>
            <a:ln w="3175">
              <a:solidFill>
                <a:srgbClr val="000000"/>
              </a:solidFill>
              <a:round/>
              <a:headEnd/>
              <a:tailEnd/>
            </a:ln>
          </p:spPr>
          <p:txBody>
            <a:bodyPr/>
            <a:lstStyle/>
            <a:p>
              <a:endParaRPr lang="en-US"/>
            </a:p>
          </p:txBody>
        </p:sp>
        <p:sp>
          <p:nvSpPr>
            <p:cNvPr id="73751" name="Line 472"/>
            <p:cNvSpPr>
              <a:spLocks noChangeShapeType="1"/>
            </p:cNvSpPr>
            <p:nvPr/>
          </p:nvSpPr>
          <p:spPr bwMode="auto">
            <a:xfrm flipV="1">
              <a:off x="4716" y="2820"/>
              <a:ext cx="0" cy="27"/>
            </a:xfrm>
            <a:prstGeom prst="line">
              <a:avLst/>
            </a:prstGeom>
            <a:noFill/>
            <a:ln w="3175">
              <a:solidFill>
                <a:srgbClr val="000000"/>
              </a:solidFill>
              <a:round/>
              <a:headEnd/>
              <a:tailEnd/>
            </a:ln>
          </p:spPr>
          <p:txBody>
            <a:bodyPr/>
            <a:lstStyle/>
            <a:p>
              <a:endParaRPr lang="en-US"/>
            </a:p>
          </p:txBody>
        </p:sp>
        <p:sp>
          <p:nvSpPr>
            <p:cNvPr id="73752" name="Line 473"/>
            <p:cNvSpPr>
              <a:spLocks noChangeShapeType="1"/>
            </p:cNvSpPr>
            <p:nvPr/>
          </p:nvSpPr>
          <p:spPr bwMode="auto">
            <a:xfrm flipV="1">
              <a:off x="5377" y="2820"/>
              <a:ext cx="0" cy="27"/>
            </a:xfrm>
            <a:prstGeom prst="line">
              <a:avLst/>
            </a:prstGeom>
            <a:noFill/>
            <a:ln w="3175">
              <a:solidFill>
                <a:srgbClr val="000000"/>
              </a:solidFill>
              <a:round/>
              <a:headEnd/>
              <a:tailEnd/>
            </a:ln>
          </p:spPr>
          <p:txBody>
            <a:bodyPr/>
            <a:lstStyle/>
            <a:p>
              <a:endParaRPr lang="en-US"/>
            </a:p>
          </p:txBody>
        </p:sp>
        <p:sp>
          <p:nvSpPr>
            <p:cNvPr id="73753" name="Line 474"/>
            <p:cNvSpPr>
              <a:spLocks noChangeShapeType="1"/>
            </p:cNvSpPr>
            <p:nvPr/>
          </p:nvSpPr>
          <p:spPr bwMode="auto">
            <a:xfrm>
              <a:off x="3394" y="747"/>
              <a:ext cx="0" cy="27"/>
            </a:xfrm>
            <a:prstGeom prst="line">
              <a:avLst/>
            </a:prstGeom>
            <a:noFill/>
            <a:ln w="3175">
              <a:solidFill>
                <a:srgbClr val="000000"/>
              </a:solidFill>
              <a:round/>
              <a:headEnd/>
              <a:tailEnd/>
            </a:ln>
          </p:spPr>
          <p:txBody>
            <a:bodyPr/>
            <a:lstStyle/>
            <a:p>
              <a:endParaRPr lang="en-US"/>
            </a:p>
          </p:txBody>
        </p:sp>
        <p:sp>
          <p:nvSpPr>
            <p:cNvPr id="73754" name="Line 475"/>
            <p:cNvSpPr>
              <a:spLocks noChangeShapeType="1"/>
            </p:cNvSpPr>
            <p:nvPr/>
          </p:nvSpPr>
          <p:spPr bwMode="auto">
            <a:xfrm>
              <a:off x="4056" y="747"/>
              <a:ext cx="0" cy="27"/>
            </a:xfrm>
            <a:prstGeom prst="line">
              <a:avLst/>
            </a:prstGeom>
            <a:noFill/>
            <a:ln w="3175">
              <a:solidFill>
                <a:srgbClr val="000000"/>
              </a:solidFill>
              <a:round/>
              <a:headEnd/>
              <a:tailEnd/>
            </a:ln>
          </p:spPr>
          <p:txBody>
            <a:bodyPr/>
            <a:lstStyle/>
            <a:p>
              <a:endParaRPr lang="en-US"/>
            </a:p>
          </p:txBody>
        </p:sp>
        <p:sp>
          <p:nvSpPr>
            <p:cNvPr id="73755" name="Line 476"/>
            <p:cNvSpPr>
              <a:spLocks noChangeShapeType="1"/>
            </p:cNvSpPr>
            <p:nvPr/>
          </p:nvSpPr>
          <p:spPr bwMode="auto">
            <a:xfrm>
              <a:off x="4716" y="747"/>
              <a:ext cx="0" cy="27"/>
            </a:xfrm>
            <a:prstGeom prst="line">
              <a:avLst/>
            </a:prstGeom>
            <a:noFill/>
            <a:ln w="3175">
              <a:solidFill>
                <a:srgbClr val="000000"/>
              </a:solidFill>
              <a:round/>
              <a:headEnd/>
              <a:tailEnd/>
            </a:ln>
          </p:spPr>
          <p:txBody>
            <a:bodyPr/>
            <a:lstStyle/>
            <a:p>
              <a:endParaRPr lang="en-US"/>
            </a:p>
          </p:txBody>
        </p:sp>
        <p:sp>
          <p:nvSpPr>
            <p:cNvPr id="73756" name="Line 477"/>
            <p:cNvSpPr>
              <a:spLocks noChangeShapeType="1"/>
            </p:cNvSpPr>
            <p:nvPr/>
          </p:nvSpPr>
          <p:spPr bwMode="auto">
            <a:xfrm>
              <a:off x="5377" y="747"/>
              <a:ext cx="0" cy="27"/>
            </a:xfrm>
            <a:prstGeom prst="line">
              <a:avLst/>
            </a:prstGeom>
            <a:noFill/>
            <a:ln w="3175">
              <a:solidFill>
                <a:srgbClr val="000000"/>
              </a:solidFill>
              <a:round/>
              <a:headEnd/>
              <a:tailEnd/>
            </a:ln>
          </p:spPr>
          <p:txBody>
            <a:bodyPr/>
            <a:lstStyle/>
            <a:p>
              <a:endParaRPr lang="en-US"/>
            </a:p>
          </p:txBody>
        </p:sp>
        <p:sp>
          <p:nvSpPr>
            <p:cNvPr id="73757" name="Rectangle 478"/>
            <p:cNvSpPr>
              <a:spLocks noChangeArrowheads="1"/>
            </p:cNvSpPr>
            <p:nvPr/>
          </p:nvSpPr>
          <p:spPr bwMode="auto">
            <a:xfrm>
              <a:off x="3234" y="2905"/>
              <a:ext cx="321"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2500</a:t>
              </a:r>
            </a:p>
          </p:txBody>
        </p:sp>
        <p:sp>
          <p:nvSpPr>
            <p:cNvPr id="73758" name="Rectangle 479"/>
            <p:cNvSpPr>
              <a:spLocks noChangeArrowheads="1"/>
            </p:cNvSpPr>
            <p:nvPr/>
          </p:nvSpPr>
          <p:spPr bwMode="auto">
            <a:xfrm>
              <a:off x="3893" y="2905"/>
              <a:ext cx="322"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3000</a:t>
              </a:r>
            </a:p>
          </p:txBody>
        </p:sp>
        <p:sp>
          <p:nvSpPr>
            <p:cNvPr id="73759" name="Rectangle 480"/>
            <p:cNvSpPr>
              <a:spLocks noChangeArrowheads="1"/>
            </p:cNvSpPr>
            <p:nvPr/>
          </p:nvSpPr>
          <p:spPr bwMode="auto">
            <a:xfrm>
              <a:off x="4554" y="2905"/>
              <a:ext cx="322"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3500</a:t>
              </a:r>
            </a:p>
          </p:txBody>
        </p:sp>
        <p:sp>
          <p:nvSpPr>
            <p:cNvPr id="73760" name="Rectangle 481"/>
            <p:cNvSpPr>
              <a:spLocks noChangeArrowheads="1"/>
            </p:cNvSpPr>
            <p:nvPr/>
          </p:nvSpPr>
          <p:spPr bwMode="auto">
            <a:xfrm>
              <a:off x="5217" y="2905"/>
              <a:ext cx="321"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4000</a:t>
              </a:r>
            </a:p>
          </p:txBody>
        </p:sp>
        <p:sp>
          <p:nvSpPr>
            <p:cNvPr id="73761" name="Rectangle 482"/>
            <p:cNvSpPr>
              <a:spLocks noChangeArrowheads="1"/>
            </p:cNvSpPr>
            <p:nvPr/>
          </p:nvSpPr>
          <p:spPr bwMode="auto">
            <a:xfrm>
              <a:off x="4128" y="3037"/>
              <a:ext cx="532"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Time (s)</a:t>
              </a:r>
            </a:p>
          </p:txBody>
        </p:sp>
        <p:sp>
          <p:nvSpPr>
            <p:cNvPr id="73762" name="Line 483"/>
            <p:cNvSpPr>
              <a:spLocks noChangeShapeType="1"/>
            </p:cNvSpPr>
            <p:nvPr/>
          </p:nvSpPr>
          <p:spPr bwMode="auto">
            <a:xfrm>
              <a:off x="3394" y="2847"/>
              <a:ext cx="9" cy="0"/>
            </a:xfrm>
            <a:prstGeom prst="line">
              <a:avLst/>
            </a:prstGeom>
            <a:noFill/>
            <a:ln w="3175">
              <a:solidFill>
                <a:srgbClr val="000000"/>
              </a:solidFill>
              <a:round/>
              <a:headEnd/>
              <a:tailEnd/>
            </a:ln>
          </p:spPr>
          <p:txBody>
            <a:bodyPr/>
            <a:lstStyle/>
            <a:p>
              <a:endParaRPr lang="en-US"/>
            </a:p>
          </p:txBody>
        </p:sp>
        <p:sp>
          <p:nvSpPr>
            <p:cNvPr id="73763" name="Line 484"/>
            <p:cNvSpPr>
              <a:spLocks noChangeShapeType="1"/>
            </p:cNvSpPr>
            <p:nvPr/>
          </p:nvSpPr>
          <p:spPr bwMode="auto">
            <a:xfrm>
              <a:off x="3394" y="2497"/>
              <a:ext cx="9" cy="0"/>
            </a:xfrm>
            <a:prstGeom prst="line">
              <a:avLst/>
            </a:prstGeom>
            <a:noFill/>
            <a:ln w="3175">
              <a:solidFill>
                <a:srgbClr val="000000"/>
              </a:solidFill>
              <a:round/>
              <a:headEnd/>
              <a:tailEnd/>
            </a:ln>
          </p:spPr>
          <p:txBody>
            <a:bodyPr/>
            <a:lstStyle/>
            <a:p>
              <a:endParaRPr lang="en-US"/>
            </a:p>
          </p:txBody>
        </p:sp>
        <p:sp>
          <p:nvSpPr>
            <p:cNvPr id="73764" name="Line 485"/>
            <p:cNvSpPr>
              <a:spLocks noChangeShapeType="1"/>
            </p:cNvSpPr>
            <p:nvPr/>
          </p:nvSpPr>
          <p:spPr bwMode="auto">
            <a:xfrm>
              <a:off x="3394" y="2147"/>
              <a:ext cx="9" cy="0"/>
            </a:xfrm>
            <a:prstGeom prst="line">
              <a:avLst/>
            </a:prstGeom>
            <a:noFill/>
            <a:ln w="3175">
              <a:solidFill>
                <a:srgbClr val="000000"/>
              </a:solidFill>
              <a:round/>
              <a:headEnd/>
              <a:tailEnd/>
            </a:ln>
          </p:spPr>
          <p:txBody>
            <a:bodyPr/>
            <a:lstStyle/>
            <a:p>
              <a:endParaRPr lang="en-US"/>
            </a:p>
          </p:txBody>
        </p:sp>
        <p:sp>
          <p:nvSpPr>
            <p:cNvPr id="73765" name="Line 486"/>
            <p:cNvSpPr>
              <a:spLocks noChangeShapeType="1"/>
            </p:cNvSpPr>
            <p:nvPr/>
          </p:nvSpPr>
          <p:spPr bwMode="auto">
            <a:xfrm>
              <a:off x="3394" y="1797"/>
              <a:ext cx="9" cy="0"/>
            </a:xfrm>
            <a:prstGeom prst="line">
              <a:avLst/>
            </a:prstGeom>
            <a:noFill/>
            <a:ln w="3175">
              <a:solidFill>
                <a:srgbClr val="000000"/>
              </a:solidFill>
              <a:round/>
              <a:headEnd/>
              <a:tailEnd/>
            </a:ln>
          </p:spPr>
          <p:txBody>
            <a:bodyPr/>
            <a:lstStyle/>
            <a:p>
              <a:endParaRPr lang="en-US"/>
            </a:p>
          </p:txBody>
        </p:sp>
        <p:sp>
          <p:nvSpPr>
            <p:cNvPr id="73766" name="Line 487"/>
            <p:cNvSpPr>
              <a:spLocks noChangeShapeType="1"/>
            </p:cNvSpPr>
            <p:nvPr/>
          </p:nvSpPr>
          <p:spPr bwMode="auto">
            <a:xfrm>
              <a:off x="3394" y="1447"/>
              <a:ext cx="9" cy="0"/>
            </a:xfrm>
            <a:prstGeom prst="line">
              <a:avLst/>
            </a:prstGeom>
            <a:noFill/>
            <a:ln w="3175">
              <a:solidFill>
                <a:srgbClr val="000000"/>
              </a:solidFill>
              <a:round/>
              <a:headEnd/>
              <a:tailEnd/>
            </a:ln>
          </p:spPr>
          <p:txBody>
            <a:bodyPr/>
            <a:lstStyle/>
            <a:p>
              <a:endParaRPr lang="en-US"/>
            </a:p>
          </p:txBody>
        </p:sp>
        <p:sp>
          <p:nvSpPr>
            <p:cNvPr id="73767" name="Line 488"/>
            <p:cNvSpPr>
              <a:spLocks noChangeShapeType="1"/>
            </p:cNvSpPr>
            <p:nvPr/>
          </p:nvSpPr>
          <p:spPr bwMode="auto">
            <a:xfrm>
              <a:off x="3394" y="1097"/>
              <a:ext cx="9" cy="0"/>
            </a:xfrm>
            <a:prstGeom prst="line">
              <a:avLst/>
            </a:prstGeom>
            <a:noFill/>
            <a:ln w="3175">
              <a:solidFill>
                <a:srgbClr val="000000"/>
              </a:solidFill>
              <a:round/>
              <a:headEnd/>
              <a:tailEnd/>
            </a:ln>
          </p:spPr>
          <p:txBody>
            <a:bodyPr/>
            <a:lstStyle/>
            <a:p>
              <a:endParaRPr lang="en-US"/>
            </a:p>
          </p:txBody>
        </p:sp>
        <p:sp>
          <p:nvSpPr>
            <p:cNvPr id="73768" name="Line 489"/>
            <p:cNvSpPr>
              <a:spLocks noChangeShapeType="1"/>
            </p:cNvSpPr>
            <p:nvPr/>
          </p:nvSpPr>
          <p:spPr bwMode="auto">
            <a:xfrm>
              <a:off x="3394" y="747"/>
              <a:ext cx="9" cy="0"/>
            </a:xfrm>
            <a:prstGeom prst="line">
              <a:avLst/>
            </a:prstGeom>
            <a:noFill/>
            <a:ln w="3175">
              <a:solidFill>
                <a:srgbClr val="000000"/>
              </a:solidFill>
              <a:round/>
              <a:headEnd/>
              <a:tailEnd/>
            </a:ln>
          </p:spPr>
          <p:txBody>
            <a:bodyPr/>
            <a:lstStyle/>
            <a:p>
              <a:endParaRPr lang="en-US"/>
            </a:p>
          </p:txBody>
        </p:sp>
        <p:sp>
          <p:nvSpPr>
            <p:cNvPr id="73769" name="Line 490"/>
            <p:cNvSpPr>
              <a:spLocks noChangeShapeType="1"/>
            </p:cNvSpPr>
            <p:nvPr/>
          </p:nvSpPr>
          <p:spPr bwMode="auto">
            <a:xfrm flipH="1">
              <a:off x="5369" y="2847"/>
              <a:ext cx="8" cy="0"/>
            </a:xfrm>
            <a:prstGeom prst="line">
              <a:avLst/>
            </a:prstGeom>
            <a:noFill/>
            <a:ln w="3175">
              <a:solidFill>
                <a:srgbClr val="000000"/>
              </a:solidFill>
              <a:round/>
              <a:headEnd/>
              <a:tailEnd/>
            </a:ln>
          </p:spPr>
          <p:txBody>
            <a:bodyPr/>
            <a:lstStyle/>
            <a:p>
              <a:endParaRPr lang="en-US"/>
            </a:p>
          </p:txBody>
        </p:sp>
        <p:sp>
          <p:nvSpPr>
            <p:cNvPr id="73770" name="Line 491"/>
            <p:cNvSpPr>
              <a:spLocks noChangeShapeType="1"/>
            </p:cNvSpPr>
            <p:nvPr/>
          </p:nvSpPr>
          <p:spPr bwMode="auto">
            <a:xfrm flipH="1">
              <a:off x="5369" y="2497"/>
              <a:ext cx="8" cy="0"/>
            </a:xfrm>
            <a:prstGeom prst="line">
              <a:avLst/>
            </a:prstGeom>
            <a:noFill/>
            <a:ln w="3175">
              <a:solidFill>
                <a:srgbClr val="000000"/>
              </a:solidFill>
              <a:round/>
              <a:headEnd/>
              <a:tailEnd/>
            </a:ln>
          </p:spPr>
          <p:txBody>
            <a:bodyPr/>
            <a:lstStyle/>
            <a:p>
              <a:endParaRPr lang="en-US"/>
            </a:p>
          </p:txBody>
        </p:sp>
        <p:sp>
          <p:nvSpPr>
            <p:cNvPr id="73771" name="Line 492"/>
            <p:cNvSpPr>
              <a:spLocks noChangeShapeType="1"/>
            </p:cNvSpPr>
            <p:nvPr/>
          </p:nvSpPr>
          <p:spPr bwMode="auto">
            <a:xfrm flipH="1">
              <a:off x="5369" y="2147"/>
              <a:ext cx="8" cy="0"/>
            </a:xfrm>
            <a:prstGeom prst="line">
              <a:avLst/>
            </a:prstGeom>
            <a:noFill/>
            <a:ln w="3175">
              <a:solidFill>
                <a:srgbClr val="000000"/>
              </a:solidFill>
              <a:round/>
              <a:headEnd/>
              <a:tailEnd/>
            </a:ln>
          </p:spPr>
          <p:txBody>
            <a:bodyPr/>
            <a:lstStyle/>
            <a:p>
              <a:endParaRPr lang="en-US"/>
            </a:p>
          </p:txBody>
        </p:sp>
        <p:sp>
          <p:nvSpPr>
            <p:cNvPr id="73772" name="Line 493"/>
            <p:cNvSpPr>
              <a:spLocks noChangeShapeType="1"/>
            </p:cNvSpPr>
            <p:nvPr/>
          </p:nvSpPr>
          <p:spPr bwMode="auto">
            <a:xfrm flipH="1">
              <a:off x="5369" y="1797"/>
              <a:ext cx="8" cy="0"/>
            </a:xfrm>
            <a:prstGeom prst="line">
              <a:avLst/>
            </a:prstGeom>
            <a:noFill/>
            <a:ln w="3175">
              <a:solidFill>
                <a:srgbClr val="000000"/>
              </a:solidFill>
              <a:round/>
              <a:headEnd/>
              <a:tailEnd/>
            </a:ln>
          </p:spPr>
          <p:txBody>
            <a:bodyPr/>
            <a:lstStyle/>
            <a:p>
              <a:endParaRPr lang="en-US"/>
            </a:p>
          </p:txBody>
        </p:sp>
        <p:sp>
          <p:nvSpPr>
            <p:cNvPr id="73773" name="Line 494"/>
            <p:cNvSpPr>
              <a:spLocks noChangeShapeType="1"/>
            </p:cNvSpPr>
            <p:nvPr/>
          </p:nvSpPr>
          <p:spPr bwMode="auto">
            <a:xfrm flipH="1">
              <a:off x="5369" y="1447"/>
              <a:ext cx="8" cy="0"/>
            </a:xfrm>
            <a:prstGeom prst="line">
              <a:avLst/>
            </a:prstGeom>
            <a:noFill/>
            <a:ln w="3175">
              <a:solidFill>
                <a:srgbClr val="000000"/>
              </a:solidFill>
              <a:round/>
              <a:headEnd/>
              <a:tailEnd/>
            </a:ln>
          </p:spPr>
          <p:txBody>
            <a:bodyPr/>
            <a:lstStyle/>
            <a:p>
              <a:endParaRPr lang="en-US"/>
            </a:p>
          </p:txBody>
        </p:sp>
        <p:sp>
          <p:nvSpPr>
            <p:cNvPr id="73774" name="Line 495"/>
            <p:cNvSpPr>
              <a:spLocks noChangeShapeType="1"/>
            </p:cNvSpPr>
            <p:nvPr/>
          </p:nvSpPr>
          <p:spPr bwMode="auto">
            <a:xfrm flipH="1">
              <a:off x="5369" y="1097"/>
              <a:ext cx="8" cy="0"/>
            </a:xfrm>
            <a:prstGeom prst="line">
              <a:avLst/>
            </a:prstGeom>
            <a:noFill/>
            <a:ln w="3175">
              <a:solidFill>
                <a:srgbClr val="000000"/>
              </a:solidFill>
              <a:round/>
              <a:headEnd/>
              <a:tailEnd/>
            </a:ln>
          </p:spPr>
          <p:txBody>
            <a:bodyPr/>
            <a:lstStyle/>
            <a:p>
              <a:endParaRPr lang="en-US"/>
            </a:p>
          </p:txBody>
        </p:sp>
        <p:sp>
          <p:nvSpPr>
            <p:cNvPr id="73775" name="Line 496"/>
            <p:cNvSpPr>
              <a:spLocks noChangeShapeType="1"/>
            </p:cNvSpPr>
            <p:nvPr/>
          </p:nvSpPr>
          <p:spPr bwMode="auto">
            <a:xfrm flipH="1">
              <a:off x="5369" y="747"/>
              <a:ext cx="8" cy="0"/>
            </a:xfrm>
            <a:prstGeom prst="line">
              <a:avLst/>
            </a:prstGeom>
            <a:noFill/>
            <a:ln w="3175">
              <a:solidFill>
                <a:srgbClr val="000000"/>
              </a:solidFill>
              <a:round/>
              <a:headEnd/>
              <a:tailEnd/>
            </a:ln>
          </p:spPr>
          <p:txBody>
            <a:bodyPr/>
            <a:lstStyle/>
            <a:p>
              <a:endParaRPr lang="en-US"/>
            </a:p>
          </p:txBody>
        </p:sp>
        <p:sp>
          <p:nvSpPr>
            <p:cNvPr id="73776" name="Line 497"/>
            <p:cNvSpPr>
              <a:spLocks noChangeShapeType="1"/>
            </p:cNvSpPr>
            <p:nvPr/>
          </p:nvSpPr>
          <p:spPr bwMode="auto">
            <a:xfrm>
              <a:off x="3394" y="2847"/>
              <a:ext cx="20" cy="0"/>
            </a:xfrm>
            <a:prstGeom prst="line">
              <a:avLst/>
            </a:prstGeom>
            <a:noFill/>
            <a:ln w="3175">
              <a:solidFill>
                <a:srgbClr val="000000"/>
              </a:solidFill>
              <a:round/>
              <a:headEnd/>
              <a:tailEnd/>
            </a:ln>
          </p:spPr>
          <p:txBody>
            <a:bodyPr/>
            <a:lstStyle/>
            <a:p>
              <a:endParaRPr lang="en-US"/>
            </a:p>
          </p:txBody>
        </p:sp>
        <p:sp>
          <p:nvSpPr>
            <p:cNvPr id="73777" name="Line 498"/>
            <p:cNvSpPr>
              <a:spLocks noChangeShapeType="1"/>
            </p:cNvSpPr>
            <p:nvPr/>
          </p:nvSpPr>
          <p:spPr bwMode="auto">
            <a:xfrm>
              <a:off x="3394" y="2147"/>
              <a:ext cx="20" cy="0"/>
            </a:xfrm>
            <a:prstGeom prst="line">
              <a:avLst/>
            </a:prstGeom>
            <a:noFill/>
            <a:ln w="3175">
              <a:solidFill>
                <a:srgbClr val="000000"/>
              </a:solidFill>
              <a:round/>
              <a:headEnd/>
              <a:tailEnd/>
            </a:ln>
          </p:spPr>
          <p:txBody>
            <a:bodyPr/>
            <a:lstStyle/>
            <a:p>
              <a:endParaRPr lang="en-US"/>
            </a:p>
          </p:txBody>
        </p:sp>
        <p:sp>
          <p:nvSpPr>
            <p:cNvPr id="73778" name="Line 499"/>
            <p:cNvSpPr>
              <a:spLocks noChangeShapeType="1"/>
            </p:cNvSpPr>
            <p:nvPr/>
          </p:nvSpPr>
          <p:spPr bwMode="auto">
            <a:xfrm>
              <a:off x="3394" y="1447"/>
              <a:ext cx="20" cy="0"/>
            </a:xfrm>
            <a:prstGeom prst="line">
              <a:avLst/>
            </a:prstGeom>
            <a:noFill/>
            <a:ln w="3175">
              <a:solidFill>
                <a:srgbClr val="000000"/>
              </a:solidFill>
              <a:round/>
              <a:headEnd/>
              <a:tailEnd/>
            </a:ln>
          </p:spPr>
          <p:txBody>
            <a:bodyPr/>
            <a:lstStyle/>
            <a:p>
              <a:endParaRPr lang="en-US"/>
            </a:p>
          </p:txBody>
        </p:sp>
        <p:sp>
          <p:nvSpPr>
            <p:cNvPr id="73779" name="Line 500"/>
            <p:cNvSpPr>
              <a:spLocks noChangeShapeType="1"/>
            </p:cNvSpPr>
            <p:nvPr/>
          </p:nvSpPr>
          <p:spPr bwMode="auto">
            <a:xfrm>
              <a:off x="3394" y="747"/>
              <a:ext cx="20" cy="0"/>
            </a:xfrm>
            <a:prstGeom prst="line">
              <a:avLst/>
            </a:prstGeom>
            <a:noFill/>
            <a:ln w="3175">
              <a:solidFill>
                <a:srgbClr val="000000"/>
              </a:solidFill>
              <a:round/>
              <a:headEnd/>
              <a:tailEnd/>
            </a:ln>
          </p:spPr>
          <p:txBody>
            <a:bodyPr/>
            <a:lstStyle/>
            <a:p>
              <a:endParaRPr lang="en-US"/>
            </a:p>
          </p:txBody>
        </p:sp>
        <p:sp>
          <p:nvSpPr>
            <p:cNvPr id="73780" name="Line 501"/>
            <p:cNvSpPr>
              <a:spLocks noChangeShapeType="1"/>
            </p:cNvSpPr>
            <p:nvPr/>
          </p:nvSpPr>
          <p:spPr bwMode="auto">
            <a:xfrm flipH="1">
              <a:off x="5360" y="2847"/>
              <a:ext cx="17" cy="0"/>
            </a:xfrm>
            <a:prstGeom prst="line">
              <a:avLst/>
            </a:prstGeom>
            <a:noFill/>
            <a:ln w="3175">
              <a:solidFill>
                <a:srgbClr val="000000"/>
              </a:solidFill>
              <a:round/>
              <a:headEnd/>
              <a:tailEnd/>
            </a:ln>
          </p:spPr>
          <p:txBody>
            <a:bodyPr/>
            <a:lstStyle/>
            <a:p>
              <a:endParaRPr lang="en-US"/>
            </a:p>
          </p:txBody>
        </p:sp>
        <p:sp>
          <p:nvSpPr>
            <p:cNvPr id="73781" name="Line 502"/>
            <p:cNvSpPr>
              <a:spLocks noChangeShapeType="1"/>
            </p:cNvSpPr>
            <p:nvPr/>
          </p:nvSpPr>
          <p:spPr bwMode="auto">
            <a:xfrm flipH="1">
              <a:off x="5360" y="2147"/>
              <a:ext cx="17" cy="0"/>
            </a:xfrm>
            <a:prstGeom prst="line">
              <a:avLst/>
            </a:prstGeom>
            <a:noFill/>
            <a:ln w="3175">
              <a:solidFill>
                <a:srgbClr val="000000"/>
              </a:solidFill>
              <a:round/>
              <a:headEnd/>
              <a:tailEnd/>
            </a:ln>
          </p:spPr>
          <p:txBody>
            <a:bodyPr/>
            <a:lstStyle/>
            <a:p>
              <a:endParaRPr lang="en-US"/>
            </a:p>
          </p:txBody>
        </p:sp>
        <p:sp>
          <p:nvSpPr>
            <p:cNvPr id="73782" name="Line 503"/>
            <p:cNvSpPr>
              <a:spLocks noChangeShapeType="1"/>
            </p:cNvSpPr>
            <p:nvPr/>
          </p:nvSpPr>
          <p:spPr bwMode="auto">
            <a:xfrm flipH="1">
              <a:off x="5360" y="1447"/>
              <a:ext cx="17" cy="0"/>
            </a:xfrm>
            <a:prstGeom prst="line">
              <a:avLst/>
            </a:prstGeom>
            <a:noFill/>
            <a:ln w="3175">
              <a:solidFill>
                <a:srgbClr val="000000"/>
              </a:solidFill>
              <a:round/>
              <a:headEnd/>
              <a:tailEnd/>
            </a:ln>
          </p:spPr>
          <p:txBody>
            <a:bodyPr/>
            <a:lstStyle/>
            <a:p>
              <a:endParaRPr lang="en-US"/>
            </a:p>
          </p:txBody>
        </p:sp>
        <p:sp>
          <p:nvSpPr>
            <p:cNvPr id="73783" name="Line 504"/>
            <p:cNvSpPr>
              <a:spLocks noChangeShapeType="1"/>
            </p:cNvSpPr>
            <p:nvPr/>
          </p:nvSpPr>
          <p:spPr bwMode="auto">
            <a:xfrm flipH="1">
              <a:off x="5360" y="747"/>
              <a:ext cx="17" cy="0"/>
            </a:xfrm>
            <a:prstGeom prst="line">
              <a:avLst/>
            </a:prstGeom>
            <a:noFill/>
            <a:ln w="3175">
              <a:solidFill>
                <a:srgbClr val="000000"/>
              </a:solidFill>
              <a:round/>
              <a:headEnd/>
              <a:tailEnd/>
            </a:ln>
          </p:spPr>
          <p:txBody>
            <a:bodyPr/>
            <a:lstStyle/>
            <a:p>
              <a:endParaRPr lang="en-US"/>
            </a:p>
          </p:txBody>
        </p:sp>
        <p:sp>
          <p:nvSpPr>
            <p:cNvPr id="73784" name="Rectangle 505"/>
            <p:cNvSpPr>
              <a:spLocks noChangeArrowheads="1"/>
            </p:cNvSpPr>
            <p:nvPr/>
          </p:nvSpPr>
          <p:spPr bwMode="auto">
            <a:xfrm>
              <a:off x="3135" y="2769"/>
              <a:ext cx="250"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a:t>
              </a:r>
            </a:p>
          </p:txBody>
        </p:sp>
        <p:sp>
          <p:nvSpPr>
            <p:cNvPr id="73785" name="Rectangle 506"/>
            <p:cNvSpPr>
              <a:spLocks noChangeArrowheads="1"/>
            </p:cNvSpPr>
            <p:nvPr/>
          </p:nvSpPr>
          <p:spPr bwMode="auto">
            <a:xfrm>
              <a:off x="3135" y="2068"/>
              <a:ext cx="250"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-0.5</a:t>
              </a:r>
            </a:p>
          </p:txBody>
        </p:sp>
        <p:sp>
          <p:nvSpPr>
            <p:cNvPr id="73786" name="Rectangle 507"/>
            <p:cNvSpPr>
              <a:spLocks noChangeArrowheads="1"/>
            </p:cNvSpPr>
            <p:nvPr/>
          </p:nvSpPr>
          <p:spPr bwMode="auto">
            <a:xfrm>
              <a:off x="3157" y="1369"/>
              <a:ext cx="201"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0.0</a:t>
              </a:r>
            </a:p>
          </p:txBody>
        </p:sp>
        <p:sp>
          <p:nvSpPr>
            <p:cNvPr id="73787" name="Rectangle 508"/>
            <p:cNvSpPr>
              <a:spLocks noChangeArrowheads="1"/>
            </p:cNvSpPr>
            <p:nvPr/>
          </p:nvSpPr>
          <p:spPr bwMode="auto">
            <a:xfrm>
              <a:off x="3157" y="668"/>
              <a:ext cx="201"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0.5</a:t>
              </a:r>
            </a:p>
          </p:txBody>
        </p:sp>
        <p:sp>
          <p:nvSpPr>
            <p:cNvPr id="73788" name="Rectangle 509"/>
            <p:cNvSpPr>
              <a:spLocks noChangeArrowheads="1"/>
            </p:cNvSpPr>
            <p:nvPr/>
          </p:nvSpPr>
          <p:spPr bwMode="auto">
            <a:xfrm rot="-5400000">
              <a:off x="2251" y="1704"/>
              <a:ext cx="1630" cy="17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Mass Flow Rate (kg/s)</a:t>
              </a:r>
            </a:p>
          </p:txBody>
        </p:sp>
        <p:sp>
          <p:nvSpPr>
            <p:cNvPr id="73789" name="Freeform 510"/>
            <p:cNvSpPr>
              <a:spLocks/>
            </p:cNvSpPr>
            <p:nvPr/>
          </p:nvSpPr>
          <p:spPr bwMode="auto">
            <a:xfrm>
              <a:off x="3394" y="1052"/>
              <a:ext cx="607" cy="1418"/>
            </a:xfrm>
            <a:custGeom>
              <a:avLst/>
              <a:gdLst>
                <a:gd name="T0" fmla="*/ 403 w 607"/>
                <a:gd name="T1" fmla="*/ 40 h 1418"/>
                <a:gd name="T2" fmla="*/ 407 w 607"/>
                <a:gd name="T3" fmla="*/ 80 h 1418"/>
                <a:gd name="T4" fmla="*/ 411 w 607"/>
                <a:gd name="T5" fmla="*/ 761 h 1418"/>
                <a:gd name="T6" fmla="*/ 412 w 607"/>
                <a:gd name="T7" fmla="*/ 1033 h 1418"/>
                <a:gd name="T8" fmla="*/ 414 w 607"/>
                <a:gd name="T9" fmla="*/ 1128 h 1418"/>
                <a:gd name="T10" fmla="*/ 416 w 607"/>
                <a:gd name="T11" fmla="*/ 1200 h 1418"/>
                <a:gd name="T12" fmla="*/ 416 w 607"/>
                <a:gd name="T13" fmla="*/ 1246 h 1418"/>
                <a:gd name="T14" fmla="*/ 418 w 607"/>
                <a:gd name="T15" fmla="*/ 1386 h 1418"/>
                <a:gd name="T16" fmla="*/ 420 w 607"/>
                <a:gd name="T17" fmla="*/ 1316 h 1418"/>
                <a:gd name="T18" fmla="*/ 421 w 607"/>
                <a:gd name="T19" fmla="*/ 1418 h 1418"/>
                <a:gd name="T20" fmla="*/ 423 w 607"/>
                <a:gd name="T21" fmla="*/ 1367 h 1418"/>
                <a:gd name="T22" fmla="*/ 427 w 607"/>
                <a:gd name="T23" fmla="*/ 1354 h 1418"/>
                <a:gd name="T24" fmla="*/ 430 w 607"/>
                <a:gd name="T25" fmla="*/ 1340 h 1418"/>
                <a:gd name="T26" fmla="*/ 434 w 607"/>
                <a:gd name="T27" fmla="*/ 1330 h 1418"/>
                <a:gd name="T28" fmla="*/ 437 w 607"/>
                <a:gd name="T29" fmla="*/ 1321 h 1418"/>
                <a:gd name="T30" fmla="*/ 444 w 607"/>
                <a:gd name="T31" fmla="*/ 1324 h 1418"/>
                <a:gd name="T32" fmla="*/ 448 w 607"/>
                <a:gd name="T33" fmla="*/ 1330 h 1418"/>
                <a:gd name="T34" fmla="*/ 453 w 607"/>
                <a:gd name="T35" fmla="*/ 1330 h 1418"/>
                <a:gd name="T36" fmla="*/ 457 w 607"/>
                <a:gd name="T37" fmla="*/ 1321 h 1418"/>
                <a:gd name="T38" fmla="*/ 461 w 607"/>
                <a:gd name="T39" fmla="*/ 1311 h 1418"/>
                <a:gd name="T40" fmla="*/ 464 w 607"/>
                <a:gd name="T41" fmla="*/ 1303 h 1418"/>
                <a:gd name="T42" fmla="*/ 468 w 607"/>
                <a:gd name="T43" fmla="*/ 1289 h 1418"/>
                <a:gd name="T44" fmla="*/ 471 w 607"/>
                <a:gd name="T45" fmla="*/ 1278 h 1418"/>
                <a:gd name="T46" fmla="*/ 475 w 607"/>
                <a:gd name="T47" fmla="*/ 1265 h 1418"/>
                <a:gd name="T48" fmla="*/ 480 w 607"/>
                <a:gd name="T49" fmla="*/ 1251 h 1418"/>
                <a:gd name="T50" fmla="*/ 482 w 607"/>
                <a:gd name="T51" fmla="*/ 1238 h 1418"/>
                <a:gd name="T52" fmla="*/ 487 w 607"/>
                <a:gd name="T53" fmla="*/ 1225 h 1418"/>
                <a:gd name="T54" fmla="*/ 491 w 607"/>
                <a:gd name="T55" fmla="*/ 1208 h 1418"/>
                <a:gd name="T56" fmla="*/ 494 w 607"/>
                <a:gd name="T57" fmla="*/ 1195 h 1418"/>
                <a:gd name="T58" fmla="*/ 498 w 607"/>
                <a:gd name="T59" fmla="*/ 1181 h 1418"/>
                <a:gd name="T60" fmla="*/ 502 w 607"/>
                <a:gd name="T61" fmla="*/ 1168 h 1418"/>
                <a:gd name="T62" fmla="*/ 505 w 607"/>
                <a:gd name="T63" fmla="*/ 1155 h 1418"/>
                <a:gd name="T64" fmla="*/ 509 w 607"/>
                <a:gd name="T65" fmla="*/ 1138 h 1418"/>
                <a:gd name="T66" fmla="*/ 512 w 607"/>
                <a:gd name="T67" fmla="*/ 1128 h 1418"/>
                <a:gd name="T68" fmla="*/ 516 w 607"/>
                <a:gd name="T69" fmla="*/ 1117 h 1418"/>
                <a:gd name="T70" fmla="*/ 519 w 607"/>
                <a:gd name="T71" fmla="*/ 1106 h 1418"/>
                <a:gd name="T72" fmla="*/ 523 w 607"/>
                <a:gd name="T73" fmla="*/ 1095 h 1418"/>
                <a:gd name="T74" fmla="*/ 527 w 607"/>
                <a:gd name="T75" fmla="*/ 1085 h 1418"/>
                <a:gd name="T76" fmla="*/ 530 w 607"/>
                <a:gd name="T77" fmla="*/ 1074 h 1418"/>
                <a:gd name="T78" fmla="*/ 534 w 607"/>
                <a:gd name="T79" fmla="*/ 1060 h 1418"/>
                <a:gd name="T80" fmla="*/ 537 w 607"/>
                <a:gd name="T81" fmla="*/ 1050 h 1418"/>
                <a:gd name="T82" fmla="*/ 541 w 607"/>
                <a:gd name="T83" fmla="*/ 1033 h 1418"/>
                <a:gd name="T84" fmla="*/ 544 w 607"/>
                <a:gd name="T85" fmla="*/ 1020 h 1418"/>
                <a:gd name="T86" fmla="*/ 548 w 607"/>
                <a:gd name="T87" fmla="*/ 1006 h 1418"/>
                <a:gd name="T88" fmla="*/ 551 w 607"/>
                <a:gd name="T89" fmla="*/ 993 h 1418"/>
                <a:gd name="T90" fmla="*/ 555 w 607"/>
                <a:gd name="T91" fmla="*/ 980 h 1418"/>
                <a:gd name="T92" fmla="*/ 559 w 607"/>
                <a:gd name="T93" fmla="*/ 966 h 1418"/>
                <a:gd name="T94" fmla="*/ 562 w 607"/>
                <a:gd name="T95" fmla="*/ 955 h 1418"/>
                <a:gd name="T96" fmla="*/ 566 w 607"/>
                <a:gd name="T97" fmla="*/ 942 h 1418"/>
                <a:gd name="T98" fmla="*/ 569 w 607"/>
                <a:gd name="T99" fmla="*/ 931 h 1418"/>
                <a:gd name="T100" fmla="*/ 573 w 607"/>
                <a:gd name="T101" fmla="*/ 918 h 1418"/>
                <a:gd name="T102" fmla="*/ 576 w 607"/>
                <a:gd name="T103" fmla="*/ 907 h 1418"/>
                <a:gd name="T104" fmla="*/ 580 w 607"/>
                <a:gd name="T105" fmla="*/ 893 h 1418"/>
                <a:gd name="T106" fmla="*/ 584 w 607"/>
                <a:gd name="T107" fmla="*/ 880 h 1418"/>
                <a:gd name="T108" fmla="*/ 587 w 607"/>
                <a:gd name="T109" fmla="*/ 866 h 1418"/>
                <a:gd name="T110" fmla="*/ 591 w 607"/>
                <a:gd name="T111" fmla="*/ 853 h 1418"/>
                <a:gd name="T112" fmla="*/ 594 w 607"/>
                <a:gd name="T113" fmla="*/ 840 h 1418"/>
                <a:gd name="T114" fmla="*/ 598 w 607"/>
                <a:gd name="T115" fmla="*/ 823 h 1418"/>
                <a:gd name="T116" fmla="*/ 601 w 607"/>
                <a:gd name="T117" fmla="*/ 810 h 1418"/>
                <a:gd name="T118" fmla="*/ 605 w 607"/>
                <a:gd name="T119" fmla="*/ 796 h 14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07"/>
                <a:gd name="T181" fmla="*/ 0 h 1418"/>
                <a:gd name="T182" fmla="*/ 607 w 607"/>
                <a:gd name="T183" fmla="*/ 1418 h 14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07" h="1418">
                  <a:moveTo>
                    <a:pt x="0" y="395"/>
                  </a:moveTo>
                  <a:lnTo>
                    <a:pt x="402" y="395"/>
                  </a:lnTo>
                  <a:lnTo>
                    <a:pt x="402" y="393"/>
                  </a:lnTo>
                  <a:lnTo>
                    <a:pt x="402" y="347"/>
                  </a:lnTo>
                  <a:lnTo>
                    <a:pt x="402" y="153"/>
                  </a:lnTo>
                  <a:lnTo>
                    <a:pt x="403" y="126"/>
                  </a:lnTo>
                  <a:lnTo>
                    <a:pt x="403" y="48"/>
                  </a:lnTo>
                  <a:lnTo>
                    <a:pt x="403" y="40"/>
                  </a:lnTo>
                  <a:lnTo>
                    <a:pt x="403" y="5"/>
                  </a:lnTo>
                  <a:lnTo>
                    <a:pt x="405" y="0"/>
                  </a:lnTo>
                  <a:lnTo>
                    <a:pt x="405" y="8"/>
                  </a:lnTo>
                  <a:lnTo>
                    <a:pt x="405" y="10"/>
                  </a:lnTo>
                  <a:lnTo>
                    <a:pt x="405" y="35"/>
                  </a:lnTo>
                  <a:lnTo>
                    <a:pt x="407" y="40"/>
                  </a:lnTo>
                  <a:lnTo>
                    <a:pt x="407" y="72"/>
                  </a:lnTo>
                  <a:lnTo>
                    <a:pt x="407" y="80"/>
                  </a:lnTo>
                  <a:lnTo>
                    <a:pt x="407" y="129"/>
                  </a:lnTo>
                  <a:lnTo>
                    <a:pt x="409" y="137"/>
                  </a:lnTo>
                  <a:lnTo>
                    <a:pt x="409" y="193"/>
                  </a:lnTo>
                  <a:lnTo>
                    <a:pt x="409" y="207"/>
                  </a:lnTo>
                  <a:lnTo>
                    <a:pt x="409" y="309"/>
                  </a:lnTo>
                  <a:lnTo>
                    <a:pt x="411" y="331"/>
                  </a:lnTo>
                  <a:lnTo>
                    <a:pt x="411" y="743"/>
                  </a:lnTo>
                  <a:lnTo>
                    <a:pt x="411" y="761"/>
                  </a:lnTo>
                  <a:lnTo>
                    <a:pt x="411" y="729"/>
                  </a:lnTo>
                  <a:lnTo>
                    <a:pt x="411" y="834"/>
                  </a:lnTo>
                  <a:lnTo>
                    <a:pt x="411" y="751"/>
                  </a:lnTo>
                  <a:lnTo>
                    <a:pt x="411" y="842"/>
                  </a:lnTo>
                  <a:lnTo>
                    <a:pt x="412" y="783"/>
                  </a:lnTo>
                  <a:lnTo>
                    <a:pt x="412" y="988"/>
                  </a:lnTo>
                  <a:lnTo>
                    <a:pt x="412" y="942"/>
                  </a:lnTo>
                  <a:lnTo>
                    <a:pt x="412" y="1033"/>
                  </a:lnTo>
                  <a:lnTo>
                    <a:pt x="412" y="953"/>
                  </a:lnTo>
                  <a:lnTo>
                    <a:pt x="412" y="988"/>
                  </a:lnTo>
                  <a:lnTo>
                    <a:pt x="412" y="996"/>
                  </a:lnTo>
                  <a:lnTo>
                    <a:pt x="412" y="969"/>
                  </a:lnTo>
                  <a:lnTo>
                    <a:pt x="412" y="1058"/>
                  </a:lnTo>
                  <a:lnTo>
                    <a:pt x="412" y="1041"/>
                  </a:lnTo>
                  <a:lnTo>
                    <a:pt x="414" y="1009"/>
                  </a:lnTo>
                  <a:lnTo>
                    <a:pt x="414" y="1128"/>
                  </a:lnTo>
                  <a:lnTo>
                    <a:pt x="414" y="1063"/>
                  </a:lnTo>
                  <a:lnTo>
                    <a:pt x="414" y="1176"/>
                  </a:lnTo>
                  <a:lnTo>
                    <a:pt x="414" y="1117"/>
                  </a:lnTo>
                  <a:lnTo>
                    <a:pt x="414" y="1214"/>
                  </a:lnTo>
                  <a:lnTo>
                    <a:pt x="414" y="1125"/>
                  </a:lnTo>
                  <a:lnTo>
                    <a:pt x="414" y="1265"/>
                  </a:lnTo>
                  <a:lnTo>
                    <a:pt x="414" y="1171"/>
                  </a:lnTo>
                  <a:lnTo>
                    <a:pt x="416" y="1200"/>
                  </a:lnTo>
                  <a:lnTo>
                    <a:pt x="416" y="1192"/>
                  </a:lnTo>
                  <a:lnTo>
                    <a:pt x="416" y="1295"/>
                  </a:lnTo>
                  <a:lnTo>
                    <a:pt x="416" y="1281"/>
                  </a:lnTo>
                  <a:lnTo>
                    <a:pt x="416" y="1308"/>
                  </a:lnTo>
                  <a:lnTo>
                    <a:pt x="416" y="1225"/>
                  </a:lnTo>
                  <a:lnTo>
                    <a:pt x="416" y="1246"/>
                  </a:lnTo>
                  <a:lnTo>
                    <a:pt x="416" y="1346"/>
                  </a:lnTo>
                  <a:lnTo>
                    <a:pt x="416" y="1246"/>
                  </a:lnTo>
                  <a:lnTo>
                    <a:pt x="416" y="1265"/>
                  </a:lnTo>
                  <a:lnTo>
                    <a:pt x="416" y="1262"/>
                  </a:lnTo>
                  <a:lnTo>
                    <a:pt x="416" y="1268"/>
                  </a:lnTo>
                  <a:lnTo>
                    <a:pt x="418" y="1373"/>
                  </a:lnTo>
                  <a:lnTo>
                    <a:pt x="418" y="1286"/>
                  </a:lnTo>
                  <a:lnTo>
                    <a:pt x="418" y="1370"/>
                  </a:lnTo>
                  <a:lnTo>
                    <a:pt x="418" y="1281"/>
                  </a:lnTo>
                  <a:lnTo>
                    <a:pt x="418" y="1386"/>
                  </a:lnTo>
                  <a:lnTo>
                    <a:pt x="418" y="1295"/>
                  </a:lnTo>
                  <a:lnTo>
                    <a:pt x="418" y="1405"/>
                  </a:lnTo>
                  <a:lnTo>
                    <a:pt x="418" y="1311"/>
                  </a:lnTo>
                  <a:lnTo>
                    <a:pt x="420" y="1313"/>
                  </a:lnTo>
                  <a:lnTo>
                    <a:pt x="420" y="1413"/>
                  </a:lnTo>
                  <a:lnTo>
                    <a:pt x="420" y="1313"/>
                  </a:lnTo>
                  <a:lnTo>
                    <a:pt x="420" y="1416"/>
                  </a:lnTo>
                  <a:lnTo>
                    <a:pt x="420" y="1316"/>
                  </a:lnTo>
                  <a:lnTo>
                    <a:pt x="420" y="1418"/>
                  </a:lnTo>
                  <a:lnTo>
                    <a:pt x="420" y="1319"/>
                  </a:lnTo>
                  <a:lnTo>
                    <a:pt x="420" y="1418"/>
                  </a:lnTo>
                  <a:lnTo>
                    <a:pt x="420" y="1319"/>
                  </a:lnTo>
                  <a:lnTo>
                    <a:pt x="420" y="1418"/>
                  </a:lnTo>
                  <a:lnTo>
                    <a:pt x="421" y="1319"/>
                  </a:lnTo>
                  <a:lnTo>
                    <a:pt x="421" y="1316"/>
                  </a:lnTo>
                  <a:lnTo>
                    <a:pt x="421" y="1418"/>
                  </a:lnTo>
                  <a:lnTo>
                    <a:pt x="421" y="1416"/>
                  </a:lnTo>
                  <a:lnTo>
                    <a:pt x="421" y="1316"/>
                  </a:lnTo>
                  <a:lnTo>
                    <a:pt x="421" y="1321"/>
                  </a:lnTo>
                  <a:lnTo>
                    <a:pt x="423" y="1327"/>
                  </a:lnTo>
                  <a:lnTo>
                    <a:pt x="423" y="1381"/>
                  </a:lnTo>
                  <a:lnTo>
                    <a:pt x="423" y="1370"/>
                  </a:lnTo>
                  <a:lnTo>
                    <a:pt x="423" y="1367"/>
                  </a:lnTo>
                  <a:lnTo>
                    <a:pt x="423" y="1362"/>
                  </a:lnTo>
                  <a:lnTo>
                    <a:pt x="425" y="1362"/>
                  </a:lnTo>
                  <a:lnTo>
                    <a:pt x="425" y="1359"/>
                  </a:lnTo>
                  <a:lnTo>
                    <a:pt x="427" y="1359"/>
                  </a:lnTo>
                  <a:lnTo>
                    <a:pt x="427" y="1356"/>
                  </a:lnTo>
                  <a:lnTo>
                    <a:pt x="427" y="1354"/>
                  </a:lnTo>
                  <a:lnTo>
                    <a:pt x="427" y="1351"/>
                  </a:lnTo>
                  <a:lnTo>
                    <a:pt x="428" y="1351"/>
                  </a:lnTo>
                  <a:lnTo>
                    <a:pt x="428" y="1348"/>
                  </a:lnTo>
                  <a:lnTo>
                    <a:pt x="428" y="1343"/>
                  </a:lnTo>
                  <a:lnTo>
                    <a:pt x="430" y="1343"/>
                  </a:lnTo>
                  <a:lnTo>
                    <a:pt x="430" y="1340"/>
                  </a:lnTo>
                  <a:lnTo>
                    <a:pt x="430" y="1338"/>
                  </a:lnTo>
                  <a:lnTo>
                    <a:pt x="432" y="1338"/>
                  </a:lnTo>
                  <a:lnTo>
                    <a:pt x="432" y="1335"/>
                  </a:lnTo>
                  <a:lnTo>
                    <a:pt x="432" y="1332"/>
                  </a:lnTo>
                  <a:lnTo>
                    <a:pt x="434" y="1332"/>
                  </a:lnTo>
                  <a:lnTo>
                    <a:pt x="434" y="1330"/>
                  </a:lnTo>
                  <a:lnTo>
                    <a:pt x="436" y="1330"/>
                  </a:lnTo>
                  <a:lnTo>
                    <a:pt x="436" y="1327"/>
                  </a:lnTo>
                  <a:lnTo>
                    <a:pt x="436" y="1324"/>
                  </a:lnTo>
                  <a:lnTo>
                    <a:pt x="437" y="1324"/>
                  </a:lnTo>
                  <a:lnTo>
                    <a:pt x="437" y="1321"/>
                  </a:lnTo>
                  <a:lnTo>
                    <a:pt x="441" y="1321"/>
                  </a:lnTo>
                  <a:lnTo>
                    <a:pt x="441" y="1324"/>
                  </a:lnTo>
                  <a:lnTo>
                    <a:pt x="443" y="1324"/>
                  </a:lnTo>
                  <a:lnTo>
                    <a:pt x="444" y="1324"/>
                  </a:lnTo>
                  <a:lnTo>
                    <a:pt x="444" y="1327"/>
                  </a:lnTo>
                  <a:lnTo>
                    <a:pt x="446" y="1327"/>
                  </a:lnTo>
                  <a:lnTo>
                    <a:pt x="446" y="1330"/>
                  </a:lnTo>
                  <a:lnTo>
                    <a:pt x="448" y="1330"/>
                  </a:lnTo>
                  <a:lnTo>
                    <a:pt x="450" y="1332"/>
                  </a:lnTo>
                  <a:lnTo>
                    <a:pt x="452" y="1332"/>
                  </a:lnTo>
                  <a:lnTo>
                    <a:pt x="453" y="1330"/>
                  </a:lnTo>
                  <a:lnTo>
                    <a:pt x="453" y="1327"/>
                  </a:lnTo>
                  <a:lnTo>
                    <a:pt x="455" y="1327"/>
                  </a:lnTo>
                  <a:lnTo>
                    <a:pt x="455" y="1324"/>
                  </a:lnTo>
                  <a:lnTo>
                    <a:pt x="455" y="1321"/>
                  </a:lnTo>
                  <a:lnTo>
                    <a:pt x="457" y="1321"/>
                  </a:lnTo>
                  <a:lnTo>
                    <a:pt x="457" y="1319"/>
                  </a:lnTo>
                  <a:lnTo>
                    <a:pt x="459" y="1319"/>
                  </a:lnTo>
                  <a:lnTo>
                    <a:pt x="459" y="1316"/>
                  </a:lnTo>
                  <a:lnTo>
                    <a:pt x="459" y="1313"/>
                  </a:lnTo>
                  <a:lnTo>
                    <a:pt x="461" y="1313"/>
                  </a:lnTo>
                  <a:lnTo>
                    <a:pt x="461" y="1311"/>
                  </a:lnTo>
                  <a:lnTo>
                    <a:pt x="462" y="1311"/>
                  </a:lnTo>
                  <a:lnTo>
                    <a:pt x="462" y="1308"/>
                  </a:lnTo>
                  <a:lnTo>
                    <a:pt x="462" y="1305"/>
                  </a:lnTo>
                  <a:lnTo>
                    <a:pt x="464" y="1305"/>
                  </a:lnTo>
                  <a:lnTo>
                    <a:pt x="464" y="1303"/>
                  </a:lnTo>
                  <a:lnTo>
                    <a:pt x="464" y="1300"/>
                  </a:lnTo>
                  <a:lnTo>
                    <a:pt x="466" y="1300"/>
                  </a:lnTo>
                  <a:lnTo>
                    <a:pt x="466" y="1297"/>
                  </a:lnTo>
                  <a:lnTo>
                    <a:pt x="466" y="1295"/>
                  </a:lnTo>
                  <a:lnTo>
                    <a:pt x="468" y="1295"/>
                  </a:lnTo>
                  <a:lnTo>
                    <a:pt x="468" y="1292"/>
                  </a:lnTo>
                  <a:lnTo>
                    <a:pt x="468" y="1289"/>
                  </a:lnTo>
                  <a:lnTo>
                    <a:pt x="468" y="1286"/>
                  </a:lnTo>
                  <a:lnTo>
                    <a:pt x="469" y="1286"/>
                  </a:lnTo>
                  <a:lnTo>
                    <a:pt x="469" y="1284"/>
                  </a:lnTo>
                  <a:lnTo>
                    <a:pt x="469" y="1281"/>
                  </a:lnTo>
                  <a:lnTo>
                    <a:pt x="471" y="1281"/>
                  </a:lnTo>
                  <a:lnTo>
                    <a:pt x="471" y="1278"/>
                  </a:lnTo>
                  <a:lnTo>
                    <a:pt x="471" y="1276"/>
                  </a:lnTo>
                  <a:lnTo>
                    <a:pt x="473" y="1273"/>
                  </a:lnTo>
                  <a:lnTo>
                    <a:pt x="473" y="1270"/>
                  </a:lnTo>
                  <a:lnTo>
                    <a:pt x="475" y="1270"/>
                  </a:lnTo>
                  <a:lnTo>
                    <a:pt x="475" y="1268"/>
                  </a:lnTo>
                  <a:lnTo>
                    <a:pt x="475" y="1265"/>
                  </a:lnTo>
                  <a:lnTo>
                    <a:pt x="475" y="1262"/>
                  </a:lnTo>
                  <a:lnTo>
                    <a:pt x="477" y="1262"/>
                  </a:lnTo>
                  <a:lnTo>
                    <a:pt x="477" y="1257"/>
                  </a:lnTo>
                  <a:lnTo>
                    <a:pt x="477" y="1254"/>
                  </a:lnTo>
                  <a:lnTo>
                    <a:pt x="478" y="1254"/>
                  </a:lnTo>
                  <a:lnTo>
                    <a:pt x="478" y="1251"/>
                  </a:lnTo>
                  <a:lnTo>
                    <a:pt x="480" y="1251"/>
                  </a:lnTo>
                  <a:lnTo>
                    <a:pt x="480" y="1249"/>
                  </a:lnTo>
                  <a:lnTo>
                    <a:pt x="480" y="1246"/>
                  </a:lnTo>
                  <a:lnTo>
                    <a:pt x="480" y="1243"/>
                  </a:lnTo>
                  <a:lnTo>
                    <a:pt x="480" y="1241"/>
                  </a:lnTo>
                  <a:lnTo>
                    <a:pt x="482" y="1241"/>
                  </a:lnTo>
                  <a:lnTo>
                    <a:pt x="482" y="1238"/>
                  </a:lnTo>
                  <a:lnTo>
                    <a:pt x="482" y="1235"/>
                  </a:lnTo>
                  <a:lnTo>
                    <a:pt x="484" y="1235"/>
                  </a:lnTo>
                  <a:lnTo>
                    <a:pt x="484" y="1233"/>
                  </a:lnTo>
                  <a:lnTo>
                    <a:pt x="485" y="1230"/>
                  </a:lnTo>
                  <a:lnTo>
                    <a:pt x="485" y="1227"/>
                  </a:lnTo>
                  <a:lnTo>
                    <a:pt x="485" y="1225"/>
                  </a:lnTo>
                  <a:lnTo>
                    <a:pt x="487" y="1225"/>
                  </a:lnTo>
                  <a:lnTo>
                    <a:pt x="487" y="1222"/>
                  </a:lnTo>
                  <a:lnTo>
                    <a:pt x="487" y="1219"/>
                  </a:lnTo>
                  <a:lnTo>
                    <a:pt x="489" y="1216"/>
                  </a:lnTo>
                  <a:lnTo>
                    <a:pt x="489" y="1214"/>
                  </a:lnTo>
                  <a:lnTo>
                    <a:pt x="489" y="1208"/>
                  </a:lnTo>
                  <a:lnTo>
                    <a:pt x="491" y="1208"/>
                  </a:lnTo>
                  <a:lnTo>
                    <a:pt x="491" y="1206"/>
                  </a:lnTo>
                  <a:lnTo>
                    <a:pt x="491" y="1203"/>
                  </a:lnTo>
                  <a:lnTo>
                    <a:pt x="493" y="1203"/>
                  </a:lnTo>
                  <a:lnTo>
                    <a:pt x="493" y="1200"/>
                  </a:lnTo>
                  <a:lnTo>
                    <a:pt x="493" y="1195"/>
                  </a:lnTo>
                  <a:lnTo>
                    <a:pt x="494" y="1195"/>
                  </a:lnTo>
                  <a:lnTo>
                    <a:pt x="494" y="1192"/>
                  </a:lnTo>
                  <a:lnTo>
                    <a:pt x="494" y="1190"/>
                  </a:lnTo>
                  <a:lnTo>
                    <a:pt x="496" y="1190"/>
                  </a:lnTo>
                  <a:lnTo>
                    <a:pt x="496" y="1184"/>
                  </a:lnTo>
                  <a:lnTo>
                    <a:pt x="496" y="1181"/>
                  </a:lnTo>
                  <a:lnTo>
                    <a:pt x="498" y="1181"/>
                  </a:lnTo>
                  <a:lnTo>
                    <a:pt x="498" y="1179"/>
                  </a:lnTo>
                  <a:lnTo>
                    <a:pt x="498" y="1176"/>
                  </a:lnTo>
                  <a:lnTo>
                    <a:pt x="500" y="1173"/>
                  </a:lnTo>
                  <a:lnTo>
                    <a:pt x="500" y="1171"/>
                  </a:lnTo>
                  <a:lnTo>
                    <a:pt x="500" y="1168"/>
                  </a:lnTo>
                  <a:lnTo>
                    <a:pt x="502" y="1168"/>
                  </a:lnTo>
                  <a:lnTo>
                    <a:pt x="502" y="1165"/>
                  </a:lnTo>
                  <a:lnTo>
                    <a:pt x="502" y="1163"/>
                  </a:lnTo>
                  <a:lnTo>
                    <a:pt x="503" y="1160"/>
                  </a:lnTo>
                  <a:lnTo>
                    <a:pt x="503" y="1157"/>
                  </a:lnTo>
                  <a:lnTo>
                    <a:pt x="503" y="1155"/>
                  </a:lnTo>
                  <a:lnTo>
                    <a:pt x="505" y="1155"/>
                  </a:lnTo>
                  <a:lnTo>
                    <a:pt x="505" y="1149"/>
                  </a:lnTo>
                  <a:lnTo>
                    <a:pt x="505" y="1146"/>
                  </a:lnTo>
                  <a:lnTo>
                    <a:pt x="507" y="1146"/>
                  </a:lnTo>
                  <a:lnTo>
                    <a:pt x="507" y="1144"/>
                  </a:lnTo>
                  <a:lnTo>
                    <a:pt x="507" y="1141"/>
                  </a:lnTo>
                  <a:lnTo>
                    <a:pt x="509" y="1138"/>
                  </a:lnTo>
                  <a:lnTo>
                    <a:pt x="509" y="1136"/>
                  </a:lnTo>
                  <a:lnTo>
                    <a:pt x="509" y="1133"/>
                  </a:lnTo>
                  <a:lnTo>
                    <a:pt x="510" y="1133"/>
                  </a:lnTo>
                  <a:lnTo>
                    <a:pt x="510" y="1130"/>
                  </a:lnTo>
                  <a:lnTo>
                    <a:pt x="510" y="1128"/>
                  </a:lnTo>
                  <a:lnTo>
                    <a:pt x="512" y="1128"/>
                  </a:lnTo>
                  <a:lnTo>
                    <a:pt x="512" y="1125"/>
                  </a:lnTo>
                  <a:lnTo>
                    <a:pt x="512" y="1122"/>
                  </a:lnTo>
                  <a:lnTo>
                    <a:pt x="514" y="1122"/>
                  </a:lnTo>
                  <a:lnTo>
                    <a:pt x="514" y="1120"/>
                  </a:lnTo>
                  <a:lnTo>
                    <a:pt x="514" y="1117"/>
                  </a:lnTo>
                  <a:lnTo>
                    <a:pt x="516" y="1117"/>
                  </a:lnTo>
                  <a:lnTo>
                    <a:pt x="516" y="1114"/>
                  </a:lnTo>
                  <a:lnTo>
                    <a:pt x="516" y="1111"/>
                  </a:lnTo>
                  <a:lnTo>
                    <a:pt x="518" y="1111"/>
                  </a:lnTo>
                  <a:lnTo>
                    <a:pt x="518" y="1109"/>
                  </a:lnTo>
                  <a:lnTo>
                    <a:pt x="518" y="1106"/>
                  </a:lnTo>
                  <a:lnTo>
                    <a:pt x="519" y="1106"/>
                  </a:lnTo>
                  <a:lnTo>
                    <a:pt x="519" y="1103"/>
                  </a:lnTo>
                  <a:lnTo>
                    <a:pt x="519" y="1101"/>
                  </a:lnTo>
                  <a:lnTo>
                    <a:pt x="521" y="1101"/>
                  </a:lnTo>
                  <a:lnTo>
                    <a:pt x="521" y="1098"/>
                  </a:lnTo>
                  <a:lnTo>
                    <a:pt x="521" y="1095"/>
                  </a:lnTo>
                  <a:lnTo>
                    <a:pt x="523" y="1095"/>
                  </a:lnTo>
                  <a:lnTo>
                    <a:pt x="523" y="1093"/>
                  </a:lnTo>
                  <a:lnTo>
                    <a:pt x="523" y="1090"/>
                  </a:lnTo>
                  <a:lnTo>
                    <a:pt x="525" y="1090"/>
                  </a:lnTo>
                  <a:lnTo>
                    <a:pt x="525" y="1087"/>
                  </a:lnTo>
                  <a:lnTo>
                    <a:pt x="525" y="1085"/>
                  </a:lnTo>
                  <a:lnTo>
                    <a:pt x="527" y="1085"/>
                  </a:lnTo>
                  <a:lnTo>
                    <a:pt x="527" y="1082"/>
                  </a:lnTo>
                  <a:lnTo>
                    <a:pt x="527" y="1079"/>
                  </a:lnTo>
                  <a:lnTo>
                    <a:pt x="528" y="1079"/>
                  </a:lnTo>
                  <a:lnTo>
                    <a:pt x="528" y="1076"/>
                  </a:lnTo>
                  <a:lnTo>
                    <a:pt x="528" y="1074"/>
                  </a:lnTo>
                  <a:lnTo>
                    <a:pt x="530" y="1074"/>
                  </a:lnTo>
                  <a:lnTo>
                    <a:pt x="530" y="1071"/>
                  </a:lnTo>
                  <a:lnTo>
                    <a:pt x="530" y="1068"/>
                  </a:lnTo>
                  <a:lnTo>
                    <a:pt x="532" y="1068"/>
                  </a:lnTo>
                  <a:lnTo>
                    <a:pt x="532" y="1066"/>
                  </a:lnTo>
                  <a:lnTo>
                    <a:pt x="532" y="1063"/>
                  </a:lnTo>
                  <a:lnTo>
                    <a:pt x="534" y="1060"/>
                  </a:lnTo>
                  <a:lnTo>
                    <a:pt x="534" y="1058"/>
                  </a:lnTo>
                  <a:lnTo>
                    <a:pt x="534" y="1055"/>
                  </a:lnTo>
                  <a:lnTo>
                    <a:pt x="535" y="1055"/>
                  </a:lnTo>
                  <a:lnTo>
                    <a:pt x="535" y="1052"/>
                  </a:lnTo>
                  <a:lnTo>
                    <a:pt x="535" y="1050"/>
                  </a:lnTo>
                  <a:lnTo>
                    <a:pt x="537" y="1050"/>
                  </a:lnTo>
                  <a:lnTo>
                    <a:pt x="537" y="1047"/>
                  </a:lnTo>
                  <a:lnTo>
                    <a:pt x="537" y="1044"/>
                  </a:lnTo>
                  <a:lnTo>
                    <a:pt x="537" y="1041"/>
                  </a:lnTo>
                  <a:lnTo>
                    <a:pt x="539" y="1041"/>
                  </a:lnTo>
                  <a:lnTo>
                    <a:pt x="539" y="1039"/>
                  </a:lnTo>
                  <a:lnTo>
                    <a:pt x="539" y="1033"/>
                  </a:lnTo>
                  <a:lnTo>
                    <a:pt x="541" y="1033"/>
                  </a:lnTo>
                  <a:lnTo>
                    <a:pt x="541" y="1028"/>
                  </a:lnTo>
                  <a:lnTo>
                    <a:pt x="543" y="1028"/>
                  </a:lnTo>
                  <a:lnTo>
                    <a:pt x="543" y="1025"/>
                  </a:lnTo>
                  <a:lnTo>
                    <a:pt x="543" y="1023"/>
                  </a:lnTo>
                  <a:lnTo>
                    <a:pt x="544" y="1020"/>
                  </a:lnTo>
                  <a:lnTo>
                    <a:pt x="544" y="1017"/>
                  </a:lnTo>
                  <a:lnTo>
                    <a:pt x="544" y="1015"/>
                  </a:lnTo>
                  <a:lnTo>
                    <a:pt x="546" y="1015"/>
                  </a:lnTo>
                  <a:lnTo>
                    <a:pt x="546" y="1012"/>
                  </a:lnTo>
                  <a:lnTo>
                    <a:pt x="546" y="1009"/>
                  </a:lnTo>
                  <a:lnTo>
                    <a:pt x="548" y="1006"/>
                  </a:lnTo>
                  <a:lnTo>
                    <a:pt x="548" y="1004"/>
                  </a:lnTo>
                  <a:lnTo>
                    <a:pt x="548" y="1001"/>
                  </a:lnTo>
                  <a:lnTo>
                    <a:pt x="550" y="1001"/>
                  </a:lnTo>
                  <a:lnTo>
                    <a:pt x="550" y="998"/>
                  </a:lnTo>
                  <a:lnTo>
                    <a:pt x="550" y="996"/>
                  </a:lnTo>
                  <a:lnTo>
                    <a:pt x="551" y="993"/>
                  </a:lnTo>
                  <a:lnTo>
                    <a:pt x="551" y="990"/>
                  </a:lnTo>
                  <a:lnTo>
                    <a:pt x="551" y="988"/>
                  </a:lnTo>
                  <a:lnTo>
                    <a:pt x="553" y="988"/>
                  </a:lnTo>
                  <a:lnTo>
                    <a:pt x="553" y="985"/>
                  </a:lnTo>
                  <a:lnTo>
                    <a:pt x="553" y="982"/>
                  </a:lnTo>
                  <a:lnTo>
                    <a:pt x="555" y="980"/>
                  </a:lnTo>
                  <a:lnTo>
                    <a:pt x="555" y="977"/>
                  </a:lnTo>
                  <a:lnTo>
                    <a:pt x="555" y="974"/>
                  </a:lnTo>
                  <a:lnTo>
                    <a:pt x="557" y="974"/>
                  </a:lnTo>
                  <a:lnTo>
                    <a:pt x="557" y="971"/>
                  </a:lnTo>
                  <a:lnTo>
                    <a:pt x="557" y="969"/>
                  </a:lnTo>
                  <a:lnTo>
                    <a:pt x="557" y="966"/>
                  </a:lnTo>
                  <a:lnTo>
                    <a:pt x="559" y="966"/>
                  </a:lnTo>
                  <a:lnTo>
                    <a:pt x="559" y="963"/>
                  </a:lnTo>
                  <a:lnTo>
                    <a:pt x="559" y="961"/>
                  </a:lnTo>
                  <a:lnTo>
                    <a:pt x="560" y="961"/>
                  </a:lnTo>
                  <a:lnTo>
                    <a:pt x="560" y="958"/>
                  </a:lnTo>
                  <a:lnTo>
                    <a:pt x="560" y="955"/>
                  </a:lnTo>
                  <a:lnTo>
                    <a:pt x="562" y="955"/>
                  </a:lnTo>
                  <a:lnTo>
                    <a:pt x="562" y="953"/>
                  </a:lnTo>
                  <a:lnTo>
                    <a:pt x="562" y="950"/>
                  </a:lnTo>
                  <a:lnTo>
                    <a:pt x="564" y="950"/>
                  </a:lnTo>
                  <a:lnTo>
                    <a:pt x="564" y="947"/>
                  </a:lnTo>
                  <a:lnTo>
                    <a:pt x="564" y="945"/>
                  </a:lnTo>
                  <a:lnTo>
                    <a:pt x="566" y="942"/>
                  </a:lnTo>
                  <a:lnTo>
                    <a:pt x="566" y="939"/>
                  </a:lnTo>
                  <a:lnTo>
                    <a:pt x="566" y="936"/>
                  </a:lnTo>
                  <a:lnTo>
                    <a:pt x="568" y="936"/>
                  </a:lnTo>
                  <a:lnTo>
                    <a:pt x="568" y="934"/>
                  </a:lnTo>
                  <a:lnTo>
                    <a:pt x="568" y="931"/>
                  </a:lnTo>
                  <a:lnTo>
                    <a:pt x="569" y="931"/>
                  </a:lnTo>
                  <a:lnTo>
                    <a:pt x="569" y="928"/>
                  </a:lnTo>
                  <a:lnTo>
                    <a:pt x="569" y="926"/>
                  </a:lnTo>
                  <a:lnTo>
                    <a:pt x="571" y="926"/>
                  </a:lnTo>
                  <a:lnTo>
                    <a:pt x="571" y="923"/>
                  </a:lnTo>
                  <a:lnTo>
                    <a:pt x="571" y="920"/>
                  </a:lnTo>
                  <a:lnTo>
                    <a:pt x="573" y="918"/>
                  </a:lnTo>
                  <a:lnTo>
                    <a:pt x="573" y="915"/>
                  </a:lnTo>
                  <a:lnTo>
                    <a:pt x="573" y="912"/>
                  </a:lnTo>
                  <a:lnTo>
                    <a:pt x="575" y="912"/>
                  </a:lnTo>
                  <a:lnTo>
                    <a:pt x="575" y="910"/>
                  </a:lnTo>
                  <a:lnTo>
                    <a:pt x="575" y="907"/>
                  </a:lnTo>
                  <a:lnTo>
                    <a:pt x="576" y="907"/>
                  </a:lnTo>
                  <a:lnTo>
                    <a:pt x="576" y="904"/>
                  </a:lnTo>
                  <a:lnTo>
                    <a:pt x="576" y="901"/>
                  </a:lnTo>
                  <a:lnTo>
                    <a:pt x="578" y="899"/>
                  </a:lnTo>
                  <a:lnTo>
                    <a:pt x="578" y="896"/>
                  </a:lnTo>
                  <a:lnTo>
                    <a:pt x="578" y="893"/>
                  </a:lnTo>
                  <a:lnTo>
                    <a:pt x="580" y="893"/>
                  </a:lnTo>
                  <a:lnTo>
                    <a:pt x="580" y="891"/>
                  </a:lnTo>
                  <a:lnTo>
                    <a:pt x="582" y="891"/>
                  </a:lnTo>
                  <a:lnTo>
                    <a:pt x="582" y="888"/>
                  </a:lnTo>
                  <a:lnTo>
                    <a:pt x="582" y="885"/>
                  </a:lnTo>
                  <a:lnTo>
                    <a:pt x="582" y="883"/>
                  </a:lnTo>
                  <a:lnTo>
                    <a:pt x="582" y="880"/>
                  </a:lnTo>
                  <a:lnTo>
                    <a:pt x="584" y="880"/>
                  </a:lnTo>
                  <a:lnTo>
                    <a:pt x="584" y="877"/>
                  </a:lnTo>
                  <a:lnTo>
                    <a:pt x="584" y="875"/>
                  </a:lnTo>
                  <a:lnTo>
                    <a:pt x="585" y="875"/>
                  </a:lnTo>
                  <a:lnTo>
                    <a:pt x="585" y="872"/>
                  </a:lnTo>
                  <a:lnTo>
                    <a:pt x="587" y="872"/>
                  </a:lnTo>
                  <a:lnTo>
                    <a:pt x="587" y="866"/>
                  </a:lnTo>
                  <a:lnTo>
                    <a:pt x="587" y="864"/>
                  </a:lnTo>
                  <a:lnTo>
                    <a:pt x="587" y="861"/>
                  </a:lnTo>
                  <a:lnTo>
                    <a:pt x="589" y="861"/>
                  </a:lnTo>
                  <a:lnTo>
                    <a:pt x="589" y="858"/>
                  </a:lnTo>
                  <a:lnTo>
                    <a:pt x="591" y="858"/>
                  </a:lnTo>
                  <a:lnTo>
                    <a:pt x="591" y="853"/>
                  </a:lnTo>
                  <a:lnTo>
                    <a:pt x="591" y="850"/>
                  </a:lnTo>
                  <a:lnTo>
                    <a:pt x="592" y="850"/>
                  </a:lnTo>
                  <a:lnTo>
                    <a:pt x="592" y="845"/>
                  </a:lnTo>
                  <a:lnTo>
                    <a:pt x="592" y="842"/>
                  </a:lnTo>
                  <a:lnTo>
                    <a:pt x="592" y="840"/>
                  </a:lnTo>
                  <a:lnTo>
                    <a:pt x="594" y="840"/>
                  </a:lnTo>
                  <a:lnTo>
                    <a:pt x="594" y="837"/>
                  </a:lnTo>
                  <a:lnTo>
                    <a:pt x="596" y="837"/>
                  </a:lnTo>
                  <a:lnTo>
                    <a:pt x="596" y="831"/>
                  </a:lnTo>
                  <a:lnTo>
                    <a:pt x="596" y="829"/>
                  </a:lnTo>
                  <a:lnTo>
                    <a:pt x="598" y="829"/>
                  </a:lnTo>
                  <a:lnTo>
                    <a:pt x="598" y="826"/>
                  </a:lnTo>
                  <a:lnTo>
                    <a:pt x="598" y="823"/>
                  </a:lnTo>
                  <a:lnTo>
                    <a:pt x="598" y="821"/>
                  </a:lnTo>
                  <a:lnTo>
                    <a:pt x="600" y="821"/>
                  </a:lnTo>
                  <a:lnTo>
                    <a:pt x="600" y="818"/>
                  </a:lnTo>
                  <a:lnTo>
                    <a:pt x="600" y="815"/>
                  </a:lnTo>
                  <a:lnTo>
                    <a:pt x="601" y="815"/>
                  </a:lnTo>
                  <a:lnTo>
                    <a:pt x="601" y="810"/>
                  </a:lnTo>
                  <a:lnTo>
                    <a:pt x="601" y="807"/>
                  </a:lnTo>
                  <a:lnTo>
                    <a:pt x="603" y="807"/>
                  </a:lnTo>
                  <a:lnTo>
                    <a:pt x="603" y="805"/>
                  </a:lnTo>
                  <a:lnTo>
                    <a:pt x="603" y="802"/>
                  </a:lnTo>
                  <a:lnTo>
                    <a:pt x="605" y="799"/>
                  </a:lnTo>
                  <a:lnTo>
                    <a:pt x="605" y="796"/>
                  </a:lnTo>
                  <a:lnTo>
                    <a:pt x="605" y="794"/>
                  </a:lnTo>
                  <a:lnTo>
                    <a:pt x="607" y="791"/>
                  </a:lnTo>
                  <a:lnTo>
                    <a:pt x="607" y="788"/>
                  </a:lnTo>
                </a:path>
              </a:pathLst>
            </a:custGeom>
            <a:noFill/>
            <a:ln w="12700" cmpd="sng">
              <a:solidFill>
                <a:srgbClr val="000000"/>
              </a:solidFill>
              <a:prstDash val="solid"/>
              <a:round/>
              <a:headEnd/>
              <a:tailEnd/>
            </a:ln>
          </p:spPr>
          <p:txBody>
            <a:bodyPr/>
            <a:lstStyle/>
            <a:p>
              <a:endParaRPr lang="en-US"/>
            </a:p>
          </p:txBody>
        </p:sp>
        <p:sp>
          <p:nvSpPr>
            <p:cNvPr id="73790" name="Freeform 511"/>
            <p:cNvSpPr>
              <a:spLocks/>
            </p:cNvSpPr>
            <p:nvPr/>
          </p:nvSpPr>
          <p:spPr bwMode="auto">
            <a:xfrm>
              <a:off x="4001" y="1307"/>
              <a:ext cx="330" cy="533"/>
            </a:xfrm>
            <a:custGeom>
              <a:avLst/>
              <a:gdLst>
                <a:gd name="T0" fmla="*/ 3 w 330"/>
                <a:gd name="T1" fmla="*/ 523 h 533"/>
                <a:gd name="T2" fmla="*/ 5 w 330"/>
                <a:gd name="T3" fmla="*/ 506 h 533"/>
                <a:gd name="T4" fmla="*/ 9 w 330"/>
                <a:gd name="T5" fmla="*/ 496 h 533"/>
                <a:gd name="T6" fmla="*/ 12 w 330"/>
                <a:gd name="T7" fmla="*/ 480 h 533"/>
                <a:gd name="T8" fmla="*/ 16 w 330"/>
                <a:gd name="T9" fmla="*/ 466 h 533"/>
                <a:gd name="T10" fmla="*/ 18 w 330"/>
                <a:gd name="T11" fmla="*/ 450 h 533"/>
                <a:gd name="T12" fmla="*/ 21 w 330"/>
                <a:gd name="T13" fmla="*/ 434 h 533"/>
                <a:gd name="T14" fmla="*/ 25 w 330"/>
                <a:gd name="T15" fmla="*/ 418 h 533"/>
                <a:gd name="T16" fmla="*/ 28 w 330"/>
                <a:gd name="T17" fmla="*/ 399 h 533"/>
                <a:gd name="T18" fmla="*/ 30 w 330"/>
                <a:gd name="T19" fmla="*/ 380 h 533"/>
                <a:gd name="T20" fmla="*/ 34 w 330"/>
                <a:gd name="T21" fmla="*/ 361 h 533"/>
                <a:gd name="T22" fmla="*/ 37 w 330"/>
                <a:gd name="T23" fmla="*/ 334 h 533"/>
                <a:gd name="T24" fmla="*/ 41 w 330"/>
                <a:gd name="T25" fmla="*/ 315 h 533"/>
                <a:gd name="T26" fmla="*/ 43 w 330"/>
                <a:gd name="T27" fmla="*/ 291 h 533"/>
                <a:gd name="T28" fmla="*/ 46 w 330"/>
                <a:gd name="T29" fmla="*/ 272 h 533"/>
                <a:gd name="T30" fmla="*/ 50 w 330"/>
                <a:gd name="T31" fmla="*/ 248 h 533"/>
                <a:gd name="T32" fmla="*/ 53 w 330"/>
                <a:gd name="T33" fmla="*/ 229 h 533"/>
                <a:gd name="T34" fmla="*/ 55 w 330"/>
                <a:gd name="T35" fmla="*/ 200 h 533"/>
                <a:gd name="T36" fmla="*/ 76 w 330"/>
                <a:gd name="T37" fmla="*/ 200 h 533"/>
                <a:gd name="T38" fmla="*/ 89 w 330"/>
                <a:gd name="T39" fmla="*/ 183 h 533"/>
                <a:gd name="T40" fmla="*/ 91 w 330"/>
                <a:gd name="T41" fmla="*/ 173 h 533"/>
                <a:gd name="T42" fmla="*/ 94 w 330"/>
                <a:gd name="T43" fmla="*/ 173 h 533"/>
                <a:gd name="T44" fmla="*/ 96 w 330"/>
                <a:gd name="T45" fmla="*/ 178 h 533"/>
                <a:gd name="T46" fmla="*/ 98 w 330"/>
                <a:gd name="T47" fmla="*/ 178 h 533"/>
                <a:gd name="T48" fmla="*/ 100 w 330"/>
                <a:gd name="T49" fmla="*/ 175 h 533"/>
                <a:gd name="T50" fmla="*/ 100 w 330"/>
                <a:gd name="T51" fmla="*/ 175 h 533"/>
                <a:gd name="T52" fmla="*/ 101 w 330"/>
                <a:gd name="T53" fmla="*/ 178 h 533"/>
                <a:gd name="T54" fmla="*/ 103 w 330"/>
                <a:gd name="T55" fmla="*/ 178 h 533"/>
                <a:gd name="T56" fmla="*/ 105 w 330"/>
                <a:gd name="T57" fmla="*/ 178 h 533"/>
                <a:gd name="T58" fmla="*/ 105 w 330"/>
                <a:gd name="T59" fmla="*/ 175 h 533"/>
                <a:gd name="T60" fmla="*/ 166 w 330"/>
                <a:gd name="T61" fmla="*/ 175 h 533"/>
                <a:gd name="T62" fmla="*/ 169 w 330"/>
                <a:gd name="T63" fmla="*/ 167 h 533"/>
                <a:gd name="T64" fmla="*/ 171 w 330"/>
                <a:gd name="T65" fmla="*/ 165 h 533"/>
                <a:gd name="T66" fmla="*/ 171 w 330"/>
                <a:gd name="T67" fmla="*/ 154 h 533"/>
                <a:gd name="T68" fmla="*/ 175 w 330"/>
                <a:gd name="T69" fmla="*/ 132 h 533"/>
                <a:gd name="T70" fmla="*/ 176 w 330"/>
                <a:gd name="T71" fmla="*/ 119 h 533"/>
                <a:gd name="T72" fmla="*/ 178 w 330"/>
                <a:gd name="T73" fmla="*/ 113 h 533"/>
                <a:gd name="T74" fmla="*/ 180 w 330"/>
                <a:gd name="T75" fmla="*/ 108 h 533"/>
                <a:gd name="T76" fmla="*/ 183 w 330"/>
                <a:gd name="T77" fmla="*/ 97 h 533"/>
                <a:gd name="T78" fmla="*/ 187 w 330"/>
                <a:gd name="T79" fmla="*/ 92 h 533"/>
                <a:gd name="T80" fmla="*/ 189 w 330"/>
                <a:gd name="T81" fmla="*/ 84 h 533"/>
                <a:gd name="T82" fmla="*/ 192 w 330"/>
                <a:gd name="T83" fmla="*/ 81 h 533"/>
                <a:gd name="T84" fmla="*/ 198 w 330"/>
                <a:gd name="T85" fmla="*/ 73 h 533"/>
                <a:gd name="T86" fmla="*/ 205 w 330"/>
                <a:gd name="T87" fmla="*/ 68 h 533"/>
                <a:gd name="T88" fmla="*/ 228 w 330"/>
                <a:gd name="T89" fmla="*/ 65 h 533"/>
                <a:gd name="T90" fmla="*/ 239 w 330"/>
                <a:gd name="T91" fmla="*/ 60 h 533"/>
                <a:gd name="T92" fmla="*/ 253 w 330"/>
                <a:gd name="T93" fmla="*/ 54 h 533"/>
                <a:gd name="T94" fmla="*/ 262 w 330"/>
                <a:gd name="T95" fmla="*/ 49 h 533"/>
                <a:gd name="T96" fmla="*/ 271 w 330"/>
                <a:gd name="T97" fmla="*/ 46 h 533"/>
                <a:gd name="T98" fmla="*/ 280 w 330"/>
                <a:gd name="T99" fmla="*/ 41 h 533"/>
                <a:gd name="T100" fmla="*/ 294 w 330"/>
                <a:gd name="T101" fmla="*/ 35 h 533"/>
                <a:gd name="T102" fmla="*/ 306 w 330"/>
                <a:gd name="T103" fmla="*/ 30 h 533"/>
                <a:gd name="T104" fmla="*/ 312 w 330"/>
                <a:gd name="T105" fmla="*/ 25 h 533"/>
                <a:gd name="T106" fmla="*/ 315 w 330"/>
                <a:gd name="T107" fmla="*/ 19 h 533"/>
                <a:gd name="T108" fmla="*/ 317 w 330"/>
                <a:gd name="T109" fmla="*/ 16 h 533"/>
                <a:gd name="T110" fmla="*/ 321 w 330"/>
                <a:gd name="T111" fmla="*/ 11 h 533"/>
                <a:gd name="T112" fmla="*/ 324 w 330"/>
                <a:gd name="T113" fmla="*/ 6 h 533"/>
                <a:gd name="T114" fmla="*/ 328 w 330"/>
                <a:gd name="T115" fmla="*/ 0 h 53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30"/>
                <a:gd name="T175" fmla="*/ 0 h 533"/>
                <a:gd name="T176" fmla="*/ 330 w 330"/>
                <a:gd name="T177" fmla="*/ 533 h 533"/>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30" h="533">
                  <a:moveTo>
                    <a:pt x="0" y="533"/>
                  </a:moveTo>
                  <a:lnTo>
                    <a:pt x="0" y="531"/>
                  </a:lnTo>
                  <a:lnTo>
                    <a:pt x="2" y="531"/>
                  </a:lnTo>
                  <a:lnTo>
                    <a:pt x="2" y="528"/>
                  </a:lnTo>
                  <a:lnTo>
                    <a:pt x="2" y="525"/>
                  </a:lnTo>
                  <a:lnTo>
                    <a:pt x="2" y="523"/>
                  </a:lnTo>
                  <a:lnTo>
                    <a:pt x="3" y="523"/>
                  </a:lnTo>
                  <a:lnTo>
                    <a:pt x="3" y="520"/>
                  </a:lnTo>
                  <a:lnTo>
                    <a:pt x="3" y="515"/>
                  </a:lnTo>
                  <a:lnTo>
                    <a:pt x="5" y="515"/>
                  </a:lnTo>
                  <a:lnTo>
                    <a:pt x="5" y="512"/>
                  </a:lnTo>
                  <a:lnTo>
                    <a:pt x="5" y="506"/>
                  </a:lnTo>
                  <a:lnTo>
                    <a:pt x="7" y="506"/>
                  </a:lnTo>
                  <a:lnTo>
                    <a:pt x="7" y="504"/>
                  </a:lnTo>
                  <a:lnTo>
                    <a:pt x="7" y="498"/>
                  </a:lnTo>
                  <a:lnTo>
                    <a:pt x="9" y="498"/>
                  </a:lnTo>
                  <a:lnTo>
                    <a:pt x="9" y="496"/>
                  </a:lnTo>
                  <a:lnTo>
                    <a:pt x="9" y="493"/>
                  </a:lnTo>
                  <a:lnTo>
                    <a:pt x="10" y="490"/>
                  </a:lnTo>
                  <a:lnTo>
                    <a:pt x="10" y="488"/>
                  </a:lnTo>
                  <a:lnTo>
                    <a:pt x="10" y="482"/>
                  </a:lnTo>
                  <a:lnTo>
                    <a:pt x="12" y="482"/>
                  </a:lnTo>
                  <a:lnTo>
                    <a:pt x="12" y="480"/>
                  </a:lnTo>
                  <a:lnTo>
                    <a:pt x="12" y="474"/>
                  </a:lnTo>
                  <a:lnTo>
                    <a:pt x="14" y="474"/>
                  </a:lnTo>
                  <a:lnTo>
                    <a:pt x="14" y="471"/>
                  </a:lnTo>
                  <a:lnTo>
                    <a:pt x="14" y="466"/>
                  </a:lnTo>
                  <a:lnTo>
                    <a:pt x="16" y="466"/>
                  </a:lnTo>
                  <a:lnTo>
                    <a:pt x="16" y="463"/>
                  </a:lnTo>
                  <a:lnTo>
                    <a:pt x="16" y="461"/>
                  </a:lnTo>
                  <a:lnTo>
                    <a:pt x="16" y="458"/>
                  </a:lnTo>
                  <a:lnTo>
                    <a:pt x="18" y="458"/>
                  </a:lnTo>
                  <a:lnTo>
                    <a:pt x="18" y="453"/>
                  </a:lnTo>
                  <a:lnTo>
                    <a:pt x="18" y="450"/>
                  </a:lnTo>
                  <a:lnTo>
                    <a:pt x="19" y="450"/>
                  </a:lnTo>
                  <a:lnTo>
                    <a:pt x="19" y="445"/>
                  </a:lnTo>
                  <a:lnTo>
                    <a:pt x="19" y="439"/>
                  </a:lnTo>
                  <a:lnTo>
                    <a:pt x="21" y="439"/>
                  </a:lnTo>
                  <a:lnTo>
                    <a:pt x="21" y="436"/>
                  </a:lnTo>
                  <a:lnTo>
                    <a:pt x="21" y="434"/>
                  </a:lnTo>
                  <a:lnTo>
                    <a:pt x="21" y="431"/>
                  </a:lnTo>
                  <a:lnTo>
                    <a:pt x="23" y="431"/>
                  </a:lnTo>
                  <a:lnTo>
                    <a:pt x="23" y="426"/>
                  </a:lnTo>
                  <a:lnTo>
                    <a:pt x="23" y="420"/>
                  </a:lnTo>
                  <a:lnTo>
                    <a:pt x="25" y="420"/>
                  </a:lnTo>
                  <a:lnTo>
                    <a:pt x="25" y="418"/>
                  </a:lnTo>
                  <a:lnTo>
                    <a:pt x="25" y="415"/>
                  </a:lnTo>
                  <a:lnTo>
                    <a:pt x="25" y="410"/>
                  </a:lnTo>
                  <a:lnTo>
                    <a:pt x="27" y="410"/>
                  </a:lnTo>
                  <a:lnTo>
                    <a:pt x="27" y="404"/>
                  </a:lnTo>
                  <a:lnTo>
                    <a:pt x="27" y="399"/>
                  </a:lnTo>
                  <a:lnTo>
                    <a:pt x="28" y="399"/>
                  </a:lnTo>
                  <a:lnTo>
                    <a:pt x="28" y="393"/>
                  </a:lnTo>
                  <a:lnTo>
                    <a:pt x="28" y="388"/>
                  </a:lnTo>
                  <a:lnTo>
                    <a:pt x="30" y="388"/>
                  </a:lnTo>
                  <a:lnTo>
                    <a:pt x="30" y="383"/>
                  </a:lnTo>
                  <a:lnTo>
                    <a:pt x="30" y="380"/>
                  </a:lnTo>
                  <a:lnTo>
                    <a:pt x="32" y="377"/>
                  </a:lnTo>
                  <a:lnTo>
                    <a:pt x="32" y="372"/>
                  </a:lnTo>
                  <a:lnTo>
                    <a:pt x="32" y="366"/>
                  </a:lnTo>
                  <a:lnTo>
                    <a:pt x="34" y="366"/>
                  </a:lnTo>
                  <a:lnTo>
                    <a:pt x="34" y="361"/>
                  </a:lnTo>
                  <a:lnTo>
                    <a:pt x="34" y="356"/>
                  </a:lnTo>
                  <a:lnTo>
                    <a:pt x="35" y="353"/>
                  </a:lnTo>
                  <a:lnTo>
                    <a:pt x="35" y="348"/>
                  </a:lnTo>
                  <a:lnTo>
                    <a:pt x="35" y="342"/>
                  </a:lnTo>
                  <a:lnTo>
                    <a:pt x="37" y="342"/>
                  </a:lnTo>
                  <a:lnTo>
                    <a:pt x="37" y="334"/>
                  </a:lnTo>
                  <a:lnTo>
                    <a:pt x="37" y="329"/>
                  </a:lnTo>
                  <a:lnTo>
                    <a:pt x="39" y="329"/>
                  </a:lnTo>
                  <a:lnTo>
                    <a:pt x="39" y="323"/>
                  </a:lnTo>
                  <a:lnTo>
                    <a:pt x="39" y="318"/>
                  </a:lnTo>
                  <a:lnTo>
                    <a:pt x="41" y="315"/>
                  </a:lnTo>
                  <a:lnTo>
                    <a:pt x="41" y="310"/>
                  </a:lnTo>
                  <a:lnTo>
                    <a:pt x="41" y="305"/>
                  </a:lnTo>
                  <a:lnTo>
                    <a:pt x="43" y="302"/>
                  </a:lnTo>
                  <a:lnTo>
                    <a:pt x="43" y="296"/>
                  </a:lnTo>
                  <a:lnTo>
                    <a:pt x="43" y="291"/>
                  </a:lnTo>
                  <a:lnTo>
                    <a:pt x="44" y="291"/>
                  </a:lnTo>
                  <a:lnTo>
                    <a:pt x="44" y="286"/>
                  </a:lnTo>
                  <a:lnTo>
                    <a:pt x="44" y="283"/>
                  </a:lnTo>
                  <a:lnTo>
                    <a:pt x="44" y="278"/>
                  </a:lnTo>
                  <a:lnTo>
                    <a:pt x="46" y="278"/>
                  </a:lnTo>
                  <a:lnTo>
                    <a:pt x="46" y="272"/>
                  </a:lnTo>
                  <a:lnTo>
                    <a:pt x="46" y="267"/>
                  </a:lnTo>
                  <a:lnTo>
                    <a:pt x="48" y="264"/>
                  </a:lnTo>
                  <a:lnTo>
                    <a:pt x="48" y="259"/>
                  </a:lnTo>
                  <a:lnTo>
                    <a:pt x="48" y="253"/>
                  </a:lnTo>
                  <a:lnTo>
                    <a:pt x="50" y="253"/>
                  </a:lnTo>
                  <a:lnTo>
                    <a:pt x="50" y="248"/>
                  </a:lnTo>
                  <a:lnTo>
                    <a:pt x="50" y="243"/>
                  </a:lnTo>
                  <a:lnTo>
                    <a:pt x="51" y="243"/>
                  </a:lnTo>
                  <a:lnTo>
                    <a:pt x="51" y="237"/>
                  </a:lnTo>
                  <a:lnTo>
                    <a:pt x="51" y="235"/>
                  </a:lnTo>
                  <a:lnTo>
                    <a:pt x="51" y="229"/>
                  </a:lnTo>
                  <a:lnTo>
                    <a:pt x="53" y="229"/>
                  </a:lnTo>
                  <a:lnTo>
                    <a:pt x="53" y="221"/>
                  </a:lnTo>
                  <a:lnTo>
                    <a:pt x="53" y="216"/>
                  </a:lnTo>
                  <a:lnTo>
                    <a:pt x="55" y="216"/>
                  </a:lnTo>
                  <a:lnTo>
                    <a:pt x="55" y="208"/>
                  </a:lnTo>
                  <a:lnTo>
                    <a:pt x="55" y="205"/>
                  </a:lnTo>
                  <a:lnTo>
                    <a:pt x="55" y="200"/>
                  </a:lnTo>
                  <a:lnTo>
                    <a:pt x="60" y="200"/>
                  </a:lnTo>
                  <a:lnTo>
                    <a:pt x="60" y="202"/>
                  </a:lnTo>
                  <a:lnTo>
                    <a:pt x="62" y="202"/>
                  </a:lnTo>
                  <a:lnTo>
                    <a:pt x="62" y="200"/>
                  </a:lnTo>
                  <a:lnTo>
                    <a:pt x="76" y="200"/>
                  </a:lnTo>
                  <a:lnTo>
                    <a:pt x="87" y="200"/>
                  </a:lnTo>
                  <a:lnTo>
                    <a:pt x="87" y="197"/>
                  </a:lnTo>
                  <a:lnTo>
                    <a:pt x="87" y="191"/>
                  </a:lnTo>
                  <a:lnTo>
                    <a:pt x="89" y="191"/>
                  </a:lnTo>
                  <a:lnTo>
                    <a:pt x="89" y="183"/>
                  </a:lnTo>
                  <a:lnTo>
                    <a:pt x="89" y="175"/>
                  </a:lnTo>
                  <a:lnTo>
                    <a:pt x="91" y="175"/>
                  </a:lnTo>
                  <a:lnTo>
                    <a:pt x="91" y="173"/>
                  </a:lnTo>
                  <a:lnTo>
                    <a:pt x="91" y="175"/>
                  </a:lnTo>
                  <a:lnTo>
                    <a:pt x="91" y="173"/>
                  </a:lnTo>
                  <a:lnTo>
                    <a:pt x="91" y="170"/>
                  </a:lnTo>
                  <a:lnTo>
                    <a:pt x="92" y="173"/>
                  </a:lnTo>
                  <a:lnTo>
                    <a:pt x="92" y="170"/>
                  </a:lnTo>
                  <a:lnTo>
                    <a:pt x="92" y="173"/>
                  </a:lnTo>
                  <a:lnTo>
                    <a:pt x="92" y="170"/>
                  </a:lnTo>
                  <a:lnTo>
                    <a:pt x="94" y="170"/>
                  </a:lnTo>
                  <a:lnTo>
                    <a:pt x="94" y="173"/>
                  </a:lnTo>
                  <a:lnTo>
                    <a:pt x="94" y="175"/>
                  </a:lnTo>
                  <a:lnTo>
                    <a:pt x="94" y="173"/>
                  </a:lnTo>
                  <a:lnTo>
                    <a:pt x="94" y="178"/>
                  </a:lnTo>
                  <a:lnTo>
                    <a:pt x="94" y="175"/>
                  </a:lnTo>
                  <a:lnTo>
                    <a:pt x="96" y="178"/>
                  </a:lnTo>
                  <a:lnTo>
                    <a:pt x="96" y="175"/>
                  </a:lnTo>
                  <a:lnTo>
                    <a:pt x="96" y="178"/>
                  </a:lnTo>
                  <a:lnTo>
                    <a:pt x="96" y="175"/>
                  </a:lnTo>
                  <a:lnTo>
                    <a:pt x="96" y="178"/>
                  </a:lnTo>
                  <a:lnTo>
                    <a:pt x="96" y="175"/>
                  </a:lnTo>
                  <a:lnTo>
                    <a:pt x="98" y="178"/>
                  </a:lnTo>
                  <a:lnTo>
                    <a:pt x="98" y="175"/>
                  </a:lnTo>
                  <a:lnTo>
                    <a:pt x="98" y="178"/>
                  </a:lnTo>
                  <a:lnTo>
                    <a:pt x="98" y="175"/>
                  </a:lnTo>
                  <a:lnTo>
                    <a:pt x="98" y="178"/>
                  </a:lnTo>
                  <a:lnTo>
                    <a:pt x="98" y="175"/>
                  </a:lnTo>
                  <a:lnTo>
                    <a:pt x="98" y="178"/>
                  </a:lnTo>
                  <a:lnTo>
                    <a:pt x="98" y="175"/>
                  </a:lnTo>
                  <a:lnTo>
                    <a:pt x="100" y="175"/>
                  </a:lnTo>
                  <a:lnTo>
                    <a:pt x="100" y="178"/>
                  </a:lnTo>
                  <a:lnTo>
                    <a:pt x="100" y="175"/>
                  </a:lnTo>
                  <a:lnTo>
                    <a:pt x="100" y="178"/>
                  </a:lnTo>
                  <a:lnTo>
                    <a:pt x="100" y="175"/>
                  </a:lnTo>
                  <a:lnTo>
                    <a:pt x="100" y="178"/>
                  </a:lnTo>
                  <a:lnTo>
                    <a:pt x="100" y="175"/>
                  </a:lnTo>
                  <a:lnTo>
                    <a:pt x="100" y="178"/>
                  </a:lnTo>
                  <a:lnTo>
                    <a:pt x="101" y="175"/>
                  </a:lnTo>
                  <a:lnTo>
                    <a:pt x="101" y="178"/>
                  </a:lnTo>
                  <a:lnTo>
                    <a:pt x="101" y="175"/>
                  </a:lnTo>
                  <a:lnTo>
                    <a:pt x="101" y="178"/>
                  </a:lnTo>
                  <a:lnTo>
                    <a:pt x="101" y="175"/>
                  </a:lnTo>
                  <a:lnTo>
                    <a:pt x="101" y="178"/>
                  </a:lnTo>
                  <a:lnTo>
                    <a:pt x="101" y="175"/>
                  </a:lnTo>
                  <a:lnTo>
                    <a:pt x="101" y="178"/>
                  </a:lnTo>
                  <a:lnTo>
                    <a:pt x="103" y="178"/>
                  </a:lnTo>
                  <a:lnTo>
                    <a:pt x="103" y="175"/>
                  </a:lnTo>
                  <a:lnTo>
                    <a:pt x="103" y="178"/>
                  </a:lnTo>
                  <a:lnTo>
                    <a:pt x="103" y="175"/>
                  </a:lnTo>
                  <a:lnTo>
                    <a:pt x="103" y="178"/>
                  </a:lnTo>
                  <a:lnTo>
                    <a:pt x="103" y="175"/>
                  </a:lnTo>
                  <a:lnTo>
                    <a:pt x="103" y="178"/>
                  </a:lnTo>
                  <a:lnTo>
                    <a:pt x="103" y="175"/>
                  </a:lnTo>
                  <a:lnTo>
                    <a:pt x="105" y="178"/>
                  </a:lnTo>
                  <a:lnTo>
                    <a:pt x="105" y="175"/>
                  </a:lnTo>
                  <a:lnTo>
                    <a:pt x="105" y="178"/>
                  </a:lnTo>
                  <a:lnTo>
                    <a:pt x="105" y="175"/>
                  </a:lnTo>
                  <a:lnTo>
                    <a:pt x="105" y="178"/>
                  </a:lnTo>
                  <a:lnTo>
                    <a:pt x="105" y="175"/>
                  </a:lnTo>
                  <a:lnTo>
                    <a:pt x="105" y="178"/>
                  </a:lnTo>
                  <a:lnTo>
                    <a:pt x="105" y="175"/>
                  </a:lnTo>
                  <a:lnTo>
                    <a:pt x="107" y="178"/>
                  </a:lnTo>
                  <a:lnTo>
                    <a:pt x="107" y="175"/>
                  </a:lnTo>
                  <a:lnTo>
                    <a:pt x="107" y="178"/>
                  </a:lnTo>
                  <a:lnTo>
                    <a:pt x="166" y="178"/>
                  </a:lnTo>
                  <a:lnTo>
                    <a:pt x="166" y="175"/>
                  </a:lnTo>
                  <a:lnTo>
                    <a:pt x="166" y="173"/>
                  </a:lnTo>
                  <a:lnTo>
                    <a:pt x="167" y="173"/>
                  </a:lnTo>
                  <a:lnTo>
                    <a:pt x="167" y="170"/>
                  </a:lnTo>
                  <a:lnTo>
                    <a:pt x="167" y="167"/>
                  </a:lnTo>
                  <a:lnTo>
                    <a:pt x="169" y="167"/>
                  </a:lnTo>
                  <a:lnTo>
                    <a:pt x="169" y="159"/>
                  </a:lnTo>
                  <a:lnTo>
                    <a:pt x="169" y="165"/>
                  </a:lnTo>
                  <a:lnTo>
                    <a:pt x="169" y="162"/>
                  </a:lnTo>
                  <a:lnTo>
                    <a:pt x="169" y="165"/>
                  </a:lnTo>
                  <a:lnTo>
                    <a:pt x="169" y="159"/>
                  </a:lnTo>
                  <a:lnTo>
                    <a:pt x="171" y="165"/>
                  </a:lnTo>
                  <a:lnTo>
                    <a:pt x="171" y="156"/>
                  </a:lnTo>
                  <a:lnTo>
                    <a:pt x="171" y="159"/>
                  </a:lnTo>
                  <a:lnTo>
                    <a:pt x="171" y="156"/>
                  </a:lnTo>
                  <a:lnTo>
                    <a:pt x="171" y="167"/>
                  </a:lnTo>
                  <a:lnTo>
                    <a:pt x="171" y="151"/>
                  </a:lnTo>
                  <a:lnTo>
                    <a:pt x="171" y="156"/>
                  </a:lnTo>
                  <a:lnTo>
                    <a:pt x="171" y="154"/>
                  </a:lnTo>
                  <a:lnTo>
                    <a:pt x="171" y="143"/>
                  </a:lnTo>
                  <a:lnTo>
                    <a:pt x="171" y="154"/>
                  </a:lnTo>
                  <a:lnTo>
                    <a:pt x="173" y="148"/>
                  </a:lnTo>
                  <a:lnTo>
                    <a:pt x="173" y="143"/>
                  </a:lnTo>
                  <a:lnTo>
                    <a:pt x="173" y="140"/>
                  </a:lnTo>
                  <a:lnTo>
                    <a:pt x="173" y="132"/>
                  </a:lnTo>
                  <a:lnTo>
                    <a:pt x="175" y="132"/>
                  </a:lnTo>
                  <a:lnTo>
                    <a:pt x="175" y="127"/>
                  </a:lnTo>
                  <a:lnTo>
                    <a:pt x="175" y="121"/>
                  </a:lnTo>
                  <a:lnTo>
                    <a:pt x="176" y="121"/>
                  </a:lnTo>
                  <a:lnTo>
                    <a:pt x="176" y="119"/>
                  </a:lnTo>
                  <a:lnTo>
                    <a:pt x="176" y="121"/>
                  </a:lnTo>
                  <a:lnTo>
                    <a:pt x="176" y="116"/>
                  </a:lnTo>
                  <a:lnTo>
                    <a:pt x="176" y="119"/>
                  </a:lnTo>
                  <a:lnTo>
                    <a:pt x="176" y="116"/>
                  </a:lnTo>
                  <a:lnTo>
                    <a:pt x="178" y="116"/>
                  </a:lnTo>
                  <a:lnTo>
                    <a:pt x="178" y="111"/>
                  </a:lnTo>
                  <a:lnTo>
                    <a:pt x="178" y="113"/>
                  </a:lnTo>
                  <a:lnTo>
                    <a:pt x="178" y="119"/>
                  </a:lnTo>
                  <a:lnTo>
                    <a:pt x="178" y="111"/>
                  </a:lnTo>
                  <a:lnTo>
                    <a:pt x="178" y="113"/>
                  </a:lnTo>
                  <a:lnTo>
                    <a:pt x="178" y="111"/>
                  </a:lnTo>
                  <a:lnTo>
                    <a:pt x="180" y="111"/>
                  </a:lnTo>
                  <a:lnTo>
                    <a:pt x="180" y="108"/>
                  </a:lnTo>
                  <a:lnTo>
                    <a:pt x="180" y="105"/>
                  </a:lnTo>
                  <a:lnTo>
                    <a:pt x="182" y="105"/>
                  </a:lnTo>
                  <a:lnTo>
                    <a:pt x="182" y="103"/>
                  </a:lnTo>
                  <a:lnTo>
                    <a:pt x="182" y="100"/>
                  </a:lnTo>
                  <a:lnTo>
                    <a:pt x="183" y="100"/>
                  </a:lnTo>
                  <a:lnTo>
                    <a:pt x="183" y="97"/>
                  </a:lnTo>
                  <a:lnTo>
                    <a:pt x="183" y="95"/>
                  </a:lnTo>
                  <a:lnTo>
                    <a:pt x="185" y="95"/>
                  </a:lnTo>
                  <a:lnTo>
                    <a:pt x="185" y="92"/>
                  </a:lnTo>
                  <a:lnTo>
                    <a:pt x="187" y="92"/>
                  </a:lnTo>
                  <a:lnTo>
                    <a:pt x="187" y="89"/>
                  </a:lnTo>
                  <a:lnTo>
                    <a:pt x="189" y="89"/>
                  </a:lnTo>
                  <a:lnTo>
                    <a:pt x="189" y="86"/>
                  </a:lnTo>
                  <a:lnTo>
                    <a:pt x="189" y="84"/>
                  </a:lnTo>
                  <a:lnTo>
                    <a:pt x="191" y="84"/>
                  </a:lnTo>
                  <a:lnTo>
                    <a:pt x="191" y="81"/>
                  </a:lnTo>
                  <a:lnTo>
                    <a:pt x="192" y="81"/>
                  </a:lnTo>
                  <a:lnTo>
                    <a:pt x="192" y="78"/>
                  </a:lnTo>
                  <a:lnTo>
                    <a:pt x="194" y="78"/>
                  </a:lnTo>
                  <a:lnTo>
                    <a:pt x="194" y="76"/>
                  </a:lnTo>
                  <a:lnTo>
                    <a:pt x="196" y="76"/>
                  </a:lnTo>
                  <a:lnTo>
                    <a:pt x="196" y="73"/>
                  </a:lnTo>
                  <a:lnTo>
                    <a:pt x="198" y="73"/>
                  </a:lnTo>
                  <a:lnTo>
                    <a:pt x="198" y="70"/>
                  </a:lnTo>
                  <a:lnTo>
                    <a:pt x="199" y="70"/>
                  </a:lnTo>
                  <a:lnTo>
                    <a:pt x="199" y="68"/>
                  </a:lnTo>
                  <a:lnTo>
                    <a:pt x="205" y="68"/>
                  </a:lnTo>
                  <a:lnTo>
                    <a:pt x="212" y="68"/>
                  </a:lnTo>
                  <a:lnTo>
                    <a:pt x="212" y="65"/>
                  </a:lnTo>
                  <a:lnTo>
                    <a:pt x="221" y="65"/>
                  </a:lnTo>
                  <a:lnTo>
                    <a:pt x="228" y="65"/>
                  </a:lnTo>
                  <a:lnTo>
                    <a:pt x="228" y="62"/>
                  </a:lnTo>
                  <a:lnTo>
                    <a:pt x="232" y="62"/>
                  </a:lnTo>
                  <a:lnTo>
                    <a:pt x="235" y="62"/>
                  </a:lnTo>
                  <a:lnTo>
                    <a:pt x="235" y="60"/>
                  </a:lnTo>
                  <a:lnTo>
                    <a:pt x="239" y="60"/>
                  </a:lnTo>
                  <a:lnTo>
                    <a:pt x="242" y="60"/>
                  </a:lnTo>
                  <a:lnTo>
                    <a:pt x="242" y="57"/>
                  </a:lnTo>
                  <a:lnTo>
                    <a:pt x="246" y="57"/>
                  </a:lnTo>
                  <a:lnTo>
                    <a:pt x="249" y="57"/>
                  </a:lnTo>
                  <a:lnTo>
                    <a:pt x="249" y="54"/>
                  </a:lnTo>
                  <a:lnTo>
                    <a:pt x="253" y="54"/>
                  </a:lnTo>
                  <a:lnTo>
                    <a:pt x="257" y="54"/>
                  </a:lnTo>
                  <a:lnTo>
                    <a:pt x="257" y="51"/>
                  </a:lnTo>
                  <a:lnTo>
                    <a:pt x="258" y="51"/>
                  </a:lnTo>
                  <a:lnTo>
                    <a:pt x="262" y="51"/>
                  </a:lnTo>
                  <a:lnTo>
                    <a:pt x="262" y="49"/>
                  </a:lnTo>
                  <a:lnTo>
                    <a:pt x="264" y="49"/>
                  </a:lnTo>
                  <a:lnTo>
                    <a:pt x="265" y="49"/>
                  </a:lnTo>
                  <a:lnTo>
                    <a:pt x="267" y="46"/>
                  </a:lnTo>
                  <a:lnTo>
                    <a:pt x="269" y="46"/>
                  </a:lnTo>
                  <a:lnTo>
                    <a:pt x="271" y="46"/>
                  </a:lnTo>
                  <a:lnTo>
                    <a:pt x="273" y="43"/>
                  </a:lnTo>
                  <a:lnTo>
                    <a:pt x="274" y="43"/>
                  </a:lnTo>
                  <a:lnTo>
                    <a:pt x="278" y="43"/>
                  </a:lnTo>
                  <a:lnTo>
                    <a:pt x="278" y="41"/>
                  </a:lnTo>
                  <a:lnTo>
                    <a:pt x="280" y="41"/>
                  </a:lnTo>
                  <a:lnTo>
                    <a:pt x="283" y="41"/>
                  </a:lnTo>
                  <a:lnTo>
                    <a:pt x="283" y="38"/>
                  </a:lnTo>
                  <a:lnTo>
                    <a:pt x="287" y="38"/>
                  </a:lnTo>
                  <a:lnTo>
                    <a:pt x="290" y="38"/>
                  </a:lnTo>
                  <a:lnTo>
                    <a:pt x="290" y="35"/>
                  </a:lnTo>
                  <a:lnTo>
                    <a:pt x="294" y="35"/>
                  </a:lnTo>
                  <a:lnTo>
                    <a:pt x="298" y="35"/>
                  </a:lnTo>
                  <a:lnTo>
                    <a:pt x="298" y="33"/>
                  </a:lnTo>
                  <a:lnTo>
                    <a:pt x="303" y="33"/>
                  </a:lnTo>
                  <a:lnTo>
                    <a:pt x="303" y="30"/>
                  </a:lnTo>
                  <a:lnTo>
                    <a:pt x="306" y="30"/>
                  </a:lnTo>
                  <a:lnTo>
                    <a:pt x="308" y="30"/>
                  </a:lnTo>
                  <a:lnTo>
                    <a:pt x="308" y="27"/>
                  </a:lnTo>
                  <a:lnTo>
                    <a:pt x="310" y="27"/>
                  </a:lnTo>
                  <a:lnTo>
                    <a:pt x="310" y="25"/>
                  </a:lnTo>
                  <a:lnTo>
                    <a:pt x="312" y="25"/>
                  </a:lnTo>
                  <a:lnTo>
                    <a:pt x="312" y="22"/>
                  </a:lnTo>
                  <a:lnTo>
                    <a:pt x="314" y="22"/>
                  </a:lnTo>
                  <a:lnTo>
                    <a:pt x="315" y="19"/>
                  </a:lnTo>
                  <a:lnTo>
                    <a:pt x="317" y="19"/>
                  </a:lnTo>
                  <a:lnTo>
                    <a:pt x="317" y="16"/>
                  </a:lnTo>
                  <a:lnTo>
                    <a:pt x="317" y="14"/>
                  </a:lnTo>
                  <a:lnTo>
                    <a:pt x="319" y="14"/>
                  </a:lnTo>
                  <a:lnTo>
                    <a:pt x="321" y="14"/>
                  </a:lnTo>
                  <a:lnTo>
                    <a:pt x="321" y="11"/>
                  </a:lnTo>
                  <a:lnTo>
                    <a:pt x="323" y="11"/>
                  </a:lnTo>
                  <a:lnTo>
                    <a:pt x="323" y="8"/>
                  </a:lnTo>
                  <a:lnTo>
                    <a:pt x="324" y="8"/>
                  </a:lnTo>
                  <a:lnTo>
                    <a:pt x="324" y="6"/>
                  </a:lnTo>
                  <a:lnTo>
                    <a:pt x="326" y="6"/>
                  </a:lnTo>
                  <a:lnTo>
                    <a:pt x="326" y="3"/>
                  </a:lnTo>
                  <a:lnTo>
                    <a:pt x="328" y="3"/>
                  </a:lnTo>
                  <a:lnTo>
                    <a:pt x="328" y="0"/>
                  </a:lnTo>
                  <a:lnTo>
                    <a:pt x="330" y="0"/>
                  </a:lnTo>
                </a:path>
              </a:pathLst>
            </a:custGeom>
            <a:noFill/>
            <a:ln w="12700" cmpd="sng">
              <a:solidFill>
                <a:srgbClr val="000000"/>
              </a:solidFill>
              <a:prstDash val="solid"/>
              <a:round/>
              <a:headEnd/>
              <a:tailEnd/>
            </a:ln>
          </p:spPr>
          <p:txBody>
            <a:bodyPr/>
            <a:lstStyle/>
            <a:p>
              <a:endParaRPr lang="en-US"/>
            </a:p>
          </p:txBody>
        </p:sp>
        <p:sp>
          <p:nvSpPr>
            <p:cNvPr id="73791" name="Freeform 512"/>
            <p:cNvSpPr>
              <a:spLocks/>
            </p:cNvSpPr>
            <p:nvPr/>
          </p:nvSpPr>
          <p:spPr bwMode="auto">
            <a:xfrm>
              <a:off x="4331" y="1017"/>
              <a:ext cx="980" cy="290"/>
            </a:xfrm>
            <a:custGeom>
              <a:avLst/>
              <a:gdLst>
                <a:gd name="T0" fmla="*/ 5 w 980"/>
                <a:gd name="T1" fmla="*/ 285 h 290"/>
                <a:gd name="T2" fmla="*/ 10 w 980"/>
                <a:gd name="T3" fmla="*/ 277 h 290"/>
                <a:gd name="T4" fmla="*/ 16 w 980"/>
                <a:gd name="T5" fmla="*/ 271 h 290"/>
                <a:gd name="T6" fmla="*/ 21 w 980"/>
                <a:gd name="T7" fmla="*/ 263 h 290"/>
                <a:gd name="T8" fmla="*/ 28 w 980"/>
                <a:gd name="T9" fmla="*/ 258 h 290"/>
                <a:gd name="T10" fmla="*/ 34 w 980"/>
                <a:gd name="T11" fmla="*/ 250 h 290"/>
                <a:gd name="T12" fmla="*/ 41 w 980"/>
                <a:gd name="T13" fmla="*/ 245 h 290"/>
                <a:gd name="T14" fmla="*/ 48 w 980"/>
                <a:gd name="T15" fmla="*/ 236 h 290"/>
                <a:gd name="T16" fmla="*/ 55 w 980"/>
                <a:gd name="T17" fmla="*/ 231 h 290"/>
                <a:gd name="T18" fmla="*/ 67 w 980"/>
                <a:gd name="T19" fmla="*/ 218 h 290"/>
                <a:gd name="T20" fmla="*/ 82 w 980"/>
                <a:gd name="T21" fmla="*/ 204 h 290"/>
                <a:gd name="T22" fmla="*/ 94 w 980"/>
                <a:gd name="T23" fmla="*/ 185 h 290"/>
                <a:gd name="T24" fmla="*/ 108 w 980"/>
                <a:gd name="T25" fmla="*/ 175 h 290"/>
                <a:gd name="T26" fmla="*/ 121 w 980"/>
                <a:gd name="T27" fmla="*/ 164 h 290"/>
                <a:gd name="T28" fmla="*/ 135 w 980"/>
                <a:gd name="T29" fmla="*/ 156 h 290"/>
                <a:gd name="T30" fmla="*/ 148 w 980"/>
                <a:gd name="T31" fmla="*/ 145 h 290"/>
                <a:gd name="T32" fmla="*/ 160 w 980"/>
                <a:gd name="T33" fmla="*/ 137 h 290"/>
                <a:gd name="T34" fmla="*/ 174 w 980"/>
                <a:gd name="T35" fmla="*/ 126 h 290"/>
                <a:gd name="T36" fmla="*/ 187 w 980"/>
                <a:gd name="T37" fmla="*/ 118 h 290"/>
                <a:gd name="T38" fmla="*/ 199 w 980"/>
                <a:gd name="T39" fmla="*/ 110 h 290"/>
                <a:gd name="T40" fmla="*/ 214 w 980"/>
                <a:gd name="T41" fmla="*/ 105 h 290"/>
                <a:gd name="T42" fmla="*/ 228 w 980"/>
                <a:gd name="T43" fmla="*/ 96 h 290"/>
                <a:gd name="T44" fmla="*/ 246 w 980"/>
                <a:gd name="T45" fmla="*/ 88 h 290"/>
                <a:gd name="T46" fmla="*/ 264 w 980"/>
                <a:gd name="T47" fmla="*/ 83 h 290"/>
                <a:gd name="T48" fmla="*/ 281 w 980"/>
                <a:gd name="T49" fmla="*/ 75 h 290"/>
                <a:gd name="T50" fmla="*/ 301 w 980"/>
                <a:gd name="T51" fmla="*/ 70 h 290"/>
                <a:gd name="T52" fmla="*/ 324 w 980"/>
                <a:gd name="T53" fmla="*/ 61 h 290"/>
                <a:gd name="T54" fmla="*/ 346 w 980"/>
                <a:gd name="T55" fmla="*/ 56 h 290"/>
                <a:gd name="T56" fmla="*/ 369 w 980"/>
                <a:gd name="T57" fmla="*/ 48 h 290"/>
                <a:gd name="T58" fmla="*/ 394 w 980"/>
                <a:gd name="T59" fmla="*/ 43 h 290"/>
                <a:gd name="T60" fmla="*/ 419 w 980"/>
                <a:gd name="T61" fmla="*/ 35 h 290"/>
                <a:gd name="T62" fmla="*/ 449 w 980"/>
                <a:gd name="T63" fmla="*/ 29 h 290"/>
                <a:gd name="T64" fmla="*/ 479 w 980"/>
                <a:gd name="T65" fmla="*/ 21 h 290"/>
                <a:gd name="T66" fmla="*/ 511 w 980"/>
                <a:gd name="T67" fmla="*/ 16 h 290"/>
                <a:gd name="T68" fmla="*/ 549 w 980"/>
                <a:gd name="T69" fmla="*/ 8 h 290"/>
                <a:gd name="T70" fmla="*/ 588 w 980"/>
                <a:gd name="T71" fmla="*/ 2 h 290"/>
                <a:gd name="T72" fmla="*/ 617 w 980"/>
                <a:gd name="T73" fmla="*/ 5 h 290"/>
                <a:gd name="T74" fmla="*/ 640 w 980"/>
                <a:gd name="T75" fmla="*/ 13 h 290"/>
                <a:gd name="T76" fmla="*/ 665 w 980"/>
                <a:gd name="T77" fmla="*/ 18 h 290"/>
                <a:gd name="T78" fmla="*/ 679 w 980"/>
                <a:gd name="T79" fmla="*/ 26 h 290"/>
                <a:gd name="T80" fmla="*/ 692 w 980"/>
                <a:gd name="T81" fmla="*/ 32 h 290"/>
                <a:gd name="T82" fmla="*/ 706 w 980"/>
                <a:gd name="T83" fmla="*/ 40 h 290"/>
                <a:gd name="T84" fmla="*/ 718 w 980"/>
                <a:gd name="T85" fmla="*/ 45 h 290"/>
                <a:gd name="T86" fmla="*/ 731 w 980"/>
                <a:gd name="T87" fmla="*/ 53 h 290"/>
                <a:gd name="T88" fmla="*/ 745 w 980"/>
                <a:gd name="T89" fmla="*/ 61 h 290"/>
                <a:gd name="T90" fmla="*/ 758 w 980"/>
                <a:gd name="T91" fmla="*/ 70 h 290"/>
                <a:gd name="T92" fmla="*/ 770 w 980"/>
                <a:gd name="T93" fmla="*/ 78 h 290"/>
                <a:gd name="T94" fmla="*/ 784 w 980"/>
                <a:gd name="T95" fmla="*/ 86 h 290"/>
                <a:gd name="T96" fmla="*/ 799 w 980"/>
                <a:gd name="T97" fmla="*/ 96 h 290"/>
                <a:gd name="T98" fmla="*/ 811 w 980"/>
                <a:gd name="T99" fmla="*/ 105 h 290"/>
                <a:gd name="T100" fmla="*/ 824 w 980"/>
                <a:gd name="T101" fmla="*/ 115 h 290"/>
                <a:gd name="T102" fmla="*/ 838 w 980"/>
                <a:gd name="T103" fmla="*/ 123 h 290"/>
                <a:gd name="T104" fmla="*/ 850 w 980"/>
                <a:gd name="T105" fmla="*/ 134 h 290"/>
                <a:gd name="T106" fmla="*/ 863 w 980"/>
                <a:gd name="T107" fmla="*/ 145 h 290"/>
                <a:gd name="T108" fmla="*/ 877 w 980"/>
                <a:gd name="T109" fmla="*/ 156 h 290"/>
                <a:gd name="T110" fmla="*/ 891 w 980"/>
                <a:gd name="T111" fmla="*/ 166 h 290"/>
                <a:gd name="T112" fmla="*/ 904 w 980"/>
                <a:gd name="T113" fmla="*/ 175 h 290"/>
                <a:gd name="T114" fmla="*/ 916 w 980"/>
                <a:gd name="T115" fmla="*/ 185 h 290"/>
                <a:gd name="T116" fmla="*/ 931 w 980"/>
                <a:gd name="T117" fmla="*/ 196 h 290"/>
                <a:gd name="T118" fmla="*/ 943 w 980"/>
                <a:gd name="T119" fmla="*/ 210 h 290"/>
                <a:gd name="T120" fmla="*/ 956 w 980"/>
                <a:gd name="T121" fmla="*/ 220 h 290"/>
                <a:gd name="T122" fmla="*/ 970 w 980"/>
                <a:gd name="T123" fmla="*/ 231 h 29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80"/>
                <a:gd name="T187" fmla="*/ 0 h 290"/>
                <a:gd name="T188" fmla="*/ 980 w 980"/>
                <a:gd name="T189" fmla="*/ 290 h 29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80" h="290">
                  <a:moveTo>
                    <a:pt x="0" y="290"/>
                  </a:moveTo>
                  <a:lnTo>
                    <a:pt x="0" y="290"/>
                  </a:lnTo>
                  <a:lnTo>
                    <a:pt x="0" y="288"/>
                  </a:lnTo>
                  <a:lnTo>
                    <a:pt x="1" y="288"/>
                  </a:lnTo>
                  <a:lnTo>
                    <a:pt x="3" y="288"/>
                  </a:lnTo>
                  <a:lnTo>
                    <a:pt x="3" y="285"/>
                  </a:lnTo>
                  <a:lnTo>
                    <a:pt x="5" y="285"/>
                  </a:lnTo>
                  <a:lnTo>
                    <a:pt x="5" y="282"/>
                  </a:lnTo>
                  <a:lnTo>
                    <a:pt x="7" y="282"/>
                  </a:lnTo>
                  <a:lnTo>
                    <a:pt x="7" y="280"/>
                  </a:lnTo>
                  <a:lnTo>
                    <a:pt x="9" y="280"/>
                  </a:lnTo>
                  <a:lnTo>
                    <a:pt x="9" y="277"/>
                  </a:lnTo>
                  <a:lnTo>
                    <a:pt x="10" y="277"/>
                  </a:lnTo>
                  <a:lnTo>
                    <a:pt x="12" y="274"/>
                  </a:lnTo>
                  <a:lnTo>
                    <a:pt x="14" y="274"/>
                  </a:lnTo>
                  <a:lnTo>
                    <a:pt x="14" y="271"/>
                  </a:lnTo>
                  <a:lnTo>
                    <a:pt x="16" y="271"/>
                  </a:lnTo>
                  <a:lnTo>
                    <a:pt x="16" y="269"/>
                  </a:lnTo>
                  <a:lnTo>
                    <a:pt x="17" y="269"/>
                  </a:lnTo>
                  <a:lnTo>
                    <a:pt x="17" y="266"/>
                  </a:lnTo>
                  <a:lnTo>
                    <a:pt x="19" y="266"/>
                  </a:lnTo>
                  <a:lnTo>
                    <a:pt x="21" y="266"/>
                  </a:lnTo>
                  <a:lnTo>
                    <a:pt x="21" y="263"/>
                  </a:lnTo>
                  <a:lnTo>
                    <a:pt x="23" y="263"/>
                  </a:lnTo>
                  <a:lnTo>
                    <a:pt x="23" y="261"/>
                  </a:lnTo>
                  <a:lnTo>
                    <a:pt x="25" y="261"/>
                  </a:lnTo>
                  <a:lnTo>
                    <a:pt x="26" y="258"/>
                  </a:lnTo>
                  <a:lnTo>
                    <a:pt x="28" y="258"/>
                  </a:lnTo>
                  <a:lnTo>
                    <a:pt x="28" y="255"/>
                  </a:lnTo>
                  <a:lnTo>
                    <a:pt x="30" y="255"/>
                  </a:lnTo>
                  <a:lnTo>
                    <a:pt x="30" y="253"/>
                  </a:lnTo>
                  <a:lnTo>
                    <a:pt x="32" y="253"/>
                  </a:lnTo>
                  <a:lnTo>
                    <a:pt x="34" y="253"/>
                  </a:lnTo>
                  <a:lnTo>
                    <a:pt x="34" y="250"/>
                  </a:lnTo>
                  <a:lnTo>
                    <a:pt x="35" y="250"/>
                  </a:lnTo>
                  <a:lnTo>
                    <a:pt x="35" y="247"/>
                  </a:lnTo>
                  <a:lnTo>
                    <a:pt x="37" y="247"/>
                  </a:lnTo>
                  <a:lnTo>
                    <a:pt x="39" y="247"/>
                  </a:lnTo>
                  <a:lnTo>
                    <a:pt x="39" y="245"/>
                  </a:lnTo>
                  <a:lnTo>
                    <a:pt x="41" y="245"/>
                  </a:lnTo>
                  <a:lnTo>
                    <a:pt x="41" y="242"/>
                  </a:lnTo>
                  <a:lnTo>
                    <a:pt x="42" y="242"/>
                  </a:lnTo>
                  <a:lnTo>
                    <a:pt x="44" y="242"/>
                  </a:lnTo>
                  <a:lnTo>
                    <a:pt x="44" y="239"/>
                  </a:lnTo>
                  <a:lnTo>
                    <a:pt x="46" y="239"/>
                  </a:lnTo>
                  <a:lnTo>
                    <a:pt x="46" y="236"/>
                  </a:lnTo>
                  <a:lnTo>
                    <a:pt x="48" y="236"/>
                  </a:lnTo>
                  <a:lnTo>
                    <a:pt x="50" y="236"/>
                  </a:lnTo>
                  <a:lnTo>
                    <a:pt x="50" y="234"/>
                  </a:lnTo>
                  <a:lnTo>
                    <a:pt x="51" y="234"/>
                  </a:lnTo>
                  <a:lnTo>
                    <a:pt x="53" y="231"/>
                  </a:lnTo>
                  <a:lnTo>
                    <a:pt x="55" y="231"/>
                  </a:lnTo>
                  <a:lnTo>
                    <a:pt x="57" y="228"/>
                  </a:lnTo>
                  <a:lnTo>
                    <a:pt x="59" y="226"/>
                  </a:lnTo>
                  <a:lnTo>
                    <a:pt x="60" y="226"/>
                  </a:lnTo>
                  <a:lnTo>
                    <a:pt x="62" y="223"/>
                  </a:lnTo>
                  <a:lnTo>
                    <a:pt x="64" y="220"/>
                  </a:lnTo>
                  <a:lnTo>
                    <a:pt x="66" y="220"/>
                  </a:lnTo>
                  <a:lnTo>
                    <a:pt x="67" y="220"/>
                  </a:lnTo>
                  <a:lnTo>
                    <a:pt x="67" y="218"/>
                  </a:lnTo>
                  <a:lnTo>
                    <a:pt x="69" y="218"/>
                  </a:lnTo>
                  <a:lnTo>
                    <a:pt x="71" y="215"/>
                  </a:lnTo>
                  <a:lnTo>
                    <a:pt x="73" y="215"/>
                  </a:lnTo>
                  <a:lnTo>
                    <a:pt x="73" y="212"/>
                  </a:lnTo>
                  <a:lnTo>
                    <a:pt x="75" y="212"/>
                  </a:lnTo>
                  <a:lnTo>
                    <a:pt x="76" y="210"/>
                  </a:lnTo>
                  <a:lnTo>
                    <a:pt x="78" y="210"/>
                  </a:lnTo>
                  <a:lnTo>
                    <a:pt x="80" y="207"/>
                  </a:lnTo>
                  <a:lnTo>
                    <a:pt x="82" y="204"/>
                  </a:lnTo>
                  <a:lnTo>
                    <a:pt x="82" y="196"/>
                  </a:lnTo>
                  <a:lnTo>
                    <a:pt x="83" y="196"/>
                  </a:lnTo>
                  <a:lnTo>
                    <a:pt x="85" y="193"/>
                  </a:lnTo>
                  <a:lnTo>
                    <a:pt x="87" y="193"/>
                  </a:lnTo>
                  <a:lnTo>
                    <a:pt x="87" y="191"/>
                  </a:lnTo>
                  <a:lnTo>
                    <a:pt x="89" y="191"/>
                  </a:lnTo>
                  <a:lnTo>
                    <a:pt x="91" y="191"/>
                  </a:lnTo>
                  <a:lnTo>
                    <a:pt x="92" y="188"/>
                  </a:lnTo>
                  <a:lnTo>
                    <a:pt x="94" y="185"/>
                  </a:lnTo>
                  <a:lnTo>
                    <a:pt x="96" y="185"/>
                  </a:lnTo>
                  <a:lnTo>
                    <a:pt x="98" y="183"/>
                  </a:lnTo>
                  <a:lnTo>
                    <a:pt x="100" y="183"/>
                  </a:lnTo>
                  <a:lnTo>
                    <a:pt x="101" y="180"/>
                  </a:lnTo>
                  <a:lnTo>
                    <a:pt x="105" y="177"/>
                  </a:lnTo>
                  <a:lnTo>
                    <a:pt x="107" y="177"/>
                  </a:lnTo>
                  <a:lnTo>
                    <a:pt x="108" y="175"/>
                  </a:lnTo>
                  <a:lnTo>
                    <a:pt x="110" y="175"/>
                  </a:lnTo>
                  <a:lnTo>
                    <a:pt x="110" y="172"/>
                  </a:lnTo>
                  <a:lnTo>
                    <a:pt x="112" y="172"/>
                  </a:lnTo>
                  <a:lnTo>
                    <a:pt x="114" y="172"/>
                  </a:lnTo>
                  <a:lnTo>
                    <a:pt x="116" y="169"/>
                  </a:lnTo>
                  <a:lnTo>
                    <a:pt x="117" y="169"/>
                  </a:lnTo>
                  <a:lnTo>
                    <a:pt x="119" y="166"/>
                  </a:lnTo>
                  <a:lnTo>
                    <a:pt x="121" y="166"/>
                  </a:lnTo>
                  <a:lnTo>
                    <a:pt x="121" y="164"/>
                  </a:lnTo>
                  <a:lnTo>
                    <a:pt x="123" y="164"/>
                  </a:lnTo>
                  <a:lnTo>
                    <a:pt x="124" y="164"/>
                  </a:lnTo>
                  <a:lnTo>
                    <a:pt x="124" y="161"/>
                  </a:lnTo>
                  <a:lnTo>
                    <a:pt x="126" y="161"/>
                  </a:lnTo>
                  <a:lnTo>
                    <a:pt x="128" y="161"/>
                  </a:lnTo>
                  <a:lnTo>
                    <a:pt x="130" y="158"/>
                  </a:lnTo>
                  <a:lnTo>
                    <a:pt x="132" y="156"/>
                  </a:lnTo>
                  <a:lnTo>
                    <a:pt x="133" y="156"/>
                  </a:lnTo>
                  <a:lnTo>
                    <a:pt x="135" y="156"/>
                  </a:lnTo>
                  <a:lnTo>
                    <a:pt x="135" y="153"/>
                  </a:lnTo>
                  <a:lnTo>
                    <a:pt x="137" y="153"/>
                  </a:lnTo>
                  <a:lnTo>
                    <a:pt x="139" y="153"/>
                  </a:lnTo>
                  <a:lnTo>
                    <a:pt x="141" y="150"/>
                  </a:lnTo>
                  <a:lnTo>
                    <a:pt x="142" y="150"/>
                  </a:lnTo>
                  <a:lnTo>
                    <a:pt x="144" y="148"/>
                  </a:lnTo>
                  <a:lnTo>
                    <a:pt x="144" y="145"/>
                  </a:lnTo>
                  <a:lnTo>
                    <a:pt x="146" y="145"/>
                  </a:lnTo>
                  <a:lnTo>
                    <a:pt x="148" y="145"/>
                  </a:lnTo>
                  <a:lnTo>
                    <a:pt x="149" y="145"/>
                  </a:lnTo>
                  <a:lnTo>
                    <a:pt x="151" y="142"/>
                  </a:lnTo>
                  <a:lnTo>
                    <a:pt x="153" y="142"/>
                  </a:lnTo>
                  <a:lnTo>
                    <a:pt x="155" y="142"/>
                  </a:lnTo>
                  <a:lnTo>
                    <a:pt x="155" y="140"/>
                  </a:lnTo>
                  <a:lnTo>
                    <a:pt x="157" y="137"/>
                  </a:lnTo>
                  <a:lnTo>
                    <a:pt x="158" y="137"/>
                  </a:lnTo>
                  <a:lnTo>
                    <a:pt x="160" y="137"/>
                  </a:lnTo>
                  <a:lnTo>
                    <a:pt x="162" y="137"/>
                  </a:lnTo>
                  <a:lnTo>
                    <a:pt x="164" y="134"/>
                  </a:lnTo>
                  <a:lnTo>
                    <a:pt x="166" y="134"/>
                  </a:lnTo>
                  <a:lnTo>
                    <a:pt x="166" y="131"/>
                  </a:lnTo>
                  <a:lnTo>
                    <a:pt x="167" y="131"/>
                  </a:lnTo>
                  <a:lnTo>
                    <a:pt x="169" y="131"/>
                  </a:lnTo>
                  <a:lnTo>
                    <a:pt x="169" y="129"/>
                  </a:lnTo>
                  <a:lnTo>
                    <a:pt x="171" y="129"/>
                  </a:lnTo>
                  <a:lnTo>
                    <a:pt x="173" y="129"/>
                  </a:lnTo>
                  <a:lnTo>
                    <a:pt x="174" y="126"/>
                  </a:lnTo>
                  <a:lnTo>
                    <a:pt x="176" y="126"/>
                  </a:lnTo>
                  <a:lnTo>
                    <a:pt x="178" y="123"/>
                  </a:lnTo>
                  <a:lnTo>
                    <a:pt x="180" y="123"/>
                  </a:lnTo>
                  <a:lnTo>
                    <a:pt x="182" y="121"/>
                  </a:lnTo>
                  <a:lnTo>
                    <a:pt x="183" y="121"/>
                  </a:lnTo>
                  <a:lnTo>
                    <a:pt x="185" y="121"/>
                  </a:lnTo>
                  <a:lnTo>
                    <a:pt x="187" y="118"/>
                  </a:lnTo>
                  <a:lnTo>
                    <a:pt x="189" y="118"/>
                  </a:lnTo>
                  <a:lnTo>
                    <a:pt x="190" y="115"/>
                  </a:lnTo>
                  <a:lnTo>
                    <a:pt x="192" y="115"/>
                  </a:lnTo>
                  <a:lnTo>
                    <a:pt x="194" y="115"/>
                  </a:lnTo>
                  <a:lnTo>
                    <a:pt x="196" y="113"/>
                  </a:lnTo>
                  <a:lnTo>
                    <a:pt x="198" y="113"/>
                  </a:lnTo>
                  <a:lnTo>
                    <a:pt x="199" y="113"/>
                  </a:lnTo>
                  <a:lnTo>
                    <a:pt x="199" y="110"/>
                  </a:lnTo>
                  <a:lnTo>
                    <a:pt x="201" y="110"/>
                  </a:lnTo>
                  <a:lnTo>
                    <a:pt x="203" y="110"/>
                  </a:lnTo>
                  <a:lnTo>
                    <a:pt x="205" y="110"/>
                  </a:lnTo>
                  <a:lnTo>
                    <a:pt x="207" y="107"/>
                  </a:lnTo>
                  <a:lnTo>
                    <a:pt x="208" y="107"/>
                  </a:lnTo>
                  <a:lnTo>
                    <a:pt x="208" y="105"/>
                  </a:lnTo>
                  <a:lnTo>
                    <a:pt x="212" y="105"/>
                  </a:lnTo>
                  <a:lnTo>
                    <a:pt x="214" y="105"/>
                  </a:lnTo>
                  <a:lnTo>
                    <a:pt x="215" y="102"/>
                  </a:lnTo>
                  <a:lnTo>
                    <a:pt x="217" y="102"/>
                  </a:lnTo>
                  <a:lnTo>
                    <a:pt x="219" y="99"/>
                  </a:lnTo>
                  <a:lnTo>
                    <a:pt x="223" y="99"/>
                  </a:lnTo>
                  <a:lnTo>
                    <a:pt x="224" y="99"/>
                  </a:lnTo>
                  <a:lnTo>
                    <a:pt x="226" y="96"/>
                  </a:lnTo>
                  <a:lnTo>
                    <a:pt x="228" y="96"/>
                  </a:lnTo>
                  <a:lnTo>
                    <a:pt x="231" y="96"/>
                  </a:lnTo>
                  <a:lnTo>
                    <a:pt x="231" y="94"/>
                  </a:lnTo>
                  <a:lnTo>
                    <a:pt x="235" y="94"/>
                  </a:lnTo>
                  <a:lnTo>
                    <a:pt x="237" y="94"/>
                  </a:lnTo>
                  <a:lnTo>
                    <a:pt x="239" y="91"/>
                  </a:lnTo>
                  <a:lnTo>
                    <a:pt x="242" y="91"/>
                  </a:lnTo>
                  <a:lnTo>
                    <a:pt x="244" y="91"/>
                  </a:lnTo>
                  <a:lnTo>
                    <a:pt x="246" y="88"/>
                  </a:lnTo>
                  <a:lnTo>
                    <a:pt x="248" y="88"/>
                  </a:lnTo>
                  <a:lnTo>
                    <a:pt x="249" y="88"/>
                  </a:lnTo>
                  <a:lnTo>
                    <a:pt x="253" y="88"/>
                  </a:lnTo>
                  <a:lnTo>
                    <a:pt x="253" y="86"/>
                  </a:lnTo>
                  <a:lnTo>
                    <a:pt x="255" y="86"/>
                  </a:lnTo>
                  <a:lnTo>
                    <a:pt x="256" y="86"/>
                  </a:lnTo>
                  <a:lnTo>
                    <a:pt x="258" y="86"/>
                  </a:lnTo>
                  <a:lnTo>
                    <a:pt x="260" y="83"/>
                  </a:lnTo>
                  <a:lnTo>
                    <a:pt x="262" y="83"/>
                  </a:lnTo>
                  <a:lnTo>
                    <a:pt x="264" y="83"/>
                  </a:lnTo>
                  <a:lnTo>
                    <a:pt x="267" y="83"/>
                  </a:lnTo>
                  <a:lnTo>
                    <a:pt x="267" y="80"/>
                  </a:lnTo>
                  <a:lnTo>
                    <a:pt x="271" y="80"/>
                  </a:lnTo>
                  <a:lnTo>
                    <a:pt x="273" y="80"/>
                  </a:lnTo>
                  <a:lnTo>
                    <a:pt x="274" y="78"/>
                  </a:lnTo>
                  <a:lnTo>
                    <a:pt x="276" y="78"/>
                  </a:lnTo>
                  <a:lnTo>
                    <a:pt x="278" y="78"/>
                  </a:lnTo>
                  <a:lnTo>
                    <a:pt x="281" y="78"/>
                  </a:lnTo>
                  <a:lnTo>
                    <a:pt x="281" y="75"/>
                  </a:lnTo>
                  <a:lnTo>
                    <a:pt x="285" y="75"/>
                  </a:lnTo>
                  <a:lnTo>
                    <a:pt x="287" y="75"/>
                  </a:lnTo>
                  <a:lnTo>
                    <a:pt x="289" y="75"/>
                  </a:lnTo>
                  <a:lnTo>
                    <a:pt x="290" y="72"/>
                  </a:lnTo>
                  <a:lnTo>
                    <a:pt x="292" y="72"/>
                  </a:lnTo>
                  <a:lnTo>
                    <a:pt x="294" y="72"/>
                  </a:lnTo>
                  <a:lnTo>
                    <a:pt x="297" y="72"/>
                  </a:lnTo>
                  <a:lnTo>
                    <a:pt x="297" y="70"/>
                  </a:lnTo>
                  <a:lnTo>
                    <a:pt x="301" y="70"/>
                  </a:lnTo>
                  <a:lnTo>
                    <a:pt x="305" y="70"/>
                  </a:lnTo>
                  <a:lnTo>
                    <a:pt x="306" y="67"/>
                  </a:lnTo>
                  <a:lnTo>
                    <a:pt x="308" y="67"/>
                  </a:lnTo>
                  <a:lnTo>
                    <a:pt x="310" y="67"/>
                  </a:lnTo>
                  <a:lnTo>
                    <a:pt x="312" y="67"/>
                  </a:lnTo>
                  <a:lnTo>
                    <a:pt x="314" y="64"/>
                  </a:lnTo>
                  <a:lnTo>
                    <a:pt x="317" y="64"/>
                  </a:lnTo>
                  <a:lnTo>
                    <a:pt x="319" y="64"/>
                  </a:lnTo>
                  <a:lnTo>
                    <a:pt x="322" y="64"/>
                  </a:lnTo>
                  <a:lnTo>
                    <a:pt x="324" y="61"/>
                  </a:lnTo>
                  <a:lnTo>
                    <a:pt x="326" y="61"/>
                  </a:lnTo>
                  <a:lnTo>
                    <a:pt x="328" y="61"/>
                  </a:lnTo>
                  <a:lnTo>
                    <a:pt x="330" y="61"/>
                  </a:lnTo>
                  <a:lnTo>
                    <a:pt x="331" y="59"/>
                  </a:lnTo>
                  <a:lnTo>
                    <a:pt x="335" y="59"/>
                  </a:lnTo>
                  <a:lnTo>
                    <a:pt x="337" y="59"/>
                  </a:lnTo>
                  <a:lnTo>
                    <a:pt x="340" y="59"/>
                  </a:lnTo>
                  <a:lnTo>
                    <a:pt x="340" y="56"/>
                  </a:lnTo>
                  <a:lnTo>
                    <a:pt x="344" y="56"/>
                  </a:lnTo>
                  <a:lnTo>
                    <a:pt x="346" y="56"/>
                  </a:lnTo>
                  <a:lnTo>
                    <a:pt x="349" y="56"/>
                  </a:lnTo>
                  <a:lnTo>
                    <a:pt x="349" y="53"/>
                  </a:lnTo>
                  <a:lnTo>
                    <a:pt x="355" y="53"/>
                  </a:lnTo>
                  <a:lnTo>
                    <a:pt x="358" y="53"/>
                  </a:lnTo>
                  <a:lnTo>
                    <a:pt x="360" y="51"/>
                  </a:lnTo>
                  <a:lnTo>
                    <a:pt x="363" y="51"/>
                  </a:lnTo>
                  <a:lnTo>
                    <a:pt x="367" y="51"/>
                  </a:lnTo>
                  <a:lnTo>
                    <a:pt x="369" y="48"/>
                  </a:lnTo>
                  <a:lnTo>
                    <a:pt x="372" y="48"/>
                  </a:lnTo>
                  <a:lnTo>
                    <a:pt x="374" y="48"/>
                  </a:lnTo>
                  <a:lnTo>
                    <a:pt x="378" y="48"/>
                  </a:lnTo>
                  <a:lnTo>
                    <a:pt x="380" y="45"/>
                  </a:lnTo>
                  <a:lnTo>
                    <a:pt x="383" y="45"/>
                  </a:lnTo>
                  <a:lnTo>
                    <a:pt x="385" y="45"/>
                  </a:lnTo>
                  <a:lnTo>
                    <a:pt x="387" y="45"/>
                  </a:lnTo>
                  <a:lnTo>
                    <a:pt x="388" y="43"/>
                  </a:lnTo>
                  <a:lnTo>
                    <a:pt x="392" y="43"/>
                  </a:lnTo>
                  <a:lnTo>
                    <a:pt x="394" y="43"/>
                  </a:lnTo>
                  <a:lnTo>
                    <a:pt x="397" y="43"/>
                  </a:lnTo>
                  <a:lnTo>
                    <a:pt x="399" y="40"/>
                  </a:lnTo>
                  <a:lnTo>
                    <a:pt x="403" y="40"/>
                  </a:lnTo>
                  <a:lnTo>
                    <a:pt x="404" y="40"/>
                  </a:lnTo>
                  <a:lnTo>
                    <a:pt x="408" y="40"/>
                  </a:lnTo>
                  <a:lnTo>
                    <a:pt x="408" y="37"/>
                  </a:lnTo>
                  <a:lnTo>
                    <a:pt x="413" y="37"/>
                  </a:lnTo>
                  <a:lnTo>
                    <a:pt x="419" y="37"/>
                  </a:lnTo>
                  <a:lnTo>
                    <a:pt x="419" y="35"/>
                  </a:lnTo>
                  <a:lnTo>
                    <a:pt x="424" y="35"/>
                  </a:lnTo>
                  <a:lnTo>
                    <a:pt x="426" y="35"/>
                  </a:lnTo>
                  <a:lnTo>
                    <a:pt x="429" y="35"/>
                  </a:lnTo>
                  <a:lnTo>
                    <a:pt x="431" y="32"/>
                  </a:lnTo>
                  <a:lnTo>
                    <a:pt x="437" y="32"/>
                  </a:lnTo>
                  <a:lnTo>
                    <a:pt x="442" y="32"/>
                  </a:lnTo>
                  <a:lnTo>
                    <a:pt x="444" y="29"/>
                  </a:lnTo>
                  <a:lnTo>
                    <a:pt x="447" y="29"/>
                  </a:lnTo>
                  <a:lnTo>
                    <a:pt x="449" y="29"/>
                  </a:lnTo>
                  <a:lnTo>
                    <a:pt x="453" y="29"/>
                  </a:lnTo>
                  <a:lnTo>
                    <a:pt x="454" y="26"/>
                  </a:lnTo>
                  <a:lnTo>
                    <a:pt x="460" y="26"/>
                  </a:lnTo>
                  <a:lnTo>
                    <a:pt x="462" y="26"/>
                  </a:lnTo>
                  <a:lnTo>
                    <a:pt x="467" y="26"/>
                  </a:lnTo>
                  <a:lnTo>
                    <a:pt x="467" y="24"/>
                  </a:lnTo>
                  <a:lnTo>
                    <a:pt x="472" y="24"/>
                  </a:lnTo>
                  <a:lnTo>
                    <a:pt x="478" y="24"/>
                  </a:lnTo>
                  <a:lnTo>
                    <a:pt x="479" y="21"/>
                  </a:lnTo>
                  <a:lnTo>
                    <a:pt x="485" y="21"/>
                  </a:lnTo>
                  <a:lnTo>
                    <a:pt x="487" y="21"/>
                  </a:lnTo>
                  <a:lnTo>
                    <a:pt x="492" y="21"/>
                  </a:lnTo>
                  <a:lnTo>
                    <a:pt x="492" y="18"/>
                  </a:lnTo>
                  <a:lnTo>
                    <a:pt x="497" y="18"/>
                  </a:lnTo>
                  <a:lnTo>
                    <a:pt x="499" y="18"/>
                  </a:lnTo>
                  <a:lnTo>
                    <a:pt x="504" y="18"/>
                  </a:lnTo>
                  <a:lnTo>
                    <a:pt x="506" y="16"/>
                  </a:lnTo>
                  <a:lnTo>
                    <a:pt x="511" y="16"/>
                  </a:lnTo>
                  <a:lnTo>
                    <a:pt x="517" y="16"/>
                  </a:lnTo>
                  <a:lnTo>
                    <a:pt x="519" y="13"/>
                  </a:lnTo>
                  <a:lnTo>
                    <a:pt x="524" y="13"/>
                  </a:lnTo>
                  <a:lnTo>
                    <a:pt x="526" y="13"/>
                  </a:lnTo>
                  <a:lnTo>
                    <a:pt x="531" y="13"/>
                  </a:lnTo>
                  <a:lnTo>
                    <a:pt x="533" y="10"/>
                  </a:lnTo>
                  <a:lnTo>
                    <a:pt x="538" y="10"/>
                  </a:lnTo>
                  <a:lnTo>
                    <a:pt x="540" y="10"/>
                  </a:lnTo>
                  <a:lnTo>
                    <a:pt x="545" y="10"/>
                  </a:lnTo>
                  <a:lnTo>
                    <a:pt x="549" y="8"/>
                  </a:lnTo>
                  <a:lnTo>
                    <a:pt x="554" y="8"/>
                  </a:lnTo>
                  <a:lnTo>
                    <a:pt x="556" y="8"/>
                  </a:lnTo>
                  <a:lnTo>
                    <a:pt x="561" y="8"/>
                  </a:lnTo>
                  <a:lnTo>
                    <a:pt x="563" y="5"/>
                  </a:lnTo>
                  <a:lnTo>
                    <a:pt x="569" y="5"/>
                  </a:lnTo>
                  <a:lnTo>
                    <a:pt x="570" y="5"/>
                  </a:lnTo>
                  <a:lnTo>
                    <a:pt x="579" y="5"/>
                  </a:lnTo>
                  <a:lnTo>
                    <a:pt x="579" y="2"/>
                  </a:lnTo>
                  <a:lnTo>
                    <a:pt x="586" y="2"/>
                  </a:lnTo>
                  <a:lnTo>
                    <a:pt x="588" y="2"/>
                  </a:lnTo>
                  <a:lnTo>
                    <a:pt x="594" y="2"/>
                  </a:lnTo>
                  <a:lnTo>
                    <a:pt x="595" y="0"/>
                  </a:lnTo>
                  <a:lnTo>
                    <a:pt x="599" y="0"/>
                  </a:lnTo>
                  <a:lnTo>
                    <a:pt x="601" y="2"/>
                  </a:lnTo>
                  <a:lnTo>
                    <a:pt x="604" y="2"/>
                  </a:lnTo>
                  <a:lnTo>
                    <a:pt x="606" y="2"/>
                  </a:lnTo>
                  <a:lnTo>
                    <a:pt x="610" y="2"/>
                  </a:lnTo>
                  <a:lnTo>
                    <a:pt x="611" y="5"/>
                  </a:lnTo>
                  <a:lnTo>
                    <a:pt x="615" y="5"/>
                  </a:lnTo>
                  <a:lnTo>
                    <a:pt x="617" y="5"/>
                  </a:lnTo>
                  <a:lnTo>
                    <a:pt x="618" y="5"/>
                  </a:lnTo>
                  <a:lnTo>
                    <a:pt x="620" y="8"/>
                  </a:lnTo>
                  <a:lnTo>
                    <a:pt x="624" y="8"/>
                  </a:lnTo>
                  <a:lnTo>
                    <a:pt x="626" y="8"/>
                  </a:lnTo>
                  <a:lnTo>
                    <a:pt x="627" y="8"/>
                  </a:lnTo>
                  <a:lnTo>
                    <a:pt x="629" y="10"/>
                  </a:lnTo>
                  <a:lnTo>
                    <a:pt x="633" y="10"/>
                  </a:lnTo>
                  <a:lnTo>
                    <a:pt x="635" y="10"/>
                  </a:lnTo>
                  <a:lnTo>
                    <a:pt x="638" y="10"/>
                  </a:lnTo>
                  <a:lnTo>
                    <a:pt x="640" y="13"/>
                  </a:lnTo>
                  <a:lnTo>
                    <a:pt x="643" y="13"/>
                  </a:lnTo>
                  <a:lnTo>
                    <a:pt x="649" y="13"/>
                  </a:lnTo>
                  <a:lnTo>
                    <a:pt x="649" y="16"/>
                  </a:lnTo>
                  <a:lnTo>
                    <a:pt x="652" y="16"/>
                  </a:lnTo>
                  <a:lnTo>
                    <a:pt x="654" y="16"/>
                  </a:lnTo>
                  <a:lnTo>
                    <a:pt x="658" y="16"/>
                  </a:lnTo>
                  <a:lnTo>
                    <a:pt x="658" y="18"/>
                  </a:lnTo>
                  <a:lnTo>
                    <a:pt x="663" y="18"/>
                  </a:lnTo>
                  <a:lnTo>
                    <a:pt x="665" y="18"/>
                  </a:lnTo>
                  <a:lnTo>
                    <a:pt x="667" y="18"/>
                  </a:lnTo>
                  <a:lnTo>
                    <a:pt x="667" y="21"/>
                  </a:lnTo>
                  <a:lnTo>
                    <a:pt x="670" y="21"/>
                  </a:lnTo>
                  <a:lnTo>
                    <a:pt x="672" y="21"/>
                  </a:lnTo>
                  <a:lnTo>
                    <a:pt x="674" y="24"/>
                  </a:lnTo>
                  <a:lnTo>
                    <a:pt x="676" y="24"/>
                  </a:lnTo>
                  <a:lnTo>
                    <a:pt x="677" y="24"/>
                  </a:lnTo>
                  <a:lnTo>
                    <a:pt x="679" y="26"/>
                  </a:lnTo>
                  <a:lnTo>
                    <a:pt x="681" y="26"/>
                  </a:lnTo>
                  <a:lnTo>
                    <a:pt x="683" y="26"/>
                  </a:lnTo>
                  <a:lnTo>
                    <a:pt x="684" y="29"/>
                  </a:lnTo>
                  <a:lnTo>
                    <a:pt x="686" y="29"/>
                  </a:lnTo>
                  <a:lnTo>
                    <a:pt x="688" y="29"/>
                  </a:lnTo>
                  <a:lnTo>
                    <a:pt x="690" y="32"/>
                  </a:lnTo>
                  <a:lnTo>
                    <a:pt x="692" y="32"/>
                  </a:lnTo>
                  <a:lnTo>
                    <a:pt x="693" y="32"/>
                  </a:lnTo>
                  <a:lnTo>
                    <a:pt x="695" y="35"/>
                  </a:lnTo>
                  <a:lnTo>
                    <a:pt x="697" y="35"/>
                  </a:lnTo>
                  <a:lnTo>
                    <a:pt x="699" y="35"/>
                  </a:lnTo>
                  <a:lnTo>
                    <a:pt x="701" y="37"/>
                  </a:lnTo>
                  <a:lnTo>
                    <a:pt x="702" y="37"/>
                  </a:lnTo>
                  <a:lnTo>
                    <a:pt x="704" y="37"/>
                  </a:lnTo>
                  <a:lnTo>
                    <a:pt x="706" y="40"/>
                  </a:lnTo>
                  <a:lnTo>
                    <a:pt x="708" y="40"/>
                  </a:lnTo>
                  <a:lnTo>
                    <a:pt x="709" y="40"/>
                  </a:lnTo>
                  <a:lnTo>
                    <a:pt x="711" y="43"/>
                  </a:lnTo>
                  <a:lnTo>
                    <a:pt x="713" y="43"/>
                  </a:lnTo>
                  <a:lnTo>
                    <a:pt x="715" y="43"/>
                  </a:lnTo>
                  <a:lnTo>
                    <a:pt x="717" y="45"/>
                  </a:lnTo>
                  <a:lnTo>
                    <a:pt x="718" y="45"/>
                  </a:lnTo>
                  <a:lnTo>
                    <a:pt x="720" y="45"/>
                  </a:lnTo>
                  <a:lnTo>
                    <a:pt x="720" y="48"/>
                  </a:lnTo>
                  <a:lnTo>
                    <a:pt x="722" y="48"/>
                  </a:lnTo>
                  <a:lnTo>
                    <a:pt x="724" y="48"/>
                  </a:lnTo>
                  <a:lnTo>
                    <a:pt x="725" y="48"/>
                  </a:lnTo>
                  <a:lnTo>
                    <a:pt x="725" y="51"/>
                  </a:lnTo>
                  <a:lnTo>
                    <a:pt x="727" y="51"/>
                  </a:lnTo>
                  <a:lnTo>
                    <a:pt x="729" y="51"/>
                  </a:lnTo>
                  <a:lnTo>
                    <a:pt x="731" y="53"/>
                  </a:lnTo>
                  <a:lnTo>
                    <a:pt x="733" y="53"/>
                  </a:lnTo>
                  <a:lnTo>
                    <a:pt x="734" y="53"/>
                  </a:lnTo>
                  <a:lnTo>
                    <a:pt x="736" y="56"/>
                  </a:lnTo>
                  <a:lnTo>
                    <a:pt x="738" y="56"/>
                  </a:lnTo>
                  <a:lnTo>
                    <a:pt x="740" y="59"/>
                  </a:lnTo>
                  <a:lnTo>
                    <a:pt x="742" y="59"/>
                  </a:lnTo>
                  <a:lnTo>
                    <a:pt x="743" y="61"/>
                  </a:lnTo>
                  <a:lnTo>
                    <a:pt x="745" y="61"/>
                  </a:lnTo>
                  <a:lnTo>
                    <a:pt x="747" y="61"/>
                  </a:lnTo>
                  <a:lnTo>
                    <a:pt x="749" y="64"/>
                  </a:lnTo>
                  <a:lnTo>
                    <a:pt x="750" y="64"/>
                  </a:lnTo>
                  <a:lnTo>
                    <a:pt x="752" y="67"/>
                  </a:lnTo>
                  <a:lnTo>
                    <a:pt x="754" y="67"/>
                  </a:lnTo>
                  <a:lnTo>
                    <a:pt x="756" y="67"/>
                  </a:lnTo>
                  <a:lnTo>
                    <a:pt x="756" y="70"/>
                  </a:lnTo>
                  <a:lnTo>
                    <a:pt x="758" y="70"/>
                  </a:lnTo>
                  <a:lnTo>
                    <a:pt x="759" y="70"/>
                  </a:lnTo>
                  <a:lnTo>
                    <a:pt x="759" y="72"/>
                  </a:lnTo>
                  <a:lnTo>
                    <a:pt x="761" y="72"/>
                  </a:lnTo>
                  <a:lnTo>
                    <a:pt x="763" y="72"/>
                  </a:lnTo>
                  <a:lnTo>
                    <a:pt x="765" y="75"/>
                  </a:lnTo>
                  <a:lnTo>
                    <a:pt x="766" y="75"/>
                  </a:lnTo>
                  <a:lnTo>
                    <a:pt x="768" y="78"/>
                  </a:lnTo>
                  <a:lnTo>
                    <a:pt x="770" y="78"/>
                  </a:lnTo>
                  <a:lnTo>
                    <a:pt x="774" y="80"/>
                  </a:lnTo>
                  <a:lnTo>
                    <a:pt x="775" y="80"/>
                  </a:lnTo>
                  <a:lnTo>
                    <a:pt x="779" y="83"/>
                  </a:lnTo>
                  <a:lnTo>
                    <a:pt x="781" y="83"/>
                  </a:lnTo>
                  <a:lnTo>
                    <a:pt x="783" y="86"/>
                  </a:lnTo>
                  <a:lnTo>
                    <a:pt x="784" y="86"/>
                  </a:lnTo>
                  <a:lnTo>
                    <a:pt x="784" y="88"/>
                  </a:lnTo>
                  <a:lnTo>
                    <a:pt x="788" y="88"/>
                  </a:lnTo>
                  <a:lnTo>
                    <a:pt x="790" y="91"/>
                  </a:lnTo>
                  <a:lnTo>
                    <a:pt x="791" y="91"/>
                  </a:lnTo>
                  <a:lnTo>
                    <a:pt x="793" y="91"/>
                  </a:lnTo>
                  <a:lnTo>
                    <a:pt x="793" y="94"/>
                  </a:lnTo>
                  <a:lnTo>
                    <a:pt x="795" y="94"/>
                  </a:lnTo>
                  <a:lnTo>
                    <a:pt x="797" y="94"/>
                  </a:lnTo>
                  <a:lnTo>
                    <a:pt x="799" y="96"/>
                  </a:lnTo>
                  <a:lnTo>
                    <a:pt x="800" y="96"/>
                  </a:lnTo>
                  <a:lnTo>
                    <a:pt x="802" y="99"/>
                  </a:lnTo>
                  <a:lnTo>
                    <a:pt x="804" y="99"/>
                  </a:lnTo>
                  <a:lnTo>
                    <a:pt x="806" y="102"/>
                  </a:lnTo>
                  <a:lnTo>
                    <a:pt x="808" y="102"/>
                  </a:lnTo>
                  <a:lnTo>
                    <a:pt x="809" y="105"/>
                  </a:lnTo>
                  <a:lnTo>
                    <a:pt x="811" y="105"/>
                  </a:lnTo>
                  <a:lnTo>
                    <a:pt x="813" y="107"/>
                  </a:lnTo>
                  <a:lnTo>
                    <a:pt x="815" y="107"/>
                  </a:lnTo>
                  <a:lnTo>
                    <a:pt x="816" y="110"/>
                  </a:lnTo>
                  <a:lnTo>
                    <a:pt x="818" y="110"/>
                  </a:lnTo>
                  <a:lnTo>
                    <a:pt x="820" y="113"/>
                  </a:lnTo>
                  <a:lnTo>
                    <a:pt x="822" y="113"/>
                  </a:lnTo>
                  <a:lnTo>
                    <a:pt x="824" y="113"/>
                  </a:lnTo>
                  <a:lnTo>
                    <a:pt x="824" y="115"/>
                  </a:lnTo>
                  <a:lnTo>
                    <a:pt x="825" y="115"/>
                  </a:lnTo>
                  <a:lnTo>
                    <a:pt x="827" y="115"/>
                  </a:lnTo>
                  <a:lnTo>
                    <a:pt x="827" y="118"/>
                  </a:lnTo>
                  <a:lnTo>
                    <a:pt x="829" y="118"/>
                  </a:lnTo>
                  <a:lnTo>
                    <a:pt x="831" y="118"/>
                  </a:lnTo>
                  <a:lnTo>
                    <a:pt x="832" y="121"/>
                  </a:lnTo>
                  <a:lnTo>
                    <a:pt x="834" y="123"/>
                  </a:lnTo>
                  <a:lnTo>
                    <a:pt x="836" y="123"/>
                  </a:lnTo>
                  <a:lnTo>
                    <a:pt x="838" y="123"/>
                  </a:lnTo>
                  <a:lnTo>
                    <a:pt x="838" y="126"/>
                  </a:lnTo>
                  <a:lnTo>
                    <a:pt x="840" y="126"/>
                  </a:lnTo>
                  <a:lnTo>
                    <a:pt x="841" y="126"/>
                  </a:lnTo>
                  <a:lnTo>
                    <a:pt x="843" y="129"/>
                  </a:lnTo>
                  <a:lnTo>
                    <a:pt x="845" y="129"/>
                  </a:lnTo>
                  <a:lnTo>
                    <a:pt x="847" y="131"/>
                  </a:lnTo>
                  <a:lnTo>
                    <a:pt x="849" y="131"/>
                  </a:lnTo>
                  <a:lnTo>
                    <a:pt x="849" y="134"/>
                  </a:lnTo>
                  <a:lnTo>
                    <a:pt x="850" y="134"/>
                  </a:lnTo>
                  <a:lnTo>
                    <a:pt x="852" y="137"/>
                  </a:lnTo>
                  <a:lnTo>
                    <a:pt x="854" y="137"/>
                  </a:lnTo>
                  <a:lnTo>
                    <a:pt x="856" y="137"/>
                  </a:lnTo>
                  <a:lnTo>
                    <a:pt x="857" y="140"/>
                  </a:lnTo>
                  <a:lnTo>
                    <a:pt x="857" y="142"/>
                  </a:lnTo>
                  <a:lnTo>
                    <a:pt x="859" y="142"/>
                  </a:lnTo>
                  <a:lnTo>
                    <a:pt x="861" y="142"/>
                  </a:lnTo>
                  <a:lnTo>
                    <a:pt x="863" y="145"/>
                  </a:lnTo>
                  <a:lnTo>
                    <a:pt x="865" y="145"/>
                  </a:lnTo>
                  <a:lnTo>
                    <a:pt x="866" y="145"/>
                  </a:lnTo>
                  <a:lnTo>
                    <a:pt x="868" y="148"/>
                  </a:lnTo>
                  <a:lnTo>
                    <a:pt x="868" y="150"/>
                  </a:lnTo>
                  <a:lnTo>
                    <a:pt x="870" y="150"/>
                  </a:lnTo>
                  <a:lnTo>
                    <a:pt x="872" y="150"/>
                  </a:lnTo>
                  <a:lnTo>
                    <a:pt x="872" y="153"/>
                  </a:lnTo>
                  <a:lnTo>
                    <a:pt x="873" y="153"/>
                  </a:lnTo>
                  <a:lnTo>
                    <a:pt x="875" y="153"/>
                  </a:lnTo>
                  <a:lnTo>
                    <a:pt x="877" y="156"/>
                  </a:lnTo>
                  <a:lnTo>
                    <a:pt x="881" y="158"/>
                  </a:lnTo>
                  <a:lnTo>
                    <a:pt x="882" y="158"/>
                  </a:lnTo>
                  <a:lnTo>
                    <a:pt x="884" y="161"/>
                  </a:lnTo>
                  <a:lnTo>
                    <a:pt x="886" y="161"/>
                  </a:lnTo>
                  <a:lnTo>
                    <a:pt x="888" y="164"/>
                  </a:lnTo>
                  <a:lnTo>
                    <a:pt x="890" y="164"/>
                  </a:lnTo>
                  <a:lnTo>
                    <a:pt x="891" y="166"/>
                  </a:lnTo>
                  <a:lnTo>
                    <a:pt x="893" y="166"/>
                  </a:lnTo>
                  <a:lnTo>
                    <a:pt x="895" y="169"/>
                  </a:lnTo>
                  <a:lnTo>
                    <a:pt x="897" y="172"/>
                  </a:lnTo>
                  <a:lnTo>
                    <a:pt x="898" y="172"/>
                  </a:lnTo>
                  <a:lnTo>
                    <a:pt x="900" y="172"/>
                  </a:lnTo>
                  <a:lnTo>
                    <a:pt x="900" y="175"/>
                  </a:lnTo>
                  <a:lnTo>
                    <a:pt x="902" y="175"/>
                  </a:lnTo>
                  <a:lnTo>
                    <a:pt x="904" y="175"/>
                  </a:lnTo>
                  <a:lnTo>
                    <a:pt x="906" y="177"/>
                  </a:lnTo>
                  <a:lnTo>
                    <a:pt x="907" y="180"/>
                  </a:lnTo>
                  <a:lnTo>
                    <a:pt x="909" y="180"/>
                  </a:lnTo>
                  <a:lnTo>
                    <a:pt x="911" y="180"/>
                  </a:lnTo>
                  <a:lnTo>
                    <a:pt x="911" y="183"/>
                  </a:lnTo>
                  <a:lnTo>
                    <a:pt x="913" y="183"/>
                  </a:lnTo>
                  <a:lnTo>
                    <a:pt x="915" y="185"/>
                  </a:lnTo>
                  <a:lnTo>
                    <a:pt x="916" y="185"/>
                  </a:lnTo>
                  <a:lnTo>
                    <a:pt x="918" y="188"/>
                  </a:lnTo>
                  <a:lnTo>
                    <a:pt x="920" y="188"/>
                  </a:lnTo>
                  <a:lnTo>
                    <a:pt x="920" y="191"/>
                  </a:lnTo>
                  <a:lnTo>
                    <a:pt x="922" y="191"/>
                  </a:lnTo>
                  <a:lnTo>
                    <a:pt x="923" y="191"/>
                  </a:lnTo>
                  <a:lnTo>
                    <a:pt x="925" y="193"/>
                  </a:lnTo>
                  <a:lnTo>
                    <a:pt x="927" y="196"/>
                  </a:lnTo>
                  <a:lnTo>
                    <a:pt x="929" y="196"/>
                  </a:lnTo>
                  <a:lnTo>
                    <a:pt x="931" y="196"/>
                  </a:lnTo>
                  <a:lnTo>
                    <a:pt x="931" y="199"/>
                  </a:lnTo>
                  <a:lnTo>
                    <a:pt x="932" y="199"/>
                  </a:lnTo>
                  <a:lnTo>
                    <a:pt x="934" y="201"/>
                  </a:lnTo>
                  <a:lnTo>
                    <a:pt x="936" y="201"/>
                  </a:lnTo>
                  <a:lnTo>
                    <a:pt x="938" y="204"/>
                  </a:lnTo>
                  <a:lnTo>
                    <a:pt x="939" y="204"/>
                  </a:lnTo>
                  <a:lnTo>
                    <a:pt x="939" y="207"/>
                  </a:lnTo>
                  <a:lnTo>
                    <a:pt x="941" y="207"/>
                  </a:lnTo>
                  <a:lnTo>
                    <a:pt x="943" y="210"/>
                  </a:lnTo>
                  <a:lnTo>
                    <a:pt x="945" y="210"/>
                  </a:lnTo>
                  <a:lnTo>
                    <a:pt x="947" y="212"/>
                  </a:lnTo>
                  <a:lnTo>
                    <a:pt x="948" y="212"/>
                  </a:lnTo>
                  <a:lnTo>
                    <a:pt x="950" y="215"/>
                  </a:lnTo>
                  <a:lnTo>
                    <a:pt x="952" y="215"/>
                  </a:lnTo>
                  <a:lnTo>
                    <a:pt x="954" y="218"/>
                  </a:lnTo>
                  <a:lnTo>
                    <a:pt x="956" y="218"/>
                  </a:lnTo>
                  <a:lnTo>
                    <a:pt x="956" y="220"/>
                  </a:lnTo>
                  <a:lnTo>
                    <a:pt x="957" y="220"/>
                  </a:lnTo>
                  <a:lnTo>
                    <a:pt x="959" y="223"/>
                  </a:lnTo>
                  <a:lnTo>
                    <a:pt x="961" y="223"/>
                  </a:lnTo>
                  <a:lnTo>
                    <a:pt x="963" y="226"/>
                  </a:lnTo>
                  <a:lnTo>
                    <a:pt x="964" y="226"/>
                  </a:lnTo>
                  <a:lnTo>
                    <a:pt x="964" y="228"/>
                  </a:lnTo>
                  <a:lnTo>
                    <a:pt x="966" y="228"/>
                  </a:lnTo>
                  <a:lnTo>
                    <a:pt x="968" y="231"/>
                  </a:lnTo>
                  <a:lnTo>
                    <a:pt x="970" y="231"/>
                  </a:lnTo>
                  <a:lnTo>
                    <a:pt x="972" y="234"/>
                  </a:lnTo>
                  <a:lnTo>
                    <a:pt x="973" y="234"/>
                  </a:lnTo>
                  <a:lnTo>
                    <a:pt x="975" y="236"/>
                  </a:lnTo>
                  <a:lnTo>
                    <a:pt x="977" y="239"/>
                  </a:lnTo>
                  <a:lnTo>
                    <a:pt x="979" y="239"/>
                  </a:lnTo>
                  <a:lnTo>
                    <a:pt x="980" y="242"/>
                  </a:lnTo>
                </a:path>
              </a:pathLst>
            </a:custGeom>
            <a:noFill/>
            <a:ln w="12700" cmpd="sng">
              <a:solidFill>
                <a:srgbClr val="000000"/>
              </a:solidFill>
              <a:prstDash val="solid"/>
              <a:round/>
              <a:headEnd/>
              <a:tailEnd/>
            </a:ln>
          </p:spPr>
          <p:txBody>
            <a:bodyPr/>
            <a:lstStyle/>
            <a:p>
              <a:endParaRPr lang="en-US"/>
            </a:p>
          </p:txBody>
        </p:sp>
        <p:sp>
          <p:nvSpPr>
            <p:cNvPr id="73792" name="Freeform 513"/>
            <p:cNvSpPr>
              <a:spLocks/>
            </p:cNvSpPr>
            <p:nvPr/>
          </p:nvSpPr>
          <p:spPr bwMode="auto">
            <a:xfrm>
              <a:off x="5311" y="1259"/>
              <a:ext cx="66" cy="62"/>
            </a:xfrm>
            <a:custGeom>
              <a:avLst/>
              <a:gdLst>
                <a:gd name="T0" fmla="*/ 0 w 66"/>
                <a:gd name="T1" fmla="*/ 0 h 62"/>
                <a:gd name="T2" fmla="*/ 0 w 66"/>
                <a:gd name="T3" fmla="*/ 0 h 62"/>
                <a:gd name="T4" fmla="*/ 2 w 66"/>
                <a:gd name="T5" fmla="*/ 0 h 62"/>
                <a:gd name="T6" fmla="*/ 4 w 66"/>
                <a:gd name="T7" fmla="*/ 3 h 62"/>
                <a:gd name="T8" fmla="*/ 4 w 66"/>
                <a:gd name="T9" fmla="*/ 3 h 62"/>
                <a:gd name="T10" fmla="*/ 6 w 66"/>
                <a:gd name="T11" fmla="*/ 5 h 62"/>
                <a:gd name="T12" fmla="*/ 8 w 66"/>
                <a:gd name="T13" fmla="*/ 5 h 62"/>
                <a:gd name="T14" fmla="*/ 9 w 66"/>
                <a:gd name="T15" fmla="*/ 8 h 62"/>
                <a:gd name="T16" fmla="*/ 9 w 66"/>
                <a:gd name="T17" fmla="*/ 8 h 62"/>
                <a:gd name="T18" fmla="*/ 11 w 66"/>
                <a:gd name="T19" fmla="*/ 11 h 62"/>
                <a:gd name="T20" fmla="*/ 13 w 66"/>
                <a:gd name="T21" fmla="*/ 11 h 62"/>
                <a:gd name="T22" fmla="*/ 15 w 66"/>
                <a:gd name="T23" fmla="*/ 11 h 62"/>
                <a:gd name="T24" fmla="*/ 15 w 66"/>
                <a:gd name="T25" fmla="*/ 13 h 62"/>
                <a:gd name="T26" fmla="*/ 17 w 66"/>
                <a:gd name="T27" fmla="*/ 13 h 62"/>
                <a:gd name="T28" fmla="*/ 18 w 66"/>
                <a:gd name="T29" fmla="*/ 16 h 62"/>
                <a:gd name="T30" fmla="*/ 20 w 66"/>
                <a:gd name="T31" fmla="*/ 16 h 62"/>
                <a:gd name="T32" fmla="*/ 20 w 66"/>
                <a:gd name="T33" fmla="*/ 19 h 62"/>
                <a:gd name="T34" fmla="*/ 22 w 66"/>
                <a:gd name="T35" fmla="*/ 19 h 62"/>
                <a:gd name="T36" fmla="*/ 24 w 66"/>
                <a:gd name="T37" fmla="*/ 21 h 62"/>
                <a:gd name="T38" fmla="*/ 25 w 66"/>
                <a:gd name="T39" fmla="*/ 21 h 62"/>
                <a:gd name="T40" fmla="*/ 27 w 66"/>
                <a:gd name="T41" fmla="*/ 24 h 62"/>
                <a:gd name="T42" fmla="*/ 27 w 66"/>
                <a:gd name="T43" fmla="*/ 24 h 62"/>
                <a:gd name="T44" fmla="*/ 29 w 66"/>
                <a:gd name="T45" fmla="*/ 27 h 62"/>
                <a:gd name="T46" fmla="*/ 31 w 66"/>
                <a:gd name="T47" fmla="*/ 27 h 62"/>
                <a:gd name="T48" fmla="*/ 33 w 66"/>
                <a:gd name="T49" fmla="*/ 27 h 62"/>
                <a:gd name="T50" fmla="*/ 33 w 66"/>
                <a:gd name="T51" fmla="*/ 29 h 62"/>
                <a:gd name="T52" fmla="*/ 34 w 66"/>
                <a:gd name="T53" fmla="*/ 29 h 62"/>
                <a:gd name="T54" fmla="*/ 36 w 66"/>
                <a:gd name="T55" fmla="*/ 32 h 62"/>
                <a:gd name="T56" fmla="*/ 38 w 66"/>
                <a:gd name="T57" fmla="*/ 32 h 62"/>
                <a:gd name="T58" fmla="*/ 38 w 66"/>
                <a:gd name="T59" fmla="*/ 35 h 62"/>
                <a:gd name="T60" fmla="*/ 40 w 66"/>
                <a:gd name="T61" fmla="*/ 35 h 62"/>
                <a:gd name="T62" fmla="*/ 42 w 66"/>
                <a:gd name="T63" fmla="*/ 38 h 62"/>
                <a:gd name="T64" fmla="*/ 43 w 66"/>
                <a:gd name="T65" fmla="*/ 38 h 62"/>
                <a:gd name="T66" fmla="*/ 43 w 66"/>
                <a:gd name="T67" fmla="*/ 40 h 62"/>
                <a:gd name="T68" fmla="*/ 45 w 66"/>
                <a:gd name="T69" fmla="*/ 40 h 62"/>
                <a:gd name="T70" fmla="*/ 47 w 66"/>
                <a:gd name="T71" fmla="*/ 43 h 62"/>
                <a:gd name="T72" fmla="*/ 47 w 66"/>
                <a:gd name="T73" fmla="*/ 43 h 62"/>
                <a:gd name="T74" fmla="*/ 49 w 66"/>
                <a:gd name="T75" fmla="*/ 46 h 62"/>
                <a:gd name="T76" fmla="*/ 50 w 66"/>
                <a:gd name="T77" fmla="*/ 46 h 62"/>
                <a:gd name="T78" fmla="*/ 52 w 66"/>
                <a:gd name="T79" fmla="*/ 48 h 62"/>
                <a:gd name="T80" fmla="*/ 52 w 66"/>
                <a:gd name="T81" fmla="*/ 48 h 62"/>
                <a:gd name="T82" fmla="*/ 54 w 66"/>
                <a:gd name="T83" fmla="*/ 51 h 62"/>
                <a:gd name="T84" fmla="*/ 56 w 66"/>
                <a:gd name="T85" fmla="*/ 51 h 62"/>
                <a:gd name="T86" fmla="*/ 58 w 66"/>
                <a:gd name="T87" fmla="*/ 54 h 62"/>
                <a:gd name="T88" fmla="*/ 58 w 66"/>
                <a:gd name="T89" fmla="*/ 54 h 62"/>
                <a:gd name="T90" fmla="*/ 59 w 66"/>
                <a:gd name="T91" fmla="*/ 56 h 62"/>
                <a:gd name="T92" fmla="*/ 61 w 66"/>
                <a:gd name="T93" fmla="*/ 56 h 62"/>
                <a:gd name="T94" fmla="*/ 63 w 66"/>
                <a:gd name="T95" fmla="*/ 59 h 62"/>
                <a:gd name="T96" fmla="*/ 63 w 66"/>
                <a:gd name="T97" fmla="*/ 59 h 62"/>
                <a:gd name="T98" fmla="*/ 65 w 66"/>
                <a:gd name="T99" fmla="*/ 62 h 62"/>
                <a:gd name="T100" fmla="*/ 66 w 66"/>
                <a:gd name="T101" fmla="*/ 62 h 6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6"/>
                <a:gd name="T154" fmla="*/ 0 h 62"/>
                <a:gd name="T155" fmla="*/ 66 w 66"/>
                <a:gd name="T156" fmla="*/ 62 h 6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6" h="62">
                  <a:moveTo>
                    <a:pt x="0" y="0"/>
                  </a:moveTo>
                  <a:lnTo>
                    <a:pt x="0" y="0"/>
                  </a:lnTo>
                  <a:lnTo>
                    <a:pt x="2" y="0"/>
                  </a:lnTo>
                  <a:lnTo>
                    <a:pt x="4" y="3"/>
                  </a:lnTo>
                  <a:lnTo>
                    <a:pt x="6" y="5"/>
                  </a:lnTo>
                  <a:lnTo>
                    <a:pt x="8" y="5"/>
                  </a:lnTo>
                  <a:lnTo>
                    <a:pt x="9" y="8"/>
                  </a:lnTo>
                  <a:lnTo>
                    <a:pt x="11" y="11"/>
                  </a:lnTo>
                  <a:lnTo>
                    <a:pt x="13" y="11"/>
                  </a:lnTo>
                  <a:lnTo>
                    <a:pt x="15" y="11"/>
                  </a:lnTo>
                  <a:lnTo>
                    <a:pt x="15" y="13"/>
                  </a:lnTo>
                  <a:lnTo>
                    <a:pt x="17" y="13"/>
                  </a:lnTo>
                  <a:lnTo>
                    <a:pt x="18" y="16"/>
                  </a:lnTo>
                  <a:lnTo>
                    <a:pt x="20" y="16"/>
                  </a:lnTo>
                  <a:lnTo>
                    <a:pt x="20" y="19"/>
                  </a:lnTo>
                  <a:lnTo>
                    <a:pt x="22" y="19"/>
                  </a:lnTo>
                  <a:lnTo>
                    <a:pt x="24" y="21"/>
                  </a:lnTo>
                  <a:lnTo>
                    <a:pt x="25" y="21"/>
                  </a:lnTo>
                  <a:lnTo>
                    <a:pt x="27" y="24"/>
                  </a:lnTo>
                  <a:lnTo>
                    <a:pt x="29" y="27"/>
                  </a:lnTo>
                  <a:lnTo>
                    <a:pt x="31" y="27"/>
                  </a:lnTo>
                  <a:lnTo>
                    <a:pt x="33" y="27"/>
                  </a:lnTo>
                  <a:lnTo>
                    <a:pt x="33" y="29"/>
                  </a:lnTo>
                  <a:lnTo>
                    <a:pt x="34" y="29"/>
                  </a:lnTo>
                  <a:lnTo>
                    <a:pt x="36" y="32"/>
                  </a:lnTo>
                  <a:lnTo>
                    <a:pt x="38" y="32"/>
                  </a:lnTo>
                  <a:lnTo>
                    <a:pt x="38" y="35"/>
                  </a:lnTo>
                  <a:lnTo>
                    <a:pt x="40" y="35"/>
                  </a:lnTo>
                  <a:lnTo>
                    <a:pt x="42" y="38"/>
                  </a:lnTo>
                  <a:lnTo>
                    <a:pt x="43" y="38"/>
                  </a:lnTo>
                  <a:lnTo>
                    <a:pt x="43" y="40"/>
                  </a:lnTo>
                  <a:lnTo>
                    <a:pt x="45" y="40"/>
                  </a:lnTo>
                  <a:lnTo>
                    <a:pt x="47" y="43"/>
                  </a:lnTo>
                  <a:lnTo>
                    <a:pt x="49" y="46"/>
                  </a:lnTo>
                  <a:lnTo>
                    <a:pt x="50" y="46"/>
                  </a:lnTo>
                  <a:lnTo>
                    <a:pt x="52" y="48"/>
                  </a:lnTo>
                  <a:lnTo>
                    <a:pt x="54" y="51"/>
                  </a:lnTo>
                  <a:lnTo>
                    <a:pt x="56" y="51"/>
                  </a:lnTo>
                  <a:lnTo>
                    <a:pt x="58" y="54"/>
                  </a:lnTo>
                  <a:lnTo>
                    <a:pt x="59" y="56"/>
                  </a:lnTo>
                  <a:lnTo>
                    <a:pt x="61" y="56"/>
                  </a:lnTo>
                  <a:lnTo>
                    <a:pt x="63" y="59"/>
                  </a:lnTo>
                  <a:lnTo>
                    <a:pt x="65" y="62"/>
                  </a:lnTo>
                  <a:lnTo>
                    <a:pt x="66" y="62"/>
                  </a:lnTo>
                </a:path>
              </a:pathLst>
            </a:custGeom>
            <a:noFill/>
            <a:ln w="3175">
              <a:solidFill>
                <a:srgbClr val="000000"/>
              </a:solidFill>
              <a:prstDash val="solid"/>
              <a:round/>
              <a:headEnd/>
              <a:tailEnd/>
            </a:ln>
          </p:spPr>
          <p:txBody>
            <a:bodyPr/>
            <a:lstStyle/>
            <a:p>
              <a:endParaRPr lang="en-US"/>
            </a:p>
          </p:txBody>
        </p:sp>
        <p:sp>
          <p:nvSpPr>
            <p:cNvPr id="73793" name="Line 514"/>
            <p:cNvSpPr>
              <a:spLocks noChangeShapeType="1"/>
            </p:cNvSpPr>
            <p:nvPr/>
          </p:nvSpPr>
          <p:spPr bwMode="auto">
            <a:xfrm>
              <a:off x="4373" y="1323"/>
              <a:ext cx="115" cy="112"/>
            </a:xfrm>
            <a:prstGeom prst="line">
              <a:avLst/>
            </a:prstGeom>
            <a:noFill/>
            <a:ln w="12700">
              <a:solidFill>
                <a:srgbClr val="000000"/>
              </a:solidFill>
              <a:round/>
              <a:headEnd/>
              <a:tailEnd/>
            </a:ln>
          </p:spPr>
          <p:txBody>
            <a:bodyPr/>
            <a:lstStyle/>
            <a:p>
              <a:endParaRPr lang="en-US"/>
            </a:p>
          </p:txBody>
        </p:sp>
        <p:sp>
          <p:nvSpPr>
            <p:cNvPr id="73794" name="Rectangle 515"/>
            <p:cNvSpPr>
              <a:spLocks noChangeArrowheads="1"/>
            </p:cNvSpPr>
            <p:nvPr/>
          </p:nvSpPr>
          <p:spPr bwMode="auto">
            <a:xfrm>
              <a:off x="4391" y="1498"/>
              <a:ext cx="629" cy="19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FW break</a:t>
              </a: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Number Placeholder 1"/>
          <p:cNvSpPr>
            <a:spLocks noGrp="1"/>
          </p:cNvSpPr>
          <p:nvPr>
            <p:ph type="sldNum" sz="quarter" idx="10"/>
          </p:nvPr>
        </p:nvSpPr>
        <p:spPr bwMode="auto">
          <a:noFill/>
          <a:ln>
            <a:miter lim="800000"/>
            <a:headEnd/>
            <a:tailEnd/>
          </a:ln>
        </p:spPr>
        <p:txBody>
          <a:bodyPr/>
          <a:lstStyle/>
          <a:p>
            <a:fld id="{D8E1033F-6590-475B-8BFF-1EDA3C139CEF}" type="slidenum">
              <a:rPr lang="en-US" smtClean="0">
                <a:ea typeface="MS PGothic"/>
              </a:rPr>
              <a:pPr/>
              <a:t>31</a:t>
            </a:fld>
            <a:endParaRPr lang="en-US" smtClean="0">
              <a:ea typeface="MS PGothic"/>
            </a:endParaRPr>
          </a:p>
        </p:txBody>
      </p:sp>
      <p:sp>
        <p:nvSpPr>
          <p:cNvPr id="75778" name="Rectangle 2"/>
          <p:cNvSpPr>
            <a:spLocks noGrp="1" noChangeArrowheads="1"/>
          </p:cNvSpPr>
          <p:nvPr>
            <p:ph type="title" idx="4294967295"/>
          </p:nvPr>
        </p:nvSpPr>
        <p:spPr bwMode="auto">
          <a:xfrm>
            <a:off x="149225" y="115888"/>
            <a:ext cx="8878888" cy="1143000"/>
          </a:xfrm>
          <a:prstGeom prst="rect">
            <a:avLst/>
          </a:prstGeom>
          <a:noFill/>
          <a:ln>
            <a:miter lim="800000"/>
            <a:headEnd/>
            <a:tailEnd/>
          </a:ln>
        </p:spPr>
        <p:txBody>
          <a:bodyPr/>
          <a:lstStyle/>
          <a:p>
            <a:pPr algn="ctr"/>
            <a:r>
              <a:rPr lang="en-US" sz="3200" smtClean="0">
                <a:solidFill>
                  <a:schemeClr val="tx1"/>
                </a:solidFill>
                <a:latin typeface="Arial" charset="0"/>
              </a:rPr>
              <a:t>Helium Leak into Inter-space (cont.)</a:t>
            </a:r>
          </a:p>
        </p:txBody>
      </p:sp>
      <p:sp>
        <p:nvSpPr>
          <p:cNvPr id="75779" name="Rectangle 3"/>
          <p:cNvSpPr>
            <a:spLocks noChangeArrowheads="1"/>
          </p:cNvSpPr>
          <p:nvPr/>
        </p:nvSpPr>
        <p:spPr bwMode="auto">
          <a:xfrm>
            <a:off x="555625" y="906463"/>
            <a:ext cx="7872413" cy="1400175"/>
          </a:xfrm>
          <a:prstGeom prst="rect">
            <a:avLst/>
          </a:prstGeom>
          <a:noFill/>
          <a:ln w="9525">
            <a:noFill/>
            <a:miter lim="800000"/>
            <a:headEnd/>
            <a:tailEnd/>
          </a:ln>
        </p:spPr>
        <p:txBody>
          <a:bodyPr>
            <a:spAutoFit/>
          </a:bodyPr>
          <a:lstStyle/>
          <a:p>
            <a:pPr marL="53975" indent="-53975" defTabSz="914400">
              <a:spcBef>
                <a:spcPct val="50000"/>
              </a:spcBef>
            </a:pPr>
            <a:r>
              <a:rPr lang="en-US">
                <a:solidFill>
                  <a:srgbClr val="CC3300"/>
                </a:solidFill>
                <a:latin typeface="Times New Roman" pitchFamily="18" charset="0"/>
              </a:rPr>
              <a:t>Release Results</a:t>
            </a:r>
            <a:r>
              <a:rPr lang="en-US">
                <a:solidFill>
                  <a:srgbClr val="000000"/>
                </a:solidFill>
                <a:latin typeface="Times New Roman" pitchFamily="18" charset="0"/>
              </a:rPr>
              <a:t> </a:t>
            </a:r>
          </a:p>
          <a:p>
            <a:pPr lvl="1" indent="-112713" defTabSz="914400">
              <a:lnSpc>
                <a:spcPct val="80000"/>
              </a:lnSpc>
              <a:spcBef>
                <a:spcPct val="50000"/>
              </a:spcBef>
            </a:pPr>
            <a:r>
              <a:rPr lang="en-US" sz="1800">
                <a:solidFill>
                  <a:srgbClr val="000000"/>
                </a:solidFill>
                <a:latin typeface="Times New Roman" pitchFamily="18" charset="0"/>
              </a:rPr>
              <a:t>• </a:t>
            </a:r>
            <a:r>
              <a:rPr lang="en-US" sz="1600">
                <a:solidFill>
                  <a:srgbClr val="000000"/>
                </a:solidFill>
                <a:latin typeface="Times New Roman" pitchFamily="18" charset="0"/>
              </a:rPr>
              <a:t>Of ~10.0 g of dust, ~1.2 g of tritium as HTO, and ~0.0 g of ITER activated corrosion products (ACP) transported into the gallery and TCWS vault (~90 % in gallery), only  17 mg of dust, and 2 mg of tritium, as HTO, are predicted to be released to the environment. </a:t>
            </a:r>
          </a:p>
        </p:txBody>
      </p:sp>
      <p:grpSp>
        <p:nvGrpSpPr>
          <p:cNvPr id="75780" name="Group 322"/>
          <p:cNvGrpSpPr>
            <a:grpSpLocks/>
          </p:cNvGrpSpPr>
          <p:nvPr/>
        </p:nvGrpSpPr>
        <p:grpSpPr bwMode="auto">
          <a:xfrm>
            <a:off x="735013" y="2725738"/>
            <a:ext cx="3776662" cy="3305175"/>
            <a:chOff x="2900" y="755"/>
            <a:chExt cx="2673" cy="2503"/>
          </a:xfrm>
        </p:grpSpPr>
        <p:grpSp>
          <p:nvGrpSpPr>
            <p:cNvPr id="75781" name="Group 323"/>
            <p:cNvGrpSpPr>
              <a:grpSpLocks/>
            </p:cNvGrpSpPr>
            <p:nvPr/>
          </p:nvGrpSpPr>
          <p:grpSpPr bwMode="auto">
            <a:xfrm>
              <a:off x="3102" y="773"/>
              <a:ext cx="293" cy="2190"/>
              <a:chOff x="3282" y="827"/>
              <a:chExt cx="293" cy="2190"/>
            </a:xfrm>
          </p:grpSpPr>
          <p:sp>
            <p:nvSpPr>
              <p:cNvPr id="75958" name="Rectangle 324"/>
              <p:cNvSpPr>
                <a:spLocks noChangeArrowheads="1"/>
              </p:cNvSpPr>
              <p:nvPr/>
            </p:nvSpPr>
            <p:spPr bwMode="auto">
              <a:xfrm>
                <a:off x="3282" y="2832"/>
                <a:ext cx="157"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a:t>
                </a:r>
              </a:p>
            </p:txBody>
          </p:sp>
          <p:sp>
            <p:nvSpPr>
              <p:cNvPr id="75959" name="Rectangle 325"/>
              <p:cNvSpPr>
                <a:spLocks noChangeArrowheads="1"/>
              </p:cNvSpPr>
              <p:nvPr/>
            </p:nvSpPr>
            <p:spPr bwMode="auto">
              <a:xfrm>
                <a:off x="3420" y="2792"/>
                <a:ext cx="155" cy="138"/>
              </a:xfrm>
              <a:prstGeom prst="rect">
                <a:avLst/>
              </a:prstGeom>
              <a:noFill/>
              <a:ln w="9525">
                <a:noFill/>
                <a:miter lim="800000"/>
                <a:headEnd/>
                <a:tailEnd/>
              </a:ln>
            </p:spPr>
            <p:txBody>
              <a:bodyPr wrap="none" lIns="0" tIns="0" rIns="0" bIns="0">
                <a:spAutoFit/>
              </a:bodyPr>
              <a:lstStyle/>
              <a:p>
                <a:pPr algn="ctr" eaLnBrk="0" hangingPunct="0"/>
                <a:r>
                  <a:rPr lang="en-US" sz="1200">
                    <a:solidFill>
                      <a:srgbClr val="000000"/>
                    </a:solidFill>
                  </a:rPr>
                  <a:t>-16</a:t>
                </a:r>
              </a:p>
            </p:txBody>
          </p:sp>
          <p:sp>
            <p:nvSpPr>
              <p:cNvPr id="75960" name="Rectangle 326"/>
              <p:cNvSpPr>
                <a:spLocks noChangeArrowheads="1"/>
              </p:cNvSpPr>
              <p:nvPr/>
            </p:nvSpPr>
            <p:spPr bwMode="auto">
              <a:xfrm>
                <a:off x="3282" y="2438"/>
                <a:ext cx="157"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a:t>
                </a:r>
              </a:p>
            </p:txBody>
          </p:sp>
          <p:sp>
            <p:nvSpPr>
              <p:cNvPr id="75961" name="Rectangle 327"/>
              <p:cNvSpPr>
                <a:spLocks noChangeArrowheads="1"/>
              </p:cNvSpPr>
              <p:nvPr/>
            </p:nvSpPr>
            <p:spPr bwMode="auto">
              <a:xfrm>
                <a:off x="3420" y="2399"/>
                <a:ext cx="155" cy="138"/>
              </a:xfrm>
              <a:prstGeom prst="rect">
                <a:avLst/>
              </a:prstGeom>
              <a:noFill/>
              <a:ln w="9525">
                <a:noFill/>
                <a:miter lim="800000"/>
                <a:headEnd/>
                <a:tailEnd/>
              </a:ln>
            </p:spPr>
            <p:txBody>
              <a:bodyPr wrap="none" lIns="0" tIns="0" rIns="0" bIns="0">
                <a:spAutoFit/>
              </a:bodyPr>
              <a:lstStyle/>
              <a:p>
                <a:pPr algn="ctr" eaLnBrk="0" hangingPunct="0"/>
                <a:r>
                  <a:rPr lang="en-US" sz="1200">
                    <a:solidFill>
                      <a:srgbClr val="000000"/>
                    </a:solidFill>
                  </a:rPr>
                  <a:t>-13</a:t>
                </a:r>
              </a:p>
            </p:txBody>
          </p:sp>
          <p:sp>
            <p:nvSpPr>
              <p:cNvPr id="75962" name="Rectangle 328"/>
              <p:cNvSpPr>
                <a:spLocks noChangeArrowheads="1"/>
              </p:cNvSpPr>
              <p:nvPr/>
            </p:nvSpPr>
            <p:spPr bwMode="auto">
              <a:xfrm>
                <a:off x="3282" y="2047"/>
                <a:ext cx="157"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a:t>
                </a:r>
              </a:p>
            </p:txBody>
          </p:sp>
          <p:sp>
            <p:nvSpPr>
              <p:cNvPr id="75963" name="Rectangle 329"/>
              <p:cNvSpPr>
                <a:spLocks noChangeArrowheads="1"/>
              </p:cNvSpPr>
              <p:nvPr/>
            </p:nvSpPr>
            <p:spPr bwMode="auto">
              <a:xfrm>
                <a:off x="3420" y="2006"/>
                <a:ext cx="155" cy="138"/>
              </a:xfrm>
              <a:prstGeom prst="rect">
                <a:avLst/>
              </a:prstGeom>
              <a:noFill/>
              <a:ln w="9525">
                <a:noFill/>
                <a:miter lim="800000"/>
                <a:headEnd/>
                <a:tailEnd/>
              </a:ln>
            </p:spPr>
            <p:txBody>
              <a:bodyPr wrap="none" lIns="0" tIns="0" rIns="0" bIns="0">
                <a:spAutoFit/>
              </a:bodyPr>
              <a:lstStyle/>
              <a:p>
                <a:pPr algn="ctr" eaLnBrk="0" hangingPunct="0"/>
                <a:r>
                  <a:rPr lang="en-US" sz="1200">
                    <a:solidFill>
                      <a:srgbClr val="000000"/>
                    </a:solidFill>
                  </a:rPr>
                  <a:t>-10</a:t>
                </a:r>
              </a:p>
            </p:txBody>
          </p:sp>
          <p:sp>
            <p:nvSpPr>
              <p:cNvPr id="75964" name="Rectangle 330"/>
              <p:cNvSpPr>
                <a:spLocks noChangeArrowheads="1"/>
              </p:cNvSpPr>
              <p:nvPr/>
            </p:nvSpPr>
            <p:spPr bwMode="auto">
              <a:xfrm>
                <a:off x="3296" y="1653"/>
                <a:ext cx="157"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a:t>
                </a:r>
              </a:p>
            </p:txBody>
          </p:sp>
          <p:sp>
            <p:nvSpPr>
              <p:cNvPr id="75965" name="Rectangle 331"/>
              <p:cNvSpPr>
                <a:spLocks noChangeArrowheads="1"/>
              </p:cNvSpPr>
              <p:nvPr/>
            </p:nvSpPr>
            <p:spPr bwMode="auto">
              <a:xfrm>
                <a:off x="3448" y="1614"/>
                <a:ext cx="94" cy="139"/>
              </a:xfrm>
              <a:prstGeom prst="rect">
                <a:avLst/>
              </a:prstGeom>
              <a:noFill/>
              <a:ln w="9525">
                <a:noFill/>
                <a:miter lim="800000"/>
                <a:headEnd/>
                <a:tailEnd/>
              </a:ln>
            </p:spPr>
            <p:txBody>
              <a:bodyPr wrap="none" lIns="0" tIns="0" rIns="0" bIns="0">
                <a:spAutoFit/>
              </a:bodyPr>
              <a:lstStyle/>
              <a:p>
                <a:pPr algn="ctr" eaLnBrk="0" hangingPunct="0"/>
                <a:r>
                  <a:rPr lang="en-US" sz="1200">
                    <a:solidFill>
                      <a:srgbClr val="000000"/>
                    </a:solidFill>
                  </a:rPr>
                  <a:t>-7</a:t>
                </a:r>
              </a:p>
            </p:txBody>
          </p:sp>
          <p:sp>
            <p:nvSpPr>
              <p:cNvPr id="75966" name="Rectangle 332"/>
              <p:cNvSpPr>
                <a:spLocks noChangeArrowheads="1"/>
              </p:cNvSpPr>
              <p:nvPr/>
            </p:nvSpPr>
            <p:spPr bwMode="auto">
              <a:xfrm>
                <a:off x="3296" y="1259"/>
                <a:ext cx="157"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a:t>
                </a:r>
              </a:p>
            </p:txBody>
          </p:sp>
          <p:sp>
            <p:nvSpPr>
              <p:cNvPr id="75967" name="Rectangle 333"/>
              <p:cNvSpPr>
                <a:spLocks noChangeArrowheads="1"/>
              </p:cNvSpPr>
              <p:nvPr/>
            </p:nvSpPr>
            <p:spPr bwMode="auto">
              <a:xfrm>
                <a:off x="3448" y="1221"/>
                <a:ext cx="94" cy="139"/>
              </a:xfrm>
              <a:prstGeom prst="rect">
                <a:avLst/>
              </a:prstGeom>
              <a:noFill/>
              <a:ln w="9525">
                <a:noFill/>
                <a:miter lim="800000"/>
                <a:headEnd/>
                <a:tailEnd/>
              </a:ln>
            </p:spPr>
            <p:txBody>
              <a:bodyPr wrap="none" lIns="0" tIns="0" rIns="0" bIns="0">
                <a:spAutoFit/>
              </a:bodyPr>
              <a:lstStyle/>
              <a:p>
                <a:pPr algn="ctr" eaLnBrk="0" hangingPunct="0"/>
                <a:r>
                  <a:rPr lang="en-US" sz="1200">
                    <a:solidFill>
                      <a:srgbClr val="000000"/>
                    </a:solidFill>
                  </a:rPr>
                  <a:t>-4</a:t>
                </a:r>
              </a:p>
            </p:txBody>
          </p:sp>
          <p:sp>
            <p:nvSpPr>
              <p:cNvPr id="75968" name="Rectangle 334"/>
              <p:cNvSpPr>
                <a:spLocks noChangeArrowheads="1"/>
              </p:cNvSpPr>
              <p:nvPr/>
            </p:nvSpPr>
            <p:spPr bwMode="auto">
              <a:xfrm>
                <a:off x="3296" y="868"/>
                <a:ext cx="157"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a:t>
                </a:r>
              </a:p>
            </p:txBody>
          </p:sp>
          <p:sp>
            <p:nvSpPr>
              <p:cNvPr id="75969" name="Rectangle 335"/>
              <p:cNvSpPr>
                <a:spLocks noChangeArrowheads="1"/>
              </p:cNvSpPr>
              <p:nvPr/>
            </p:nvSpPr>
            <p:spPr bwMode="auto">
              <a:xfrm>
                <a:off x="3448" y="827"/>
                <a:ext cx="94" cy="138"/>
              </a:xfrm>
              <a:prstGeom prst="rect">
                <a:avLst/>
              </a:prstGeom>
              <a:noFill/>
              <a:ln w="9525">
                <a:noFill/>
                <a:miter lim="800000"/>
                <a:headEnd/>
                <a:tailEnd/>
              </a:ln>
            </p:spPr>
            <p:txBody>
              <a:bodyPr wrap="none" lIns="0" tIns="0" rIns="0" bIns="0">
                <a:spAutoFit/>
              </a:bodyPr>
              <a:lstStyle/>
              <a:p>
                <a:pPr algn="ctr" eaLnBrk="0" hangingPunct="0"/>
                <a:r>
                  <a:rPr lang="en-US" sz="1200">
                    <a:solidFill>
                      <a:srgbClr val="000000"/>
                    </a:solidFill>
                  </a:rPr>
                  <a:t>-1</a:t>
                </a:r>
              </a:p>
            </p:txBody>
          </p:sp>
        </p:grpSp>
        <p:grpSp>
          <p:nvGrpSpPr>
            <p:cNvPr id="75782" name="Group 336"/>
            <p:cNvGrpSpPr>
              <a:grpSpLocks/>
            </p:cNvGrpSpPr>
            <p:nvPr/>
          </p:nvGrpSpPr>
          <p:grpSpPr bwMode="auto">
            <a:xfrm>
              <a:off x="2900" y="755"/>
              <a:ext cx="2673" cy="2503"/>
              <a:chOff x="2900" y="755"/>
              <a:chExt cx="2673" cy="2503"/>
            </a:xfrm>
          </p:grpSpPr>
          <p:sp>
            <p:nvSpPr>
              <p:cNvPr id="75789" name="Rectangle 337"/>
              <p:cNvSpPr>
                <a:spLocks noChangeArrowheads="1"/>
              </p:cNvSpPr>
              <p:nvPr/>
            </p:nvSpPr>
            <p:spPr bwMode="auto">
              <a:xfrm>
                <a:off x="3390" y="755"/>
                <a:ext cx="1981" cy="2098"/>
              </a:xfrm>
              <a:prstGeom prst="rect">
                <a:avLst/>
              </a:prstGeom>
              <a:noFill/>
              <a:ln w="3175">
                <a:solidFill>
                  <a:srgbClr val="000000"/>
                </a:solidFill>
                <a:miter lim="800000"/>
                <a:headEnd/>
                <a:tailEnd/>
              </a:ln>
            </p:spPr>
            <p:txBody>
              <a:bodyPr/>
              <a:lstStyle/>
              <a:p>
                <a:endParaRPr lang="en-US"/>
              </a:p>
            </p:txBody>
          </p:sp>
          <p:sp>
            <p:nvSpPr>
              <p:cNvPr id="75790" name="Line 338"/>
              <p:cNvSpPr>
                <a:spLocks noChangeShapeType="1"/>
              </p:cNvSpPr>
              <p:nvPr/>
            </p:nvSpPr>
            <p:spPr bwMode="auto">
              <a:xfrm flipV="1">
                <a:off x="3390" y="2835"/>
                <a:ext cx="0" cy="18"/>
              </a:xfrm>
              <a:prstGeom prst="line">
                <a:avLst/>
              </a:prstGeom>
              <a:noFill/>
              <a:ln w="3175">
                <a:solidFill>
                  <a:srgbClr val="000000"/>
                </a:solidFill>
                <a:round/>
                <a:headEnd/>
                <a:tailEnd/>
              </a:ln>
            </p:spPr>
            <p:txBody>
              <a:bodyPr/>
              <a:lstStyle/>
              <a:p>
                <a:endParaRPr lang="en-US"/>
              </a:p>
            </p:txBody>
          </p:sp>
          <p:sp>
            <p:nvSpPr>
              <p:cNvPr id="75791" name="Line 339"/>
              <p:cNvSpPr>
                <a:spLocks noChangeShapeType="1"/>
              </p:cNvSpPr>
              <p:nvPr/>
            </p:nvSpPr>
            <p:spPr bwMode="auto">
              <a:xfrm flipV="1">
                <a:off x="3589" y="2835"/>
                <a:ext cx="0" cy="18"/>
              </a:xfrm>
              <a:prstGeom prst="line">
                <a:avLst/>
              </a:prstGeom>
              <a:noFill/>
              <a:ln w="3175">
                <a:solidFill>
                  <a:srgbClr val="000000"/>
                </a:solidFill>
                <a:round/>
                <a:headEnd/>
                <a:tailEnd/>
              </a:ln>
            </p:spPr>
            <p:txBody>
              <a:bodyPr/>
              <a:lstStyle/>
              <a:p>
                <a:endParaRPr lang="en-US"/>
              </a:p>
            </p:txBody>
          </p:sp>
          <p:sp>
            <p:nvSpPr>
              <p:cNvPr id="75792" name="Line 340"/>
              <p:cNvSpPr>
                <a:spLocks noChangeShapeType="1"/>
              </p:cNvSpPr>
              <p:nvPr/>
            </p:nvSpPr>
            <p:spPr bwMode="auto">
              <a:xfrm flipV="1">
                <a:off x="3786" y="2835"/>
                <a:ext cx="0" cy="18"/>
              </a:xfrm>
              <a:prstGeom prst="line">
                <a:avLst/>
              </a:prstGeom>
              <a:noFill/>
              <a:ln w="3175">
                <a:solidFill>
                  <a:srgbClr val="000000"/>
                </a:solidFill>
                <a:round/>
                <a:headEnd/>
                <a:tailEnd/>
              </a:ln>
            </p:spPr>
            <p:txBody>
              <a:bodyPr/>
              <a:lstStyle/>
              <a:p>
                <a:endParaRPr lang="en-US"/>
              </a:p>
            </p:txBody>
          </p:sp>
          <p:sp>
            <p:nvSpPr>
              <p:cNvPr id="75793" name="Line 341"/>
              <p:cNvSpPr>
                <a:spLocks noChangeShapeType="1"/>
              </p:cNvSpPr>
              <p:nvPr/>
            </p:nvSpPr>
            <p:spPr bwMode="auto">
              <a:xfrm flipV="1">
                <a:off x="3985" y="2835"/>
                <a:ext cx="0" cy="18"/>
              </a:xfrm>
              <a:prstGeom prst="line">
                <a:avLst/>
              </a:prstGeom>
              <a:noFill/>
              <a:ln w="3175">
                <a:solidFill>
                  <a:srgbClr val="000000"/>
                </a:solidFill>
                <a:round/>
                <a:headEnd/>
                <a:tailEnd/>
              </a:ln>
            </p:spPr>
            <p:txBody>
              <a:bodyPr/>
              <a:lstStyle/>
              <a:p>
                <a:endParaRPr lang="en-US"/>
              </a:p>
            </p:txBody>
          </p:sp>
          <p:sp>
            <p:nvSpPr>
              <p:cNvPr id="75794" name="Line 342"/>
              <p:cNvSpPr>
                <a:spLocks noChangeShapeType="1"/>
              </p:cNvSpPr>
              <p:nvPr/>
            </p:nvSpPr>
            <p:spPr bwMode="auto">
              <a:xfrm flipV="1">
                <a:off x="4183" y="2835"/>
                <a:ext cx="0" cy="18"/>
              </a:xfrm>
              <a:prstGeom prst="line">
                <a:avLst/>
              </a:prstGeom>
              <a:noFill/>
              <a:ln w="3175">
                <a:solidFill>
                  <a:srgbClr val="000000"/>
                </a:solidFill>
                <a:round/>
                <a:headEnd/>
                <a:tailEnd/>
              </a:ln>
            </p:spPr>
            <p:txBody>
              <a:bodyPr/>
              <a:lstStyle/>
              <a:p>
                <a:endParaRPr lang="en-US"/>
              </a:p>
            </p:txBody>
          </p:sp>
          <p:sp>
            <p:nvSpPr>
              <p:cNvPr id="75795" name="Line 343"/>
              <p:cNvSpPr>
                <a:spLocks noChangeShapeType="1"/>
              </p:cNvSpPr>
              <p:nvPr/>
            </p:nvSpPr>
            <p:spPr bwMode="auto">
              <a:xfrm flipV="1">
                <a:off x="4380" y="2835"/>
                <a:ext cx="0" cy="18"/>
              </a:xfrm>
              <a:prstGeom prst="line">
                <a:avLst/>
              </a:prstGeom>
              <a:noFill/>
              <a:ln w="3175">
                <a:solidFill>
                  <a:srgbClr val="000000"/>
                </a:solidFill>
                <a:round/>
                <a:headEnd/>
                <a:tailEnd/>
              </a:ln>
            </p:spPr>
            <p:txBody>
              <a:bodyPr/>
              <a:lstStyle/>
              <a:p>
                <a:endParaRPr lang="en-US"/>
              </a:p>
            </p:txBody>
          </p:sp>
          <p:sp>
            <p:nvSpPr>
              <p:cNvPr id="75796" name="Line 344"/>
              <p:cNvSpPr>
                <a:spLocks noChangeShapeType="1"/>
              </p:cNvSpPr>
              <p:nvPr/>
            </p:nvSpPr>
            <p:spPr bwMode="auto">
              <a:xfrm flipV="1">
                <a:off x="4579" y="2835"/>
                <a:ext cx="0" cy="18"/>
              </a:xfrm>
              <a:prstGeom prst="line">
                <a:avLst/>
              </a:prstGeom>
              <a:noFill/>
              <a:ln w="3175">
                <a:solidFill>
                  <a:srgbClr val="000000"/>
                </a:solidFill>
                <a:round/>
                <a:headEnd/>
                <a:tailEnd/>
              </a:ln>
            </p:spPr>
            <p:txBody>
              <a:bodyPr/>
              <a:lstStyle/>
              <a:p>
                <a:endParaRPr lang="en-US"/>
              </a:p>
            </p:txBody>
          </p:sp>
          <p:sp>
            <p:nvSpPr>
              <p:cNvPr id="75797" name="Line 345"/>
              <p:cNvSpPr>
                <a:spLocks noChangeShapeType="1"/>
              </p:cNvSpPr>
              <p:nvPr/>
            </p:nvSpPr>
            <p:spPr bwMode="auto">
              <a:xfrm flipV="1">
                <a:off x="4776" y="2835"/>
                <a:ext cx="0" cy="18"/>
              </a:xfrm>
              <a:prstGeom prst="line">
                <a:avLst/>
              </a:prstGeom>
              <a:noFill/>
              <a:ln w="3175">
                <a:solidFill>
                  <a:srgbClr val="000000"/>
                </a:solidFill>
                <a:round/>
                <a:headEnd/>
                <a:tailEnd/>
              </a:ln>
            </p:spPr>
            <p:txBody>
              <a:bodyPr/>
              <a:lstStyle/>
              <a:p>
                <a:endParaRPr lang="en-US"/>
              </a:p>
            </p:txBody>
          </p:sp>
          <p:sp>
            <p:nvSpPr>
              <p:cNvPr id="75798" name="Line 346"/>
              <p:cNvSpPr>
                <a:spLocks noChangeShapeType="1"/>
              </p:cNvSpPr>
              <p:nvPr/>
            </p:nvSpPr>
            <p:spPr bwMode="auto">
              <a:xfrm flipV="1">
                <a:off x="4975" y="2835"/>
                <a:ext cx="0" cy="18"/>
              </a:xfrm>
              <a:prstGeom prst="line">
                <a:avLst/>
              </a:prstGeom>
              <a:noFill/>
              <a:ln w="3175">
                <a:solidFill>
                  <a:srgbClr val="000000"/>
                </a:solidFill>
                <a:round/>
                <a:headEnd/>
                <a:tailEnd/>
              </a:ln>
            </p:spPr>
            <p:txBody>
              <a:bodyPr/>
              <a:lstStyle/>
              <a:p>
                <a:endParaRPr lang="en-US"/>
              </a:p>
            </p:txBody>
          </p:sp>
          <p:sp>
            <p:nvSpPr>
              <p:cNvPr id="75799" name="Line 347"/>
              <p:cNvSpPr>
                <a:spLocks noChangeShapeType="1"/>
              </p:cNvSpPr>
              <p:nvPr/>
            </p:nvSpPr>
            <p:spPr bwMode="auto">
              <a:xfrm flipV="1">
                <a:off x="5172" y="2835"/>
                <a:ext cx="0" cy="18"/>
              </a:xfrm>
              <a:prstGeom prst="line">
                <a:avLst/>
              </a:prstGeom>
              <a:noFill/>
              <a:ln w="3175">
                <a:solidFill>
                  <a:srgbClr val="000000"/>
                </a:solidFill>
                <a:round/>
                <a:headEnd/>
                <a:tailEnd/>
              </a:ln>
            </p:spPr>
            <p:txBody>
              <a:bodyPr/>
              <a:lstStyle/>
              <a:p>
                <a:endParaRPr lang="en-US"/>
              </a:p>
            </p:txBody>
          </p:sp>
          <p:sp>
            <p:nvSpPr>
              <p:cNvPr id="75800" name="Line 348"/>
              <p:cNvSpPr>
                <a:spLocks noChangeShapeType="1"/>
              </p:cNvSpPr>
              <p:nvPr/>
            </p:nvSpPr>
            <p:spPr bwMode="auto">
              <a:xfrm flipV="1">
                <a:off x="5371" y="2835"/>
                <a:ext cx="0" cy="18"/>
              </a:xfrm>
              <a:prstGeom prst="line">
                <a:avLst/>
              </a:prstGeom>
              <a:noFill/>
              <a:ln w="3175">
                <a:solidFill>
                  <a:srgbClr val="000000"/>
                </a:solidFill>
                <a:round/>
                <a:headEnd/>
                <a:tailEnd/>
              </a:ln>
            </p:spPr>
            <p:txBody>
              <a:bodyPr/>
              <a:lstStyle/>
              <a:p>
                <a:endParaRPr lang="en-US"/>
              </a:p>
            </p:txBody>
          </p:sp>
          <p:sp>
            <p:nvSpPr>
              <p:cNvPr id="75801" name="Line 349"/>
              <p:cNvSpPr>
                <a:spLocks noChangeShapeType="1"/>
              </p:cNvSpPr>
              <p:nvPr/>
            </p:nvSpPr>
            <p:spPr bwMode="auto">
              <a:xfrm>
                <a:off x="3390" y="755"/>
                <a:ext cx="0" cy="19"/>
              </a:xfrm>
              <a:prstGeom prst="line">
                <a:avLst/>
              </a:prstGeom>
              <a:noFill/>
              <a:ln w="3175">
                <a:solidFill>
                  <a:srgbClr val="000000"/>
                </a:solidFill>
                <a:round/>
                <a:headEnd/>
                <a:tailEnd/>
              </a:ln>
            </p:spPr>
            <p:txBody>
              <a:bodyPr/>
              <a:lstStyle/>
              <a:p>
                <a:endParaRPr lang="en-US"/>
              </a:p>
            </p:txBody>
          </p:sp>
          <p:sp>
            <p:nvSpPr>
              <p:cNvPr id="75802" name="Line 350"/>
              <p:cNvSpPr>
                <a:spLocks noChangeShapeType="1"/>
              </p:cNvSpPr>
              <p:nvPr/>
            </p:nvSpPr>
            <p:spPr bwMode="auto">
              <a:xfrm>
                <a:off x="3589" y="755"/>
                <a:ext cx="0" cy="19"/>
              </a:xfrm>
              <a:prstGeom prst="line">
                <a:avLst/>
              </a:prstGeom>
              <a:noFill/>
              <a:ln w="3175">
                <a:solidFill>
                  <a:srgbClr val="000000"/>
                </a:solidFill>
                <a:round/>
                <a:headEnd/>
                <a:tailEnd/>
              </a:ln>
            </p:spPr>
            <p:txBody>
              <a:bodyPr/>
              <a:lstStyle/>
              <a:p>
                <a:endParaRPr lang="en-US"/>
              </a:p>
            </p:txBody>
          </p:sp>
          <p:sp>
            <p:nvSpPr>
              <p:cNvPr id="75803" name="Line 351"/>
              <p:cNvSpPr>
                <a:spLocks noChangeShapeType="1"/>
              </p:cNvSpPr>
              <p:nvPr/>
            </p:nvSpPr>
            <p:spPr bwMode="auto">
              <a:xfrm>
                <a:off x="3786" y="755"/>
                <a:ext cx="0" cy="19"/>
              </a:xfrm>
              <a:prstGeom prst="line">
                <a:avLst/>
              </a:prstGeom>
              <a:noFill/>
              <a:ln w="3175">
                <a:solidFill>
                  <a:srgbClr val="000000"/>
                </a:solidFill>
                <a:round/>
                <a:headEnd/>
                <a:tailEnd/>
              </a:ln>
            </p:spPr>
            <p:txBody>
              <a:bodyPr/>
              <a:lstStyle/>
              <a:p>
                <a:endParaRPr lang="en-US"/>
              </a:p>
            </p:txBody>
          </p:sp>
          <p:sp>
            <p:nvSpPr>
              <p:cNvPr id="75804" name="Line 352"/>
              <p:cNvSpPr>
                <a:spLocks noChangeShapeType="1"/>
              </p:cNvSpPr>
              <p:nvPr/>
            </p:nvSpPr>
            <p:spPr bwMode="auto">
              <a:xfrm>
                <a:off x="3985" y="755"/>
                <a:ext cx="0" cy="19"/>
              </a:xfrm>
              <a:prstGeom prst="line">
                <a:avLst/>
              </a:prstGeom>
              <a:noFill/>
              <a:ln w="3175">
                <a:solidFill>
                  <a:srgbClr val="000000"/>
                </a:solidFill>
                <a:round/>
                <a:headEnd/>
                <a:tailEnd/>
              </a:ln>
            </p:spPr>
            <p:txBody>
              <a:bodyPr/>
              <a:lstStyle/>
              <a:p>
                <a:endParaRPr lang="en-US"/>
              </a:p>
            </p:txBody>
          </p:sp>
          <p:sp>
            <p:nvSpPr>
              <p:cNvPr id="75805" name="Line 353"/>
              <p:cNvSpPr>
                <a:spLocks noChangeShapeType="1"/>
              </p:cNvSpPr>
              <p:nvPr/>
            </p:nvSpPr>
            <p:spPr bwMode="auto">
              <a:xfrm>
                <a:off x="4183" y="755"/>
                <a:ext cx="0" cy="19"/>
              </a:xfrm>
              <a:prstGeom prst="line">
                <a:avLst/>
              </a:prstGeom>
              <a:noFill/>
              <a:ln w="3175">
                <a:solidFill>
                  <a:srgbClr val="000000"/>
                </a:solidFill>
                <a:round/>
                <a:headEnd/>
                <a:tailEnd/>
              </a:ln>
            </p:spPr>
            <p:txBody>
              <a:bodyPr/>
              <a:lstStyle/>
              <a:p>
                <a:endParaRPr lang="en-US"/>
              </a:p>
            </p:txBody>
          </p:sp>
          <p:sp>
            <p:nvSpPr>
              <p:cNvPr id="75806" name="Line 354"/>
              <p:cNvSpPr>
                <a:spLocks noChangeShapeType="1"/>
              </p:cNvSpPr>
              <p:nvPr/>
            </p:nvSpPr>
            <p:spPr bwMode="auto">
              <a:xfrm>
                <a:off x="4380" y="755"/>
                <a:ext cx="0" cy="19"/>
              </a:xfrm>
              <a:prstGeom prst="line">
                <a:avLst/>
              </a:prstGeom>
              <a:noFill/>
              <a:ln w="3175">
                <a:solidFill>
                  <a:srgbClr val="000000"/>
                </a:solidFill>
                <a:round/>
                <a:headEnd/>
                <a:tailEnd/>
              </a:ln>
            </p:spPr>
            <p:txBody>
              <a:bodyPr/>
              <a:lstStyle/>
              <a:p>
                <a:endParaRPr lang="en-US"/>
              </a:p>
            </p:txBody>
          </p:sp>
          <p:sp>
            <p:nvSpPr>
              <p:cNvPr id="75807" name="Line 355"/>
              <p:cNvSpPr>
                <a:spLocks noChangeShapeType="1"/>
              </p:cNvSpPr>
              <p:nvPr/>
            </p:nvSpPr>
            <p:spPr bwMode="auto">
              <a:xfrm>
                <a:off x="4579" y="755"/>
                <a:ext cx="0" cy="19"/>
              </a:xfrm>
              <a:prstGeom prst="line">
                <a:avLst/>
              </a:prstGeom>
              <a:noFill/>
              <a:ln w="3175">
                <a:solidFill>
                  <a:srgbClr val="000000"/>
                </a:solidFill>
                <a:round/>
                <a:headEnd/>
                <a:tailEnd/>
              </a:ln>
            </p:spPr>
            <p:txBody>
              <a:bodyPr/>
              <a:lstStyle/>
              <a:p>
                <a:endParaRPr lang="en-US"/>
              </a:p>
            </p:txBody>
          </p:sp>
          <p:sp>
            <p:nvSpPr>
              <p:cNvPr id="75808" name="Line 356"/>
              <p:cNvSpPr>
                <a:spLocks noChangeShapeType="1"/>
              </p:cNvSpPr>
              <p:nvPr/>
            </p:nvSpPr>
            <p:spPr bwMode="auto">
              <a:xfrm>
                <a:off x="4776" y="755"/>
                <a:ext cx="0" cy="19"/>
              </a:xfrm>
              <a:prstGeom prst="line">
                <a:avLst/>
              </a:prstGeom>
              <a:noFill/>
              <a:ln w="3175">
                <a:solidFill>
                  <a:srgbClr val="000000"/>
                </a:solidFill>
                <a:round/>
                <a:headEnd/>
                <a:tailEnd/>
              </a:ln>
            </p:spPr>
            <p:txBody>
              <a:bodyPr/>
              <a:lstStyle/>
              <a:p>
                <a:endParaRPr lang="en-US"/>
              </a:p>
            </p:txBody>
          </p:sp>
          <p:sp>
            <p:nvSpPr>
              <p:cNvPr id="75809" name="Line 357"/>
              <p:cNvSpPr>
                <a:spLocks noChangeShapeType="1"/>
              </p:cNvSpPr>
              <p:nvPr/>
            </p:nvSpPr>
            <p:spPr bwMode="auto">
              <a:xfrm>
                <a:off x="4975" y="755"/>
                <a:ext cx="0" cy="19"/>
              </a:xfrm>
              <a:prstGeom prst="line">
                <a:avLst/>
              </a:prstGeom>
              <a:noFill/>
              <a:ln w="3175">
                <a:solidFill>
                  <a:srgbClr val="000000"/>
                </a:solidFill>
                <a:round/>
                <a:headEnd/>
                <a:tailEnd/>
              </a:ln>
            </p:spPr>
            <p:txBody>
              <a:bodyPr/>
              <a:lstStyle/>
              <a:p>
                <a:endParaRPr lang="en-US"/>
              </a:p>
            </p:txBody>
          </p:sp>
          <p:sp>
            <p:nvSpPr>
              <p:cNvPr id="75810" name="Line 358"/>
              <p:cNvSpPr>
                <a:spLocks noChangeShapeType="1"/>
              </p:cNvSpPr>
              <p:nvPr/>
            </p:nvSpPr>
            <p:spPr bwMode="auto">
              <a:xfrm>
                <a:off x="5172" y="755"/>
                <a:ext cx="0" cy="19"/>
              </a:xfrm>
              <a:prstGeom prst="line">
                <a:avLst/>
              </a:prstGeom>
              <a:noFill/>
              <a:ln w="3175">
                <a:solidFill>
                  <a:srgbClr val="000000"/>
                </a:solidFill>
                <a:round/>
                <a:headEnd/>
                <a:tailEnd/>
              </a:ln>
            </p:spPr>
            <p:txBody>
              <a:bodyPr/>
              <a:lstStyle/>
              <a:p>
                <a:endParaRPr lang="en-US"/>
              </a:p>
            </p:txBody>
          </p:sp>
          <p:sp>
            <p:nvSpPr>
              <p:cNvPr id="75811" name="Line 359"/>
              <p:cNvSpPr>
                <a:spLocks noChangeShapeType="1"/>
              </p:cNvSpPr>
              <p:nvPr/>
            </p:nvSpPr>
            <p:spPr bwMode="auto">
              <a:xfrm>
                <a:off x="5371" y="755"/>
                <a:ext cx="0" cy="19"/>
              </a:xfrm>
              <a:prstGeom prst="line">
                <a:avLst/>
              </a:prstGeom>
              <a:noFill/>
              <a:ln w="3175">
                <a:solidFill>
                  <a:srgbClr val="000000"/>
                </a:solidFill>
                <a:round/>
                <a:headEnd/>
                <a:tailEnd/>
              </a:ln>
            </p:spPr>
            <p:txBody>
              <a:bodyPr/>
              <a:lstStyle/>
              <a:p>
                <a:endParaRPr lang="en-US"/>
              </a:p>
            </p:txBody>
          </p:sp>
          <p:sp>
            <p:nvSpPr>
              <p:cNvPr id="75812" name="Line 360"/>
              <p:cNvSpPr>
                <a:spLocks noChangeShapeType="1"/>
              </p:cNvSpPr>
              <p:nvPr/>
            </p:nvSpPr>
            <p:spPr bwMode="auto">
              <a:xfrm flipV="1">
                <a:off x="3390" y="2818"/>
                <a:ext cx="0" cy="35"/>
              </a:xfrm>
              <a:prstGeom prst="line">
                <a:avLst/>
              </a:prstGeom>
              <a:noFill/>
              <a:ln w="3175">
                <a:solidFill>
                  <a:srgbClr val="000000"/>
                </a:solidFill>
                <a:round/>
                <a:headEnd/>
                <a:tailEnd/>
              </a:ln>
            </p:spPr>
            <p:txBody>
              <a:bodyPr/>
              <a:lstStyle/>
              <a:p>
                <a:endParaRPr lang="en-US"/>
              </a:p>
            </p:txBody>
          </p:sp>
          <p:sp>
            <p:nvSpPr>
              <p:cNvPr id="75813" name="Line 361"/>
              <p:cNvSpPr>
                <a:spLocks noChangeShapeType="1"/>
              </p:cNvSpPr>
              <p:nvPr/>
            </p:nvSpPr>
            <p:spPr bwMode="auto">
              <a:xfrm flipV="1">
                <a:off x="3786" y="2818"/>
                <a:ext cx="0" cy="35"/>
              </a:xfrm>
              <a:prstGeom prst="line">
                <a:avLst/>
              </a:prstGeom>
              <a:noFill/>
              <a:ln w="3175">
                <a:solidFill>
                  <a:srgbClr val="000000"/>
                </a:solidFill>
                <a:round/>
                <a:headEnd/>
                <a:tailEnd/>
              </a:ln>
            </p:spPr>
            <p:txBody>
              <a:bodyPr/>
              <a:lstStyle/>
              <a:p>
                <a:endParaRPr lang="en-US"/>
              </a:p>
            </p:txBody>
          </p:sp>
          <p:sp>
            <p:nvSpPr>
              <p:cNvPr id="75814" name="Line 362"/>
              <p:cNvSpPr>
                <a:spLocks noChangeShapeType="1"/>
              </p:cNvSpPr>
              <p:nvPr/>
            </p:nvSpPr>
            <p:spPr bwMode="auto">
              <a:xfrm flipV="1">
                <a:off x="4183" y="2818"/>
                <a:ext cx="0" cy="35"/>
              </a:xfrm>
              <a:prstGeom prst="line">
                <a:avLst/>
              </a:prstGeom>
              <a:noFill/>
              <a:ln w="3175">
                <a:solidFill>
                  <a:srgbClr val="000000"/>
                </a:solidFill>
                <a:round/>
                <a:headEnd/>
                <a:tailEnd/>
              </a:ln>
            </p:spPr>
            <p:txBody>
              <a:bodyPr/>
              <a:lstStyle/>
              <a:p>
                <a:endParaRPr lang="en-US"/>
              </a:p>
            </p:txBody>
          </p:sp>
          <p:sp>
            <p:nvSpPr>
              <p:cNvPr id="75815" name="Line 363"/>
              <p:cNvSpPr>
                <a:spLocks noChangeShapeType="1"/>
              </p:cNvSpPr>
              <p:nvPr/>
            </p:nvSpPr>
            <p:spPr bwMode="auto">
              <a:xfrm flipV="1">
                <a:off x="4579" y="2818"/>
                <a:ext cx="0" cy="35"/>
              </a:xfrm>
              <a:prstGeom prst="line">
                <a:avLst/>
              </a:prstGeom>
              <a:noFill/>
              <a:ln w="3175">
                <a:solidFill>
                  <a:srgbClr val="000000"/>
                </a:solidFill>
                <a:round/>
                <a:headEnd/>
                <a:tailEnd/>
              </a:ln>
            </p:spPr>
            <p:txBody>
              <a:bodyPr/>
              <a:lstStyle/>
              <a:p>
                <a:endParaRPr lang="en-US"/>
              </a:p>
            </p:txBody>
          </p:sp>
          <p:sp>
            <p:nvSpPr>
              <p:cNvPr id="75816" name="Line 364"/>
              <p:cNvSpPr>
                <a:spLocks noChangeShapeType="1"/>
              </p:cNvSpPr>
              <p:nvPr/>
            </p:nvSpPr>
            <p:spPr bwMode="auto">
              <a:xfrm flipV="1">
                <a:off x="4975" y="2818"/>
                <a:ext cx="0" cy="35"/>
              </a:xfrm>
              <a:prstGeom prst="line">
                <a:avLst/>
              </a:prstGeom>
              <a:noFill/>
              <a:ln w="3175">
                <a:solidFill>
                  <a:srgbClr val="000000"/>
                </a:solidFill>
                <a:round/>
                <a:headEnd/>
                <a:tailEnd/>
              </a:ln>
            </p:spPr>
            <p:txBody>
              <a:bodyPr/>
              <a:lstStyle/>
              <a:p>
                <a:endParaRPr lang="en-US"/>
              </a:p>
            </p:txBody>
          </p:sp>
          <p:sp>
            <p:nvSpPr>
              <p:cNvPr id="75817" name="Line 365"/>
              <p:cNvSpPr>
                <a:spLocks noChangeShapeType="1"/>
              </p:cNvSpPr>
              <p:nvPr/>
            </p:nvSpPr>
            <p:spPr bwMode="auto">
              <a:xfrm flipV="1">
                <a:off x="5371" y="2818"/>
                <a:ext cx="0" cy="35"/>
              </a:xfrm>
              <a:prstGeom prst="line">
                <a:avLst/>
              </a:prstGeom>
              <a:noFill/>
              <a:ln w="3175">
                <a:solidFill>
                  <a:srgbClr val="000000"/>
                </a:solidFill>
                <a:round/>
                <a:headEnd/>
                <a:tailEnd/>
              </a:ln>
            </p:spPr>
            <p:txBody>
              <a:bodyPr/>
              <a:lstStyle/>
              <a:p>
                <a:endParaRPr lang="en-US"/>
              </a:p>
            </p:txBody>
          </p:sp>
          <p:sp>
            <p:nvSpPr>
              <p:cNvPr id="75818" name="Line 366"/>
              <p:cNvSpPr>
                <a:spLocks noChangeShapeType="1"/>
              </p:cNvSpPr>
              <p:nvPr/>
            </p:nvSpPr>
            <p:spPr bwMode="auto">
              <a:xfrm>
                <a:off x="3390" y="755"/>
                <a:ext cx="0" cy="35"/>
              </a:xfrm>
              <a:prstGeom prst="line">
                <a:avLst/>
              </a:prstGeom>
              <a:noFill/>
              <a:ln w="3175">
                <a:solidFill>
                  <a:srgbClr val="000000"/>
                </a:solidFill>
                <a:round/>
                <a:headEnd/>
                <a:tailEnd/>
              </a:ln>
            </p:spPr>
            <p:txBody>
              <a:bodyPr/>
              <a:lstStyle/>
              <a:p>
                <a:endParaRPr lang="en-US"/>
              </a:p>
            </p:txBody>
          </p:sp>
          <p:sp>
            <p:nvSpPr>
              <p:cNvPr id="75819" name="Line 367"/>
              <p:cNvSpPr>
                <a:spLocks noChangeShapeType="1"/>
              </p:cNvSpPr>
              <p:nvPr/>
            </p:nvSpPr>
            <p:spPr bwMode="auto">
              <a:xfrm>
                <a:off x="3786" y="755"/>
                <a:ext cx="0" cy="35"/>
              </a:xfrm>
              <a:prstGeom prst="line">
                <a:avLst/>
              </a:prstGeom>
              <a:noFill/>
              <a:ln w="3175">
                <a:solidFill>
                  <a:srgbClr val="000000"/>
                </a:solidFill>
                <a:round/>
                <a:headEnd/>
                <a:tailEnd/>
              </a:ln>
            </p:spPr>
            <p:txBody>
              <a:bodyPr/>
              <a:lstStyle/>
              <a:p>
                <a:endParaRPr lang="en-US"/>
              </a:p>
            </p:txBody>
          </p:sp>
          <p:sp>
            <p:nvSpPr>
              <p:cNvPr id="75820" name="Line 368"/>
              <p:cNvSpPr>
                <a:spLocks noChangeShapeType="1"/>
              </p:cNvSpPr>
              <p:nvPr/>
            </p:nvSpPr>
            <p:spPr bwMode="auto">
              <a:xfrm>
                <a:off x="4183" y="755"/>
                <a:ext cx="0" cy="35"/>
              </a:xfrm>
              <a:prstGeom prst="line">
                <a:avLst/>
              </a:prstGeom>
              <a:noFill/>
              <a:ln w="3175">
                <a:solidFill>
                  <a:srgbClr val="000000"/>
                </a:solidFill>
                <a:round/>
                <a:headEnd/>
                <a:tailEnd/>
              </a:ln>
            </p:spPr>
            <p:txBody>
              <a:bodyPr/>
              <a:lstStyle/>
              <a:p>
                <a:endParaRPr lang="en-US"/>
              </a:p>
            </p:txBody>
          </p:sp>
          <p:sp>
            <p:nvSpPr>
              <p:cNvPr id="75821" name="Line 369"/>
              <p:cNvSpPr>
                <a:spLocks noChangeShapeType="1"/>
              </p:cNvSpPr>
              <p:nvPr/>
            </p:nvSpPr>
            <p:spPr bwMode="auto">
              <a:xfrm>
                <a:off x="4579" y="755"/>
                <a:ext cx="0" cy="35"/>
              </a:xfrm>
              <a:prstGeom prst="line">
                <a:avLst/>
              </a:prstGeom>
              <a:noFill/>
              <a:ln w="3175">
                <a:solidFill>
                  <a:srgbClr val="000000"/>
                </a:solidFill>
                <a:round/>
                <a:headEnd/>
                <a:tailEnd/>
              </a:ln>
            </p:spPr>
            <p:txBody>
              <a:bodyPr/>
              <a:lstStyle/>
              <a:p>
                <a:endParaRPr lang="en-US"/>
              </a:p>
            </p:txBody>
          </p:sp>
          <p:sp>
            <p:nvSpPr>
              <p:cNvPr id="75822" name="Line 370"/>
              <p:cNvSpPr>
                <a:spLocks noChangeShapeType="1"/>
              </p:cNvSpPr>
              <p:nvPr/>
            </p:nvSpPr>
            <p:spPr bwMode="auto">
              <a:xfrm>
                <a:off x="4975" y="755"/>
                <a:ext cx="0" cy="35"/>
              </a:xfrm>
              <a:prstGeom prst="line">
                <a:avLst/>
              </a:prstGeom>
              <a:noFill/>
              <a:ln w="3175">
                <a:solidFill>
                  <a:srgbClr val="000000"/>
                </a:solidFill>
                <a:round/>
                <a:headEnd/>
                <a:tailEnd/>
              </a:ln>
            </p:spPr>
            <p:txBody>
              <a:bodyPr/>
              <a:lstStyle/>
              <a:p>
                <a:endParaRPr lang="en-US"/>
              </a:p>
            </p:txBody>
          </p:sp>
          <p:sp>
            <p:nvSpPr>
              <p:cNvPr id="75823" name="Line 371"/>
              <p:cNvSpPr>
                <a:spLocks noChangeShapeType="1"/>
              </p:cNvSpPr>
              <p:nvPr/>
            </p:nvSpPr>
            <p:spPr bwMode="auto">
              <a:xfrm>
                <a:off x="5371" y="755"/>
                <a:ext cx="0" cy="35"/>
              </a:xfrm>
              <a:prstGeom prst="line">
                <a:avLst/>
              </a:prstGeom>
              <a:noFill/>
              <a:ln w="3175">
                <a:solidFill>
                  <a:srgbClr val="000000"/>
                </a:solidFill>
                <a:round/>
                <a:headEnd/>
                <a:tailEnd/>
              </a:ln>
            </p:spPr>
            <p:txBody>
              <a:bodyPr/>
              <a:lstStyle/>
              <a:p>
                <a:endParaRPr lang="en-US"/>
              </a:p>
            </p:txBody>
          </p:sp>
          <p:sp>
            <p:nvSpPr>
              <p:cNvPr id="75824" name="Rectangle 372"/>
              <p:cNvSpPr>
                <a:spLocks noChangeArrowheads="1"/>
              </p:cNvSpPr>
              <p:nvPr/>
            </p:nvSpPr>
            <p:spPr bwMode="auto">
              <a:xfrm>
                <a:off x="3357" y="2907"/>
                <a:ext cx="200"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0.0</a:t>
                </a:r>
              </a:p>
            </p:txBody>
          </p:sp>
          <p:sp>
            <p:nvSpPr>
              <p:cNvPr id="75825" name="Rectangle 373"/>
              <p:cNvSpPr>
                <a:spLocks noChangeArrowheads="1"/>
              </p:cNvSpPr>
              <p:nvPr/>
            </p:nvSpPr>
            <p:spPr bwMode="auto">
              <a:xfrm>
                <a:off x="3630" y="2907"/>
                <a:ext cx="319"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2000</a:t>
                </a:r>
              </a:p>
            </p:txBody>
          </p:sp>
          <p:sp>
            <p:nvSpPr>
              <p:cNvPr id="75826" name="Rectangle 374"/>
              <p:cNvSpPr>
                <a:spLocks noChangeArrowheads="1"/>
              </p:cNvSpPr>
              <p:nvPr/>
            </p:nvSpPr>
            <p:spPr bwMode="auto">
              <a:xfrm>
                <a:off x="4026" y="2907"/>
                <a:ext cx="319"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4000</a:t>
                </a:r>
              </a:p>
            </p:txBody>
          </p:sp>
          <p:sp>
            <p:nvSpPr>
              <p:cNvPr id="75827" name="Rectangle 375"/>
              <p:cNvSpPr>
                <a:spLocks noChangeArrowheads="1"/>
              </p:cNvSpPr>
              <p:nvPr/>
            </p:nvSpPr>
            <p:spPr bwMode="auto">
              <a:xfrm>
                <a:off x="4422" y="2907"/>
                <a:ext cx="320"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6000</a:t>
                </a:r>
              </a:p>
            </p:txBody>
          </p:sp>
          <p:sp>
            <p:nvSpPr>
              <p:cNvPr id="75828" name="Rectangle 376"/>
              <p:cNvSpPr>
                <a:spLocks noChangeArrowheads="1"/>
              </p:cNvSpPr>
              <p:nvPr/>
            </p:nvSpPr>
            <p:spPr bwMode="auto">
              <a:xfrm>
                <a:off x="4817" y="2907"/>
                <a:ext cx="319"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8000</a:t>
                </a:r>
              </a:p>
            </p:txBody>
          </p:sp>
          <p:sp>
            <p:nvSpPr>
              <p:cNvPr id="75829" name="Rectangle 377"/>
              <p:cNvSpPr>
                <a:spLocks noChangeArrowheads="1"/>
              </p:cNvSpPr>
              <p:nvPr/>
            </p:nvSpPr>
            <p:spPr bwMode="auto">
              <a:xfrm>
                <a:off x="5175" y="2907"/>
                <a:ext cx="398"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10000</a:t>
                </a:r>
              </a:p>
            </p:txBody>
          </p:sp>
          <p:sp>
            <p:nvSpPr>
              <p:cNvPr id="75830" name="Rectangle 378"/>
              <p:cNvSpPr>
                <a:spLocks noChangeArrowheads="1"/>
              </p:cNvSpPr>
              <p:nvPr/>
            </p:nvSpPr>
            <p:spPr bwMode="auto">
              <a:xfrm>
                <a:off x="4125" y="3073"/>
                <a:ext cx="528" cy="185"/>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Time (s)</a:t>
                </a:r>
              </a:p>
            </p:txBody>
          </p:sp>
          <p:sp>
            <p:nvSpPr>
              <p:cNvPr id="75831" name="Line 379"/>
              <p:cNvSpPr>
                <a:spLocks noChangeShapeType="1"/>
              </p:cNvSpPr>
              <p:nvPr/>
            </p:nvSpPr>
            <p:spPr bwMode="auto">
              <a:xfrm>
                <a:off x="3390" y="2853"/>
                <a:ext cx="13" cy="0"/>
              </a:xfrm>
              <a:prstGeom prst="line">
                <a:avLst/>
              </a:prstGeom>
              <a:noFill/>
              <a:ln w="3175">
                <a:solidFill>
                  <a:srgbClr val="000000"/>
                </a:solidFill>
                <a:round/>
                <a:headEnd/>
                <a:tailEnd/>
              </a:ln>
            </p:spPr>
            <p:txBody>
              <a:bodyPr/>
              <a:lstStyle/>
              <a:p>
                <a:endParaRPr lang="en-US"/>
              </a:p>
            </p:txBody>
          </p:sp>
          <p:sp>
            <p:nvSpPr>
              <p:cNvPr id="75832" name="Line 380"/>
              <p:cNvSpPr>
                <a:spLocks noChangeShapeType="1"/>
              </p:cNvSpPr>
              <p:nvPr/>
            </p:nvSpPr>
            <p:spPr bwMode="auto">
              <a:xfrm>
                <a:off x="3390" y="2813"/>
                <a:ext cx="13" cy="0"/>
              </a:xfrm>
              <a:prstGeom prst="line">
                <a:avLst/>
              </a:prstGeom>
              <a:noFill/>
              <a:ln w="3175">
                <a:solidFill>
                  <a:srgbClr val="000000"/>
                </a:solidFill>
                <a:round/>
                <a:headEnd/>
                <a:tailEnd/>
              </a:ln>
            </p:spPr>
            <p:txBody>
              <a:bodyPr/>
              <a:lstStyle/>
              <a:p>
                <a:endParaRPr lang="en-US"/>
              </a:p>
            </p:txBody>
          </p:sp>
          <p:sp>
            <p:nvSpPr>
              <p:cNvPr id="75833" name="Line 381"/>
              <p:cNvSpPr>
                <a:spLocks noChangeShapeType="1"/>
              </p:cNvSpPr>
              <p:nvPr/>
            </p:nvSpPr>
            <p:spPr bwMode="auto">
              <a:xfrm>
                <a:off x="3390" y="2792"/>
                <a:ext cx="13" cy="0"/>
              </a:xfrm>
              <a:prstGeom prst="line">
                <a:avLst/>
              </a:prstGeom>
              <a:noFill/>
              <a:ln w="3175">
                <a:solidFill>
                  <a:srgbClr val="000000"/>
                </a:solidFill>
                <a:round/>
                <a:headEnd/>
                <a:tailEnd/>
              </a:ln>
            </p:spPr>
            <p:txBody>
              <a:bodyPr/>
              <a:lstStyle/>
              <a:p>
                <a:endParaRPr lang="en-US"/>
              </a:p>
            </p:txBody>
          </p:sp>
          <p:sp>
            <p:nvSpPr>
              <p:cNvPr id="75834" name="Line 382"/>
              <p:cNvSpPr>
                <a:spLocks noChangeShapeType="1"/>
              </p:cNvSpPr>
              <p:nvPr/>
            </p:nvSpPr>
            <p:spPr bwMode="auto">
              <a:xfrm>
                <a:off x="3390" y="2776"/>
                <a:ext cx="13" cy="0"/>
              </a:xfrm>
              <a:prstGeom prst="line">
                <a:avLst/>
              </a:prstGeom>
              <a:noFill/>
              <a:ln w="3175">
                <a:solidFill>
                  <a:srgbClr val="000000"/>
                </a:solidFill>
                <a:round/>
                <a:headEnd/>
                <a:tailEnd/>
              </a:ln>
            </p:spPr>
            <p:txBody>
              <a:bodyPr/>
              <a:lstStyle/>
              <a:p>
                <a:endParaRPr lang="en-US"/>
              </a:p>
            </p:txBody>
          </p:sp>
          <p:sp>
            <p:nvSpPr>
              <p:cNvPr id="75835" name="Line 383"/>
              <p:cNvSpPr>
                <a:spLocks noChangeShapeType="1"/>
              </p:cNvSpPr>
              <p:nvPr/>
            </p:nvSpPr>
            <p:spPr bwMode="auto">
              <a:xfrm>
                <a:off x="3390" y="2759"/>
                <a:ext cx="13" cy="0"/>
              </a:xfrm>
              <a:prstGeom prst="line">
                <a:avLst/>
              </a:prstGeom>
              <a:noFill/>
              <a:ln w="3175">
                <a:solidFill>
                  <a:srgbClr val="000000"/>
                </a:solidFill>
                <a:round/>
                <a:headEnd/>
                <a:tailEnd/>
              </a:ln>
            </p:spPr>
            <p:txBody>
              <a:bodyPr/>
              <a:lstStyle/>
              <a:p>
                <a:endParaRPr lang="en-US"/>
              </a:p>
            </p:txBody>
          </p:sp>
          <p:sp>
            <p:nvSpPr>
              <p:cNvPr id="75836" name="Line 384"/>
              <p:cNvSpPr>
                <a:spLocks noChangeShapeType="1"/>
              </p:cNvSpPr>
              <p:nvPr/>
            </p:nvSpPr>
            <p:spPr bwMode="auto">
              <a:xfrm>
                <a:off x="3390" y="2751"/>
                <a:ext cx="13" cy="0"/>
              </a:xfrm>
              <a:prstGeom prst="line">
                <a:avLst/>
              </a:prstGeom>
              <a:noFill/>
              <a:ln w="3175">
                <a:solidFill>
                  <a:srgbClr val="000000"/>
                </a:solidFill>
                <a:round/>
                <a:headEnd/>
                <a:tailEnd/>
              </a:ln>
            </p:spPr>
            <p:txBody>
              <a:bodyPr/>
              <a:lstStyle/>
              <a:p>
                <a:endParaRPr lang="en-US"/>
              </a:p>
            </p:txBody>
          </p:sp>
          <p:sp>
            <p:nvSpPr>
              <p:cNvPr id="75837" name="Line 385"/>
              <p:cNvSpPr>
                <a:spLocks noChangeShapeType="1"/>
              </p:cNvSpPr>
              <p:nvPr/>
            </p:nvSpPr>
            <p:spPr bwMode="auto">
              <a:xfrm>
                <a:off x="3390" y="2743"/>
                <a:ext cx="13" cy="0"/>
              </a:xfrm>
              <a:prstGeom prst="line">
                <a:avLst/>
              </a:prstGeom>
              <a:noFill/>
              <a:ln w="3175">
                <a:solidFill>
                  <a:srgbClr val="000000"/>
                </a:solidFill>
                <a:round/>
                <a:headEnd/>
                <a:tailEnd/>
              </a:ln>
            </p:spPr>
            <p:txBody>
              <a:bodyPr/>
              <a:lstStyle/>
              <a:p>
                <a:endParaRPr lang="en-US"/>
              </a:p>
            </p:txBody>
          </p:sp>
          <p:sp>
            <p:nvSpPr>
              <p:cNvPr id="75838" name="Line 386"/>
              <p:cNvSpPr>
                <a:spLocks noChangeShapeType="1"/>
              </p:cNvSpPr>
              <p:nvPr/>
            </p:nvSpPr>
            <p:spPr bwMode="auto">
              <a:xfrm>
                <a:off x="3390" y="2733"/>
                <a:ext cx="13" cy="0"/>
              </a:xfrm>
              <a:prstGeom prst="line">
                <a:avLst/>
              </a:prstGeom>
              <a:noFill/>
              <a:ln w="3175">
                <a:solidFill>
                  <a:srgbClr val="000000"/>
                </a:solidFill>
                <a:round/>
                <a:headEnd/>
                <a:tailEnd/>
              </a:ln>
            </p:spPr>
            <p:txBody>
              <a:bodyPr/>
              <a:lstStyle/>
              <a:p>
                <a:endParaRPr lang="en-US"/>
              </a:p>
            </p:txBody>
          </p:sp>
          <p:sp>
            <p:nvSpPr>
              <p:cNvPr id="75839" name="Line 387"/>
              <p:cNvSpPr>
                <a:spLocks noChangeShapeType="1"/>
              </p:cNvSpPr>
              <p:nvPr/>
            </p:nvSpPr>
            <p:spPr bwMode="auto">
              <a:xfrm>
                <a:off x="3390" y="2727"/>
                <a:ext cx="13" cy="0"/>
              </a:xfrm>
              <a:prstGeom prst="line">
                <a:avLst/>
              </a:prstGeom>
              <a:noFill/>
              <a:ln w="3175">
                <a:solidFill>
                  <a:srgbClr val="000000"/>
                </a:solidFill>
                <a:round/>
                <a:headEnd/>
                <a:tailEnd/>
              </a:ln>
            </p:spPr>
            <p:txBody>
              <a:bodyPr/>
              <a:lstStyle/>
              <a:p>
                <a:endParaRPr lang="en-US"/>
              </a:p>
            </p:txBody>
          </p:sp>
          <p:sp>
            <p:nvSpPr>
              <p:cNvPr id="75840" name="Line 388"/>
              <p:cNvSpPr>
                <a:spLocks noChangeShapeType="1"/>
              </p:cNvSpPr>
              <p:nvPr/>
            </p:nvSpPr>
            <p:spPr bwMode="auto">
              <a:xfrm>
                <a:off x="3390" y="2459"/>
                <a:ext cx="13" cy="0"/>
              </a:xfrm>
              <a:prstGeom prst="line">
                <a:avLst/>
              </a:prstGeom>
              <a:noFill/>
              <a:ln w="3175">
                <a:solidFill>
                  <a:srgbClr val="000000"/>
                </a:solidFill>
                <a:round/>
                <a:headEnd/>
                <a:tailEnd/>
              </a:ln>
            </p:spPr>
            <p:txBody>
              <a:bodyPr/>
              <a:lstStyle/>
              <a:p>
                <a:endParaRPr lang="en-US"/>
              </a:p>
            </p:txBody>
          </p:sp>
          <p:sp>
            <p:nvSpPr>
              <p:cNvPr id="75841" name="Line 389"/>
              <p:cNvSpPr>
                <a:spLocks noChangeShapeType="1"/>
              </p:cNvSpPr>
              <p:nvPr/>
            </p:nvSpPr>
            <p:spPr bwMode="auto">
              <a:xfrm>
                <a:off x="3390" y="2422"/>
                <a:ext cx="13" cy="0"/>
              </a:xfrm>
              <a:prstGeom prst="line">
                <a:avLst/>
              </a:prstGeom>
              <a:noFill/>
              <a:ln w="3175">
                <a:solidFill>
                  <a:srgbClr val="000000"/>
                </a:solidFill>
                <a:round/>
                <a:headEnd/>
                <a:tailEnd/>
              </a:ln>
            </p:spPr>
            <p:txBody>
              <a:bodyPr/>
              <a:lstStyle/>
              <a:p>
                <a:endParaRPr lang="en-US"/>
              </a:p>
            </p:txBody>
          </p:sp>
          <p:sp>
            <p:nvSpPr>
              <p:cNvPr id="75842" name="Line 390"/>
              <p:cNvSpPr>
                <a:spLocks noChangeShapeType="1"/>
              </p:cNvSpPr>
              <p:nvPr/>
            </p:nvSpPr>
            <p:spPr bwMode="auto">
              <a:xfrm>
                <a:off x="3390" y="2398"/>
                <a:ext cx="13" cy="0"/>
              </a:xfrm>
              <a:prstGeom prst="line">
                <a:avLst/>
              </a:prstGeom>
              <a:noFill/>
              <a:ln w="3175">
                <a:solidFill>
                  <a:srgbClr val="000000"/>
                </a:solidFill>
                <a:round/>
                <a:headEnd/>
                <a:tailEnd/>
              </a:ln>
            </p:spPr>
            <p:txBody>
              <a:bodyPr/>
              <a:lstStyle/>
              <a:p>
                <a:endParaRPr lang="en-US"/>
              </a:p>
            </p:txBody>
          </p:sp>
          <p:sp>
            <p:nvSpPr>
              <p:cNvPr id="75843" name="Line 391"/>
              <p:cNvSpPr>
                <a:spLocks noChangeShapeType="1"/>
              </p:cNvSpPr>
              <p:nvPr/>
            </p:nvSpPr>
            <p:spPr bwMode="auto">
              <a:xfrm>
                <a:off x="3390" y="2382"/>
                <a:ext cx="13" cy="0"/>
              </a:xfrm>
              <a:prstGeom prst="line">
                <a:avLst/>
              </a:prstGeom>
              <a:noFill/>
              <a:ln w="3175">
                <a:solidFill>
                  <a:srgbClr val="000000"/>
                </a:solidFill>
                <a:round/>
                <a:headEnd/>
                <a:tailEnd/>
              </a:ln>
            </p:spPr>
            <p:txBody>
              <a:bodyPr/>
              <a:lstStyle/>
              <a:p>
                <a:endParaRPr lang="en-US"/>
              </a:p>
            </p:txBody>
          </p:sp>
          <p:sp>
            <p:nvSpPr>
              <p:cNvPr id="75844" name="Line 392"/>
              <p:cNvSpPr>
                <a:spLocks noChangeShapeType="1"/>
              </p:cNvSpPr>
              <p:nvPr/>
            </p:nvSpPr>
            <p:spPr bwMode="auto">
              <a:xfrm>
                <a:off x="3390" y="2368"/>
                <a:ext cx="13" cy="0"/>
              </a:xfrm>
              <a:prstGeom prst="line">
                <a:avLst/>
              </a:prstGeom>
              <a:noFill/>
              <a:ln w="3175">
                <a:solidFill>
                  <a:srgbClr val="000000"/>
                </a:solidFill>
                <a:round/>
                <a:headEnd/>
                <a:tailEnd/>
              </a:ln>
            </p:spPr>
            <p:txBody>
              <a:bodyPr/>
              <a:lstStyle/>
              <a:p>
                <a:endParaRPr lang="en-US"/>
              </a:p>
            </p:txBody>
          </p:sp>
          <p:sp>
            <p:nvSpPr>
              <p:cNvPr id="75845" name="Line 393"/>
              <p:cNvSpPr>
                <a:spLocks noChangeShapeType="1"/>
              </p:cNvSpPr>
              <p:nvPr/>
            </p:nvSpPr>
            <p:spPr bwMode="auto">
              <a:xfrm>
                <a:off x="3390" y="2358"/>
                <a:ext cx="13" cy="0"/>
              </a:xfrm>
              <a:prstGeom prst="line">
                <a:avLst/>
              </a:prstGeom>
              <a:noFill/>
              <a:ln w="3175">
                <a:solidFill>
                  <a:srgbClr val="000000"/>
                </a:solidFill>
                <a:round/>
                <a:headEnd/>
                <a:tailEnd/>
              </a:ln>
            </p:spPr>
            <p:txBody>
              <a:bodyPr/>
              <a:lstStyle/>
              <a:p>
                <a:endParaRPr lang="en-US"/>
              </a:p>
            </p:txBody>
          </p:sp>
          <p:sp>
            <p:nvSpPr>
              <p:cNvPr id="75846" name="Line 394"/>
              <p:cNvSpPr>
                <a:spLocks noChangeShapeType="1"/>
              </p:cNvSpPr>
              <p:nvPr/>
            </p:nvSpPr>
            <p:spPr bwMode="auto">
              <a:xfrm>
                <a:off x="3390" y="2350"/>
                <a:ext cx="13" cy="0"/>
              </a:xfrm>
              <a:prstGeom prst="line">
                <a:avLst/>
              </a:prstGeom>
              <a:noFill/>
              <a:ln w="3175">
                <a:solidFill>
                  <a:srgbClr val="000000"/>
                </a:solidFill>
                <a:round/>
                <a:headEnd/>
                <a:tailEnd/>
              </a:ln>
            </p:spPr>
            <p:txBody>
              <a:bodyPr/>
              <a:lstStyle/>
              <a:p>
                <a:endParaRPr lang="en-US"/>
              </a:p>
            </p:txBody>
          </p:sp>
          <p:sp>
            <p:nvSpPr>
              <p:cNvPr id="75847" name="Line 395"/>
              <p:cNvSpPr>
                <a:spLocks noChangeShapeType="1"/>
              </p:cNvSpPr>
              <p:nvPr/>
            </p:nvSpPr>
            <p:spPr bwMode="auto">
              <a:xfrm>
                <a:off x="3390" y="2342"/>
                <a:ext cx="13" cy="0"/>
              </a:xfrm>
              <a:prstGeom prst="line">
                <a:avLst/>
              </a:prstGeom>
              <a:noFill/>
              <a:ln w="3175">
                <a:solidFill>
                  <a:srgbClr val="000000"/>
                </a:solidFill>
                <a:round/>
                <a:headEnd/>
                <a:tailEnd/>
              </a:ln>
            </p:spPr>
            <p:txBody>
              <a:bodyPr/>
              <a:lstStyle/>
              <a:p>
                <a:endParaRPr lang="en-US"/>
              </a:p>
            </p:txBody>
          </p:sp>
          <p:sp>
            <p:nvSpPr>
              <p:cNvPr id="75848" name="Line 396"/>
              <p:cNvSpPr>
                <a:spLocks noChangeShapeType="1"/>
              </p:cNvSpPr>
              <p:nvPr/>
            </p:nvSpPr>
            <p:spPr bwMode="auto">
              <a:xfrm>
                <a:off x="3390" y="2336"/>
                <a:ext cx="13" cy="0"/>
              </a:xfrm>
              <a:prstGeom prst="line">
                <a:avLst/>
              </a:prstGeom>
              <a:noFill/>
              <a:ln w="3175">
                <a:solidFill>
                  <a:srgbClr val="000000"/>
                </a:solidFill>
                <a:round/>
                <a:headEnd/>
                <a:tailEnd/>
              </a:ln>
            </p:spPr>
            <p:txBody>
              <a:bodyPr/>
              <a:lstStyle/>
              <a:p>
                <a:endParaRPr lang="en-US"/>
              </a:p>
            </p:txBody>
          </p:sp>
          <p:sp>
            <p:nvSpPr>
              <p:cNvPr id="75849" name="Line 397"/>
              <p:cNvSpPr>
                <a:spLocks noChangeShapeType="1"/>
              </p:cNvSpPr>
              <p:nvPr/>
            </p:nvSpPr>
            <p:spPr bwMode="auto">
              <a:xfrm>
                <a:off x="3390" y="2066"/>
                <a:ext cx="13" cy="0"/>
              </a:xfrm>
              <a:prstGeom prst="line">
                <a:avLst/>
              </a:prstGeom>
              <a:noFill/>
              <a:ln w="3175">
                <a:solidFill>
                  <a:srgbClr val="000000"/>
                </a:solidFill>
                <a:round/>
                <a:headEnd/>
                <a:tailEnd/>
              </a:ln>
            </p:spPr>
            <p:txBody>
              <a:bodyPr/>
              <a:lstStyle/>
              <a:p>
                <a:endParaRPr lang="en-US"/>
              </a:p>
            </p:txBody>
          </p:sp>
          <p:sp>
            <p:nvSpPr>
              <p:cNvPr id="75850" name="Line 398"/>
              <p:cNvSpPr>
                <a:spLocks noChangeShapeType="1"/>
              </p:cNvSpPr>
              <p:nvPr/>
            </p:nvSpPr>
            <p:spPr bwMode="auto">
              <a:xfrm>
                <a:off x="3390" y="2028"/>
                <a:ext cx="13" cy="0"/>
              </a:xfrm>
              <a:prstGeom prst="line">
                <a:avLst/>
              </a:prstGeom>
              <a:noFill/>
              <a:ln w="3175">
                <a:solidFill>
                  <a:srgbClr val="000000"/>
                </a:solidFill>
                <a:round/>
                <a:headEnd/>
                <a:tailEnd/>
              </a:ln>
            </p:spPr>
            <p:txBody>
              <a:bodyPr/>
              <a:lstStyle/>
              <a:p>
                <a:endParaRPr lang="en-US"/>
              </a:p>
            </p:txBody>
          </p:sp>
          <p:sp>
            <p:nvSpPr>
              <p:cNvPr id="75851" name="Line 399"/>
              <p:cNvSpPr>
                <a:spLocks noChangeShapeType="1"/>
              </p:cNvSpPr>
              <p:nvPr/>
            </p:nvSpPr>
            <p:spPr bwMode="auto">
              <a:xfrm>
                <a:off x="3390" y="2004"/>
                <a:ext cx="13" cy="0"/>
              </a:xfrm>
              <a:prstGeom prst="line">
                <a:avLst/>
              </a:prstGeom>
              <a:noFill/>
              <a:ln w="3175">
                <a:solidFill>
                  <a:srgbClr val="000000"/>
                </a:solidFill>
                <a:round/>
                <a:headEnd/>
                <a:tailEnd/>
              </a:ln>
            </p:spPr>
            <p:txBody>
              <a:bodyPr/>
              <a:lstStyle/>
              <a:p>
                <a:endParaRPr lang="en-US"/>
              </a:p>
            </p:txBody>
          </p:sp>
          <p:sp>
            <p:nvSpPr>
              <p:cNvPr id="75852" name="Line 400"/>
              <p:cNvSpPr>
                <a:spLocks noChangeShapeType="1"/>
              </p:cNvSpPr>
              <p:nvPr/>
            </p:nvSpPr>
            <p:spPr bwMode="auto">
              <a:xfrm>
                <a:off x="3390" y="1988"/>
                <a:ext cx="13" cy="0"/>
              </a:xfrm>
              <a:prstGeom prst="line">
                <a:avLst/>
              </a:prstGeom>
              <a:noFill/>
              <a:ln w="3175">
                <a:solidFill>
                  <a:srgbClr val="000000"/>
                </a:solidFill>
                <a:round/>
                <a:headEnd/>
                <a:tailEnd/>
              </a:ln>
            </p:spPr>
            <p:txBody>
              <a:bodyPr/>
              <a:lstStyle/>
              <a:p>
                <a:endParaRPr lang="en-US"/>
              </a:p>
            </p:txBody>
          </p:sp>
          <p:sp>
            <p:nvSpPr>
              <p:cNvPr id="75853" name="Line 401"/>
              <p:cNvSpPr>
                <a:spLocks noChangeShapeType="1"/>
              </p:cNvSpPr>
              <p:nvPr/>
            </p:nvSpPr>
            <p:spPr bwMode="auto">
              <a:xfrm>
                <a:off x="3390" y="1974"/>
                <a:ext cx="13" cy="0"/>
              </a:xfrm>
              <a:prstGeom prst="line">
                <a:avLst/>
              </a:prstGeom>
              <a:noFill/>
              <a:ln w="3175">
                <a:solidFill>
                  <a:srgbClr val="000000"/>
                </a:solidFill>
                <a:round/>
                <a:headEnd/>
                <a:tailEnd/>
              </a:ln>
            </p:spPr>
            <p:txBody>
              <a:bodyPr/>
              <a:lstStyle/>
              <a:p>
                <a:endParaRPr lang="en-US"/>
              </a:p>
            </p:txBody>
          </p:sp>
          <p:sp>
            <p:nvSpPr>
              <p:cNvPr id="75854" name="Line 402"/>
              <p:cNvSpPr>
                <a:spLocks noChangeShapeType="1"/>
              </p:cNvSpPr>
              <p:nvPr/>
            </p:nvSpPr>
            <p:spPr bwMode="auto">
              <a:xfrm>
                <a:off x="3390" y="1966"/>
                <a:ext cx="13" cy="0"/>
              </a:xfrm>
              <a:prstGeom prst="line">
                <a:avLst/>
              </a:prstGeom>
              <a:noFill/>
              <a:ln w="3175">
                <a:solidFill>
                  <a:srgbClr val="000000"/>
                </a:solidFill>
                <a:round/>
                <a:headEnd/>
                <a:tailEnd/>
              </a:ln>
            </p:spPr>
            <p:txBody>
              <a:bodyPr/>
              <a:lstStyle/>
              <a:p>
                <a:endParaRPr lang="en-US"/>
              </a:p>
            </p:txBody>
          </p:sp>
          <p:sp>
            <p:nvSpPr>
              <p:cNvPr id="75855" name="Line 403"/>
              <p:cNvSpPr>
                <a:spLocks noChangeShapeType="1"/>
              </p:cNvSpPr>
              <p:nvPr/>
            </p:nvSpPr>
            <p:spPr bwMode="auto">
              <a:xfrm>
                <a:off x="3390" y="1956"/>
                <a:ext cx="13" cy="0"/>
              </a:xfrm>
              <a:prstGeom prst="line">
                <a:avLst/>
              </a:prstGeom>
              <a:noFill/>
              <a:ln w="3175">
                <a:solidFill>
                  <a:srgbClr val="000000"/>
                </a:solidFill>
                <a:round/>
                <a:headEnd/>
                <a:tailEnd/>
              </a:ln>
            </p:spPr>
            <p:txBody>
              <a:bodyPr/>
              <a:lstStyle/>
              <a:p>
                <a:endParaRPr lang="en-US"/>
              </a:p>
            </p:txBody>
          </p:sp>
          <p:sp>
            <p:nvSpPr>
              <p:cNvPr id="75856" name="Line 404"/>
              <p:cNvSpPr>
                <a:spLocks noChangeShapeType="1"/>
              </p:cNvSpPr>
              <p:nvPr/>
            </p:nvSpPr>
            <p:spPr bwMode="auto">
              <a:xfrm>
                <a:off x="3390" y="1948"/>
                <a:ext cx="13" cy="0"/>
              </a:xfrm>
              <a:prstGeom prst="line">
                <a:avLst/>
              </a:prstGeom>
              <a:noFill/>
              <a:ln w="3175">
                <a:solidFill>
                  <a:srgbClr val="000000"/>
                </a:solidFill>
                <a:round/>
                <a:headEnd/>
                <a:tailEnd/>
              </a:ln>
            </p:spPr>
            <p:txBody>
              <a:bodyPr/>
              <a:lstStyle/>
              <a:p>
                <a:endParaRPr lang="en-US"/>
              </a:p>
            </p:txBody>
          </p:sp>
          <p:sp>
            <p:nvSpPr>
              <p:cNvPr id="75857" name="Line 405"/>
              <p:cNvSpPr>
                <a:spLocks noChangeShapeType="1"/>
              </p:cNvSpPr>
              <p:nvPr/>
            </p:nvSpPr>
            <p:spPr bwMode="auto">
              <a:xfrm>
                <a:off x="3390" y="1942"/>
                <a:ext cx="13" cy="0"/>
              </a:xfrm>
              <a:prstGeom prst="line">
                <a:avLst/>
              </a:prstGeom>
              <a:noFill/>
              <a:ln w="3175">
                <a:solidFill>
                  <a:srgbClr val="000000"/>
                </a:solidFill>
                <a:round/>
                <a:headEnd/>
                <a:tailEnd/>
              </a:ln>
            </p:spPr>
            <p:txBody>
              <a:bodyPr/>
              <a:lstStyle/>
              <a:p>
                <a:endParaRPr lang="en-US"/>
              </a:p>
            </p:txBody>
          </p:sp>
          <p:sp>
            <p:nvSpPr>
              <p:cNvPr id="75858" name="Line 406"/>
              <p:cNvSpPr>
                <a:spLocks noChangeShapeType="1"/>
              </p:cNvSpPr>
              <p:nvPr/>
            </p:nvSpPr>
            <p:spPr bwMode="auto">
              <a:xfrm>
                <a:off x="3390" y="1674"/>
                <a:ext cx="13" cy="0"/>
              </a:xfrm>
              <a:prstGeom prst="line">
                <a:avLst/>
              </a:prstGeom>
              <a:noFill/>
              <a:ln w="3175">
                <a:solidFill>
                  <a:srgbClr val="000000"/>
                </a:solidFill>
                <a:round/>
                <a:headEnd/>
                <a:tailEnd/>
              </a:ln>
            </p:spPr>
            <p:txBody>
              <a:bodyPr/>
              <a:lstStyle/>
              <a:p>
                <a:endParaRPr lang="en-US"/>
              </a:p>
            </p:txBody>
          </p:sp>
          <p:sp>
            <p:nvSpPr>
              <p:cNvPr id="75859" name="Line 407"/>
              <p:cNvSpPr>
                <a:spLocks noChangeShapeType="1"/>
              </p:cNvSpPr>
              <p:nvPr/>
            </p:nvSpPr>
            <p:spPr bwMode="auto">
              <a:xfrm>
                <a:off x="3390" y="1634"/>
                <a:ext cx="13" cy="0"/>
              </a:xfrm>
              <a:prstGeom prst="line">
                <a:avLst/>
              </a:prstGeom>
              <a:noFill/>
              <a:ln w="3175">
                <a:solidFill>
                  <a:srgbClr val="000000"/>
                </a:solidFill>
                <a:round/>
                <a:headEnd/>
                <a:tailEnd/>
              </a:ln>
            </p:spPr>
            <p:txBody>
              <a:bodyPr/>
              <a:lstStyle/>
              <a:p>
                <a:endParaRPr lang="en-US"/>
              </a:p>
            </p:txBody>
          </p:sp>
          <p:sp>
            <p:nvSpPr>
              <p:cNvPr id="75860" name="Line 408"/>
              <p:cNvSpPr>
                <a:spLocks noChangeShapeType="1"/>
              </p:cNvSpPr>
              <p:nvPr/>
            </p:nvSpPr>
            <p:spPr bwMode="auto">
              <a:xfrm>
                <a:off x="3390" y="1613"/>
                <a:ext cx="13" cy="0"/>
              </a:xfrm>
              <a:prstGeom prst="line">
                <a:avLst/>
              </a:prstGeom>
              <a:noFill/>
              <a:ln w="3175">
                <a:solidFill>
                  <a:srgbClr val="000000"/>
                </a:solidFill>
                <a:round/>
                <a:headEnd/>
                <a:tailEnd/>
              </a:ln>
            </p:spPr>
            <p:txBody>
              <a:bodyPr/>
              <a:lstStyle/>
              <a:p>
                <a:endParaRPr lang="en-US"/>
              </a:p>
            </p:txBody>
          </p:sp>
          <p:sp>
            <p:nvSpPr>
              <p:cNvPr id="75861" name="Line 409"/>
              <p:cNvSpPr>
                <a:spLocks noChangeShapeType="1"/>
              </p:cNvSpPr>
              <p:nvPr/>
            </p:nvSpPr>
            <p:spPr bwMode="auto">
              <a:xfrm>
                <a:off x="3390" y="1594"/>
                <a:ext cx="13" cy="0"/>
              </a:xfrm>
              <a:prstGeom prst="line">
                <a:avLst/>
              </a:prstGeom>
              <a:noFill/>
              <a:ln w="3175">
                <a:solidFill>
                  <a:srgbClr val="000000"/>
                </a:solidFill>
                <a:round/>
                <a:headEnd/>
                <a:tailEnd/>
              </a:ln>
            </p:spPr>
            <p:txBody>
              <a:bodyPr/>
              <a:lstStyle/>
              <a:p>
                <a:endParaRPr lang="en-US"/>
              </a:p>
            </p:txBody>
          </p:sp>
          <p:sp>
            <p:nvSpPr>
              <p:cNvPr id="75862" name="Line 410"/>
              <p:cNvSpPr>
                <a:spLocks noChangeShapeType="1"/>
              </p:cNvSpPr>
              <p:nvPr/>
            </p:nvSpPr>
            <p:spPr bwMode="auto">
              <a:xfrm>
                <a:off x="3390" y="1581"/>
                <a:ext cx="13" cy="0"/>
              </a:xfrm>
              <a:prstGeom prst="line">
                <a:avLst/>
              </a:prstGeom>
              <a:noFill/>
              <a:ln w="3175">
                <a:solidFill>
                  <a:srgbClr val="000000"/>
                </a:solidFill>
                <a:round/>
                <a:headEnd/>
                <a:tailEnd/>
              </a:ln>
            </p:spPr>
            <p:txBody>
              <a:bodyPr/>
              <a:lstStyle/>
              <a:p>
                <a:endParaRPr lang="en-US"/>
              </a:p>
            </p:txBody>
          </p:sp>
          <p:sp>
            <p:nvSpPr>
              <p:cNvPr id="75863" name="Line 411"/>
              <p:cNvSpPr>
                <a:spLocks noChangeShapeType="1"/>
              </p:cNvSpPr>
              <p:nvPr/>
            </p:nvSpPr>
            <p:spPr bwMode="auto">
              <a:xfrm>
                <a:off x="3390" y="1570"/>
                <a:ext cx="13" cy="0"/>
              </a:xfrm>
              <a:prstGeom prst="line">
                <a:avLst/>
              </a:prstGeom>
              <a:noFill/>
              <a:ln w="3175">
                <a:solidFill>
                  <a:srgbClr val="000000"/>
                </a:solidFill>
                <a:round/>
                <a:headEnd/>
                <a:tailEnd/>
              </a:ln>
            </p:spPr>
            <p:txBody>
              <a:bodyPr/>
              <a:lstStyle/>
              <a:p>
                <a:endParaRPr lang="en-US"/>
              </a:p>
            </p:txBody>
          </p:sp>
          <p:sp>
            <p:nvSpPr>
              <p:cNvPr id="75864" name="Line 412"/>
              <p:cNvSpPr>
                <a:spLocks noChangeShapeType="1"/>
              </p:cNvSpPr>
              <p:nvPr/>
            </p:nvSpPr>
            <p:spPr bwMode="auto">
              <a:xfrm>
                <a:off x="3390" y="1565"/>
                <a:ext cx="13" cy="0"/>
              </a:xfrm>
              <a:prstGeom prst="line">
                <a:avLst/>
              </a:prstGeom>
              <a:noFill/>
              <a:ln w="3175">
                <a:solidFill>
                  <a:srgbClr val="000000"/>
                </a:solidFill>
                <a:round/>
                <a:headEnd/>
                <a:tailEnd/>
              </a:ln>
            </p:spPr>
            <p:txBody>
              <a:bodyPr/>
              <a:lstStyle/>
              <a:p>
                <a:endParaRPr lang="en-US"/>
              </a:p>
            </p:txBody>
          </p:sp>
          <p:sp>
            <p:nvSpPr>
              <p:cNvPr id="75865" name="Line 413"/>
              <p:cNvSpPr>
                <a:spLocks noChangeShapeType="1"/>
              </p:cNvSpPr>
              <p:nvPr/>
            </p:nvSpPr>
            <p:spPr bwMode="auto">
              <a:xfrm>
                <a:off x="3390" y="1554"/>
                <a:ext cx="13" cy="0"/>
              </a:xfrm>
              <a:prstGeom prst="line">
                <a:avLst/>
              </a:prstGeom>
              <a:noFill/>
              <a:ln w="3175">
                <a:solidFill>
                  <a:srgbClr val="000000"/>
                </a:solidFill>
                <a:round/>
                <a:headEnd/>
                <a:tailEnd/>
              </a:ln>
            </p:spPr>
            <p:txBody>
              <a:bodyPr/>
              <a:lstStyle/>
              <a:p>
                <a:endParaRPr lang="en-US"/>
              </a:p>
            </p:txBody>
          </p:sp>
          <p:sp>
            <p:nvSpPr>
              <p:cNvPr id="75866" name="Line 414"/>
              <p:cNvSpPr>
                <a:spLocks noChangeShapeType="1"/>
              </p:cNvSpPr>
              <p:nvPr/>
            </p:nvSpPr>
            <p:spPr bwMode="auto">
              <a:xfrm>
                <a:off x="3390" y="1548"/>
                <a:ext cx="13" cy="0"/>
              </a:xfrm>
              <a:prstGeom prst="line">
                <a:avLst/>
              </a:prstGeom>
              <a:noFill/>
              <a:ln w="3175">
                <a:solidFill>
                  <a:srgbClr val="000000"/>
                </a:solidFill>
                <a:round/>
                <a:headEnd/>
                <a:tailEnd/>
              </a:ln>
            </p:spPr>
            <p:txBody>
              <a:bodyPr/>
              <a:lstStyle/>
              <a:p>
                <a:endParaRPr lang="en-US"/>
              </a:p>
            </p:txBody>
          </p:sp>
          <p:sp>
            <p:nvSpPr>
              <p:cNvPr id="75867" name="Line 415"/>
              <p:cNvSpPr>
                <a:spLocks noChangeShapeType="1"/>
              </p:cNvSpPr>
              <p:nvPr/>
            </p:nvSpPr>
            <p:spPr bwMode="auto">
              <a:xfrm>
                <a:off x="3390" y="1281"/>
                <a:ext cx="13" cy="0"/>
              </a:xfrm>
              <a:prstGeom prst="line">
                <a:avLst/>
              </a:prstGeom>
              <a:noFill/>
              <a:ln w="3175">
                <a:solidFill>
                  <a:srgbClr val="000000"/>
                </a:solidFill>
                <a:round/>
                <a:headEnd/>
                <a:tailEnd/>
              </a:ln>
            </p:spPr>
            <p:txBody>
              <a:bodyPr/>
              <a:lstStyle/>
              <a:p>
                <a:endParaRPr lang="en-US"/>
              </a:p>
            </p:txBody>
          </p:sp>
          <p:sp>
            <p:nvSpPr>
              <p:cNvPr id="75868" name="Line 416"/>
              <p:cNvSpPr>
                <a:spLocks noChangeShapeType="1"/>
              </p:cNvSpPr>
              <p:nvPr/>
            </p:nvSpPr>
            <p:spPr bwMode="auto">
              <a:xfrm>
                <a:off x="3390" y="1240"/>
                <a:ext cx="13" cy="0"/>
              </a:xfrm>
              <a:prstGeom prst="line">
                <a:avLst/>
              </a:prstGeom>
              <a:noFill/>
              <a:ln w="3175">
                <a:solidFill>
                  <a:srgbClr val="000000"/>
                </a:solidFill>
                <a:round/>
                <a:headEnd/>
                <a:tailEnd/>
              </a:ln>
            </p:spPr>
            <p:txBody>
              <a:bodyPr/>
              <a:lstStyle/>
              <a:p>
                <a:endParaRPr lang="en-US"/>
              </a:p>
            </p:txBody>
          </p:sp>
          <p:sp>
            <p:nvSpPr>
              <p:cNvPr id="75869" name="Line 417"/>
              <p:cNvSpPr>
                <a:spLocks noChangeShapeType="1"/>
              </p:cNvSpPr>
              <p:nvPr/>
            </p:nvSpPr>
            <p:spPr bwMode="auto">
              <a:xfrm>
                <a:off x="3390" y="1219"/>
                <a:ext cx="13" cy="0"/>
              </a:xfrm>
              <a:prstGeom prst="line">
                <a:avLst/>
              </a:prstGeom>
              <a:noFill/>
              <a:ln w="3175">
                <a:solidFill>
                  <a:srgbClr val="000000"/>
                </a:solidFill>
                <a:round/>
                <a:headEnd/>
                <a:tailEnd/>
              </a:ln>
            </p:spPr>
            <p:txBody>
              <a:bodyPr/>
              <a:lstStyle/>
              <a:p>
                <a:endParaRPr lang="en-US"/>
              </a:p>
            </p:txBody>
          </p:sp>
          <p:sp>
            <p:nvSpPr>
              <p:cNvPr id="75870" name="Line 418"/>
              <p:cNvSpPr>
                <a:spLocks noChangeShapeType="1"/>
              </p:cNvSpPr>
              <p:nvPr/>
            </p:nvSpPr>
            <p:spPr bwMode="auto">
              <a:xfrm>
                <a:off x="3390" y="1200"/>
                <a:ext cx="13" cy="0"/>
              </a:xfrm>
              <a:prstGeom prst="line">
                <a:avLst/>
              </a:prstGeom>
              <a:noFill/>
              <a:ln w="3175">
                <a:solidFill>
                  <a:srgbClr val="000000"/>
                </a:solidFill>
                <a:round/>
                <a:headEnd/>
                <a:tailEnd/>
              </a:ln>
            </p:spPr>
            <p:txBody>
              <a:bodyPr/>
              <a:lstStyle/>
              <a:p>
                <a:endParaRPr lang="en-US"/>
              </a:p>
            </p:txBody>
          </p:sp>
          <p:sp>
            <p:nvSpPr>
              <p:cNvPr id="75871" name="Line 419"/>
              <p:cNvSpPr>
                <a:spLocks noChangeShapeType="1"/>
              </p:cNvSpPr>
              <p:nvPr/>
            </p:nvSpPr>
            <p:spPr bwMode="auto">
              <a:xfrm>
                <a:off x="3390" y="1189"/>
                <a:ext cx="13" cy="0"/>
              </a:xfrm>
              <a:prstGeom prst="line">
                <a:avLst/>
              </a:prstGeom>
              <a:noFill/>
              <a:ln w="3175">
                <a:solidFill>
                  <a:srgbClr val="000000"/>
                </a:solidFill>
                <a:round/>
                <a:headEnd/>
                <a:tailEnd/>
              </a:ln>
            </p:spPr>
            <p:txBody>
              <a:bodyPr/>
              <a:lstStyle/>
              <a:p>
                <a:endParaRPr lang="en-US"/>
              </a:p>
            </p:txBody>
          </p:sp>
          <p:sp>
            <p:nvSpPr>
              <p:cNvPr id="75872" name="Line 420"/>
              <p:cNvSpPr>
                <a:spLocks noChangeShapeType="1"/>
              </p:cNvSpPr>
              <p:nvPr/>
            </p:nvSpPr>
            <p:spPr bwMode="auto">
              <a:xfrm>
                <a:off x="3390" y="1179"/>
                <a:ext cx="13" cy="0"/>
              </a:xfrm>
              <a:prstGeom prst="line">
                <a:avLst/>
              </a:prstGeom>
              <a:noFill/>
              <a:ln w="3175">
                <a:solidFill>
                  <a:srgbClr val="000000"/>
                </a:solidFill>
                <a:round/>
                <a:headEnd/>
                <a:tailEnd/>
              </a:ln>
            </p:spPr>
            <p:txBody>
              <a:bodyPr/>
              <a:lstStyle/>
              <a:p>
                <a:endParaRPr lang="en-US"/>
              </a:p>
            </p:txBody>
          </p:sp>
          <p:sp>
            <p:nvSpPr>
              <p:cNvPr id="75873" name="Line 421"/>
              <p:cNvSpPr>
                <a:spLocks noChangeShapeType="1"/>
              </p:cNvSpPr>
              <p:nvPr/>
            </p:nvSpPr>
            <p:spPr bwMode="auto">
              <a:xfrm>
                <a:off x="3390" y="1171"/>
                <a:ext cx="13" cy="0"/>
              </a:xfrm>
              <a:prstGeom prst="line">
                <a:avLst/>
              </a:prstGeom>
              <a:noFill/>
              <a:ln w="3175">
                <a:solidFill>
                  <a:srgbClr val="000000"/>
                </a:solidFill>
                <a:round/>
                <a:headEnd/>
                <a:tailEnd/>
              </a:ln>
            </p:spPr>
            <p:txBody>
              <a:bodyPr/>
              <a:lstStyle/>
              <a:p>
                <a:endParaRPr lang="en-US"/>
              </a:p>
            </p:txBody>
          </p:sp>
          <p:sp>
            <p:nvSpPr>
              <p:cNvPr id="75874" name="Line 422"/>
              <p:cNvSpPr>
                <a:spLocks noChangeShapeType="1"/>
              </p:cNvSpPr>
              <p:nvPr/>
            </p:nvSpPr>
            <p:spPr bwMode="auto">
              <a:xfrm>
                <a:off x="3390" y="1163"/>
                <a:ext cx="13" cy="0"/>
              </a:xfrm>
              <a:prstGeom prst="line">
                <a:avLst/>
              </a:prstGeom>
              <a:noFill/>
              <a:ln w="3175">
                <a:solidFill>
                  <a:srgbClr val="000000"/>
                </a:solidFill>
                <a:round/>
                <a:headEnd/>
                <a:tailEnd/>
              </a:ln>
            </p:spPr>
            <p:txBody>
              <a:bodyPr/>
              <a:lstStyle/>
              <a:p>
                <a:endParaRPr lang="en-US"/>
              </a:p>
            </p:txBody>
          </p:sp>
          <p:sp>
            <p:nvSpPr>
              <p:cNvPr id="75875" name="Line 423"/>
              <p:cNvSpPr>
                <a:spLocks noChangeShapeType="1"/>
              </p:cNvSpPr>
              <p:nvPr/>
            </p:nvSpPr>
            <p:spPr bwMode="auto">
              <a:xfrm>
                <a:off x="3390" y="1155"/>
                <a:ext cx="13" cy="0"/>
              </a:xfrm>
              <a:prstGeom prst="line">
                <a:avLst/>
              </a:prstGeom>
              <a:noFill/>
              <a:ln w="3175">
                <a:solidFill>
                  <a:srgbClr val="000000"/>
                </a:solidFill>
                <a:round/>
                <a:headEnd/>
                <a:tailEnd/>
              </a:ln>
            </p:spPr>
            <p:txBody>
              <a:bodyPr/>
              <a:lstStyle/>
              <a:p>
                <a:endParaRPr lang="en-US"/>
              </a:p>
            </p:txBody>
          </p:sp>
          <p:sp>
            <p:nvSpPr>
              <p:cNvPr id="75876" name="Line 424"/>
              <p:cNvSpPr>
                <a:spLocks noChangeShapeType="1"/>
              </p:cNvSpPr>
              <p:nvPr/>
            </p:nvSpPr>
            <p:spPr bwMode="auto">
              <a:xfrm>
                <a:off x="3390" y="887"/>
                <a:ext cx="13" cy="0"/>
              </a:xfrm>
              <a:prstGeom prst="line">
                <a:avLst/>
              </a:prstGeom>
              <a:noFill/>
              <a:ln w="3175">
                <a:solidFill>
                  <a:srgbClr val="000000"/>
                </a:solidFill>
                <a:round/>
                <a:headEnd/>
                <a:tailEnd/>
              </a:ln>
            </p:spPr>
            <p:txBody>
              <a:bodyPr/>
              <a:lstStyle/>
              <a:p>
                <a:endParaRPr lang="en-US"/>
              </a:p>
            </p:txBody>
          </p:sp>
          <p:sp>
            <p:nvSpPr>
              <p:cNvPr id="75877" name="Line 425"/>
              <p:cNvSpPr>
                <a:spLocks noChangeShapeType="1"/>
              </p:cNvSpPr>
              <p:nvPr/>
            </p:nvSpPr>
            <p:spPr bwMode="auto">
              <a:xfrm>
                <a:off x="3390" y="849"/>
                <a:ext cx="13" cy="0"/>
              </a:xfrm>
              <a:prstGeom prst="line">
                <a:avLst/>
              </a:prstGeom>
              <a:noFill/>
              <a:ln w="3175">
                <a:solidFill>
                  <a:srgbClr val="000000"/>
                </a:solidFill>
                <a:round/>
                <a:headEnd/>
                <a:tailEnd/>
              </a:ln>
            </p:spPr>
            <p:txBody>
              <a:bodyPr/>
              <a:lstStyle/>
              <a:p>
                <a:endParaRPr lang="en-US"/>
              </a:p>
            </p:txBody>
          </p:sp>
          <p:sp>
            <p:nvSpPr>
              <p:cNvPr id="75878" name="Line 426"/>
              <p:cNvSpPr>
                <a:spLocks noChangeShapeType="1"/>
              </p:cNvSpPr>
              <p:nvPr/>
            </p:nvSpPr>
            <p:spPr bwMode="auto">
              <a:xfrm>
                <a:off x="3390" y="825"/>
                <a:ext cx="13" cy="0"/>
              </a:xfrm>
              <a:prstGeom prst="line">
                <a:avLst/>
              </a:prstGeom>
              <a:noFill/>
              <a:ln w="3175">
                <a:solidFill>
                  <a:srgbClr val="000000"/>
                </a:solidFill>
                <a:round/>
                <a:headEnd/>
                <a:tailEnd/>
              </a:ln>
            </p:spPr>
            <p:txBody>
              <a:bodyPr/>
              <a:lstStyle/>
              <a:p>
                <a:endParaRPr lang="en-US"/>
              </a:p>
            </p:txBody>
          </p:sp>
          <p:sp>
            <p:nvSpPr>
              <p:cNvPr id="75879" name="Line 427"/>
              <p:cNvSpPr>
                <a:spLocks noChangeShapeType="1"/>
              </p:cNvSpPr>
              <p:nvPr/>
            </p:nvSpPr>
            <p:spPr bwMode="auto">
              <a:xfrm>
                <a:off x="3390" y="806"/>
                <a:ext cx="13" cy="0"/>
              </a:xfrm>
              <a:prstGeom prst="line">
                <a:avLst/>
              </a:prstGeom>
              <a:noFill/>
              <a:ln w="3175">
                <a:solidFill>
                  <a:srgbClr val="000000"/>
                </a:solidFill>
                <a:round/>
                <a:headEnd/>
                <a:tailEnd/>
              </a:ln>
            </p:spPr>
            <p:txBody>
              <a:bodyPr/>
              <a:lstStyle/>
              <a:p>
                <a:endParaRPr lang="en-US"/>
              </a:p>
            </p:txBody>
          </p:sp>
          <p:sp>
            <p:nvSpPr>
              <p:cNvPr id="75880" name="Line 428"/>
              <p:cNvSpPr>
                <a:spLocks noChangeShapeType="1"/>
              </p:cNvSpPr>
              <p:nvPr/>
            </p:nvSpPr>
            <p:spPr bwMode="auto">
              <a:xfrm>
                <a:off x="3390" y="796"/>
                <a:ext cx="13" cy="0"/>
              </a:xfrm>
              <a:prstGeom prst="line">
                <a:avLst/>
              </a:prstGeom>
              <a:noFill/>
              <a:ln w="3175">
                <a:solidFill>
                  <a:srgbClr val="000000"/>
                </a:solidFill>
                <a:round/>
                <a:headEnd/>
                <a:tailEnd/>
              </a:ln>
            </p:spPr>
            <p:txBody>
              <a:bodyPr/>
              <a:lstStyle/>
              <a:p>
                <a:endParaRPr lang="en-US"/>
              </a:p>
            </p:txBody>
          </p:sp>
          <p:sp>
            <p:nvSpPr>
              <p:cNvPr id="75881" name="Line 429"/>
              <p:cNvSpPr>
                <a:spLocks noChangeShapeType="1"/>
              </p:cNvSpPr>
              <p:nvPr/>
            </p:nvSpPr>
            <p:spPr bwMode="auto">
              <a:xfrm>
                <a:off x="3390" y="785"/>
                <a:ext cx="13" cy="0"/>
              </a:xfrm>
              <a:prstGeom prst="line">
                <a:avLst/>
              </a:prstGeom>
              <a:noFill/>
              <a:ln w="3175">
                <a:solidFill>
                  <a:srgbClr val="000000"/>
                </a:solidFill>
                <a:round/>
                <a:headEnd/>
                <a:tailEnd/>
              </a:ln>
            </p:spPr>
            <p:txBody>
              <a:bodyPr/>
              <a:lstStyle/>
              <a:p>
                <a:endParaRPr lang="en-US"/>
              </a:p>
            </p:txBody>
          </p:sp>
          <p:sp>
            <p:nvSpPr>
              <p:cNvPr id="75882" name="Line 430"/>
              <p:cNvSpPr>
                <a:spLocks noChangeShapeType="1"/>
              </p:cNvSpPr>
              <p:nvPr/>
            </p:nvSpPr>
            <p:spPr bwMode="auto">
              <a:xfrm>
                <a:off x="3390" y="777"/>
                <a:ext cx="13" cy="0"/>
              </a:xfrm>
              <a:prstGeom prst="line">
                <a:avLst/>
              </a:prstGeom>
              <a:noFill/>
              <a:ln w="3175">
                <a:solidFill>
                  <a:srgbClr val="000000"/>
                </a:solidFill>
                <a:round/>
                <a:headEnd/>
                <a:tailEnd/>
              </a:ln>
            </p:spPr>
            <p:txBody>
              <a:bodyPr/>
              <a:lstStyle/>
              <a:p>
                <a:endParaRPr lang="en-US"/>
              </a:p>
            </p:txBody>
          </p:sp>
          <p:sp>
            <p:nvSpPr>
              <p:cNvPr id="75883" name="Line 431"/>
              <p:cNvSpPr>
                <a:spLocks noChangeShapeType="1"/>
              </p:cNvSpPr>
              <p:nvPr/>
            </p:nvSpPr>
            <p:spPr bwMode="auto">
              <a:xfrm>
                <a:off x="3390" y="769"/>
                <a:ext cx="13" cy="0"/>
              </a:xfrm>
              <a:prstGeom prst="line">
                <a:avLst/>
              </a:prstGeom>
              <a:noFill/>
              <a:ln w="3175">
                <a:solidFill>
                  <a:srgbClr val="000000"/>
                </a:solidFill>
                <a:round/>
                <a:headEnd/>
                <a:tailEnd/>
              </a:ln>
            </p:spPr>
            <p:txBody>
              <a:bodyPr/>
              <a:lstStyle/>
              <a:p>
                <a:endParaRPr lang="en-US"/>
              </a:p>
            </p:txBody>
          </p:sp>
          <p:sp>
            <p:nvSpPr>
              <p:cNvPr id="75884" name="Line 432"/>
              <p:cNvSpPr>
                <a:spLocks noChangeShapeType="1"/>
              </p:cNvSpPr>
              <p:nvPr/>
            </p:nvSpPr>
            <p:spPr bwMode="auto">
              <a:xfrm>
                <a:off x="3390" y="761"/>
                <a:ext cx="13" cy="0"/>
              </a:xfrm>
              <a:prstGeom prst="line">
                <a:avLst/>
              </a:prstGeom>
              <a:noFill/>
              <a:ln w="3175">
                <a:solidFill>
                  <a:srgbClr val="000000"/>
                </a:solidFill>
                <a:round/>
                <a:headEnd/>
                <a:tailEnd/>
              </a:ln>
            </p:spPr>
            <p:txBody>
              <a:bodyPr/>
              <a:lstStyle/>
              <a:p>
                <a:endParaRPr lang="en-US"/>
              </a:p>
            </p:txBody>
          </p:sp>
          <p:sp>
            <p:nvSpPr>
              <p:cNvPr id="75885" name="Line 433"/>
              <p:cNvSpPr>
                <a:spLocks noChangeShapeType="1"/>
              </p:cNvSpPr>
              <p:nvPr/>
            </p:nvSpPr>
            <p:spPr bwMode="auto">
              <a:xfrm flipH="1">
                <a:off x="5358" y="2853"/>
                <a:ext cx="13" cy="0"/>
              </a:xfrm>
              <a:prstGeom prst="line">
                <a:avLst/>
              </a:prstGeom>
              <a:noFill/>
              <a:ln w="3175">
                <a:solidFill>
                  <a:srgbClr val="000000"/>
                </a:solidFill>
                <a:round/>
                <a:headEnd/>
                <a:tailEnd/>
              </a:ln>
            </p:spPr>
            <p:txBody>
              <a:bodyPr/>
              <a:lstStyle/>
              <a:p>
                <a:endParaRPr lang="en-US"/>
              </a:p>
            </p:txBody>
          </p:sp>
          <p:sp>
            <p:nvSpPr>
              <p:cNvPr id="75886" name="Line 434"/>
              <p:cNvSpPr>
                <a:spLocks noChangeShapeType="1"/>
              </p:cNvSpPr>
              <p:nvPr/>
            </p:nvSpPr>
            <p:spPr bwMode="auto">
              <a:xfrm flipH="1">
                <a:off x="5358" y="2813"/>
                <a:ext cx="13" cy="0"/>
              </a:xfrm>
              <a:prstGeom prst="line">
                <a:avLst/>
              </a:prstGeom>
              <a:noFill/>
              <a:ln w="3175">
                <a:solidFill>
                  <a:srgbClr val="000000"/>
                </a:solidFill>
                <a:round/>
                <a:headEnd/>
                <a:tailEnd/>
              </a:ln>
            </p:spPr>
            <p:txBody>
              <a:bodyPr/>
              <a:lstStyle/>
              <a:p>
                <a:endParaRPr lang="en-US"/>
              </a:p>
            </p:txBody>
          </p:sp>
          <p:sp>
            <p:nvSpPr>
              <p:cNvPr id="75887" name="Line 435"/>
              <p:cNvSpPr>
                <a:spLocks noChangeShapeType="1"/>
              </p:cNvSpPr>
              <p:nvPr/>
            </p:nvSpPr>
            <p:spPr bwMode="auto">
              <a:xfrm flipH="1">
                <a:off x="5358" y="2792"/>
                <a:ext cx="13" cy="0"/>
              </a:xfrm>
              <a:prstGeom prst="line">
                <a:avLst/>
              </a:prstGeom>
              <a:noFill/>
              <a:ln w="3175">
                <a:solidFill>
                  <a:srgbClr val="000000"/>
                </a:solidFill>
                <a:round/>
                <a:headEnd/>
                <a:tailEnd/>
              </a:ln>
            </p:spPr>
            <p:txBody>
              <a:bodyPr/>
              <a:lstStyle/>
              <a:p>
                <a:endParaRPr lang="en-US"/>
              </a:p>
            </p:txBody>
          </p:sp>
          <p:sp>
            <p:nvSpPr>
              <p:cNvPr id="75888" name="Line 436"/>
              <p:cNvSpPr>
                <a:spLocks noChangeShapeType="1"/>
              </p:cNvSpPr>
              <p:nvPr/>
            </p:nvSpPr>
            <p:spPr bwMode="auto">
              <a:xfrm flipH="1">
                <a:off x="5358" y="2776"/>
                <a:ext cx="13" cy="0"/>
              </a:xfrm>
              <a:prstGeom prst="line">
                <a:avLst/>
              </a:prstGeom>
              <a:noFill/>
              <a:ln w="3175">
                <a:solidFill>
                  <a:srgbClr val="000000"/>
                </a:solidFill>
                <a:round/>
                <a:headEnd/>
                <a:tailEnd/>
              </a:ln>
            </p:spPr>
            <p:txBody>
              <a:bodyPr/>
              <a:lstStyle/>
              <a:p>
                <a:endParaRPr lang="en-US"/>
              </a:p>
            </p:txBody>
          </p:sp>
          <p:sp>
            <p:nvSpPr>
              <p:cNvPr id="75889" name="Line 437"/>
              <p:cNvSpPr>
                <a:spLocks noChangeShapeType="1"/>
              </p:cNvSpPr>
              <p:nvPr/>
            </p:nvSpPr>
            <p:spPr bwMode="auto">
              <a:xfrm flipH="1">
                <a:off x="5358" y="2759"/>
                <a:ext cx="13" cy="0"/>
              </a:xfrm>
              <a:prstGeom prst="line">
                <a:avLst/>
              </a:prstGeom>
              <a:noFill/>
              <a:ln w="3175">
                <a:solidFill>
                  <a:srgbClr val="000000"/>
                </a:solidFill>
                <a:round/>
                <a:headEnd/>
                <a:tailEnd/>
              </a:ln>
            </p:spPr>
            <p:txBody>
              <a:bodyPr/>
              <a:lstStyle/>
              <a:p>
                <a:endParaRPr lang="en-US"/>
              </a:p>
            </p:txBody>
          </p:sp>
          <p:sp>
            <p:nvSpPr>
              <p:cNvPr id="75890" name="Line 438"/>
              <p:cNvSpPr>
                <a:spLocks noChangeShapeType="1"/>
              </p:cNvSpPr>
              <p:nvPr/>
            </p:nvSpPr>
            <p:spPr bwMode="auto">
              <a:xfrm flipH="1">
                <a:off x="5358" y="2751"/>
                <a:ext cx="13" cy="0"/>
              </a:xfrm>
              <a:prstGeom prst="line">
                <a:avLst/>
              </a:prstGeom>
              <a:noFill/>
              <a:ln w="3175">
                <a:solidFill>
                  <a:srgbClr val="000000"/>
                </a:solidFill>
                <a:round/>
                <a:headEnd/>
                <a:tailEnd/>
              </a:ln>
            </p:spPr>
            <p:txBody>
              <a:bodyPr/>
              <a:lstStyle/>
              <a:p>
                <a:endParaRPr lang="en-US"/>
              </a:p>
            </p:txBody>
          </p:sp>
          <p:sp>
            <p:nvSpPr>
              <p:cNvPr id="75891" name="Line 439"/>
              <p:cNvSpPr>
                <a:spLocks noChangeShapeType="1"/>
              </p:cNvSpPr>
              <p:nvPr/>
            </p:nvSpPr>
            <p:spPr bwMode="auto">
              <a:xfrm flipH="1">
                <a:off x="5358" y="2743"/>
                <a:ext cx="13" cy="0"/>
              </a:xfrm>
              <a:prstGeom prst="line">
                <a:avLst/>
              </a:prstGeom>
              <a:noFill/>
              <a:ln w="3175">
                <a:solidFill>
                  <a:srgbClr val="000000"/>
                </a:solidFill>
                <a:round/>
                <a:headEnd/>
                <a:tailEnd/>
              </a:ln>
            </p:spPr>
            <p:txBody>
              <a:bodyPr/>
              <a:lstStyle/>
              <a:p>
                <a:endParaRPr lang="en-US"/>
              </a:p>
            </p:txBody>
          </p:sp>
          <p:sp>
            <p:nvSpPr>
              <p:cNvPr id="75892" name="Line 440"/>
              <p:cNvSpPr>
                <a:spLocks noChangeShapeType="1"/>
              </p:cNvSpPr>
              <p:nvPr/>
            </p:nvSpPr>
            <p:spPr bwMode="auto">
              <a:xfrm flipH="1">
                <a:off x="5358" y="2733"/>
                <a:ext cx="13" cy="0"/>
              </a:xfrm>
              <a:prstGeom prst="line">
                <a:avLst/>
              </a:prstGeom>
              <a:noFill/>
              <a:ln w="3175">
                <a:solidFill>
                  <a:srgbClr val="000000"/>
                </a:solidFill>
                <a:round/>
                <a:headEnd/>
                <a:tailEnd/>
              </a:ln>
            </p:spPr>
            <p:txBody>
              <a:bodyPr/>
              <a:lstStyle/>
              <a:p>
                <a:endParaRPr lang="en-US"/>
              </a:p>
            </p:txBody>
          </p:sp>
          <p:sp>
            <p:nvSpPr>
              <p:cNvPr id="75893" name="Line 441"/>
              <p:cNvSpPr>
                <a:spLocks noChangeShapeType="1"/>
              </p:cNvSpPr>
              <p:nvPr/>
            </p:nvSpPr>
            <p:spPr bwMode="auto">
              <a:xfrm flipH="1">
                <a:off x="5358" y="2727"/>
                <a:ext cx="13" cy="0"/>
              </a:xfrm>
              <a:prstGeom prst="line">
                <a:avLst/>
              </a:prstGeom>
              <a:noFill/>
              <a:ln w="3175">
                <a:solidFill>
                  <a:srgbClr val="000000"/>
                </a:solidFill>
                <a:round/>
                <a:headEnd/>
                <a:tailEnd/>
              </a:ln>
            </p:spPr>
            <p:txBody>
              <a:bodyPr/>
              <a:lstStyle/>
              <a:p>
                <a:endParaRPr lang="en-US"/>
              </a:p>
            </p:txBody>
          </p:sp>
          <p:sp>
            <p:nvSpPr>
              <p:cNvPr id="75894" name="Line 442"/>
              <p:cNvSpPr>
                <a:spLocks noChangeShapeType="1"/>
              </p:cNvSpPr>
              <p:nvPr/>
            </p:nvSpPr>
            <p:spPr bwMode="auto">
              <a:xfrm flipH="1">
                <a:off x="5358" y="2459"/>
                <a:ext cx="13" cy="0"/>
              </a:xfrm>
              <a:prstGeom prst="line">
                <a:avLst/>
              </a:prstGeom>
              <a:noFill/>
              <a:ln w="3175">
                <a:solidFill>
                  <a:srgbClr val="000000"/>
                </a:solidFill>
                <a:round/>
                <a:headEnd/>
                <a:tailEnd/>
              </a:ln>
            </p:spPr>
            <p:txBody>
              <a:bodyPr/>
              <a:lstStyle/>
              <a:p>
                <a:endParaRPr lang="en-US"/>
              </a:p>
            </p:txBody>
          </p:sp>
          <p:sp>
            <p:nvSpPr>
              <p:cNvPr id="75895" name="Line 443"/>
              <p:cNvSpPr>
                <a:spLocks noChangeShapeType="1"/>
              </p:cNvSpPr>
              <p:nvPr/>
            </p:nvSpPr>
            <p:spPr bwMode="auto">
              <a:xfrm flipH="1">
                <a:off x="5358" y="2422"/>
                <a:ext cx="13" cy="0"/>
              </a:xfrm>
              <a:prstGeom prst="line">
                <a:avLst/>
              </a:prstGeom>
              <a:noFill/>
              <a:ln w="3175">
                <a:solidFill>
                  <a:srgbClr val="000000"/>
                </a:solidFill>
                <a:round/>
                <a:headEnd/>
                <a:tailEnd/>
              </a:ln>
            </p:spPr>
            <p:txBody>
              <a:bodyPr/>
              <a:lstStyle/>
              <a:p>
                <a:endParaRPr lang="en-US"/>
              </a:p>
            </p:txBody>
          </p:sp>
          <p:sp>
            <p:nvSpPr>
              <p:cNvPr id="75896" name="Line 444"/>
              <p:cNvSpPr>
                <a:spLocks noChangeShapeType="1"/>
              </p:cNvSpPr>
              <p:nvPr/>
            </p:nvSpPr>
            <p:spPr bwMode="auto">
              <a:xfrm flipH="1">
                <a:off x="5358" y="2398"/>
                <a:ext cx="13" cy="0"/>
              </a:xfrm>
              <a:prstGeom prst="line">
                <a:avLst/>
              </a:prstGeom>
              <a:noFill/>
              <a:ln w="3175">
                <a:solidFill>
                  <a:srgbClr val="000000"/>
                </a:solidFill>
                <a:round/>
                <a:headEnd/>
                <a:tailEnd/>
              </a:ln>
            </p:spPr>
            <p:txBody>
              <a:bodyPr/>
              <a:lstStyle/>
              <a:p>
                <a:endParaRPr lang="en-US"/>
              </a:p>
            </p:txBody>
          </p:sp>
          <p:sp>
            <p:nvSpPr>
              <p:cNvPr id="75897" name="Line 445"/>
              <p:cNvSpPr>
                <a:spLocks noChangeShapeType="1"/>
              </p:cNvSpPr>
              <p:nvPr/>
            </p:nvSpPr>
            <p:spPr bwMode="auto">
              <a:xfrm flipH="1">
                <a:off x="5358" y="2382"/>
                <a:ext cx="13" cy="0"/>
              </a:xfrm>
              <a:prstGeom prst="line">
                <a:avLst/>
              </a:prstGeom>
              <a:noFill/>
              <a:ln w="3175">
                <a:solidFill>
                  <a:srgbClr val="000000"/>
                </a:solidFill>
                <a:round/>
                <a:headEnd/>
                <a:tailEnd/>
              </a:ln>
            </p:spPr>
            <p:txBody>
              <a:bodyPr/>
              <a:lstStyle/>
              <a:p>
                <a:endParaRPr lang="en-US"/>
              </a:p>
            </p:txBody>
          </p:sp>
          <p:sp>
            <p:nvSpPr>
              <p:cNvPr id="75898" name="Line 446"/>
              <p:cNvSpPr>
                <a:spLocks noChangeShapeType="1"/>
              </p:cNvSpPr>
              <p:nvPr/>
            </p:nvSpPr>
            <p:spPr bwMode="auto">
              <a:xfrm flipH="1">
                <a:off x="5358" y="2368"/>
                <a:ext cx="13" cy="0"/>
              </a:xfrm>
              <a:prstGeom prst="line">
                <a:avLst/>
              </a:prstGeom>
              <a:noFill/>
              <a:ln w="3175">
                <a:solidFill>
                  <a:srgbClr val="000000"/>
                </a:solidFill>
                <a:round/>
                <a:headEnd/>
                <a:tailEnd/>
              </a:ln>
            </p:spPr>
            <p:txBody>
              <a:bodyPr/>
              <a:lstStyle/>
              <a:p>
                <a:endParaRPr lang="en-US"/>
              </a:p>
            </p:txBody>
          </p:sp>
          <p:sp>
            <p:nvSpPr>
              <p:cNvPr id="75899" name="Line 447"/>
              <p:cNvSpPr>
                <a:spLocks noChangeShapeType="1"/>
              </p:cNvSpPr>
              <p:nvPr/>
            </p:nvSpPr>
            <p:spPr bwMode="auto">
              <a:xfrm flipH="1">
                <a:off x="5358" y="2358"/>
                <a:ext cx="13" cy="0"/>
              </a:xfrm>
              <a:prstGeom prst="line">
                <a:avLst/>
              </a:prstGeom>
              <a:noFill/>
              <a:ln w="3175">
                <a:solidFill>
                  <a:srgbClr val="000000"/>
                </a:solidFill>
                <a:round/>
                <a:headEnd/>
                <a:tailEnd/>
              </a:ln>
            </p:spPr>
            <p:txBody>
              <a:bodyPr/>
              <a:lstStyle/>
              <a:p>
                <a:endParaRPr lang="en-US"/>
              </a:p>
            </p:txBody>
          </p:sp>
          <p:sp>
            <p:nvSpPr>
              <p:cNvPr id="75900" name="Line 448"/>
              <p:cNvSpPr>
                <a:spLocks noChangeShapeType="1"/>
              </p:cNvSpPr>
              <p:nvPr/>
            </p:nvSpPr>
            <p:spPr bwMode="auto">
              <a:xfrm flipH="1">
                <a:off x="5358" y="2350"/>
                <a:ext cx="13" cy="0"/>
              </a:xfrm>
              <a:prstGeom prst="line">
                <a:avLst/>
              </a:prstGeom>
              <a:noFill/>
              <a:ln w="3175">
                <a:solidFill>
                  <a:srgbClr val="000000"/>
                </a:solidFill>
                <a:round/>
                <a:headEnd/>
                <a:tailEnd/>
              </a:ln>
            </p:spPr>
            <p:txBody>
              <a:bodyPr/>
              <a:lstStyle/>
              <a:p>
                <a:endParaRPr lang="en-US"/>
              </a:p>
            </p:txBody>
          </p:sp>
          <p:sp>
            <p:nvSpPr>
              <p:cNvPr id="75901" name="Line 449"/>
              <p:cNvSpPr>
                <a:spLocks noChangeShapeType="1"/>
              </p:cNvSpPr>
              <p:nvPr/>
            </p:nvSpPr>
            <p:spPr bwMode="auto">
              <a:xfrm flipH="1">
                <a:off x="5358" y="2342"/>
                <a:ext cx="13" cy="0"/>
              </a:xfrm>
              <a:prstGeom prst="line">
                <a:avLst/>
              </a:prstGeom>
              <a:noFill/>
              <a:ln w="3175">
                <a:solidFill>
                  <a:srgbClr val="000000"/>
                </a:solidFill>
                <a:round/>
                <a:headEnd/>
                <a:tailEnd/>
              </a:ln>
            </p:spPr>
            <p:txBody>
              <a:bodyPr/>
              <a:lstStyle/>
              <a:p>
                <a:endParaRPr lang="en-US"/>
              </a:p>
            </p:txBody>
          </p:sp>
          <p:sp>
            <p:nvSpPr>
              <p:cNvPr id="75902" name="Line 450"/>
              <p:cNvSpPr>
                <a:spLocks noChangeShapeType="1"/>
              </p:cNvSpPr>
              <p:nvPr/>
            </p:nvSpPr>
            <p:spPr bwMode="auto">
              <a:xfrm flipH="1">
                <a:off x="5358" y="2336"/>
                <a:ext cx="13" cy="0"/>
              </a:xfrm>
              <a:prstGeom prst="line">
                <a:avLst/>
              </a:prstGeom>
              <a:noFill/>
              <a:ln w="3175">
                <a:solidFill>
                  <a:srgbClr val="000000"/>
                </a:solidFill>
                <a:round/>
                <a:headEnd/>
                <a:tailEnd/>
              </a:ln>
            </p:spPr>
            <p:txBody>
              <a:bodyPr/>
              <a:lstStyle/>
              <a:p>
                <a:endParaRPr lang="en-US"/>
              </a:p>
            </p:txBody>
          </p:sp>
          <p:sp>
            <p:nvSpPr>
              <p:cNvPr id="75903" name="Line 451"/>
              <p:cNvSpPr>
                <a:spLocks noChangeShapeType="1"/>
              </p:cNvSpPr>
              <p:nvPr/>
            </p:nvSpPr>
            <p:spPr bwMode="auto">
              <a:xfrm flipH="1">
                <a:off x="5358" y="2066"/>
                <a:ext cx="13" cy="0"/>
              </a:xfrm>
              <a:prstGeom prst="line">
                <a:avLst/>
              </a:prstGeom>
              <a:noFill/>
              <a:ln w="3175">
                <a:solidFill>
                  <a:srgbClr val="000000"/>
                </a:solidFill>
                <a:round/>
                <a:headEnd/>
                <a:tailEnd/>
              </a:ln>
            </p:spPr>
            <p:txBody>
              <a:bodyPr/>
              <a:lstStyle/>
              <a:p>
                <a:endParaRPr lang="en-US"/>
              </a:p>
            </p:txBody>
          </p:sp>
          <p:sp>
            <p:nvSpPr>
              <p:cNvPr id="75904" name="Line 452"/>
              <p:cNvSpPr>
                <a:spLocks noChangeShapeType="1"/>
              </p:cNvSpPr>
              <p:nvPr/>
            </p:nvSpPr>
            <p:spPr bwMode="auto">
              <a:xfrm flipH="1">
                <a:off x="5358" y="2028"/>
                <a:ext cx="13" cy="0"/>
              </a:xfrm>
              <a:prstGeom prst="line">
                <a:avLst/>
              </a:prstGeom>
              <a:noFill/>
              <a:ln w="3175">
                <a:solidFill>
                  <a:srgbClr val="000000"/>
                </a:solidFill>
                <a:round/>
                <a:headEnd/>
                <a:tailEnd/>
              </a:ln>
            </p:spPr>
            <p:txBody>
              <a:bodyPr/>
              <a:lstStyle/>
              <a:p>
                <a:endParaRPr lang="en-US"/>
              </a:p>
            </p:txBody>
          </p:sp>
          <p:sp>
            <p:nvSpPr>
              <p:cNvPr id="75905" name="Line 453"/>
              <p:cNvSpPr>
                <a:spLocks noChangeShapeType="1"/>
              </p:cNvSpPr>
              <p:nvPr/>
            </p:nvSpPr>
            <p:spPr bwMode="auto">
              <a:xfrm flipH="1">
                <a:off x="5358" y="2004"/>
                <a:ext cx="13" cy="0"/>
              </a:xfrm>
              <a:prstGeom prst="line">
                <a:avLst/>
              </a:prstGeom>
              <a:noFill/>
              <a:ln w="3175">
                <a:solidFill>
                  <a:srgbClr val="000000"/>
                </a:solidFill>
                <a:round/>
                <a:headEnd/>
                <a:tailEnd/>
              </a:ln>
            </p:spPr>
            <p:txBody>
              <a:bodyPr/>
              <a:lstStyle/>
              <a:p>
                <a:endParaRPr lang="en-US"/>
              </a:p>
            </p:txBody>
          </p:sp>
          <p:sp>
            <p:nvSpPr>
              <p:cNvPr id="75906" name="Line 454"/>
              <p:cNvSpPr>
                <a:spLocks noChangeShapeType="1"/>
              </p:cNvSpPr>
              <p:nvPr/>
            </p:nvSpPr>
            <p:spPr bwMode="auto">
              <a:xfrm flipH="1">
                <a:off x="5358" y="1988"/>
                <a:ext cx="13" cy="0"/>
              </a:xfrm>
              <a:prstGeom prst="line">
                <a:avLst/>
              </a:prstGeom>
              <a:noFill/>
              <a:ln w="3175">
                <a:solidFill>
                  <a:srgbClr val="000000"/>
                </a:solidFill>
                <a:round/>
                <a:headEnd/>
                <a:tailEnd/>
              </a:ln>
            </p:spPr>
            <p:txBody>
              <a:bodyPr/>
              <a:lstStyle/>
              <a:p>
                <a:endParaRPr lang="en-US"/>
              </a:p>
            </p:txBody>
          </p:sp>
          <p:sp>
            <p:nvSpPr>
              <p:cNvPr id="75907" name="Line 455"/>
              <p:cNvSpPr>
                <a:spLocks noChangeShapeType="1"/>
              </p:cNvSpPr>
              <p:nvPr/>
            </p:nvSpPr>
            <p:spPr bwMode="auto">
              <a:xfrm flipH="1">
                <a:off x="5358" y="1974"/>
                <a:ext cx="13" cy="0"/>
              </a:xfrm>
              <a:prstGeom prst="line">
                <a:avLst/>
              </a:prstGeom>
              <a:noFill/>
              <a:ln w="3175">
                <a:solidFill>
                  <a:srgbClr val="000000"/>
                </a:solidFill>
                <a:round/>
                <a:headEnd/>
                <a:tailEnd/>
              </a:ln>
            </p:spPr>
            <p:txBody>
              <a:bodyPr/>
              <a:lstStyle/>
              <a:p>
                <a:endParaRPr lang="en-US"/>
              </a:p>
            </p:txBody>
          </p:sp>
          <p:sp>
            <p:nvSpPr>
              <p:cNvPr id="75908" name="Line 456"/>
              <p:cNvSpPr>
                <a:spLocks noChangeShapeType="1"/>
              </p:cNvSpPr>
              <p:nvPr/>
            </p:nvSpPr>
            <p:spPr bwMode="auto">
              <a:xfrm flipH="1">
                <a:off x="5358" y="1966"/>
                <a:ext cx="13" cy="0"/>
              </a:xfrm>
              <a:prstGeom prst="line">
                <a:avLst/>
              </a:prstGeom>
              <a:noFill/>
              <a:ln w="3175">
                <a:solidFill>
                  <a:srgbClr val="000000"/>
                </a:solidFill>
                <a:round/>
                <a:headEnd/>
                <a:tailEnd/>
              </a:ln>
            </p:spPr>
            <p:txBody>
              <a:bodyPr/>
              <a:lstStyle/>
              <a:p>
                <a:endParaRPr lang="en-US"/>
              </a:p>
            </p:txBody>
          </p:sp>
          <p:sp>
            <p:nvSpPr>
              <p:cNvPr id="75909" name="Line 457"/>
              <p:cNvSpPr>
                <a:spLocks noChangeShapeType="1"/>
              </p:cNvSpPr>
              <p:nvPr/>
            </p:nvSpPr>
            <p:spPr bwMode="auto">
              <a:xfrm flipH="1">
                <a:off x="5358" y="1956"/>
                <a:ext cx="13" cy="0"/>
              </a:xfrm>
              <a:prstGeom prst="line">
                <a:avLst/>
              </a:prstGeom>
              <a:noFill/>
              <a:ln w="3175">
                <a:solidFill>
                  <a:srgbClr val="000000"/>
                </a:solidFill>
                <a:round/>
                <a:headEnd/>
                <a:tailEnd/>
              </a:ln>
            </p:spPr>
            <p:txBody>
              <a:bodyPr/>
              <a:lstStyle/>
              <a:p>
                <a:endParaRPr lang="en-US"/>
              </a:p>
            </p:txBody>
          </p:sp>
          <p:sp>
            <p:nvSpPr>
              <p:cNvPr id="75910" name="Line 458"/>
              <p:cNvSpPr>
                <a:spLocks noChangeShapeType="1"/>
              </p:cNvSpPr>
              <p:nvPr/>
            </p:nvSpPr>
            <p:spPr bwMode="auto">
              <a:xfrm flipH="1">
                <a:off x="5358" y="1948"/>
                <a:ext cx="13" cy="0"/>
              </a:xfrm>
              <a:prstGeom prst="line">
                <a:avLst/>
              </a:prstGeom>
              <a:noFill/>
              <a:ln w="3175">
                <a:solidFill>
                  <a:srgbClr val="000000"/>
                </a:solidFill>
                <a:round/>
                <a:headEnd/>
                <a:tailEnd/>
              </a:ln>
            </p:spPr>
            <p:txBody>
              <a:bodyPr/>
              <a:lstStyle/>
              <a:p>
                <a:endParaRPr lang="en-US"/>
              </a:p>
            </p:txBody>
          </p:sp>
          <p:sp>
            <p:nvSpPr>
              <p:cNvPr id="75911" name="Line 459"/>
              <p:cNvSpPr>
                <a:spLocks noChangeShapeType="1"/>
              </p:cNvSpPr>
              <p:nvPr/>
            </p:nvSpPr>
            <p:spPr bwMode="auto">
              <a:xfrm flipH="1">
                <a:off x="5358" y="1942"/>
                <a:ext cx="13" cy="0"/>
              </a:xfrm>
              <a:prstGeom prst="line">
                <a:avLst/>
              </a:prstGeom>
              <a:noFill/>
              <a:ln w="3175">
                <a:solidFill>
                  <a:srgbClr val="000000"/>
                </a:solidFill>
                <a:round/>
                <a:headEnd/>
                <a:tailEnd/>
              </a:ln>
            </p:spPr>
            <p:txBody>
              <a:bodyPr/>
              <a:lstStyle/>
              <a:p>
                <a:endParaRPr lang="en-US"/>
              </a:p>
            </p:txBody>
          </p:sp>
          <p:sp>
            <p:nvSpPr>
              <p:cNvPr id="75912" name="Line 460"/>
              <p:cNvSpPr>
                <a:spLocks noChangeShapeType="1"/>
              </p:cNvSpPr>
              <p:nvPr/>
            </p:nvSpPr>
            <p:spPr bwMode="auto">
              <a:xfrm flipH="1">
                <a:off x="5358" y="1674"/>
                <a:ext cx="13" cy="0"/>
              </a:xfrm>
              <a:prstGeom prst="line">
                <a:avLst/>
              </a:prstGeom>
              <a:noFill/>
              <a:ln w="3175">
                <a:solidFill>
                  <a:srgbClr val="000000"/>
                </a:solidFill>
                <a:round/>
                <a:headEnd/>
                <a:tailEnd/>
              </a:ln>
            </p:spPr>
            <p:txBody>
              <a:bodyPr/>
              <a:lstStyle/>
              <a:p>
                <a:endParaRPr lang="en-US"/>
              </a:p>
            </p:txBody>
          </p:sp>
          <p:sp>
            <p:nvSpPr>
              <p:cNvPr id="75913" name="Line 461"/>
              <p:cNvSpPr>
                <a:spLocks noChangeShapeType="1"/>
              </p:cNvSpPr>
              <p:nvPr/>
            </p:nvSpPr>
            <p:spPr bwMode="auto">
              <a:xfrm flipH="1">
                <a:off x="5358" y="1634"/>
                <a:ext cx="13" cy="0"/>
              </a:xfrm>
              <a:prstGeom prst="line">
                <a:avLst/>
              </a:prstGeom>
              <a:noFill/>
              <a:ln w="3175">
                <a:solidFill>
                  <a:srgbClr val="000000"/>
                </a:solidFill>
                <a:round/>
                <a:headEnd/>
                <a:tailEnd/>
              </a:ln>
            </p:spPr>
            <p:txBody>
              <a:bodyPr/>
              <a:lstStyle/>
              <a:p>
                <a:endParaRPr lang="en-US"/>
              </a:p>
            </p:txBody>
          </p:sp>
          <p:sp>
            <p:nvSpPr>
              <p:cNvPr id="75914" name="Line 462"/>
              <p:cNvSpPr>
                <a:spLocks noChangeShapeType="1"/>
              </p:cNvSpPr>
              <p:nvPr/>
            </p:nvSpPr>
            <p:spPr bwMode="auto">
              <a:xfrm flipH="1">
                <a:off x="5358" y="1613"/>
                <a:ext cx="13" cy="0"/>
              </a:xfrm>
              <a:prstGeom prst="line">
                <a:avLst/>
              </a:prstGeom>
              <a:noFill/>
              <a:ln w="3175">
                <a:solidFill>
                  <a:srgbClr val="000000"/>
                </a:solidFill>
                <a:round/>
                <a:headEnd/>
                <a:tailEnd/>
              </a:ln>
            </p:spPr>
            <p:txBody>
              <a:bodyPr/>
              <a:lstStyle/>
              <a:p>
                <a:endParaRPr lang="en-US"/>
              </a:p>
            </p:txBody>
          </p:sp>
          <p:sp>
            <p:nvSpPr>
              <p:cNvPr id="75915" name="Line 463"/>
              <p:cNvSpPr>
                <a:spLocks noChangeShapeType="1"/>
              </p:cNvSpPr>
              <p:nvPr/>
            </p:nvSpPr>
            <p:spPr bwMode="auto">
              <a:xfrm flipH="1">
                <a:off x="5358" y="1594"/>
                <a:ext cx="13" cy="0"/>
              </a:xfrm>
              <a:prstGeom prst="line">
                <a:avLst/>
              </a:prstGeom>
              <a:noFill/>
              <a:ln w="3175">
                <a:solidFill>
                  <a:srgbClr val="000000"/>
                </a:solidFill>
                <a:round/>
                <a:headEnd/>
                <a:tailEnd/>
              </a:ln>
            </p:spPr>
            <p:txBody>
              <a:bodyPr/>
              <a:lstStyle/>
              <a:p>
                <a:endParaRPr lang="en-US"/>
              </a:p>
            </p:txBody>
          </p:sp>
          <p:sp>
            <p:nvSpPr>
              <p:cNvPr id="75916" name="Line 464"/>
              <p:cNvSpPr>
                <a:spLocks noChangeShapeType="1"/>
              </p:cNvSpPr>
              <p:nvPr/>
            </p:nvSpPr>
            <p:spPr bwMode="auto">
              <a:xfrm flipH="1">
                <a:off x="5358" y="1581"/>
                <a:ext cx="13" cy="0"/>
              </a:xfrm>
              <a:prstGeom prst="line">
                <a:avLst/>
              </a:prstGeom>
              <a:noFill/>
              <a:ln w="3175">
                <a:solidFill>
                  <a:srgbClr val="000000"/>
                </a:solidFill>
                <a:round/>
                <a:headEnd/>
                <a:tailEnd/>
              </a:ln>
            </p:spPr>
            <p:txBody>
              <a:bodyPr/>
              <a:lstStyle/>
              <a:p>
                <a:endParaRPr lang="en-US"/>
              </a:p>
            </p:txBody>
          </p:sp>
          <p:sp>
            <p:nvSpPr>
              <p:cNvPr id="75917" name="Line 465"/>
              <p:cNvSpPr>
                <a:spLocks noChangeShapeType="1"/>
              </p:cNvSpPr>
              <p:nvPr/>
            </p:nvSpPr>
            <p:spPr bwMode="auto">
              <a:xfrm flipH="1">
                <a:off x="5358" y="1570"/>
                <a:ext cx="13" cy="0"/>
              </a:xfrm>
              <a:prstGeom prst="line">
                <a:avLst/>
              </a:prstGeom>
              <a:noFill/>
              <a:ln w="3175">
                <a:solidFill>
                  <a:srgbClr val="000000"/>
                </a:solidFill>
                <a:round/>
                <a:headEnd/>
                <a:tailEnd/>
              </a:ln>
            </p:spPr>
            <p:txBody>
              <a:bodyPr/>
              <a:lstStyle/>
              <a:p>
                <a:endParaRPr lang="en-US"/>
              </a:p>
            </p:txBody>
          </p:sp>
          <p:sp>
            <p:nvSpPr>
              <p:cNvPr id="75918" name="Line 466"/>
              <p:cNvSpPr>
                <a:spLocks noChangeShapeType="1"/>
              </p:cNvSpPr>
              <p:nvPr/>
            </p:nvSpPr>
            <p:spPr bwMode="auto">
              <a:xfrm flipH="1">
                <a:off x="5358" y="1565"/>
                <a:ext cx="13" cy="0"/>
              </a:xfrm>
              <a:prstGeom prst="line">
                <a:avLst/>
              </a:prstGeom>
              <a:noFill/>
              <a:ln w="3175">
                <a:solidFill>
                  <a:srgbClr val="000000"/>
                </a:solidFill>
                <a:round/>
                <a:headEnd/>
                <a:tailEnd/>
              </a:ln>
            </p:spPr>
            <p:txBody>
              <a:bodyPr/>
              <a:lstStyle/>
              <a:p>
                <a:endParaRPr lang="en-US"/>
              </a:p>
            </p:txBody>
          </p:sp>
          <p:sp>
            <p:nvSpPr>
              <p:cNvPr id="75919" name="Line 467"/>
              <p:cNvSpPr>
                <a:spLocks noChangeShapeType="1"/>
              </p:cNvSpPr>
              <p:nvPr/>
            </p:nvSpPr>
            <p:spPr bwMode="auto">
              <a:xfrm flipH="1">
                <a:off x="5358" y="1554"/>
                <a:ext cx="13" cy="0"/>
              </a:xfrm>
              <a:prstGeom prst="line">
                <a:avLst/>
              </a:prstGeom>
              <a:noFill/>
              <a:ln w="3175">
                <a:solidFill>
                  <a:srgbClr val="000000"/>
                </a:solidFill>
                <a:round/>
                <a:headEnd/>
                <a:tailEnd/>
              </a:ln>
            </p:spPr>
            <p:txBody>
              <a:bodyPr/>
              <a:lstStyle/>
              <a:p>
                <a:endParaRPr lang="en-US"/>
              </a:p>
            </p:txBody>
          </p:sp>
          <p:sp>
            <p:nvSpPr>
              <p:cNvPr id="75920" name="Line 468"/>
              <p:cNvSpPr>
                <a:spLocks noChangeShapeType="1"/>
              </p:cNvSpPr>
              <p:nvPr/>
            </p:nvSpPr>
            <p:spPr bwMode="auto">
              <a:xfrm flipH="1">
                <a:off x="5358" y="1548"/>
                <a:ext cx="13" cy="0"/>
              </a:xfrm>
              <a:prstGeom prst="line">
                <a:avLst/>
              </a:prstGeom>
              <a:noFill/>
              <a:ln w="3175">
                <a:solidFill>
                  <a:srgbClr val="000000"/>
                </a:solidFill>
                <a:round/>
                <a:headEnd/>
                <a:tailEnd/>
              </a:ln>
            </p:spPr>
            <p:txBody>
              <a:bodyPr/>
              <a:lstStyle/>
              <a:p>
                <a:endParaRPr lang="en-US"/>
              </a:p>
            </p:txBody>
          </p:sp>
          <p:sp>
            <p:nvSpPr>
              <p:cNvPr id="75921" name="Line 469"/>
              <p:cNvSpPr>
                <a:spLocks noChangeShapeType="1"/>
              </p:cNvSpPr>
              <p:nvPr/>
            </p:nvSpPr>
            <p:spPr bwMode="auto">
              <a:xfrm flipH="1">
                <a:off x="5358" y="1281"/>
                <a:ext cx="13" cy="0"/>
              </a:xfrm>
              <a:prstGeom prst="line">
                <a:avLst/>
              </a:prstGeom>
              <a:noFill/>
              <a:ln w="3175">
                <a:solidFill>
                  <a:srgbClr val="000000"/>
                </a:solidFill>
                <a:round/>
                <a:headEnd/>
                <a:tailEnd/>
              </a:ln>
            </p:spPr>
            <p:txBody>
              <a:bodyPr/>
              <a:lstStyle/>
              <a:p>
                <a:endParaRPr lang="en-US"/>
              </a:p>
            </p:txBody>
          </p:sp>
          <p:sp>
            <p:nvSpPr>
              <p:cNvPr id="75922" name="Line 470"/>
              <p:cNvSpPr>
                <a:spLocks noChangeShapeType="1"/>
              </p:cNvSpPr>
              <p:nvPr/>
            </p:nvSpPr>
            <p:spPr bwMode="auto">
              <a:xfrm flipH="1">
                <a:off x="5358" y="1240"/>
                <a:ext cx="13" cy="0"/>
              </a:xfrm>
              <a:prstGeom prst="line">
                <a:avLst/>
              </a:prstGeom>
              <a:noFill/>
              <a:ln w="3175">
                <a:solidFill>
                  <a:srgbClr val="000000"/>
                </a:solidFill>
                <a:round/>
                <a:headEnd/>
                <a:tailEnd/>
              </a:ln>
            </p:spPr>
            <p:txBody>
              <a:bodyPr/>
              <a:lstStyle/>
              <a:p>
                <a:endParaRPr lang="en-US"/>
              </a:p>
            </p:txBody>
          </p:sp>
          <p:sp>
            <p:nvSpPr>
              <p:cNvPr id="75923" name="Line 471"/>
              <p:cNvSpPr>
                <a:spLocks noChangeShapeType="1"/>
              </p:cNvSpPr>
              <p:nvPr/>
            </p:nvSpPr>
            <p:spPr bwMode="auto">
              <a:xfrm flipH="1">
                <a:off x="5358" y="1219"/>
                <a:ext cx="13" cy="0"/>
              </a:xfrm>
              <a:prstGeom prst="line">
                <a:avLst/>
              </a:prstGeom>
              <a:noFill/>
              <a:ln w="3175">
                <a:solidFill>
                  <a:srgbClr val="000000"/>
                </a:solidFill>
                <a:round/>
                <a:headEnd/>
                <a:tailEnd/>
              </a:ln>
            </p:spPr>
            <p:txBody>
              <a:bodyPr/>
              <a:lstStyle/>
              <a:p>
                <a:endParaRPr lang="en-US"/>
              </a:p>
            </p:txBody>
          </p:sp>
          <p:sp>
            <p:nvSpPr>
              <p:cNvPr id="75924" name="Line 472"/>
              <p:cNvSpPr>
                <a:spLocks noChangeShapeType="1"/>
              </p:cNvSpPr>
              <p:nvPr/>
            </p:nvSpPr>
            <p:spPr bwMode="auto">
              <a:xfrm flipH="1">
                <a:off x="5358" y="1200"/>
                <a:ext cx="13" cy="0"/>
              </a:xfrm>
              <a:prstGeom prst="line">
                <a:avLst/>
              </a:prstGeom>
              <a:noFill/>
              <a:ln w="3175">
                <a:solidFill>
                  <a:srgbClr val="000000"/>
                </a:solidFill>
                <a:round/>
                <a:headEnd/>
                <a:tailEnd/>
              </a:ln>
            </p:spPr>
            <p:txBody>
              <a:bodyPr/>
              <a:lstStyle/>
              <a:p>
                <a:endParaRPr lang="en-US"/>
              </a:p>
            </p:txBody>
          </p:sp>
          <p:sp>
            <p:nvSpPr>
              <p:cNvPr id="75925" name="Line 473"/>
              <p:cNvSpPr>
                <a:spLocks noChangeShapeType="1"/>
              </p:cNvSpPr>
              <p:nvPr/>
            </p:nvSpPr>
            <p:spPr bwMode="auto">
              <a:xfrm flipH="1">
                <a:off x="5358" y="1189"/>
                <a:ext cx="13" cy="0"/>
              </a:xfrm>
              <a:prstGeom prst="line">
                <a:avLst/>
              </a:prstGeom>
              <a:noFill/>
              <a:ln w="3175">
                <a:solidFill>
                  <a:srgbClr val="000000"/>
                </a:solidFill>
                <a:round/>
                <a:headEnd/>
                <a:tailEnd/>
              </a:ln>
            </p:spPr>
            <p:txBody>
              <a:bodyPr/>
              <a:lstStyle/>
              <a:p>
                <a:endParaRPr lang="en-US"/>
              </a:p>
            </p:txBody>
          </p:sp>
          <p:sp>
            <p:nvSpPr>
              <p:cNvPr id="75926" name="Line 474"/>
              <p:cNvSpPr>
                <a:spLocks noChangeShapeType="1"/>
              </p:cNvSpPr>
              <p:nvPr/>
            </p:nvSpPr>
            <p:spPr bwMode="auto">
              <a:xfrm flipH="1">
                <a:off x="5358" y="1179"/>
                <a:ext cx="13" cy="0"/>
              </a:xfrm>
              <a:prstGeom prst="line">
                <a:avLst/>
              </a:prstGeom>
              <a:noFill/>
              <a:ln w="3175">
                <a:solidFill>
                  <a:srgbClr val="000000"/>
                </a:solidFill>
                <a:round/>
                <a:headEnd/>
                <a:tailEnd/>
              </a:ln>
            </p:spPr>
            <p:txBody>
              <a:bodyPr/>
              <a:lstStyle/>
              <a:p>
                <a:endParaRPr lang="en-US"/>
              </a:p>
            </p:txBody>
          </p:sp>
          <p:sp>
            <p:nvSpPr>
              <p:cNvPr id="75927" name="Line 475"/>
              <p:cNvSpPr>
                <a:spLocks noChangeShapeType="1"/>
              </p:cNvSpPr>
              <p:nvPr/>
            </p:nvSpPr>
            <p:spPr bwMode="auto">
              <a:xfrm flipH="1">
                <a:off x="5358" y="1171"/>
                <a:ext cx="13" cy="0"/>
              </a:xfrm>
              <a:prstGeom prst="line">
                <a:avLst/>
              </a:prstGeom>
              <a:noFill/>
              <a:ln w="3175">
                <a:solidFill>
                  <a:srgbClr val="000000"/>
                </a:solidFill>
                <a:round/>
                <a:headEnd/>
                <a:tailEnd/>
              </a:ln>
            </p:spPr>
            <p:txBody>
              <a:bodyPr/>
              <a:lstStyle/>
              <a:p>
                <a:endParaRPr lang="en-US"/>
              </a:p>
            </p:txBody>
          </p:sp>
          <p:sp>
            <p:nvSpPr>
              <p:cNvPr id="75928" name="Line 476"/>
              <p:cNvSpPr>
                <a:spLocks noChangeShapeType="1"/>
              </p:cNvSpPr>
              <p:nvPr/>
            </p:nvSpPr>
            <p:spPr bwMode="auto">
              <a:xfrm flipH="1">
                <a:off x="5358" y="1163"/>
                <a:ext cx="13" cy="0"/>
              </a:xfrm>
              <a:prstGeom prst="line">
                <a:avLst/>
              </a:prstGeom>
              <a:noFill/>
              <a:ln w="3175">
                <a:solidFill>
                  <a:srgbClr val="000000"/>
                </a:solidFill>
                <a:round/>
                <a:headEnd/>
                <a:tailEnd/>
              </a:ln>
            </p:spPr>
            <p:txBody>
              <a:bodyPr/>
              <a:lstStyle/>
              <a:p>
                <a:endParaRPr lang="en-US"/>
              </a:p>
            </p:txBody>
          </p:sp>
          <p:sp>
            <p:nvSpPr>
              <p:cNvPr id="75929" name="Line 477"/>
              <p:cNvSpPr>
                <a:spLocks noChangeShapeType="1"/>
              </p:cNvSpPr>
              <p:nvPr/>
            </p:nvSpPr>
            <p:spPr bwMode="auto">
              <a:xfrm flipH="1">
                <a:off x="5358" y="1155"/>
                <a:ext cx="13" cy="0"/>
              </a:xfrm>
              <a:prstGeom prst="line">
                <a:avLst/>
              </a:prstGeom>
              <a:noFill/>
              <a:ln w="3175">
                <a:solidFill>
                  <a:srgbClr val="000000"/>
                </a:solidFill>
                <a:round/>
                <a:headEnd/>
                <a:tailEnd/>
              </a:ln>
            </p:spPr>
            <p:txBody>
              <a:bodyPr/>
              <a:lstStyle/>
              <a:p>
                <a:endParaRPr lang="en-US"/>
              </a:p>
            </p:txBody>
          </p:sp>
          <p:sp>
            <p:nvSpPr>
              <p:cNvPr id="75930" name="Line 478"/>
              <p:cNvSpPr>
                <a:spLocks noChangeShapeType="1"/>
              </p:cNvSpPr>
              <p:nvPr/>
            </p:nvSpPr>
            <p:spPr bwMode="auto">
              <a:xfrm flipH="1">
                <a:off x="5358" y="887"/>
                <a:ext cx="13" cy="0"/>
              </a:xfrm>
              <a:prstGeom prst="line">
                <a:avLst/>
              </a:prstGeom>
              <a:noFill/>
              <a:ln w="3175">
                <a:solidFill>
                  <a:srgbClr val="000000"/>
                </a:solidFill>
                <a:round/>
                <a:headEnd/>
                <a:tailEnd/>
              </a:ln>
            </p:spPr>
            <p:txBody>
              <a:bodyPr/>
              <a:lstStyle/>
              <a:p>
                <a:endParaRPr lang="en-US"/>
              </a:p>
            </p:txBody>
          </p:sp>
          <p:sp>
            <p:nvSpPr>
              <p:cNvPr id="75931" name="Line 479"/>
              <p:cNvSpPr>
                <a:spLocks noChangeShapeType="1"/>
              </p:cNvSpPr>
              <p:nvPr/>
            </p:nvSpPr>
            <p:spPr bwMode="auto">
              <a:xfrm flipH="1">
                <a:off x="5358" y="849"/>
                <a:ext cx="13" cy="0"/>
              </a:xfrm>
              <a:prstGeom prst="line">
                <a:avLst/>
              </a:prstGeom>
              <a:noFill/>
              <a:ln w="3175">
                <a:solidFill>
                  <a:srgbClr val="000000"/>
                </a:solidFill>
                <a:round/>
                <a:headEnd/>
                <a:tailEnd/>
              </a:ln>
            </p:spPr>
            <p:txBody>
              <a:bodyPr/>
              <a:lstStyle/>
              <a:p>
                <a:endParaRPr lang="en-US"/>
              </a:p>
            </p:txBody>
          </p:sp>
          <p:sp>
            <p:nvSpPr>
              <p:cNvPr id="75932" name="Line 480"/>
              <p:cNvSpPr>
                <a:spLocks noChangeShapeType="1"/>
              </p:cNvSpPr>
              <p:nvPr/>
            </p:nvSpPr>
            <p:spPr bwMode="auto">
              <a:xfrm flipH="1">
                <a:off x="5358" y="825"/>
                <a:ext cx="13" cy="0"/>
              </a:xfrm>
              <a:prstGeom prst="line">
                <a:avLst/>
              </a:prstGeom>
              <a:noFill/>
              <a:ln w="3175">
                <a:solidFill>
                  <a:srgbClr val="000000"/>
                </a:solidFill>
                <a:round/>
                <a:headEnd/>
                <a:tailEnd/>
              </a:ln>
            </p:spPr>
            <p:txBody>
              <a:bodyPr/>
              <a:lstStyle/>
              <a:p>
                <a:endParaRPr lang="en-US"/>
              </a:p>
            </p:txBody>
          </p:sp>
          <p:sp>
            <p:nvSpPr>
              <p:cNvPr id="75933" name="Line 481"/>
              <p:cNvSpPr>
                <a:spLocks noChangeShapeType="1"/>
              </p:cNvSpPr>
              <p:nvPr/>
            </p:nvSpPr>
            <p:spPr bwMode="auto">
              <a:xfrm flipH="1">
                <a:off x="5358" y="806"/>
                <a:ext cx="13" cy="0"/>
              </a:xfrm>
              <a:prstGeom prst="line">
                <a:avLst/>
              </a:prstGeom>
              <a:noFill/>
              <a:ln w="3175">
                <a:solidFill>
                  <a:srgbClr val="000000"/>
                </a:solidFill>
                <a:round/>
                <a:headEnd/>
                <a:tailEnd/>
              </a:ln>
            </p:spPr>
            <p:txBody>
              <a:bodyPr/>
              <a:lstStyle/>
              <a:p>
                <a:endParaRPr lang="en-US"/>
              </a:p>
            </p:txBody>
          </p:sp>
          <p:sp>
            <p:nvSpPr>
              <p:cNvPr id="75934" name="Line 482"/>
              <p:cNvSpPr>
                <a:spLocks noChangeShapeType="1"/>
              </p:cNvSpPr>
              <p:nvPr/>
            </p:nvSpPr>
            <p:spPr bwMode="auto">
              <a:xfrm flipH="1">
                <a:off x="5358" y="796"/>
                <a:ext cx="13" cy="0"/>
              </a:xfrm>
              <a:prstGeom prst="line">
                <a:avLst/>
              </a:prstGeom>
              <a:noFill/>
              <a:ln w="3175">
                <a:solidFill>
                  <a:srgbClr val="000000"/>
                </a:solidFill>
                <a:round/>
                <a:headEnd/>
                <a:tailEnd/>
              </a:ln>
            </p:spPr>
            <p:txBody>
              <a:bodyPr/>
              <a:lstStyle/>
              <a:p>
                <a:endParaRPr lang="en-US"/>
              </a:p>
            </p:txBody>
          </p:sp>
          <p:sp>
            <p:nvSpPr>
              <p:cNvPr id="75935" name="Line 483"/>
              <p:cNvSpPr>
                <a:spLocks noChangeShapeType="1"/>
              </p:cNvSpPr>
              <p:nvPr/>
            </p:nvSpPr>
            <p:spPr bwMode="auto">
              <a:xfrm flipH="1">
                <a:off x="5358" y="785"/>
                <a:ext cx="13" cy="0"/>
              </a:xfrm>
              <a:prstGeom prst="line">
                <a:avLst/>
              </a:prstGeom>
              <a:noFill/>
              <a:ln w="3175">
                <a:solidFill>
                  <a:srgbClr val="000000"/>
                </a:solidFill>
                <a:round/>
                <a:headEnd/>
                <a:tailEnd/>
              </a:ln>
            </p:spPr>
            <p:txBody>
              <a:bodyPr/>
              <a:lstStyle/>
              <a:p>
                <a:endParaRPr lang="en-US"/>
              </a:p>
            </p:txBody>
          </p:sp>
          <p:sp>
            <p:nvSpPr>
              <p:cNvPr id="75936" name="Line 484"/>
              <p:cNvSpPr>
                <a:spLocks noChangeShapeType="1"/>
              </p:cNvSpPr>
              <p:nvPr/>
            </p:nvSpPr>
            <p:spPr bwMode="auto">
              <a:xfrm flipH="1">
                <a:off x="5358" y="777"/>
                <a:ext cx="13" cy="0"/>
              </a:xfrm>
              <a:prstGeom prst="line">
                <a:avLst/>
              </a:prstGeom>
              <a:noFill/>
              <a:ln w="3175">
                <a:solidFill>
                  <a:srgbClr val="000000"/>
                </a:solidFill>
                <a:round/>
                <a:headEnd/>
                <a:tailEnd/>
              </a:ln>
            </p:spPr>
            <p:txBody>
              <a:bodyPr/>
              <a:lstStyle/>
              <a:p>
                <a:endParaRPr lang="en-US"/>
              </a:p>
            </p:txBody>
          </p:sp>
          <p:sp>
            <p:nvSpPr>
              <p:cNvPr id="75937" name="Line 485"/>
              <p:cNvSpPr>
                <a:spLocks noChangeShapeType="1"/>
              </p:cNvSpPr>
              <p:nvPr/>
            </p:nvSpPr>
            <p:spPr bwMode="auto">
              <a:xfrm flipH="1">
                <a:off x="5358" y="769"/>
                <a:ext cx="13" cy="0"/>
              </a:xfrm>
              <a:prstGeom prst="line">
                <a:avLst/>
              </a:prstGeom>
              <a:noFill/>
              <a:ln w="3175">
                <a:solidFill>
                  <a:srgbClr val="000000"/>
                </a:solidFill>
                <a:round/>
                <a:headEnd/>
                <a:tailEnd/>
              </a:ln>
            </p:spPr>
            <p:txBody>
              <a:bodyPr/>
              <a:lstStyle/>
              <a:p>
                <a:endParaRPr lang="en-US"/>
              </a:p>
            </p:txBody>
          </p:sp>
          <p:sp>
            <p:nvSpPr>
              <p:cNvPr id="75938" name="Line 486"/>
              <p:cNvSpPr>
                <a:spLocks noChangeShapeType="1"/>
              </p:cNvSpPr>
              <p:nvPr/>
            </p:nvSpPr>
            <p:spPr bwMode="auto">
              <a:xfrm flipH="1">
                <a:off x="5358" y="761"/>
                <a:ext cx="13" cy="0"/>
              </a:xfrm>
              <a:prstGeom prst="line">
                <a:avLst/>
              </a:prstGeom>
              <a:noFill/>
              <a:ln w="3175">
                <a:solidFill>
                  <a:srgbClr val="000000"/>
                </a:solidFill>
                <a:round/>
                <a:headEnd/>
                <a:tailEnd/>
              </a:ln>
            </p:spPr>
            <p:txBody>
              <a:bodyPr/>
              <a:lstStyle/>
              <a:p>
                <a:endParaRPr lang="en-US"/>
              </a:p>
            </p:txBody>
          </p:sp>
          <p:sp>
            <p:nvSpPr>
              <p:cNvPr id="75939" name="Line 487"/>
              <p:cNvSpPr>
                <a:spLocks noChangeShapeType="1"/>
              </p:cNvSpPr>
              <p:nvPr/>
            </p:nvSpPr>
            <p:spPr bwMode="auto">
              <a:xfrm>
                <a:off x="3390" y="2853"/>
                <a:ext cx="25" cy="0"/>
              </a:xfrm>
              <a:prstGeom prst="line">
                <a:avLst/>
              </a:prstGeom>
              <a:noFill/>
              <a:ln w="3175">
                <a:solidFill>
                  <a:srgbClr val="000000"/>
                </a:solidFill>
                <a:round/>
                <a:headEnd/>
                <a:tailEnd/>
              </a:ln>
            </p:spPr>
            <p:txBody>
              <a:bodyPr/>
              <a:lstStyle/>
              <a:p>
                <a:endParaRPr lang="en-US"/>
              </a:p>
            </p:txBody>
          </p:sp>
          <p:sp>
            <p:nvSpPr>
              <p:cNvPr id="75940" name="Line 488"/>
              <p:cNvSpPr>
                <a:spLocks noChangeShapeType="1"/>
              </p:cNvSpPr>
              <p:nvPr/>
            </p:nvSpPr>
            <p:spPr bwMode="auto">
              <a:xfrm>
                <a:off x="3390" y="2459"/>
                <a:ext cx="25" cy="0"/>
              </a:xfrm>
              <a:prstGeom prst="line">
                <a:avLst/>
              </a:prstGeom>
              <a:noFill/>
              <a:ln w="3175">
                <a:solidFill>
                  <a:srgbClr val="000000"/>
                </a:solidFill>
                <a:round/>
                <a:headEnd/>
                <a:tailEnd/>
              </a:ln>
            </p:spPr>
            <p:txBody>
              <a:bodyPr/>
              <a:lstStyle/>
              <a:p>
                <a:endParaRPr lang="en-US"/>
              </a:p>
            </p:txBody>
          </p:sp>
          <p:sp>
            <p:nvSpPr>
              <p:cNvPr id="75941" name="Line 489"/>
              <p:cNvSpPr>
                <a:spLocks noChangeShapeType="1"/>
              </p:cNvSpPr>
              <p:nvPr/>
            </p:nvSpPr>
            <p:spPr bwMode="auto">
              <a:xfrm>
                <a:off x="3390" y="2066"/>
                <a:ext cx="25" cy="0"/>
              </a:xfrm>
              <a:prstGeom prst="line">
                <a:avLst/>
              </a:prstGeom>
              <a:noFill/>
              <a:ln w="3175">
                <a:solidFill>
                  <a:srgbClr val="000000"/>
                </a:solidFill>
                <a:round/>
                <a:headEnd/>
                <a:tailEnd/>
              </a:ln>
            </p:spPr>
            <p:txBody>
              <a:bodyPr/>
              <a:lstStyle/>
              <a:p>
                <a:endParaRPr lang="en-US"/>
              </a:p>
            </p:txBody>
          </p:sp>
          <p:sp>
            <p:nvSpPr>
              <p:cNvPr id="75942" name="Line 490"/>
              <p:cNvSpPr>
                <a:spLocks noChangeShapeType="1"/>
              </p:cNvSpPr>
              <p:nvPr/>
            </p:nvSpPr>
            <p:spPr bwMode="auto">
              <a:xfrm>
                <a:off x="3390" y="1674"/>
                <a:ext cx="25" cy="0"/>
              </a:xfrm>
              <a:prstGeom prst="line">
                <a:avLst/>
              </a:prstGeom>
              <a:noFill/>
              <a:ln w="3175">
                <a:solidFill>
                  <a:srgbClr val="000000"/>
                </a:solidFill>
                <a:round/>
                <a:headEnd/>
                <a:tailEnd/>
              </a:ln>
            </p:spPr>
            <p:txBody>
              <a:bodyPr/>
              <a:lstStyle/>
              <a:p>
                <a:endParaRPr lang="en-US"/>
              </a:p>
            </p:txBody>
          </p:sp>
          <p:sp>
            <p:nvSpPr>
              <p:cNvPr id="75943" name="Line 491"/>
              <p:cNvSpPr>
                <a:spLocks noChangeShapeType="1"/>
              </p:cNvSpPr>
              <p:nvPr/>
            </p:nvSpPr>
            <p:spPr bwMode="auto">
              <a:xfrm>
                <a:off x="3390" y="1281"/>
                <a:ext cx="25" cy="0"/>
              </a:xfrm>
              <a:prstGeom prst="line">
                <a:avLst/>
              </a:prstGeom>
              <a:noFill/>
              <a:ln w="3175">
                <a:solidFill>
                  <a:srgbClr val="000000"/>
                </a:solidFill>
                <a:round/>
                <a:headEnd/>
                <a:tailEnd/>
              </a:ln>
            </p:spPr>
            <p:txBody>
              <a:bodyPr/>
              <a:lstStyle/>
              <a:p>
                <a:endParaRPr lang="en-US"/>
              </a:p>
            </p:txBody>
          </p:sp>
          <p:sp>
            <p:nvSpPr>
              <p:cNvPr id="75944" name="Line 492"/>
              <p:cNvSpPr>
                <a:spLocks noChangeShapeType="1"/>
              </p:cNvSpPr>
              <p:nvPr/>
            </p:nvSpPr>
            <p:spPr bwMode="auto">
              <a:xfrm>
                <a:off x="3390" y="887"/>
                <a:ext cx="25" cy="0"/>
              </a:xfrm>
              <a:prstGeom prst="line">
                <a:avLst/>
              </a:prstGeom>
              <a:noFill/>
              <a:ln w="3175">
                <a:solidFill>
                  <a:srgbClr val="000000"/>
                </a:solidFill>
                <a:round/>
                <a:headEnd/>
                <a:tailEnd/>
              </a:ln>
            </p:spPr>
            <p:txBody>
              <a:bodyPr/>
              <a:lstStyle/>
              <a:p>
                <a:endParaRPr lang="en-US"/>
              </a:p>
            </p:txBody>
          </p:sp>
          <p:sp>
            <p:nvSpPr>
              <p:cNvPr id="75945" name="Line 493"/>
              <p:cNvSpPr>
                <a:spLocks noChangeShapeType="1"/>
              </p:cNvSpPr>
              <p:nvPr/>
            </p:nvSpPr>
            <p:spPr bwMode="auto">
              <a:xfrm flipH="1">
                <a:off x="5348" y="2853"/>
                <a:ext cx="23" cy="0"/>
              </a:xfrm>
              <a:prstGeom prst="line">
                <a:avLst/>
              </a:prstGeom>
              <a:noFill/>
              <a:ln w="3175">
                <a:solidFill>
                  <a:srgbClr val="000000"/>
                </a:solidFill>
                <a:round/>
                <a:headEnd/>
                <a:tailEnd/>
              </a:ln>
            </p:spPr>
            <p:txBody>
              <a:bodyPr/>
              <a:lstStyle/>
              <a:p>
                <a:endParaRPr lang="en-US"/>
              </a:p>
            </p:txBody>
          </p:sp>
          <p:sp>
            <p:nvSpPr>
              <p:cNvPr id="75946" name="Line 494"/>
              <p:cNvSpPr>
                <a:spLocks noChangeShapeType="1"/>
              </p:cNvSpPr>
              <p:nvPr/>
            </p:nvSpPr>
            <p:spPr bwMode="auto">
              <a:xfrm flipH="1">
                <a:off x="5348" y="2459"/>
                <a:ext cx="23" cy="0"/>
              </a:xfrm>
              <a:prstGeom prst="line">
                <a:avLst/>
              </a:prstGeom>
              <a:noFill/>
              <a:ln w="3175">
                <a:solidFill>
                  <a:srgbClr val="000000"/>
                </a:solidFill>
                <a:round/>
                <a:headEnd/>
                <a:tailEnd/>
              </a:ln>
            </p:spPr>
            <p:txBody>
              <a:bodyPr/>
              <a:lstStyle/>
              <a:p>
                <a:endParaRPr lang="en-US"/>
              </a:p>
            </p:txBody>
          </p:sp>
          <p:sp>
            <p:nvSpPr>
              <p:cNvPr id="75947" name="Line 495"/>
              <p:cNvSpPr>
                <a:spLocks noChangeShapeType="1"/>
              </p:cNvSpPr>
              <p:nvPr/>
            </p:nvSpPr>
            <p:spPr bwMode="auto">
              <a:xfrm flipH="1">
                <a:off x="5348" y="2066"/>
                <a:ext cx="23" cy="0"/>
              </a:xfrm>
              <a:prstGeom prst="line">
                <a:avLst/>
              </a:prstGeom>
              <a:noFill/>
              <a:ln w="3175">
                <a:solidFill>
                  <a:srgbClr val="000000"/>
                </a:solidFill>
                <a:round/>
                <a:headEnd/>
                <a:tailEnd/>
              </a:ln>
            </p:spPr>
            <p:txBody>
              <a:bodyPr/>
              <a:lstStyle/>
              <a:p>
                <a:endParaRPr lang="en-US"/>
              </a:p>
            </p:txBody>
          </p:sp>
          <p:sp>
            <p:nvSpPr>
              <p:cNvPr id="75948" name="Line 496"/>
              <p:cNvSpPr>
                <a:spLocks noChangeShapeType="1"/>
              </p:cNvSpPr>
              <p:nvPr/>
            </p:nvSpPr>
            <p:spPr bwMode="auto">
              <a:xfrm flipH="1">
                <a:off x="5348" y="1674"/>
                <a:ext cx="23" cy="0"/>
              </a:xfrm>
              <a:prstGeom prst="line">
                <a:avLst/>
              </a:prstGeom>
              <a:noFill/>
              <a:ln w="3175">
                <a:solidFill>
                  <a:srgbClr val="000000"/>
                </a:solidFill>
                <a:round/>
                <a:headEnd/>
                <a:tailEnd/>
              </a:ln>
            </p:spPr>
            <p:txBody>
              <a:bodyPr/>
              <a:lstStyle/>
              <a:p>
                <a:endParaRPr lang="en-US"/>
              </a:p>
            </p:txBody>
          </p:sp>
          <p:sp>
            <p:nvSpPr>
              <p:cNvPr id="75949" name="Line 497"/>
              <p:cNvSpPr>
                <a:spLocks noChangeShapeType="1"/>
              </p:cNvSpPr>
              <p:nvPr/>
            </p:nvSpPr>
            <p:spPr bwMode="auto">
              <a:xfrm flipH="1">
                <a:off x="5348" y="1281"/>
                <a:ext cx="23" cy="0"/>
              </a:xfrm>
              <a:prstGeom prst="line">
                <a:avLst/>
              </a:prstGeom>
              <a:noFill/>
              <a:ln w="3175">
                <a:solidFill>
                  <a:srgbClr val="000000"/>
                </a:solidFill>
                <a:round/>
                <a:headEnd/>
                <a:tailEnd/>
              </a:ln>
            </p:spPr>
            <p:txBody>
              <a:bodyPr/>
              <a:lstStyle/>
              <a:p>
                <a:endParaRPr lang="en-US"/>
              </a:p>
            </p:txBody>
          </p:sp>
          <p:sp>
            <p:nvSpPr>
              <p:cNvPr id="75950" name="Line 498"/>
              <p:cNvSpPr>
                <a:spLocks noChangeShapeType="1"/>
              </p:cNvSpPr>
              <p:nvPr/>
            </p:nvSpPr>
            <p:spPr bwMode="auto">
              <a:xfrm flipH="1">
                <a:off x="5348" y="887"/>
                <a:ext cx="23" cy="0"/>
              </a:xfrm>
              <a:prstGeom prst="line">
                <a:avLst/>
              </a:prstGeom>
              <a:noFill/>
              <a:ln w="3175">
                <a:solidFill>
                  <a:srgbClr val="000000"/>
                </a:solidFill>
                <a:round/>
                <a:headEnd/>
                <a:tailEnd/>
              </a:ln>
            </p:spPr>
            <p:txBody>
              <a:bodyPr/>
              <a:lstStyle/>
              <a:p>
                <a:endParaRPr lang="en-US"/>
              </a:p>
            </p:txBody>
          </p:sp>
          <p:sp>
            <p:nvSpPr>
              <p:cNvPr id="75951" name="Rectangle 499"/>
              <p:cNvSpPr>
                <a:spLocks noChangeArrowheads="1"/>
              </p:cNvSpPr>
              <p:nvPr/>
            </p:nvSpPr>
            <p:spPr bwMode="auto">
              <a:xfrm rot="-5400000">
                <a:off x="2341" y="1791"/>
                <a:ext cx="1291" cy="173"/>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Released mass (g)</a:t>
                </a:r>
              </a:p>
            </p:txBody>
          </p:sp>
          <p:sp>
            <p:nvSpPr>
              <p:cNvPr id="75952" name="Freeform 500"/>
              <p:cNvSpPr>
                <a:spLocks/>
              </p:cNvSpPr>
              <p:nvPr/>
            </p:nvSpPr>
            <p:spPr bwMode="auto">
              <a:xfrm>
                <a:off x="3390" y="1471"/>
                <a:ext cx="570" cy="1382"/>
              </a:xfrm>
              <a:custGeom>
                <a:avLst/>
                <a:gdLst>
                  <a:gd name="T0" fmla="*/ 0 w 570"/>
                  <a:gd name="T1" fmla="*/ 1382 h 1382"/>
                  <a:gd name="T2" fmla="*/ 557 w 570"/>
                  <a:gd name="T3" fmla="*/ 1382 h 1382"/>
                  <a:gd name="T4" fmla="*/ 557 w 570"/>
                  <a:gd name="T5" fmla="*/ 777 h 1382"/>
                  <a:gd name="T6" fmla="*/ 559 w 570"/>
                  <a:gd name="T7" fmla="*/ 766 h 1382"/>
                  <a:gd name="T8" fmla="*/ 559 w 570"/>
                  <a:gd name="T9" fmla="*/ 474 h 1382"/>
                  <a:gd name="T10" fmla="*/ 561 w 570"/>
                  <a:gd name="T11" fmla="*/ 469 h 1382"/>
                  <a:gd name="T12" fmla="*/ 561 w 570"/>
                  <a:gd name="T13" fmla="*/ 359 h 1382"/>
                  <a:gd name="T14" fmla="*/ 561 w 570"/>
                  <a:gd name="T15" fmla="*/ 356 h 1382"/>
                  <a:gd name="T16" fmla="*/ 561 w 570"/>
                  <a:gd name="T17" fmla="*/ 278 h 1382"/>
                  <a:gd name="T18" fmla="*/ 563 w 570"/>
                  <a:gd name="T19" fmla="*/ 278 h 1382"/>
                  <a:gd name="T20" fmla="*/ 563 w 570"/>
                  <a:gd name="T21" fmla="*/ 233 h 1382"/>
                  <a:gd name="T22" fmla="*/ 564 w 570"/>
                  <a:gd name="T23" fmla="*/ 233 h 1382"/>
                  <a:gd name="T24" fmla="*/ 564 w 570"/>
                  <a:gd name="T25" fmla="*/ 198 h 1382"/>
                  <a:gd name="T26" fmla="*/ 564 w 570"/>
                  <a:gd name="T27" fmla="*/ 198 h 1382"/>
                  <a:gd name="T28" fmla="*/ 564 w 570"/>
                  <a:gd name="T29" fmla="*/ 161 h 1382"/>
                  <a:gd name="T30" fmla="*/ 566 w 570"/>
                  <a:gd name="T31" fmla="*/ 161 h 1382"/>
                  <a:gd name="T32" fmla="*/ 566 w 570"/>
                  <a:gd name="T33" fmla="*/ 128 h 1382"/>
                  <a:gd name="T34" fmla="*/ 568 w 570"/>
                  <a:gd name="T35" fmla="*/ 128 h 1382"/>
                  <a:gd name="T36" fmla="*/ 568 w 570"/>
                  <a:gd name="T37" fmla="*/ 104 h 1382"/>
                  <a:gd name="T38" fmla="*/ 568 w 570"/>
                  <a:gd name="T39" fmla="*/ 104 h 1382"/>
                  <a:gd name="T40" fmla="*/ 568 w 570"/>
                  <a:gd name="T41" fmla="*/ 86 h 1382"/>
                  <a:gd name="T42" fmla="*/ 570 w 570"/>
                  <a:gd name="T43" fmla="*/ 86 h 1382"/>
                  <a:gd name="T44" fmla="*/ 570 w 570"/>
                  <a:gd name="T45" fmla="*/ 0 h 13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570"/>
                  <a:gd name="T70" fmla="*/ 0 h 1382"/>
                  <a:gd name="T71" fmla="*/ 570 w 570"/>
                  <a:gd name="T72" fmla="*/ 1382 h 13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570" h="1382">
                    <a:moveTo>
                      <a:pt x="0" y="1382"/>
                    </a:moveTo>
                    <a:lnTo>
                      <a:pt x="557" y="1382"/>
                    </a:lnTo>
                    <a:lnTo>
                      <a:pt x="557" y="777"/>
                    </a:lnTo>
                    <a:lnTo>
                      <a:pt x="559" y="766"/>
                    </a:lnTo>
                    <a:lnTo>
                      <a:pt x="559" y="474"/>
                    </a:lnTo>
                    <a:lnTo>
                      <a:pt x="561" y="469"/>
                    </a:lnTo>
                    <a:lnTo>
                      <a:pt x="561" y="359"/>
                    </a:lnTo>
                    <a:lnTo>
                      <a:pt x="561" y="356"/>
                    </a:lnTo>
                    <a:lnTo>
                      <a:pt x="561" y="278"/>
                    </a:lnTo>
                    <a:lnTo>
                      <a:pt x="563" y="278"/>
                    </a:lnTo>
                    <a:lnTo>
                      <a:pt x="563" y="233"/>
                    </a:lnTo>
                    <a:lnTo>
                      <a:pt x="564" y="233"/>
                    </a:lnTo>
                    <a:lnTo>
                      <a:pt x="564" y="198"/>
                    </a:lnTo>
                    <a:lnTo>
                      <a:pt x="564" y="161"/>
                    </a:lnTo>
                    <a:lnTo>
                      <a:pt x="566" y="161"/>
                    </a:lnTo>
                    <a:lnTo>
                      <a:pt x="566" y="128"/>
                    </a:lnTo>
                    <a:lnTo>
                      <a:pt x="568" y="128"/>
                    </a:lnTo>
                    <a:lnTo>
                      <a:pt x="568" y="104"/>
                    </a:lnTo>
                    <a:lnTo>
                      <a:pt x="568" y="86"/>
                    </a:lnTo>
                    <a:lnTo>
                      <a:pt x="570" y="86"/>
                    </a:lnTo>
                    <a:lnTo>
                      <a:pt x="570" y="0"/>
                    </a:lnTo>
                  </a:path>
                </a:pathLst>
              </a:custGeom>
              <a:noFill/>
              <a:ln w="3175">
                <a:solidFill>
                  <a:srgbClr val="000000"/>
                </a:solidFill>
                <a:prstDash val="solid"/>
                <a:round/>
                <a:headEnd/>
                <a:tailEnd/>
              </a:ln>
            </p:spPr>
            <p:txBody>
              <a:bodyPr/>
              <a:lstStyle/>
              <a:p>
                <a:endParaRPr lang="en-US"/>
              </a:p>
            </p:txBody>
          </p:sp>
          <p:sp>
            <p:nvSpPr>
              <p:cNvPr id="75953" name="Freeform 501"/>
              <p:cNvSpPr>
                <a:spLocks/>
              </p:cNvSpPr>
              <p:nvPr/>
            </p:nvSpPr>
            <p:spPr bwMode="auto">
              <a:xfrm>
                <a:off x="3960" y="975"/>
                <a:ext cx="1411" cy="496"/>
              </a:xfrm>
              <a:custGeom>
                <a:avLst/>
                <a:gdLst>
                  <a:gd name="T0" fmla="*/ 2 w 1411"/>
                  <a:gd name="T1" fmla="*/ 480 h 496"/>
                  <a:gd name="T2" fmla="*/ 2 w 1411"/>
                  <a:gd name="T3" fmla="*/ 343 h 496"/>
                  <a:gd name="T4" fmla="*/ 5 w 1411"/>
                  <a:gd name="T5" fmla="*/ 306 h 496"/>
                  <a:gd name="T6" fmla="*/ 5 w 1411"/>
                  <a:gd name="T7" fmla="*/ 255 h 496"/>
                  <a:gd name="T8" fmla="*/ 9 w 1411"/>
                  <a:gd name="T9" fmla="*/ 236 h 496"/>
                  <a:gd name="T10" fmla="*/ 9 w 1411"/>
                  <a:gd name="T11" fmla="*/ 204 h 496"/>
                  <a:gd name="T12" fmla="*/ 12 w 1411"/>
                  <a:gd name="T13" fmla="*/ 190 h 496"/>
                  <a:gd name="T14" fmla="*/ 12 w 1411"/>
                  <a:gd name="T15" fmla="*/ 169 h 496"/>
                  <a:gd name="T16" fmla="*/ 16 w 1411"/>
                  <a:gd name="T17" fmla="*/ 158 h 496"/>
                  <a:gd name="T18" fmla="*/ 16 w 1411"/>
                  <a:gd name="T19" fmla="*/ 139 h 496"/>
                  <a:gd name="T20" fmla="*/ 19 w 1411"/>
                  <a:gd name="T21" fmla="*/ 134 h 496"/>
                  <a:gd name="T22" fmla="*/ 19 w 1411"/>
                  <a:gd name="T23" fmla="*/ 121 h 496"/>
                  <a:gd name="T24" fmla="*/ 23 w 1411"/>
                  <a:gd name="T25" fmla="*/ 113 h 496"/>
                  <a:gd name="T26" fmla="*/ 23 w 1411"/>
                  <a:gd name="T27" fmla="*/ 105 h 496"/>
                  <a:gd name="T28" fmla="*/ 26 w 1411"/>
                  <a:gd name="T29" fmla="*/ 99 h 496"/>
                  <a:gd name="T30" fmla="*/ 26 w 1411"/>
                  <a:gd name="T31" fmla="*/ 91 h 496"/>
                  <a:gd name="T32" fmla="*/ 30 w 1411"/>
                  <a:gd name="T33" fmla="*/ 86 h 496"/>
                  <a:gd name="T34" fmla="*/ 30 w 1411"/>
                  <a:gd name="T35" fmla="*/ 81 h 496"/>
                  <a:gd name="T36" fmla="*/ 34 w 1411"/>
                  <a:gd name="T37" fmla="*/ 78 h 496"/>
                  <a:gd name="T38" fmla="*/ 34 w 1411"/>
                  <a:gd name="T39" fmla="*/ 72 h 496"/>
                  <a:gd name="T40" fmla="*/ 37 w 1411"/>
                  <a:gd name="T41" fmla="*/ 70 h 496"/>
                  <a:gd name="T42" fmla="*/ 37 w 1411"/>
                  <a:gd name="T43" fmla="*/ 64 h 496"/>
                  <a:gd name="T44" fmla="*/ 41 w 1411"/>
                  <a:gd name="T45" fmla="*/ 62 h 496"/>
                  <a:gd name="T46" fmla="*/ 41 w 1411"/>
                  <a:gd name="T47" fmla="*/ 59 h 496"/>
                  <a:gd name="T48" fmla="*/ 44 w 1411"/>
                  <a:gd name="T49" fmla="*/ 56 h 496"/>
                  <a:gd name="T50" fmla="*/ 44 w 1411"/>
                  <a:gd name="T51" fmla="*/ 54 h 496"/>
                  <a:gd name="T52" fmla="*/ 48 w 1411"/>
                  <a:gd name="T53" fmla="*/ 51 h 496"/>
                  <a:gd name="T54" fmla="*/ 48 w 1411"/>
                  <a:gd name="T55" fmla="*/ 48 h 496"/>
                  <a:gd name="T56" fmla="*/ 51 w 1411"/>
                  <a:gd name="T57" fmla="*/ 46 h 496"/>
                  <a:gd name="T58" fmla="*/ 51 w 1411"/>
                  <a:gd name="T59" fmla="*/ 43 h 496"/>
                  <a:gd name="T60" fmla="*/ 55 w 1411"/>
                  <a:gd name="T61" fmla="*/ 40 h 496"/>
                  <a:gd name="T62" fmla="*/ 55 w 1411"/>
                  <a:gd name="T63" fmla="*/ 38 h 496"/>
                  <a:gd name="T64" fmla="*/ 58 w 1411"/>
                  <a:gd name="T65" fmla="*/ 35 h 496"/>
                  <a:gd name="T66" fmla="*/ 60 w 1411"/>
                  <a:gd name="T67" fmla="*/ 32 h 496"/>
                  <a:gd name="T68" fmla="*/ 64 w 1411"/>
                  <a:gd name="T69" fmla="*/ 30 h 496"/>
                  <a:gd name="T70" fmla="*/ 65 w 1411"/>
                  <a:gd name="T71" fmla="*/ 27 h 496"/>
                  <a:gd name="T72" fmla="*/ 69 w 1411"/>
                  <a:gd name="T73" fmla="*/ 24 h 496"/>
                  <a:gd name="T74" fmla="*/ 71 w 1411"/>
                  <a:gd name="T75" fmla="*/ 22 h 496"/>
                  <a:gd name="T76" fmla="*/ 74 w 1411"/>
                  <a:gd name="T77" fmla="*/ 19 h 496"/>
                  <a:gd name="T78" fmla="*/ 76 w 1411"/>
                  <a:gd name="T79" fmla="*/ 16 h 496"/>
                  <a:gd name="T80" fmla="*/ 81 w 1411"/>
                  <a:gd name="T81" fmla="*/ 14 h 496"/>
                  <a:gd name="T82" fmla="*/ 85 w 1411"/>
                  <a:gd name="T83" fmla="*/ 11 h 496"/>
                  <a:gd name="T84" fmla="*/ 90 w 1411"/>
                  <a:gd name="T85" fmla="*/ 8 h 496"/>
                  <a:gd name="T86" fmla="*/ 96 w 1411"/>
                  <a:gd name="T87" fmla="*/ 6 h 496"/>
                  <a:gd name="T88" fmla="*/ 231 w 1411"/>
                  <a:gd name="T89" fmla="*/ 3 h 49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11"/>
                  <a:gd name="T136" fmla="*/ 0 h 496"/>
                  <a:gd name="T137" fmla="*/ 1411 w 1411"/>
                  <a:gd name="T138" fmla="*/ 496 h 49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11" h="496">
                    <a:moveTo>
                      <a:pt x="0" y="496"/>
                    </a:moveTo>
                    <a:lnTo>
                      <a:pt x="0" y="482"/>
                    </a:lnTo>
                    <a:lnTo>
                      <a:pt x="2" y="480"/>
                    </a:lnTo>
                    <a:lnTo>
                      <a:pt x="2" y="394"/>
                    </a:lnTo>
                    <a:lnTo>
                      <a:pt x="2" y="343"/>
                    </a:lnTo>
                    <a:lnTo>
                      <a:pt x="3" y="340"/>
                    </a:lnTo>
                    <a:lnTo>
                      <a:pt x="3" y="308"/>
                    </a:lnTo>
                    <a:lnTo>
                      <a:pt x="5" y="306"/>
                    </a:lnTo>
                    <a:lnTo>
                      <a:pt x="5" y="279"/>
                    </a:lnTo>
                    <a:lnTo>
                      <a:pt x="5" y="255"/>
                    </a:lnTo>
                    <a:lnTo>
                      <a:pt x="7" y="255"/>
                    </a:lnTo>
                    <a:lnTo>
                      <a:pt x="7" y="236"/>
                    </a:lnTo>
                    <a:lnTo>
                      <a:pt x="9" y="236"/>
                    </a:lnTo>
                    <a:lnTo>
                      <a:pt x="9" y="220"/>
                    </a:lnTo>
                    <a:lnTo>
                      <a:pt x="9" y="204"/>
                    </a:lnTo>
                    <a:lnTo>
                      <a:pt x="10" y="204"/>
                    </a:lnTo>
                    <a:lnTo>
                      <a:pt x="10" y="193"/>
                    </a:lnTo>
                    <a:lnTo>
                      <a:pt x="12" y="190"/>
                    </a:lnTo>
                    <a:lnTo>
                      <a:pt x="12" y="180"/>
                    </a:lnTo>
                    <a:lnTo>
                      <a:pt x="12" y="169"/>
                    </a:lnTo>
                    <a:lnTo>
                      <a:pt x="14" y="166"/>
                    </a:lnTo>
                    <a:lnTo>
                      <a:pt x="14" y="158"/>
                    </a:lnTo>
                    <a:lnTo>
                      <a:pt x="16" y="158"/>
                    </a:lnTo>
                    <a:lnTo>
                      <a:pt x="16" y="150"/>
                    </a:lnTo>
                    <a:lnTo>
                      <a:pt x="16" y="139"/>
                    </a:lnTo>
                    <a:lnTo>
                      <a:pt x="18" y="139"/>
                    </a:lnTo>
                    <a:lnTo>
                      <a:pt x="18" y="134"/>
                    </a:lnTo>
                    <a:lnTo>
                      <a:pt x="19" y="134"/>
                    </a:lnTo>
                    <a:lnTo>
                      <a:pt x="19" y="126"/>
                    </a:lnTo>
                    <a:lnTo>
                      <a:pt x="19" y="121"/>
                    </a:lnTo>
                    <a:lnTo>
                      <a:pt x="21" y="118"/>
                    </a:lnTo>
                    <a:lnTo>
                      <a:pt x="21" y="113"/>
                    </a:lnTo>
                    <a:lnTo>
                      <a:pt x="23" y="113"/>
                    </a:lnTo>
                    <a:lnTo>
                      <a:pt x="23" y="107"/>
                    </a:lnTo>
                    <a:lnTo>
                      <a:pt x="23" y="105"/>
                    </a:lnTo>
                    <a:lnTo>
                      <a:pt x="25" y="102"/>
                    </a:lnTo>
                    <a:lnTo>
                      <a:pt x="25" y="99"/>
                    </a:lnTo>
                    <a:lnTo>
                      <a:pt x="26" y="99"/>
                    </a:lnTo>
                    <a:lnTo>
                      <a:pt x="26" y="97"/>
                    </a:lnTo>
                    <a:lnTo>
                      <a:pt x="26" y="91"/>
                    </a:lnTo>
                    <a:lnTo>
                      <a:pt x="28" y="91"/>
                    </a:lnTo>
                    <a:lnTo>
                      <a:pt x="28" y="86"/>
                    </a:lnTo>
                    <a:lnTo>
                      <a:pt x="30" y="86"/>
                    </a:lnTo>
                    <a:lnTo>
                      <a:pt x="30" y="83"/>
                    </a:lnTo>
                    <a:lnTo>
                      <a:pt x="30" y="81"/>
                    </a:lnTo>
                    <a:lnTo>
                      <a:pt x="32" y="81"/>
                    </a:lnTo>
                    <a:lnTo>
                      <a:pt x="32" y="78"/>
                    </a:lnTo>
                    <a:lnTo>
                      <a:pt x="34" y="78"/>
                    </a:lnTo>
                    <a:lnTo>
                      <a:pt x="34" y="75"/>
                    </a:lnTo>
                    <a:lnTo>
                      <a:pt x="34" y="72"/>
                    </a:lnTo>
                    <a:lnTo>
                      <a:pt x="35" y="72"/>
                    </a:lnTo>
                    <a:lnTo>
                      <a:pt x="35" y="70"/>
                    </a:lnTo>
                    <a:lnTo>
                      <a:pt x="37" y="70"/>
                    </a:lnTo>
                    <a:lnTo>
                      <a:pt x="37" y="67"/>
                    </a:lnTo>
                    <a:lnTo>
                      <a:pt x="37" y="64"/>
                    </a:lnTo>
                    <a:lnTo>
                      <a:pt x="39" y="64"/>
                    </a:lnTo>
                    <a:lnTo>
                      <a:pt x="39" y="62"/>
                    </a:lnTo>
                    <a:lnTo>
                      <a:pt x="41" y="62"/>
                    </a:lnTo>
                    <a:lnTo>
                      <a:pt x="41" y="59"/>
                    </a:lnTo>
                    <a:lnTo>
                      <a:pt x="42" y="59"/>
                    </a:lnTo>
                    <a:lnTo>
                      <a:pt x="42" y="56"/>
                    </a:lnTo>
                    <a:lnTo>
                      <a:pt x="44" y="56"/>
                    </a:lnTo>
                    <a:lnTo>
                      <a:pt x="44" y="54"/>
                    </a:lnTo>
                    <a:lnTo>
                      <a:pt x="46" y="54"/>
                    </a:lnTo>
                    <a:lnTo>
                      <a:pt x="46" y="51"/>
                    </a:lnTo>
                    <a:lnTo>
                      <a:pt x="48" y="51"/>
                    </a:lnTo>
                    <a:lnTo>
                      <a:pt x="48" y="48"/>
                    </a:lnTo>
                    <a:lnTo>
                      <a:pt x="49" y="48"/>
                    </a:lnTo>
                    <a:lnTo>
                      <a:pt x="49" y="46"/>
                    </a:lnTo>
                    <a:lnTo>
                      <a:pt x="51" y="46"/>
                    </a:lnTo>
                    <a:lnTo>
                      <a:pt x="51" y="43"/>
                    </a:lnTo>
                    <a:lnTo>
                      <a:pt x="53" y="43"/>
                    </a:lnTo>
                    <a:lnTo>
                      <a:pt x="53" y="40"/>
                    </a:lnTo>
                    <a:lnTo>
                      <a:pt x="55" y="40"/>
                    </a:lnTo>
                    <a:lnTo>
                      <a:pt x="55" y="38"/>
                    </a:lnTo>
                    <a:lnTo>
                      <a:pt x="57" y="38"/>
                    </a:lnTo>
                    <a:lnTo>
                      <a:pt x="57" y="35"/>
                    </a:lnTo>
                    <a:lnTo>
                      <a:pt x="58" y="35"/>
                    </a:lnTo>
                    <a:lnTo>
                      <a:pt x="58" y="32"/>
                    </a:lnTo>
                    <a:lnTo>
                      <a:pt x="60" y="32"/>
                    </a:lnTo>
                    <a:lnTo>
                      <a:pt x="62" y="32"/>
                    </a:lnTo>
                    <a:lnTo>
                      <a:pt x="62" y="30"/>
                    </a:lnTo>
                    <a:lnTo>
                      <a:pt x="64" y="30"/>
                    </a:lnTo>
                    <a:lnTo>
                      <a:pt x="64" y="27"/>
                    </a:lnTo>
                    <a:lnTo>
                      <a:pt x="65" y="27"/>
                    </a:lnTo>
                    <a:lnTo>
                      <a:pt x="67" y="27"/>
                    </a:lnTo>
                    <a:lnTo>
                      <a:pt x="67" y="24"/>
                    </a:lnTo>
                    <a:lnTo>
                      <a:pt x="69" y="24"/>
                    </a:lnTo>
                    <a:lnTo>
                      <a:pt x="69" y="22"/>
                    </a:lnTo>
                    <a:lnTo>
                      <a:pt x="71" y="22"/>
                    </a:lnTo>
                    <a:lnTo>
                      <a:pt x="73" y="22"/>
                    </a:lnTo>
                    <a:lnTo>
                      <a:pt x="73" y="19"/>
                    </a:lnTo>
                    <a:lnTo>
                      <a:pt x="74" y="19"/>
                    </a:lnTo>
                    <a:lnTo>
                      <a:pt x="76" y="19"/>
                    </a:lnTo>
                    <a:lnTo>
                      <a:pt x="76" y="16"/>
                    </a:lnTo>
                    <a:lnTo>
                      <a:pt x="80" y="16"/>
                    </a:lnTo>
                    <a:lnTo>
                      <a:pt x="80" y="14"/>
                    </a:lnTo>
                    <a:lnTo>
                      <a:pt x="81" y="14"/>
                    </a:lnTo>
                    <a:lnTo>
                      <a:pt x="81" y="11"/>
                    </a:lnTo>
                    <a:lnTo>
                      <a:pt x="85" y="11"/>
                    </a:lnTo>
                    <a:lnTo>
                      <a:pt x="87" y="11"/>
                    </a:lnTo>
                    <a:lnTo>
                      <a:pt x="89" y="8"/>
                    </a:lnTo>
                    <a:lnTo>
                      <a:pt x="90" y="8"/>
                    </a:lnTo>
                    <a:lnTo>
                      <a:pt x="92" y="8"/>
                    </a:lnTo>
                    <a:lnTo>
                      <a:pt x="96" y="8"/>
                    </a:lnTo>
                    <a:lnTo>
                      <a:pt x="96" y="6"/>
                    </a:lnTo>
                    <a:lnTo>
                      <a:pt x="101" y="6"/>
                    </a:lnTo>
                    <a:lnTo>
                      <a:pt x="101" y="3"/>
                    </a:lnTo>
                    <a:lnTo>
                      <a:pt x="231" y="3"/>
                    </a:lnTo>
                    <a:lnTo>
                      <a:pt x="234" y="0"/>
                    </a:lnTo>
                    <a:lnTo>
                      <a:pt x="1411" y="0"/>
                    </a:lnTo>
                  </a:path>
                </a:pathLst>
              </a:custGeom>
              <a:noFill/>
              <a:ln w="12700" cmpd="sng">
                <a:solidFill>
                  <a:srgbClr val="000000"/>
                </a:solidFill>
                <a:prstDash val="solid"/>
                <a:round/>
                <a:headEnd/>
                <a:tailEnd/>
              </a:ln>
            </p:spPr>
            <p:txBody>
              <a:bodyPr/>
              <a:lstStyle/>
              <a:p>
                <a:endParaRPr lang="en-US"/>
              </a:p>
            </p:txBody>
          </p:sp>
          <p:sp>
            <p:nvSpPr>
              <p:cNvPr id="75954" name="Freeform 502"/>
              <p:cNvSpPr>
                <a:spLocks/>
              </p:cNvSpPr>
              <p:nvPr/>
            </p:nvSpPr>
            <p:spPr bwMode="auto">
              <a:xfrm>
                <a:off x="3390" y="2722"/>
                <a:ext cx="971" cy="131"/>
              </a:xfrm>
              <a:custGeom>
                <a:avLst/>
                <a:gdLst>
                  <a:gd name="T0" fmla="*/ 572 w 971"/>
                  <a:gd name="T1" fmla="*/ 131 h 131"/>
                  <a:gd name="T2" fmla="*/ 575 w 971"/>
                  <a:gd name="T3" fmla="*/ 129 h 131"/>
                  <a:gd name="T4" fmla="*/ 575 w 971"/>
                  <a:gd name="T5" fmla="*/ 129 h 131"/>
                  <a:gd name="T6" fmla="*/ 577 w 971"/>
                  <a:gd name="T7" fmla="*/ 126 h 131"/>
                  <a:gd name="T8" fmla="*/ 579 w 971"/>
                  <a:gd name="T9" fmla="*/ 123 h 131"/>
                  <a:gd name="T10" fmla="*/ 579 w 971"/>
                  <a:gd name="T11" fmla="*/ 121 h 131"/>
                  <a:gd name="T12" fmla="*/ 580 w 971"/>
                  <a:gd name="T13" fmla="*/ 118 h 131"/>
                  <a:gd name="T14" fmla="*/ 582 w 971"/>
                  <a:gd name="T15" fmla="*/ 115 h 131"/>
                  <a:gd name="T16" fmla="*/ 582 w 971"/>
                  <a:gd name="T17" fmla="*/ 113 h 131"/>
                  <a:gd name="T18" fmla="*/ 584 w 971"/>
                  <a:gd name="T19" fmla="*/ 107 h 131"/>
                  <a:gd name="T20" fmla="*/ 586 w 971"/>
                  <a:gd name="T21" fmla="*/ 104 h 131"/>
                  <a:gd name="T22" fmla="*/ 586 w 971"/>
                  <a:gd name="T23" fmla="*/ 102 h 131"/>
                  <a:gd name="T24" fmla="*/ 588 w 971"/>
                  <a:gd name="T25" fmla="*/ 96 h 131"/>
                  <a:gd name="T26" fmla="*/ 589 w 971"/>
                  <a:gd name="T27" fmla="*/ 94 h 131"/>
                  <a:gd name="T28" fmla="*/ 589 w 971"/>
                  <a:gd name="T29" fmla="*/ 91 h 131"/>
                  <a:gd name="T30" fmla="*/ 591 w 971"/>
                  <a:gd name="T31" fmla="*/ 86 h 131"/>
                  <a:gd name="T32" fmla="*/ 593 w 971"/>
                  <a:gd name="T33" fmla="*/ 86 h 131"/>
                  <a:gd name="T34" fmla="*/ 593 w 971"/>
                  <a:gd name="T35" fmla="*/ 80 h 131"/>
                  <a:gd name="T36" fmla="*/ 595 w 971"/>
                  <a:gd name="T37" fmla="*/ 78 h 131"/>
                  <a:gd name="T38" fmla="*/ 596 w 971"/>
                  <a:gd name="T39" fmla="*/ 75 h 131"/>
                  <a:gd name="T40" fmla="*/ 596 w 971"/>
                  <a:gd name="T41" fmla="*/ 72 h 131"/>
                  <a:gd name="T42" fmla="*/ 598 w 971"/>
                  <a:gd name="T43" fmla="*/ 70 h 131"/>
                  <a:gd name="T44" fmla="*/ 600 w 971"/>
                  <a:gd name="T45" fmla="*/ 70 h 131"/>
                  <a:gd name="T46" fmla="*/ 600 w 971"/>
                  <a:gd name="T47" fmla="*/ 64 h 131"/>
                  <a:gd name="T48" fmla="*/ 602 w 971"/>
                  <a:gd name="T49" fmla="*/ 64 h 131"/>
                  <a:gd name="T50" fmla="*/ 604 w 971"/>
                  <a:gd name="T51" fmla="*/ 62 h 131"/>
                  <a:gd name="T52" fmla="*/ 604 w 971"/>
                  <a:gd name="T53" fmla="*/ 59 h 131"/>
                  <a:gd name="T54" fmla="*/ 605 w 971"/>
                  <a:gd name="T55" fmla="*/ 59 h 131"/>
                  <a:gd name="T56" fmla="*/ 607 w 971"/>
                  <a:gd name="T57" fmla="*/ 56 h 131"/>
                  <a:gd name="T58" fmla="*/ 607 w 971"/>
                  <a:gd name="T59" fmla="*/ 54 h 131"/>
                  <a:gd name="T60" fmla="*/ 609 w 971"/>
                  <a:gd name="T61" fmla="*/ 51 h 131"/>
                  <a:gd name="T62" fmla="*/ 611 w 971"/>
                  <a:gd name="T63" fmla="*/ 48 h 131"/>
                  <a:gd name="T64" fmla="*/ 612 w 971"/>
                  <a:gd name="T65" fmla="*/ 48 h 131"/>
                  <a:gd name="T66" fmla="*/ 614 w 971"/>
                  <a:gd name="T67" fmla="*/ 46 h 131"/>
                  <a:gd name="T68" fmla="*/ 614 w 971"/>
                  <a:gd name="T69" fmla="*/ 43 h 131"/>
                  <a:gd name="T70" fmla="*/ 616 w 971"/>
                  <a:gd name="T71" fmla="*/ 43 h 131"/>
                  <a:gd name="T72" fmla="*/ 618 w 971"/>
                  <a:gd name="T73" fmla="*/ 40 h 131"/>
                  <a:gd name="T74" fmla="*/ 619 w 971"/>
                  <a:gd name="T75" fmla="*/ 37 h 131"/>
                  <a:gd name="T76" fmla="*/ 621 w 971"/>
                  <a:gd name="T77" fmla="*/ 37 h 131"/>
                  <a:gd name="T78" fmla="*/ 621 w 971"/>
                  <a:gd name="T79" fmla="*/ 35 h 131"/>
                  <a:gd name="T80" fmla="*/ 625 w 971"/>
                  <a:gd name="T81" fmla="*/ 32 h 131"/>
                  <a:gd name="T82" fmla="*/ 625 w 971"/>
                  <a:gd name="T83" fmla="*/ 32 h 131"/>
                  <a:gd name="T84" fmla="*/ 627 w 971"/>
                  <a:gd name="T85" fmla="*/ 29 h 131"/>
                  <a:gd name="T86" fmla="*/ 628 w 971"/>
                  <a:gd name="T87" fmla="*/ 27 h 131"/>
                  <a:gd name="T88" fmla="*/ 630 w 971"/>
                  <a:gd name="T89" fmla="*/ 27 h 131"/>
                  <a:gd name="T90" fmla="*/ 632 w 971"/>
                  <a:gd name="T91" fmla="*/ 24 h 131"/>
                  <a:gd name="T92" fmla="*/ 635 w 971"/>
                  <a:gd name="T93" fmla="*/ 21 h 131"/>
                  <a:gd name="T94" fmla="*/ 635 w 971"/>
                  <a:gd name="T95" fmla="*/ 21 h 131"/>
                  <a:gd name="T96" fmla="*/ 639 w 971"/>
                  <a:gd name="T97" fmla="*/ 19 h 131"/>
                  <a:gd name="T98" fmla="*/ 641 w 971"/>
                  <a:gd name="T99" fmla="*/ 16 h 131"/>
                  <a:gd name="T100" fmla="*/ 643 w 971"/>
                  <a:gd name="T101" fmla="*/ 16 h 131"/>
                  <a:gd name="T102" fmla="*/ 646 w 971"/>
                  <a:gd name="T103" fmla="*/ 13 h 131"/>
                  <a:gd name="T104" fmla="*/ 648 w 971"/>
                  <a:gd name="T105" fmla="*/ 11 h 131"/>
                  <a:gd name="T106" fmla="*/ 650 w 971"/>
                  <a:gd name="T107" fmla="*/ 11 h 131"/>
                  <a:gd name="T108" fmla="*/ 653 w 971"/>
                  <a:gd name="T109" fmla="*/ 8 h 131"/>
                  <a:gd name="T110" fmla="*/ 657 w 971"/>
                  <a:gd name="T111" fmla="*/ 5 h 131"/>
                  <a:gd name="T112" fmla="*/ 662 w 971"/>
                  <a:gd name="T113" fmla="*/ 5 h 131"/>
                  <a:gd name="T114" fmla="*/ 666 w 971"/>
                  <a:gd name="T115" fmla="*/ 3 h 131"/>
                  <a:gd name="T116" fmla="*/ 673 w 971"/>
                  <a:gd name="T117" fmla="*/ 0 h 131"/>
                  <a:gd name="T118" fmla="*/ 971 w 971"/>
                  <a:gd name="T119" fmla="*/ 0 h 13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71"/>
                  <a:gd name="T181" fmla="*/ 0 h 131"/>
                  <a:gd name="T182" fmla="*/ 971 w 971"/>
                  <a:gd name="T183" fmla="*/ 131 h 13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71" h="131">
                    <a:moveTo>
                      <a:pt x="0" y="131"/>
                    </a:moveTo>
                    <a:lnTo>
                      <a:pt x="572" y="131"/>
                    </a:lnTo>
                    <a:lnTo>
                      <a:pt x="572" y="129"/>
                    </a:lnTo>
                    <a:lnTo>
                      <a:pt x="575" y="129"/>
                    </a:lnTo>
                    <a:lnTo>
                      <a:pt x="575" y="126"/>
                    </a:lnTo>
                    <a:lnTo>
                      <a:pt x="577" y="126"/>
                    </a:lnTo>
                    <a:lnTo>
                      <a:pt x="577" y="123"/>
                    </a:lnTo>
                    <a:lnTo>
                      <a:pt x="579" y="123"/>
                    </a:lnTo>
                    <a:lnTo>
                      <a:pt x="579" y="121"/>
                    </a:lnTo>
                    <a:lnTo>
                      <a:pt x="579" y="118"/>
                    </a:lnTo>
                    <a:lnTo>
                      <a:pt x="580" y="118"/>
                    </a:lnTo>
                    <a:lnTo>
                      <a:pt x="580" y="115"/>
                    </a:lnTo>
                    <a:lnTo>
                      <a:pt x="582" y="115"/>
                    </a:lnTo>
                    <a:lnTo>
                      <a:pt x="582" y="113"/>
                    </a:lnTo>
                    <a:lnTo>
                      <a:pt x="582" y="107"/>
                    </a:lnTo>
                    <a:lnTo>
                      <a:pt x="584" y="107"/>
                    </a:lnTo>
                    <a:lnTo>
                      <a:pt x="584" y="104"/>
                    </a:lnTo>
                    <a:lnTo>
                      <a:pt x="586" y="104"/>
                    </a:lnTo>
                    <a:lnTo>
                      <a:pt x="586" y="102"/>
                    </a:lnTo>
                    <a:lnTo>
                      <a:pt x="586" y="96"/>
                    </a:lnTo>
                    <a:lnTo>
                      <a:pt x="588" y="96"/>
                    </a:lnTo>
                    <a:lnTo>
                      <a:pt x="588" y="94"/>
                    </a:lnTo>
                    <a:lnTo>
                      <a:pt x="589" y="94"/>
                    </a:lnTo>
                    <a:lnTo>
                      <a:pt x="589" y="91"/>
                    </a:lnTo>
                    <a:lnTo>
                      <a:pt x="589" y="88"/>
                    </a:lnTo>
                    <a:lnTo>
                      <a:pt x="591" y="86"/>
                    </a:lnTo>
                    <a:lnTo>
                      <a:pt x="593" y="86"/>
                    </a:lnTo>
                    <a:lnTo>
                      <a:pt x="593" y="80"/>
                    </a:lnTo>
                    <a:lnTo>
                      <a:pt x="593" y="78"/>
                    </a:lnTo>
                    <a:lnTo>
                      <a:pt x="595" y="78"/>
                    </a:lnTo>
                    <a:lnTo>
                      <a:pt x="595" y="75"/>
                    </a:lnTo>
                    <a:lnTo>
                      <a:pt x="596" y="75"/>
                    </a:lnTo>
                    <a:lnTo>
                      <a:pt x="596" y="72"/>
                    </a:lnTo>
                    <a:lnTo>
                      <a:pt x="596" y="70"/>
                    </a:lnTo>
                    <a:lnTo>
                      <a:pt x="598" y="70"/>
                    </a:lnTo>
                    <a:lnTo>
                      <a:pt x="600" y="70"/>
                    </a:lnTo>
                    <a:lnTo>
                      <a:pt x="600" y="64"/>
                    </a:lnTo>
                    <a:lnTo>
                      <a:pt x="602" y="64"/>
                    </a:lnTo>
                    <a:lnTo>
                      <a:pt x="602" y="62"/>
                    </a:lnTo>
                    <a:lnTo>
                      <a:pt x="604" y="62"/>
                    </a:lnTo>
                    <a:lnTo>
                      <a:pt x="604" y="59"/>
                    </a:lnTo>
                    <a:lnTo>
                      <a:pt x="605" y="59"/>
                    </a:lnTo>
                    <a:lnTo>
                      <a:pt x="605" y="56"/>
                    </a:lnTo>
                    <a:lnTo>
                      <a:pt x="607" y="56"/>
                    </a:lnTo>
                    <a:lnTo>
                      <a:pt x="607" y="54"/>
                    </a:lnTo>
                    <a:lnTo>
                      <a:pt x="607" y="51"/>
                    </a:lnTo>
                    <a:lnTo>
                      <a:pt x="609" y="51"/>
                    </a:lnTo>
                    <a:lnTo>
                      <a:pt x="611" y="48"/>
                    </a:lnTo>
                    <a:lnTo>
                      <a:pt x="612" y="48"/>
                    </a:lnTo>
                    <a:lnTo>
                      <a:pt x="612" y="46"/>
                    </a:lnTo>
                    <a:lnTo>
                      <a:pt x="614" y="46"/>
                    </a:lnTo>
                    <a:lnTo>
                      <a:pt x="614" y="43"/>
                    </a:lnTo>
                    <a:lnTo>
                      <a:pt x="616" y="43"/>
                    </a:lnTo>
                    <a:lnTo>
                      <a:pt x="616" y="40"/>
                    </a:lnTo>
                    <a:lnTo>
                      <a:pt x="618" y="40"/>
                    </a:lnTo>
                    <a:lnTo>
                      <a:pt x="618" y="37"/>
                    </a:lnTo>
                    <a:lnTo>
                      <a:pt x="619" y="37"/>
                    </a:lnTo>
                    <a:lnTo>
                      <a:pt x="621" y="37"/>
                    </a:lnTo>
                    <a:lnTo>
                      <a:pt x="621" y="35"/>
                    </a:lnTo>
                    <a:lnTo>
                      <a:pt x="621" y="32"/>
                    </a:lnTo>
                    <a:lnTo>
                      <a:pt x="625" y="32"/>
                    </a:lnTo>
                    <a:lnTo>
                      <a:pt x="625" y="29"/>
                    </a:lnTo>
                    <a:lnTo>
                      <a:pt x="627" y="29"/>
                    </a:lnTo>
                    <a:lnTo>
                      <a:pt x="627" y="27"/>
                    </a:lnTo>
                    <a:lnTo>
                      <a:pt x="628" y="27"/>
                    </a:lnTo>
                    <a:lnTo>
                      <a:pt x="630" y="27"/>
                    </a:lnTo>
                    <a:lnTo>
                      <a:pt x="630" y="24"/>
                    </a:lnTo>
                    <a:lnTo>
                      <a:pt x="632" y="24"/>
                    </a:lnTo>
                    <a:lnTo>
                      <a:pt x="632" y="21"/>
                    </a:lnTo>
                    <a:lnTo>
                      <a:pt x="635" y="21"/>
                    </a:lnTo>
                    <a:lnTo>
                      <a:pt x="635" y="19"/>
                    </a:lnTo>
                    <a:lnTo>
                      <a:pt x="639" y="19"/>
                    </a:lnTo>
                    <a:lnTo>
                      <a:pt x="639" y="16"/>
                    </a:lnTo>
                    <a:lnTo>
                      <a:pt x="641" y="16"/>
                    </a:lnTo>
                    <a:lnTo>
                      <a:pt x="643" y="16"/>
                    </a:lnTo>
                    <a:lnTo>
                      <a:pt x="643" y="13"/>
                    </a:lnTo>
                    <a:lnTo>
                      <a:pt x="646" y="13"/>
                    </a:lnTo>
                    <a:lnTo>
                      <a:pt x="646" y="11"/>
                    </a:lnTo>
                    <a:lnTo>
                      <a:pt x="648" y="11"/>
                    </a:lnTo>
                    <a:lnTo>
                      <a:pt x="650" y="11"/>
                    </a:lnTo>
                    <a:lnTo>
                      <a:pt x="651" y="8"/>
                    </a:lnTo>
                    <a:lnTo>
                      <a:pt x="653" y="8"/>
                    </a:lnTo>
                    <a:lnTo>
                      <a:pt x="653" y="5"/>
                    </a:lnTo>
                    <a:lnTo>
                      <a:pt x="657" y="5"/>
                    </a:lnTo>
                    <a:lnTo>
                      <a:pt x="662" y="5"/>
                    </a:lnTo>
                    <a:lnTo>
                      <a:pt x="662" y="3"/>
                    </a:lnTo>
                    <a:lnTo>
                      <a:pt x="666" y="3"/>
                    </a:lnTo>
                    <a:lnTo>
                      <a:pt x="666" y="0"/>
                    </a:lnTo>
                    <a:lnTo>
                      <a:pt x="673" y="0"/>
                    </a:lnTo>
                    <a:lnTo>
                      <a:pt x="971" y="0"/>
                    </a:lnTo>
                  </a:path>
                </a:pathLst>
              </a:custGeom>
              <a:noFill/>
              <a:ln w="12700" cmpd="sng">
                <a:solidFill>
                  <a:srgbClr val="FF0000"/>
                </a:solidFill>
                <a:prstDash val="solid"/>
                <a:round/>
                <a:headEnd/>
                <a:tailEnd/>
              </a:ln>
            </p:spPr>
            <p:txBody>
              <a:bodyPr/>
              <a:lstStyle/>
              <a:p>
                <a:endParaRPr lang="en-US"/>
              </a:p>
            </p:txBody>
          </p:sp>
          <p:sp>
            <p:nvSpPr>
              <p:cNvPr id="75955" name="Line 503"/>
              <p:cNvSpPr>
                <a:spLocks noChangeShapeType="1"/>
              </p:cNvSpPr>
              <p:nvPr/>
            </p:nvSpPr>
            <p:spPr bwMode="auto">
              <a:xfrm>
                <a:off x="4361" y="2722"/>
                <a:ext cx="1010" cy="0"/>
              </a:xfrm>
              <a:prstGeom prst="line">
                <a:avLst/>
              </a:prstGeom>
              <a:noFill/>
              <a:ln w="12700">
                <a:solidFill>
                  <a:srgbClr val="FF0000"/>
                </a:solidFill>
                <a:round/>
                <a:headEnd/>
                <a:tailEnd/>
              </a:ln>
            </p:spPr>
            <p:txBody>
              <a:bodyPr/>
              <a:lstStyle/>
              <a:p>
                <a:endParaRPr lang="en-US"/>
              </a:p>
            </p:txBody>
          </p:sp>
          <p:sp>
            <p:nvSpPr>
              <p:cNvPr id="75956" name="Freeform 504"/>
              <p:cNvSpPr>
                <a:spLocks/>
              </p:cNvSpPr>
              <p:nvPr/>
            </p:nvSpPr>
            <p:spPr bwMode="auto">
              <a:xfrm>
                <a:off x="3390" y="1755"/>
                <a:ext cx="568" cy="1098"/>
              </a:xfrm>
              <a:custGeom>
                <a:avLst/>
                <a:gdLst>
                  <a:gd name="T0" fmla="*/ 0 w 568"/>
                  <a:gd name="T1" fmla="*/ 1098 h 1098"/>
                  <a:gd name="T2" fmla="*/ 557 w 568"/>
                  <a:gd name="T3" fmla="*/ 1098 h 1098"/>
                  <a:gd name="T4" fmla="*/ 557 w 568"/>
                  <a:gd name="T5" fmla="*/ 787 h 1098"/>
                  <a:gd name="T6" fmla="*/ 559 w 568"/>
                  <a:gd name="T7" fmla="*/ 777 h 1098"/>
                  <a:gd name="T8" fmla="*/ 559 w 568"/>
                  <a:gd name="T9" fmla="*/ 471 h 1098"/>
                  <a:gd name="T10" fmla="*/ 561 w 568"/>
                  <a:gd name="T11" fmla="*/ 469 h 1098"/>
                  <a:gd name="T12" fmla="*/ 561 w 568"/>
                  <a:gd name="T13" fmla="*/ 343 h 1098"/>
                  <a:gd name="T14" fmla="*/ 561 w 568"/>
                  <a:gd name="T15" fmla="*/ 340 h 1098"/>
                  <a:gd name="T16" fmla="*/ 561 w 568"/>
                  <a:gd name="T17" fmla="*/ 249 h 1098"/>
                  <a:gd name="T18" fmla="*/ 563 w 568"/>
                  <a:gd name="T19" fmla="*/ 249 h 1098"/>
                  <a:gd name="T20" fmla="*/ 563 w 568"/>
                  <a:gd name="T21" fmla="*/ 193 h 1098"/>
                  <a:gd name="T22" fmla="*/ 564 w 568"/>
                  <a:gd name="T23" fmla="*/ 190 h 1098"/>
                  <a:gd name="T24" fmla="*/ 564 w 568"/>
                  <a:gd name="T25" fmla="*/ 147 h 1098"/>
                  <a:gd name="T26" fmla="*/ 564 w 568"/>
                  <a:gd name="T27" fmla="*/ 147 h 1098"/>
                  <a:gd name="T28" fmla="*/ 564 w 568"/>
                  <a:gd name="T29" fmla="*/ 99 h 1098"/>
                  <a:gd name="T30" fmla="*/ 566 w 568"/>
                  <a:gd name="T31" fmla="*/ 99 h 1098"/>
                  <a:gd name="T32" fmla="*/ 566 w 568"/>
                  <a:gd name="T33" fmla="*/ 53 h 1098"/>
                  <a:gd name="T34" fmla="*/ 568 w 568"/>
                  <a:gd name="T35" fmla="*/ 53 h 1098"/>
                  <a:gd name="T36" fmla="*/ 568 w 568"/>
                  <a:gd name="T37" fmla="*/ 21 h 1098"/>
                  <a:gd name="T38" fmla="*/ 568 w 568"/>
                  <a:gd name="T39" fmla="*/ 21 h 1098"/>
                  <a:gd name="T40" fmla="*/ 568 w 568"/>
                  <a:gd name="T41" fmla="*/ 0 h 10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68"/>
                  <a:gd name="T64" fmla="*/ 0 h 1098"/>
                  <a:gd name="T65" fmla="*/ 568 w 568"/>
                  <a:gd name="T66" fmla="*/ 1098 h 109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68" h="1098">
                    <a:moveTo>
                      <a:pt x="0" y="1098"/>
                    </a:moveTo>
                    <a:lnTo>
                      <a:pt x="557" y="1098"/>
                    </a:lnTo>
                    <a:lnTo>
                      <a:pt x="557" y="787"/>
                    </a:lnTo>
                    <a:lnTo>
                      <a:pt x="559" y="777"/>
                    </a:lnTo>
                    <a:lnTo>
                      <a:pt x="559" y="471"/>
                    </a:lnTo>
                    <a:lnTo>
                      <a:pt x="561" y="469"/>
                    </a:lnTo>
                    <a:lnTo>
                      <a:pt x="561" y="343"/>
                    </a:lnTo>
                    <a:lnTo>
                      <a:pt x="561" y="340"/>
                    </a:lnTo>
                    <a:lnTo>
                      <a:pt x="561" y="249"/>
                    </a:lnTo>
                    <a:lnTo>
                      <a:pt x="563" y="249"/>
                    </a:lnTo>
                    <a:lnTo>
                      <a:pt x="563" y="193"/>
                    </a:lnTo>
                    <a:lnTo>
                      <a:pt x="564" y="190"/>
                    </a:lnTo>
                    <a:lnTo>
                      <a:pt x="564" y="147"/>
                    </a:lnTo>
                    <a:lnTo>
                      <a:pt x="564" y="99"/>
                    </a:lnTo>
                    <a:lnTo>
                      <a:pt x="566" y="99"/>
                    </a:lnTo>
                    <a:lnTo>
                      <a:pt x="566" y="53"/>
                    </a:lnTo>
                    <a:lnTo>
                      <a:pt x="568" y="53"/>
                    </a:lnTo>
                    <a:lnTo>
                      <a:pt x="568" y="21"/>
                    </a:lnTo>
                    <a:lnTo>
                      <a:pt x="568" y="0"/>
                    </a:lnTo>
                  </a:path>
                </a:pathLst>
              </a:custGeom>
              <a:noFill/>
              <a:ln w="12700" cmpd="sng">
                <a:solidFill>
                  <a:srgbClr val="00FF00"/>
                </a:solidFill>
                <a:prstDash val="solid"/>
                <a:round/>
                <a:headEnd/>
                <a:tailEnd/>
              </a:ln>
            </p:spPr>
            <p:txBody>
              <a:bodyPr/>
              <a:lstStyle/>
              <a:p>
                <a:endParaRPr lang="en-US"/>
              </a:p>
            </p:txBody>
          </p:sp>
          <p:sp>
            <p:nvSpPr>
              <p:cNvPr id="75957" name="Freeform 505"/>
              <p:cNvSpPr>
                <a:spLocks/>
              </p:cNvSpPr>
              <p:nvPr/>
            </p:nvSpPr>
            <p:spPr bwMode="auto">
              <a:xfrm>
                <a:off x="3958" y="1106"/>
                <a:ext cx="1413" cy="649"/>
              </a:xfrm>
              <a:custGeom>
                <a:avLst/>
                <a:gdLst>
                  <a:gd name="T0" fmla="*/ 2 w 1413"/>
                  <a:gd name="T1" fmla="*/ 649 h 649"/>
                  <a:gd name="T2" fmla="*/ 4 w 1413"/>
                  <a:gd name="T3" fmla="*/ 437 h 649"/>
                  <a:gd name="T4" fmla="*/ 5 w 1413"/>
                  <a:gd name="T5" fmla="*/ 384 h 649"/>
                  <a:gd name="T6" fmla="*/ 7 w 1413"/>
                  <a:gd name="T7" fmla="*/ 314 h 649"/>
                  <a:gd name="T8" fmla="*/ 9 w 1413"/>
                  <a:gd name="T9" fmla="*/ 290 h 649"/>
                  <a:gd name="T10" fmla="*/ 11 w 1413"/>
                  <a:gd name="T11" fmla="*/ 252 h 649"/>
                  <a:gd name="T12" fmla="*/ 12 w 1413"/>
                  <a:gd name="T13" fmla="*/ 236 h 649"/>
                  <a:gd name="T14" fmla="*/ 14 w 1413"/>
                  <a:gd name="T15" fmla="*/ 209 h 649"/>
                  <a:gd name="T16" fmla="*/ 16 w 1413"/>
                  <a:gd name="T17" fmla="*/ 199 h 649"/>
                  <a:gd name="T18" fmla="*/ 18 w 1413"/>
                  <a:gd name="T19" fmla="*/ 177 h 649"/>
                  <a:gd name="T20" fmla="*/ 20 w 1413"/>
                  <a:gd name="T21" fmla="*/ 169 h 649"/>
                  <a:gd name="T22" fmla="*/ 21 w 1413"/>
                  <a:gd name="T23" fmla="*/ 153 h 649"/>
                  <a:gd name="T24" fmla="*/ 23 w 1413"/>
                  <a:gd name="T25" fmla="*/ 148 h 649"/>
                  <a:gd name="T26" fmla="*/ 25 w 1413"/>
                  <a:gd name="T27" fmla="*/ 134 h 649"/>
                  <a:gd name="T28" fmla="*/ 27 w 1413"/>
                  <a:gd name="T29" fmla="*/ 129 h 649"/>
                  <a:gd name="T30" fmla="*/ 28 w 1413"/>
                  <a:gd name="T31" fmla="*/ 121 h 649"/>
                  <a:gd name="T32" fmla="*/ 30 w 1413"/>
                  <a:gd name="T33" fmla="*/ 118 h 649"/>
                  <a:gd name="T34" fmla="*/ 32 w 1413"/>
                  <a:gd name="T35" fmla="*/ 110 h 649"/>
                  <a:gd name="T36" fmla="*/ 34 w 1413"/>
                  <a:gd name="T37" fmla="*/ 108 h 649"/>
                  <a:gd name="T38" fmla="*/ 36 w 1413"/>
                  <a:gd name="T39" fmla="*/ 102 h 649"/>
                  <a:gd name="T40" fmla="*/ 37 w 1413"/>
                  <a:gd name="T41" fmla="*/ 97 h 649"/>
                  <a:gd name="T42" fmla="*/ 39 w 1413"/>
                  <a:gd name="T43" fmla="*/ 92 h 649"/>
                  <a:gd name="T44" fmla="*/ 41 w 1413"/>
                  <a:gd name="T45" fmla="*/ 92 h 649"/>
                  <a:gd name="T46" fmla="*/ 43 w 1413"/>
                  <a:gd name="T47" fmla="*/ 86 h 649"/>
                  <a:gd name="T48" fmla="*/ 44 w 1413"/>
                  <a:gd name="T49" fmla="*/ 83 h 649"/>
                  <a:gd name="T50" fmla="*/ 46 w 1413"/>
                  <a:gd name="T51" fmla="*/ 81 h 649"/>
                  <a:gd name="T52" fmla="*/ 48 w 1413"/>
                  <a:gd name="T53" fmla="*/ 78 h 649"/>
                  <a:gd name="T54" fmla="*/ 50 w 1413"/>
                  <a:gd name="T55" fmla="*/ 75 h 649"/>
                  <a:gd name="T56" fmla="*/ 51 w 1413"/>
                  <a:gd name="T57" fmla="*/ 73 h 649"/>
                  <a:gd name="T58" fmla="*/ 53 w 1413"/>
                  <a:gd name="T59" fmla="*/ 70 h 649"/>
                  <a:gd name="T60" fmla="*/ 55 w 1413"/>
                  <a:gd name="T61" fmla="*/ 67 h 649"/>
                  <a:gd name="T62" fmla="*/ 57 w 1413"/>
                  <a:gd name="T63" fmla="*/ 65 h 649"/>
                  <a:gd name="T64" fmla="*/ 59 w 1413"/>
                  <a:gd name="T65" fmla="*/ 62 h 649"/>
                  <a:gd name="T66" fmla="*/ 60 w 1413"/>
                  <a:gd name="T67" fmla="*/ 59 h 649"/>
                  <a:gd name="T68" fmla="*/ 64 w 1413"/>
                  <a:gd name="T69" fmla="*/ 57 h 649"/>
                  <a:gd name="T70" fmla="*/ 66 w 1413"/>
                  <a:gd name="T71" fmla="*/ 54 h 649"/>
                  <a:gd name="T72" fmla="*/ 69 w 1413"/>
                  <a:gd name="T73" fmla="*/ 51 h 649"/>
                  <a:gd name="T74" fmla="*/ 71 w 1413"/>
                  <a:gd name="T75" fmla="*/ 49 h 649"/>
                  <a:gd name="T76" fmla="*/ 75 w 1413"/>
                  <a:gd name="T77" fmla="*/ 46 h 649"/>
                  <a:gd name="T78" fmla="*/ 76 w 1413"/>
                  <a:gd name="T79" fmla="*/ 43 h 649"/>
                  <a:gd name="T80" fmla="*/ 82 w 1413"/>
                  <a:gd name="T81" fmla="*/ 41 h 649"/>
                  <a:gd name="T82" fmla="*/ 85 w 1413"/>
                  <a:gd name="T83" fmla="*/ 38 h 649"/>
                  <a:gd name="T84" fmla="*/ 91 w 1413"/>
                  <a:gd name="T85" fmla="*/ 35 h 649"/>
                  <a:gd name="T86" fmla="*/ 94 w 1413"/>
                  <a:gd name="T87" fmla="*/ 33 h 649"/>
                  <a:gd name="T88" fmla="*/ 103 w 1413"/>
                  <a:gd name="T89" fmla="*/ 30 h 649"/>
                  <a:gd name="T90" fmla="*/ 204 w 1413"/>
                  <a:gd name="T91" fmla="*/ 27 h 649"/>
                  <a:gd name="T92" fmla="*/ 325 w 1413"/>
                  <a:gd name="T93" fmla="*/ 25 h 649"/>
                  <a:gd name="T94" fmla="*/ 394 w 1413"/>
                  <a:gd name="T95" fmla="*/ 22 h 649"/>
                  <a:gd name="T96" fmla="*/ 522 w 1413"/>
                  <a:gd name="T97" fmla="*/ 19 h 649"/>
                  <a:gd name="T98" fmla="*/ 602 w 1413"/>
                  <a:gd name="T99" fmla="*/ 16 h 649"/>
                  <a:gd name="T100" fmla="*/ 740 w 1413"/>
                  <a:gd name="T101" fmla="*/ 14 h 649"/>
                  <a:gd name="T102" fmla="*/ 829 w 1413"/>
                  <a:gd name="T103" fmla="*/ 11 h 649"/>
                  <a:gd name="T104" fmla="*/ 978 w 1413"/>
                  <a:gd name="T105" fmla="*/ 8 h 649"/>
                  <a:gd name="T106" fmla="*/ 1077 w 1413"/>
                  <a:gd name="T107" fmla="*/ 6 h 649"/>
                  <a:gd name="T108" fmla="*/ 1246 w 1413"/>
                  <a:gd name="T109" fmla="*/ 3 h 649"/>
                  <a:gd name="T110" fmla="*/ 1343 w 1413"/>
                  <a:gd name="T111" fmla="*/ 0 h 64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413"/>
                  <a:gd name="T169" fmla="*/ 0 h 649"/>
                  <a:gd name="T170" fmla="*/ 1413 w 1413"/>
                  <a:gd name="T171" fmla="*/ 649 h 64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413" h="649">
                    <a:moveTo>
                      <a:pt x="0" y="649"/>
                    </a:moveTo>
                    <a:lnTo>
                      <a:pt x="0" y="649"/>
                    </a:lnTo>
                    <a:lnTo>
                      <a:pt x="2" y="649"/>
                    </a:lnTo>
                    <a:lnTo>
                      <a:pt x="2" y="528"/>
                    </a:lnTo>
                    <a:lnTo>
                      <a:pt x="4" y="526"/>
                    </a:lnTo>
                    <a:lnTo>
                      <a:pt x="4" y="437"/>
                    </a:lnTo>
                    <a:lnTo>
                      <a:pt x="4" y="384"/>
                    </a:lnTo>
                    <a:lnTo>
                      <a:pt x="5" y="384"/>
                    </a:lnTo>
                    <a:lnTo>
                      <a:pt x="5" y="346"/>
                    </a:lnTo>
                    <a:lnTo>
                      <a:pt x="7" y="343"/>
                    </a:lnTo>
                    <a:lnTo>
                      <a:pt x="7" y="314"/>
                    </a:lnTo>
                    <a:lnTo>
                      <a:pt x="7" y="292"/>
                    </a:lnTo>
                    <a:lnTo>
                      <a:pt x="9" y="290"/>
                    </a:lnTo>
                    <a:lnTo>
                      <a:pt x="9" y="271"/>
                    </a:lnTo>
                    <a:lnTo>
                      <a:pt x="11" y="271"/>
                    </a:lnTo>
                    <a:lnTo>
                      <a:pt x="11" y="252"/>
                    </a:lnTo>
                    <a:lnTo>
                      <a:pt x="11" y="236"/>
                    </a:lnTo>
                    <a:lnTo>
                      <a:pt x="12" y="236"/>
                    </a:lnTo>
                    <a:lnTo>
                      <a:pt x="12" y="223"/>
                    </a:lnTo>
                    <a:lnTo>
                      <a:pt x="14" y="220"/>
                    </a:lnTo>
                    <a:lnTo>
                      <a:pt x="14" y="209"/>
                    </a:lnTo>
                    <a:lnTo>
                      <a:pt x="14" y="199"/>
                    </a:lnTo>
                    <a:lnTo>
                      <a:pt x="16" y="199"/>
                    </a:lnTo>
                    <a:lnTo>
                      <a:pt x="16" y="188"/>
                    </a:lnTo>
                    <a:lnTo>
                      <a:pt x="18" y="188"/>
                    </a:lnTo>
                    <a:lnTo>
                      <a:pt x="18" y="177"/>
                    </a:lnTo>
                    <a:lnTo>
                      <a:pt x="18" y="169"/>
                    </a:lnTo>
                    <a:lnTo>
                      <a:pt x="20" y="169"/>
                    </a:lnTo>
                    <a:lnTo>
                      <a:pt x="20" y="161"/>
                    </a:lnTo>
                    <a:lnTo>
                      <a:pt x="21" y="161"/>
                    </a:lnTo>
                    <a:lnTo>
                      <a:pt x="21" y="153"/>
                    </a:lnTo>
                    <a:lnTo>
                      <a:pt x="21" y="148"/>
                    </a:lnTo>
                    <a:lnTo>
                      <a:pt x="23" y="148"/>
                    </a:lnTo>
                    <a:lnTo>
                      <a:pt x="23" y="140"/>
                    </a:lnTo>
                    <a:lnTo>
                      <a:pt x="25" y="140"/>
                    </a:lnTo>
                    <a:lnTo>
                      <a:pt x="25" y="134"/>
                    </a:lnTo>
                    <a:lnTo>
                      <a:pt x="25" y="129"/>
                    </a:lnTo>
                    <a:lnTo>
                      <a:pt x="27" y="129"/>
                    </a:lnTo>
                    <a:lnTo>
                      <a:pt x="27" y="126"/>
                    </a:lnTo>
                    <a:lnTo>
                      <a:pt x="28" y="126"/>
                    </a:lnTo>
                    <a:lnTo>
                      <a:pt x="28" y="121"/>
                    </a:lnTo>
                    <a:lnTo>
                      <a:pt x="28" y="118"/>
                    </a:lnTo>
                    <a:lnTo>
                      <a:pt x="30" y="118"/>
                    </a:lnTo>
                    <a:lnTo>
                      <a:pt x="30" y="113"/>
                    </a:lnTo>
                    <a:lnTo>
                      <a:pt x="32" y="113"/>
                    </a:lnTo>
                    <a:lnTo>
                      <a:pt x="32" y="110"/>
                    </a:lnTo>
                    <a:lnTo>
                      <a:pt x="32" y="108"/>
                    </a:lnTo>
                    <a:lnTo>
                      <a:pt x="34" y="108"/>
                    </a:lnTo>
                    <a:lnTo>
                      <a:pt x="34" y="102"/>
                    </a:lnTo>
                    <a:lnTo>
                      <a:pt x="36" y="102"/>
                    </a:lnTo>
                    <a:lnTo>
                      <a:pt x="36" y="97"/>
                    </a:lnTo>
                    <a:lnTo>
                      <a:pt x="37" y="97"/>
                    </a:lnTo>
                    <a:lnTo>
                      <a:pt x="39" y="97"/>
                    </a:lnTo>
                    <a:lnTo>
                      <a:pt x="39" y="92"/>
                    </a:lnTo>
                    <a:lnTo>
                      <a:pt x="41" y="92"/>
                    </a:lnTo>
                    <a:lnTo>
                      <a:pt x="41" y="89"/>
                    </a:lnTo>
                    <a:lnTo>
                      <a:pt x="43" y="89"/>
                    </a:lnTo>
                    <a:lnTo>
                      <a:pt x="43" y="86"/>
                    </a:lnTo>
                    <a:lnTo>
                      <a:pt x="43" y="83"/>
                    </a:lnTo>
                    <a:lnTo>
                      <a:pt x="44" y="83"/>
                    </a:lnTo>
                    <a:lnTo>
                      <a:pt x="46" y="83"/>
                    </a:lnTo>
                    <a:lnTo>
                      <a:pt x="46" y="81"/>
                    </a:lnTo>
                    <a:lnTo>
                      <a:pt x="46" y="78"/>
                    </a:lnTo>
                    <a:lnTo>
                      <a:pt x="48" y="78"/>
                    </a:lnTo>
                    <a:lnTo>
                      <a:pt x="50" y="78"/>
                    </a:lnTo>
                    <a:lnTo>
                      <a:pt x="50" y="75"/>
                    </a:lnTo>
                    <a:lnTo>
                      <a:pt x="50" y="73"/>
                    </a:lnTo>
                    <a:lnTo>
                      <a:pt x="51" y="73"/>
                    </a:lnTo>
                    <a:lnTo>
                      <a:pt x="53" y="73"/>
                    </a:lnTo>
                    <a:lnTo>
                      <a:pt x="53" y="70"/>
                    </a:lnTo>
                    <a:lnTo>
                      <a:pt x="53" y="67"/>
                    </a:lnTo>
                    <a:lnTo>
                      <a:pt x="55" y="67"/>
                    </a:lnTo>
                    <a:lnTo>
                      <a:pt x="57" y="67"/>
                    </a:lnTo>
                    <a:lnTo>
                      <a:pt x="57" y="65"/>
                    </a:lnTo>
                    <a:lnTo>
                      <a:pt x="57" y="62"/>
                    </a:lnTo>
                    <a:lnTo>
                      <a:pt x="59" y="62"/>
                    </a:lnTo>
                    <a:lnTo>
                      <a:pt x="60" y="62"/>
                    </a:lnTo>
                    <a:lnTo>
                      <a:pt x="60" y="59"/>
                    </a:lnTo>
                    <a:lnTo>
                      <a:pt x="62" y="59"/>
                    </a:lnTo>
                    <a:lnTo>
                      <a:pt x="62" y="57"/>
                    </a:lnTo>
                    <a:lnTo>
                      <a:pt x="64" y="57"/>
                    </a:lnTo>
                    <a:lnTo>
                      <a:pt x="66" y="57"/>
                    </a:lnTo>
                    <a:lnTo>
                      <a:pt x="66" y="54"/>
                    </a:lnTo>
                    <a:lnTo>
                      <a:pt x="67" y="54"/>
                    </a:lnTo>
                    <a:lnTo>
                      <a:pt x="67" y="51"/>
                    </a:lnTo>
                    <a:lnTo>
                      <a:pt x="69" y="51"/>
                    </a:lnTo>
                    <a:lnTo>
                      <a:pt x="71" y="51"/>
                    </a:lnTo>
                    <a:lnTo>
                      <a:pt x="71" y="49"/>
                    </a:lnTo>
                    <a:lnTo>
                      <a:pt x="73" y="49"/>
                    </a:lnTo>
                    <a:lnTo>
                      <a:pt x="73" y="46"/>
                    </a:lnTo>
                    <a:lnTo>
                      <a:pt x="75" y="46"/>
                    </a:lnTo>
                    <a:lnTo>
                      <a:pt x="76" y="46"/>
                    </a:lnTo>
                    <a:lnTo>
                      <a:pt x="76" y="43"/>
                    </a:lnTo>
                    <a:lnTo>
                      <a:pt x="78" y="43"/>
                    </a:lnTo>
                    <a:lnTo>
                      <a:pt x="78" y="41"/>
                    </a:lnTo>
                    <a:lnTo>
                      <a:pt x="82" y="41"/>
                    </a:lnTo>
                    <a:lnTo>
                      <a:pt x="83" y="41"/>
                    </a:lnTo>
                    <a:lnTo>
                      <a:pt x="85" y="38"/>
                    </a:lnTo>
                    <a:lnTo>
                      <a:pt x="87" y="38"/>
                    </a:lnTo>
                    <a:lnTo>
                      <a:pt x="87" y="35"/>
                    </a:lnTo>
                    <a:lnTo>
                      <a:pt x="91" y="35"/>
                    </a:lnTo>
                    <a:lnTo>
                      <a:pt x="92" y="35"/>
                    </a:lnTo>
                    <a:lnTo>
                      <a:pt x="94" y="33"/>
                    </a:lnTo>
                    <a:lnTo>
                      <a:pt x="98" y="33"/>
                    </a:lnTo>
                    <a:lnTo>
                      <a:pt x="98" y="30"/>
                    </a:lnTo>
                    <a:lnTo>
                      <a:pt x="103" y="30"/>
                    </a:lnTo>
                    <a:lnTo>
                      <a:pt x="204" y="30"/>
                    </a:lnTo>
                    <a:lnTo>
                      <a:pt x="204" y="27"/>
                    </a:lnTo>
                    <a:lnTo>
                      <a:pt x="263" y="27"/>
                    </a:lnTo>
                    <a:lnTo>
                      <a:pt x="264" y="25"/>
                    </a:lnTo>
                    <a:lnTo>
                      <a:pt x="325" y="25"/>
                    </a:lnTo>
                    <a:lnTo>
                      <a:pt x="334" y="25"/>
                    </a:lnTo>
                    <a:lnTo>
                      <a:pt x="383" y="25"/>
                    </a:lnTo>
                    <a:lnTo>
                      <a:pt x="394" y="22"/>
                    </a:lnTo>
                    <a:lnTo>
                      <a:pt x="453" y="22"/>
                    </a:lnTo>
                    <a:lnTo>
                      <a:pt x="463" y="19"/>
                    </a:lnTo>
                    <a:lnTo>
                      <a:pt x="522" y="19"/>
                    </a:lnTo>
                    <a:lnTo>
                      <a:pt x="532" y="19"/>
                    </a:lnTo>
                    <a:lnTo>
                      <a:pt x="591" y="19"/>
                    </a:lnTo>
                    <a:lnTo>
                      <a:pt x="602" y="16"/>
                    </a:lnTo>
                    <a:lnTo>
                      <a:pt x="660" y="16"/>
                    </a:lnTo>
                    <a:lnTo>
                      <a:pt x="671" y="14"/>
                    </a:lnTo>
                    <a:lnTo>
                      <a:pt x="740" y="14"/>
                    </a:lnTo>
                    <a:lnTo>
                      <a:pt x="751" y="14"/>
                    </a:lnTo>
                    <a:lnTo>
                      <a:pt x="818" y="14"/>
                    </a:lnTo>
                    <a:lnTo>
                      <a:pt x="829" y="11"/>
                    </a:lnTo>
                    <a:lnTo>
                      <a:pt x="898" y="11"/>
                    </a:lnTo>
                    <a:lnTo>
                      <a:pt x="909" y="8"/>
                    </a:lnTo>
                    <a:lnTo>
                      <a:pt x="978" y="8"/>
                    </a:lnTo>
                    <a:lnTo>
                      <a:pt x="987" y="8"/>
                    </a:lnTo>
                    <a:lnTo>
                      <a:pt x="1067" y="8"/>
                    </a:lnTo>
                    <a:lnTo>
                      <a:pt x="1077" y="6"/>
                    </a:lnTo>
                    <a:lnTo>
                      <a:pt x="1155" y="6"/>
                    </a:lnTo>
                    <a:lnTo>
                      <a:pt x="1164" y="3"/>
                    </a:lnTo>
                    <a:lnTo>
                      <a:pt x="1246" y="3"/>
                    </a:lnTo>
                    <a:lnTo>
                      <a:pt x="1255" y="3"/>
                    </a:lnTo>
                    <a:lnTo>
                      <a:pt x="1335" y="3"/>
                    </a:lnTo>
                    <a:lnTo>
                      <a:pt x="1343" y="0"/>
                    </a:lnTo>
                    <a:lnTo>
                      <a:pt x="1413" y="0"/>
                    </a:lnTo>
                  </a:path>
                </a:pathLst>
              </a:custGeom>
              <a:noFill/>
              <a:ln w="12700" cmpd="sng">
                <a:solidFill>
                  <a:srgbClr val="00FF00"/>
                </a:solidFill>
                <a:prstDash val="solid"/>
                <a:round/>
                <a:headEnd/>
                <a:tailEnd/>
              </a:ln>
            </p:spPr>
            <p:txBody>
              <a:bodyPr/>
              <a:lstStyle/>
              <a:p>
                <a:endParaRPr lang="en-US"/>
              </a:p>
            </p:txBody>
          </p:sp>
        </p:grpSp>
        <p:sp>
          <p:nvSpPr>
            <p:cNvPr id="75783" name="Text Box 506"/>
            <p:cNvSpPr txBox="1">
              <a:spLocks noChangeArrowheads="1"/>
            </p:cNvSpPr>
            <p:nvPr/>
          </p:nvSpPr>
          <p:spPr bwMode="auto">
            <a:xfrm>
              <a:off x="4122" y="763"/>
              <a:ext cx="425" cy="255"/>
            </a:xfrm>
            <a:prstGeom prst="rect">
              <a:avLst/>
            </a:prstGeom>
            <a:noFill/>
            <a:ln w="0" algn="ctr">
              <a:noFill/>
              <a:miter lim="800000"/>
              <a:headEnd/>
              <a:tailEnd/>
            </a:ln>
          </p:spPr>
          <p:txBody>
            <a:bodyPr wrap="none">
              <a:spAutoFit/>
            </a:bodyPr>
            <a:lstStyle/>
            <a:p>
              <a:pPr algn="ctr" eaLnBrk="0" hangingPunct="0"/>
              <a:r>
                <a:rPr lang="en-US" sz="1600">
                  <a:solidFill>
                    <a:srgbClr val="000000"/>
                  </a:solidFill>
                </a:rPr>
                <a:t>Dust</a:t>
              </a:r>
            </a:p>
          </p:txBody>
        </p:sp>
        <p:sp>
          <p:nvSpPr>
            <p:cNvPr id="75784" name="Text Box 507"/>
            <p:cNvSpPr txBox="1">
              <a:spLocks noChangeArrowheads="1"/>
            </p:cNvSpPr>
            <p:nvPr/>
          </p:nvSpPr>
          <p:spPr bwMode="auto">
            <a:xfrm>
              <a:off x="4335" y="1250"/>
              <a:ext cx="434" cy="255"/>
            </a:xfrm>
            <a:prstGeom prst="rect">
              <a:avLst/>
            </a:prstGeom>
            <a:noFill/>
            <a:ln w="0" algn="ctr">
              <a:noFill/>
              <a:miter lim="800000"/>
              <a:headEnd/>
              <a:tailEnd/>
            </a:ln>
          </p:spPr>
          <p:txBody>
            <a:bodyPr wrap="none">
              <a:spAutoFit/>
            </a:bodyPr>
            <a:lstStyle/>
            <a:p>
              <a:pPr algn="ctr" eaLnBrk="0" hangingPunct="0"/>
              <a:r>
                <a:rPr lang="en-US" sz="1600">
                  <a:solidFill>
                    <a:srgbClr val="000000"/>
                  </a:solidFill>
                </a:rPr>
                <a:t>HTO</a:t>
              </a:r>
            </a:p>
          </p:txBody>
        </p:sp>
        <p:sp>
          <p:nvSpPr>
            <p:cNvPr id="75785" name="Text Box 508"/>
            <p:cNvSpPr txBox="1">
              <a:spLocks noChangeArrowheads="1"/>
            </p:cNvSpPr>
            <p:nvPr/>
          </p:nvSpPr>
          <p:spPr bwMode="auto">
            <a:xfrm>
              <a:off x="4318" y="2391"/>
              <a:ext cx="425" cy="255"/>
            </a:xfrm>
            <a:prstGeom prst="rect">
              <a:avLst/>
            </a:prstGeom>
            <a:noFill/>
            <a:ln w="0" algn="ctr">
              <a:noFill/>
              <a:miter lim="800000"/>
              <a:headEnd/>
              <a:tailEnd/>
            </a:ln>
          </p:spPr>
          <p:txBody>
            <a:bodyPr wrap="none">
              <a:spAutoFit/>
            </a:bodyPr>
            <a:lstStyle/>
            <a:p>
              <a:pPr algn="ctr" eaLnBrk="0" hangingPunct="0"/>
              <a:r>
                <a:rPr lang="en-US" sz="1600">
                  <a:solidFill>
                    <a:srgbClr val="000000"/>
                  </a:solidFill>
                </a:rPr>
                <a:t>ACP</a:t>
              </a:r>
            </a:p>
          </p:txBody>
        </p:sp>
        <p:sp>
          <p:nvSpPr>
            <p:cNvPr id="75786" name="Line 509"/>
            <p:cNvSpPr>
              <a:spLocks noChangeShapeType="1"/>
            </p:cNvSpPr>
            <p:nvPr/>
          </p:nvSpPr>
          <p:spPr bwMode="auto">
            <a:xfrm flipV="1">
              <a:off x="4585" y="1158"/>
              <a:ext cx="106" cy="95"/>
            </a:xfrm>
            <a:prstGeom prst="line">
              <a:avLst/>
            </a:prstGeom>
            <a:noFill/>
            <a:ln w="12700">
              <a:solidFill>
                <a:srgbClr val="00FF00"/>
              </a:solidFill>
              <a:round/>
              <a:headEnd/>
              <a:tailEnd/>
            </a:ln>
          </p:spPr>
          <p:txBody>
            <a:bodyPr/>
            <a:lstStyle/>
            <a:p>
              <a:endParaRPr lang="en-US"/>
            </a:p>
          </p:txBody>
        </p:sp>
        <p:sp>
          <p:nvSpPr>
            <p:cNvPr id="75787" name="Line 510"/>
            <p:cNvSpPr>
              <a:spLocks noChangeShapeType="1"/>
            </p:cNvSpPr>
            <p:nvPr/>
          </p:nvSpPr>
          <p:spPr bwMode="auto">
            <a:xfrm>
              <a:off x="4524" y="872"/>
              <a:ext cx="140" cy="67"/>
            </a:xfrm>
            <a:prstGeom prst="line">
              <a:avLst/>
            </a:prstGeom>
            <a:noFill/>
            <a:ln w="12700">
              <a:solidFill>
                <a:schemeClr val="tx1"/>
              </a:solidFill>
              <a:round/>
              <a:headEnd/>
              <a:tailEnd/>
            </a:ln>
          </p:spPr>
          <p:txBody>
            <a:bodyPr/>
            <a:lstStyle/>
            <a:p>
              <a:endParaRPr lang="en-US"/>
            </a:p>
          </p:txBody>
        </p:sp>
        <p:sp>
          <p:nvSpPr>
            <p:cNvPr id="75788" name="Line 511"/>
            <p:cNvSpPr>
              <a:spLocks noChangeShapeType="1"/>
            </p:cNvSpPr>
            <p:nvPr/>
          </p:nvSpPr>
          <p:spPr bwMode="auto">
            <a:xfrm>
              <a:off x="4580" y="2589"/>
              <a:ext cx="78" cy="118"/>
            </a:xfrm>
            <a:prstGeom prst="line">
              <a:avLst/>
            </a:prstGeom>
            <a:noFill/>
            <a:ln w="12700">
              <a:solidFill>
                <a:srgbClr val="FF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Number Placeholder 1"/>
          <p:cNvSpPr>
            <a:spLocks noGrp="1"/>
          </p:cNvSpPr>
          <p:nvPr>
            <p:ph type="sldNum" sz="quarter" idx="10"/>
          </p:nvPr>
        </p:nvSpPr>
        <p:spPr bwMode="auto">
          <a:noFill/>
          <a:ln>
            <a:miter lim="800000"/>
            <a:headEnd/>
            <a:tailEnd/>
          </a:ln>
        </p:spPr>
        <p:txBody>
          <a:bodyPr/>
          <a:lstStyle/>
          <a:p>
            <a:fld id="{86A02154-3FB7-49DA-8D02-6B5473F2EF30}" type="slidenum">
              <a:rPr lang="en-US" smtClean="0">
                <a:ea typeface="MS PGothic"/>
              </a:rPr>
              <a:pPr/>
              <a:t>32</a:t>
            </a:fld>
            <a:endParaRPr lang="en-US" smtClean="0">
              <a:ea typeface="MS PGothic"/>
            </a:endParaRPr>
          </a:p>
        </p:txBody>
      </p:sp>
      <p:sp>
        <p:nvSpPr>
          <p:cNvPr id="77826" name="Rectangle 2"/>
          <p:cNvSpPr>
            <a:spLocks noChangeArrowheads="1"/>
          </p:cNvSpPr>
          <p:nvPr/>
        </p:nvSpPr>
        <p:spPr bwMode="auto">
          <a:xfrm>
            <a:off x="398463" y="866775"/>
            <a:ext cx="8051800" cy="5745163"/>
          </a:xfrm>
          <a:prstGeom prst="rect">
            <a:avLst/>
          </a:prstGeom>
          <a:solidFill>
            <a:schemeClr val="bg1"/>
          </a:solidFill>
          <a:ln w="9525">
            <a:noFill/>
            <a:miter lim="800000"/>
            <a:headEnd/>
            <a:tailEnd/>
          </a:ln>
        </p:spPr>
        <p:txBody>
          <a:bodyPr>
            <a:spAutoFit/>
          </a:bodyPr>
          <a:lstStyle/>
          <a:p>
            <a:pPr marL="287338" indent="-287338" defTabSz="914400">
              <a:spcBef>
                <a:spcPct val="50000"/>
              </a:spcBef>
              <a:buFontTx/>
              <a:buChar char="•"/>
            </a:pPr>
            <a:r>
              <a:rPr lang="en-US" sz="2000" b="1"/>
              <a:t>Accidental Events Inside Port Cell</a:t>
            </a:r>
          </a:p>
          <a:p>
            <a:pPr marL="744538" lvl="1" indent="-287338" defTabSz="914400">
              <a:spcBef>
                <a:spcPct val="50000"/>
              </a:spcBef>
              <a:buFont typeface="Wingdings" pitchFamily="2" charset="2"/>
              <a:buChar char="Ø"/>
            </a:pPr>
            <a:r>
              <a:rPr lang="en-US" sz="1800" b="1"/>
              <a:t>Helium Coolant leak</a:t>
            </a:r>
          </a:p>
          <a:p>
            <a:pPr marL="1143000" lvl="2" indent="-228600" defTabSz="914400">
              <a:spcBef>
                <a:spcPct val="50000"/>
              </a:spcBef>
              <a:buFont typeface="Arial" charset="0"/>
              <a:buChar char="–"/>
            </a:pPr>
            <a:r>
              <a:rPr lang="en-US" sz="1600" i="1"/>
              <a:t>Event: </a:t>
            </a:r>
            <a:r>
              <a:rPr lang="en-US" sz="1600"/>
              <a:t>The postulated event is a double-ended offset shear of the TBM helium cooling system inlet line.  The loss of helium from this cooling system will cause the primary helium cooling system isolation valves to close and will initiate a FPTS response within ~3 s, terminating plasma burn.  Terminating burn with the FPTS could induce a plasma disruption, causing additional damage to the ITER FW (0.2 m</a:t>
            </a:r>
            <a:r>
              <a:rPr lang="en-US" sz="1600" baseline="30000"/>
              <a:t>2</a:t>
            </a:r>
            <a:r>
              <a:rPr lang="en-US" sz="1600"/>
              <a:t> break) and the TBM (FW/breeder box breaks). The helium injected into the port cell will rapidly pressurize the port cell, activating relief panels to the TCWS vault.  However, the port cell will be isolated from the VV by the primary helium cooling system isolation valves.</a:t>
            </a:r>
            <a:endParaRPr lang="en-US" sz="1600" i="1"/>
          </a:p>
          <a:p>
            <a:pPr marL="1143000" lvl="2" indent="-228600" defTabSz="914400">
              <a:spcBef>
                <a:spcPct val="50000"/>
              </a:spcBef>
              <a:buFont typeface="Arial" charset="0"/>
              <a:buChar char="–"/>
            </a:pPr>
            <a:r>
              <a:rPr lang="en-US" sz="1600" i="1"/>
              <a:t>Consequence: </a:t>
            </a:r>
            <a:r>
              <a:rPr lang="en-US" sz="1600"/>
              <a:t>Helium coolant pressurizes the port cell to 140 kPa by 0.1 s. Pressure relief quickly returns the port cell pressure to that of the vault and the relief panel reseats.  The only radioactivity mobilized is the 0.8 mg of T</a:t>
            </a:r>
            <a:r>
              <a:rPr lang="en-US" sz="1600" baseline="-25000"/>
              <a:t>2</a:t>
            </a:r>
            <a:r>
              <a:rPr lang="en-US" sz="1600"/>
              <a:t> from within the helium systems and is confined within the port cell and TCWS vault.  However even if the T</a:t>
            </a:r>
            <a:r>
              <a:rPr lang="en-US" sz="1600" baseline="-25000"/>
              <a:t>2</a:t>
            </a:r>
            <a:r>
              <a:rPr lang="en-US" sz="1600"/>
              <a:t> were leaked to the environment, the release is well below ITER limits.</a:t>
            </a:r>
          </a:p>
          <a:p>
            <a:pPr marL="1143000" lvl="2" indent="-228600" defTabSz="914400">
              <a:spcBef>
                <a:spcPct val="50000"/>
              </a:spcBef>
              <a:buFont typeface="Arial" charset="0"/>
              <a:buChar char="–"/>
            </a:pPr>
            <a:r>
              <a:rPr lang="en-US" sz="1600" i="1"/>
              <a:t>Mitigation:</a:t>
            </a:r>
            <a:r>
              <a:rPr lang="en-US" sz="1600"/>
              <a:t> None recommended</a:t>
            </a:r>
          </a:p>
          <a:p>
            <a:pPr marL="744538" lvl="1" indent="-287338" defTabSz="914400">
              <a:spcBef>
                <a:spcPct val="50000"/>
              </a:spcBef>
              <a:buFont typeface="Wingdings" pitchFamily="2" charset="2"/>
              <a:buChar char="Ø"/>
            </a:pPr>
            <a:r>
              <a:rPr lang="en-US" sz="1800" b="1"/>
              <a:t>PbLi Coolant leak:</a:t>
            </a:r>
            <a:r>
              <a:rPr lang="en-US" sz="1800"/>
              <a:t> similar to inter-space results</a:t>
            </a:r>
            <a:endParaRPr lang="en-US" sz="1800" b="1"/>
          </a:p>
        </p:txBody>
      </p:sp>
      <p:sp>
        <p:nvSpPr>
          <p:cNvPr id="77827" name="Rectangle 3"/>
          <p:cNvSpPr>
            <a:spLocks noGrp="1" noChangeArrowheads="1"/>
          </p:cNvSpPr>
          <p:nvPr>
            <p:ph type="title" idx="4294967295"/>
          </p:nvPr>
        </p:nvSpPr>
        <p:spPr bwMode="auto">
          <a:xfrm>
            <a:off x="187325" y="125413"/>
            <a:ext cx="8753475" cy="1143000"/>
          </a:xfrm>
          <a:prstGeom prst="rect">
            <a:avLst/>
          </a:prstGeom>
          <a:noFill/>
          <a:ln>
            <a:miter lim="800000"/>
            <a:headEnd/>
            <a:tailEnd/>
          </a:ln>
        </p:spPr>
        <p:txBody>
          <a:bodyPr/>
          <a:lstStyle/>
          <a:p>
            <a:pPr algn="ctr"/>
            <a:r>
              <a:rPr lang="en-US" sz="3200" b="0" smtClean="0">
                <a:solidFill>
                  <a:schemeClr val="tx1"/>
                </a:solidFill>
                <a:latin typeface="Arial" charset="0"/>
              </a:rPr>
              <a:t>Reference Accidents Analyzed (cont.)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Number Placeholder 1"/>
          <p:cNvSpPr>
            <a:spLocks noGrp="1"/>
          </p:cNvSpPr>
          <p:nvPr>
            <p:ph type="sldNum" sz="quarter" idx="10"/>
          </p:nvPr>
        </p:nvSpPr>
        <p:spPr bwMode="auto">
          <a:noFill/>
          <a:ln>
            <a:miter lim="800000"/>
            <a:headEnd/>
            <a:tailEnd/>
          </a:ln>
        </p:spPr>
        <p:txBody>
          <a:bodyPr/>
          <a:lstStyle/>
          <a:p>
            <a:fld id="{54200489-DFAC-4104-878F-30F0E3013658}" type="slidenum">
              <a:rPr lang="en-US" smtClean="0">
                <a:ea typeface="MS PGothic"/>
              </a:rPr>
              <a:pPr/>
              <a:t>33</a:t>
            </a:fld>
            <a:endParaRPr lang="en-US" smtClean="0">
              <a:ea typeface="MS PGothic"/>
            </a:endParaRPr>
          </a:p>
        </p:txBody>
      </p:sp>
      <p:grpSp>
        <p:nvGrpSpPr>
          <p:cNvPr id="79874" name="Group 182"/>
          <p:cNvGrpSpPr>
            <a:grpSpLocks/>
          </p:cNvGrpSpPr>
          <p:nvPr/>
        </p:nvGrpSpPr>
        <p:grpSpPr bwMode="auto">
          <a:xfrm>
            <a:off x="479425" y="2295525"/>
            <a:ext cx="3833813" cy="3614738"/>
            <a:chOff x="83" y="619"/>
            <a:chExt cx="2650" cy="2519"/>
          </a:xfrm>
        </p:grpSpPr>
        <p:sp>
          <p:nvSpPr>
            <p:cNvPr id="79974" name="Rectangle 183"/>
            <p:cNvSpPr>
              <a:spLocks noChangeArrowheads="1"/>
            </p:cNvSpPr>
            <p:nvPr/>
          </p:nvSpPr>
          <p:spPr bwMode="auto">
            <a:xfrm>
              <a:off x="561" y="704"/>
              <a:ext cx="1977" cy="2075"/>
            </a:xfrm>
            <a:prstGeom prst="rect">
              <a:avLst/>
            </a:prstGeom>
            <a:noFill/>
            <a:ln w="3175">
              <a:solidFill>
                <a:srgbClr val="000000"/>
              </a:solidFill>
              <a:miter lim="800000"/>
              <a:headEnd/>
              <a:tailEnd/>
            </a:ln>
          </p:spPr>
          <p:txBody>
            <a:bodyPr/>
            <a:lstStyle/>
            <a:p>
              <a:endParaRPr lang="en-US"/>
            </a:p>
          </p:txBody>
        </p:sp>
        <p:sp>
          <p:nvSpPr>
            <p:cNvPr id="79975" name="Line 184"/>
            <p:cNvSpPr>
              <a:spLocks noChangeShapeType="1"/>
            </p:cNvSpPr>
            <p:nvPr/>
          </p:nvSpPr>
          <p:spPr bwMode="auto">
            <a:xfrm flipV="1">
              <a:off x="561" y="2765"/>
              <a:ext cx="0" cy="14"/>
            </a:xfrm>
            <a:prstGeom prst="line">
              <a:avLst/>
            </a:prstGeom>
            <a:noFill/>
            <a:ln w="3175">
              <a:solidFill>
                <a:srgbClr val="000000"/>
              </a:solidFill>
              <a:round/>
              <a:headEnd/>
              <a:tailEnd/>
            </a:ln>
          </p:spPr>
          <p:txBody>
            <a:bodyPr/>
            <a:lstStyle/>
            <a:p>
              <a:endParaRPr lang="en-US"/>
            </a:p>
          </p:txBody>
        </p:sp>
        <p:sp>
          <p:nvSpPr>
            <p:cNvPr id="79976" name="Line 185"/>
            <p:cNvSpPr>
              <a:spLocks noChangeShapeType="1"/>
            </p:cNvSpPr>
            <p:nvPr/>
          </p:nvSpPr>
          <p:spPr bwMode="auto">
            <a:xfrm flipV="1">
              <a:off x="759" y="2765"/>
              <a:ext cx="0" cy="14"/>
            </a:xfrm>
            <a:prstGeom prst="line">
              <a:avLst/>
            </a:prstGeom>
            <a:noFill/>
            <a:ln w="3175">
              <a:solidFill>
                <a:srgbClr val="000000"/>
              </a:solidFill>
              <a:round/>
              <a:headEnd/>
              <a:tailEnd/>
            </a:ln>
          </p:spPr>
          <p:txBody>
            <a:bodyPr/>
            <a:lstStyle/>
            <a:p>
              <a:endParaRPr lang="en-US"/>
            </a:p>
          </p:txBody>
        </p:sp>
        <p:sp>
          <p:nvSpPr>
            <p:cNvPr id="79977" name="Line 186"/>
            <p:cNvSpPr>
              <a:spLocks noChangeShapeType="1"/>
            </p:cNvSpPr>
            <p:nvPr/>
          </p:nvSpPr>
          <p:spPr bwMode="auto">
            <a:xfrm flipV="1">
              <a:off x="958" y="2765"/>
              <a:ext cx="0" cy="14"/>
            </a:xfrm>
            <a:prstGeom prst="line">
              <a:avLst/>
            </a:prstGeom>
            <a:noFill/>
            <a:ln w="3175">
              <a:solidFill>
                <a:srgbClr val="000000"/>
              </a:solidFill>
              <a:round/>
              <a:headEnd/>
              <a:tailEnd/>
            </a:ln>
          </p:spPr>
          <p:txBody>
            <a:bodyPr/>
            <a:lstStyle/>
            <a:p>
              <a:endParaRPr lang="en-US"/>
            </a:p>
          </p:txBody>
        </p:sp>
        <p:sp>
          <p:nvSpPr>
            <p:cNvPr id="79978" name="Line 187"/>
            <p:cNvSpPr>
              <a:spLocks noChangeShapeType="1"/>
            </p:cNvSpPr>
            <p:nvPr/>
          </p:nvSpPr>
          <p:spPr bwMode="auto">
            <a:xfrm flipV="1">
              <a:off x="1155" y="2765"/>
              <a:ext cx="0" cy="14"/>
            </a:xfrm>
            <a:prstGeom prst="line">
              <a:avLst/>
            </a:prstGeom>
            <a:noFill/>
            <a:ln w="3175">
              <a:solidFill>
                <a:srgbClr val="000000"/>
              </a:solidFill>
              <a:round/>
              <a:headEnd/>
              <a:tailEnd/>
            </a:ln>
          </p:spPr>
          <p:txBody>
            <a:bodyPr/>
            <a:lstStyle/>
            <a:p>
              <a:endParaRPr lang="en-US"/>
            </a:p>
          </p:txBody>
        </p:sp>
        <p:sp>
          <p:nvSpPr>
            <p:cNvPr id="79979" name="Line 188"/>
            <p:cNvSpPr>
              <a:spLocks noChangeShapeType="1"/>
            </p:cNvSpPr>
            <p:nvPr/>
          </p:nvSpPr>
          <p:spPr bwMode="auto">
            <a:xfrm flipV="1">
              <a:off x="1352" y="2765"/>
              <a:ext cx="0" cy="14"/>
            </a:xfrm>
            <a:prstGeom prst="line">
              <a:avLst/>
            </a:prstGeom>
            <a:noFill/>
            <a:ln w="3175">
              <a:solidFill>
                <a:srgbClr val="000000"/>
              </a:solidFill>
              <a:round/>
              <a:headEnd/>
              <a:tailEnd/>
            </a:ln>
          </p:spPr>
          <p:txBody>
            <a:bodyPr/>
            <a:lstStyle/>
            <a:p>
              <a:endParaRPr lang="en-US"/>
            </a:p>
          </p:txBody>
        </p:sp>
        <p:sp>
          <p:nvSpPr>
            <p:cNvPr id="79980" name="Line 189"/>
            <p:cNvSpPr>
              <a:spLocks noChangeShapeType="1"/>
            </p:cNvSpPr>
            <p:nvPr/>
          </p:nvSpPr>
          <p:spPr bwMode="auto">
            <a:xfrm flipV="1">
              <a:off x="1550" y="2765"/>
              <a:ext cx="0" cy="14"/>
            </a:xfrm>
            <a:prstGeom prst="line">
              <a:avLst/>
            </a:prstGeom>
            <a:noFill/>
            <a:ln w="3175">
              <a:solidFill>
                <a:srgbClr val="000000"/>
              </a:solidFill>
              <a:round/>
              <a:headEnd/>
              <a:tailEnd/>
            </a:ln>
          </p:spPr>
          <p:txBody>
            <a:bodyPr/>
            <a:lstStyle/>
            <a:p>
              <a:endParaRPr lang="en-US"/>
            </a:p>
          </p:txBody>
        </p:sp>
        <p:sp>
          <p:nvSpPr>
            <p:cNvPr id="79981" name="Line 190"/>
            <p:cNvSpPr>
              <a:spLocks noChangeShapeType="1"/>
            </p:cNvSpPr>
            <p:nvPr/>
          </p:nvSpPr>
          <p:spPr bwMode="auto">
            <a:xfrm flipV="1">
              <a:off x="1747" y="2765"/>
              <a:ext cx="0" cy="14"/>
            </a:xfrm>
            <a:prstGeom prst="line">
              <a:avLst/>
            </a:prstGeom>
            <a:noFill/>
            <a:ln w="3175">
              <a:solidFill>
                <a:srgbClr val="000000"/>
              </a:solidFill>
              <a:round/>
              <a:headEnd/>
              <a:tailEnd/>
            </a:ln>
          </p:spPr>
          <p:txBody>
            <a:bodyPr/>
            <a:lstStyle/>
            <a:p>
              <a:endParaRPr lang="en-US"/>
            </a:p>
          </p:txBody>
        </p:sp>
        <p:sp>
          <p:nvSpPr>
            <p:cNvPr id="79982" name="Line 191"/>
            <p:cNvSpPr>
              <a:spLocks noChangeShapeType="1"/>
            </p:cNvSpPr>
            <p:nvPr/>
          </p:nvSpPr>
          <p:spPr bwMode="auto">
            <a:xfrm flipV="1">
              <a:off x="1944" y="2765"/>
              <a:ext cx="0" cy="14"/>
            </a:xfrm>
            <a:prstGeom prst="line">
              <a:avLst/>
            </a:prstGeom>
            <a:noFill/>
            <a:ln w="3175">
              <a:solidFill>
                <a:srgbClr val="000000"/>
              </a:solidFill>
              <a:round/>
              <a:headEnd/>
              <a:tailEnd/>
            </a:ln>
          </p:spPr>
          <p:txBody>
            <a:bodyPr/>
            <a:lstStyle/>
            <a:p>
              <a:endParaRPr lang="en-US"/>
            </a:p>
          </p:txBody>
        </p:sp>
        <p:sp>
          <p:nvSpPr>
            <p:cNvPr id="79983" name="Line 192"/>
            <p:cNvSpPr>
              <a:spLocks noChangeShapeType="1"/>
            </p:cNvSpPr>
            <p:nvPr/>
          </p:nvSpPr>
          <p:spPr bwMode="auto">
            <a:xfrm flipV="1">
              <a:off x="2142" y="2765"/>
              <a:ext cx="0" cy="14"/>
            </a:xfrm>
            <a:prstGeom prst="line">
              <a:avLst/>
            </a:prstGeom>
            <a:noFill/>
            <a:ln w="3175">
              <a:solidFill>
                <a:srgbClr val="000000"/>
              </a:solidFill>
              <a:round/>
              <a:headEnd/>
              <a:tailEnd/>
            </a:ln>
          </p:spPr>
          <p:txBody>
            <a:bodyPr/>
            <a:lstStyle/>
            <a:p>
              <a:endParaRPr lang="en-US"/>
            </a:p>
          </p:txBody>
        </p:sp>
        <p:sp>
          <p:nvSpPr>
            <p:cNvPr id="79984" name="Line 193"/>
            <p:cNvSpPr>
              <a:spLocks noChangeShapeType="1"/>
            </p:cNvSpPr>
            <p:nvPr/>
          </p:nvSpPr>
          <p:spPr bwMode="auto">
            <a:xfrm flipV="1">
              <a:off x="2339" y="2765"/>
              <a:ext cx="0" cy="14"/>
            </a:xfrm>
            <a:prstGeom prst="line">
              <a:avLst/>
            </a:prstGeom>
            <a:noFill/>
            <a:ln w="3175">
              <a:solidFill>
                <a:srgbClr val="000000"/>
              </a:solidFill>
              <a:round/>
              <a:headEnd/>
              <a:tailEnd/>
            </a:ln>
          </p:spPr>
          <p:txBody>
            <a:bodyPr/>
            <a:lstStyle/>
            <a:p>
              <a:endParaRPr lang="en-US"/>
            </a:p>
          </p:txBody>
        </p:sp>
        <p:sp>
          <p:nvSpPr>
            <p:cNvPr id="79985" name="Line 194"/>
            <p:cNvSpPr>
              <a:spLocks noChangeShapeType="1"/>
            </p:cNvSpPr>
            <p:nvPr/>
          </p:nvSpPr>
          <p:spPr bwMode="auto">
            <a:xfrm flipV="1">
              <a:off x="2538" y="2765"/>
              <a:ext cx="0" cy="14"/>
            </a:xfrm>
            <a:prstGeom prst="line">
              <a:avLst/>
            </a:prstGeom>
            <a:noFill/>
            <a:ln w="3175">
              <a:solidFill>
                <a:srgbClr val="000000"/>
              </a:solidFill>
              <a:round/>
              <a:headEnd/>
              <a:tailEnd/>
            </a:ln>
          </p:spPr>
          <p:txBody>
            <a:bodyPr/>
            <a:lstStyle/>
            <a:p>
              <a:endParaRPr lang="en-US"/>
            </a:p>
          </p:txBody>
        </p:sp>
        <p:sp>
          <p:nvSpPr>
            <p:cNvPr id="79986" name="Line 195"/>
            <p:cNvSpPr>
              <a:spLocks noChangeShapeType="1"/>
            </p:cNvSpPr>
            <p:nvPr/>
          </p:nvSpPr>
          <p:spPr bwMode="auto">
            <a:xfrm>
              <a:off x="561" y="704"/>
              <a:ext cx="0" cy="13"/>
            </a:xfrm>
            <a:prstGeom prst="line">
              <a:avLst/>
            </a:prstGeom>
            <a:noFill/>
            <a:ln w="3175">
              <a:solidFill>
                <a:srgbClr val="000000"/>
              </a:solidFill>
              <a:round/>
              <a:headEnd/>
              <a:tailEnd/>
            </a:ln>
          </p:spPr>
          <p:txBody>
            <a:bodyPr/>
            <a:lstStyle/>
            <a:p>
              <a:endParaRPr lang="en-US"/>
            </a:p>
          </p:txBody>
        </p:sp>
        <p:sp>
          <p:nvSpPr>
            <p:cNvPr id="79987" name="Line 196"/>
            <p:cNvSpPr>
              <a:spLocks noChangeShapeType="1"/>
            </p:cNvSpPr>
            <p:nvPr/>
          </p:nvSpPr>
          <p:spPr bwMode="auto">
            <a:xfrm>
              <a:off x="759" y="704"/>
              <a:ext cx="0" cy="13"/>
            </a:xfrm>
            <a:prstGeom prst="line">
              <a:avLst/>
            </a:prstGeom>
            <a:noFill/>
            <a:ln w="3175">
              <a:solidFill>
                <a:srgbClr val="000000"/>
              </a:solidFill>
              <a:round/>
              <a:headEnd/>
              <a:tailEnd/>
            </a:ln>
          </p:spPr>
          <p:txBody>
            <a:bodyPr/>
            <a:lstStyle/>
            <a:p>
              <a:endParaRPr lang="en-US"/>
            </a:p>
          </p:txBody>
        </p:sp>
        <p:sp>
          <p:nvSpPr>
            <p:cNvPr id="79988" name="Line 197"/>
            <p:cNvSpPr>
              <a:spLocks noChangeShapeType="1"/>
            </p:cNvSpPr>
            <p:nvPr/>
          </p:nvSpPr>
          <p:spPr bwMode="auto">
            <a:xfrm>
              <a:off x="958" y="704"/>
              <a:ext cx="0" cy="13"/>
            </a:xfrm>
            <a:prstGeom prst="line">
              <a:avLst/>
            </a:prstGeom>
            <a:noFill/>
            <a:ln w="3175">
              <a:solidFill>
                <a:srgbClr val="000000"/>
              </a:solidFill>
              <a:round/>
              <a:headEnd/>
              <a:tailEnd/>
            </a:ln>
          </p:spPr>
          <p:txBody>
            <a:bodyPr/>
            <a:lstStyle/>
            <a:p>
              <a:endParaRPr lang="en-US"/>
            </a:p>
          </p:txBody>
        </p:sp>
        <p:sp>
          <p:nvSpPr>
            <p:cNvPr id="79989" name="Line 198"/>
            <p:cNvSpPr>
              <a:spLocks noChangeShapeType="1"/>
            </p:cNvSpPr>
            <p:nvPr/>
          </p:nvSpPr>
          <p:spPr bwMode="auto">
            <a:xfrm>
              <a:off x="1155" y="704"/>
              <a:ext cx="0" cy="13"/>
            </a:xfrm>
            <a:prstGeom prst="line">
              <a:avLst/>
            </a:prstGeom>
            <a:noFill/>
            <a:ln w="3175">
              <a:solidFill>
                <a:srgbClr val="000000"/>
              </a:solidFill>
              <a:round/>
              <a:headEnd/>
              <a:tailEnd/>
            </a:ln>
          </p:spPr>
          <p:txBody>
            <a:bodyPr/>
            <a:lstStyle/>
            <a:p>
              <a:endParaRPr lang="en-US"/>
            </a:p>
          </p:txBody>
        </p:sp>
        <p:sp>
          <p:nvSpPr>
            <p:cNvPr id="79990" name="Line 199"/>
            <p:cNvSpPr>
              <a:spLocks noChangeShapeType="1"/>
            </p:cNvSpPr>
            <p:nvPr/>
          </p:nvSpPr>
          <p:spPr bwMode="auto">
            <a:xfrm>
              <a:off x="1352" y="704"/>
              <a:ext cx="0" cy="13"/>
            </a:xfrm>
            <a:prstGeom prst="line">
              <a:avLst/>
            </a:prstGeom>
            <a:noFill/>
            <a:ln w="3175">
              <a:solidFill>
                <a:srgbClr val="000000"/>
              </a:solidFill>
              <a:round/>
              <a:headEnd/>
              <a:tailEnd/>
            </a:ln>
          </p:spPr>
          <p:txBody>
            <a:bodyPr/>
            <a:lstStyle/>
            <a:p>
              <a:endParaRPr lang="en-US"/>
            </a:p>
          </p:txBody>
        </p:sp>
        <p:sp>
          <p:nvSpPr>
            <p:cNvPr id="79991" name="Line 200"/>
            <p:cNvSpPr>
              <a:spLocks noChangeShapeType="1"/>
            </p:cNvSpPr>
            <p:nvPr/>
          </p:nvSpPr>
          <p:spPr bwMode="auto">
            <a:xfrm>
              <a:off x="1550" y="704"/>
              <a:ext cx="0" cy="13"/>
            </a:xfrm>
            <a:prstGeom prst="line">
              <a:avLst/>
            </a:prstGeom>
            <a:noFill/>
            <a:ln w="3175">
              <a:solidFill>
                <a:srgbClr val="000000"/>
              </a:solidFill>
              <a:round/>
              <a:headEnd/>
              <a:tailEnd/>
            </a:ln>
          </p:spPr>
          <p:txBody>
            <a:bodyPr/>
            <a:lstStyle/>
            <a:p>
              <a:endParaRPr lang="en-US"/>
            </a:p>
          </p:txBody>
        </p:sp>
        <p:sp>
          <p:nvSpPr>
            <p:cNvPr id="79992" name="Line 201"/>
            <p:cNvSpPr>
              <a:spLocks noChangeShapeType="1"/>
            </p:cNvSpPr>
            <p:nvPr/>
          </p:nvSpPr>
          <p:spPr bwMode="auto">
            <a:xfrm>
              <a:off x="1747" y="704"/>
              <a:ext cx="0" cy="13"/>
            </a:xfrm>
            <a:prstGeom prst="line">
              <a:avLst/>
            </a:prstGeom>
            <a:noFill/>
            <a:ln w="3175">
              <a:solidFill>
                <a:srgbClr val="000000"/>
              </a:solidFill>
              <a:round/>
              <a:headEnd/>
              <a:tailEnd/>
            </a:ln>
          </p:spPr>
          <p:txBody>
            <a:bodyPr/>
            <a:lstStyle/>
            <a:p>
              <a:endParaRPr lang="en-US"/>
            </a:p>
          </p:txBody>
        </p:sp>
        <p:sp>
          <p:nvSpPr>
            <p:cNvPr id="79993" name="Line 202"/>
            <p:cNvSpPr>
              <a:spLocks noChangeShapeType="1"/>
            </p:cNvSpPr>
            <p:nvPr/>
          </p:nvSpPr>
          <p:spPr bwMode="auto">
            <a:xfrm>
              <a:off x="1944" y="704"/>
              <a:ext cx="0" cy="13"/>
            </a:xfrm>
            <a:prstGeom prst="line">
              <a:avLst/>
            </a:prstGeom>
            <a:noFill/>
            <a:ln w="3175">
              <a:solidFill>
                <a:srgbClr val="000000"/>
              </a:solidFill>
              <a:round/>
              <a:headEnd/>
              <a:tailEnd/>
            </a:ln>
          </p:spPr>
          <p:txBody>
            <a:bodyPr/>
            <a:lstStyle/>
            <a:p>
              <a:endParaRPr lang="en-US"/>
            </a:p>
          </p:txBody>
        </p:sp>
        <p:sp>
          <p:nvSpPr>
            <p:cNvPr id="79994" name="Line 203"/>
            <p:cNvSpPr>
              <a:spLocks noChangeShapeType="1"/>
            </p:cNvSpPr>
            <p:nvPr/>
          </p:nvSpPr>
          <p:spPr bwMode="auto">
            <a:xfrm>
              <a:off x="2142" y="704"/>
              <a:ext cx="0" cy="13"/>
            </a:xfrm>
            <a:prstGeom prst="line">
              <a:avLst/>
            </a:prstGeom>
            <a:noFill/>
            <a:ln w="3175">
              <a:solidFill>
                <a:srgbClr val="000000"/>
              </a:solidFill>
              <a:round/>
              <a:headEnd/>
              <a:tailEnd/>
            </a:ln>
          </p:spPr>
          <p:txBody>
            <a:bodyPr/>
            <a:lstStyle/>
            <a:p>
              <a:endParaRPr lang="en-US"/>
            </a:p>
          </p:txBody>
        </p:sp>
        <p:sp>
          <p:nvSpPr>
            <p:cNvPr id="79995" name="Line 204"/>
            <p:cNvSpPr>
              <a:spLocks noChangeShapeType="1"/>
            </p:cNvSpPr>
            <p:nvPr/>
          </p:nvSpPr>
          <p:spPr bwMode="auto">
            <a:xfrm>
              <a:off x="2339" y="704"/>
              <a:ext cx="0" cy="13"/>
            </a:xfrm>
            <a:prstGeom prst="line">
              <a:avLst/>
            </a:prstGeom>
            <a:noFill/>
            <a:ln w="3175">
              <a:solidFill>
                <a:srgbClr val="000000"/>
              </a:solidFill>
              <a:round/>
              <a:headEnd/>
              <a:tailEnd/>
            </a:ln>
          </p:spPr>
          <p:txBody>
            <a:bodyPr/>
            <a:lstStyle/>
            <a:p>
              <a:endParaRPr lang="en-US"/>
            </a:p>
          </p:txBody>
        </p:sp>
        <p:sp>
          <p:nvSpPr>
            <p:cNvPr id="79996" name="Line 205"/>
            <p:cNvSpPr>
              <a:spLocks noChangeShapeType="1"/>
            </p:cNvSpPr>
            <p:nvPr/>
          </p:nvSpPr>
          <p:spPr bwMode="auto">
            <a:xfrm>
              <a:off x="2538" y="704"/>
              <a:ext cx="0" cy="13"/>
            </a:xfrm>
            <a:prstGeom prst="line">
              <a:avLst/>
            </a:prstGeom>
            <a:noFill/>
            <a:ln w="3175">
              <a:solidFill>
                <a:srgbClr val="000000"/>
              </a:solidFill>
              <a:round/>
              <a:headEnd/>
              <a:tailEnd/>
            </a:ln>
          </p:spPr>
          <p:txBody>
            <a:bodyPr/>
            <a:lstStyle/>
            <a:p>
              <a:endParaRPr lang="en-US"/>
            </a:p>
          </p:txBody>
        </p:sp>
        <p:sp>
          <p:nvSpPr>
            <p:cNvPr id="79997" name="Line 206"/>
            <p:cNvSpPr>
              <a:spLocks noChangeShapeType="1"/>
            </p:cNvSpPr>
            <p:nvPr/>
          </p:nvSpPr>
          <p:spPr bwMode="auto">
            <a:xfrm flipV="1">
              <a:off x="561" y="2752"/>
              <a:ext cx="0" cy="27"/>
            </a:xfrm>
            <a:prstGeom prst="line">
              <a:avLst/>
            </a:prstGeom>
            <a:noFill/>
            <a:ln w="3175">
              <a:solidFill>
                <a:srgbClr val="000000"/>
              </a:solidFill>
              <a:round/>
              <a:headEnd/>
              <a:tailEnd/>
            </a:ln>
          </p:spPr>
          <p:txBody>
            <a:bodyPr/>
            <a:lstStyle/>
            <a:p>
              <a:endParaRPr lang="en-US"/>
            </a:p>
          </p:txBody>
        </p:sp>
        <p:sp>
          <p:nvSpPr>
            <p:cNvPr id="79998" name="Line 207"/>
            <p:cNvSpPr>
              <a:spLocks noChangeShapeType="1"/>
            </p:cNvSpPr>
            <p:nvPr/>
          </p:nvSpPr>
          <p:spPr bwMode="auto">
            <a:xfrm flipV="1">
              <a:off x="958" y="2752"/>
              <a:ext cx="0" cy="27"/>
            </a:xfrm>
            <a:prstGeom prst="line">
              <a:avLst/>
            </a:prstGeom>
            <a:noFill/>
            <a:ln w="3175">
              <a:solidFill>
                <a:srgbClr val="000000"/>
              </a:solidFill>
              <a:round/>
              <a:headEnd/>
              <a:tailEnd/>
            </a:ln>
          </p:spPr>
          <p:txBody>
            <a:bodyPr/>
            <a:lstStyle/>
            <a:p>
              <a:endParaRPr lang="en-US"/>
            </a:p>
          </p:txBody>
        </p:sp>
        <p:sp>
          <p:nvSpPr>
            <p:cNvPr id="79999" name="Line 208"/>
            <p:cNvSpPr>
              <a:spLocks noChangeShapeType="1"/>
            </p:cNvSpPr>
            <p:nvPr/>
          </p:nvSpPr>
          <p:spPr bwMode="auto">
            <a:xfrm flipV="1">
              <a:off x="1352" y="2752"/>
              <a:ext cx="0" cy="27"/>
            </a:xfrm>
            <a:prstGeom prst="line">
              <a:avLst/>
            </a:prstGeom>
            <a:noFill/>
            <a:ln w="3175">
              <a:solidFill>
                <a:srgbClr val="000000"/>
              </a:solidFill>
              <a:round/>
              <a:headEnd/>
              <a:tailEnd/>
            </a:ln>
          </p:spPr>
          <p:txBody>
            <a:bodyPr/>
            <a:lstStyle/>
            <a:p>
              <a:endParaRPr lang="en-US"/>
            </a:p>
          </p:txBody>
        </p:sp>
        <p:sp>
          <p:nvSpPr>
            <p:cNvPr id="80000" name="Line 209"/>
            <p:cNvSpPr>
              <a:spLocks noChangeShapeType="1"/>
            </p:cNvSpPr>
            <p:nvPr/>
          </p:nvSpPr>
          <p:spPr bwMode="auto">
            <a:xfrm flipV="1">
              <a:off x="1747" y="2752"/>
              <a:ext cx="0" cy="27"/>
            </a:xfrm>
            <a:prstGeom prst="line">
              <a:avLst/>
            </a:prstGeom>
            <a:noFill/>
            <a:ln w="3175">
              <a:solidFill>
                <a:srgbClr val="000000"/>
              </a:solidFill>
              <a:round/>
              <a:headEnd/>
              <a:tailEnd/>
            </a:ln>
          </p:spPr>
          <p:txBody>
            <a:bodyPr/>
            <a:lstStyle/>
            <a:p>
              <a:endParaRPr lang="en-US"/>
            </a:p>
          </p:txBody>
        </p:sp>
        <p:sp>
          <p:nvSpPr>
            <p:cNvPr id="80001" name="Line 210"/>
            <p:cNvSpPr>
              <a:spLocks noChangeShapeType="1"/>
            </p:cNvSpPr>
            <p:nvPr/>
          </p:nvSpPr>
          <p:spPr bwMode="auto">
            <a:xfrm flipV="1">
              <a:off x="2142" y="2752"/>
              <a:ext cx="0" cy="27"/>
            </a:xfrm>
            <a:prstGeom prst="line">
              <a:avLst/>
            </a:prstGeom>
            <a:noFill/>
            <a:ln w="3175">
              <a:solidFill>
                <a:srgbClr val="000000"/>
              </a:solidFill>
              <a:round/>
              <a:headEnd/>
              <a:tailEnd/>
            </a:ln>
          </p:spPr>
          <p:txBody>
            <a:bodyPr/>
            <a:lstStyle/>
            <a:p>
              <a:endParaRPr lang="en-US"/>
            </a:p>
          </p:txBody>
        </p:sp>
        <p:sp>
          <p:nvSpPr>
            <p:cNvPr id="80002" name="Line 211"/>
            <p:cNvSpPr>
              <a:spLocks noChangeShapeType="1"/>
            </p:cNvSpPr>
            <p:nvPr/>
          </p:nvSpPr>
          <p:spPr bwMode="auto">
            <a:xfrm flipV="1">
              <a:off x="2538" y="2752"/>
              <a:ext cx="0" cy="27"/>
            </a:xfrm>
            <a:prstGeom prst="line">
              <a:avLst/>
            </a:prstGeom>
            <a:noFill/>
            <a:ln w="3175">
              <a:solidFill>
                <a:srgbClr val="000000"/>
              </a:solidFill>
              <a:round/>
              <a:headEnd/>
              <a:tailEnd/>
            </a:ln>
          </p:spPr>
          <p:txBody>
            <a:bodyPr/>
            <a:lstStyle/>
            <a:p>
              <a:endParaRPr lang="en-US"/>
            </a:p>
          </p:txBody>
        </p:sp>
        <p:sp>
          <p:nvSpPr>
            <p:cNvPr id="80003" name="Line 212"/>
            <p:cNvSpPr>
              <a:spLocks noChangeShapeType="1"/>
            </p:cNvSpPr>
            <p:nvPr/>
          </p:nvSpPr>
          <p:spPr bwMode="auto">
            <a:xfrm>
              <a:off x="561" y="704"/>
              <a:ext cx="0" cy="26"/>
            </a:xfrm>
            <a:prstGeom prst="line">
              <a:avLst/>
            </a:prstGeom>
            <a:noFill/>
            <a:ln w="3175">
              <a:solidFill>
                <a:srgbClr val="000000"/>
              </a:solidFill>
              <a:round/>
              <a:headEnd/>
              <a:tailEnd/>
            </a:ln>
          </p:spPr>
          <p:txBody>
            <a:bodyPr/>
            <a:lstStyle/>
            <a:p>
              <a:endParaRPr lang="en-US"/>
            </a:p>
          </p:txBody>
        </p:sp>
        <p:sp>
          <p:nvSpPr>
            <p:cNvPr id="80004" name="Line 213"/>
            <p:cNvSpPr>
              <a:spLocks noChangeShapeType="1"/>
            </p:cNvSpPr>
            <p:nvPr/>
          </p:nvSpPr>
          <p:spPr bwMode="auto">
            <a:xfrm>
              <a:off x="958" y="704"/>
              <a:ext cx="0" cy="26"/>
            </a:xfrm>
            <a:prstGeom prst="line">
              <a:avLst/>
            </a:prstGeom>
            <a:noFill/>
            <a:ln w="3175">
              <a:solidFill>
                <a:srgbClr val="000000"/>
              </a:solidFill>
              <a:round/>
              <a:headEnd/>
              <a:tailEnd/>
            </a:ln>
          </p:spPr>
          <p:txBody>
            <a:bodyPr/>
            <a:lstStyle/>
            <a:p>
              <a:endParaRPr lang="en-US"/>
            </a:p>
          </p:txBody>
        </p:sp>
        <p:sp>
          <p:nvSpPr>
            <p:cNvPr id="80005" name="Line 214"/>
            <p:cNvSpPr>
              <a:spLocks noChangeShapeType="1"/>
            </p:cNvSpPr>
            <p:nvPr/>
          </p:nvSpPr>
          <p:spPr bwMode="auto">
            <a:xfrm>
              <a:off x="1352" y="704"/>
              <a:ext cx="0" cy="26"/>
            </a:xfrm>
            <a:prstGeom prst="line">
              <a:avLst/>
            </a:prstGeom>
            <a:noFill/>
            <a:ln w="3175">
              <a:solidFill>
                <a:srgbClr val="000000"/>
              </a:solidFill>
              <a:round/>
              <a:headEnd/>
              <a:tailEnd/>
            </a:ln>
          </p:spPr>
          <p:txBody>
            <a:bodyPr/>
            <a:lstStyle/>
            <a:p>
              <a:endParaRPr lang="en-US"/>
            </a:p>
          </p:txBody>
        </p:sp>
        <p:sp>
          <p:nvSpPr>
            <p:cNvPr id="80006" name="Line 215"/>
            <p:cNvSpPr>
              <a:spLocks noChangeShapeType="1"/>
            </p:cNvSpPr>
            <p:nvPr/>
          </p:nvSpPr>
          <p:spPr bwMode="auto">
            <a:xfrm>
              <a:off x="1747" y="704"/>
              <a:ext cx="0" cy="26"/>
            </a:xfrm>
            <a:prstGeom prst="line">
              <a:avLst/>
            </a:prstGeom>
            <a:noFill/>
            <a:ln w="3175">
              <a:solidFill>
                <a:srgbClr val="000000"/>
              </a:solidFill>
              <a:round/>
              <a:headEnd/>
              <a:tailEnd/>
            </a:ln>
          </p:spPr>
          <p:txBody>
            <a:bodyPr/>
            <a:lstStyle/>
            <a:p>
              <a:endParaRPr lang="en-US"/>
            </a:p>
          </p:txBody>
        </p:sp>
        <p:sp>
          <p:nvSpPr>
            <p:cNvPr id="80007" name="Line 216"/>
            <p:cNvSpPr>
              <a:spLocks noChangeShapeType="1"/>
            </p:cNvSpPr>
            <p:nvPr/>
          </p:nvSpPr>
          <p:spPr bwMode="auto">
            <a:xfrm>
              <a:off x="2142" y="704"/>
              <a:ext cx="0" cy="26"/>
            </a:xfrm>
            <a:prstGeom prst="line">
              <a:avLst/>
            </a:prstGeom>
            <a:noFill/>
            <a:ln w="3175">
              <a:solidFill>
                <a:srgbClr val="000000"/>
              </a:solidFill>
              <a:round/>
              <a:headEnd/>
              <a:tailEnd/>
            </a:ln>
          </p:spPr>
          <p:txBody>
            <a:bodyPr/>
            <a:lstStyle/>
            <a:p>
              <a:endParaRPr lang="en-US"/>
            </a:p>
          </p:txBody>
        </p:sp>
        <p:sp>
          <p:nvSpPr>
            <p:cNvPr id="80008" name="Line 217"/>
            <p:cNvSpPr>
              <a:spLocks noChangeShapeType="1"/>
            </p:cNvSpPr>
            <p:nvPr/>
          </p:nvSpPr>
          <p:spPr bwMode="auto">
            <a:xfrm>
              <a:off x="2538" y="704"/>
              <a:ext cx="0" cy="26"/>
            </a:xfrm>
            <a:prstGeom prst="line">
              <a:avLst/>
            </a:prstGeom>
            <a:noFill/>
            <a:ln w="3175">
              <a:solidFill>
                <a:srgbClr val="000000"/>
              </a:solidFill>
              <a:round/>
              <a:headEnd/>
              <a:tailEnd/>
            </a:ln>
          </p:spPr>
          <p:txBody>
            <a:bodyPr/>
            <a:lstStyle/>
            <a:p>
              <a:endParaRPr lang="en-US"/>
            </a:p>
          </p:txBody>
        </p:sp>
        <p:sp>
          <p:nvSpPr>
            <p:cNvPr id="80009" name="Rectangle 218"/>
            <p:cNvSpPr>
              <a:spLocks noChangeArrowheads="1"/>
            </p:cNvSpPr>
            <p:nvPr/>
          </p:nvSpPr>
          <p:spPr bwMode="auto">
            <a:xfrm>
              <a:off x="576" y="2818"/>
              <a:ext cx="78"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a:t>
              </a:r>
            </a:p>
          </p:txBody>
        </p:sp>
        <p:sp>
          <p:nvSpPr>
            <p:cNvPr id="80010" name="Rectangle 219"/>
            <p:cNvSpPr>
              <a:spLocks noChangeArrowheads="1"/>
            </p:cNvSpPr>
            <p:nvPr/>
          </p:nvSpPr>
          <p:spPr bwMode="auto">
            <a:xfrm>
              <a:off x="800" y="2818"/>
              <a:ext cx="311"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2000</a:t>
              </a:r>
            </a:p>
          </p:txBody>
        </p:sp>
        <p:sp>
          <p:nvSpPr>
            <p:cNvPr id="80011" name="Rectangle 220"/>
            <p:cNvSpPr>
              <a:spLocks noChangeArrowheads="1"/>
            </p:cNvSpPr>
            <p:nvPr/>
          </p:nvSpPr>
          <p:spPr bwMode="auto">
            <a:xfrm>
              <a:off x="1195" y="2818"/>
              <a:ext cx="311"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4000</a:t>
              </a:r>
            </a:p>
          </p:txBody>
        </p:sp>
        <p:sp>
          <p:nvSpPr>
            <p:cNvPr id="80012" name="Rectangle 221"/>
            <p:cNvSpPr>
              <a:spLocks noChangeArrowheads="1"/>
            </p:cNvSpPr>
            <p:nvPr/>
          </p:nvSpPr>
          <p:spPr bwMode="auto">
            <a:xfrm>
              <a:off x="1589" y="2818"/>
              <a:ext cx="311"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6000</a:t>
              </a:r>
            </a:p>
          </p:txBody>
        </p:sp>
        <p:sp>
          <p:nvSpPr>
            <p:cNvPr id="80013" name="Rectangle 222"/>
            <p:cNvSpPr>
              <a:spLocks noChangeArrowheads="1"/>
            </p:cNvSpPr>
            <p:nvPr/>
          </p:nvSpPr>
          <p:spPr bwMode="auto">
            <a:xfrm>
              <a:off x="1986" y="2818"/>
              <a:ext cx="311"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8000</a:t>
              </a:r>
            </a:p>
          </p:txBody>
        </p:sp>
        <p:sp>
          <p:nvSpPr>
            <p:cNvPr id="80014" name="Rectangle 223"/>
            <p:cNvSpPr>
              <a:spLocks noChangeArrowheads="1"/>
            </p:cNvSpPr>
            <p:nvPr/>
          </p:nvSpPr>
          <p:spPr bwMode="auto">
            <a:xfrm>
              <a:off x="2343" y="2818"/>
              <a:ext cx="390"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10000</a:t>
              </a:r>
            </a:p>
          </p:txBody>
        </p:sp>
        <p:sp>
          <p:nvSpPr>
            <p:cNvPr id="80015" name="Rectangle 224"/>
            <p:cNvSpPr>
              <a:spLocks noChangeArrowheads="1"/>
            </p:cNvSpPr>
            <p:nvPr/>
          </p:nvSpPr>
          <p:spPr bwMode="auto">
            <a:xfrm>
              <a:off x="1285" y="2967"/>
              <a:ext cx="515"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Time (s)</a:t>
              </a:r>
            </a:p>
          </p:txBody>
        </p:sp>
        <p:sp>
          <p:nvSpPr>
            <p:cNvPr id="80016" name="Line 225"/>
            <p:cNvSpPr>
              <a:spLocks noChangeShapeType="1"/>
            </p:cNvSpPr>
            <p:nvPr/>
          </p:nvSpPr>
          <p:spPr bwMode="auto">
            <a:xfrm>
              <a:off x="561" y="2779"/>
              <a:ext cx="9" cy="0"/>
            </a:xfrm>
            <a:prstGeom prst="line">
              <a:avLst/>
            </a:prstGeom>
            <a:noFill/>
            <a:ln w="3175">
              <a:solidFill>
                <a:srgbClr val="000000"/>
              </a:solidFill>
              <a:round/>
              <a:headEnd/>
              <a:tailEnd/>
            </a:ln>
          </p:spPr>
          <p:txBody>
            <a:bodyPr/>
            <a:lstStyle/>
            <a:p>
              <a:endParaRPr lang="en-US"/>
            </a:p>
          </p:txBody>
        </p:sp>
        <p:sp>
          <p:nvSpPr>
            <p:cNvPr id="80017" name="Line 226"/>
            <p:cNvSpPr>
              <a:spLocks noChangeShapeType="1"/>
            </p:cNvSpPr>
            <p:nvPr/>
          </p:nvSpPr>
          <p:spPr bwMode="auto">
            <a:xfrm>
              <a:off x="561" y="2518"/>
              <a:ext cx="9" cy="0"/>
            </a:xfrm>
            <a:prstGeom prst="line">
              <a:avLst/>
            </a:prstGeom>
            <a:noFill/>
            <a:ln w="3175">
              <a:solidFill>
                <a:srgbClr val="000000"/>
              </a:solidFill>
              <a:round/>
              <a:headEnd/>
              <a:tailEnd/>
            </a:ln>
          </p:spPr>
          <p:txBody>
            <a:bodyPr/>
            <a:lstStyle/>
            <a:p>
              <a:endParaRPr lang="en-US"/>
            </a:p>
          </p:txBody>
        </p:sp>
        <p:sp>
          <p:nvSpPr>
            <p:cNvPr id="80018" name="Line 227"/>
            <p:cNvSpPr>
              <a:spLocks noChangeShapeType="1"/>
            </p:cNvSpPr>
            <p:nvPr/>
          </p:nvSpPr>
          <p:spPr bwMode="auto">
            <a:xfrm>
              <a:off x="561" y="2260"/>
              <a:ext cx="9" cy="0"/>
            </a:xfrm>
            <a:prstGeom prst="line">
              <a:avLst/>
            </a:prstGeom>
            <a:noFill/>
            <a:ln w="3175">
              <a:solidFill>
                <a:srgbClr val="000000"/>
              </a:solidFill>
              <a:round/>
              <a:headEnd/>
              <a:tailEnd/>
            </a:ln>
          </p:spPr>
          <p:txBody>
            <a:bodyPr/>
            <a:lstStyle/>
            <a:p>
              <a:endParaRPr lang="en-US"/>
            </a:p>
          </p:txBody>
        </p:sp>
        <p:sp>
          <p:nvSpPr>
            <p:cNvPr id="80019" name="Line 228"/>
            <p:cNvSpPr>
              <a:spLocks noChangeShapeType="1"/>
            </p:cNvSpPr>
            <p:nvPr/>
          </p:nvSpPr>
          <p:spPr bwMode="auto">
            <a:xfrm>
              <a:off x="561" y="1999"/>
              <a:ext cx="9" cy="0"/>
            </a:xfrm>
            <a:prstGeom prst="line">
              <a:avLst/>
            </a:prstGeom>
            <a:noFill/>
            <a:ln w="3175">
              <a:solidFill>
                <a:srgbClr val="000000"/>
              </a:solidFill>
              <a:round/>
              <a:headEnd/>
              <a:tailEnd/>
            </a:ln>
          </p:spPr>
          <p:txBody>
            <a:bodyPr/>
            <a:lstStyle/>
            <a:p>
              <a:endParaRPr lang="en-US"/>
            </a:p>
          </p:txBody>
        </p:sp>
        <p:sp>
          <p:nvSpPr>
            <p:cNvPr id="80020" name="Line 229"/>
            <p:cNvSpPr>
              <a:spLocks noChangeShapeType="1"/>
            </p:cNvSpPr>
            <p:nvPr/>
          </p:nvSpPr>
          <p:spPr bwMode="auto">
            <a:xfrm>
              <a:off x="561" y="1741"/>
              <a:ext cx="9" cy="0"/>
            </a:xfrm>
            <a:prstGeom prst="line">
              <a:avLst/>
            </a:prstGeom>
            <a:noFill/>
            <a:ln w="3175">
              <a:solidFill>
                <a:srgbClr val="000000"/>
              </a:solidFill>
              <a:round/>
              <a:headEnd/>
              <a:tailEnd/>
            </a:ln>
          </p:spPr>
          <p:txBody>
            <a:bodyPr/>
            <a:lstStyle/>
            <a:p>
              <a:endParaRPr lang="en-US"/>
            </a:p>
          </p:txBody>
        </p:sp>
        <p:sp>
          <p:nvSpPr>
            <p:cNvPr id="80021" name="Line 230"/>
            <p:cNvSpPr>
              <a:spLocks noChangeShapeType="1"/>
            </p:cNvSpPr>
            <p:nvPr/>
          </p:nvSpPr>
          <p:spPr bwMode="auto">
            <a:xfrm>
              <a:off x="561" y="1483"/>
              <a:ext cx="9" cy="0"/>
            </a:xfrm>
            <a:prstGeom prst="line">
              <a:avLst/>
            </a:prstGeom>
            <a:noFill/>
            <a:ln w="3175">
              <a:solidFill>
                <a:srgbClr val="000000"/>
              </a:solidFill>
              <a:round/>
              <a:headEnd/>
              <a:tailEnd/>
            </a:ln>
          </p:spPr>
          <p:txBody>
            <a:bodyPr/>
            <a:lstStyle/>
            <a:p>
              <a:endParaRPr lang="en-US"/>
            </a:p>
          </p:txBody>
        </p:sp>
        <p:sp>
          <p:nvSpPr>
            <p:cNvPr id="80022" name="Line 231"/>
            <p:cNvSpPr>
              <a:spLocks noChangeShapeType="1"/>
            </p:cNvSpPr>
            <p:nvPr/>
          </p:nvSpPr>
          <p:spPr bwMode="auto">
            <a:xfrm>
              <a:off x="561" y="1223"/>
              <a:ext cx="9" cy="0"/>
            </a:xfrm>
            <a:prstGeom prst="line">
              <a:avLst/>
            </a:prstGeom>
            <a:noFill/>
            <a:ln w="3175">
              <a:solidFill>
                <a:srgbClr val="000000"/>
              </a:solidFill>
              <a:round/>
              <a:headEnd/>
              <a:tailEnd/>
            </a:ln>
          </p:spPr>
          <p:txBody>
            <a:bodyPr/>
            <a:lstStyle/>
            <a:p>
              <a:endParaRPr lang="en-US"/>
            </a:p>
          </p:txBody>
        </p:sp>
        <p:sp>
          <p:nvSpPr>
            <p:cNvPr id="80023" name="Line 232"/>
            <p:cNvSpPr>
              <a:spLocks noChangeShapeType="1"/>
            </p:cNvSpPr>
            <p:nvPr/>
          </p:nvSpPr>
          <p:spPr bwMode="auto">
            <a:xfrm>
              <a:off x="561" y="965"/>
              <a:ext cx="9" cy="0"/>
            </a:xfrm>
            <a:prstGeom prst="line">
              <a:avLst/>
            </a:prstGeom>
            <a:noFill/>
            <a:ln w="3175">
              <a:solidFill>
                <a:srgbClr val="000000"/>
              </a:solidFill>
              <a:round/>
              <a:headEnd/>
              <a:tailEnd/>
            </a:ln>
          </p:spPr>
          <p:txBody>
            <a:bodyPr/>
            <a:lstStyle/>
            <a:p>
              <a:endParaRPr lang="en-US"/>
            </a:p>
          </p:txBody>
        </p:sp>
        <p:sp>
          <p:nvSpPr>
            <p:cNvPr id="80024" name="Line 233"/>
            <p:cNvSpPr>
              <a:spLocks noChangeShapeType="1"/>
            </p:cNvSpPr>
            <p:nvPr/>
          </p:nvSpPr>
          <p:spPr bwMode="auto">
            <a:xfrm>
              <a:off x="561" y="704"/>
              <a:ext cx="9" cy="0"/>
            </a:xfrm>
            <a:prstGeom prst="line">
              <a:avLst/>
            </a:prstGeom>
            <a:noFill/>
            <a:ln w="3175">
              <a:solidFill>
                <a:srgbClr val="000000"/>
              </a:solidFill>
              <a:round/>
              <a:headEnd/>
              <a:tailEnd/>
            </a:ln>
          </p:spPr>
          <p:txBody>
            <a:bodyPr/>
            <a:lstStyle/>
            <a:p>
              <a:endParaRPr lang="en-US"/>
            </a:p>
          </p:txBody>
        </p:sp>
        <p:sp>
          <p:nvSpPr>
            <p:cNvPr id="80025" name="Line 234"/>
            <p:cNvSpPr>
              <a:spLocks noChangeShapeType="1"/>
            </p:cNvSpPr>
            <p:nvPr/>
          </p:nvSpPr>
          <p:spPr bwMode="auto">
            <a:xfrm flipH="1">
              <a:off x="2529" y="2779"/>
              <a:ext cx="9" cy="0"/>
            </a:xfrm>
            <a:prstGeom prst="line">
              <a:avLst/>
            </a:prstGeom>
            <a:noFill/>
            <a:ln w="3175">
              <a:solidFill>
                <a:srgbClr val="000000"/>
              </a:solidFill>
              <a:round/>
              <a:headEnd/>
              <a:tailEnd/>
            </a:ln>
          </p:spPr>
          <p:txBody>
            <a:bodyPr/>
            <a:lstStyle/>
            <a:p>
              <a:endParaRPr lang="en-US"/>
            </a:p>
          </p:txBody>
        </p:sp>
        <p:sp>
          <p:nvSpPr>
            <p:cNvPr id="80026" name="Line 235"/>
            <p:cNvSpPr>
              <a:spLocks noChangeShapeType="1"/>
            </p:cNvSpPr>
            <p:nvPr/>
          </p:nvSpPr>
          <p:spPr bwMode="auto">
            <a:xfrm flipH="1">
              <a:off x="2529" y="2518"/>
              <a:ext cx="9" cy="0"/>
            </a:xfrm>
            <a:prstGeom prst="line">
              <a:avLst/>
            </a:prstGeom>
            <a:noFill/>
            <a:ln w="3175">
              <a:solidFill>
                <a:srgbClr val="000000"/>
              </a:solidFill>
              <a:round/>
              <a:headEnd/>
              <a:tailEnd/>
            </a:ln>
          </p:spPr>
          <p:txBody>
            <a:bodyPr/>
            <a:lstStyle/>
            <a:p>
              <a:endParaRPr lang="en-US"/>
            </a:p>
          </p:txBody>
        </p:sp>
        <p:sp>
          <p:nvSpPr>
            <p:cNvPr id="80027" name="Line 236"/>
            <p:cNvSpPr>
              <a:spLocks noChangeShapeType="1"/>
            </p:cNvSpPr>
            <p:nvPr/>
          </p:nvSpPr>
          <p:spPr bwMode="auto">
            <a:xfrm flipH="1">
              <a:off x="2529" y="2260"/>
              <a:ext cx="9" cy="0"/>
            </a:xfrm>
            <a:prstGeom prst="line">
              <a:avLst/>
            </a:prstGeom>
            <a:noFill/>
            <a:ln w="3175">
              <a:solidFill>
                <a:srgbClr val="000000"/>
              </a:solidFill>
              <a:round/>
              <a:headEnd/>
              <a:tailEnd/>
            </a:ln>
          </p:spPr>
          <p:txBody>
            <a:bodyPr/>
            <a:lstStyle/>
            <a:p>
              <a:endParaRPr lang="en-US"/>
            </a:p>
          </p:txBody>
        </p:sp>
        <p:sp>
          <p:nvSpPr>
            <p:cNvPr id="80028" name="Line 237"/>
            <p:cNvSpPr>
              <a:spLocks noChangeShapeType="1"/>
            </p:cNvSpPr>
            <p:nvPr/>
          </p:nvSpPr>
          <p:spPr bwMode="auto">
            <a:xfrm flipH="1">
              <a:off x="2529" y="1999"/>
              <a:ext cx="9" cy="0"/>
            </a:xfrm>
            <a:prstGeom prst="line">
              <a:avLst/>
            </a:prstGeom>
            <a:noFill/>
            <a:ln w="3175">
              <a:solidFill>
                <a:srgbClr val="000000"/>
              </a:solidFill>
              <a:round/>
              <a:headEnd/>
              <a:tailEnd/>
            </a:ln>
          </p:spPr>
          <p:txBody>
            <a:bodyPr/>
            <a:lstStyle/>
            <a:p>
              <a:endParaRPr lang="en-US"/>
            </a:p>
          </p:txBody>
        </p:sp>
        <p:sp>
          <p:nvSpPr>
            <p:cNvPr id="80029" name="Line 238"/>
            <p:cNvSpPr>
              <a:spLocks noChangeShapeType="1"/>
            </p:cNvSpPr>
            <p:nvPr/>
          </p:nvSpPr>
          <p:spPr bwMode="auto">
            <a:xfrm flipH="1">
              <a:off x="2529" y="1741"/>
              <a:ext cx="9" cy="0"/>
            </a:xfrm>
            <a:prstGeom prst="line">
              <a:avLst/>
            </a:prstGeom>
            <a:noFill/>
            <a:ln w="3175">
              <a:solidFill>
                <a:srgbClr val="000000"/>
              </a:solidFill>
              <a:round/>
              <a:headEnd/>
              <a:tailEnd/>
            </a:ln>
          </p:spPr>
          <p:txBody>
            <a:bodyPr/>
            <a:lstStyle/>
            <a:p>
              <a:endParaRPr lang="en-US"/>
            </a:p>
          </p:txBody>
        </p:sp>
        <p:sp>
          <p:nvSpPr>
            <p:cNvPr id="80030" name="Line 239"/>
            <p:cNvSpPr>
              <a:spLocks noChangeShapeType="1"/>
            </p:cNvSpPr>
            <p:nvPr/>
          </p:nvSpPr>
          <p:spPr bwMode="auto">
            <a:xfrm flipH="1">
              <a:off x="2529" y="1483"/>
              <a:ext cx="9" cy="0"/>
            </a:xfrm>
            <a:prstGeom prst="line">
              <a:avLst/>
            </a:prstGeom>
            <a:noFill/>
            <a:ln w="3175">
              <a:solidFill>
                <a:srgbClr val="000000"/>
              </a:solidFill>
              <a:round/>
              <a:headEnd/>
              <a:tailEnd/>
            </a:ln>
          </p:spPr>
          <p:txBody>
            <a:bodyPr/>
            <a:lstStyle/>
            <a:p>
              <a:endParaRPr lang="en-US"/>
            </a:p>
          </p:txBody>
        </p:sp>
        <p:sp>
          <p:nvSpPr>
            <p:cNvPr id="80031" name="Line 240"/>
            <p:cNvSpPr>
              <a:spLocks noChangeShapeType="1"/>
            </p:cNvSpPr>
            <p:nvPr/>
          </p:nvSpPr>
          <p:spPr bwMode="auto">
            <a:xfrm flipH="1">
              <a:off x="2529" y="1223"/>
              <a:ext cx="9" cy="0"/>
            </a:xfrm>
            <a:prstGeom prst="line">
              <a:avLst/>
            </a:prstGeom>
            <a:noFill/>
            <a:ln w="3175">
              <a:solidFill>
                <a:srgbClr val="000000"/>
              </a:solidFill>
              <a:round/>
              <a:headEnd/>
              <a:tailEnd/>
            </a:ln>
          </p:spPr>
          <p:txBody>
            <a:bodyPr/>
            <a:lstStyle/>
            <a:p>
              <a:endParaRPr lang="en-US"/>
            </a:p>
          </p:txBody>
        </p:sp>
        <p:sp>
          <p:nvSpPr>
            <p:cNvPr id="80032" name="Line 241"/>
            <p:cNvSpPr>
              <a:spLocks noChangeShapeType="1"/>
            </p:cNvSpPr>
            <p:nvPr/>
          </p:nvSpPr>
          <p:spPr bwMode="auto">
            <a:xfrm flipH="1">
              <a:off x="2529" y="965"/>
              <a:ext cx="9" cy="0"/>
            </a:xfrm>
            <a:prstGeom prst="line">
              <a:avLst/>
            </a:prstGeom>
            <a:noFill/>
            <a:ln w="3175">
              <a:solidFill>
                <a:srgbClr val="000000"/>
              </a:solidFill>
              <a:round/>
              <a:headEnd/>
              <a:tailEnd/>
            </a:ln>
          </p:spPr>
          <p:txBody>
            <a:bodyPr/>
            <a:lstStyle/>
            <a:p>
              <a:endParaRPr lang="en-US"/>
            </a:p>
          </p:txBody>
        </p:sp>
        <p:sp>
          <p:nvSpPr>
            <p:cNvPr id="80033" name="Line 242"/>
            <p:cNvSpPr>
              <a:spLocks noChangeShapeType="1"/>
            </p:cNvSpPr>
            <p:nvPr/>
          </p:nvSpPr>
          <p:spPr bwMode="auto">
            <a:xfrm flipH="1">
              <a:off x="2529" y="704"/>
              <a:ext cx="9" cy="0"/>
            </a:xfrm>
            <a:prstGeom prst="line">
              <a:avLst/>
            </a:prstGeom>
            <a:noFill/>
            <a:ln w="3175">
              <a:solidFill>
                <a:srgbClr val="000000"/>
              </a:solidFill>
              <a:round/>
              <a:headEnd/>
              <a:tailEnd/>
            </a:ln>
          </p:spPr>
          <p:txBody>
            <a:bodyPr/>
            <a:lstStyle/>
            <a:p>
              <a:endParaRPr lang="en-US"/>
            </a:p>
          </p:txBody>
        </p:sp>
        <p:sp>
          <p:nvSpPr>
            <p:cNvPr id="80034" name="Line 243"/>
            <p:cNvSpPr>
              <a:spLocks noChangeShapeType="1"/>
            </p:cNvSpPr>
            <p:nvPr/>
          </p:nvSpPr>
          <p:spPr bwMode="auto">
            <a:xfrm>
              <a:off x="561" y="2779"/>
              <a:ext cx="20" cy="0"/>
            </a:xfrm>
            <a:prstGeom prst="line">
              <a:avLst/>
            </a:prstGeom>
            <a:noFill/>
            <a:ln w="3175">
              <a:solidFill>
                <a:srgbClr val="000000"/>
              </a:solidFill>
              <a:round/>
              <a:headEnd/>
              <a:tailEnd/>
            </a:ln>
          </p:spPr>
          <p:txBody>
            <a:bodyPr/>
            <a:lstStyle/>
            <a:p>
              <a:endParaRPr lang="en-US"/>
            </a:p>
          </p:txBody>
        </p:sp>
        <p:sp>
          <p:nvSpPr>
            <p:cNvPr id="80035" name="Line 244"/>
            <p:cNvSpPr>
              <a:spLocks noChangeShapeType="1"/>
            </p:cNvSpPr>
            <p:nvPr/>
          </p:nvSpPr>
          <p:spPr bwMode="auto">
            <a:xfrm>
              <a:off x="561" y="2260"/>
              <a:ext cx="20" cy="0"/>
            </a:xfrm>
            <a:prstGeom prst="line">
              <a:avLst/>
            </a:prstGeom>
            <a:noFill/>
            <a:ln w="3175">
              <a:solidFill>
                <a:srgbClr val="000000"/>
              </a:solidFill>
              <a:round/>
              <a:headEnd/>
              <a:tailEnd/>
            </a:ln>
          </p:spPr>
          <p:txBody>
            <a:bodyPr/>
            <a:lstStyle/>
            <a:p>
              <a:endParaRPr lang="en-US"/>
            </a:p>
          </p:txBody>
        </p:sp>
        <p:sp>
          <p:nvSpPr>
            <p:cNvPr id="80036" name="Line 245"/>
            <p:cNvSpPr>
              <a:spLocks noChangeShapeType="1"/>
            </p:cNvSpPr>
            <p:nvPr/>
          </p:nvSpPr>
          <p:spPr bwMode="auto">
            <a:xfrm>
              <a:off x="561" y="1741"/>
              <a:ext cx="20" cy="0"/>
            </a:xfrm>
            <a:prstGeom prst="line">
              <a:avLst/>
            </a:prstGeom>
            <a:noFill/>
            <a:ln w="3175">
              <a:solidFill>
                <a:srgbClr val="000000"/>
              </a:solidFill>
              <a:round/>
              <a:headEnd/>
              <a:tailEnd/>
            </a:ln>
          </p:spPr>
          <p:txBody>
            <a:bodyPr/>
            <a:lstStyle/>
            <a:p>
              <a:endParaRPr lang="en-US"/>
            </a:p>
          </p:txBody>
        </p:sp>
        <p:sp>
          <p:nvSpPr>
            <p:cNvPr id="80037" name="Line 246"/>
            <p:cNvSpPr>
              <a:spLocks noChangeShapeType="1"/>
            </p:cNvSpPr>
            <p:nvPr/>
          </p:nvSpPr>
          <p:spPr bwMode="auto">
            <a:xfrm>
              <a:off x="561" y="1223"/>
              <a:ext cx="20" cy="0"/>
            </a:xfrm>
            <a:prstGeom prst="line">
              <a:avLst/>
            </a:prstGeom>
            <a:noFill/>
            <a:ln w="3175">
              <a:solidFill>
                <a:srgbClr val="000000"/>
              </a:solidFill>
              <a:round/>
              <a:headEnd/>
              <a:tailEnd/>
            </a:ln>
          </p:spPr>
          <p:txBody>
            <a:bodyPr/>
            <a:lstStyle/>
            <a:p>
              <a:endParaRPr lang="en-US"/>
            </a:p>
          </p:txBody>
        </p:sp>
        <p:sp>
          <p:nvSpPr>
            <p:cNvPr id="80038" name="Line 247"/>
            <p:cNvSpPr>
              <a:spLocks noChangeShapeType="1"/>
            </p:cNvSpPr>
            <p:nvPr/>
          </p:nvSpPr>
          <p:spPr bwMode="auto">
            <a:xfrm>
              <a:off x="561" y="704"/>
              <a:ext cx="20" cy="0"/>
            </a:xfrm>
            <a:prstGeom prst="line">
              <a:avLst/>
            </a:prstGeom>
            <a:noFill/>
            <a:ln w="3175">
              <a:solidFill>
                <a:srgbClr val="000000"/>
              </a:solidFill>
              <a:round/>
              <a:headEnd/>
              <a:tailEnd/>
            </a:ln>
          </p:spPr>
          <p:txBody>
            <a:bodyPr/>
            <a:lstStyle/>
            <a:p>
              <a:endParaRPr lang="en-US"/>
            </a:p>
          </p:txBody>
        </p:sp>
        <p:sp>
          <p:nvSpPr>
            <p:cNvPr id="80039" name="Line 248"/>
            <p:cNvSpPr>
              <a:spLocks noChangeShapeType="1"/>
            </p:cNvSpPr>
            <p:nvPr/>
          </p:nvSpPr>
          <p:spPr bwMode="auto">
            <a:xfrm flipH="1">
              <a:off x="2520" y="2779"/>
              <a:ext cx="18" cy="0"/>
            </a:xfrm>
            <a:prstGeom prst="line">
              <a:avLst/>
            </a:prstGeom>
            <a:noFill/>
            <a:ln w="3175">
              <a:solidFill>
                <a:srgbClr val="000000"/>
              </a:solidFill>
              <a:round/>
              <a:headEnd/>
              <a:tailEnd/>
            </a:ln>
          </p:spPr>
          <p:txBody>
            <a:bodyPr/>
            <a:lstStyle/>
            <a:p>
              <a:endParaRPr lang="en-US"/>
            </a:p>
          </p:txBody>
        </p:sp>
        <p:sp>
          <p:nvSpPr>
            <p:cNvPr id="80040" name="Line 249"/>
            <p:cNvSpPr>
              <a:spLocks noChangeShapeType="1"/>
            </p:cNvSpPr>
            <p:nvPr/>
          </p:nvSpPr>
          <p:spPr bwMode="auto">
            <a:xfrm flipH="1">
              <a:off x="2520" y="2260"/>
              <a:ext cx="18" cy="0"/>
            </a:xfrm>
            <a:prstGeom prst="line">
              <a:avLst/>
            </a:prstGeom>
            <a:noFill/>
            <a:ln w="3175">
              <a:solidFill>
                <a:srgbClr val="000000"/>
              </a:solidFill>
              <a:round/>
              <a:headEnd/>
              <a:tailEnd/>
            </a:ln>
          </p:spPr>
          <p:txBody>
            <a:bodyPr/>
            <a:lstStyle/>
            <a:p>
              <a:endParaRPr lang="en-US"/>
            </a:p>
          </p:txBody>
        </p:sp>
        <p:sp>
          <p:nvSpPr>
            <p:cNvPr id="80041" name="Line 250"/>
            <p:cNvSpPr>
              <a:spLocks noChangeShapeType="1"/>
            </p:cNvSpPr>
            <p:nvPr/>
          </p:nvSpPr>
          <p:spPr bwMode="auto">
            <a:xfrm flipH="1">
              <a:off x="2520" y="1741"/>
              <a:ext cx="18" cy="0"/>
            </a:xfrm>
            <a:prstGeom prst="line">
              <a:avLst/>
            </a:prstGeom>
            <a:noFill/>
            <a:ln w="3175">
              <a:solidFill>
                <a:srgbClr val="000000"/>
              </a:solidFill>
              <a:round/>
              <a:headEnd/>
              <a:tailEnd/>
            </a:ln>
          </p:spPr>
          <p:txBody>
            <a:bodyPr/>
            <a:lstStyle/>
            <a:p>
              <a:endParaRPr lang="en-US"/>
            </a:p>
          </p:txBody>
        </p:sp>
        <p:sp>
          <p:nvSpPr>
            <p:cNvPr id="80042" name="Line 251"/>
            <p:cNvSpPr>
              <a:spLocks noChangeShapeType="1"/>
            </p:cNvSpPr>
            <p:nvPr/>
          </p:nvSpPr>
          <p:spPr bwMode="auto">
            <a:xfrm flipH="1">
              <a:off x="2520" y="1223"/>
              <a:ext cx="18" cy="0"/>
            </a:xfrm>
            <a:prstGeom prst="line">
              <a:avLst/>
            </a:prstGeom>
            <a:noFill/>
            <a:ln w="3175">
              <a:solidFill>
                <a:srgbClr val="000000"/>
              </a:solidFill>
              <a:round/>
              <a:headEnd/>
              <a:tailEnd/>
            </a:ln>
          </p:spPr>
          <p:txBody>
            <a:bodyPr/>
            <a:lstStyle/>
            <a:p>
              <a:endParaRPr lang="en-US"/>
            </a:p>
          </p:txBody>
        </p:sp>
        <p:sp>
          <p:nvSpPr>
            <p:cNvPr id="80043" name="Line 252"/>
            <p:cNvSpPr>
              <a:spLocks noChangeShapeType="1"/>
            </p:cNvSpPr>
            <p:nvPr/>
          </p:nvSpPr>
          <p:spPr bwMode="auto">
            <a:xfrm flipH="1">
              <a:off x="2520" y="704"/>
              <a:ext cx="18" cy="0"/>
            </a:xfrm>
            <a:prstGeom prst="line">
              <a:avLst/>
            </a:prstGeom>
            <a:noFill/>
            <a:ln w="3175">
              <a:solidFill>
                <a:srgbClr val="000000"/>
              </a:solidFill>
              <a:round/>
              <a:headEnd/>
              <a:tailEnd/>
            </a:ln>
          </p:spPr>
          <p:txBody>
            <a:bodyPr/>
            <a:lstStyle/>
            <a:p>
              <a:endParaRPr lang="en-US"/>
            </a:p>
          </p:txBody>
        </p:sp>
        <p:sp>
          <p:nvSpPr>
            <p:cNvPr id="80044" name="Rectangle 253"/>
            <p:cNvSpPr>
              <a:spLocks noChangeArrowheads="1"/>
            </p:cNvSpPr>
            <p:nvPr/>
          </p:nvSpPr>
          <p:spPr bwMode="auto">
            <a:xfrm>
              <a:off x="443" y="2694"/>
              <a:ext cx="78" cy="170"/>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a:t>
              </a:r>
            </a:p>
          </p:txBody>
        </p:sp>
        <p:sp>
          <p:nvSpPr>
            <p:cNvPr id="80045" name="Rectangle 254"/>
            <p:cNvSpPr>
              <a:spLocks noChangeArrowheads="1"/>
            </p:cNvSpPr>
            <p:nvPr/>
          </p:nvSpPr>
          <p:spPr bwMode="auto">
            <a:xfrm>
              <a:off x="369" y="2175"/>
              <a:ext cx="156"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50</a:t>
              </a:r>
            </a:p>
          </p:txBody>
        </p:sp>
        <p:sp>
          <p:nvSpPr>
            <p:cNvPr id="80046" name="Rectangle 255"/>
            <p:cNvSpPr>
              <a:spLocks noChangeArrowheads="1"/>
            </p:cNvSpPr>
            <p:nvPr/>
          </p:nvSpPr>
          <p:spPr bwMode="auto">
            <a:xfrm>
              <a:off x="294" y="1657"/>
              <a:ext cx="233" cy="170"/>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a:t>
              </a:r>
            </a:p>
          </p:txBody>
        </p:sp>
        <p:sp>
          <p:nvSpPr>
            <p:cNvPr id="80047" name="Rectangle 256"/>
            <p:cNvSpPr>
              <a:spLocks noChangeArrowheads="1"/>
            </p:cNvSpPr>
            <p:nvPr/>
          </p:nvSpPr>
          <p:spPr bwMode="auto">
            <a:xfrm>
              <a:off x="294" y="1138"/>
              <a:ext cx="233" cy="170"/>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150</a:t>
              </a:r>
            </a:p>
          </p:txBody>
        </p:sp>
        <p:sp>
          <p:nvSpPr>
            <p:cNvPr id="80048" name="Rectangle 257"/>
            <p:cNvSpPr>
              <a:spLocks noChangeArrowheads="1"/>
            </p:cNvSpPr>
            <p:nvPr/>
          </p:nvSpPr>
          <p:spPr bwMode="auto">
            <a:xfrm>
              <a:off x="294" y="619"/>
              <a:ext cx="233" cy="170"/>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200</a:t>
              </a:r>
            </a:p>
          </p:txBody>
        </p:sp>
        <p:sp>
          <p:nvSpPr>
            <p:cNvPr id="80049" name="Rectangle 258"/>
            <p:cNvSpPr>
              <a:spLocks noChangeArrowheads="1"/>
            </p:cNvSpPr>
            <p:nvPr/>
          </p:nvSpPr>
          <p:spPr bwMode="auto">
            <a:xfrm rot="-5400000">
              <a:off x="-305" y="1665"/>
              <a:ext cx="945" cy="16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Pressure (kPa)</a:t>
              </a:r>
            </a:p>
          </p:txBody>
        </p:sp>
        <p:sp>
          <p:nvSpPr>
            <p:cNvPr id="80050" name="Freeform 259"/>
            <p:cNvSpPr>
              <a:spLocks/>
            </p:cNvSpPr>
            <p:nvPr/>
          </p:nvSpPr>
          <p:spPr bwMode="auto">
            <a:xfrm>
              <a:off x="561" y="1082"/>
              <a:ext cx="564" cy="1691"/>
            </a:xfrm>
            <a:custGeom>
              <a:avLst/>
              <a:gdLst>
                <a:gd name="T0" fmla="*/ 0 w 564"/>
                <a:gd name="T1" fmla="*/ 1691 h 1691"/>
                <a:gd name="T2" fmla="*/ 553 w 564"/>
                <a:gd name="T3" fmla="*/ 1691 h 1691"/>
                <a:gd name="T4" fmla="*/ 553 w 564"/>
                <a:gd name="T5" fmla="*/ 1689 h 1691"/>
                <a:gd name="T6" fmla="*/ 555 w 564"/>
                <a:gd name="T7" fmla="*/ 1689 h 1691"/>
                <a:gd name="T8" fmla="*/ 555 w 564"/>
                <a:gd name="T9" fmla="*/ 1385 h 1691"/>
                <a:gd name="T10" fmla="*/ 555 w 564"/>
                <a:gd name="T11" fmla="*/ 1372 h 1691"/>
                <a:gd name="T12" fmla="*/ 555 w 564"/>
                <a:gd name="T13" fmla="*/ 683 h 1691"/>
                <a:gd name="T14" fmla="*/ 557 w 564"/>
                <a:gd name="T15" fmla="*/ 667 h 1691"/>
                <a:gd name="T16" fmla="*/ 557 w 564"/>
                <a:gd name="T17" fmla="*/ 101 h 1691"/>
                <a:gd name="T18" fmla="*/ 557 w 564"/>
                <a:gd name="T19" fmla="*/ 93 h 1691"/>
                <a:gd name="T20" fmla="*/ 557 w 564"/>
                <a:gd name="T21" fmla="*/ 0 h 1691"/>
                <a:gd name="T22" fmla="*/ 557 w 564"/>
                <a:gd name="T23" fmla="*/ 2 h 1691"/>
                <a:gd name="T24" fmla="*/ 558 w 564"/>
                <a:gd name="T25" fmla="*/ 2 h 1691"/>
                <a:gd name="T26" fmla="*/ 558 w 564"/>
                <a:gd name="T27" fmla="*/ 13 h 1691"/>
                <a:gd name="T28" fmla="*/ 558 w 564"/>
                <a:gd name="T29" fmla="*/ 13 h 1691"/>
                <a:gd name="T30" fmla="*/ 558 w 564"/>
                <a:gd name="T31" fmla="*/ 26 h 1691"/>
                <a:gd name="T32" fmla="*/ 560 w 564"/>
                <a:gd name="T33" fmla="*/ 26 h 1691"/>
                <a:gd name="T34" fmla="*/ 560 w 564"/>
                <a:gd name="T35" fmla="*/ 32 h 1691"/>
                <a:gd name="T36" fmla="*/ 560 w 564"/>
                <a:gd name="T37" fmla="*/ 32 h 1691"/>
                <a:gd name="T38" fmla="*/ 560 w 564"/>
                <a:gd name="T39" fmla="*/ 32 h 1691"/>
                <a:gd name="T40" fmla="*/ 560 w 564"/>
                <a:gd name="T41" fmla="*/ 24 h 1691"/>
                <a:gd name="T42" fmla="*/ 562 w 564"/>
                <a:gd name="T43" fmla="*/ 24 h 1691"/>
                <a:gd name="T44" fmla="*/ 562 w 564"/>
                <a:gd name="T45" fmla="*/ 18 h 1691"/>
                <a:gd name="T46" fmla="*/ 562 w 564"/>
                <a:gd name="T47" fmla="*/ 21 h 1691"/>
                <a:gd name="T48" fmla="*/ 562 w 564"/>
                <a:gd name="T49" fmla="*/ 21 h 1691"/>
                <a:gd name="T50" fmla="*/ 562 w 564"/>
                <a:gd name="T51" fmla="*/ 37 h 1691"/>
                <a:gd name="T52" fmla="*/ 564 w 564"/>
                <a:gd name="T53" fmla="*/ 37 h 1691"/>
                <a:gd name="T54" fmla="*/ 564 w 564"/>
                <a:gd name="T55" fmla="*/ 50 h 169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64"/>
                <a:gd name="T85" fmla="*/ 0 h 1691"/>
                <a:gd name="T86" fmla="*/ 564 w 564"/>
                <a:gd name="T87" fmla="*/ 1691 h 169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64" h="1691">
                  <a:moveTo>
                    <a:pt x="0" y="1691"/>
                  </a:moveTo>
                  <a:lnTo>
                    <a:pt x="553" y="1691"/>
                  </a:lnTo>
                  <a:lnTo>
                    <a:pt x="553" y="1689"/>
                  </a:lnTo>
                  <a:lnTo>
                    <a:pt x="555" y="1689"/>
                  </a:lnTo>
                  <a:lnTo>
                    <a:pt x="555" y="1385"/>
                  </a:lnTo>
                  <a:lnTo>
                    <a:pt x="555" y="1372"/>
                  </a:lnTo>
                  <a:lnTo>
                    <a:pt x="555" y="683"/>
                  </a:lnTo>
                  <a:lnTo>
                    <a:pt x="557" y="667"/>
                  </a:lnTo>
                  <a:lnTo>
                    <a:pt x="557" y="101"/>
                  </a:lnTo>
                  <a:lnTo>
                    <a:pt x="557" y="93"/>
                  </a:lnTo>
                  <a:lnTo>
                    <a:pt x="557" y="0"/>
                  </a:lnTo>
                  <a:lnTo>
                    <a:pt x="557" y="2"/>
                  </a:lnTo>
                  <a:lnTo>
                    <a:pt x="558" y="2"/>
                  </a:lnTo>
                  <a:lnTo>
                    <a:pt x="558" y="13"/>
                  </a:lnTo>
                  <a:lnTo>
                    <a:pt x="558" y="26"/>
                  </a:lnTo>
                  <a:lnTo>
                    <a:pt x="560" y="26"/>
                  </a:lnTo>
                  <a:lnTo>
                    <a:pt x="560" y="32"/>
                  </a:lnTo>
                  <a:lnTo>
                    <a:pt x="560" y="24"/>
                  </a:lnTo>
                  <a:lnTo>
                    <a:pt x="562" y="24"/>
                  </a:lnTo>
                  <a:lnTo>
                    <a:pt x="562" y="18"/>
                  </a:lnTo>
                  <a:lnTo>
                    <a:pt x="562" y="21"/>
                  </a:lnTo>
                  <a:lnTo>
                    <a:pt x="562" y="37"/>
                  </a:lnTo>
                  <a:lnTo>
                    <a:pt x="564" y="37"/>
                  </a:lnTo>
                  <a:lnTo>
                    <a:pt x="564" y="50"/>
                  </a:lnTo>
                </a:path>
              </a:pathLst>
            </a:custGeom>
            <a:noFill/>
            <a:ln w="3175">
              <a:solidFill>
                <a:srgbClr val="000000"/>
              </a:solidFill>
              <a:prstDash val="solid"/>
              <a:round/>
              <a:headEnd/>
              <a:tailEnd/>
            </a:ln>
          </p:spPr>
          <p:txBody>
            <a:bodyPr/>
            <a:lstStyle/>
            <a:p>
              <a:endParaRPr lang="en-US"/>
            </a:p>
          </p:txBody>
        </p:sp>
        <p:sp>
          <p:nvSpPr>
            <p:cNvPr id="80051" name="Freeform 260"/>
            <p:cNvSpPr>
              <a:spLocks/>
            </p:cNvSpPr>
            <p:nvPr/>
          </p:nvSpPr>
          <p:spPr bwMode="auto">
            <a:xfrm>
              <a:off x="1125" y="1132"/>
              <a:ext cx="147" cy="902"/>
            </a:xfrm>
            <a:custGeom>
              <a:avLst/>
              <a:gdLst>
                <a:gd name="T0" fmla="*/ 2 w 147"/>
                <a:gd name="T1" fmla="*/ 45 h 902"/>
                <a:gd name="T2" fmla="*/ 3 w 147"/>
                <a:gd name="T3" fmla="*/ 91 h 902"/>
                <a:gd name="T4" fmla="*/ 5 w 147"/>
                <a:gd name="T5" fmla="*/ 160 h 902"/>
                <a:gd name="T6" fmla="*/ 9 w 147"/>
                <a:gd name="T7" fmla="*/ 197 h 902"/>
                <a:gd name="T8" fmla="*/ 10 w 147"/>
                <a:gd name="T9" fmla="*/ 248 h 902"/>
                <a:gd name="T10" fmla="*/ 12 w 147"/>
                <a:gd name="T11" fmla="*/ 287 h 902"/>
                <a:gd name="T12" fmla="*/ 16 w 147"/>
                <a:gd name="T13" fmla="*/ 341 h 902"/>
                <a:gd name="T14" fmla="*/ 18 w 147"/>
                <a:gd name="T15" fmla="*/ 375 h 902"/>
                <a:gd name="T16" fmla="*/ 19 w 147"/>
                <a:gd name="T17" fmla="*/ 423 h 902"/>
                <a:gd name="T18" fmla="*/ 21 w 147"/>
                <a:gd name="T19" fmla="*/ 455 h 902"/>
                <a:gd name="T20" fmla="*/ 25 w 147"/>
                <a:gd name="T21" fmla="*/ 503 h 902"/>
                <a:gd name="T22" fmla="*/ 26 w 147"/>
                <a:gd name="T23" fmla="*/ 537 h 902"/>
                <a:gd name="T24" fmla="*/ 28 w 147"/>
                <a:gd name="T25" fmla="*/ 585 h 902"/>
                <a:gd name="T26" fmla="*/ 32 w 147"/>
                <a:gd name="T27" fmla="*/ 609 h 902"/>
                <a:gd name="T28" fmla="*/ 34 w 147"/>
                <a:gd name="T29" fmla="*/ 625 h 902"/>
                <a:gd name="T30" fmla="*/ 35 w 147"/>
                <a:gd name="T31" fmla="*/ 636 h 902"/>
                <a:gd name="T32" fmla="*/ 37 w 147"/>
                <a:gd name="T33" fmla="*/ 641 h 902"/>
                <a:gd name="T34" fmla="*/ 41 w 147"/>
                <a:gd name="T35" fmla="*/ 647 h 902"/>
                <a:gd name="T36" fmla="*/ 42 w 147"/>
                <a:gd name="T37" fmla="*/ 652 h 902"/>
                <a:gd name="T38" fmla="*/ 44 w 147"/>
                <a:gd name="T39" fmla="*/ 654 h 902"/>
                <a:gd name="T40" fmla="*/ 46 w 147"/>
                <a:gd name="T41" fmla="*/ 660 h 902"/>
                <a:gd name="T42" fmla="*/ 50 w 147"/>
                <a:gd name="T43" fmla="*/ 662 h 902"/>
                <a:gd name="T44" fmla="*/ 51 w 147"/>
                <a:gd name="T45" fmla="*/ 668 h 902"/>
                <a:gd name="T46" fmla="*/ 58 w 147"/>
                <a:gd name="T47" fmla="*/ 670 h 902"/>
                <a:gd name="T48" fmla="*/ 62 w 147"/>
                <a:gd name="T49" fmla="*/ 673 h 902"/>
                <a:gd name="T50" fmla="*/ 66 w 147"/>
                <a:gd name="T51" fmla="*/ 676 h 902"/>
                <a:gd name="T52" fmla="*/ 69 w 147"/>
                <a:gd name="T53" fmla="*/ 684 h 902"/>
                <a:gd name="T54" fmla="*/ 71 w 147"/>
                <a:gd name="T55" fmla="*/ 689 h 902"/>
                <a:gd name="T56" fmla="*/ 73 w 147"/>
                <a:gd name="T57" fmla="*/ 697 h 902"/>
                <a:gd name="T58" fmla="*/ 76 w 147"/>
                <a:gd name="T59" fmla="*/ 702 h 902"/>
                <a:gd name="T60" fmla="*/ 78 w 147"/>
                <a:gd name="T61" fmla="*/ 713 h 902"/>
                <a:gd name="T62" fmla="*/ 80 w 147"/>
                <a:gd name="T63" fmla="*/ 716 h 902"/>
                <a:gd name="T64" fmla="*/ 82 w 147"/>
                <a:gd name="T65" fmla="*/ 726 h 902"/>
                <a:gd name="T66" fmla="*/ 85 w 147"/>
                <a:gd name="T67" fmla="*/ 732 h 902"/>
                <a:gd name="T68" fmla="*/ 87 w 147"/>
                <a:gd name="T69" fmla="*/ 740 h 902"/>
                <a:gd name="T70" fmla="*/ 89 w 147"/>
                <a:gd name="T71" fmla="*/ 748 h 902"/>
                <a:gd name="T72" fmla="*/ 90 w 147"/>
                <a:gd name="T73" fmla="*/ 756 h 902"/>
                <a:gd name="T74" fmla="*/ 94 w 147"/>
                <a:gd name="T75" fmla="*/ 761 h 902"/>
                <a:gd name="T76" fmla="*/ 96 w 147"/>
                <a:gd name="T77" fmla="*/ 769 h 902"/>
                <a:gd name="T78" fmla="*/ 98 w 147"/>
                <a:gd name="T79" fmla="*/ 774 h 902"/>
                <a:gd name="T80" fmla="*/ 99 w 147"/>
                <a:gd name="T81" fmla="*/ 782 h 902"/>
                <a:gd name="T82" fmla="*/ 103 w 147"/>
                <a:gd name="T83" fmla="*/ 790 h 902"/>
                <a:gd name="T84" fmla="*/ 105 w 147"/>
                <a:gd name="T85" fmla="*/ 795 h 902"/>
                <a:gd name="T86" fmla="*/ 106 w 147"/>
                <a:gd name="T87" fmla="*/ 801 h 902"/>
                <a:gd name="T88" fmla="*/ 108 w 147"/>
                <a:gd name="T89" fmla="*/ 806 h 902"/>
                <a:gd name="T90" fmla="*/ 112 w 147"/>
                <a:gd name="T91" fmla="*/ 811 h 902"/>
                <a:gd name="T92" fmla="*/ 114 w 147"/>
                <a:gd name="T93" fmla="*/ 819 h 902"/>
                <a:gd name="T94" fmla="*/ 115 w 147"/>
                <a:gd name="T95" fmla="*/ 825 h 902"/>
                <a:gd name="T96" fmla="*/ 117 w 147"/>
                <a:gd name="T97" fmla="*/ 830 h 902"/>
                <a:gd name="T98" fmla="*/ 121 w 147"/>
                <a:gd name="T99" fmla="*/ 835 h 902"/>
                <a:gd name="T100" fmla="*/ 122 w 147"/>
                <a:gd name="T101" fmla="*/ 841 h 902"/>
                <a:gd name="T102" fmla="*/ 124 w 147"/>
                <a:gd name="T103" fmla="*/ 846 h 902"/>
                <a:gd name="T104" fmla="*/ 126 w 147"/>
                <a:gd name="T105" fmla="*/ 851 h 902"/>
                <a:gd name="T106" fmla="*/ 130 w 147"/>
                <a:gd name="T107" fmla="*/ 857 h 902"/>
                <a:gd name="T108" fmla="*/ 131 w 147"/>
                <a:gd name="T109" fmla="*/ 865 h 902"/>
                <a:gd name="T110" fmla="*/ 135 w 147"/>
                <a:gd name="T111" fmla="*/ 870 h 902"/>
                <a:gd name="T112" fmla="*/ 137 w 147"/>
                <a:gd name="T113" fmla="*/ 875 h 902"/>
                <a:gd name="T114" fmla="*/ 138 w 147"/>
                <a:gd name="T115" fmla="*/ 881 h 902"/>
                <a:gd name="T116" fmla="*/ 140 w 147"/>
                <a:gd name="T117" fmla="*/ 886 h 902"/>
                <a:gd name="T118" fmla="*/ 144 w 147"/>
                <a:gd name="T119" fmla="*/ 894 h 902"/>
                <a:gd name="T120" fmla="*/ 146 w 147"/>
                <a:gd name="T121" fmla="*/ 899 h 90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47"/>
                <a:gd name="T184" fmla="*/ 0 h 902"/>
                <a:gd name="T185" fmla="*/ 147 w 147"/>
                <a:gd name="T186" fmla="*/ 902 h 90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47" h="902">
                  <a:moveTo>
                    <a:pt x="0" y="0"/>
                  </a:moveTo>
                  <a:lnTo>
                    <a:pt x="0" y="0"/>
                  </a:lnTo>
                  <a:lnTo>
                    <a:pt x="0" y="21"/>
                  </a:lnTo>
                  <a:lnTo>
                    <a:pt x="2" y="21"/>
                  </a:lnTo>
                  <a:lnTo>
                    <a:pt x="2" y="45"/>
                  </a:lnTo>
                  <a:lnTo>
                    <a:pt x="2" y="67"/>
                  </a:lnTo>
                  <a:lnTo>
                    <a:pt x="3" y="67"/>
                  </a:lnTo>
                  <a:lnTo>
                    <a:pt x="3" y="91"/>
                  </a:lnTo>
                  <a:lnTo>
                    <a:pt x="3" y="112"/>
                  </a:lnTo>
                  <a:lnTo>
                    <a:pt x="5" y="112"/>
                  </a:lnTo>
                  <a:lnTo>
                    <a:pt x="5" y="136"/>
                  </a:lnTo>
                  <a:lnTo>
                    <a:pt x="5" y="160"/>
                  </a:lnTo>
                  <a:lnTo>
                    <a:pt x="7" y="160"/>
                  </a:lnTo>
                  <a:lnTo>
                    <a:pt x="7" y="181"/>
                  </a:lnTo>
                  <a:lnTo>
                    <a:pt x="7" y="197"/>
                  </a:lnTo>
                  <a:lnTo>
                    <a:pt x="9" y="197"/>
                  </a:lnTo>
                  <a:lnTo>
                    <a:pt x="9" y="213"/>
                  </a:lnTo>
                  <a:lnTo>
                    <a:pt x="9" y="229"/>
                  </a:lnTo>
                  <a:lnTo>
                    <a:pt x="10" y="229"/>
                  </a:lnTo>
                  <a:lnTo>
                    <a:pt x="10" y="248"/>
                  </a:lnTo>
                  <a:lnTo>
                    <a:pt x="10" y="266"/>
                  </a:lnTo>
                  <a:lnTo>
                    <a:pt x="12" y="269"/>
                  </a:lnTo>
                  <a:lnTo>
                    <a:pt x="12" y="287"/>
                  </a:lnTo>
                  <a:lnTo>
                    <a:pt x="12" y="306"/>
                  </a:lnTo>
                  <a:lnTo>
                    <a:pt x="14" y="306"/>
                  </a:lnTo>
                  <a:lnTo>
                    <a:pt x="14" y="325"/>
                  </a:lnTo>
                  <a:lnTo>
                    <a:pt x="16" y="325"/>
                  </a:lnTo>
                  <a:lnTo>
                    <a:pt x="16" y="341"/>
                  </a:lnTo>
                  <a:lnTo>
                    <a:pt x="16" y="359"/>
                  </a:lnTo>
                  <a:lnTo>
                    <a:pt x="16" y="375"/>
                  </a:lnTo>
                  <a:lnTo>
                    <a:pt x="18" y="375"/>
                  </a:lnTo>
                  <a:lnTo>
                    <a:pt x="18" y="391"/>
                  </a:lnTo>
                  <a:lnTo>
                    <a:pt x="18" y="407"/>
                  </a:lnTo>
                  <a:lnTo>
                    <a:pt x="19" y="407"/>
                  </a:lnTo>
                  <a:lnTo>
                    <a:pt x="19" y="423"/>
                  </a:lnTo>
                  <a:lnTo>
                    <a:pt x="21" y="423"/>
                  </a:lnTo>
                  <a:lnTo>
                    <a:pt x="21" y="439"/>
                  </a:lnTo>
                  <a:lnTo>
                    <a:pt x="21" y="455"/>
                  </a:lnTo>
                  <a:lnTo>
                    <a:pt x="21" y="471"/>
                  </a:lnTo>
                  <a:lnTo>
                    <a:pt x="23" y="471"/>
                  </a:lnTo>
                  <a:lnTo>
                    <a:pt x="23" y="487"/>
                  </a:lnTo>
                  <a:lnTo>
                    <a:pt x="25" y="487"/>
                  </a:lnTo>
                  <a:lnTo>
                    <a:pt x="25" y="503"/>
                  </a:lnTo>
                  <a:lnTo>
                    <a:pt x="25" y="506"/>
                  </a:lnTo>
                  <a:lnTo>
                    <a:pt x="25" y="519"/>
                  </a:lnTo>
                  <a:lnTo>
                    <a:pt x="26" y="521"/>
                  </a:lnTo>
                  <a:lnTo>
                    <a:pt x="26" y="537"/>
                  </a:lnTo>
                  <a:lnTo>
                    <a:pt x="26" y="553"/>
                  </a:lnTo>
                  <a:lnTo>
                    <a:pt x="26" y="569"/>
                  </a:lnTo>
                  <a:lnTo>
                    <a:pt x="28" y="569"/>
                  </a:lnTo>
                  <a:lnTo>
                    <a:pt x="28" y="585"/>
                  </a:lnTo>
                  <a:lnTo>
                    <a:pt x="30" y="585"/>
                  </a:lnTo>
                  <a:lnTo>
                    <a:pt x="30" y="601"/>
                  </a:lnTo>
                  <a:lnTo>
                    <a:pt x="30" y="609"/>
                  </a:lnTo>
                  <a:lnTo>
                    <a:pt x="32" y="609"/>
                  </a:lnTo>
                  <a:lnTo>
                    <a:pt x="32" y="615"/>
                  </a:lnTo>
                  <a:lnTo>
                    <a:pt x="32" y="620"/>
                  </a:lnTo>
                  <a:lnTo>
                    <a:pt x="34" y="620"/>
                  </a:lnTo>
                  <a:lnTo>
                    <a:pt x="34" y="625"/>
                  </a:lnTo>
                  <a:lnTo>
                    <a:pt x="34" y="631"/>
                  </a:lnTo>
                  <a:lnTo>
                    <a:pt x="35" y="631"/>
                  </a:lnTo>
                  <a:lnTo>
                    <a:pt x="35" y="636"/>
                  </a:lnTo>
                  <a:lnTo>
                    <a:pt x="35" y="639"/>
                  </a:lnTo>
                  <a:lnTo>
                    <a:pt x="37" y="639"/>
                  </a:lnTo>
                  <a:lnTo>
                    <a:pt x="37" y="641"/>
                  </a:lnTo>
                  <a:lnTo>
                    <a:pt x="39" y="641"/>
                  </a:lnTo>
                  <a:lnTo>
                    <a:pt x="39" y="644"/>
                  </a:lnTo>
                  <a:lnTo>
                    <a:pt x="39" y="647"/>
                  </a:lnTo>
                  <a:lnTo>
                    <a:pt x="41" y="647"/>
                  </a:lnTo>
                  <a:lnTo>
                    <a:pt x="41" y="649"/>
                  </a:lnTo>
                  <a:lnTo>
                    <a:pt x="42" y="649"/>
                  </a:lnTo>
                  <a:lnTo>
                    <a:pt x="42" y="652"/>
                  </a:lnTo>
                  <a:lnTo>
                    <a:pt x="44" y="652"/>
                  </a:lnTo>
                  <a:lnTo>
                    <a:pt x="44" y="654"/>
                  </a:lnTo>
                  <a:lnTo>
                    <a:pt x="46" y="654"/>
                  </a:lnTo>
                  <a:lnTo>
                    <a:pt x="46" y="657"/>
                  </a:lnTo>
                  <a:lnTo>
                    <a:pt x="46" y="660"/>
                  </a:lnTo>
                  <a:lnTo>
                    <a:pt x="48" y="660"/>
                  </a:lnTo>
                  <a:lnTo>
                    <a:pt x="48" y="662"/>
                  </a:lnTo>
                  <a:lnTo>
                    <a:pt x="50" y="662"/>
                  </a:lnTo>
                  <a:lnTo>
                    <a:pt x="50" y="665"/>
                  </a:lnTo>
                  <a:lnTo>
                    <a:pt x="51" y="665"/>
                  </a:lnTo>
                  <a:lnTo>
                    <a:pt x="51" y="668"/>
                  </a:lnTo>
                  <a:lnTo>
                    <a:pt x="57" y="668"/>
                  </a:lnTo>
                  <a:lnTo>
                    <a:pt x="57" y="670"/>
                  </a:lnTo>
                  <a:lnTo>
                    <a:pt x="58" y="670"/>
                  </a:lnTo>
                  <a:lnTo>
                    <a:pt x="60" y="670"/>
                  </a:lnTo>
                  <a:lnTo>
                    <a:pt x="60" y="673"/>
                  </a:lnTo>
                  <a:lnTo>
                    <a:pt x="62" y="673"/>
                  </a:lnTo>
                  <a:lnTo>
                    <a:pt x="62" y="676"/>
                  </a:lnTo>
                  <a:lnTo>
                    <a:pt x="64" y="676"/>
                  </a:lnTo>
                  <a:lnTo>
                    <a:pt x="66" y="676"/>
                  </a:lnTo>
                  <a:lnTo>
                    <a:pt x="66" y="678"/>
                  </a:lnTo>
                  <a:lnTo>
                    <a:pt x="67" y="678"/>
                  </a:lnTo>
                  <a:lnTo>
                    <a:pt x="67" y="681"/>
                  </a:lnTo>
                  <a:lnTo>
                    <a:pt x="69" y="681"/>
                  </a:lnTo>
                  <a:lnTo>
                    <a:pt x="69" y="684"/>
                  </a:lnTo>
                  <a:lnTo>
                    <a:pt x="69" y="686"/>
                  </a:lnTo>
                  <a:lnTo>
                    <a:pt x="71" y="686"/>
                  </a:lnTo>
                  <a:lnTo>
                    <a:pt x="71" y="689"/>
                  </a:lnTo>
                  <a:lnTo>
                    <a:pt x="71" y="692"/>
                  </a:lnTo>
                  <a:lnTo>
                    <a:pt x="73" y="692"/>
                  </a:lnTo>
                  <a:lnTo>
                    <a:pt x="73" y="694"/>
                  </a:lnTo>
                  <a:lnTo>
                    <a:pt x="73" y="697"/>
                  </a:lnTo>
                  <a:lnTo>
                    <a:pt x="74" y="697"/>
                  </a:lnTo>
                  <a:lnTo>
                    <a:pt x="74" y="700"/>
                  </a:lnTo>
                  <a:lnTo>
                    <a:pt x="74" y="702"/>
                  </a:lnTo>
                  <a:lnTo>
                    <a:pt x="76" y="702"/>
                  </a:lnTo>
                  <a:lnTo>
                    <a:pt x="76" y="708"/>
                  </a:lnTo>
                  <a:lnTo>
                    <a:pt x="78" y="708"/>
                  </a:lnTo>
                  <a:lnTo>
                    <a:pt x="78" y="713"/>
                  </a:lnTo>
                  <a:lnTo>
                    <a:pt x="78" y="716"/>
                  </a:lnTo>
                  <a:lnTo>
                    <a:pt x="80" y="716"/>
                  </a:lnTo>
                  <a:lnTo>
                    <a:pt x="80" y="721"/>
                  </a:lnTo>
                  <a:lnTo>
                    <a:pt x="82" y="721"/>
                  </a:lnTo>
                  <a:lnTo>
                    <a:pt x="82" y="724"/>
                  </a:lnTo>
                  <a:lnTo>
                    <a:pt x="82" y="726"/>
                  </a:lnTo>
                  <a:lnTo>
                    <a:pt x="83" y="726"/>
                  </a:lnTo>
                  <a:lnTo>
                    <a:pt x="83" y="729"/>
                  </a:lnTo>
                  <a:lnTo>
                    <a:pt x="83" y="732"/>
                  </a:lnTo>
                  <a:lnTo>
                    <a:pt x="85" y="732"/>
                  </a:lnTo>
                  <a:lnTo>
                    <a:pt x="85" y="734"/>
                  </a:lnTo>
                  <a:lnTo>
                    <a:pt x="85" y="737"/>
                  </a:lnTo>
                  <a:lnTo>
                    <a:pt x="87" y="737"/>
                  </a:lnTo>
                  <a:lnTo>
                    <a:pt x="87" y="740"/>
                  </a:lnTo>
                  <a:lnTo>
                    <a:pt x="87" y="742"/>
                  </a:lnTo>
                  <a:lnTo>
                    <a:pt x="89" y="745"/>
                  </a:lnTo>
                  <a:lnTo>
                    <a:pt x="89" y="748"/>
                  </a:lnTo>
                  <a:lnTo>
                    <a:pt x="90" y="750"/>
                  </a:lnTo>
                  <a:lnTo>
                    <a:pt x="90" y="753"/>
                  </a:lnTo>
                  <a:lnTo>
                    <a:pt x="90" y="756"/>
                  </a:lnTo>
                  <a:lnTo>
                    <a:pt x="92" y="756"/>
                  </a:lnTo>
                  <a:lnTo>
                    <a:pt x="92" y="758"/>
                  </a:lnTo>
                  <a:lnTo>
                    <a:pt x="92" y="761"/>
                  </a:lnTo>
                  <a:lnTo>
                    <a:pt x="94" y="761"/>
                  </a:lnTo>
                  <a:lnTo>
                    <a:pt x="94" y="764"/>
                  </a:lnTo>
                  <a:lnTo>
                    <a:pt x="94" y="766"/>
                  </a:lnTo>
                  <a:lnTo>
                    <a:pt x="96" y="766"/>
                  </a:lnTo>
                  <a:lnTo>
                    <a:pt x="96" y="769"/>
                  </a:lnTo>
                  <a:lnTo>
                    <a:pt x="96" y="772"/>
                  </a:lnTo>
                  <a:lnTo>
                    <a:pt x="98" y="772"/>
                  </a:lnTo>
                  <a:lnTo>
                    <a:pt x="98" y="774"/>
                  </a:lnTo>
                  <a:lnTo>
                    <a:pt x="98" y="777"/>
                  </a:lnTo>
                  <a:lnTo>
                    <a:pt x="99" y="777"/>
                  </a:lnTo>
                  <a:lnTo>
                    <a:pt x="99" y="780"/>
                  </a:lnTo>
                  <a:lnTo>
                    <a:pt x="99" y="782"/>
                  </a:lnTo>
                  <a:lnTo>
                    <a:pt x="101" y="782"/>
                  </a:lnTo>
                  <a:lnTo>
                    <a:pt x="101" y="785"/>
                  </a:lnTo>
                  <a:lnTo>
                    <a:pt x="101" y="787"/>
                  </a:lnTo>
                  <a:lnTo>
                    <a:pt x="103" y="790"/>
                  </a:lnTo>
                  <a:lnTo>
                    <a:pt x="103" y="793"/>
                  </a:lnTo>
                  <a:lnTo>
                    <a:pt x="105" y="793"/>
                  </a:lnTo>
                  <a:lnTo>
                    <a:pt x="105" y="795"/>
                  </a:lnTo>
                  <a:lnTo>
                    <a:pt x="105" y="798"/>
                  </a:lnTo>
                  <a:lnTo>
                    <a:pt x="106" y="798"/>
                  </a:lnTo>
                  <a:lnTo>
                    <a:pt x="106" y="801"/>
                  </a:lnTo>
                  <a:lnTo>
                    <a:pt x="106" y="803"/>
                  </a:lnTo>
                  <a:lnTo>
                    <a:pt x="108" y="803"/>
                  </a:lnTo>
                  <a:lnTo>
                    <a:pt x="108" y="806"/>
                  </a:lnTo>
                  <a:lnTo>
                    <a:pt x="110" y="809"/>
                  </a:lnTo>
                  <a:lnTo>
                    <a:pt x="110" y="811"/>
                  </a:lnTo>
                  <a:lnTo>
                    <a:pt x="112" y="811"/>
                  </a:lnTo>
                  <a:lnTo>
                    <a:pt x="112" y="814"/>
                  </a:lnTo>
                  <a:lnTo>
                    <a:pt x="112" y="817"/>
                  </a:lnTo>
                  <a:lnTo>
                    <a:pt x="114" y="817"/>
                  </a:lnTo>
                  <a:lnTo>
                    <a:pt x="114" y="819"/>
                  </a:lnTo>
                  <a:lnTo>
                    <a:pt x="115" y="822"/>
                  </a:lnTo>
                  <a:lnTo>
                    <a:pt x="115" y="825"/>
                  </a:lnTo>
                  <a:lnTo>
                    <a:pt x="117" y="825"/>
                  </a:lnTo>
                  <a:lnTo>
                    <a:pt x="117" y="827"/>
                  </a:lnTo>
                  <a:lnTo>
                    <a:pt x="117" y="830"/>
                  </a:lnTo>
                  <a:lnTo>
                    <a:pt x="119" y="830"/>
                  </a:lnTo>
                  <a:lnTo>
                    <a:pt x="119" y="833"/>
                  </a:lnTo>
                  <a:lnTo>
                    <a:pt x="119" y="835"/>
                  </a:lnTo>
                  <a:lnTo>
                    <a:pt x="121" y="835"/>
                  </a:lnTo>
                  <a:lnTo>
                    <a:pt x="121" y="838"/>
                  </a:lnTo>
                  <a:lnTo>
                    <a:pt x="122" y="841"/>
                  </a:lnTo>
                  <a:lnTo>
                    <a:pt x="122" y="843"/>
                  </a:lnTo>
                  <a:lnTo>
                    <a:pt x="124" y="843"/>
                  </a:lnTo>
                  <a:lnTo>
                    <a:pt x="124" y="846"/>
                  </a:lnTo>
                  <a:lnTo>
                    <a:pt x="124" y="849"/>
                  </a:lnTo>
                  <a:lnTo>
                    <a:pt x="126" y="849"/>
                  </a:lnTo>
                  <a:lnTo>
                    <a:pt x="126" y="851"/>
                  </a:lnTo>
                  <a:lnTo>
                    <a:pt x="128" y="854"/>
                  </a:lnTo>
                  <a:lnTo>
                    <a:pt x="128" y="857"/>
                  </a:lnTo>
                  <a:lnTo>
                    <a:pt x="130" y="857"/>
                  </a:lnTo>
                  <a:lnTo>
                    <a:pt x="130" y="859"/>
                  </a:lnTo>
                  <a:lnTo>
                    <a:pt x="130" y="862"/>
                  </a:lnTo>
                  <a:lnTo>
                    <a:pt x="131" y="862"/>
                  </a:lnTo>
                  <a:lnTo>
                    <a:pt x="131" y="865"/>
                  </a:lnTo>
                  <a:lnTo>
                    <a:pt x="133" y="867"/>
                  </a:lnTo>
                  <a:lnTo>
                    <a:pt x="135" y="870"/>
                  </a:lnTo>
                  <a:lnTo>
                    <a:pt x="135" y="873"/>
                  </a:lnTo>
                  <a:lnTo>
                    <a:pt x="137" y="873"/>
                  </a:lnTo>
                  <a:lnTo>
                    <a:pt x="137" y="875"/>
                  </a:lnTo>
                  <a:lnTo>
                    <a:pt x="137" y="878"/>
                  </a:lnTo>
                  <a:lnTo>
                    <a:pt x="138" y="878"/>
                  </a:lnTo>
                  <a:lnTo>
                    <a:pt x="138" y="881"/>
                  </a:lnTo>
                  <a:lnTo>
                    <a:pt x="140" y="883"/>
                  </a:lnTo>
                  <a:lnTo>
                    <a:pt x="140" y="886"/>
                  </a:lnTo>
                  <a:lnTo>
                    <a:pt x="142" y="886"/>
                  </a:lnTo>
                  <a:lnTo>
                    <a:pt x="142" y="889"/>
                  </a:lnTo>
                  <a:lnTo>
                    <a:pt x="142" y="891"/>
                  </a:lnTo>
                  <a:lnTo>
                    <a:pt x="144" y="894"/>
                  </a:lnTo>
                  <a:lnTo>
                    <a:pt x="144" y="897"/>
                  </a:lnTo>
                  <a:lnTo>
                    <a:pt x="146" y="897"/>
                  </a:lnTo>
                  <a:lnTo>
                    <a:pt x="146" y="899"/>
                  </a:lnTo>
                  <a:lnTo>
                    <a:pt x="146" y="902"/>
                  </a:lnTo>
                  <a:lnTo>
                    <a:pt x="147" y="902"/>
                  </a:lnTo>
                </a:path>
              </a:pathLst>
            </a:custGeom>
            <a:noFill/>
            <a:ln w="3175">
              <a:solidFill>
                <a:srgbClr val="000000"/>
              </a:solidFill>
              <a:prstDash val="solid"/>
              <a:round/>
              <a:headEnd/>
              <a:tailEnd/>
            </a:ln>
          </p:spPr>
          <p:txBody>
            <a:bodyPr/>
            <a:lstStyle/>
            <a:p>
              <a:endParaRPr lang="en-US"/>
            </a:p>
          </p:txBody>
        </p:sp>
        <p:sp>
          <p:nvSpPr>
            <p:cNvPr id="80052" name="Freeform 261"/>
            <p:cNvSpPr>
              <a:spLocks/>
            </p:cNvSpPr>
            <p:nvPr/>
          </p:nvSpPr>
          <p:spPr bwMode="auto">
            <a:xfrm>
              <a:off x="1272" y="1935"/>
              <a:ext cx="1266" cy="139"/>
            </a:xfrm>
            <a:custGeom>
              <a:avLst/>
              <a:gdLst>
                <a:gd name="T0" fmla="*/ 0 w 1266"/>
                <a:gd name="T1" fmla="*/ 99 h 139"/>
                <a:gd name="T2" fmla="*/ 2 w 1266"/>
                <a:gd name="T3" fmla="*/ 104 h 139"/>
                <a:gd name="T4" fmla="*/ 4 w 1266"/>
                <a:gd name="T5" fmla="*/ 107 h 139"/>
                <a:gd name="T6" fmla="*/ 4 w 1266"/>
                <a:gd name="T7" fmla="*/ 112 h 139"/>
                <a:gd name="T8" fmla="*/ 6 w 1266"/>
                <a:gd name="T9" fmla="*/ 115 h 139"/>
                <a:gd name="T10" fmla="*/ 7 w 1266"/>
                <a:gd name="T11" fmla="*/ 117 h 139"/>
                <a:gd name="T12" fmla="*/ 9 w 1266"/>
                <a:gd name="T13" fmla="*/ 120 h 139"/>
                <a:gd name="T14" fmla="*/ 9 w 1266"/>
                <a:gd name="T15" fmla="*/ 125 h 139"/>
                <a:gd name="T16" fmla="*/ 11 w 1266"/>
                <a:gd name="T17" fmla="*/ 128 h 139"/>
                <a:gd name="T18" fmla="*/ 13 w 1266"/>
                <a:gd name="T19" fmla="*/ 131 h 139"/>
                <a:gd name="T20" fmla="*/ 16 w 1266"/>
                <a:gd name="T21" fmla="*/ 133 h 139"/>
                <a:gd name="T22" fmla="*/ 18 w 1266"/>
                <a:gd name="T23" fmla="*/ 136 h 139"/>
                <a:gd name="T24" fmla="*/ 22 w 1266"/>
                <a:gd name="T25" fmla="*/ 139 h 139"/>
                <a:gd name="T26" fmla="*/ 31 w 1266"/>
                <a:gd name="T27" fmla="*/ 139 h 139"/>
                <a:gd name="T28" fmla="*/ 38 w 1266"/>
                <a:gd name="T29" fmla="*/ 136 h 139"/>
                <a:gd name="T30" fmla="*/ 41 w 1266"/>
                <a:gd name="T31" fmla="*/ 133 h 139"/>
                <a:gd name="T32" fmla="*/ 47 w 1266"/>
                <a:gd name="T33" fmla="*/ 133 h 139"/>
                <a:gd name="T34" fmla="*/ 50 w 1266"/>
                <a:gd name="T35" fmla="*/ 131 h 139"/>
                <a:gd name="T36" fmla="*/ 55 w 1266"/>
                <a:gd name="T37" fmla="*/ 128 h 139"/>
                <a:gd name="T38" fmla="*/ 57 w 1266"/>
                <a:gd name="T39" fmla="*/ 125 h 139"/>
                <a:gd name="T40" fmla="*/ 63 w 1266"/>
                <a:gd name="T41" fmla="*/ 125 h 139"/>
                <a:gd name="T42" fmla="*/ 66 w 1266"/>
                <a:gd name="T43" fmla="*/ 123 h 139"/>
                <a:gd name="T44" fmla="*/ 71 w 1266"/>
                <a:gd name="T45" fmla="*/ 120 h 139"/>
                <a:gd name="T46" fmla="*/ 73 w 1266"/>
                <a:gd name="T47" fmla="*/ 117 h 139"/>
                <a:gd name="T48" fmla="*/ 79 w 1266"/>
                <a:gd name="T49" fmla="*/ 117 h 139"/>
                <a:gd name="T50" fmla="*/ 84 w 1266"/>
                <a:gd name="T51" fmla="*/ 115 h 139"/>
                <a:gd name="T52" fmla="*/ 89 w 1266"/>
                <a:gd name="T53" fmla="*/ 112 h 139"/>
                <a:gd name="T54" fmla="*/ 96 w 1266"/>
                <a:gd name="T55" fmla="*/ 107 h 139"/>
                <a:gd name="T56" fmla="*/ 102 w 1266"/>
                <a:gd name="T57" fmla="*/ 104 h 139"/>
                <a:gd name="T58" fmla="*/ 109 w 1266"/>
                <a:gd name="T59" fmla="*/ 104 h 139"/>
                <a:gd name="T60" fmla="*/ 114 w 1266"/>
                <a:gd name="T61" fmla="*/ 99 h 139"/>
                <a:gd name="T62" fmla="*/ 121 w 1266"/>
                <a:gd name="T63" fmla="*/ 99 h 139"/>
                <a:gd name="T64" fmla="*/ 128 w 1266"/>
                <a:gd name="T65" fmla="*/ 96 h 139"/>
                <a:gd name="T66" fmla="*/ 134 w 1266"/>
                <a:gd name="T67" fmla="*/ 94 h 139"/>
                <a:gd name="T68" fmla="*/ 141 w 1266"/>
                <a:gd name="T69" fmla="*/ 91 h 139"/>
                <a:gd name="T70" fmla="*/ 148 w 1266"/>
                <a:gd name="T71" fmla="*/ 91 h 139"/>
                <a:gd name="T72" fmla="*/ 155 w 1266"/>
                <a:gd name="T73" fmla="*/ 88 h 139"/>
                <a:gd name="T74" fmla="*/ 160 w 1266"/>
                <a:gd name="T75" fmla="*/ 86 h 139"/>
                <a:gd name="T76" fmla="*/ 167 w 1266"/>
                <a:gd name="T77" fmla="*/ 83 h 139"/>
                <a:gd name="T78" fmla="*/ 175 w 1266"/>
                <a:gd name="T79" fmla="*/ 83 h 139"/>
                <a:gd name="T80" fmla="*/ 189 w 1266"/>
                <a:gd name="T81" fmla="*/ 78 h 139"/>
                <a:gd name="T82" fmla="*/ 219 w 1266"/>
                <a:gd name="T83" fmla="*/ 67 h 139"/>
                <a:gd name="T84" fmla="*/ 247 w 1266"/>
                <a:gd name="T85" fmla="*/ 62 h 139"/>
                <a:gd name="T86" fmla="*/ 278 w 1266"/>
                <a:gd name="T87" fmla="*/ 54 h 139"/>
                <a:gd name="T88" fmla="*/ 308 w 1266"/>
                <a:gd name="T89" fmla="*/ 48 h 139"/>
                <a:gd name="T90" fmla="*/ 338 w 1266"/>
                <a:gd name="T91" fmla="*/ 43 h 139"/>
                <a:gd name="T92" fmla="*/ 367 w 1266"/>
                <a:gd name="T93" fmla="*/ 35 h 139"/>
                <a:gd name="T94" fmla="*/ 397 w 1266"/>
                <a:gd name="T95" fmla="*/ 30 h 139"/>
                <a:gd name="T96" fmla="*/ 425 w 1266"/>
                <a:gd name="T97" fmla="*/ 27 h 139"/>
                <a:gd name="T98" fmla="*/ 456 w 1266"/>
                <a:gd name="T99" fmla="*/ 22 h 139"/>
                <a:gd name="T100" fmla="*/ 486 w 1266"/>
                <a:gd name="T101" fmla="*/ 16 h 139"/>
                <a:gd name="T102" fmla="*/ 514 w 1266"/>
                <a:gd name="T103" fmla="*/ 14 h 139"/>
                <a:gd name="T104" fmla="*/ 544 w 1266"/>
                <a:gd name="T105" fmla="*/ 8 h 139"/>
                <a:gd name="T106" fmla="*/ 575 w 1266"/>
                <a:gd name="T107" fmla="*/ 6 h 139"/>
                <a:gd name="T108" fmla="*/ 603 w 1266"/>
                <a:gd name="T109" fmla="*/ 3 h 139"/>
                <a:gd name="T110" fmla="*/ 633 w 1266"/>
                <a:gd name="T111" fmla="*/ 0 h 13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66"/>
                <a:gd name="T169" fmla="*/ 0 h 139"/>
                <a:gd name="T170" fmla="*/ 1266 w 1266"/>
                <a:gd name="T171" fmla="*/ 139 h 13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66" h="139">
                  <a:moveTo>
                    <a:pt x="0" y="99"/>
                  </a:moveTo>
                  <a:lnTo>
                    <a:pt x="0" y="99"/>
                  </a:lnTo>
                  <a:lnTo>
                    <a:pt x="0" y="102"/>
                  </a:lnTo>
                  <a:lnTo>
                    <a:pt x="2" y="104"/>
                  </a:lnTo>
                  <a:lnTo>
                    <a:pt x="2" y="107"/>
                  </a:lnTo>
                  <a:lnTo>
                    <a:pt x="4" y="107"/>
                  </a:lnTo>
                  <a:lnTo>
                    <a:pt x="4" y="110"/>
                  </a:lnTo>
                  <a:lnTo>
                    <a:pt x="4" y="112"/>
                  </a:lnTo>
                  <a:lnTo>
                    <a:pt x="6" y="112"/>
                  </a:lnTo>
                  <a:lnTo>
                    <a:pt x="6" y="115"/>
                  </a:lnTo>
                  <a:lnTo>
                    <a:pt x="7" y="117"/>
                  </a:lnTo>
                  <a:lnTo>
                    <a:pt x="7" y="120"/>
                  </a:lnTo>
                  <a:lnTo>
                    <a:pt x="9" y="120"/>
                  </a:lnTo>
                  <a:lnTo>
                    <a:pt x="9" y="123"/>
                  </a:lnTo>
                  <a:lnTo>
                    <a:pt x="9" y="125"/>
                  </a:lnTo>
                  <a:lnTo>
                    <a:pt x="11" y="125"/>
                  </a:lnTo>
                  <a:lnTo>
                    <a:pt x="11" y="128"/>
                  </a:lnTo>
                  <a:lnTo>
                    <a:pt x="11" y="131"/>
                  </a:lnTo>
                  <a:lnTo>
                    <a:pt x="13" y="131"/>
                  </a:lnTo>
                  <a:lnTo>
                    <a:pt x="13" y="133"/>
                  </a:lnTo>
                  <a:lnTo>
                    <a:pt x="16" y="133"/>
                  </a:lnTo>
                  <a:lnTo>
                    <a:pt x="16" y="136"/>
                  </a:lnTo>
                  <a:lnTo>
                    <a:pt x="18" y="136"/>
                  </a:lnTo>
                  <a:lnTo>
                    <a:pt x="20" y="136"/>
                  </a:lnTo>
                  <a:lnTo>
                    <a:pt x="20" y="139"/>
                  </a:lnTo>
                  <a:lnTo>
                    <a:pt x="22" y="139"/>
                  </a:lnTo>
                  <a:lnTo>
                    <a:pt x="29" y="139"/>
                  </a:lnTo>
                  <a:lnTo>
                    <a:pt x="31" y="139"/>
                  </a:lnTo>
                  <a:lnTo>
                    <a:pt x="36" y="139"/>
                  </a:lnTo>
                  <a:lnTo>
                    <a:pt x="36" y="136"/>
                  </a:lnTo>
                  <a:lnTo>
                    <a:pt x="38" y="136"/>
                  </a:lnTo>
                  <a:lnTo>
                    <a:pt x="41" y="136"/>
                  </a:lnTo>
                  <a:lnTo>
                    <a:pt x="41" y="133"/>
                  </a:lnTo>
                  <a:lnTo>
                    <a:pt x="45" y="133"/>
                  </a:lnTo>
                  <a:lnTo>
                    <a:pt x="47" y="133"/>
                  </a:lnTo>
                  <a:lnTo>
                    <a:pt x="47" y="131"/>
                  </a:lnTo>
                  <a:lnTo>
                    <a:pt x="50" y="131"/>
                  </a:lnTo>
                  <a:lnTo>
                    <a:pt x="52" y="131"/>
                  </a:lnTo>
                  <a:lnTo>
                    <a:pt x="52" y="128"/>
                  </a:lnTo>
                  <a:lnTo>
                    <a:pt x="55" y="128"/>
                  </a:lnTo>
                  <a:lnTo>
                    <a:pt x="57" y="128"/>
                  </a:lnTo>
                  <a:lnTo>
                    <a:pt x="57" y="125"/>
                  </a:lnTo>
                  <a:lnTo>
                    <a:pt x="61" y="125"/>
                  </a:lnTo>
                  <a:lnTo>
                    <a:pt x="63" y="125"/>
                  </a:lnTo>
                  <a:lnTo>
                    <a:pt x="63" y="123"/>
                  </a:lnTo>
                  <a:lnTo>
                    <a:pt x="66" y="123"/>
                  </a:lnTo>
                  <a:lnTo>
                    <a:pt x="68" y="123"/>
                  </a:lnTo>
                  <a:lnTo>
                    <a:pt x="68" y="120"/>
                  </a:lnTo>
                  <a:lnTo>
                    <a:pt x="71" y="120"/>
                  </a:lnTo>
                  <a:lnTo>
                    <a:pt x="73" y="120"/>
                  </a:lnTo>
                  <a:lnTo>
                    <a:pt x="73" y="117"/>
                  </a:lnTo>
                  <a:lnTo>
                    <a:pt x="77" y="117"/>
                  </a:lnTo>
                  <a:lnTo>
                    <a:pt x="79" y="117"/>
                  </a:lnTo>
                  <a:lnTo>
                    <a:pt x="79" y="115"/>
                  </a:lnTo>
                  <a:lnTo>
                    <a:pt x="82" y="115"/>
                  </a:lnTo>
                  <a:lnTo>
                    <a:pt x="84" y="115"/>
                  </a:lnTo>
                  <a:lnTo>
                    <a:pt x="86" y="112"/>
                  </a:lnTo>
                  <a:lnTo>
                    <a:pt x="87" y="112"/>
                  </a:lnTo>
                  <a:lnTo>
                    <a:pt x="89" y="112"/>
                  </a:lnTo>
                  <a:lnTo>
                    <a:pt x="91" y="110"/>
                  </a:lnTo>
                  <a:lnTo>
                    <a:pt x="93" y="110"/>
                  </a:lnTo>
                  <a:lnTo>
                    <a:pt x="96" y="107"/>
                  </a:lnTo>
                  <a:lnTo>
                    <a:pt x="98" y="107"/>
                  </a:lnTo>
                  <a:lnTo>
                    <a:pt x="100" y="107"/>
                  </a:lnTo>
                  <a:lnTo>
                    <a:pt x="102" y="104"/>
                  </a:lnTo>
                  <a:lnTo>
                    <a:pt x="103" y="104"/>
                  </a:lnTo>
                  <a:lnTo>
                    <a:pt x="107" y="104"/>
                  </a:lnTo>
                  <a:lnTo>
                    <a:pt x="109" y="104"/>
                  </a:lnTo>
                  <a:lnTo>
                    <a:pt x="109" y="102"/>
                  </a:lnTo>
                  <a:lnTo>
                    <a:pt x="112" y="99"/>
                  </a:lnTo>
                  <a:lnTo>
                    <a:pt x="114" y="99"/>
                  </a:lnTo>
                  <a:lnTo>
                    <a:pt x="116" y="99"/>
                  </a:lnTo>
                  <a:lnTo>
                    <a:pt x="119" y="99"/>
                  </a:lnTo>
                  <a:lnTo>
                    <a:pt x="121" y="99"/>
                  </a:lnTo>
                  <a:lnTo>
                    <a:pt x="125" y="99"/>
                  </a:lnTo>
                  <a:lnTo>
                    <a:pt x="127" y="96"/>
                  </a:lnTo>
                  <a:lnTo>
                    <a:pt x="128" y="96"/>
                  </a:lnTo>
                  <a:lnTo>
                    <a:pt x="130" y="96"/>
                  </a:lnTo>
                  <a:lnTo>
                    <a:pt x="132" y="96"/>
                  </a:lnTo>
                  <a:lnTo>
                    <a:pt x="134" y="94"/>
                  </a:lnTo>
                  <a:lnTo>
                    <a:pt x="137" y="94"/>
                  </a:lnTo>
                  <a:lnTo>
                    <a:pt x="139" y="91"/>
                  </a:lnTo>
                  <a:lnTo>
                    <a:pt x="141" y="91"/>
                  </a:lnTo>
                  <a:lnTo>
                    <a:pt x="144" y="91"/>
                  </a:lnTo>
                  <a:lnTo>
                    <a:pt x="146" y="91"/>
                  </a:lnTo>
                  <a:lnTo>
                    <a:pt x="148" y="91"/>
                  </a:lnTo>
                  <a:lnTo>
                    <a:pt x="150" y="91"/>
                  </a:lnTo>
                  <a:lnTo>
                    <a:pt x="151" y="88"/>
                  </a:lnTo>
                  <a:lnTo>
                    <a:pt x="155" y="88"/>
                  </a:lnTo>
                  <a:lnTo>
                    <a:pt x="157" y="86"/>
                  </a:lnTo>
                  <a:lnTo>
                    <a:pt x="159" y="86"/>
                  </a:lnTo>
                  <a:lnTo>
                    <a:pt x="160" y="86"/>
                  </a:lnTo>
                  <a:lnTo>
                    <a:pt x="164" y="86"/>
                  </a:lnTo>
                  <a:lnTo>
                    <a:pt x="166" y="83"/>
                  </a:lnTo>
                  <a:lnTo>
                    <a:pt x="167" y="83"/>
                  </a:lnTo>
                  <a:lnTo>
                    <a:pt x="169" y="83"/>
                  </a:lnTo>
                  <a:lnTo>
                    <a:pt x="173" y="83"/>
                  </a:lnTo>
                  <a:lnTo>
                    <a:pt x="175" y="83"/>
                  </a:lnTo>
                  <a:lnTo>
                    <a:pt x="176" y="83"/>
                  </a:lnTo>
                  <a:lnTo>
                    <a:pt x="178" y="80"/>
                  </a:lnTo>
                  <a:lnTo>
                    <a:pt x="189" y="78"/>
                  </a:lnTo>
                  <a:lnTo>
                    <a:pt x="198" y="75"/>
                  </a:lnTo>
                  <a:lnTo>
                    <a:pt x="208" y="72"/>
                  </a:lnTo>
                  <a:lnTo>
                    <a:pt x="219" y="67"/>
                  </a:lnTo>
                  <a:lnTo>
                    <a:pt x="228" y="64"/>
                  </a:lnTo>
                  <a:lnTo>
                    <a:pt x="239" y="64"/>
                  </a:lnTo>
                  <a:lnTo>
                    <a:pt x="247" y="62"/>
                  </a:lnTo>
                  <a:lnTo>
                    <a:pt x="258" y="59"/>
                  </a:lnTo>
                  <a:lnTo>
                    <a:pt x="267" y="56"/>
                  </a:lnTo>
                  <a:lnTo>
                    <a:pt x="278" y="54"/>
                  </a:lnTo>
                  <a:lnTo>
                    <a:pt x="288" y="51"/>
                  </a:lnTo>
                  <a:lnTo>
                    <a:pt x="297" y="51"/>
                  </a:lnTo>
                  <a:lnTo>
                    <a:pt x="308" y="48"/>
                  </a:lnTo>
                  <a:lnTo>
                    <a:pt x="317" y="46"/>
                  </a:lnTo>
                  <a:lnTo>
                    <a:pt x="327" y="43"/>
                  </a:lnTo>
                  <a:lnTo>
                    <a:pt x="338" y="43"/>
                  </a:lnTo>
                  <a:lnTo>
                    <a:pt x="347" y="40"/>
                  </a:lnTo>
                  <a:lnTo>
                    <a:pt x="358" y="38"/>
                  </a:lnTo>
                  <a:lnTo>
                    <a:pt x="367" y="35"/>
                  </a:lnTo>
                  <a:lnTo>
                    <a:pt x="377" y="35"/>
                  </a:lnTo>
                  <a:lnTo>
                    <a:pt x="386" y="32"/>
                  </a:lnTo>
                  <a:lnTo>
                    <a:pt x="397" y="30"/>
                  </a:lnTo>
                  <a:lnTo>
                    <a:pt x="406" y="30"/>
                  </a:lnTo>
                  <a:lnTo>
                    <a:pt x="416" y="27"/>
                  </a:lnTo>
                  <a:lnTo>
                    <a:pt x="425" y="27"/>
                  </a:lnTo>
                  <a:lnTo>
                    <a:pt x="436" y="24"/>
                  </a:lnTo>
                  <a:lnTo>
                    <a:pt x="447" y="24"/>
                  </a:lnTo>
                  <a:lnTo>
                    <a:pt x="456" y="22"/>
                  </a:lnTo>
                  <a:lnTo>
                    <a:pt x="466" y="22"/>
                  </a:lnTo>
                  <a:lnTo>
                    <a:pt x="475" y="19"/>
                  </a:lnTo>
                  <a:lnTo>
                    <a:pt x="486" y="16"/>
                  </a:lnTo>
                  <a:lnTo>
                    <a:pt x="495" y="16"/>
                  </a:lnTo>
                  <a:lnTo>
                    <a:pt x="505" y="14"/>
                  </a:lnTo>
                  <a:lnTo>
                    <a:pt x="514" y="14"/>
                  </a:lnTo>
                  <a:lnTo>
                    <a:pt x="525" y="11"/>
                  </a:lnTo>
                  <a:lnTo>
                    <a:pt x="534" y="11"/>
                  </a:lnTo>
                  <a:lnTo>
                    <a:pt x="544" y="8"/>
                  </a:lnTo>
                  <a:lnTo>
                    <a:pt x="555" y="8"/>
                  </a:lnTo>
                  <a:lnTo>
                    <a:pt x="564" y="8"/>
                  </a:lnTo>
                  <a:lnTo>
                    <a:pt x="575" y="6"/>
                  </a:lnTo>
                  <a:lnTo>
                    <a:pt x="584" y="6"/>
                  </a:lnTo>
                  <a:lnTo>
                    <a:pt x="594" y="6"/>
                  </a:lnTo>
                  <a:lnTo>
                    <a:pt x="603" y="3"/>
                  </a:lnTo>
                  <a:lnTo>
                    <a:pt x="614" y="3"/>
                  </a:lnTo>
                  <a:lnTo>
                    <a:pt x="623" y="0"/>
                  </a:lnTo>
                  <a:lnTo>
                    <a:pt x="633" y="0"/>
                  </a:lnTo>
                  <a:lnTo>
                    <a:pt x="642" y="0"/>
                  </a:lnTo>
                  <a:lnTo>
                    <a:pt x="1266" y="0"/>
                  </a:lnTo>
                </a:path>
              </a:pathLst>
            </a:custGeom>
            <a:noFill/>
            <a:ln w="3175">
              <a:solidFill>
                <a:srgbClr val="000000"/>
              </a:solidFill>
              <a:prstDash val="solid"/>
              <a:round/>
              <a:headEnd/>
              <a:tailEnd/>
            </a:ln>
          </p:spPr>
          <p:txBody>
            <a:bodyPr/>
            <a:lstStyle/>
            <a:p>
              <a:endParaRPr lang="en-US"/>
            </a:p>
          </p:txBody>
        </p:sp>
        <p:sp>
          <p:nvSpPr>
            <p:cNvPr id="80053" name="Freeform 262"/>
            <p:cNvSpPr>
              <a:spLocks/>
            </p:cNvSpPr>
            <p:nvPr/>
          </p:nvSpPr>
          <p:spPr bwMode="auto">
            <a:xfrm>
              <a:off x="561" y="1148"/>
              <a:ext cx="678" cy="644"/>
            </a:xfrm>
            <a:custGeom>
              <a:avLst/>
              <a:gdLst>
                <a:gd name="T0" fmla="*/ 0 w 678"/>
                <a:gd name="T1" fmla="*/ 593 h 644"/>
                <a:gd name="T2" fmla="*/ 553 w 678"/>
                <a:gd name="T3" fmla="*/ 593 h 644"/>
                <a:gd name="T4" fmla="*/ 553 w 678"/>
                <a:gd name="T5" fmla="*/ 216 h 644"/>
                <a:gd name="T6" fmla="*/ 555 w 678"/>
                <a:gd name="T7" fmla="*/ 117 h 644"/>
                <a:gd name="T8" fmla="*/ 555 w 678"/>
                <a:gd name="T9" fmla="*/ 0 h 644"/>
                <a:gd name="T10" fmla="*/ 555 w 678"/>
                <a:gd name="T11" fmla="*/ 577 h 644"/>
                <a:gd name="T12" fmla="*/ 555 w 678"/>
                <a:gd name="T13" fmla="*/ 577 h 644"/>
                <a:gd name="T14" fmla="*/ 555 w 678"/>
                <a:gd name="T15" fmla="*/ 588 h 644"/>
                <a:gd name="T16" fmla="*/ 557 w 678"/>
                <a:gd name="T17" fmla="*/ 588 h 644"/>
                <a:gd name="T18" fmla="*/ 557 w 678"/>
                <a:gd name="T19" fmla="*/ 599 h 644"/>
                <a:gd name="T20" fmla="*/ 557 w 678"/>
                <a:gd name="T21" fmla="*/ 599 h 644"/>
                <a:gd name="T22" fmla="*/ 557 w 678"/>
                <a:gd name="T23" fmla="*/ 607 h 644"/>
                <a:gd name="T24" fmla="*/ 558 w 678"/>
                <a:gd name="T25" fmla="*/ 607 h 644"/>
                <a:gd name="T26" fmla="*/ 558 w 678"/>
                <a:gd name="T27" fmla="*/ 617 h 644"/>
                <a:gd name="T28" fmla="*/ 558 w 678"/>
                <a:gd name="T29" fmla="*/ 617 h 644"/>
                <a:gd name="T30" fmla="*/ 558 w 678"/>
                <a:gd name="T31" fmla="*/ 625 h 644"/>
                <a:gd name="T32" fmla="*/ 560 w 678"/>
                <a:gd name="T33" fmla="*/ 625 h 644"/>
                <a:gd name="T34" fmla="*/ 560 w 678"/>
                <a:gd name="T35" fmla="*/ 633 h 644"/>
                <a:gd name="T36" fmla="*/ 560 w 678"/>
                <a:gd name="T37" fmla="*/ 633 h 644"/>
                <a:gd name="T38" fmla="*/ 560 w 678"/>
                <a:gd name="T39" fmla="*/ 638 h 644"/>
                <a:gd name="T40" fmla="*/ 562 w 678"/>
                <a:gd name="T41" fmla="*/ 638 h 644"/>
                <a:gd name="T42" fmla="*/ 562 w 678"/>
                <a:gd name="T43" fmla="*/ 644 h 644"/>
                <a:gd name="T44" fmla="*/ 678 w 678"/>
                <a:gd name="T45" fmla="*/ 644 h 64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78"/>
                <a:gd name="T70" fmla="*/ 0 h 644"/>
                <a:gd name="T71" fmla="*/ 678 w 678"/>
                <a:gd name="T72" fmla="*/ 644 h 64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78" h="644">
                  <a:moveTo>
                    <a:pt x="0" y="593"/>
                  </a:moveTo>
                  <a:lnTo>
                    <a:pt x="553" y="593"/>
                  </a:lnTo>
                  <a:lnTo>
                    <a:pt x="553" y="216"/>
                  </a:lnTo>
                  <a:lnTo>
                    <a:pt x="555" y="117"/>
                  </a:lnTo>
                  <a:lnTo>
                    <a:pt x="555" y="0"/>
                  </a:lnTo>
                  <a:lnTo>
                    <a:pt x="555" y="577"/>
                  </a:lnTo>
                  <a:lnTo>
                    <a:pt x="555" y="588"/>
                  </a:lnTo>
                  <a:lnTo>
                    <a:pt x="557" y="588"/>
                  </a:lnTo>
                  <a:lnTo>
                    <a:pt x="557" y="599"/>
                  </a:lnTo>
                  <a:lnTo>
                    <a:pt x="557" y="607"/>
                  </a:lnTo>
                  <a:lnTo>
                    <a:pt x="558" y="607"/>
                  </a:lnTo>
                  <a:lnTo>
                    <a:pt x="558" y="617"/>
                  </a:lnTo>
                  <a:lnTo>
                    <a:pt x="558" y="625"/>
                  </a:lnTo>
                  <a:lnTo>
                    <a:pt x="560" y="625"/>
                  </a:lnTo>
                  <a:lnTo>
                    <a:pt x="560" y="633"/>
                  </a:lnTo>
                  <a:lnTo>
                    <a:pt x="560" y="638"/>
                  </a:lnTo>
                  <a:lnTo>
                    <a:pt x="562" y="638"/>
                  </a:lnTo>
                  <a:lnTo>
                    <a:pt x="562" y="644"/>
                  </a:lnTo>
                  <a:lnTo>
                    <a:pt x="678" y="644"/>
                  </a:lnTo>
                </a:path>
              </a:pathLst>
            </a:custGeom>
            <a:noFill/>
            <a:ln w="3175">
              <a:solidFill>
                <a:srgbClr val="FF0000"/>
              </a:solidFill>
              <a:prstDash val="solid"/>
              <a:round/>
              <a:headEnd/>
              <a:tailEnd/>
            </a:ln>
          </p:spPr>
          <p:txBody>
            <a:bodyPr/>
            <a:lstStyle/>
            <a:p>
              <a:endParaRPr lang="en-US"/>
            </a:p>
          </p:txBody>
        </p:sp>
        <p:sp>
          <p:nvSpPr>
            <p:cNvPr id="80054" name="Line 263"/>
            <p:cNvSpPr>
              <a:spLocks noChangeShapeType="1"/>
            </p:cNvSpPr>
            <p:nvPr/>
          </p:nvSpPr>
          <p:spPr bwMode="auto">
            <a:xfrm>
              <a:off x="1239" y="1792"/>
              <a:ext cx="1299" cy="0"/>
            </a:xfrm>
            <a:prstGeom prst="line">
              <a:avLst/>
            </a:prstGeom>
            <a:noFill/>
            <a:ln w="3175">
              <a:solidFill>
                <a:srgbClr val="FF0000"/>
              </a:solidFill>
              <a:round/>
              <a:headEnd/>
              <a:tailEnd/>
            </a:ln>
          </p:spPr>
          <p:txBody>
            <a:bodyPr/>
            <a:lstStyle/>
            <a:p>
              <a:endParaRPr lang="en-US"/>
            </a:p>
          </p:txBody>
        </p:sp>
        <p:sp>
          <p:nvSpPr>
            <p:cNvPr id="80055" name="Freeform 264"/>
            <p:cNvSpPr>
              <a:spLocks/>
            </p:cNvSpPr>
            <p:nvPr/>
          </p:nvSpPr>
          <p:spPr bwMode="auto">
            <a:xfrm>
              <a:off x="561" y="1739"/>
              <a:ext cx="749" cy="5"/>
            </a:xfrm>
            <a:custGeom>
              <a:avLst/>
              <a:gdLst>
                <a:gd name="T0" fmla="*/ 0 w 749"/>
                <a:gd name="T1" fmla="*/ 5 h 5"/>
                <a:gd name="T2" fmla="*/ 555 w 749"/>
                <a:gd name="T3" fmla="*/ 5 h 5"/>
                <a:gd name="T4" fmla="*/ 555 w 749"/>
                <a:gd name="T5" fmla="*/ 0 h 5"/>
                <a:gd name="T6" fmla="*/ 555 w 749"/>
                <a:gd name="T7" fmla="*/ 0 h 5"/>
                <a:gd name="T8" fmla="*/ 555 w 749"/>
                <a:gd name="T9" fmla="*/ 0 h 5"/>
                <a:gd name="T10" fmla="*/ 557 w 749"/>
                <a:gd name="T11" fmla="*/ 0 h 5"/>
                <a:gd name="T12" fmla="*/ 557 w 749"/>
                <a:gd name="T13" fmla="*/ 0 h 5"/>
                <a:gd name="T14" fmla="*/ 557 w 749"/>
                <a:gd name="T15" fmla="*/ 0 h 5"/>
                <a:gd name="T16" fmla="*/ 557 w 749"/>
                <a:gd name="T17" fmla="*/ 0 h 5"/>
                <a:gd name="T18" fmla="*/ 557 w 749"/>
                <a:gd name="T19" fmla="*/ 0 h 5"/>
                <a:gd name="T20" fmla="*/ 557 w 749"/>
                <a:gd name="T21" fmla="*/ 0 h 5"/>
                <a:gd name="T22" fmla="*/ 557 w 749"/>
                <a:gd name="T23" fmla="*/ 0 h 5"/>
                <a:gd name="T24" fmla="*/ 557 w 749"/>
                <a:gd name="T25" fmla="*/ 0 h 5"/>
                <a:gd name="T26" fmla="*/ 557 w 749"/>
                <a:gd name="T27" fmla="*/ 0 h 5"/>
                <a:gd name="T28" fmla="*/ 557 w 749"/>
                <a:gd name="T29" fmla="*/ 0 h 5"/>
                <a:gd name="T30" fmla="*/ 557 w 749"/>
                <a:gd name="T31" fmla="*/ 0 h 5"/>
                <a:gd name="T32" fmla="*/ 557 w 749"/>
                <a:gd name="T33" fmla="*/ 0 h 5"/>
                <a:gd name="T34" fmla="*/ 557 w 749"/>
                <a:gd name="T35" fmla="*/ 0 h 5"/>
                <a:gd name="T36" fmla="*/ 557 w 749"/>
                <a:gd name="T37" fmla="*/ 0 h 5"/>
                <a:gd name="T38" fmla="*/ 557 w 749"/>
                <a:gd name="T39" fmla="*/ 0 h 5"/>
                <a:gd name="T40" fmla="*/ 557 w 749"/>
                <a:gd name="T41" fmla="*/ 0 h 5"/>
                <a:gd name="T42" fmla="*/ 557 w 749"/>
                <a:gd name="T43" fmla="*/ 0 h 5"/>
                <a:gd name="T44" fmla="*/ 557 w 749"/>
                <a:gd name="T45" fmla="*/ 0 h 5"/>
                <a:gd name="T46" fmla="*/ 557 w 749"/>
                <a:gd name="T47" fmla="*/ 0 h 5"/>
                <a:gd name="T48" fmla="*/ 749 w 749"/>
                <a:gd name="T49" fmla="*/ 0 h 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49"/>
                <a:gd name="T76" fmla="*/ 0 h 5"/>
                <a:gd name="T77" fmla="*/ 749 w 749"/>
                <a:gd name="T78" fmla="*/ 5 h 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49" h="5">
                  <a:moveTo>
                    <a:pt x="0" y="5"/>
                  </a:moveTo>
                  <a:lnTo>
                    <a:pt x="555" y="5"/>
                  </a:lnTo>
                  <a:lnTo>
                    <a:pt x="555" y="0"/>
                  </a:lnTo>
                  <a:lnTo>
                    <a:pt x="557" y="0"/>
                  </a:lnTo>
                  <a:lnTo>
                    <a:pt x="749" y="0"/>
                  </a:lnTo>
                </a:path>
              </a:pathLst>
            </a:custGeom>
            <a:noFill/>
            <a:ln w="3175">
              <a:solidFill>
                <a:srgbClr val="00FF00"/>
              </a:solidFill>
              <a:prstDash val="solid"/>
              <a:round/>
              <a:headEnd/>
              <a:tailEnd/>
            </a:ln>
          </p:spPr>
          <p:txBody>
            <a:bodyPr/>
            <a:lstStyle/>
            <a:p>
              <a:endParaRPr lang="en-US"/>
            </a:p>
          </p:txBody>
        </p:sp>
        <p:sp>
          <p:nvSpPr>
            <p:cNvPr id="80056" name="Freeform 265"/>
            <p:cNvSpPr>
              <a:spLocks/>
            </p:cNvSpPr>
            <p:nvPr/>
          </p:nvSpPr>
          <p:spPr bwMode="auto">
            <a:xfrm>
              <a:off x="1310" y="1739"/>
              <a:ext cx="1228" cy="0"/>
            </a:xfrm>
            <a:custGeom>
              <a:avLst/>
              <a:gdLst>
                <a:gd name="T0" fmla="*/ 0 w 1228"/>
                <a:gd name="T1" fmla="*/ 37 w 1228"/>
                <a:gd name="T2" fmla="*/ 37 w 1228"/>
                <a:gd name="T3" fmla="*/ 39 w 1228"/>
                <a:gd name="T4" fmla="*/ 1228 w 1228"/>
                <a:gd name="T5" fmla="*/ 0 60000 65536"/>
                <a:gd name="T6" fmla="*/ 0 60000 65536"/>
                <a:gd name="T7" fmla="*/ 0 60000 65536"/>
                <a:gd name="T8" fmla="*/ 0 60000 65536"/>
                <a:gd name="T9" fmla="*/ 0 60000 65536"/>
                <a:gd name="T10" fmla="*/ 0 w 1228"/>
                <a:gd name="T11" fmla="*/ 1228 w 1228"/>
              </a:gdLst>
              <a:ahLst/>
              <a:cxnLst>
                <a:cxn ang="T5">
                  <a:pos x="T0" y="0"/>
                </a:cxn>
                <a:cxn ang="T6">
                  <a:pos x="T1" y="0"/>
                </a:cxn>
                <a:cxn ang="T7">
                  <a:pos x="T2" y="0"/>
                </a:cxn>
                <a:cxn ang="T8">
                  <a:pos x="T3" y="0"/>
                </a:cxn>
                <a:cxn ang="T9">
                  <a:pos x="T4" y="0"/>
                </a:cxn>
              </a:cxnLst>
              <a:rect l="T10" t="0" r="T11" b="0"/>
              <a:pathLst>
                <a:path w="1228">
                  <a:moveTo>
                    <a:pt x="0" y="0"/>
                  </a:moveTo>
                  <a:lnTo>
                    <a:pt x="37" y="0"/>
                  </a:lnTo>
                  <a:lnTo>
                    <a:pt x="39" y="0"/>
                  </a:lnTo>
                  <a:lnTo>
                    <a:pt x="1228" y="0"/>
                  </a:lnTo>
                </a:path>
              </a:pathLst>
            </a:custGeom>
            <a:noFill/>
            <a:ln w="3175">
              <a:solidFill>
                <a:srgbClr val="00FF00"/>
              </a:solidFill>
              <a:prstDash val="solid"/>
              <a:round/>
              <a:headEnd/>
              <a:tailEnd/>
            </a:ln>
          </p:spPr>
          <p:txBody>
            <a:bodyPr/>
            <a:lstStyle/>
            <a:p>
              <a:endParaRPr lang="en-US"/>
            </a:p>
          </p:txBody>
        </p:sp>
        <p:sp>
          <p:nvSpPr>
            <p:cNvPr id="80057" name="Line 266"/>
            <p:cNvSpPr>
              <a:spLocks noChangeShapeType="1"/>
            </p:cNvSpPr>
            <p:nvPr/>
          </p:nvSpPr>
          <p:spPr bwMode="auto">
            <a:xfrm flipV="1">
              <a:off x="1941" y="1988"/>
              <a:ext cx="101" cy="129"/>
            </a:xfrm>
            <a:prstGeom prst="line">
              <a:avLst/>
            </a:prstGeom>
            <a:noFill/>
            <a:ln w="3175">
              <a:solidFill>
                <a:srgbClr val="000000"/>
              </a:solidFill>
              <a:round/>
              <a:headEnd/>
              <a:tailEnd/>
            </a:ln>
          </p:spPr>
          <p:txBody>
            <a:bodyPr/>
            <a:lstStyle/>
            <a:p>
              <a:endParaRPr lang="en-US"/>
            </a:p>
          </p:txBody>
        </p:sp>
        <p:sp>
          <p:nvSpPr>
            <p:cNvPr id="80058" name="Rectangle 267"/>
            <p:cNvSpPr>
              <a:spLocks noChangeArrowheads="1"/>
            </p:cNvSpPr>
            <p:nvPr/>
          </p:nvSpPr>
          <p:spPr bwMode="auto">
            <a:xfrm>
              <a:off x="1637" y="2123"/>
              <a:ext cx="545"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ITER VV</a:t>
              </a:r>
            </a:p>
          </p:txBody>
        </p:sp>
        <p:sp>
          <p:nvSpPr>
            <p:cNvPr id="80059" name="Line 268"/>
            <p:cNvSpPr>
              <a:spLocks noChangeShapeType="1"/>
            </p:cNvSpPr>
            <p:nvPr/>
          </p:nvSpPr>
          <p:spPr bwMode="auto">
            <a:xfrm flipV="1">
              <a:off x="1126" y="1175"/>
              <a:ext cx="138" cy="79"/>
            </a:xfrm>
            <a:prstGeom prst="line">
              <a:avLst/>
            </a:prstGeom>
            <a:noFill/>
            <a:ln w="3175">
              <a:solidFill>
                <a:srgbClr val="FF0000"/>
              </a:solidFill>
              <a:round/>
              <a:headEnd/>
              <a:tailEnd/>
            </a:ln>
          </p:spPr>
          <p:txBody>
            <a:bodyPr/>
            <a:lstStyle/>
            <a:p>
              <a:endParaRPr lang="en-US"/>
            </a:p>
          </p:txBody>
        </p:sp>
        <p:sp>
          <p:nvSpPr>
            <p:cNvPr id="80060" name="Rectangle 269"/>
            <p:cNvSpPr>
              <a:spLocks noChangeArrowheads="1"/>
            </p:cNvSpPr>
            <p:nvPr/>
          </p:nvSpPr>
          <p:spPr bwMode="auto">
            <a:xfrm>
              <a:off x="1276" y="1069"/>
              <a:ext cx="507"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Port cell</a:t>
              </a:r>
            </a:p>
          </p:txBody>
        </p:sp>
        <p:sp>
          <p:nvSpPr>
            <p:cNvPr id="80061" name="Line 270"/>
            <p:cNvSpPr>
              <a:spLocks noChangeShapeType="1"/>
            </p:cNvSpPr>
            <p:nvPr/>
          </p:nvSpPr>
          <p:spPr bwMode="auto">
            <a:xfrm>
              <a:off x="2033" y="1603"/>
              <a:ext cx="77" cy="98"/>
            </a:xfrm>
            <a:prstGeom prst="line">
              <a:avLst/>
            </a:prstGeom>
            <a:noFill/>
            <a:ln w="3175">
              <a:solidFill>
                <a:srgbClr val="00FF00"/>
              </a:solidFill>
              <a:round/>
              <a:headEnd/>
              <a:tailEnd/>
            </a:ln>
          </p:spPr>
          <p:txBody>
            <a:bodyPr/>
            <a:lstStyle/>
            <a:p>
              <a:endParaRPr lang="en-US"/>
            </a:p>
          </p:txBody>
        </p:sp>
        <p:sp>
          <p:nvSpPr>
            <p:cNvPr id="80062" name="Rectangle 271"/>
            <p:cNvSpPr>
              <a:spLocks noChangeArrowheads="1"/>
            </p:cNvSpPr>
            <p:nvPr/>
          </p:nvSpPr>
          <p:spPr bwMode="auto">
            <a:xfrm>
              <a:off x="1676" y="1422"/>
              <a:ext cx="749" cy="170"/>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TCWS vault</a:t>
              </a:r>
            </a:p>
          </p:txBody>
        </p:sp>
      </p:grpSp>
      <p:grpSp>
        <p:nvGrpSpPr>
          <p:cNvPr id="79875" name="Group 272"/>
          <p:cNvGrpSpPr>
            <a:grpSpLocks/>
          </p:cNvGrpSpPr>
          <p:nvPr/>
        </p:nvGrpSpPr>
        <p:grpSpPr bwMode="auto">
          <a:xfrm>
            <a:off x="4505325" y="2325688"/>
            <a:ext cx="3808413" cy="3636962"/>
            <a:chOff x="2870" y="638"/>
            <a:chExt cx="2607" cy="2550"/>
          </a:xfrm>
        </p:grpSpPr>
        <p:sp>
          <p:nvSpPr>
            <p:cNvPr id="79878" name="Rectangle 273"/>
            <p:cNvSpPr>
              <a:spLocks noChangeArrowheads="1"/>
            </p:cNvSpPr>
            <p:nvPr/>
          </p:nvSpPr>
          <p:spPr bwMode="auto">
            <a:xfrm>
              <a:off x="3344" y="717"/>
              <a:ext cx="1975" cy="2104"/>
            </a:xfrm>
            <a:prstGeom prst="rect">
              <a:avLst/>
            </a:prstGeom>
            <a:noFill/>
            <a:ln w="3175">
              <a:solidFill>
                <a:srgbClr val="000000"/>
              </a:solidFill>
              <a:miter lim="800000"/>
              <a:headEnd/>
              <a:tailEnd/>
            </a:ln>
          </p:spPr>
          <p:txBody>
            <a:bodyPr/>
            <a:lstStyle/>
            <a:p>
              <a:endParaRPr lang="en-US"/>
            </a:p>
          </p:txBody>
        </p:sp>
        <p:sp>
          <p:nvSpPr>
            <p:cNvPr id="79879" name="Line 274"/>
            <p:cNvSpPr>
              <a:spLocks noChangeShapeType="1"/>
            </p:cNvSpPr>
            <p:nvPr/>
          </p:nvSpPr>
          <p:spPr bwMode="auto">
            <a:xfrm flipV="1">
              <a:off x="3344" y="2807"/>
              <a:ext cx="0" cy="14"/>
            </a:xfrm>
            <a:prstGeom prst="line">
              <a:avLst/>
            </a:prstGeom>
            <a:noFill/>
            <a:ln w="3175">
              <a:solidFill>
                <a:srgbClr val="000000"/>
              </a:solidFill>
              <a:round/>
              <a:headEnd/>
              <a:tailEnd/>
            </a:ln>
          </p:spPr>
          <p:txBody>
            <a:bodyPr/>
            <a:lstStyle/>
            <a:p>
              <a:endParaRPr lang="en-US"/>
            </a:p>
          </p:txBody>
        </p:sp>
        <p:sp>
          <p:nvSpPr>
            <p:cNvPr id="79880" name="Line 275"/>
            <p:cNvSpPr>
              <a:spLocks noChangeShapeType="1"/>
            </p:cNvSpPr>
            <p:nvPr/>
          </p:nvSpPr>
          <p:spPr bwMode="auto">
            <a:xfrm flipV="1">
              <a:off x="3541" y="2807"/>
              <a:ext cx="0" cy="14"/>
            </a:xfrm>
            <a:prstGeom prst="line">
              <a:avLst/>
            </a:prstGeom>
            <a:noFill/>
            <a:ln w="3175">
              <a:solidFill>
                <a:srgbClr val="000000"/>
              </a:solidFill>
              <a:round/>
              <a:headEnd/>
              <a:tailEnd/>
            </a:ln>
          </p:spPr>
          <p:txBody>
            <a:bodyPr/>
            <a:lstStyle/>
            <a:p>
              <a:endParaRPr lang="en-US"/>
            </a:p>
          </p:txBody>
        </p:sp>
        <p:sp>
          <p:nvSpPr>
            <p:cNvPr id="79881" name="Line 276"/>
            <p:cNvSpPr>
              <a:spLocks noChangeShapeType="1"/>
            </p:cNvSpPr>
            <p:nvPr/>
          </p:nvSpPr>
          <p:spPr bwMode="auto">
            <a:xfrm flipV="1">
              <a:off x="3740" y="2807"/>
              <a:ext cx="0" cy="14"/>
            </a:xfrm>
            <a:prstGeom prst="line">
              <a:avLst/>
            </a:prstGeom>
            <a:noFill/>
            <a:ln w="3175">
              <a:solidFill>
                <a:srgbClr val="000000"/>
              </a:solidFill>
              <a:round/>
              <a:headEnd/>
              <a:tailEnd/>
            </a:ln>
          </p:spPr>
          <p:txBody>
            <a:bodyPr/>
            <a:lstStyle/>
            <a:p>
              <a:endParaRPr lang="en-US"/>
            </a:p>
          </p:txBody>
        </p:sp>
        <p:sp>
          <p:nvSpPr>
            <p:cNvPr id="79882" name="Line 277"/>
            <p:cNvSpPr>
              <a:spLocks noChangeShapeType="1"/>
            </p:cNvSpPr>
            <p:nvPr/>
          </p:nvSpPr>
          <p:spPr bwMode="auto">
            <a:xfrm flipV="1">
              <a:off x="3937" y="2807"/>
              <a:ext cx="0" cy="14"/>
            </a:xfrm>
            <a:prstGeom prst="line">
              <a:avLst/>
            </a:prstGeom>
            <a:noFill/>
            <a:ln w="3175">
              <a:solidFill>
                <a:srgbClr val="000000"/>
              </a:solidFill>
              <a:round/>
              <a:headEnd/>
              <a:tailEnd/>
            </a:ln>
          </p:spPr>
          <p:txBody>
            <a:bodyPr/>
            <a:lstStyle/>
            <a:p>
              <a:endParaRPr lang="en-US"/>
            </a:p>
          </p:txBody>
        </p:sp>
        <p:sp>
          <p:nvSpPr>
            <p:cNvPr id="79883" name="Line 278"/>
            <p:cNvSpPr>
              <a:spLocks noChangeShapeType="1"/>
            </p:cNvSpPr>
            <p:nvPr/>
          </p:nvSpPr>
          <p:spPr bwMode="auto">
            <a:xfrm flipV="1">
              <a:off x="4134" y="2807"/>
              <a:ext cx="0" cy="14"/>
            </a:xfrm>
            <a:prstGeom prst="line">
              <a:avLst/>
            </a:prstGeom>
            <a:noFill/>
            <a:ln w="3175">
              <a:solidFill>
                <a:srgbClr val="000000"/>
              </a:solidFill>
              <a:round/>
              <a:headEnd/>
              <a:tailEnd/>
            </a:ln>
          </p:spPr>
          <p:txBody>
            <a:bodyPr/>
            <a:lstStyle/>
            <a:p>
              <a:endParaRPr lang="en-US"/>
            </a:p>
          </p:txBody>
        </p:sp>
        <p:sp>
          <p:nvSpPr>
            <p:cNvPr id="79884" name="Line 279"/>
            <p:cNvSpPr>
              <a:spLocks noChangeShapeType="1"/>
            </p:cNvSpPr>
            <p:nvPr/>
          </p:nvSpPr>
          <p:spPr bwMode="auto">
            <a:xfrm flipV="1">
              <a:off x="4331" y="2807"/>
              <a:ext cx="0" cy="14"/>
            </a:xfrm>
            <a:prstGeom prst="line">
              <a:avLst/>
            </a:prstGeom>
            <a:noFill/>
            <a:ln w="3175">
              <a:solidFill>
                <a:srgbClr val="000000"/>
              </a:solidFill>
              <a:round/>
              <a:headEnd/>
              <a:tailEnd/>
            </a:ln>
          </p:spPr>
          <p:txBody>
            <a:bodyPr/>
            <a:lstStyle/>
            <a:p>
              <a:endParaRPr lang="en-US"/>
            </a:p>
          </p:txBody>
        </p:sp>
        <p:sp>
          <p:nvSpPr>
            <p:cNvPr id="79885" name="Line 280"/>
            <p:cNvSpPr>
              <a:spLocks noChangeShapeType="1"/>
            </p:cNvSpPr>
            <p:nvPr/>
          </p:nvSpPr>
          <p:spPr bwMode="auto">
            <a:xfrm flipV="1">
              <a:off x="4528" y="2807"/>
              <a:ext cx="0" cy="14"/>
            </a:xfrm>
            <a:prstGeom prst="line">
              <a:avLst/>
            </a:prstGeom>
            <a:noFill/>
            <a:ln w="3175">
              <a:solidFill>
                <a:srgbClr val="000000"/>
              </a:solidFill>
              <a:round/>
              <a:headEnd/>
              <a:tailEnd/>
            </a:ln>
          </p:spPr>
          <p:txBody>
            <a:bodyPr/>
            <a:lstStyle/>
            <a:p>
              <a:endParaRPr lang="en-US"/>
            </a:p>
          </p:txBody>
        </p:sp>
        <p:sp>
          <p:nvSpPr>
            <p:cNvPr id="79886" name="Line 281"/>
            <p:cNvSpPr>
              <a:spLocks noChangeShapeType="1"/>
            </p:cNvSpPr>
            <p:nvPr/>
          </p:nvSpPr>
          <p:spPr bwMode="auto">
            <a:xfrm flipV="1">
              <a:off x="4725" y="2807"/>
              <a:ext cx="0" cy="14"/>
            </a:xfrm>
            <a:prstGeom prst="line">
              <a:avLst/>
            </a:prstGeom>
            <a:noFill/>
            <a:ln w="3175">
              <a:solidFill>
                <a:srgbClr val="000000"/>
              </a:solidFill>
              <a:round/>
              <a:headEnd/>
              <a:tailEnd/>
            </a:ln>
          </p:spPr>
          <p:txBody>
            <a:bodyPr/>
            <a:lstStyle/>
            <a:p>
              <a:endParaRPr lang="en-US"/>
            </a:p>
          </p:txBody>
        </p:sp>
        <p:sp>
          <p:nvSpPr>
            <p:cNvPr id="79887" name="Line 282"/>
            <p:cNvSpPr>
              <a:spLocks noChangeShapeType="1"/>
            </p:cNvSpPr>
            <p:nvPr/>
          </p:nvSpPr>
          <p:spPr bwMode="auto">
            <a:xfrm flipV="1">
              <a:off x="4923" y="2807"/>
              <a:ext cx="0" cy="14"/>
            </a:xfrm>
            <a:prstGeom prst="line">
              <a:avLst/>
            </a:prstGeom>
            <a:noFill/>
            <a:ln w="3175">
              <a:solidFill>
                <a:srgbClr val="000000"/>
              </a:solidFill>
              <a:round/>
              <a:headEnd/>
              <a:tailEnd/>
            </a:ln>
          </p:spPr>
          <p:txBody>
            <a:bodyPr/>
            <a:lstStyle/>
            <a:p>
              <a:endParaRPr lang="en-US"/>
            </a:p>
          </p:txBody>
        </p:sp>
        <p:sp>
          <p:nvSpPr>
            <p:cNvPr id="79888" name="Line 283"/>
            <p:cNvSpPr>
              <a:spLocks noChangeShapeType="1"/>
            </p:cNvSpPr>
            <p:nvPr/>
          </p:nvSpPr>
          <p:spPr bwMode="auto">
            <a:xfrm flipV="1">
              <a:off x="5120" y="2807"/>
              <a:ext cx="0" cy="14"/>
            </a:xfrm>
            <a:prstGeom prst="line">
              <a:avLst/>
            </a:prstGeom>
            <a:noFill/>
            <a:ln w="3175">
              <a:solidFill>
                <a:srgbClr val="000000"/>
              </a:solidFill>
              <a:round/>
              <a:headEnd/>
              <a:tailEnd/>
            </a:ln>
          </p:spPr>
          <p:txBody>
            <a:bodyPr/>
            <a:lstStyle/>
            <a:p>
              <a:endParaRPr lang="en-US"/>
            </a:p>
          </p:txBody>
        </p:sp>
        <p:sp>
          <p:nvSpPr>
            <p:cNvPr id="79889" name="Line 284"/>
            <p:cNvSpPr>
              <a:spLocks noChangeShapeType="1"/>
            </p:cNvSpPr>
            <p:nvPr/>
          </p:nvSpPr>
          <p:spPr bwMode="auto">
            <a:xfrm flipV="1">
              <a:off x="5319" y="2807"/>
              <a:ext cx="0" cy="14"/>
            </a:xfrm>
            <a:prstGeom prst="line">
              <a:avLst/>
            </a:prstGeom>
            <a:noFill/>
            <a:ln w="3175">
              <a:solidFill>
                <a:srgbClr val="000000"/>
              </a:solidFill>
              <a:round/>
              <a:headEnd/>
              <a:tailEnd/>
            </a:ln>
          </p:spPr>
          <p:txBody>
            <a:bodyPr/>
            <a:lstStyle/>
            <a:p>
              <a:endParaRPr lang="en-US"/>
            </a:p>
          </p:txBody>
        </p:sp>
        <p:sp>
          <p:nvSpPr>
            <p:cNvPr id="79890" name="Line 285"/>
            <p:cNvSpPr>
              <a:spLocks noChangeShapeType="1"/>
            </p:cNvSpPr>
            <p:nvPr/>
          </p:nvSpPr>
          <p:spPr bwMode="auto">
            <a:xfrm>
              <a:off x="3344" y="717"/>
              <a:ext cx="0" cy="14"/>
            </a:xfrm>
            <a:prstGeom prst="line">
              <a:avLst/>
            </a:prstGeom>
            <a:noFill/>
            <a:ln w="3175">
              <a:solidFill>
                <a:srgbClr val="000000"/>
              </a:solidFill>
              <a:round/>
              <a:headEnd/>
              <a:tailEnd/>
            </a:ln>
          </p:spPr>
          <p:txBody>
            <a:bodyPr/>
            <a:lstStyle/>
            <a:p>
              <a:endParaRPr lang="en-US"/>
            </a:p>
          </p:txBody>
        </p:sp>
        <p:sp>
          <p:nvSpPr>
            <p:cNvPr id="79891" name="Line 286"/>
            <p:cNvSpPr>
              <a:spLocks noChangeShapeType="1"/>
            </p:cNvSpPr>
            <p:nvPr/>
          </p:nvSpPr>
          <p:spPr bwMode="auto">
            <a:xfrm>
              <a:off x="3541" y="717"/>
              <a:ext cx="0" cy="14"/>
            </a:xfrm>
            <a:prstGeom prst="line">
              <a:avLst/>
            </a:prstGeom>
            <a:noFill/>
            <a:ln w="3175">
              <a:solidFill>
                <a:srgbClr val="000000"/>
              </a:solidFill>
              <a:round/>
              <a:headEnd/>
              <a:tailEnd/>
            </a:ln>
          </p:spPr>
          <p:txBody>
            <a:bodyPr/>
            <a:lstStyle/>
            <a:p>
              <a:endParaRPr lang="en-US"/>
            </a:p>
          </p:txBody>
        </p:sp>
        <p:sp>
          <p:nvSpPr>
            <p:cNvPr id="79892" name="Line 287"/>
            <p:cNvSpPr>
              <a:spLocks noChangeShapeType="1"/>
            </p:cNvSpPr>
            <p:nvPr/>
          </p:nvSpPr>
          <p:spPr bwMode="auto">
            <a:xfrm>
              <a:off x="3740" y="717"/>
              <a:ext cx="0" cy="14"/>
            </a:xfrm>
            <a:prstGeom prst="line">
              <a:avLst/>
            </a:prstGeom>
            <a:noFill/>
            <a:ln w="3175">
              <a:solidFill>
                <a:srgbClr val="000000"/>
              </a:solidFill>
              <a:round/>
              <a:headEnd/>
              <a:tailEnd/>
            </a:ln>
          </p:spPr>
          <p:txBody>
            <a:bodyPr/>
            <a:lstStyle/>
            <a:p>
              <a:endParaRPr lang="en-US"/>
            </a:p>
          </p:txBody>
        </p:sp>
        <p:sp>
          <p:nvSpPr>
            <p:cNvPr id="79893" name="Line 288"/>
            <p:cNvSpPr>
              <a:spLocks noChangeShapeType="1"/>
            </p:cNvSpPr>
            <p:nvPr/>
          </p:nvSpPr>
          <p:spPr bwMode="auto">
            <a:xfrm>
              <a:off x="3937" y="717"/>
              <a:ext cx="0" cy="14"/>
            </a:xfrm>
            <a:prstGeom prst="line">
              <a:avLst/>
            </a:prstGeom>
            <a:noFill/>
            <a:ln w="3175">
              <a:solidFill>
                <a:srgbClr val="000000"/>
              </a:solidFill>
              <a:round/>
              <a:headEnd/>
              <a:tailEnd/>
            </a:ln>
          </p:spPr>
          <p:txBody>
            <a:bodyPr/>
            <a:lstStyle/>
            <a:p>
              <a:endParaRPr lang="en-US"/>
            </a:p>
          </p:txBody>
        </p:sp>
        <p:sp>
          <p:nvSpPr>
            <p:cNvPr id="79894" name="Line 289"/>
            <p:cNvSpPr>
              <a:spLocks noChangeShapeType="1"/>
            </p:cNvSpPr>
            <p:nvPr/>
          </p:nvSpPr>
          <p:spPr bwMode="auto">
            <a:xfrm>
              <a:off x="4134" y="717"/>
              <a:ext cx="0" cy="14"/>
            </a:xfrm>
            <a:prstGeom prst="line">
              <a:avLst/>
            </a:prstGeom>
            <a:noFill/>
            <a:ln w="3175">
              <a:solidFill>
                <a:srgbClr val="000000"/>
              </a:solidFill>
              <a:round/>
              <a:headEnd/>
              <a:tailEnd/>
            </a:ln>
          </p:spPr>
          <p:txBody>
            <a:bodyPr/>
            <a:lstStyle/>
            <a:p>
              <a:endParaRPr lang="en-US"/>
            </a:p>
          </p:txBody>
        </p:sp>
        <p:sp>
          <p:nvSpPr>
            <p:cNvPr id="79895" name="Line 290"/>
            <p:cNvSpPr>
              <a:spLocks noChangeShapeType="1"/>
            </p:cNvSpPr>
            <p:nvPr/>
          </p:nvSpPr>
          <p:spPr bwMode="auto">
            <a:xfrm>
              <a:off x="4331" y="717"/>
              <a:ext cx="0" cy="14"/>
            </a:xfrm>
            <a:prstGeom prst="line">
              <a:avLst/>
            </a:prstGeom>
            <a:noFill/>
            <a:ln w="3175">
              <a:solidFill>
                <a:srgbClr val="000000"/>
              </a:solidFill>
              <a:round/>
              <a:headEnd/>
              <a:tailEnd/>
            </a:ln>
          </p:spPr>
          <p:txBody>
            <a:bodyPr/>
            <a:lstStyle/>
            <a:p>
              <a:endParaRPr lang="en-US"/>
            </a:p>
          </p:txBody>
        </p:sp>
        <p:sp>
          <p:nvSpPr>
            <p:cNvPr id="79896" name="Line 291"/>
            <p:cNvSpPr>
              <a:spLocks noChangeShapeType="1"/>
            </p:cNvSpPr>
            <p:nvPr/>
          </p:nvSpPr>
          <p:spPr bwMode="auto">
            <a:xfrm>
              <a:off x="4528" y="717"/>
              <a:ext cx="0" cy="14"/>
            </a:xfrm>
            <a:prstGeom prst="line">
              <a:avLst/>
            </a:prstGeom>
            <a:noFill/>
            <a:ln w="3175">
              <a:solidFill>
                <a:srgbClr val="000000"/>
              </a:solidFill>
              <a:round/>
              <a:headEnd/>
              <a:tailEnd/>
            </a:ln>
          </p:spPr>
          <p:txBody>
            <a:bodyPr/>
            <a:lstStyle/>
            <a:p>
              <a:endParaRPr lang="en-US"/>
            </a:p>
          </p:txBody>
        </p:sp>
        <p:sp>
          <p:nvSpPr>
            <p:cNvPr id="79897" name="Line 292"/>
            <p:cNvSpPr>
              <a:spLocks noChangeShapeType="1"/>
            </p:cNvSpPr>
            <p:nvPr/>
          </p:nvSpPr>
          <p:spPr bwMode="auto">
            <a:xfrm>
              <a:off x="4725" y="717"/>
              <a:ext cx="0" cy="14"/>
            </a:xfrm>
            <a:prstGeom prst="line">
              <a:avLst/>
            </a:prstGeom>
            <a:noFill/>
            <a:ln w="3175">
              <a:solidFill>
                <a:srgbClr val="000000"/>
              </a:solidFill>
              <a:round/>
              <a:headEnd/>
              <a:tailEnd/>
            </a:ln>
          </p:spPr>
          <p:txBody>
            <a:bodyPr/>
            <a:lstStyle/>
            <a:p>
              <a:endParaRPr lang="en-US"/>
            </a:p>
          </p:txBody>
        </p:sp>
        <p:sp>
          <p:nvSpPr>
            <p:cNvPr id="79898" name="Line 293"/>
            <p:cNvSpPr>
              <a:spLocks noChangeShapeType="1"/>
            </p:cNvSpPr>
            <p:nvPr/>
          </p:nvSpPr>
          <p:spPr bwMode="auto">
            <a:xfrm>
              <a:off x="4923" y="717"/>
              <a:ext cx="0" cy="14"/>
            </a:xfrm>
            <a:prstGeom prst="line">
              <a:avLst/>
            </a:prstGeom>
            <a:noFill/>
            <a:ln w="3175">
              <a:solidFill>
                <a:srgbClr val="000000"/>
              </a:solidFill>
              <a:round/>
              <a:headEnd/>
              <a:tailEnd/>
            </a:ln>
          </p:spPr>
          <p:txBody>
            <a:bodyPr/>
            <a:lstStyle/>
            <a:p>
              <a:endParaRPr lang="en-US"/>
            </a:p>
          </p:txBody>
        </p:sp>
        <p:sp>
          <p:nvSpPr>
            <p:cNvPr id="79899" name="Line 294"/>
            <p:cNvSpPr>
              <a:spLocks noChangeShapeType="1"/>
            </p:cNvSpPr>
            <p:nvPr/>
          </p:nvSpPr>
          <p:spPr bwMode="auto">
            <a:xfrm>
              <a:off x="5120" y="717"/>
              <a:ext cx="0" cy="14"/>
            </a:xfrm>
            <a:prstGeom prst="line">
              <a:avLst/>
            </a:prstGeom>
            <a:noFill/>
            <a:ln w="3175">
              <a:solidFill>
                <a:srgbClr val="000000"/>
              </a:solidFill>
              <a:round/>
              <a:headEnd/>
              <a:tailEnd/>
            </a:ln>
          </p:spPr>
          <p:txBody>
            <a:bodyPr/>
            <a:lstStyle/>
            <a:p>
              <a:endParaRPr lang="en-US"/>
            </a:p>
          </p:txBody>
        </p:sp>
        <p:sp>
          <p:nvSpPr>
            <p:cNvPr id="79900" name="Line 295"/>
            <p:cNvSpPr>
              <a:spLocks noChangeShapeType="1"/>
            </p:cNvSpPr>
            <p:nvPr/>
          </p:nvSpPr>
          <p:spPr bwMode="auto">
            <a:xfrm>
              <a:off x="5319" y="717"/>
              <a:ext cx="0" cy="14"/>
            </a:xfrm>
            <a:prstGeom prst="line">
              <a:avLst/>
            </a:prstGeom>
            <a:noFill/>
            <a:ln w="3175">
              <a:solidFill>
                <a:srgbClr val="000000"/>
              </a:solidFill>
              <a:round/>
              <a:headEnd/>
              <a:tailEnd/>
            </a:ln>
          </p:spPr>
          <p:txBody>
            <a:bodyPr/>
            <a:lstStyle/>
            <a:p>
              <a:endParaRPr lang="en-US"/>
            </a:p>
          </p:txBody>
        </p:sp>
        <p:sp>
          <p:nvSpPr>
            <p:cNvPr id="79901" name="Line 296"/>
            <p:cNvSpPr>
              <a:spLocks noChangeShapeType="1"/>
            </p:cNvSpPr>
            <p:nvPr/>
          </p:nvSpPr>
          <p:spPr bwMode="auto">
            <a:xfrm flipV="1">
              <a:off x="3344" y="2794"/>
              <a:ext cx="0" cy="27"/>
            </a:xfrm>
            <a:prstGeom prst="line">
              <a:avLst/>
            </a:prstGeom>
            <a:noFill/>
            <a:ln w="3175">
              <a:solidFill>
                <a:srgbClr val="000000"/>
              </a:solidFill>
              <a:round/>
              <a:headEnd/>
              <a:tailEnd/>
            </a:ln>
          </p:spPr>
          <p:txBody>
            <a:bodyPr/>
            <a:lstStyle/>
            <a:p>
              <a:endParaRPr lang="en-US"/>
            </a:p>
          </p:txBody>
        </p:sp>
        <p:sp>
          <p:nvSpPr>
            <p:cNvPr id="79902" name="Line 297"/>
            <p:cNvSpPr>
              <a:spLocks noChangeShapeType="1"/>
            </p:cNvSpPr>
            <p:nvPr/>
          </p:nvSpPr>
          <p:spPr bwMode="auto">
            <a:xfrm flipV="1">
              <a:off x="3740" y="2794"/>
              <a:ext cx="0" cy="27"/>
            </a:xfrm>
            <a:prstGeom prst="line">
              <a:avLst/>
            </a:prstGeom>
            <a:noFill/>
            <a:ln w="3175">
              <a:solidFill>
                <a:srgbClr val="000000"/>
              </a:solidFill>
              <a:round/>
              <a:headEnd/>
              <a:tailEnd/>
            </a:ln>
          </p:spPr>
          <p:txBody>
            <a:bodyPr/>
            <a:lstStyle/>
            <a:p>
              <a:endParaRPr lang="en-US"/>
            </a:p>
          </p:txBody>
        </p:sp>
        <p:sp>
          <p:nvSpPr>
            <p:cNvPr id="79903" name="Line 298"/>
            <p:cNvSpPr>
              <a:spLocks noChangeShapeType="1"/>
            </p:cNvSpPr>
            <p:nvPr/>
          </p:nvSpPr>
          <p:spPr bwMode="auto">
            <a:xfrm flipV="1">
              <a:off x="4134" y="2794"/>
              <a:ext cx="0" cy="27"/>
            </a:xfrm>
            <a:prstGeom prst="line">
              <a:avLst/>
            </a:prstGeom>
            <a:noFill/>
            <a:ln w="3175">
              <a:solidFill>
                <a:srgbClr val="000000"/>
              </a:solidFill>
              <a:round/>
              <a:headEnd/>
              <a:tailEnd/>
            </a:ln>
          </p:spPr>
          <p:txBody>
            <a:bodyPr/>
            <a:lstStyle/>
            <a:p>
              <a:endParaRPr lang="en-US"/>
            </a:p>
          </p:txBody>
        </p:sp>
        <p:sp>
          <p:nvSpPr>
            <p:cNvPr id="79904" name="Line 299"/>
            <p:cNvSpPr>
              <a:spLocks noChangeShapeType="1"/>
            </p:cNvSpPr>
            <p:nvPr/>
          </p:nvSpPr>
          <p:spPr bwMode="auto">
            <a:xfrm flipV="1">
              <a:off x="4528" y="2794"/>
              <a:ext cx="0" cy="27"/>
            </a:xfrm>
            <a:prstGeom prst="line">
              <a:avLst/>
            </a:prstGeom>
            <a:noFill/>
            <a:ln w="3175">
              <a:solidFill>
                <a:srgbClr val="000000"/>
              </a:solidFill>
              <a:round/>
              <a:headEnd/>
              <a:tailEnd/>
            </a:ln>
          </p:spPr>
          <p:txBody>
            <a:bodyPr/>
            <a:lstStyle/>
            <a:p>
              <a:endParaRPr lang="en-US"/>
            </a:p>
          </p:txBody>
        </p:sp>
        <p:sp>
          <p:nvSpPr>
            <p:cNvPr id="79905" name="Line 300"/>
            <p:cNvSpPr>
              <a:spLocks noChangeShapeType="1"/>
            </p:cNvSpPr>
            <p:nvPr/>
          </p:nvSpPr>
          <p:spPr bwMode="auto">
            <a:xfrm flipV="1">
              <a:off x="4923" y="2794"/>
              <a:ext cx="0" cy="27"/>
            </a:xfrm>
            <a:prstGeom prst="line">
              <a:avLst/>
            </a:prstGeom>
            <a:noFill/>
            <a:ln w="3175">
              <a:solidFill>
                <a:srgbClr val="000000"/>
              </a:solidFill>
              <a:round/>
              <a:headEnd/>
              <a:tailEnd/>
            </a:ln>
          </p:spPr>
          <p:txBody>
            <a:bodyPr/>
            <a:lstStyle/>
            <a:p>
              <a:endParaRPr lang="en-US"/>
            </a:p>
          </p:txBody>
        </p:sp>
        <p:sp>
          <p:nvSpPr>
            <p:cNvPr id="79906" name="Line 301"/>
            <p:cNvSpPr>
              <a:spLocks noChangeShapeType="1"/>
            </p:cNvSpPr>
            <p:nvPr/>
          </p:nvSpPr>
          <p:spPr bwMode="auto">
            <a:xfrm flipV="1">
              <a:off x="5319" y="2794"/>
              <a:ext cx="0" cy="27"/>
            </a:xfrm>
            <a:prstGeom prst="line">
              <a:avLst/>
            </a:prstGeom>
            <a:noFill/>
            <a:ln w="3175">
              <a:solidFill>
                <a:srgbClr val="000000"/>
              </a:solidFill>
              <a:round/>
              <a:headEnd/>
              <a:tailEnd/>
            </a:ln>
          </p:spPr>
          <p:txBody>
            <a:bodyPr/>
            <a:lstStyle/>
            <a:p>
              <a:endParaRPr lang="en-US"/>
            </a:p>
          </p:txBody>
        </p:sp>
        <p:sp>
          <p:nvSpPr>
            <p:cNvPr id="79907" name="Line 302"/>
            <p:cNvSpPr>
              <a:spLocks noChangeShapeType="1"/>
            </p:cNvSpPr>
            <p:nvPr/>
          </p:nvSpPr>
          <p:spPr bwMode="auto">
            <a:xfrm>
              <a:off x="3344" y="717"/>
              <a:ext cx="0" cy="27"/>
            </a:xfrm>
            <a:prstGeom prst="line">
              <a:avLst/>
            </a:prstGeom>
            <a:noFill/>
            <a:ln w="3175">
              <a:solidFill>
                <a:srgbClr val="000000"/>
              </a:solidFill>
              <a:round/>
              <a:headEnd/>
              <a:tailEnd/>
            </a:ln>
          </p:spPr>
          <p:txBody>
            <a:bodyPr/>
            <a:lstStyle/>
            <a:p>
              <a:endParaRPr lang="en-US"/>
            </a:p>
          </p:txBody>
        </p:sp>
        <p:sp>
          <p:nvSpPr>
            <p:cNvPr id="79908" name="Line 303"/>
            <p:cNvSpPr>
              <a:spLocks noChangeShapeType="1"/>
            </p:cNvSpPr>
            <p:nvPr/>
          </p:nvSpPr>
          <p:spPr bwMode="auto">
            <a:xfrm>
              <a:off x="3740" y="717"/>
              <a:ext cx="0" cy="27"/>
            </a:xfrm>
            <a:prstGeom prst="line">
              <a:avLst/>
            </a:prstGeom>
            <a:noFill/>
            <a:ln w="3175">
              <a:solidFill>
                <a:srgbClr val="000000"/>
              </a:solidFill>
              <a:round/>
              <a:headEnd/>
              <a:tailEnd/>
            </a:ln>
          </p:spPr>
          <p:txBody>
            <a:bodyPr/>
            <a:lstStyle/>
            <a:p>
              <a:endParaRPr lang="en-US"/>
            </a:p>
          </p:txBody>
        </p:sp>
        <p:sp>
          <p:nvSpPr>
            <p:cNvPr id="79909" name="Line 304"/>
            <p:cNvSpPr>
              <a:spLocks noChangeShapeType="1"/>
            </p:cNvSpPr>
            <p:nvPr/>
          </p:nvSpPr>
          <p:spPr bwMode="auto">
            <a:xfrm>
              <a:off x="4134" y="717"/>
              <a:ext cx="0" cy="27"/>
            </a:xfrm>
            <a:prstGeom prst="line">
              <a:avLst/>
            </a:prstGeom>
            <a:noFill/>
            <a:ln w="3175">
              <a:solidFill>
                <a:srgbClr val="000000"/>
              </a:solidFill>
              <a:round/>
              <a:headEnd/>
              <a:tailEnd/>
            </a:ln>
          </p:spPr>
          <p:txBody>
            <a:bodyPr/>
            <a:lstStyle/>
            <a:p>
              <a:endParaRPr lang="en-US"/>
            </a:p>
          </p:txBody>
        </p:sp>
        <p:sp>
          <p:nvSpPr>
            <p:cNvPr id="79910" name="Line 305"/>
            <p:cNvSpPr>
              <a:spLocks noChangeShapeType="1"/>
            </p:cNvSpPr>
            <p:nvPr/>
          </p:nvSpPr>
          <p:spPr bwMode="auto">
            <a:xfrm>
              <a:off x="4528" y="717"/>
              <a:ext cx="0" cy="27"/>
            </a:xfrm>
            <a:prstGeom prst="line">
              <a:avLst/>
            </a:prstGeom>
            <a:noFill/>
            <a:ln w="3175">
              <a:solidFill>
                <a:srgbClr val="000000"/>
              </a:solidFill>
              <a:round/>
              <a:headEnd/>
              <a:tailEnd/>
            </a:ln>
          </p:spPr>
          <p:txBody>
            <a:bodyPr/>
            <a:lstStyle/>
            <a:p>
              <a:endParaRPr lang="en-US"/>
            </a:p>
          </p:txBody>
        </p:sp>
        <p:sp>
          <p:nvSpPr>
            <p:cNvPr id="79911" name="Line 306"/>
            <p:cNvSpPr>
              <a:spLocks noChangeShapeType="1"/>
            </p:cNvSpPr>
            <p:nvPr/>
          </p:nvSpPr>
          <p:spPr bwMode="auto">
            <a:xfrm>
              <a:off x="4923" y="717"/>
              <a:ext cx="0" cy="27"/>
            </a:xfrm>
            <a:prstGeom prst="line">
              <a:avLst/>
            </a:prstGeom>
            <a:noFill/>
            <a:ln w="3175">
              <a:solidFill>
                <a:srgbClr val="000000"/>
              </a:solidFill>
              <a:round/>
              <a:headEnd/>
              <a:tailEnd/>
            </a:ln>
          </p:spPr>
          <p:txBody>
            <a:bodyPr/>
            <a:lstStyle/>
            <a:p>
              <a:endParaRPr lang="en-US"/>
            </a:p>
          </p:txBody>
        </p:sp>
        <p:sp>
          <p:nvSpPr>
            <p:cNvPr id="79912" name="Line 307"/>
            <p:cNvSpPr>
              <a:spLocks noChangeShapeType="1"/>
            </p:cNvSpPr>
            <p:nvPr/>
          </p:nvSpPr>
          <p:spPr bwMode="auto">
            <a:xfrm>
              <a:off x="5319" y="717"/>
              <a:ext cx="0" cy="27"/>
            </a:xfrm>
            <a:prstGeom prst="line">
              <a:avLst/>
            </a:prstGeom>
            <a:noFill/>
            <a:ln w="3175">
              <a:solidFill>
                <a:srgbClr val="000000"/>
              </a:solidFill>
              <a:round/>
              <a:headEnd/>
              <a:tailEnd/>
            </a:ln>
          </p:spPr>
          <p:txBody>
            <a:bodyPr/>
            <a:lstStyle/>
            <a:p>
              <a:endParaRPr lang="en-US"/>
            </a:p>
          </p:txBody>
        </p:sp>
        <p:sp>
          <p:nvSpPr>
            <p:cNvPr id="79913" name="Rectangle 308"/>
            <p:cNvSpPr>
              <a:spLocks noChangeArrowheads="1"/>
            </p:cNvSpPr>
            <p:nvPr/>
          </p:nvSpPr>
          <p:spPr bwMode="auto">
            <a:xfrm>
              <a:off x="3193" y="2861"/>
              <a:ext cx="310" cy="170"/>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2500</a:t>
              </a:r>
            </a:p>
          </p:txBody>
        </p:sp>
        <p:sp>
          <p:nvSpPr>
            <p:cNvPr id="79914" name="Rectangle 309"/>
            <p:cNvSpPr>
              <a:spLocks noChangeArrowheads="1"/>
            </p:cNvSpPr>
            <p:nvPr/>
          </p:nvSpPr>
          <p:spPr bwMode="auto">
            <a:xfrm>
              <a:off x="3589" y="2861"/>
              <a:ext cx="309" cy="170"/>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2700</a:t>
              </a:r>
            </a:p>
          </p:txBody>
        </p:sp>
        <p:sp>
          <p:nvSpPr>
            <p:cNvPr id="79915" name="Rectangle 310"/>
            <p:cNvSpPr>
              <a:spLocks noChangeArrowheads="1"/>
            </p:cNvSpPr>
            <p:nvPr/>
          </p:nvSpPr>
          <p:spPr bwMode="auto">
            <a:xfrm>
              <a:off x="3983" y="2861"/>
              <a:ext cx="309" cy="170"/>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2900</a:t>
              </a:r>
            </a:p>
          </p:txBody>
        </p:sp>
        <p:sp>
          <p:nvSpPr>
            <p:cNvPr id="79916" name="Rectangle 311"/>
            <p:cNvSpPr>
              <a:spLocks noChangeArrowheads="1"/>
            </p:cNvSpPr>
            <p:nvPr/>
          </p:nvSpPr>
          <p:spPr bwMode="auto">
            <a:xfrm>
              <a:off x="4378" y="2861"/>
              <a:ext cx="309" cy="170"/>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3100</a:t>
              </a:r>
            </a:p>
          </p:txBody>
        </p:sp>
        <p:sp>
          <p:nvSpPr>
            <p:cNvPr id="79917" name="Rectangle 312"/>
            <p:cNvSpPr>
              <a:spLocks noChangeArrowheads="1"/>
            </p:cNvSpPr>
            <p:nvPr/>
          </p:nvSpPr>
          <p:spPr bwMode="auto">
            <a:xfrm>
              <a:off x="4774" y="2861"/>
              <a:ext cx="309" cy="170"/>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3300</a:t>
              </a:r>
            </a:p>
          </p:txBody>
        </p:sp>
        <p:sp>
          <p:nvSpPr>
            <p:cNvPr id="79918" name="Rectangle 313"/>
            <p:cNvSpPr>
              <a:spLocks noChangeArrowheads="1"/>
            </p:cNvSpPr>
            <p:nvPr/>
          </p:nvSpPr>
          <p:spPr bwMode="auto">
            <a:xfrm>
              <a:off x="5168" y="2861"/>
              <a:ext cx="309" cy="170"/>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3500</a:t>
              </a:r>
            </a:p>
          </p:txBody>
        </p:sp>
        <p:sp>
          <p:nvSpPr>
            <p:cNvPr id="79919" name="Rectangle 314"/>
            <p:cNvSpPr>
              <a:spLocks noChangeArrowheads="1"/>
            </p:cNvSpPr>
            <p:nvPr/>
          </p:nvSpPr>
          <p:spPr bwMode="auto">
            <a:xfrm>
              <a:off x="4086" y="3017"/>
              <a:ext cx="512"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Time (s)</a:t>
              </a:r>
            </a:p>
          </p:txBody>
        </p:sp>
        <p:sp>
          <p:nvSpPr>
            <p:cNvPr id="79920" name="Line 315"/>
            <p:cNvSpPr>
              <a:spLocks noChangeShapeType="1"/>
            </p:cNvSpPr>
            <p:nvPr/>
          </p:nvSpPr>
          <p:spPr bwMode="auto">
            <a:xfrm>
              <a:off x="3344" y="2821"/>
              <a:ext cx="9" cy="0"/>
            </a:xfrm>
            <a:prstGeom prst="line">
              <a:avLst/>
            </a:prstGeom>
            <a:noFill/>
            <a:ln w="3175">
              <a:solidFill>
                <a:srgbClr val="000000"/>
              </a:solidFill>
              <a:round/>
              <a:headEnd/>
              <a:tailEnd/>
            </a:ln>
          </p:spPr>
          <p:txBody>
            <a:bodyPr/>
            <a:lstStyle/>
            <a:p>
              <a:endParaRPr lang="en-US"/>
            </a:p>
          </p:txBody>
        </p:sp>
        <p:sp>
          <p:nvSpPr>
            <p:cNvPr id="79921" name="Line 316"/>
            <p:cNvSpPr>
              <a:spLocks noChangeShapeType="1"/>
            </p:cNvSpPr>
            <p:nvPr/>
          </p:nvSpPr>
          <p:spPr bwMode="auto">
            <a:xfrm>
              <a:off x="3344" y="2610"/>
              <a:ext cx="9" cy="0"/>
            </a:xfrm>
            <a:prstGeom prst="line">
              <a:avLst/>
            </a:prstGeom>
            <a:noFill/>
            <a:ln w="3175">
              <a:solidFill>
                <a:srgbClr val="000000"/>
              </a:solidFill>
              <a:round/>
              <a:headEnd/>
              <a:tailEnd/>
            </a:ln>
          </p:spPr>
          <p:txBody>
            <a:bodyPr/>
            <a:lstStyle/>
            <a:p>
              <a:endParaRPr lang="en-US"/>
            </a:p>
          </p:txBody>
        </p:sp>
        <p:sp>
          <p:nvSpPr>
            <p:cNvPr id="79922" name="Line 317"/>
            <p:cNvSpPr>
              <a:spLocks noChangeShapeType="1"/>
            </p:cNvSpPr>
            <p:nvPr/>
          </p:nvSpPr>
          <p:spPr bwMode="auto">
            <a:xfrm>
              <a:off x="3344" y="2397"/>
              <a:ext cx="9" cy="0"/>
            </a:xfrm>
            <a:prstGeom prst="line">
              <a:avLst/>
            </a:prstGeom>
            <a:noFill/>
            <a:ln w="3175">
              <a:solidFill>
                <a:srgbClr val="000000"/>
              </a:solidFill>
              <a:round/>
              <a:headEnd/>
              <a:tailEnd/>
            </a:ln>
          </p:spPr>
          <p:txBody>
            <a:bodyPr/>
            <a:lstStyle/>
            <a:p>
              <a:endParaRPr lang="en-US"/>
            </a:p>
          </p:txBody>
        </p:sp>
        <p:sp>
          <p:nvSpPr>
            <p:cNvPr id="79923" name="Line 318"/>
            <p:cNvSpPr>
              <a:spLocks noChangeShapeType="1"/>
            </p:cNvSpPr>
            <p:nvPr/>
          </p:nvSpPr>
          <p:spPr bwMode="auto">
            <a:xfrm>
              <a:off x="3344" y="2190"/>
              <a:ext cx="9" cy="0"/>
            </a:xfrm>
            <a:prstGeom prst="line">
              <a:avLst/>
            </a:prstGeom>
            <a:noFill/>
            <a:ln w="3175">
              <a:solidFill>
                <a:srgbClr val="000000"/>
              </a:solidFill>
              <a:round/>
              <a:headEnd/>
              <a:tailEnd/>
            </a:ln>
          </p:spPr>
          <p:txBody>
            <a:bodyPr/>
            <a:lstStyle/>
            <a:p>
              <a:endParaRPr lang="en-US"/>
            </a:p>
          </p:txBody>
        </p:sp>
        <p:sp>
          <p:nvSpPr>
            <p:cNvPr id="79924" name="Line 319"/>
            <p:cNvSpPr>
              <a:spLocks noChangeShapeType="1"/>
            </p:cNvSpPr>
            <p:nvPr/>
          </p:nvSpPr>
          <p:spPr bwMode="auto">
            <a:xfrm>
              <a:off x="3344" y="1979"/>
              <a:ext cx="9" cy="0"/>
            </a:xfrm>
            <a:prstGeom prst="line">
              <a:avLst/>
            </a:prstGeom>
            <a:noFill/>
            <a:ln w="3175">
              <a:solidFill>
                <a:srgbClr val="000000"/>
              </a:solidFill>
              <a:round/>
              <a:headEnd/>
              <a:tailEnd/>
            </a:ln>
          </p:spPr>
          <p:txBody>
            <a:bodyPr/>
            <a:lstStyle/>
            <a:p>
              <a:endParaRPr lang="en-US"/>
            </a:p>
          </p:txBody>
        </p:sp>
        <p:sp>
          <p:nvSpPr>
            <p:cNvPr id="79925" name="Line 320"/>
            <p:cNvSpPr>
              <a:spLocks noChangeShapeType="1"/>
            </p:cNvSpPr>
            <p:nvPr/>
          </p:nvSpPr>
          <p:spPr bwMode="auto">
            <a:xfrm>
              <a:off x="3344" y="1769"/>
              <a:ext cx="9" cy="0"/>
            </a:xfrm>
            <a:prstGeom prst="line">
              <a:avLst/>
            </a:prstGeom>
            <a:noFill/>
            <a:ln w="3175">
              <a:solidFill>
                <a:srgbClr val="000000"/>
              </a:solidFill>
              <a:round/>
              <a:headEnd/>
              <a:tailEnd/>
            </a:ln>
          </p:spPr>
          <p:txBody>
            <a:bodyPr/>
            <a:lstStyle/>
            <a:p>
              <a:endParaRPr lang="en-US"/>
            </a:p>
          </p:txBody>
        </p:sp>
        <p:sp>
          <p:nvSpPr>
            <p:cNvPr id="79926" name="Line 321"/>
            <p:cNvSpPr>
              <a:spLocks noChangeShapeType="1"/>
            </p:cNvSpPr>
            <p:nvPr/>
          </p:nvSpPr>
          <p:spPr bwMode="auto">
            <a:xfrm>
              <a:off x="3344" y="1559"/>
              <a:ext cx="9" cy="0"/>
            </a:xfrm>
            <a:prstGeom prst="line">
              <a:avLst/>
            </a:prstGeom>
            <a:noFill/>
            <a:ln w="3175">
              <a:solidFill>
                <a:srgbClr val="000000"/>
              </a:solidFill>
              <a:round/>
              <a:headEnd/>
              <a:tailEnd/>
            </a:ln>
          </p:spPr>
          <p:txBody>
            <a:bodyPr/>
            <a:lstStyle/>
            <a:p>
              <a:endParaRPr lang="en-US"/>
            </a:p>
          </p:txBody>
        </p:sp>
        <p:sp>
          <p:nvSpPr>
            <p:cNvPr id="79927" name="Line 322"/>
            <p:cNvSpPr>
              <a:spLocks noChangeShapeType="1"/>
            </p:cNvSpPr>
            <p:nvPr/>
          </p:nvSpPr>
          <p:spPr bwMode="auto">
            <a:xfrm>
              <a:off x="3344" y="1348"/>
              <a:ext cx="9" cy="0"/>
            </a:xfrm>
            <a:prstGeom prst="line">
              <a:avLst/>
            </a:prstGeom>
            <a:noFill/>
            <a:ln w="3175">
              <a:solidFill>
                <a:srgbClr val="000000"/>
              </a:solidFill>
              <a:round/>
              <a:headEnd/>
              <a:tailEnd/>
            </a:ln>
          </p:spPr>
          <p:txBody>
            <a:bodyPr/>
            <a:lstStyle/>
            <a:p>
              <a:endParaRPr lang="en-US"/>
            </a:p>
          </p:txBody>
        </p:sp>
        <p:sp>
          <p:nvSpPr>
            <p:cNvPr id="79928" name="Line 323"/>
            <p:cNvSpPr>
              <a:spLocks noChangeShapeType="1"/>
            </p:cNvSpPr>
            <p:nvPr/>
          </p:nvSpPr>
          <p:spPr bwMode="auto">
            <a:xfrm>
              <a:off x="3344" y="1138"/>
              <a:ext cx="9" cy="0"/>
            </a:xfrm>
            <a:prstGeom prst="line">
              <a:avLst/>
            </a:prstGeom>
            <a:noFill/>
            <a:ln w="3175">
              <a:solidFill>
                <a:srgbClr val="000000"/>
              </a:solidFill>
              <a:round/>
              <a:headEnd/>
              <a:tailEnd/>
            </a:ln>
          </p:spPr>
          <p:txBody>
            <a:bodyPr/>
            <a:lstStyle/>
            <a:p>
              <a:endParaRPr lang="en-US"/>
            </a:p>
          </p:txBody>
        </p:sp>
        <p:sp>
          <p:nvSpPr>
            <p:cNvPr id="79929" name="Line 324"/>
            <p:cNvSpPr>
              <a:spLocks noChangeShapeType="1"/>
            </p:cNvSpPr>
            <p:nvPr/>
          </p:nvSpPr>
          <p:spPr bwMode="auto">
            <a:xfrm>
              <a:off x="3344" y="927"/>
              <a:ext cx="9" cy="0"/>
            </a:xfrm>
            <a:prstGeom prst="line">
              <a:avLst/>
            </a:prstGeom>
            <a:noFill/>
            <a:ln w="3175">
              <a:solidFill>
                <a:srgbClr val="000000"/>
              </a:solidFill>
              <a:round/>
              <a:headEnd/>
              <a:tailEnd/>
            </a:ln>
          </p:spPr>
          <p:txBody>
            <a:bodyPr/>
            <a:lstStyle/>
            <a:p>
              <a:endParaRPr lang="en-US"/>
            </a:p>
          </p:txBody>
        </p:sp>
        <p:sp>
          <p:nvSpPr>
            <p:cNvPr id="79930" name="Line 325"/>
            <p:cNvSpPr>
              <a:spLocks noChangeShapeType="1"/>
            </p:cNvSpPr>
            <p:nvPr/>
          </p:nvSpPr>
          <p:spPr bwMode="auto">
            <a:xfrm>
              <a:off x="3344" y="717"/>
              <a:ext cx="9" cy="0"/>
            </a:xfrm>
            <a:prstGeom prst="line">
              <a:avLst/>
            </a:prstGeom>
            <a:noFill/>
            <a:ln w="3175">
              <a:solidFill>
                <a:srgbClr val="000000"/>
              </a:solidFill>
              <a:round/>
              <a:headEnd/>
              <a:tailEnd/>
            </a:ln>
          </p:spPr>
          <p:txBody>
            <a:bodyPr/>
            <a:lstStyle/>
            <a:p>
              <a:endParaRPr lang="en-US"/>
            </a:p>
          </p:txBody>
        </p:sp>
        <p:sp>
          <p:nvSpPr>
            <p:cNvPr id="79931" name="Line 326"/>
            <p:cNvSpPr>
              <a:spLocks noChangeShapeType="1"/>
            </p:cNvSpPr>
            <p:nvPr/>
          </p:nvSpPr>
          <p:spPr bwMode="auto">
            <a:xfrm flipH="1">
              <a:off x="5310" y="2821"/>
              <a:ext cx="9" cy="0"/>
            </a:xfrm>
            <a:prstGeom prst="line">
              <a:avLst/>
            </a:prstGeom>
            <a:noFill/>
            <a:ln w="3175">
              <a:solidFill>
                <a:srgbClr val="000000"/>
              </a:solidFill>
              <a:round/>
              <a:headEnd/>
              <a:tailEnd/>
            </a:ln>
          </p:spPr>
          <p:txBody>
            <a:bodyPr/>
            <a:lstStyle/>
            <a:p>
              <a:endParaRPr lang="en-US"/>
            </a:p>
          </p:txBody>
        </p:sp>
        <p:sp>
          <p:nvSpPr>
            <p:cNvPr id="79932" name="Line 327"/>
            <p:cNvSpPr>
              <a:spLocks noChangeShapeType="1"/>
            </p:cNvSpPr>
            <p:nvPr/>
          </p:nvSpPr>
          <p:spPr bwMode="auto">
            <a:xfrm flipH="1">
              <a:off x="5310" y="2610"/>
              <a:ext cx="9" cy="0"/>
            </a:xfrm>
            <a:prstGeom prst="line">
              <a:avLst/>
            </a:prstGeom>
            <a:noFill/>
            <a:ln w="3175">
              <a:solidFill>
                <a:srgbClr val="000000"/>
              </a:solidFill>
              <a:round/>
              <a:headEnd/>
              <a:tailEnd/>
            </a:ln>
          </p:spPr>
          <p:txBody>
            <a:bodyPr/>
            <a:lstStyle/>
            <a:p>
              <a:endParaRPr lang="en-US"/>
            </a:p>
          </p:txBody>
        </p:sp>
        <p:sp>
          <p:nvSpPr>
            <p:cNvPr id="79933" name="Line 328"/>
            <p:cNvSpPr>
              <a:spLocks noChangeShapeType="1"/>
            </p:cNvSpPr>
            <p:nvPr/>
          </p:nvSpPr>
          <p:spPr bwMode="auto">
            <a:xfrm flipH="1">
              <a:off x="5310" y="2397"/>
              <a:ext cx="9" cy="0"/>
            </a:xfrm>
            <a:prstGeom prst="line">
              <a:avLst/>
            </a:prstGeom>
            <a:noFill/>
            <a:ln w="3175">
              <a:solidFill>
                <a:srgbClr val="000000"/>
              </a:solidFill>
              <a:round/>
              <a:headEnd/>
              <a:tailEnd/>
            </a:ln>
          </p:spPr>
          <p:txBody>
            <a:bodyPr/>
            <a:lstStyle/>
            <a:p>
              <a:endParaRPr lang="en-US"/>
            </a:p>
          </p:txBody>
        </p:sp>
        <p:sp>
          <p:nvSpPr>
            <p:cNvPr id="79934" name="Line 329"/>
            <p:cNvSpPr>
              <a:spLocks noChangeShapeType="1"/>
            </p:cNvSpPr>
            <p:nvPr/>
          </p:nvSpPr>
          <p:spPr bwMode="auto">
            <a:xfrm flipH="1">
              <a:off x="5310" y="2190"/>
              <a:ext cx="9" cy="0"/>
            </a:xfrm>
            <a:prstGeom prst="line">
              <a:avLst/>
            </a:prstGeom>
            <a:noFill/>
            <a:ln w="3175">
              <a:solidFill>
                <a:srgbClr val="000000"/>
              </a:solidFill>
              <a:round/>
              <a:headEnd/>
              <a:tailEnd/>
            </a:ln>
          </p:spPr>
          <p:txBody>
            <a:bodyPr/>
            <a:lstStyle/>
            <a:p>
              <a:endParaRPr lang="en-US"/>
            </a:p>
          </p:txBody>
        </p:sp>
        <p:sp>
          <p:nvSpPr>
            <p:cNvPr id="79935" name="Line 330"/>
            <p:cNvSpPr>
              <a:spLocks noChangeShapeType="1"/>
            </p:cNvSpPr>
            <p:nvPr/>
          </p:nvSpPr>
          <p:spPr bwMode="auto">
            <a:xfrm flipH="1">
              <a:off x="5310" y="1979"/>
              <a:ext cx="9" cy="0"/>
            </a:xfrm>
            <a:prstGeom prst="line">
              <a:avLst/>
            </a:prstGeom>
            <a:noFill/>
            <a:ln w="3175">
              <a:solidFill>
                <a:srgbClr val="000000"/>
              </a:solidFill>
              <a:round/>
              <a:headEnd/>
              <a:tailEnd/>
            </a:ln>
          </p:spPr>
          <p:txBody>
            <a:bodyPr/>
            <a:lstStyle/>
            <a:p>
              <a:endParaRPr lang="en-US"/>
            </a:p>
          </p:txBody>
        </p:sp>
        <p:sp>
          <p:nvSpPr>
            <p:cNvPr id="79936" name="Line 331"/>
            <p:cNvSpPr>
              <a:spLocks noChangeShapeType="1"/>
            </p:cNvSpPr>
            <p:nvPr/>
          </p:nvSpPr>
          <p:spPr bwMode="auto">
            <a:xfrm flipH="1">
              <a:off x="5310" y="1769"/>
              <a:ext cx="9" cy="0"/>
            </a:xfrm>
            <a:prstGeom prst="line">
              <a:avLst/>
            </a:prstGeom>
            <a:noFill/>
            <a:ln w="3175">
              <a:solidFill>
                <a:srgbClr val="000000"/>
              </a:solidFill>
              <a:round/>
              <a:headEnd/>
              <a:tailEnd/>
            </a:ln>
          </p:spPr>
          <p:txBody>
            <a:bodyPr/>
            <a:lstStyle/>
            <a:p>
              <a:endParaRPr lang="en-US"/>
            </a:p>
          </p:txBody>
        </p:sp>
        <p:sp>
          <p:nvSpPr>
            <p:cNvPr id="79937" name="Line 332"/>
            <p:cNvSpPr>
              <a:spLocks noChangeShapeType="1"/>
            </p:cNvSpPr>
            <p:nvPr/>
          </p:nvSpPr>
          <p:spPr bwMode="auto">
            <a:xfrm flipH="1">
              <a:off x="5310" y="1559"/>
              <a:ext cx="9" cy="0"/>
            </a:xfrm>
            <a:prstGeom prst="line">
              <a:avLst/>
            </a:prstGeom>
            <a:noFill/>
            <a:ln w="3175">
              <a:solidFill>
                <a:srgbClr val="000000"/>
              </a:solidFill>
              <a:round/>
              <a:headEnd/>
              <a:tailEnd/>
            </a:ln>
          </p:spPr>
          <p:txBody>
            <a:bodyPr/>
            <a:lstStyle/>
            <a:p>
              <a:endParaRPr lang="en-US"/>
            </a:p>
          </p:txBody>
        </p:sp>
        <p:sp>
          <p:nvSpPr>
            <p:cNvPr id="79938" name="Line 333"/>
            <p:cNvSpPr>
              <a:spLocks noChangeShapeType="1"/>
            </p:cNvSpPr>
            <p:nvPr/>
          </p:nvSpPr>
          <p:spPr bwMode="auto">
            <a:xfrm flipH="1">
              <a:off x="5310" y="1348"/>
              <a:ext cx="9" cy="0"/>
            </a:xfrm>
            <a:prstGeom prst="line">
              <a:avLst/>
            </a:prstGeom>
            <a:noFill/>
            <a:ln w="3175">
              <a:solidFill>
                <a:srgbClr val="000000"/>
              </a:solidFill>
              <a:round/>
              <a:headEnd/>
              <a:tailEnd/>
            </a:ln>
          </p:spPr>
          <p:txBody>
            <a:bodyPr/>
            <a:lstStyle/>
            <a:p>
              <a:endParaRPr lang="en-US"/>
            </a:p>
          </p:txBody>
        </p:sp>
        <p:sp>
          <p:nvSpPr>
            <p:cNvPr id="79939" name="Line 334"/>
            <p:cNvSpPr>
              <a:spLocks noChangeShapeType="1"/>
            </p:cNvSpPr>
            <p:nvPr/>
          </p:nvSpPr>
          <p:spPr bwMode="auto">
            <a:xfrm flipH="1">
              <a:off x="5310" y="1138"/>
              <a:ext cx="9" cy="0"/>
            </a:xfrm>
            <a:prstGeom prst="line">
              <a:avLst/>
            </a:prstGeom>
            <a:noFill/>
            <a:ln w="3175">
              <a:solidFill>
                <a:srgbClr val="000000"/>
              </a:solidFill>
              <a:round/>
              <a:headEnd/>
              <a:tailEnd/>
            </a:ln>
          </p:spPr>
          <p:txBody>
            <a:bodyPr/>
            <a:lstStyle/>
            <a:p>
              <a:endParaRPr lang="en-US"/>
            </a:p>
          </p:txBody>
        </p:sp>
        <p:sp>
          <p:nvSpPr>
            <p:cNvPr id="79940" name="Line 335"/>
            <p:cNvSpPr>
              <a:spLocks noChangeShapeType="1"/>
            </p:cNvSpPr>
            <p:nvPr/>
          </p:nvSpPr>
          <p:spPr bwMode="auto">
            <a:xfrm flipH="1">
              <a:off x="5310" y="927"/>
              <a:ext cx="9" cy="0"/>
            </a:xfrm>
            <a:prstGeom prst="line">
              <a:avLst/>
            </a:prstGeom>
            <a:noFill/>
            <a:ln w="3175">
              <a:solidFill>
                <a:srgbClr val="000000"/>
              </a:solidFill>
              <a:round/>
              <a:headEnd/>
              <a:tailEnd/>
            </a:ln>
          </p:spPr>
          <p:txBody>
            <a:bodyPr/>
            <a:lstStyle/>
            <a:p>
              <a:endParaRPr lang="en-US"/>
            </a:p>
          </p:txBody>
        </p:sp>
        <p:sp>
          <p:nvSpPr>
            <p:cNvPr id="79941" name="Line 336"/>
            <p:cNvSpPr>
              <a:spLocks noChangeShapeType="1"/>
            </p:cNvSpPr>
            <p:nvPr/>
          </p:nvSpPr>
          <p:spPr bwMode="auto">
            <a:xfrm flipH="1">
              <a:off x="5310" y="717"/>
              <a:ext cx="9" cy="0"/>
            </a:xfrm>
            <a:prstGeom prst="line">
              <a:avLst/>
            </a:prstGeom>
            <a:noFill/>
            <a:ln w="3175">
              <a:solidFill>
                <a:srgbClr val="000000"/>
              </a:solidFill>
              <a:round/>
              <a:headEnd/>
              <a:tailEnd/>
            </a:ln>
          </p:spPr>
          <p:txBody>
            <a:bodyPr/>
            <a:lstStyle/>
            <a:p>
              <a:endParaRPr lang="en-US"/>
            </a:p>
          </p:txBody>
        </p:sp>
        <p:sp>
          <p:nvSpPr>
            <p:cNvPr id="79942" name="Line 337"/>
            <p:cNvSpPr>
              <a:spLocks noChangeShapeType="1"/>
            </p:cNvSpPr>
            <p:nvPr/>
          </p:nvSpPr>
          <p:spPr bwMode="auto">
            <a:xfrm>
              <a:off x="3344" y="2821"/>
              <a:ext cx="19" cy="0"/>
            </a:xfrm>
            <a:prstGeom prst="line">
              <a:avLst/>
            </a:prstGeom>
            <a:noFill/>
            <a:ln w="3175">
              <a:solidFill>
                <a:srgbClr val="000000"/>
              </a:solidFill>
              <a:round/>
              <a:headEnd/>
              <a:tailEnd/>
            </a:ln>
          </p:spPr>
          <p:txBody>
            <a:bodyPr/>
            <a:lstStyle/>
            <a:p>
              <a:endParaRPr lang="en-US"/>
            </a:p>
          </p:txBody>
        </p:sp>
        <p:sp>
          <p:nvSpPr>
            <p:cNvPr id="79943" name="Line 338"/>
            <p:cNvSpPr>
              <a:spLocks noChangeShapeType="1"/>
            </p:cNvSpPr>
            <p:nvPr/>
          </p:nvSpPr>
          <p:spPr bwMode="auto">
            <a:xfrm>
              <a:off x="3344" y="2397"/>
              <a:ext cx="19" cy="0"/>
            </a:xfrm>
            <a:prstGeom prst="line">
              <a:avLst/>
            </a:prstGeom>
            <a:noFill/>
            <a:ln w="3175">
              <a:solidFill>
                <a:srgbClr val="000000"/>
              </a:solidFill>
              <a:round/>
              <a:headEnd/>
              <a:tailEnd/>
            </a:ln>
          </p:spPr>
          <p:txBody>
            <a:bodyPr/>
            <a:lstStyle/>
            <a:p>
              <a:endParaRPr lang="en-US"/>
            </a:p>
          </p:txBody>
        </p:sp>
        <p:sp>
          <p:nvSpPr>
            <p:cNvPr id="79944" name="Line 339"/>
            <p:cNvSpPr>
              <a:spLocks noChangeShapeType="1"/>
            </p:cNvSpPr>
            <p:nvPr/>
          </p:nvSpPr>
          <p:spPr bwMode="auto">
            <a:xfrm>
              <a:off x="3344" y="1979"/>
              <a:ext cx="19" cy="0"/>
            </a:xfrm>
            <a:prstGeom prst="line">
              <a:avLst/>
            </a:prstGeom>
            <a:noFill/>
            <a:ln w="3175">
              <a:solidFill>
                <a:srgbClr val="000000"/>
              </a:solidFill>
              <a:round/>
              <a:headEnd/>
              <a:tailEnd/>
            </a:ln>
          </p:spPr>
          <p:txBody>
            <a:bodyPr/>
            <a:lstStyle/>
            <a:p>
              <a:endParaRPr lang="en-US"/>
            </a:p>
          </p:txBody>
        </p:sp>
        <p:sp>
          <p:nvSpPr>
            <p:cNvPr id="79945" name="Line 340"/>
            <p:cNvSpPr>
              <a:spLocks noChangeShapeType="1"/>
            </p:cNvSpPr>
            <p:nvPr/>
          </p:nvSpPr>
          <p:spPr bwMode="auto">
            <a:xfrm>
              <a:off x="3344" y="1559"/>
              <a:ext cx="19" cy="0"/>
            </a:xfrm>
            <a:prstGeom prst="line">
              <a:avLst/>
            </a:prstGeom>
            <a:noFill/>
            <a:ln w="3175">
              <a:solidFill>
                <a:srgbClr val="000000"/>
              </a:solidFill>
              <a:round/>
              <a:headEnd/>
              <a:tailEnd/>
            </a:ln>
          </p:spPr>
          <p:txBody>
            <a:bodyPr/>
            <a:lstStyle/>
            <a:p>
              <a:endParaRPr lang="en-US"/>
            </a:p>
          </p:txBody>
        </p:sp>
        <p:sp>
          <p:nvSpPr>
            <p:cNvPr id="79946" name="Line 341"/>
            <p:cNvSpPr>
              <a:spLocks noChangeShapeType="1"/>
            </p:cNvSpPr>
            <p:nvPr/>
          </p:nvSpPr>
          <p:spPr bwMode="auto">
            <a:xfrm>
              <a:off x="3344" y="1138"/>
              <a:ext cx="19" cy="0"/>
            </a:xfrm>
            <a:prstGeom prst="line">
              <a:avLst/>
            </a:prstGeom>
            <a:noFill/>
            <a:ln w="3175">
              <a:solidFill>
                <a:srgbClr val="000000"/>
              </a:solidFill>
              <a:round/>
              <a:headEnd/>
              <a:tailEnd/>
            </a:ln>
          </p:spPr>
          <p:txBody>
            <a:bodyPr/>
            <a:lstStyle/>
            <a:p>
              <a:endParaRPr lang="en-US"/>
            </a:p>
          </p:txBody>
        </p:sp>
        <p:sp>
          <p:nvSpPr>
            <p:cNvPr id="79947" name="Line 342"/>
            <p:cNvSpPr>
              <a:spLocks noChangeShapeType="1"/>
            </p:cNvSpPr>
            <p:nvPr/>
          </p:nvSpPr>
          <p:spPr bwMode="auto">
            <a:xfrm>
              <a:off x="3344" y="717"/>
              <a:ext cx="19" cy="0"/>
            </a:xfrm>
            <a:prstGeom prst="line">
              <a:avLst/>
            </a:prstGeom>
            <a:noFill/>
            <a:ln w="3175">
              <a:solidFill>
                <a:srgbClr val="000000"/>
              </a:solidFill>
              <a:round/>
              <a:headEnd/>
              <a:tailEnd/>
            </a:ln>
          </p:spPr>
          <p:txBody>
            <a:bodyPr/>
            <a:lstStyle/>
            <a:p>
              <a:endParaRPr lang="en-US"/>
            </a:p>
          </p:txBody>
        </p:sp>
        <p:sp>
          <p:nvSpPr>
            <p:cNvPr id="79948" name="Line 343"/>
            <p:cNvSpPr>
              <a:spLocks noChangeShapeType="1"/>
            </p:cNvSpPr>
            <p:nvPr/>
          </p:nvSpPr>
          <p:spPr bwMode="auto">
            <a:xfrm flipH="1">
              <a:off x="5301" y="2821"/>
              <a:ext cx="18" cy="0"/>
            </a:xfrm>
            <a:prstGeom prst="line">
              <a:avLst/>
            </a:prstGeom>
            <a:noFill/>
            <a:ln w="3175">
              <a:solidFill>
                <a:srgbClr val="000000"/>
              </a:solidFill>
              <a:round/>
              <a:headEnd/>
              <a:tailEnd/>
            </a:ln>
          </p:spPr>
          <p:txBody>
            <a:bodyPr/>
            <a:lstStyle/>
            <a:p>
              <a:endParaRPr lang="en-US"/>
            </a:p>
          </p:txBody>
        </p:sp>
        <p:sp>
          <p:nvSpPr>
            <p:cNvPr id="79949" name="Line 344"/>
            <p:cNvSpPr>
              <a:spLocks noChangeShapeType="1"/>
            </p:cNvSpPr>
            <p:nvPr/>
          </p:nvSpPr>
          <p:spPr bwMode="auto">
            <a:xfrm flipH="1">
              <a:off x="5301" y="2397"/>
              <a:ext cx="18" cy="0"/>
            </a:xfrm>
            <a:prstGeom prst="line">
              <a:avLst/>
            </a:prstGeom>
            <a:noFill/>
            <a:ln w="3175">
              <a:solidFill>
                <a:srgbClr val="000000"/>
              </a:solidFill>
              <a:round/>
              <a:headEnd/>
              <a:tailEnd/>
            </a:ln>
          </p:spPr>
          <p:txBody>
            <a:bodyPr/>
            <a:lstStyle/>
            <a:p>
              <a:endParaRPr lang="en-US"/>
            </a:p>
          </p:txBody>
        </p:sp>
        <p:sp>
          <p:nvSpPr>
            <p:cNvPr id="79950" name="Line 345"/>
            <p:cNvSpPr>
              <a:spLocks noChangeShapeType="1"/>
            </p:cNvSpPr>
            <p:nvPr/>
          </p:nvSpPr>
          <p:spPr bwMode="auto">
            <a:xfrm flipH="1">
              <a:off x="5301" y="1979"/>
              <a:ext cx="18" cy="0"/>
            </a:xfrm>
            <a:prstGeom prst="line">
              <a:avLst/>
            </a:prstGeom>
            <a:noFill/>
            <a:ln w="3175">
              <a:solidFill>
                <a:srgbClr val="000000"/>
              </a:solidFill>
              <a:round/>
              <a:headEnd/>
              <a:tailEnd/>
            </a:ln>
          </p:spPr>
          <p:txBody>
            <a:bodyPr/>
            <a:lstStyle/>
            <a:p>
              <a:endParaRPr lang="en-US"/>
            </a:p>
          </p:txBody>
        </p:sp>
        <p:sp>
          <p:nvSpPr>
            <p:cNvPr id="79951" name="Line 346"/>
            <p:cNvSpPr>
              <a:spLocks noChangeShapeType="1"/>
            </p:cNvSpPr>
            <p:nvPr/>
          </p:nvSpPr>
          <p:spPr bwMode="auto">
            <a:xfrm flipH="1">
              <a:off x="5301" y="1559"/>
              <a:ext cx="18" cy="0"/>
            </a:xfrm>
            <a:prstGeom prst="line">
              <a:avLst/>
            </a:prstGeom>
            <a:noFill/>
            <a:ln w="3175">
              <a:solidFill>
                <a:srgbClr val="000000"/>
              </a:solidFill>
              <a:round/>
              <a:headEnd/>
              <a:tailEnd/>
            </a:ln>
          </p:spPr>
          <p:txBody>
            <a:bodyPr/>
            <a:lstStyle/>
            <a:p>
              <a:endParaRPr lang="en-US"/>
            </a:p>
          </p:txBody>
        </p:sp>
        <p:sp>
          <p:nvSpPr>
            <p:cNvPr id="79952" name="Line 347"/>
            <p:cNvSpPr>
              <a:spLocks noChangeShapeType="1"/>
            </p:cNvSpPr>
            <p:nvPr/>
          </p:nvSpPr>
          <p:spPr bwMode="auto">
            <a:xfrm flipH="1">
              <a:off x="5301" y="1138"/>
              <a:ext cx="18" cy="0"/>
            </a:xfrm>
            <a:prstGeom prst="line">
              <a:avLst/>
            </a:prstGeom>
            <a:noFill/>
            <a:ln w="3175">
              <a:solidFill>
                <a:srgbClr val="000000"/>
              </a:solidFill>
              <a:round/>
              <a:headEnd/>
              <a:tailEnd/>
            </a:ln>
          </p:spPr>
          <p:txBody>
            <a:bodyPr/>
            <a:lstStyle/>
            <a:p>
              <a:endParaRPr lang="en-US"/>
            </a:p>
          </p:txBody>
        </p:sp>
        <p:sp>
          <p:nvSpPr>
            <p:cNvPr id="79953" name="Line 348"/>
            <p:cNvSpPr>
              <a:spLocks noChangeShapeType="1"/>
            </p:cNvSpPr>
            <p:nvPr/>
          </p:nvSpPr>
          <p:spPr bwMode="auto">
            <a:xfrm flipH="1">
              <a:off x="5301" y="717"/>
              <a:ext cx="18" cy="0"/>
            </a:xfrm>
            <a:prstGeom prst="line">
              <a:avLst/>
            </a:prstGeom>
            <a:noFill/>
            <a:ln w="3175">
              <a:solidFill>
                <a:srgbClr val="000000"/>
              </a:solidFill>
              <a:round/>
              <a:headEnd/>
              <a:tailEnd/>
            </a:ln>
          </p:spPr>
          <p:txBody>
            <a:bodyPr/>
            <a:lstStyle/>
            <a:p>
              <a:endParaRPr lang="en-US"/>
            </a:p>
          </p:txBody>
        </p:sp>
        <p:sp>
          <p:nvSpPr>
            <p:cNvPr id="79954" name="Rectangle 349"/>
            <p:cNvSpPr>
              <a:spLocks noChangeArrowheads="1"/>
            </p:cNvSpPr>
            <p:nvPr/>
          </p:nvSpPr>
          <p:spPr bwMode="auto">
            <a:xfrm>
              <a:off x="3169" y="2706"/>
              <a:ext cx="155"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70</a:t>
              </a:r>
            </a:p>
          </p:txBody>
        </p:sp>
        <p:sp>
          <p:nvSpPr>
            <p:cNvPr id="79955" name="Rectangle 350"/>
            <p:cNvSpPr>
              <a:spLocks noChangeArrowheads="1"/>
            </p:cNvSpPr>
            <p:nvPr/>
          </p:nvSpPr>
          <p:spPr bwMode="auto">
            <a:xfrm>
              <a:off x="3169" y="2321"/>
              <a:ext cx="155"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90</a:t>
              </a:r>
            </a:p>
          </p:txBody>
        </p:sp>
        <p:sp>
          <p:nvSpPr>
            <p:cNvPr id="79956" name="Rectangle 351"/>
            <p:cNvSpPr>
              <a:spLocks noChangeArrowheads="1"/>
            </p:cNvSpPr>
            <p:nvPr/>
          </p:nvSpPr>
          <p:spPr bwMode="auto">
            <a:xfrm>
              <a:off x="3097" y="1900"/>
              <a:ext cx="231"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110</a:t>
              </a:r>
            </a:p>
          </p:txBody>
        </p:sp>
        <p:sp>
          <p:nvSpPr>
            <p:cNvPr id="79957" name="Rectangle 352"/>
            <p:cNvSpPr>
              <a:spLocks noChangeArrowheads="1"/>
            </p:cNvSpPr>
            <p:nvPr/>
          </p:nvSpPr>
          <p:spPr bwMode="auto">
            <a:xfrm>
              <a:off x="3097" y="1479"/>
              <a:ext cx="231"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130</a:t>
              </a:r>
            </a:p>
          </p:txBody>
        </p:sp>
        <p:sp>
          <p:nvSpPr>
            <p:cNvPr id="79958" name="Rectangle 353"/>
            <p:cNvSpPr>
              <a:spLocks noChangeArrowheads="1"/>
            </p:cNvSpPr>
            <p:nvPr/>
          </p:nvSpPr>
          <p:spPr bwMode="auto">
            <a:xfrm>
              <a:off x="3097" y="1061"/>
              <a:ext cx="231"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150</a:t>
              </a:r>
            </a:p>
          </p:txBody>
        </p:sp>
        <p:sp>
          <p:nvSpPr>
            <p:cNvPr id="79959" name="Rectangle 354"/>
            <p:cNvSpPr>
              <a:spLocks noChangeArrowheads="1"/>
            </p:cNvSpPr>
            <p:nvPr/>
          </p:nvSpPr>
          <p:spPr bwMode="auto">
            <a:xfrm>
              <a:off x="3097" y="638"/>
              <a:ext cx="231"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170</a:t>
              </a:r>
            </a:p>
          </p:txBody>
        </p:sp>
        <p:sp>
          <p:nvSpPr>
            <p:cNvPr id="79960" name="Rectangle 355"/>
            <p:cNvSpPr>
              <a:spLocks noChangeArrowheads="1"/>
            </p:cNvSpPr>
            <p:nvPr/>
          </p:nvSpPr>
          <p:spPr bwMode="auto">
            <a:xfrm rot="-5400000">
              <a:off x="2478" y="1671"/>
              <a:ext cx="951" cy="16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Pressure (kPa)</a:t>
              </a:r>
            </a:p>
          </p:txBody>
        </p:sp>
        <p:sp>
          <p:nvSpPr>
            <p:cNvPr id="79961" name="Freeform 356"/>
            <p:cNvSpPr>
              <a:spLocks/>
            </p:cNvSpPr>
            <p:nvPr/>
          </p:nvSpPr>
          <p:spPr bwMode="auto">
            <a:xfrm>
              <a:off x="3953" y="855"/>
              <a:ext cx="231" cy="1966"/>
            </a:xfrm>
            <a:custGeom>
              <a:avLst/>
              <a:gdLst>
                <a:gd name="T0" fmla="*/ 2 w 231"/>
                <a:gd name="T1" fmla="*/ 1386 h 1966"/>
                <a:gd name="T2" fmla="*/ 5 w 231"/>
                <a:gd name="T3" fmla="*/ 790 h 1966"/>
                <a:gd name="T4" fmla="*/ 9 w 231"/>
                <a:gd name="T5" fmla="*/ 353 h 1966"/>
                <a:gd name="T6" fmla="*/ 12 w 231"/>
                <a:gd name="T7" fmla="*/ 94 h 1966"/>
                <a:gd name="T8" fmla="*/ 16 w 231"/>
                <a:gd name="T9" fmla="*/ 0 h 1966"/>
                <a:gd name="T10" fmla="*/ 26 w 231"/>
                <a:gd name="T11" fmla="*/ 10 h 1966"/>
                <a:gd name="T12" fmla="*/ 30 w 231"/>
                <a:gd name="T13" fmla="*/ 27 h 1966"/>
                <a:gd name="T14" fmla="*/ 34 w 231"/>
                <a:gd name="T15" fmla="*/ 43 h 1966"/>
                <a:gd name="T16" fmla="*/ 37 w 231"/>
                <a:gd name="T17" fmla="*/ 51 h 1966"/>
                <a:gd name="T18" fmla="*/ 41 w 231"/>
                <a:gd name="T19" fmla="*/ 56 h 1966"/>
                <a:gd name="T20" fmla="*/ 44 w 231"/>
                <a:gd name="T21" fmla="*/ 64 h 1966"/>
                <a:gd name="T22" fmla="*/ 48 w 231"/>
                <a:gd name="T23" fmla="*/ 59 h 1966"/>
                <a:gd name="T24" fmla="*/ 53 w 231"/>
                <a:gd name="T25" fmla="*/ 54 h 1966"/>
                <a:gd name="T26" fmla="*/ 57 w 231"/>
                <a:gd name="T27" fmla="*/ 48 h 1966"/>
                <a:gd name="T28" fmla="*/ 60 w 231"/>
                <a:gd name="T29" fmla="*/ 43 h 1966"/>
                <a:gd name="T30" fmla="*/ 64 w 231"/>
                <a:gd name="T31" fmla="*/ 40 h 1966"/>
                <a:gd name="T32" fmla="*/ 67 w 231"/>
                <a:gd name="T33" fmla="*/ 51 h 1966"/>
                <a:gd name="T34" fmla="*/ 71 w 231"/>
                <a:gd name="T35" fmla="*/ 62 h 1966"/>
                <a:gd name="T36" fmla="*/ 74 w 231"/>
                <a:gd name="T37" fmla="*/ 75 h 1966"/>
                <a:gd name="T38" fmla="*/ 78 w 231"/>
                <a:gd name="T39" fmla="*/ 89 h 1966"/>
                <a:gd name="T40" fmla="*/ 82 w 231"/>
                <a:gd name="T41" fmla="*/ 99 h 1966"/>
                <a:gd name="T42" fmla="*/ 85 w 231"/>
                <a:gd name="T43" fmla="*/ 116 h 1966"/>
                <a:gd name="T44" fmla="*/ 90 w 231"/>
                <a:gd name="T45" fmla="*/ 135 h 1966"/>
                <a:gd name="T46" fmla="*/ 94 w 231"/>
                <a:gd name="T47" fmla="*/ 153 h 1966"/>
                <a:gd name="T48" fmla="*/ 98 w 231"/>
                <a:gd name="T49" fmla="*/ 172 h 1966"/>
                <a:gd name="T50" fmla="*/ 101 w 231"/>
                <a:gd name="T51" fmla="*/ 188 h 1966"/>
                <a:gd name="T52" fmla="*/ 105 w 231"/>
                <a:gd name="T53" fmla="*/ 207 h 1966"/>
                <a:gd name="T54" fmla="*/ 108 w 231"/>
                <a:gd name="T55" fmla="*/ 226 h 1966"/>
                <a:gd name="T56" fmla="*/ 112 w 231"/>
                <a:gd name="T57" fmla="*/ 245 h 1966"/>
                <a:gd name="T58" fmla="*/ 115 w 231"/>
                <a:gd name="T59" fmla="*/ 264 h 1966"/>
                <a:gd name="T60" fmla="*/ 119 w 231"/>
                <a:gd name="T61" fmla="*/ 283 h 1966"/>
                <a:gd name="T62" fmla="*/ 122 w 231"/>
                <a:gd name="T63" fmla="*/ 302 h 1966"/>
                <a:gd name="T64" fmla="*/ 126 w 231"/>
                <a:gd name="T65" fmla="*/ 321 h 1966"/>
                <a:gd name="T66" fmla="*/ 129 w 231"/>
                <a:gd name="T67" fmla="*/ 337 h 1966"/>
                <a:gd name="T68" fmla="*/ 133 w 231"/>
                <a:gd name="T69" fmla="*/ 356 h 1966"/>
                <a:gd name="T70" fmla="*/ 137 w 231"/>
                <a:gd name="T71" fmla="*/ 375 h 1966"/>
                <a:gd name="T72" fmla="*/ 140 w 231"/>
                <a:gd name="T73" fmla="*/ 393 h 1966"/>
                <a:gd name="T74" fmla="*/ 144 w 231"/>
                <a:gd name="T75" fmla="*/ 410 h 1966"/>
                <a:gd name="T76" fmla="*/ 147 w 231"/>
                <a:gd name="T77" fmla="*/ 431 h 1966"/>
                <a:gd name="T78" fmla="*/ 151 w 231"/>
                <a:gd name="T79" fmla="*/ 447 h 1966"/>
                <a:gd name="T80" fmla="*/ 154 w 231"/>
                <a:gd name="T81" fmla="*/ 464 h 1966"/>
                <a:gd name="T82" fmla="*/ 158 w 231"/>
                <a:gd name="T83" fmla="*/ 477 h 1966"/>
                <a:gd name="T84" fmla="*/ 161 w 231"/>
                <a:gd name="T85" fmla="*/ 491 h 1966"/>
                <a:gd name="T86" fmla="*/ 165 w 231"/>
                <a:gd name="T87" fmla="*/ 504 h 1966"/>
                <a:gd name="T88" fmla="*/ 169 w 231"/>
                <a:gd name="T89" fmla="*/ 518 h 1966"/>
                <a:gd name="T90" fmla="*/ 172 w 231"/>
                <a:gd name="T91" fmla="*/ 531 h 1966"/>
                <a:gd name="T92" fmla="*/ 176 w 231"/>
                <a:gd name="T93" fmla="*/ 544 h 1966"/>
                <a:gd name="T94" fmla="*/ 179 w 231"/>
                <a:gd name="T95" fmla="*/ 558 h 1966"/>
                <a:gd name="T96" fmla="*/ 183 w 231"/>
                <a:gd name="T97" fmla="*/ 571 h 1966"/>
                <a:gd name="T98" fmla="*/ 186 w 231"/>
                <a:gd name="T99" fmla="*/ 588 h 1966"/>
                <a:gd name="T100" fmla="*/ 190 w 231"/>
                <a:gd name="T101" fmla="*/ 604 h 1966"/>
                <a:gd name="T102" fmla="*/ 193 w 231"/>
                <a:gd name="T103" fmla="*/ 617 h 1966"/>
                <a:gd name="T104" fmla="*/ 197 w 231"/>
                <a:gd name="T105" fmla="*/ 633 h 1966"/>
                <a:gd name="T106" fmla="*/ 201 w 231"/>
                <a:gd name="T107" fmla="*/ 650 h 1966"/>
                <a:gd name="T108" fmla="*/ 204 w 231"/>
                <a:gd name="T109" fmla="*/ 666 h 1966"/>
                <a:gd name="T110" fmla="*/ 208 w 231"/>
                <a:gd name="T111" fmla="*/ 682 h 1966"/>
                <a:gd name="T112" fmla="*/ 211 w 231"/>
                <a:gd name="T113" fmla="*/ 698 h 1966"/>
                <a:gd name="T114" fmla="*/ 215 w 231"/>
                <a:gd name="T115" fmla="*/ 712 h 1966"/>
                <a:gd name="T116" fmla="*/ 218 w 231"/>
                <a:gd name="T117" fmla="*/ 728 h 1966"/>
                <a:gd name="T118" fmla="*/ 222 w 231"/>
                <a:gd name="T119" fmla="*/ 744 h 1966"/>
                <a:gd name="T120" fmla="*/ 225 w 231"/>
                <a:gd name="T121" fmla="*/ 758 h 1966"/>
                <a:gd name="T122" fmla="*/ 229 w 231"/>
                <a:gd name="T123" fmla="*/ 771 h 19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1"/>
                <a:gd name="T187" fmla="*/ 0 h 1966"/>
                <a:gd name="T188" fmla="*/ 231 w 231"/>
                <a:gd name="T189" fmla="*/ 1966 h 196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1" h="1966">
                  <a:moveTo>
                    <a:pt x="0" y="1966"/>
                  </a:moveTo>
                  <a:lnTo>
                    <a:pt x="0" y="1853"/>
                  </a:lnTo>
                  <a:lnTo>
                    <a:pt x="0" y="1820"/>
                  </a:lnTo>
                  <a:lnTo>
                    <a:pt x="0" y="1688"/>
                  </a:lnTo>
                  <a:lnTo>
                    <a:pt x="2" y="1653"/>
                  </a:lnTo>
                  <a:lnTo>
                    <a:pt x="2" y="1553"/>
                  </a:lnTo>
                  <a:lnTo>
                    <a:pt x="2" y="1521"/>
                  </a:lnTo>
                  <a:lnTo>
                    <a:pt x="2" y="1386"/>
                  </a:lnTo>
                  <a:lnTo>
                    <a:pt x="3" y="1351"/>
                  </a:lnTo>
                  <a:lnTo>
                    <a:pt x="3" y="1246"/>
                  </a:lnTo>
                  <a:lnTo>
                    <a:pt x="3" y="1211"/>
                  </a:lnTo>
                  <a:lnTo>
                    <a:pt x="3" y="1073"/>
                  </a:lnTo>
                  <a:lnTo>
                    <a:pt x="5" y="1041"/>
                  </a:lnTo>
                  <a:lnTo>
                    <a:pt x="5" y="941"/>
                  </a:lnTo>
                  <a:lnTo>
                    <a:pt x="5" y="911"/>
                  </a:lnTo>
                  <a:lnTo>
                    <a:pt x="5" y="790"/>
                  </a:lnTo>
                  <a:lnTo>
                    <a:pt x="7" y="760"/>
                  </a:lnTo>
                  <a:lnTo>
                    <a:pt x="7" y="677"/>
                  </a:lnTo>
                  <a:lnTo>
                    <a:pt x="7" y="652"/>
                  </a:lnTo>
                  <a:lnTo>
                    <a:pt x="7" y="550"/>
                  </a:lnTo>
                  <a:lnTo>
                    <a:pt x="9" y="526"/>
                  </a:lnTo>
                  <a:lnTo>
                    <a:pt x="9" y="458"/>
                  </a:lnTo>
                  <a:lnTo>
                    <a:pt x="9" y="434"/>
                  </a:lnTo>
                  <a:lnTo>
                    <a:pt x="9" y="353"/>
                  </a:lnTo>
                  <a:lnTo>
                    <a:pt x="10" y="334"/>
                  </a:lnTo>
                  <a:lnTo>
                    <a:pt x="10" y="283"/>
                  </a:lnTo>
                  <a:lnTo>
                    <a:pt x="10" y="264"/>
                  </a:lnTo>
                  <a:lnTo>
                    <a:pt x="10" y="202"/>
                  </a:lnTo>
                  <a:lnTo>
                    <a:pt x="12" y="188"/>
                  </a:lnTo>
                  <a:lnTo>
                    <a:pt x="12" y="148"/>
                  </a:lnTo>
                  <a:lnTo>
                    <a:pt x="12" y="137"/>
                  </a:lnTo>
                  <a:lnTo>
                    <a:pt x="12" y="94"/>
                  </a:lnTo>
                  <a:lnTo>
                    <a:pt x="14" y="83"/>
                  </a:lnTo>
                  <a:lnTo>
                    <a:pt x="14" y="51"/>
                  </a:lnTo>
                  <a:lnTo>
                    <a:pt x="14" y="43"/>
                  </a:lnTo>
                  <a:lnTo>
                    <a:pt x="14" y="27"/>
                  </a:lnTo>
                  <a:lnTo>
                    <a:pt x="16" y="21"/>
                  </a:lnTo>
                  <a:lnTo>
                    <a:pt x="16" y="8"/>
                  </a:lnTo>
                  <a:lnTo>
                    <a:pt x="16" y="5"/>
                  </a:lnTo>
                  <a:lnTo>
                    <a:pt x="16" y="0"/>
                  </a:lnTo>
                  <a:lnTo>
                    <a:pt x="19" y="0"/>
                  </a:lnTo>
                  <a:lnTo>
                    <a:pt x="19" y="2"/>
                  </a:lnTo>
                  <a:lnTo>
                    <a:pt x="23" y="2"/>
                  </a:lnTo>
                  <a:lnTo>
                    <a:pt x="25" y="2"/>
                  </a:lnTo>
                  <a:lnTo>
                    <a:pt x="25" y="5"/>
                  </a:lnTo>
                  <a:lnTo>
                    <a:pt x="26" y="8"/>
                  </a:lnTo>
                  <a:lnTo>
                    <a:pt x="26" y="10"/>
                  </a:lnTo>
                  <a:lnTo>
                    <a:pt x="26" y="16"/>
                  </a:lnTo>
                  <a:lnTo>
                    <a:pt x="28" y="16"/>
                  </a:lnTo>
                  <a:lnTo>
                    <a:pt x="28" y="19"/>
                  </a:lnTo>
                  <a:lnTo>
                    <a:pt x="28" y="24"/>
                  </a:lnTo>
                  <a:lnTo>
                    <a:pt x="30" y="24"/>
                  </a:lnTo>
                  <a:lnTo>
                    <a:pt x="30" y="27"/>
                  </a:lnTo>
                  <a:lnTo>
                    <a:pt x="30" y="32"/>
                  </a:lnTo>
                  <a:lnTo>
                    <a:pt x="32" y="32"/>
                  </a:lnTo>
                  <a:lnTo>
                    <a:pt x="32" y="35"/>
                  </a:lnTo>
                  <a:lnTo>
                    <a:pt x="32" y="40"/>
                  </a:lnTo>
                  <a:lnTo>
                    <a:pt x="34" y="40"/>
                  </a:lnTo>
                  <a:lnTo>
                    <a:pt x="34" y="43"/>
                  </a:lnTo>
                  <a:lnTo>
                    <a:pt x="34" y="46"/>
                  </a:lnTo>
                  <a:lnTo>
                    <a:pt x="35" y="46"/>
                  </a:lnTo>
                  <a:lnTo>
                    <a:pt x="35" y="48"/>
                  </a:lnTo>
                  <a:lnTo>
                    <a:pt x="37" y="48"/>
                  </a:lnTo>
                  <a:lnTo>
                    <a:pt x="37" y="51"/>
                  </a:lnTo>
                  <a:lnTo>
                    <a:pt x="39" y="51"/>
                  </a:lnTo>
                  <a:lnTo>
                    <a:pt x="39" y="54"/>
                  </a:lnTo>
                  <a:lnTo>
                    <a:pt x="39" y="56"/>
                  </a:lnTo>
                  <a:lnTo>
                    <a:pt x="41" y="56"/>
                  </a:lnTo>
                  <a:lnTo>
                    <a:pt x="41" y="59"/>
                  </a:lnTo>
                  <a:lnTo>
                    <a:pt x="42" y="59"/>
                  </a:lnTo>
                  <a:lnTo>
                    <a:pt x="42" y="62"/>
                  </a:lnTo>
                  <a:lnTo>
                    <a:pt x="44" y="62"/>
                  </a:lnTo>
                  <a:lnTo>
                    <a:pt x="44" y="64"/>
                  </a:lnTo>
                  <a:lnTo>
                    <a:pt x="46" y="64"/>
                  </a:lnTo>
                  <a:lnTo>
                    <a:pt x="46" y="62"/>
                  </a:lnTo>
                  <a:lnTo>
                    <a:pt x="48" y="62"/>
                  </a:lnTo>
                  <a:lnTo>
                    <a:pt x="48" y="59"/>
                  </a:lnTo>
                  <a:lnTo>
                    <a:pt x="50" y="59"/>
                  </a:lnTo>
                  <a:lnTo>
                    <a:pt x="50" y="56"/>
                  </a:lnTo>
                  <a:lnTo>
                    <a:pt x="51" y="56"/>
                  </a:lnTo>
                  <a:lnTo>
                    <a:pt x="51" y="54"/>
                  </a:lnTo>
                  <a:lnTo>
                    <a:pt x="53" y="54"/>
                  </a:lnTo>
                  <a:lnTo>
                    <a:pt x="53" y="51"/>
                  </a:lnTo>
                  <a:lnTo>
                    <a:pt x="55" y="51"/>
                  </a:lnTo>
                  <a:lnTo>
                    <a:pt x="55" y="48"/>
                  </a:lnTo>
                  <a:lnTo>
                    <a:pt x="57" y="48"/>
                  </a:lnTo>
                  <a:lnTo>
                    <a:pt x="57" y="46"/>
                  </a:lnTo>
                  <a:lnTo>
                    <a:pt x="58" y="46"/>
                  </a:lnTo>
                  <a:lnTo>
                    <a:pt x="58" y="43"/>
                  </a:lnTo>
                  <a:lnTo>
                    <a:pt x="60" y="43"/>
                  </a:lnTo>
                  <a:lnTo>
                    <a:pt x="60" y="40"/>
                  </a:lnTo>
                  <a:lnTo>
                    <a:pt x="62" y="40"/>
                  </a:lnTo>
                  <a:lnTo>
                    <a:pt x="64" y="37"/>
                  </a:lnTo>
                  <a:lnTo>
                    <a:pt x="64" y="40"/>
                  </a:lnTo>
                  <a:lnTo>
                    <a:pt x="66" y="40"/>
                  </a:lnTo>
                  <a:lnTo>
                    <a:pt x="66" y="43"/>
                  </a:lnTo>
                  <a:lnTo>
                    <a:pt x="66" y="46"/>
                  </a:lnTo>
                  <a:lnTo>
                    <a:pt x="67" y="46"/>
                  </a:lnTo>
                  <a:lnTo>
                    <a:pt x="67" y="48"/>
                  </a:lnTo>
                  <a:lnTo>
                    <a:pt x="67" y="51"/>
                  </a:lnTo>
                  <a:lnTo>
                    <a:pt x="69" y="51"/>
                  </a:lnTo>
                  <a:lnTo>
                    <a:pt x="69" y="54"/>
                  </a:lnTo>
                  <a:lnTo>
                    <a:pt x="69" y="56"/>
                  </a:lnTo>
                  <a:lnTo>
                    <a:pt x="71" y="56"/>
                  </a:lnTo>
                  <a:lnTo>
                    <a:pt x="71" y="59"/>
                  </a:lnTo>
                  <a:lnTo>
                    <a:pt x="71" y="62"/>
                  </a:lnTo>
                  <a:lnTo>
                    <a:pt x="73" y="64"/>
                  </a:lnTo>
                  <a:lnTo>
                    <a:pt x="73" y="67"/>
                  </a:lnTo>
                  <a:lnTo>
                    <a:pt x="73" y="70"/>
                  </a:lnTo>
                  <a:lnTo>
                    <a:pt x="74" y="70"/>
                  </a:lnTo>
                  <a:lnTo>
                    <a:pt x="74" y="72"/>
                  </a:lnTo>
                  <a:lnTo>
                    <a:pt x="74" y="75"/>
                  </a:lnTo>
                  <a:lnTo>
                    <a:pt x="76" y="75"/>
                  </a:lnTo>
                  <a:lnTo>
                    <a:pt x="76" y="81"/>
                  </a:lnTo>
                  <a:lnTo>
                    <a:pt x="78" y="81"/>
                  </a:lnTo>
                  <a:lnTo>
                    <a:pt x="78" y="86"/>
                  </a:lnTo>
                  <a:lnTo>
                    <a:pt x="78" y="89"/>
                  </a:lnTo>
                  <a:lnTo>
                    <a:pt x="80" y="89"/>
                  </a:lnTo>
                  <a:lnTo>
                    <a:pt x="80" y="91"/>
                  </a:lnTo>
                  <a:lnTo>
                    <a:pt x="80" y="94"/>
                  </a:lnTo>
                  <a:lnTo>
                    <a:pt x="82" y="94"/>
                  </a:lnTo>
                  <a:lnTo>
                    <a:pt x="82" y="97"/>
                  </a:lnTo>
                  <a:lnTo>
                    <a:pt x="82" y="99"/>
                  </a:lnTo>
                  <a:lnTo>
                    <a:pt x="83" y="102"/>
                  </a:lnTo>
                  <a:lnTo>
                    <a:pt x="83" y="105"/>
                  </a:lnTo>
                  <a:lnTo>
                    <a:pt x="83" y="108"/>
                  </a:lnTo>
                  <a:lnTo>
                    <a:pt x="85" y="108"/>
                  </a:lnTo>
                  <a:lnTo>
                    <a:pt x="85" y="113"/>
                  </a:lnTo>
                  <a:lnTo>
                    <a:pt x="85" y="116"/>
                  </a:lnTo>
                  <a:lnTo>
                    <a:pt x="87" y="118"/>
                  </a:lnTo>
                  <a:lnTo>
                    <a:pt x="87" y="121"/>
                  </a:lnTo>
                  <a:lnTo>
                    <a:pt x="89" y="121"/>
                  </a:lnTo>
                  <a:lnTo>
                    <a:pt x="89" y="126"/>
                  </a:lnTo>
                  <a:lnTo>
                    <a:pt x="89" y="129"/>
                  </a:lnTo>
                  <a:lnTo>
                    <a:pt x="90" y="132"/>
                  </a:lnTo>
                  <a:lnTo>
                    <a:pt x="90" y="135"/>
                  </a:lnTo>
                  <a:lnTo>
                    <a:pt x="90" y="137"/>
                  </a:lnTo>
                  <a:lnTo>
                    <a:pt x="90" y="140"/>
                  </a:lnTo>
                  <a:lnTo>
                    <a:pt x="92" y="140"/>
                  </a:lnTo>
                  <a:lnTo>
                    <a:pt x="92" y="145"/>
                  </a:lnTo>
                  <a:lnTo>
                    <a:pt x="92" y="148"/>
                  </a:lnTo>
                  <a:lnTo>
                    <a:pt x="94" y="148"/>
                  </a:lnTo>
                  <a:lnTo>
                    <a:pt x="94" y="153"/>
                  </a:lnTo>
                  <a:lnTo>
                    <a:pt x="94" y="156"/>
                  </a:lnTo>
                  <a:lnTo>
                    <a:pt x="96" y="159"/>
                  </a:lnTo>
                  <a:lnTo>
                    <a:pt x="96" y="161"/>
                  </a:lnTo>
                  <a:lnTo>
                    <a:pt x="96" y="164"/>
                  </a:lnTo>
                  <a:lnTo>
                    <a:pt x="96" y="167"/>
                  </a:lnTo>
                  <a:lnTo>
                    <a:pt x="98" y="167"/>
                  </a:lnTo>
                  <a:lnTo>
                    <a:pt x="98" y="172"/>
                  </a:lnTo>
                  <a:lnTo>
                    <a:pt x="98" y="175"/>
                  </a:lnTo>
                  <a:lnTo>
                    <a:pt x="99" y="178"/>
                  </a:lnTo>
                  <a:lnTo>
                    <a:pt x="99" y="180"/>
                  </a:lnTo>
                  <a:lnTo>
                    <a:pt x="99" y="186"/>
                  </a:lnTo>
                  <a:lnTo>
                    <a:pt x="101" y="186"/>
                  </a:lnTo>
                  <a:lnTo>
                    <a:pt x="101" y="188"/>
                  </a:lnTo>
                  <a:lnTo>
                    <a:pt x="101" y="191"/>
                  </a:lnTo>
                  <a:lnTo>
                    <a:pt x="101" y="194"/>
                  </a:lnTo>
                  <a:lnTo>
                    <a:pt x="103" y="197"/>
                  </a:lnTo>
                  <a:lnTo>
                    <a:pt x="103" y="199"/>
                  </a:lnTo>
                  <a:lnTo>
                    <a:pt x="103" y="205"/>
                  </a:lnTo>
                  <a:lnTo>
                    <a:pt x="105" y="205"/>
                  </a:lnTo>
                  <a:lnTo>
                    <a:pt x="105" y="207"/>
                  </a:lnTo>
                  <a:lnTo>
                    <a:pt x="105" y="210"/>
                  </a:lnTo>
                  <a:lnTo>
                    <a:pt x="105" y="213"/>
                  </a:lnTo>
                  <a:lnTo>
                    <a:pt x="106" y="213"/>
                  </a:lnTo>
                  <a:lnTo>
                    <a:pt x="106" y="218"/>
                  </a:lnTo>
                  <a:lnTo>
                    <a:pt x="106" y="221"/>
                  </a:lnTo>
                  <a:lnTo>
                    <a:pt x="108" y="224"/>
                  </a:lnTo>
                  <a:lnTo>
                    <a:pt x="108" y="226"/>
                  </a:lnTo>
                  <a:lnTo>
                    <a:pt x="108" y="232"/>
                  </a:lnTo>
                  <a:lnTo>
                    <a:pt x="110" y="232"/>
                  </a:lnTo>
                  <a:lnTo>
                    <a:pt x="110" y="234"/>
                  </a:lnTo>
                  <a:lnTo>
                    <a:pt x="110" y="237"/>
                  </a:lnTo>
                  <a:lnTo>
                    <a:pt x="110" y="240"/>
                  </a:lnTo>
                  <a:lnTo>
                    <a:pt x="112" y="242"/>
                  </a:lnTo>
                  <a:lnTo>
                    <a:pt x="112" y="245"/>
                  </a:lnTo>
                  <a:lnTo>
                    <a:pt x="112" y="251"/>
                  </a:lnTo>
                  <a:lnTo>
                    <a:pt x="114" y="251"/>
                  </a:lnTo>
                  <a:lnTo>
                    <a:pt x="114" y="253"/>
                  </a:lnTo>
                  <a:lnTo>
                    <a:pt x="114" y="259"/>
                  </a:lnTo>
                  <a:lnTo>
                    <a:pt x="115" y="259"/>
                  </a:lnTo>
                  <a:lnTo>
                    <a:pt x="115" y="264"/>
                  </a:lnTo>
                  <a:lnTo>
                    <a:pt x="115" y="269"/>
                  </a:lnTo>
                  <a:lnTo>
                    <a:pt x="117" y="269"/>
                  </a:lnTo>
                  <a:lnTo>
                    <a:pt x="117" y="275"/>
                  </a:lnTo>
                  <a:lnTo>
                    <a:pt x="117" y="277"/>
                  </a:lnTo>
                  <a:lnTo>
                    <a:pt x="119" y="277"/>
                  </a:lnTo>
                  <a:lnTo>
                    <a:pt x="119" y="283"/>
                  </a:lnTo>
                  <a:lnTo>
                    <a:pt x="119" y="286"/>
                  </a:lnTo>
                  <a:lnTo>
                    <a:pt x="119" y="288"/>
                  </a:lnTo>
                  <a:lnTo>
                    <a:pt x="121" y="288"/>
                  </a:lnTo>
                  <a:lnTo>
                    <a:pt x="121" y="294"/>
                  </a:lnTo>
                  <a:lnTo>
                    <a:pt x="121" y="296"/>
                  </a:lnTo>
                  <a:lnTo>
                    <a:pt x="122" y="296"/>
                  </a:lnTo>
                  <a:lnTo>
                    <a:pt x="122" y="302"/>
                  </a:lnTo>
                  <a:lnTo>
                    <a:pt x="122" y="304"/>
                  </a:lnTo>
                  <a:lnTo>
                    <a:pt x="124" y="307"/>
                  </a:lnTo>
                  <a:lnTo>
                    <a:pt x="124" y="310"/>
                  </a:lnTo>
                  <a:lnTo>
                    <a:pt x="124" y="313"/>
                  </a:lnTo>
                  <a:lnTo>
                    <a:pt x="124" y="315"/>
                  </a:lnTo>
                  <a:lnTo>
                    <a:pt x="126" y="315"/>
                  </a:lnTo>
                  <a:lnTo>
                    <a:pt x="126" y="321"/>
                  </a:lnTo>
                  <a:lnTo>
                    <a:pt x="126" y="323"/>
                  </a:lnTo>
                  <a:lnTo>
                    <a:pt x="128" y="326"/>
                  </a:lnTo>
                  <a:lnTo>
                    <a:pt x="128" y="329"/>
                  </a:lnTo>
                  <a:lnTo>
                    <a:pt x="128" y="334"/>
                  </a:lnTo>
                  <a:lnTo>
                    <a:pt x="129" y="334"/>
                  </a:lnTo>
                  <a:lnTo>
                    <a:pt x="129" y="337"/>
                  </a:lnTo>
                  <a:lnTo>
                    <a:pt x="129" y="340"/>
                  </a:lnTo>
                  <a:lnTo>
                    <a:pt x="129" y="342"/>
                  </a:lnTo>
                  <a:lnTo>
                    <a:pt x="131" y="345"/>
                  </a:lnTo>
                  <a:lnTo>
                    <a:pt x="131" y="348"/>
                  </a:lnTo>
                  <a:lnTo>
                    <a:pt x="131" y="353"/>
                  </a:lnTo>
                  <a:lnTo>
                    <a:pt x="133" y="353"/>
                  </a:lnTo>
                  <a:lnTo>
                    <a:pt x="133" y="356"/>
                  </a:lnTo>
                  <a:lnTo>
                    <a:pt x="133" y="358"/>
                  </a:lnTo>
                  <a:lnTo>
                    <a:pt x="133" y="361"/>
                  </a:lnTo>
                  <a:lnTo>
                    <a:pt x="135" y="361"/>
                  </a:lnTo>
                  <a:lnTo>
                    <a:pt x="135" y="366"/>
                  </a:lnTo>
                  <a:lnTo>
                    <a:pt x="135" y="369"/>
                  </a:lnTo>
                  <a:lnTo>
                    <a:pt x="137" y="372"/>
                  </a:lnTo>
                  <a:lnTo>
                    <a:pt x="137" y="375"/>
                  </a:lnTo>
                  <a:lnTo>
                    <a:pt x="137" y="380"/>
                  </a:lnTo>
                  <a:lnTo>
                    <a:pt x="138" y="380"/>
                  </a:lnTo>
                  <a:lnTo>
                    <a:pt x="138" y="383"/>
                  </a:lnTo>
                  <a:lnTo>
                    <a:pt x="138" y="385"/>
                  </a:lnTo>
                  <a:lnTo>
                    <a:pt x="138" y="388"/>
                  </a:lnTo>
                  <a:lnTo>
                    <a:pt x="140" y="391"/>
                  </a:lnTo>
                  <a:lnTo>
                    <a:pt x="140" y="393"/>
                  </a:lnTo>
                  <a:lnTo>
                    <a:pt x="140" y="399"/>
                  </a:lnTo>
                  <a:lnTo>
                    <a:pt x="142" y="399"/>
                  </a:lnTo>
                  <a:lnTo>
                    <a:pt x="142" y="402"/>
                  </a:lnTo>
                  <a:lnTo>
                    <a:pt x="142" y="407"/>
                  </a:lnTo>
                  <a:lnTo>
                    <a:pt x="144" y="407"/>
                  </a:lnTo>
                  <a:lnTo>
                    <a:pt x="144" y="410"/>
                  </a:lnTo>
                  <a:lnTo>
                    <a:pt x="144" y="412"/>
                  </a:lnTo>
                  <a:lnTo>
                    <a:pt x="144" y="415"/>
                  </a:lnTo>
                  <a:lnTo>
                    <a:pt x="145" y="418"/>
                  </a:lnTo>
                  <a:lnTo>
                    <a:pt x="145" y="420"/>
                  </a:lnTo>
                  <a:lnTo>
                    <a:pt x="145" y="423"/>
                  </a:lnTo>
                  <a:lnTo>
                    <a:pt x="145" y="426"/>
                  </a:lnTo>
                  <a:lnTo>
                    <a:pt x="147" y="426"/>
                  </a:lnTo>
                  <a:lnTo>
                    <a:pt x="147" y="431"/>
                  </a:lnTo>
                  <a:lnTo>
                    <a:pt x="147" y="434"/>
                  </a:lnTo>
                  <a:lnTo>
                    <a:pt x="149" y="434"/>
                  </a:lnTo>
                  <a:lnTo>
                    <a:pt x="149" y="439"/>
                  </a:lnTo>
                  <a:lnTo>
                    <a:pt x="149" y="442"/>
                  </a:lnTo>
                  <a:lnTo>
                    <a:pt x="151" y="445"/>
                  </a:lnTo>
                  <a:lnTo>
                    <a:pt x="151" y="447"/>
                  </a:lnTo>
                  <a:lnTo>
                    <a:pt x="151" y="450"/>
                  </a:lnTo>
                  <a:lnTo>
                    <a:pt x="151" y="453"/>
                  </a:lnTo>
                  <a:lnTo>
                    <a:pt x="153" y="453"/>
                  </a:lnTo>
                  <a:lnTo>
                    <a:pt x="153" y="458"/>
                  </a:lnTo>
                  <a:lnTo>
                    <a:pt x="153" y="461"/>
                  </a:lnTo>
                  <a:lnTo>
                    <a:pt x="154" y="461"/>
                  </a:lnTo>
                  <a:lnTo>
                    <a:pt x="154" y="464"/>
                  </a:lnTo>
                  <a:lnTo>
                    <a:pt x="154" y="466"/>
                  </a:lnTo>
                  <a:lnTo>
                    <a:pt x="156" y="466"/>
                  </a:lnTo>
                  <a:lnTo>
                    <a:pt x="156" y="472"/>
                  </a:lnTo>
                  <a:lnTo>
                    <a:pt x="156" y="474"/>
                  </a:lnTo>
                  <a:lnTo>
                    <a:pt x="158" y="474"/>
                  </a:lnTo>
                  <a:lnTo>
                    <a:pt x="158" y="477"/>
                  </a:lnTo>
                  <a:lnTo>
                    <a:pt x="158" y="480"/>
                  </a:lnTo>
                  <a:lnTo>
                    <a:pt x="160" y="482"/>
                  </a:lnTo>
                  <a:lnTo>
                    <a:pt x="160" y="485"/>
                  </a:lnTo>
                  <a:lnTo>
                    <a:pt x="160" y="488"/>
                  </a:lnTo>
                  <a:lnTo>
                    <a:pt x="161" y="488"/>
                  </a:lnTo>
                  <a:lnTo>
                    <a:pt x="161" y="491"/>
                  </a:lnTo>
                  <a:lnTo>
                    <a:pt x="161" y="493"/>
                  </a:lnTo>
                  <a:lnTo>
                    <a:pt x="163" y="496"/>
                  </a:lnTo>
                  <a:lnTo>
                    <a:pt x="163" y="499"/>
                  </a:lnTo>
                  <a:lnTo>
                    <a:pt x="163" y="501"/>
                  </a:lnTo>
                  <a:lnTo>
                    <a:pt x="165" y="501"/>
                  </a:lnTo>
                  <a:lnTo>
                    <a:pt x="165" y="504"/>
                  </a:lnTo>
                  <a:lnTo>
                    <a:pt x="165" y="507"/>
                  </a:lnTo>
                  <a:lnTo>
                    <a:pt x="167" y="509"/>
                  </a:lnTo>
                  <a:lnTo>
                    <a:pt x="167" y="512"/>
                  </a:lnTo>
                  <a:lnTo>
                    <a:pt x="167" y="515"/>
                  </a:lnTo>
                  <a:lnTo>
                    <a:pt x="169" y="515"/>
                  </a:lnTo>
                  <a:lnTo>
                    <a:pt x="169" y="518"/>
                  </a:lnTo>
                  <a:lnTo>
                    <a:pt x="169" y="520"/>
                  </a:lnTo>
                  <a:lnTo>
                    <a:pt x="170" y="523"/>
                  </a:lnTo>
                  <a:lnTo>
                    <a:pt x="170" y="526"/>
                  </a:lnTo>
                  <a:lnTo>
                    <a:pt x="170" y="528"/>
                  </a:lnTo>
                  <a:lnTo>
                    <a:pt x="172" y="528"/>
                  </a:lnTo>
                  <a:lnTo>
                    <a:pt x="172" y="531"/>
                  </a:lnTo>
                  <a:lnTo>
                    <a:pt x="172" y="534"/>
                  </a:lnTo>
                  <a:lnTo>
                    <a:pt x="174" y="536"/>
                  </a:lnTo>
                  <a:lnTo>
                    <a:pt x="174" y="539"/>
                  </a:lnTo>
                  <a:lnTo>
                    <a:pt x="174" y="542"/>
                  </a:lnTo>
                  <a:lnTo>
                    <a:pt x="176" y="542"/>
                  </a:lnTo>
                  <a:lnTo>
                    <a:pt x="176" y="544"/>
                  </a:lnTo>
                  <a:lnTo>
                    <a:pt x="176" y="547"/>
                  </a:lnTo>
                  <a:lnTo>
                    <a:pt x="177" y="550"/>
                  </a:lnTo>
                  <a:lnTo>
                    <a:pt x="177" y="553"/>
                  </a:lnTo>
                  <a:lnTo>
                    <a:pt x="177" y="555"/>
                  </a:lnTo>
                  <a:lnTo>
                    <a:pt x="179" y="555"/>
                  </a:lnTo>
                  <a:lnTo>
                    <a:pt x="179" y="558"/>
                  </a:lnTo>
                  <a:lnTo>
                    <a:pt x="179" y="561"/>
                  </a:lnTo>
                  <a:lnTo>
                    <a:pt x="181" y="563"/>
                  </a:lnTo>
                  <a:lnTo>
                    <a:pt x="181" y="566"/>
                  </a:lnTo>
                  <a:lnTo>
                    <a:pt x="181" y="569"/>
                  </a:lnTo>
                  <a:lnTo>
                    <a:pt x="183" y="569"/>
                  </a:lnTo>
                  <a:lnTo>
                    <a:pt x="183" y="571"/>
                  </a:lnTo>
                  <a:lnTo>
                    <a:pt x="183" y="574"/>
                  </a:lnTo>
                  <a:lnTo>
                    <a:pt x="185" y="577"/>
                  </a:lnTo>
                  <a:lnTo>
                    <a:pt x="185" y="580"/>
                  </a:lnTo>
                  <a:lnTo>
                    <a:pt x="185" y="582"/>
                  </a:lnTo>
                  <a:lnTo>
                    <a:pt x="186" y="585"/>
                  </a:lnTo>
                  <a:lnTo>
                    <a:pt x="186" y="588"/>
                  </a:lnTo>
                  <a:lnTo>
                    <a:pt x="186" y="590"/>
                  </a:lnTo>
                  <a:lnTo>
                    <a:pt x="188" y="593"/>
                  </a:lnTo>
                  <a:lnTo>
                    <a:pt x="188" y="596"/>
                  </a:lnTo>
                  <a:lnTo>
                    <a:pt x="188" y="598"/>
                  </a:lnTo>
                  <a:lnTo>
                    <a:pt x="190" y="601"/>
                  </a:lnTo>
                  <a:lnTo>
                    <a:pt x="190" y="604"/>
                  </a:lnTo>
                  <a:lnTo>
                    <a:pt x="190" y="607"/>
                  </a:lnTo>
                  <a:lnTo>
                    <a:pt x="192" y="607"/>
                  </a:lnTo>
                  <a:lnTo>
                    <a:pt x="192" y="609"/>
                  </a:lnTo>
                  <a:lnTo>
                    <a:pt x="192" y="612"/>
                  </a:lnTo>
                  <a:lnTo>
                    <a:pt x="192" y="615"/>
                  </a:lnTo>
                  <a:lnTo>
                    <a:pt x="193" y="615"/>
                  </a:lnTo>
                  <a:lnTo>
                    <a:pt x="193" y="617"/>
                  </a:lnTo>
                  <a:lnTo>
                    <a:pt x="193" y="620"/>
                  </a:lnTo>
                  <a:lnTo>
                    <a:pt x="193" y="623"/>
                  </a:lnTo>
                  <a:lnTo>
                    <a:pt x="195" y="623"/>
                  </a:lnTo>
                  <a:lnTo>
                    <a:pt x="195" y="625"/>
                  </a:lnTo>
                  <a:lnTo>
                    <a:pt x="195" y="631"/>
                  </a:lnTo>
                  <a:lnTo>
                    <a:pt x="197" y="631"/>
                  </a:lnTo>
                  <a:lnTo>
                    <a:pt x="197" y="633"/>
                  </a:lnTo>
                  <a:lnTo>
                    <a:pt x="199" y="633"/>
                  </a:lnTo>
                  <a:lnTo>
                    <a:pt x="199" y="639"/>
                  </a:lnTo>
                  <a:lnTo>
                    <a:pt x="199" y="642"/>
                  </a:lnTo>
                  <a:lnTo>
                    <a:pt x="199" y="644"/>
                  </a:lnTo>
                  <a:lnTo>
                    <a:pt x="201" y="647"/>
                  </a:lnTo>
                  <a:lnTo>
                    <a:pt x="201" y="650"/>
                  </a:lnTo>
                  <a:lnTo>
                    <a:pt x="201" y="652"/>
                  </a:lnTo>
                  <a:lnTo>
                    <a:pt x="201" y="655"/>
                  </a:lnTo>
                  <a:lnTo>
                    <a:pt x="202" y="655"/>
                  </a:lnTo>
                  <a:lnTo>
                    <a:pt x="202" y="658"/>
                  </a:lnTo>
                  <a:lnTo>
                    <a:pt x="204" y="660"/>
                  </a:lnTo>
                  <a:lnTo>
                    <a:pt x="204" y="663"/>
                  </a:lnTo>
                  <a:lnTo>
                    <a:pt x="204" y="666"/>
                  </a:lnTo>
                  <a:lnTo>
                    <a:pt x="204" y="669"/>
                  </a:lnTo>
                  <a:lnTo>
                    <a:pt x="204" y="671"/>
                  </a:lnTo>
                  <a:lnTo>
                    <a:pt x="206" y="671"/>
                  </a:lnTo>
                  <a:lnTo>
                    <a:pt x="206" y="674"/>
                  </a:lnTo>
                  <a:lnTo>
                    <a:pt x="208" y="674"/>
                  </a:lnTo>
                  <a:lnTo>
                    <a:pt x="208" y="677"/>
                  </a:lnTo>
                  <a:lnTo>
                    <a:pt x="208" y="679"/>
                  </a:lnTo>
                  <a:lnTo>
                    <a:pt x="208" y="682"/>
                  </a:lnTo>
                  <a:lnTo>
                    <a:pt x="209" y="682"/>
                  </a:lnTo>
                  <a:lnTo>
                    <a:pt x="209" y="685"/>
                  </a:lnTo>
                  <a:lnTo>
                    <a:pt x="209" y="687"/>
                  </a:lnTo>
                  <a:lnTo>
                    <a:pt x="209" y="690"/>
                  </a:lnTo>
                  <a:lnTo>
                    <a:pt x="209" y="693"/>
                  </a:lnTo>
                  <a:lnTo>
                    <a:pt x="211" y="693"/>
                  </a:lnTo>
                  <a:lnTo>
                    <a:pt x="211" y="698"/>
                  </a:lnTo>
                  <a:lnTo>
                    <a:pt x="213" y="698"/>
                  </a:lnTo>
                  <a:lnTo>
                    <a:pt x="213" y="701"/>
                  </a:lnTo>
                  <a:lnTo>
                    <a:pt x="213" y="706"/>
                  </a:lnTo>
                  <a:lnTo>
                    <a:pt x="215" y="706"/>
                  </a:lnTo>
                  <a:lnTo>
                    <a:pt x="215" y="709"/>
                  </a:lnTo>
                  <a:lnTo>
                    <a:pt x="215" y="712"/>
                  </a:lnTo>
                  <a:lnTo>
                    <a:pt x="217" y="714"/>
                  </a:lnTo>
                  <a:lnTo>
                    <a:pt x="217" y="717"/>
                  </a:lnTo>
                  <a:lnTo>
                    <a:pt x="217" y="720"/>
                  </a:lnTo>
                  <a:lnTo>
                    <a:pt x="218" y="722"/>
                  </a:lnTo>
                  <a:lnTo>
                    <a:pt x="218" y="725"/>
                  </a:lnTo>
                  <a:lnTo>
                    <a:pt x="218" y="728"/>
                  </a:lnTo>
                  <a:lnTo>
                    <a:pt x="220" y="728"/>
                  </a:lnTo>
                  <a:lnTo>
                    <a:pt x="220" y="733"/>
                  </a:lnTo>
                  <a:lnTo>
                    <a:pt x="220" y="736"/>
                  </a:lnTo>
                  <a:lnTo>
                    <a:pt x="222" y="736"/>
                  </a:lnTo>
                  <a:lnTo>
                    <a:pt x="222" y="741"/>
                  </a:lnTo>
                  <a:lnTo>
                    <a:pt x="222" y="744"/>
                  </a:lnTo>
                  <a:lnTo>
                    <a:pt x="224" y="744"/>
                  </a:lnTo>
                  <a:lnTo>
                    <a:pt x="224" y="747"/>
                  </a:lnTo>
                  <a:lnTo>
                    <a:pt x="224" y="749"/>
                  </a:lnTo>
                  <a:lnTo>
                    <a:pt x="225" y="752"/>
                  </a:lnTo>
                  <a:lnTo>
                    <a:pt x="225" y="755"/>
                  </a:lnTo>
                  <a:lnTo>
                    <a:pt x="225" y="758"/>
                  </a:lnTo>
                  <a:lnTo>
                    <a:pt x="227" y="758"/>
                  </a:lnTo>
                  <a:lnTo>
                    <a:pt x="227" y="760"/>
                  </a:lnTo>
                  <a:lnTo>
                    <a:pt x="227" y="763"/>
                  </a:lnTo>
                  <a:lnTo>
                    <a:pt x="229" y="766"/>
                  </a:lnTo>
                  <a:lnTo>
                    <a:pt x="229" y="768"/>
                  </a:lnTo>
                  <a:lnTo>
                    <a:pt x="229" y="771"/>
                  </a:lnTo>
                  <a:lnTo>
                    <a:pt x="231" y="771"/>
                  </a:lnTo>
                </a:path>
              </a:pathLst>
            </a:custGeom>
            <a:noFill/>
            <a:ln w="3175">
              <a:solidFill>
                <a:srgbClr val="000000"/>
              </a:solidFill>
              <a:prstDash val="solid"/>
              <a:round/>
              <a:headEnd/>
              <a:tailEnd/>
            </a:ln>
          </p:spPr>
          <p:txBody>
            <a:bodyPr/>
            <a:lstStyle/>
            <a:p>
              <a:endParaRPr lang="en-US"/>
            </a:p>
          </p:txBody>
        </p:sp>
        <p:sp>
          <p:nvSpPr>
            <p:cNvPr id="79962" name="Freeform 357"/>
            <p:cNvSpPr>
              <a:spLocks/>
            </p:cNvSpPr>
            <p:nvPr/>
          </p:nvSpPr>
          <p:spPr bwMode="auto">
            <a:xfrm>
              <a:off x="4184" y="1626"/>
              <a:ext cx="362" cy="682"/>
            </a:xfrm>
            <a:custGeom>
              <a:avLst/>
              <a:gdLst>
                <a:gd name="T0" fmla="*/ 3 w 362"/>
                <a:gd name="T1" fmla="*/ 14 h 682"/>
                <a:gd name="T2" fmla="*/ 7 w 362"/>
                <a:gd name="T3" fmla="*/ 30 h 682"/>
                <a:gd name="T4" fmla="*/ 10 w 362"/>
                <a:gd name="T5" fmla="*/ 43 h 682"/>
                <a:gd name="T6" fmla="*/ 14 w 362"/>
                <a:gd name="T7" fmla="*/ 59 h 682"/>
                <a:gd name="T8" fmla="*/ 19 w 362"/>
                <a:gd name="T9" fmla="*/ 76 h 682"/>
                <a:gd name="T10" fmla="*/ 23 w 362"/>
                <a:gd name="T11" fmla="*/ 92 h 682"/>
                <a:gd name="T12" fmla="*/ 26 w 362"/>
                <a:gd name="T13" fmla="*/ 105 h 682"/>
                <a:gd name="T14" fmla="*/ 30 w 362"/>
                <a:gd name="T15" fmla="*/ 121 h 682"/>
                <a:gd name="T16" fmla="*/ 35 w 362"/>
                <a:gd name="T17" fmla="*/ 135 h 682"/>
                <a:gd name="T18" fmla="*/ 39 w 362"/>
                <a:gd name="T19" fmla="*/ 151 h 682"/>
                <a:gd name="T20" fmla="*/ 42 w 362"/>
                <a:gd name="T21" fmla="*/ 165 h 682"/>
                <a:gd name="T22" fmla="*/ 46 w 362"/>
                <a:gd name="T23" fmla="*/ 181 h 682"/>
                <a:gd name="T24" fmla="*/ 51 w 362"/>
                <a:gd name="T25" fmla="*/ 194 h 682"/>
                <a:gd name="T26" fmla="*/ 55 w 362"/>
                <a:gd name="T27" fmla="*/ 210 h 682"/>
                <a:gd name="T28" fmla="*/ 58 w 362"/>
                <a:gd name="T29" fmla="*/ 224 h 682"/>
                <a:gd name="T30" fmla="*/ 62 w 362"/>
                <a:gd name="T31" fmla="*/ 240 h 682"/>
                <a:gd name="T32" fmla="*/ 67 w 362"/>
                <a:gd name="T33" fmla="*/ 254 h 682"/>
                <a:gd name="T34" fmla="*/ 71 w 362"/>
                <a:gd name="T35" fmla="*/ 270 h 682"/>
                <a:gd name="T36" fmla="*/ 74 w 362"/>
                <a:gd name="T37" fmla="*/ 283 h 682"/>
                <a:gd name="T38" fmla="*/ 80 w 362"/>
                <a:gd name="T39" fmla="*/ 299 h 682"/>
                <a:gd name="T40" fmla="*/ 83 w 362"/>
                <a:gd name="T41" fmla="*/ 313 h 682"/>
                <a:gd name="T42" fmla="*/ 87 w 362"/>
                <a:gd name="T43" fmla="*/ 329 h 682"/>
                <a:gd name="T44" fmla="*/ 92 w 362"/>
                <a:gd name="T45" fmla="*/ 343 h 682"/>
                <a:gd name="T46" fmla="*/ 96 w 362"/>
                <a:gd name="T47" fmla="*/ 359 h 682"/>
                <a:gd name="T48" fmla="*/ 99 w 362"/>
                <a:gd name="T49" fmla="*/ 372 h 682"/>
                <a:gd name="T50" fmla="*/ 103 w 362"/>
                <a:gd name="T51" fmla="*/ 388 h 682"/>
                <a:gd name="T52" fmla="*/ 108 w 362"/>
                <a:gd name="T53" fmla="*/ 402 h 682"/>
                <a:gd name="T54" fmla="*/ 112 w 362"/>
                <a:gd name="T55" fmla="*/ 415 h 682"/>
                <a:gd name="T56" fmla="*/ 115 w 362"/>
                <a:gd name="T57" fmla="*/ 432 h 682"/>
                <a:gd name="T58" fmla="*/ 119 w 362"/>
                <a:gd name="T59" fmla="*/ 448 h 682"/>
                <a:gd name="T60" fmla="*/ 124 w 362"/>
                <a:gd name="T61" fmla="*/ 461 h 682"/>
                <a:gd name="T62" fmla="*/ 128 w 362"/>
                <a:gd name="T63" fmla="*/ 477 h 682"/>
                <a:gd name="T64" fmla="*/ 131 w 362"/>
                <a:gd name="T65" fmla="*/ 491 h 682"/>
                <a:gd name="T66" fmla="*/ 135 w 362"/>
                <a:gd name="T67" fmla="*/ 507 h 682"/>
                <a:gd name="T68" fmla="*/ 140 w 362"/>
                <a:gd name="T69" fmla="*/ 521 h 682"/>
                <a:gd name="T70" fmla="*/ 144 w 362"/>
                <a:gd name="T71" fmla="*/ 534 h 682"/>
                <a:gd name="T72" fmla="*/ 147 w 362"/>
                <a:gd name="T73" fmla="*/ 550 h 682"/>
                <a:gd name="T74" fmla="*/ 152 w 362"/>
                <a:gd name="T75" fmla="*/ 558 h 682"/>
                <a:gd name="T76" fmla="*/ 158 w 362"/>
                <a:gd name="T77" fmla="*/ 564 h 682"/>
                <a:gd name="T78" fmla="*/ 161 w 362"/>
                <a:gd name="T79" fmla="*/ 569 h 682"/>
                <a:gd name="T80" fmla="*/ 167 w 362"/>
                <a:gd name="T81" fmla="*/ 575 h 682"/>
                <a:gd name="T82" fmla="*/ 172 w 362"/>
                <a:gd name="T83" fmla="*/ 583 h 682"/>
                <a:gd name="T84" fmla="*/ 177 w 362"/>
                <a:gd name="T85" fmla="*/ 588 h 682"/>
                <a:gd name="T86" fmla="*/ 181 w 362"/>
                <a:gd name="T87" fmla="*/ 593 h 682"/>
                <a:gd name="T88" fmla="*/ 186 w 362"/>
                <a:gd name="T89" fmla="*/ 599 h 682"/>
                <a:gd name="T90" fmla="*/ 192 w 362"/>
                <a:gd name="T91" fmla="*/ 607 h 682"/>
                <a:gd name="T92" fmla="*/ 199 w 362"/>
                <a:gd name="T93" fmla="*/ 615 h 682"/>
                <a:gd name="T94" fmla="*/ 204 w 362"/>
                <a:gd name="T95" fmla="*/ 620 h 682"/>
                <a:gd name="T96" fmla="*/ 213 w 362"/>
                <a:gd name="T97" fmla="*/ 626 h 682"/>
                <a:gd name="T98" fmla="*/ 231 w 362"/>
                <a:gd name="T99" fmla="*/ 631 h 682"/>
                <a:gd name="T100" fmla="*/ 245 w 362"/>
                <a:gd name="T101" fmla="*/ 639 h 682"/>
                <a:gd name="T102" fmla="*/ 261 w 362"/>
                <a:gd name="T103" fmla="*/ 645 h 682"/>
                <a:gd name="T104" fmla="*/ 275 w 362"/>
                <a:gd name="T105" fmla="*/ 650 h 682"/>
                <a:gd name="T106" fmla="*/ 293 w 362"/>
                <a:gd name="T107" fmla="*/ 655 h 682"/>
                <a:gd name="T108" fmla="*/ 307 w 362"/>
                <a:gd name="T109" fmla="*/ 664 h 682"/>
                <a:gd name="T110" fmla="*/ 325 w 362"/>
                <a:gd name="T111" fmla="*/ 669 h 682"/>
                <a:gd name="T112" fmla="*/ 339 w 362"/>
                <a:gd name="T113" fmla="*/ 674 h 682"/>
                <a:gd name="T114" fmla="*/ 357 w 362"/>
                <a:gd name="T115" fmla="*/ 680 h 68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62"/>
                <a:gd name="T175" fmla="*/ 0 h 682"/>
                <a:gd name="T176" fmla="*/ 362 w 362"/>
                <a:gd name="T177" fmla="*/ 682 h 68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62" h="682">
                  <a:moveTo>
                    <a:pt x="0" y="0"/>
                  </a:moveTo>
                  <a:lnTo>
                    <a:pt x="0" y="3"/>
                  </a:lnTo>
                  <a:lnTo>
                    <a:pt x="0" y="5"/>
                  </a:lnTo>
                  <a:lnTo>
                    <a:pt x="1" y="8"/>
                  </a:lnTo>
                  <a:lnTo>
                    <a:pt x="1" y="11"/>
                  </a:lnTo>
                  <a:lnTo>
                    <a:pt x="1" y="14"/>
                  </a:lnTo>
                  <a:lnTo>
                    <a:pt x="3" y="14"/>
                  </a:lnTo>
                  <a:lnTo>
                    <a:pt x="3" y="16"/>
                  </a:lnTo>
                  <a:lnTo>
                    <a:pt x="3" y="19"/>
                  </a:lnTo>
                  <a:lnTo>
                    <a:pt x="5" y="22"/>
                  </a:lnTo>
                  <a:lnTo>
                    <a:pt x="5" y="24"/>
                  </a:lnTo>
                  <a:lnTo>
                    <a:pt x="5" y="27"/>
                  </a:lnTo>
                  <a:lnTo>
                    <a:pt x="7" y="27"/>
                  </a:lnTo>
                  <a:lnTo>
                    <a:pt x="7" y="30"/>
                  </a:lnTo>
                  <a:lnTo>
                    <a:pt x="7" y="32"/>
                  </a:lnTo>
                  <a:lnTo>
                    <a:pt x="9" y="32"/>
                  </a:lnTo>
                  <a:lnTo>
                    <a:pt x="9" y="35"/>
                  </a:lnTo>
                  <a:lnTo>
                    <a:pt x="9" y="38"/>
                  </a:lnTo>
                  <a:lnTo>
                    <a:pt x="9" y="41"/>
                  </a:lnTo>
                  <a:lnTo>
                    <a:pt x="10" y="41"/>
                  </a:lnTo>
                  <a:lnTo>
                    <a:pt x="10" y="43"/>
                  </a:lnTo>
                  <a:lnTo>
                    <a:pt x="10" y="46"/>
                  </a:lnTo>
                  <a:lnTo>
                    <a:pt x="12" y="46"/>
                  </a:lnTo>
                  <a:lnTo>
                    <a:pt x="12" y="49"/>
                  </a:lnTo>
                  <a:lnTo>
                    <a:pt x="12" y="54"/>
                  </a:lnTo>
                  <a:lnTo>
                    <a:pt x="14" y="54"/>
                  </a:lnTo>
                  <a:lnTo>
                    <a:pt x="14" y="57"/>
                  </a:lnTo>
                  <a:lnTo>
                    <a:pt x="14" y="59"/>
                  </a:lnTo>
                  <a:lnTo>
                    <a:pt x="16" y="59"/>
                  </a:lnTo>
                  <a:lnTo>
                    <a:pt x="16" y="62"/>
                  </a:lnTo>
                  <a:lnTo>
                    <a:pt x="16" y="65"/>
                  </a:lnTo>
                  <a:lnTo>
                    <a:pt x="16" y="67"/>
                  </a:lnTo>
                  <a:lnTo>
                    <a:pt x="17" y="67"/>
                  </a:lnTo>
                  <a:lnTo>
                    <a:pt x="17" y="70"/>
                  </a:lnTo>
                  <a:lnTo>
                    <a:pt x="17" y="73"/>
                  </a:lnTo>
                  <a:lnTo>
                    <a:pt x="19" y="76"/>
                  </a:lnTo>
                  <a:lnTo>
                    <a:pt x="19" y="78"/>
                  </a:lnTo>
                  <a:lnTo>
                    <a:pt x="19" y="81"/>
                  </a:lnTo>
                  <a:lnTo>
                    <a:pt x="21" y="81"/>
                  </a:lnTo>
                  <a:lnTo>
                    <a:pt x="21" y="84"/>
                  </a:lnTo>
                  <a:lnTo>
                    <a:pt x="21" y="86"/>
                  </a:lnTo>
                  <a:lnTo>
                    <a:pt x="23" y="89"/>
                  </a:lnTo>
                  <a:lnTo>
                    <a:pt x="23" y="92"/>
                  </a:lnTo>
                  <a:lnTo>
                    <a:pt x="23" y="94"/>
                  </a:lnTo>
                  <a:lnTo>
                    <a:pt x="25" y="94"/>
                  </a:lnTo>
                  <a:lnTo>
                    <a:pt x="25" y="97"/>
                  </a:lnTo>
                  <a:lnTo>
                    <a:pt x="25" y="100"/>
                  </a:lnTo>
                  <a:lnTo>
                    <a:pt x="26" y="100"/>
                  </a:lnTo>
                  <a:lnTo>
                    <a:pt x="26" y="103"/>
                  </a:lnTo>
                  <a:lnTo>
                    <a:pt x="26" y="105"/>
                  </a:lnTo>
                  <a:lnTo>
                    <a:pt x="26" y="108"/>
                  </a:lnTo>
                  <a:lnTo>
                    <a:pt x="28" y="108"/>
                  </a:lnTo>
                  <a:lnTo>
                    <a:pt x="28" y="111"/>
                  </a:lnTo>
                  <a:lnTo>
                    <a:pt x="28" y="113"/>
                  </a:lnTo>
                  <a:lnTo>
                    <a:pt x="30" y="113"/>
                  </a:lnTo>
                  <a:lnTo>
                    <a:pt x="30" y="116"/>
                  </a:lnTo>
                  <a:lnTo>
                    <a:pt x="30" y="119"/>
                  </a:lnTo>
                  <a:lnTo>
                    <a:pt x="30" y="121"/>
                  </a:lnTo>
                  <a:lnTo>
                    <a:pt x="32" y="121"/>
                  </a:lnTo>
                  <a:lnTo>
                    <a:pt x="32" y="124"/>
                  </a:lnTo>
                  <a:lnTo>
                    <a:pt x="32" y="127"/>
                  </a:lnTo>
                  <a:lnTo>
                    <a:pt x="33" y="127"/>
                  </a:lnTo>
                  <a:lnTo>
                    <a:pt x="33" y="130"/>
                  </a:lnTo>
                  <a:lnTo>
                    <a:pt x="33" y="132"/>
                  </a:lnTo>
                  <a:lnTo>
                    <a:pt x="33" y="135"/>
                  </a:lnTo>
                  <a:lnTo>
                    <a:pt x="35" y="135"/>
                  </a:lnTo>
                  <a:lnTo>
                    <a:pt x="35" y="138"/>
                  </a:lnTo>
                  <a:lnTo>
                    <a:pt x="35" y="140"/>
                  </a:lnTo>
                  <a:lnTo>
                    <a:pt x="37" y="140"/>
                  </a:lnTo>
                  <a:lnTo>
                    <a:pt x="37" y="143"/>
                  </a:lnTo>
                  <a:lnTo>
                    <a:pt x="37" y="148"/>
                  </a:lnTo>
                  <a:lnTo>
                    <a:pt x="39" y="148"/>
                  </a:lnTo>
                  <a:lnTo>
                    <a:pt x="39" y="151"/>
                  </a:lnTo>
                  <a:lnTo>
                    <a:pt x="39" y="154"/>
                  </a:lnTo>
                  <a:lnTo>
                    <a:pt x="41" y="154"/>
                  </a:lnTo>
                  <a:lnTo>
                    <a:pt x="41" y="156"/>
                  </a:lnTo>
                  <a:lnTo>
                    <a:pt x="41" y="159"/>
                  </a:lnTo>
                  <a:lnTo>
                    <a:pt x="42" y="162"/>
                  </a:lnTo>
                  <a:lnTo>
                    <a:pt x="42" y="165"/>
                  </a:lnTo>
                  <a:lnTo>
                    <a:pt x="42" y="167"/>
                  </a:lnTo>
                  <a:lnTo>
                    <a:pt x="44" y="167"/>
                  </a:lnTo>
                  <a:lnTo>
                    <a:pt x="44" y="170"/>
                  </a:lnTo>
                  <a:lnTo>
                    <a:pt x="44" y="173"/>
                  </a:lnTo>
                  <a:lnTo>
                    <a:pt x="46" y="175"/>
                  </a:lnTo>
                  <a:lnTo>
                    <a:pt x="46" y="178"/>
                  </a:lnTo>
                  <a:lnTo>
                    <a:pt x="46" y="181"/>
                  </a:lnTo>
                  <a:lnTo>
                    <a:pt x="48" y="181"/>
                  </a:lnTo>
                  <a:lnTo>
                    <a:pt x="48" y="183"/>
                  </a:lnTo>
                  <a:lnTo>
                    <a:pt x="48" y="186"/>
                  </a:lnTo>
                  <a:lnTo>
                    <a:pt x="49" y="186"/>
                  </a:lnTo>
                  <a:lnTo>
                    <a:pt x="49" y="189"/>
                  </a:lnTo>
                  <a:lnTo>
                    <a:pt x="49" y="192"/>
                  </a:lnTo>
                  <a:lnTo>
                    <a:pt x="49" y="194"/>
                  </a:lnTo>
                  <a:lnTo>
                    <a:pt x="51" y="194"/>
                  </a:lnTo>
                  <a:lnTo>
                    <a:pt x="51" y="197"/>
                  </a:lnTo>
                  <a:lnTo>
                    <a:pt x="51" y="200"/>
                  </a:lnTo>
                  <a:lnTo>
                    <a:pt x="53" y="200"/>
                  </a:lnTo>
                  <a:lnTo>
                    <a:pt x="53" y="202"/>
                  </a:lnTo>
                  <a:lnTo>
                    <a:pt x="53" y="205"/>
                  </a:lnTo>
                  <a:lnTo>
                    <a:pt x="55" y="208"/>
                  </a:lnTo>
                  <a:lnTo>
                    <a:pt x="55" y="210"/>
                  </a:lnTo>
                  <a:lnTo>
                    <a:pt x="55" y="213"/>
                  </a:lnTo>
                  <a:lnTo>
                    <a:pt x="57" y="213"/>
                  </a:lnTo>
                  <a:lnTo>
                    <a:pt x="57" y="216"/>
                  </a:lnTo>
                  <a:lnTo>
                    <a:pt x="57" y="219"/>
                  </a:lnTo>
                  <a:lnTo>
                    <a:pt x="58" y="219"/>
                  </a:lnTo>
                  <a:lnTo>
                    <a:pt x="58" y="224"/>
                  </a:lnTo>
                  <a:lnTo>
                    <a:pt x="58" y="227"/>
                  </a:lnTo>
                  <a:lnTo>
                    <a:pt x="60" y="227"/>
                  </a:lnTo>
                  <a:lnTo>
                    <a:pt x="60" y="229"/>
                  </a:lnTo>
                  <a:lnTo>
                    <a:pt x="60" y="235"/>
                  </a:lnTo>
                  <a:lnTo>
                    <a:pt x="62" y="235"/>
                  </a:lnTo>
                  <a:lnTo>
                    <a:pt x="62" y="237"/>
                  </a:lnTo>
                  <a:lnTo>
                    <a:pt x="62" y="240"/>
                  </a:lnTo>
                  <a:lnTo>
                    <a:pt x="64" y="240"/>
                  </a:lnTo>
                  <a:lnTo>
                    <a:pt x="64" y="243"/>
                  </a:lnTo>
                  <a:lnTo>
                    <a:pt x="64" y="248"/>
                  </a:lnTo>
                  <a:lnTo>
                    <a:pt x="65" y="248"/>
                  </a:lnTo>
                  <a:lnTo>
                    <a:pt x="65" y="251"/>
                  </a:lnTo>
                  <a:lnTo>
                    <a:pt x="67" y="254"/>
                  </a:lnTo>
                  <a:lnTo>
                    <a:pt x="67" y="256"/>
                  </a:lnTo>
                  <a:lnTo>
                    <a:pt x="67" y="259"/>
                  </a:lnTo>
                  <a:lnTo>
                    <a:pt x="69" y="262"/>
                  </a:lnTo>
                  <a:lnTo>
                    <a:pt x="69" y="264"/>
                  </a:lnTo>
                  <a:lnTo>
                    <a:pt x="69" y="267"/>
                  </a:lnTo>
                  <a:lnTo>
                    <a:pt x="71" y="267"/>
                  </a:lnTo>
                  <a:lnTo>
                    <a:pt x="71" y="270"/>
                  </a:lnTo>
                  <a:lnTo>
                    <a:pt x="71" y="272"/>
                  </a:lnTo>
                  <a:lnTo>
                    <a:pt x="73" y="272"/>
                  </a:lnTo>
                  <a:lnTo>
                    <a:pt x="73" y="275"/>
                  </a:lnTo>
                  <a:lnTo>
                    <a:pt x="74" y="278"/>
                  </a:lnTo>
                  <a:lnTo>
                    <a:pt x="74" y="281"/>
                  </a:lnTo>
                  <a:lnTo>
                    <a:pt x="74" y="283"/>
                  </a:lnTo>
                  <a:lnTo>
                    <a:pt x="74" y="286"/>
                  </a:lnTo>
                  <a:lnTo>
                    <a:pt x="76" y="286"/>
                  </a:lnTo>
                  <a:lnTo>
                    <a:pt x="76" y="289"/>
                  </a:lnTo>
                  <a:lnTo>
                    <a:pt x="78" y="291"/>
                  </a:lnTo>
                  <a:lnTo>
                    <a:pt x="78" y="294"/>
                  </a:lnTo>
                  <a:lnTo>
                    <a:pt x="78" y="297"/>
                  </a:lnTo>
                  <a:lnTo>
                    <a:pt x="80" y="297"/>
                  </a:lnTo>
                  <a:lnTo>
                    <a:pt x="80" y="299"/>
                  </a:lnTo>
                  <a:lnTo>
                    <a:pt x="80" y="302"/>
                  </a:lnTo>
                  <a:lnTo>
                    <a:pt x="80" y="305"/>
                  </a:lnTo>
                  <a:lnTo>
                    <a:pt x="81" y="305"/>
                  </a:lnTo>
                  <a:lnTo>
                    <a:pt x="81" y="310"/>
                  </a:lnTo>
                  <a:lnTo>
                    <a:pt x="83" y="310"/>
                  </a:lnTo>
                  <a:lnTo>
                    <a:pt x="83" y="313"/>
                  </a:lnTo>
                  <a:lnTo>
                    <a:pt x="83" y="316"/>
                  </a:lnTo>
                  <a:lnTo>
                    <a:pt x="85" y="316"/>
                  </a:lnTo>
                  <a:lnTo>
                    <a:pt x="85" y="318"/>
                  </a:lnTo>
                  <a:lnTo>
                    <a:pt x="85" y="321"/>
                  </a:lnTo>
                  <a:lnTo>
                    <a:pt x="87" y="324"/>
                  </a:lnTo>
                  <a:lnTo>
                    <a:pt x="87" y="326"/>
                  </a:lnTo>
                  <a:lnTo>
                    <a:pt x="87" y="329"/>
                  </a:lnTo>
                  <a:lnTo>
                    <a:pt x="89" y="329"/>
                  </a:lnTo>
                  <a:lnTo>
                    <a:pt x="89" y="332"/>
                  </a:lnTo>
                  <a:lnTo>
                    <a:pt x="89" y="334"/>
                  </a:lnTo>
                  <a:lnTo>
                    <a:pt x="90" y="334"/>
                  </a:lnTo>
                  <a:lnTo>
                    <a:pt x="90" y="337"/>
                  </a:lnTo>
                  <a:lnTo>
                    <a:pt x="90" y="340"/>
                  </a:lnTo>
                  <a:lnTo>
                    <a:pt x="90" y="343"/>
                  </a:lnTo>
                  <a:lnTo>
                    <a:pt x="92" y="343"/>
                  </a:lnTo>
                  <a:lnTo>
                    <a:pt x="92" y="345"/>
                  </a:lnTo>
                  <a:lnTo>
                    <a:pt x="92" y="348"/>
                  </a:lnTo>
                  <a:lnTo>
                    <a:pt x="94" y="348"/>
                  </a:lnTo>
                  <a:lnTo>
                    <a:pt x="94" y="351"/>
                  </a:lnTo>
                  <a:lnTo>
                    <a:pt x="94" y="353"/>
                  </a:lnTo>
                  <a:lnTo>
                    <a:pt x="96" y="356"/>
                  </a:lnTo>
                  <a:lnTo>
                    <a:pt x="96" y="359"/>
                  </a:lnTo>
                  <a:lnTo>
                    <a:pt x="96" y="361"/>
                  </a:lnTo>
                  <a:lnTo>
                    <a:pt x="97" y="361"/>
                  </a:lnTo>
                  <a:lnTo>
                    <a:pt x="97" y="364"/>
                  </a:lnTo>
                  <a:lnTo>
                    <a:pt x="97" y="367"/>
                  </a:lnTo>
                  <a:lnTo>
                    <a:pt x="99" y="367"/>
                  </a:lnTo>
                  <a:lnTo>
                    <a:pt x="99" y="372"/>
                  </a:lnTo>
                  <a:lnTo>
                    <a:pt x="99" y="375"/>
                  </a:lnTo>
                  <a:lnTo>
                    <a:pt x="101" y="375"/>
                  </a:lnTo>
                  <a:lnTo>
                    <a:pt x="101" y="378"/>
                  </a:lnTo>
                  <a:lnTo>
                    <a:pt x="101" y="380"/>
                  </a:lnTo>
                  <a:lnTo>
                    <a:pt x="103" y="380"/>
                  </a:lnTo>
                  <a:lnTo>
                    <a:pt x="103" y="383"/>
                  </a:lnTo>
                  <a:lnTo>
                    <a:pt x="103" y="386"/>
                  </a:lnTo>
                  <a:lnTo>
                    <a:pt x="103" y="388"/>
                  </a:lnTo>
                  <a:lnTo>
                    <a:pt x="105" y="388"/>
                  </a:lnTo>
                  <a:lnTo>
                    <a:pt x="105" y="391"/>
                  </a:lnTo>
                  <a:lnTo>
                    <a:pt x="105" y="394"/>
                  </a:lnTo>
                  <a:lnTo>
                    <a:pt x="106" y="394"/>
                  </a:lnTo>
                  <a:lnTo>
                    <a:pt x="106" y="397"/>
                  </a:lnTo>
                  <a:lnTo>
                    <a:pt x="106" y="399"/>
                  </a:lnTo>
                  <a:lnTo>
                    <a:pt x="108" y="402"/>
                  </a:lnTo>
                  <a:lnTo>
                    <a:pt x="108" y="405"/>
                  </a:lnTo>
                  <a:lnTo>
                    <a:pt x="108" y="407"/>
                  </a:lnTo>
                  <a:lnTo>
                    <a:pt x="110" y="407"/>
                  </a:lnTo>
                  <a:lnTo>
                    <a:pt x="110" y="410"/>
                  </a:lnTo>
                  <a:lnTo>
                    <a:pt x="110" y="413"/>
                  </a:lnTo>
                  <a:lnTo>
                    <a:pt x="112" y="415"/>
                  </a:lnTo>
                  <a:lnTo>
                    <a:pt x="112" y="418"/>
                  </a:lnTo>
                  <a:lnTo>
                    <a:pt x="112" y="421"/>
                  </a:lnTo>
                  <a:lnTo>
                    <a:pt x="113" y="421"/>
                  </a:lnTo>
                  <a:lnTo>
                    <a:pt x="113" y="423"/>
                  </a:lnTo>
                  <a:lnTo>
                    <a:pt x="113" y="426"/>
                  </a:lnTo>
                  <a:lnTo>
                    <a:pt x="115" y="426"/>
                  </a:lnTo>
                  <a:lnTo>
                    <a:pt x="115" y="432"/>
                  </a:lnTo>
                  <a:lnTo>
                    <a:pt x="117" y="434"/>
                  </a:lnTo>
                  <a:lnTo>
                    <a:pt x="117" y="437"/>
                  </a:lnTo>
                  <a:lnTo>
                    <a:pt x="117" y="440"/>
                  </a:lnTo>
                  <a:lnTo>
                    <a:pt x="119" y="440"/>
                  </a:lnTo>
                  <a:lnTo>
                    <a:pt x="119" y="445"/>
                  </a:lnTo>
                  <a:lnTo>
                    <a:pt x="119" y="448"/>
                  </a:lnTo>
                  <a:lnTo>
                    <a:pt x="120" y="448"/>
                  </a:lnTo>
                  <a:lnTo>
                    <a:pt x="120" y="450"/>
                  </a:lnTo>
                  <a:lnTo>
                    <a:pt x="120" y="453"/>
                  </a:lnTo>
                  <a:lnTo>
                    <a:pt x="122" y="453"/>
                  </a:lnTo>
                  <a:lnTo>
                    <a:pt x="122" y="459"/>
                  </a:lnTo>
                  <a:lnTo>
                    <a:pt x="122" y="461"/>
                  </a:lnTo>
                  <a:lnTo>
                    <a:pt x="124" y="461"/>
                  </a:lnTo>
                  <a:lnTo>
                    <a:pt x="124" y="464"/>
                  </a:lnTo>
                  <a:lnTo>
                    <a:pt x="124" y="467"/>
                  </a:lnTo>
                  <a:lnTo>
                    <a:pt x="126" y="467"/>
                  </a:lnTo>
                  <a:lnTo>
                    <a:pt x="126" y="469"/>
                  </a:lnTo>
                  <a:lnTo>
                    <a:pt x="126" y="472"/>
                  </a:lnTo>
                  <a:lnTo>
                    <a:pt x="128" y="475"/>
                  </a:lnTo>
                  <a:lnTo>
                    <a:pt x="128" y="477"/>
                  </a:lnTo>
                  <a:lnTo>
                    <a:pt x="128" y="480"/>
                  </a:lnTo>
                  <a:lnTo>
                    <a:pt x="129" y="480"/>
                  </a:lnTo>
                  <a:lnTo>
                    <a:pt x="129" y="483"/>
                  </a:lnTo>
                  <a:lnTo>
                    <a:pt x="129" y="486"/>
                  </a:lnTo>
                  <a:lnTo>
                    <a:pt x="131" y="486"/>
                  </a:lnTo>
                  <a:lnTo>
                    <a:pt x="131" y="491"/>
                  </a:lnTo>
                  <a:lnTo>
                    <a:pt x="131" y="494"/>
                  </a:lnTo>
                  <a:lnTo>
                    <a:pt x="133" y="494"/>
                  </a:lnTo>
                  <a:lnTo>
                    <a:pt x="133" y="496"/>
                  </a:lnTo>
                  <a:lnTo>
                    <a:pt x="133" y="499"/>
                  </a:lnTo>
                  <a:lnTo>
                    <a:pt x="135" y="502"/>
                  </a:lnTo>
                  <a:lnTo>
                    <a:pt x="135" y="504"/>
                  </a:lnTo>
                  <a:lnTo>
                    <a:pt x="135" y="507"/>
                  </a:lnTo>
                  <a:lnTo>
                    <a:pt x="136" y="507"/>
                  </a:lnTo>
                  <a:lnTo>
                    <a:pt x="136" y="510"/>
                  </a:lnTo>
                  <a:lnTo>
                    <a:pt x="136" y="512"/>
                  </a:lnTo>
                  <a:lnTo>
                    <a:pt x="138" y="512"/>
                  </a:lnTo>
                  <a:lnTo>
                    <a:pt x="138" y="515"/>
                  </a:lnTo>
                  <a:lnTo>
                    <a:pt x="138" y="521"/>
                  </a:lnTo>
                  <a:lnTo>
                    <a:pt x="140" y="521"/>
                  </a:lnTo>
                  <a:lnTo>
                    <a:pt x="140" y="523"/>
                  </a:lnTo>
                  <a:lnTo>
                    <a:pt x="140" y="526"/>
                  </a:lnTo>
                  <a:lnTo>
                    <a:pt x="142" y="526"/>
                  </a:lnTo>
                  <a:lnTo>
                    <a:pt x="142" y="529"/>
                  </a:lnTo>
                  <a:lnTo>
                    <a:pt x="142" y="531"/>
                  </a:lnTo>
                  <a:lnTo>
                    <a:pt x="144" y="534"/>
                  </a:lnTo>
                  <a:lnTo>
                    <a:pt x="144" y="537"/>
                  </a:lnTo>
                  <a:lnTo>
                    <a:pt x="144" y="539"/>
                  </a:lnTo>
                  <a:lnTo>
                    <a:pt x="145" y="539"/>
                  </a:lnTo>
                  <a:lnTo>
                    <a:pt x="145" y="542"/>
                  </a:lnTo>
                  <a:lnTo>
                    <a:pt x="145" y="545"/>
                  </a:lnTo>
                  <a:lnTo>
                    <a:pt x="147" y="545"/>
                  </a:lnTo>
                  <a:lnTo>
                    <a:pt x="147" y="548"/>
                  </a:lnTo>
                  <a:lnTo>
                    <a:pt x="147" y="550"/>
                  </a:lnTo>
                  <a:lnTo>
                    <a:pt x="147" y="553"/>
                  </a:lnTo>
                  <a:lnTo>
                    <a:pt x="149" y="553"/>
                  </a:lnTo>
                  <a:lnTo>
                    <a:pt x="149" y="556"/>
                  </a:lnTo>
                  <a:lnTo>
                    <a:pt x="151" y="556"/>
                  </a:lnTo>
                  <a:lnTo>
                    <a:pt x="152" y="558"/>
                  </a:lnTo>
                  <a:lnTo>
                    <a:pt x="154" y="558"/>
                  </a:lnTo>
                  <a:lnTo>
                    <a:pt x="154" y="561"/>
                  </a:lnTo>
                  <a:lnTo>
                    <a:pt x="156" y="561"/>
                  </a:lnTo>
                  <a:lnTo>
                    <a:pt x="156" y="564"/>
                  </a:lnTo>
                  <a:lnTo>
                    <a:pt x="158" y="564"/>
                  </a:lnTo>
                  <a:lnTo>
                    <a:pt x="160" y="566"/>
                  </a:lnTo>
                  <a:lnTo>
                    <a:pt x="161" y="566"/>
                  </a:lnTo>
                  <a:lnTo>
                    <a:pt x="161" y="569"/>
                  </a:lnTo>
                  <a:lnTo>
                    <a:pt x="163" y="569"/>
                  </a:lnTo>
                  <a:lnTo>
                    <a:pt x="163" y="572"/>
                  </a:lnTo>
                  <a:lnTo>
                    <a:pt x="165" y="572"/>
                  </a:lnTo>
                  <a:lnTo>
                    <a:pt x="165" y="575"/>
                  </a:lnTo>
                  <a:lnTo>
                    <a:pt x="167" y="575"/>
                  </a:lnTo>
                  <a:lnTo>
                    <a:pt x="167" y="577"/>
                  </a:lnTo>
                  <a:lnTo>
                    <a:pt x="168" y="577"/>
                  </a:lnTo>
                  <a:lnTo>
                    <a:pt x="170" y="577"/>
                  </a:lnTo>
                  <a:lnTo>
                    <a:pt x="170" y="580"/>
                  </a:lnTo>
                  <a:lnTo>
                    <a:pt x="172" y="580"/>
                  </a:lnTo>
                  <a:lnTo>
                    <a:pt x="172" y="583"/>
                  </a:lnTo>
                  <a:lnTo>
                    <a:pt x="174" y="583"/>
                  </a:lnTo>
                  <a:lnTo>
                    <a:pt x="174" y="585"/>
                  </a:lnTo>
                  <a:lnTo>
                    <a:pt x="176" y="585"/>
                  </a:lnTo>
                  <a:lnTo>
                    <a:pt x="176" y="588"/>
                  </a:lnTo>
                  <a:lnTo>
                    <a:pt x="177" y="588"/>
                  </a:lnTo>
                  <a:lnTo>
                    <a:pt x="177" y="591"/>
                  </a:lnTo>
                  <a:lnTo>
                    <a:pt x="179" y="591"/>
                  </a:lnTo>
                  <a:lnTo>
                    <a:pt x="181" y="591"/>
                  </a:lnTo>
                  <a:lnTo>
                    <a:pt x="181" y="593"/>
                  </a:lnTo>
                  <a:lnTo>
                    <a:pt x="183" y="593"/>
                  </a:lnTo>
                  <a:lnTo>
                    <a:pt x="183" y="596"/>
                  </a:lnTo>
                  <a:lnTo>
                    <a:pt x="184" y="596"/>
                  </a:lnTo>
                  <a:lnTo>
                    <a:pt x="184" y="599"/>
                  </a:lnTo>
                  <a:lnTo>
                    <a:pt x="186" y="599"/>
                  </a:lnTo>
                  <a:lnTo>
                    <a:pt x="188" y="602"/>
                  </a:lnTo>
                  <a:lnTo>
                    <a:pt x="188" y="604"/>
                  </a:lnTo>
                  <a:lnTo>
                    <a:pt x="190" y="604"/>
                  </a:lnTo>
                  <a:lnTo>
                    <a:pt x="190" y="607"/>
                  </a:lnTo>
                  <a:lnTo>
                    <a:pt x="192" y="607"/>
                  </a:lnTo>
                  <a:lnTo>
                    <a:pt x="193" y="607"/>
                  </a:lnTo>
                  <a:lnTo>
                    <a:pt x="193" y="610"/>
                  </a:lnTo>
                  <a:lnTo>
                    <a:pt x="195" y="610"/>
                  </a:lnTo>
                  <a:lnTo>
                    <a:pt x="195" y="612"/>
                  </a:lnTo>
                  <a:lnTo>
                    <a:pt x="197" y="612"/>
                  </a:lnTo>
                  <a:lnTo>
                    <a:pt x="199" y="615"/>
                  </a:lnTo>
                  <a:lnTo>
                    <a:pt x="200" y="615"/>
                  </a:lnTo>
                  <a:lnTo>
                    <a:pt x="200" y="618"/>
                  </a:lnTo>
                  <a:lnTo>
                    <a:pt x="202" y="618"/>
                  </a:lnTo>
                  <a:lnTo>
                    <a:pt x="202" y="620"/>
                  </a:lnTo>
                  <a:lnTo>
                    <a:pt x="204" y="620"/>
                  </a:lnTo>
                  <a:lnTo>
                    <a:pt x="204" y="623"/>
                  </a:lnTo>
                  <a:lnTo>
                    <a:pt x="206" y="623"/>
                  </a:lnTo>
                  <a:lnTo>
                    <a:pt x="209" y="623"/>
                  </a:lnTo>
                  <a:lnTo>
                    <a:pt x="209" y="626"/>
                  </a:lnTo>
                  <a:lnTo>
                    <a:pt x="213" y="626"/>
                  </a:lnTo>
                  <a:lnTo>
                    <a:pt x="216" y="626"/>
                  </a:lnTo>
                  <a:lnTo>
                    <a:pt x="216" y="628"/>
                  </a:lnTo>
                  <a:lnTo>
                    <a:pt x="220" y="628"/>
                  </a:lnTo>
                  <a:lnTo>
                    <a:pt x="223" y="628"/>
                  </a:lnTo>
                  <a:lnTo>
                    <a:pt x="223" y="631"/>
                  </a:lnTo>
                  <a:lnTo>
                    <a:pt x="227" y="631"/>
                  </a:lnTo>
                  <a:lnTo>
                    <a:pt x="231" y="631"/>
                  </a:lnTo>
                  <a:lnTo>
                    <a:pt x="231" y="634"/>
                  </a:lnTo>
                  <a:lnTo>
                    <a:pt x="234" y="634"/>
                  </a:lnTo>
                  <a:lnTo>
                    <a:pt x="238" y="634"/>
                  </a:lnTo>
                  <a:lnTo>
                    <a:pt x="238" y="637"/>
                  </a:lnTo>
                  <a:lnTo>
                    <a:pt x="241" y="637"/>
                  </a:lnTo>
                  <a:lnTo>
                    <a:pt x="243" y="637"/>
                  </a:lnTo>
                  <a:lnTo>
                    <a:pt x="245" y="639"/>
                  </a:lnTo>
                  <a:lnTo>
                    <a:pt x="247" y="639"/>
                  </a:lnTo>
                  <a:lnTo>
                    <a:pt x="250" y="639"/>
                  </a:lnTo>
                  <a:lnTo>
                    <a:pt x="250" y="642"/>
                  </a:lnTo>
                  <a:lnTo>
                    <a:pt x="254" y="642"/>
                  </a:lnTo>
                  <a:lnTo>
                    <a:pt x="257" y="642"/>
                  </a:lnTo>
                  <a:lnTo>
                    <a:pt x="257" y="645"/>
                  </a:lnTo>
                  <a:lnTo>
                    <a:pt x="261" y="645"/>
                  </a:lnTo>
                  <a:lnTo>
                    <a:pt x="264" y="645"/>
                  </a:lnTo>
                  <a:lnTo>
                    <a:pt x="264" y="647"/>
                  </a:lnTo>
                  <a:lnTo>
                    <a:pt x="268" y="647"/>
                  </a:lnTo>
                  <a:lnTo>
                    <a:pt x="271" y="647"/>
                  </a:lnTo>
                  <a:lnTo>
                    <a:pt x="271" y="650"/>
                  </a:lnTo>
                  <a:lnTo>
                    <a:pt x="275" y="650"/>
                  </a:lnTo>
                  <a:lnTo>
                    <a:pt x="279" y="650"/>
                  </a:lnTo>
                  <a:lnTo>
                    <a:pt x="279" y="653"/>
                  </a:lnTo>
                  <a:lnTo>
                    <a:pt x="282" y="653"/>
                  </a:lnTo>
                  <a:lnTo>
                    <a:pt x="286" y="653"/>
                  </a:lnTo>
                  <a:lnTo>
                    <a:pt x="286" y="655"/>
                  </a:lnTo>
                  <a:lnTo>
                    <a:pt x="289" y="655"/>
                  </a:lnTo>
                  <a:lnTo>
                    <a:pt x="293" y="655"/>
                  </a:lnTo>
                  <a:lnTo>
                    <a:pt x="293" y="658"/>
                  </a:lnTo>
                  <a:lnTo>
                    <a:pt x="296" y="658"/>
                  </a:lnTo>
                  <a:lnTo>
                    <a:pt x="300" y="658"/>
                  </a:lnTo>
                  <a:lnTo>
                    <a:pt x="300" y="661"/>
                  </a:lnTo>
                  <a:lnTo>
                    <a:pt x="303" y="661"/>
                  </a:lnTo>
                  <a:lnTo>
                    <a:pt x="307" y="661"/>
                  </a:lnTo>
                  <a:lnTo>
                    <a:pt x="307" y="664"/>
                  </a:lnTo>
                  <a:lnTo>
                    <a:pt x="311" y="664"/>
                  </a:lnTo>
                  <a:lnTo>
                    <a:pt x="314" y="664"/>
                  </a:lnTo>
                  <a:lnTo>
                    <a:pt x="314" y="666"/>
                  </a:lnTo>
                  <a:lnTo>
                    <a:pt x="318" y="666"/>
                  </a:lnTo>
                  <a:lnTo>
                    <a:pt x="321" y="666"/>
                  </a:lnTo>
                  <a:lnTo>
                    <a:pt x="321" y="669"/>
                  </a:lnTo>
                  <a:lnTo>
                    <a:pt x="325" y="669"/>
                  </a:lnTo>
                  <a:lnTo>
                    <a:pt x="328" y="669"/>
                  </a:lnTo>
                  <a:lnTo>
                    <a:pt x="328" y="672"/>
                  </a:lnTo>
                  <a:lnTo>
                    <a:pt x="332" y="672"/>
                  </a:lnTo>
                  <a:lnTo>
                    <a:pt x="335" y="672"/>
                  </a:lnTo>
                  <a:lnTo>
                    <a:pt x="335" y="674"/>
                  </a:lnTo>
                  <a:lnTo>
                    <a:pt x="339" y="674"/>
                  </a:lnTo>
                  <a:lnTo>
                    <a:pt x="342" y="674"/>
                  </a:lnTo>
                  <a:lnTo>
                    <a:pt x="342" y="677"/>
                  </a:lnTo>
                  <a:lnTo>
                    <a:pt x="346" y="677"/>
                  </a:lnTo>
                  <a:lnTo>
                    <a:pt x="350" y="677"/>
                  </a:lnTo>
                  <a:lnTo>
                    <a:pt x="350" y="680"/>
                  </a:lnTo>
                  <a:lnTo>
                    <a:pt x="353" y="680"/>
                  </a:lnTo>
                  <a:lnTo>
                    <a:pt x="357" y="680"/>
                  </a:lnTo>
                  <a:lnTo>
                    <a:pt x="357" y="682"/>
                  </a:lnTo>
                  <a:lnTo>
                    <a:pt x="360" y="682"/>
                  </a:lnTo>
                  <a:lnTo>
                    <a:pt x="362" y="682"/>
                  </a:lnTo>
                </a:path>
              </a:pathLst>
            </a:custGeom>
            <a:noFill/>
            <a:ln w="3175">
              <a:solidFill>
                <a:srgbClr val="000000"/>
              </a:solidFill>
              <a:prstDash val="solid"/>
              <a:round/>
              <a:headEnd/>
              <a:tailEnd/>
            </a:ln>
          </p:spPr>
          <p:txBody>
            <a:bodyPr/>
            <a:lstStyle/>
            <a:p>
              <a:endParaRPr lang="en-US"/>
            </a:p>
          </p:txBody>
        </p:sp>
        <p:sp>
          <p:nvSpPr>
            <p:cNvPr id="79963" name="Freeform 358"/>
            <p:cNvSpPr>
              <a:spLocks/>
            </p:cNvSpPr>
            <p:nvPr/>
          </p:nvSpPr>
          <p:spPr bwMode="auto">
            <a:xfrm>
              <a:off x="4546" y="2308"/>
              <a:ext cx="773" cy="383"/>
            </a:xfrm>
            <a:custGeom>
              <a:avLst/>
              <a:gdLst>
                <a:gd name="T0" fmla="*/ 44 w 773"/>
                <a:gd name="T1" fmla="*/ 6 h 383"/>
                <a:gd name="T2" fmla="*/ 85 w 773"/>
                <a:gd name="T3" fmla="*/ 9 h 383"/>
                <a:gd name="T4" fmla="*/ 108 w 773"/>
                <a:gd name="T5" fmla="*/ 14 h 383"/>
                <a:gd name="T6" fmla="*/ 139 w 773"/>
                <a:gd name="T7" fmla="*/ 19 h 383"/>
                <a:gd name="T8" fmla="*/ 163 w 773"/>
                <a:gd name="T9" fmla="*/ 25 h 383"/>
                <a:gd name="T10" fmla="*/ 172 w 773"/>
                <a:gd name="T11" fmla="*/ 27 h 383"/>
                <a:gd name="T12" fmla="*/ 179 w 773"/>
                <a:gd name="T13" fmla="*/ 33 h 383"/>
                <a:gd name="T14" fmla="*/ 188 w 773"/>
                <a:gd name="T15" fmla="*/ 38 h 383"/>
                <a:gd name="T16" fmla="*/ 194 w 773"/>
                <a:gd name="T17" fmla="*/ 44 h 383"/>
                <a:gd name="T18" fmla="*/ 202 w 773"/>
                <a:gd name="T19" fmla="*/ 46 h 383"/>
                <a:gd name="T20" fmla="*/ 210 w 773"/>
                <a:gd name="T21" fmla="*/ 52 h 383"/>
                <a:gd name="T22" fmla="*/ 217 w 773"/>
                <a:gd name="T23" fmla="*/ 57 h 383"/>
                <a:gd name="T24" fmla="*/ 224 w 773"/>
                <a:gd name="T25" fmla="*/ 62 h 383"/>
                <a:gd name="T26" fmla="*/ 233 w 773"/>
                <a:gd name="T27" fmla="*/ 65 h 383"/>
                <a:gd name="T28" fmla="*/ 238 w 773"/>
                <a:gd name="T29" fmla="*/ 71 h 383"/>
                <a:gd name="T30" fmla="*/ 247 w 773"/>
                <a:gd name="T31" fmla="*/ 76 h 383"/>
                <a:gd name="T32" fmla="*/ 254 w 773"/>
                <a:gd name="T33" fmla="*/ 81 h 383"/>
                <a:gd name="T34" fmla="*/ 263 w 773"/>
                <a:gd name="T35" fmla="*/ 84 h 383"/>
                <a:gd name="T36" fmla="*/ 268 w 773"/>
                <a:gd name="T37" fmla="*/ 89 h 383"/>
                <a:gd name="T38" fmla="*/ 277 w 773"/>
                <a:gd name="T39" fmla="*/ 95 h 383"/>
                <a:gd name="T40" fmla="*/ 290 w 773"/>
                <a:gd name="T41" fmla="*/ 103 h 383"/>
                <a:gd name="T42" fmla="*/ 302 w 773"/>
                <a:gd name="T43" fmla="*/ 111 h 383"/>
                <a:gd name="T44" fmla="*/ 316 w 773"/>
                <a:gd name="T45" fmla="*/ 122 h 383"/>
                <a:gd name="T46" fmla="*/ 330 w 773"/>
                <a:gd name="T47" fmla="*/ 130 h 383"/>
                <a:gd name="T48" fmla="*/ 345 w 773"/>
                <a:gd name="T49" fmla="*/ 138 h 383"/>
                <a:gd name="T50" fmla="*/ 357 w 773"/>
                <a:gd name="T51" fmla="*/ 149 h 383"/>
                <a:gd name="T52" fmla="*/ 371 w 773"/>
                <a:gd name="T53" fmla="*/ 157 h 383"/>
                <a:gd name="T54" fmla="*/ 385 w 773"/>
                <a:gd name="T55" fmla="*/ 165 h 383"/>
                <a:gd name="T56" fmla="*/ 400 w 773"/>
                <a:gd name="T57" fmla="*/ 176 h 383"/>
                <a:gd name="T58" fmla="*/ 414 w 773"/>
                <a:gd name="T59" fmla="*/ 184 h 383"/>
                <a:gd name="T60" fmla="*/ 426 w 773"/>
                <a:gd name="T61" fmla="*/ 192 h 383"/>
                <a:gd name="T62" fmla="*/ 440 w 773"/>
                <a:gd name="T63" fmla="*/ 200 h 383"/>
                <a:gd name="T64" fmla="*/ 455 w 773"/>
                <a:gd name="T65" fmla="*/ 211 h 383"/>
                <a:gd name="T66" fmla="*/ 467 w 773"/>
                <a:gd name="T67" fmla="*/ 219 h 383"/>
                <a:gd name="T68" fmla="*/ 481 w 773"/>
                <a:gd name="T69" fmla="*/ 227 h 383"/>
                <a:gd name="T70" fmla="*/ 496 w 773"/>
                <a:gd name="T71" fmla="*/ 235 h 383"/>
                <a:gd name="T72" fmla="*/ 510 w 773"/>
                <a:gd name="T73" fmla="*/ 246 h 383"/>
                <a:gd name="T74" fmla="*/ 524 w 773"/>
                <a:gd name="T75" fmla="*/ 254 h 383"/>
                <a:gd name="T76" fmla="*/ 538 w 773"/>
                <a:gd name="T77" fmla="*/ 259 h 383"/>
                <a:gd name="T78" fmla="*/ 551 w 773"/>
                <a:gd name="T79" fmla="*/ 267 h 383"/>
                <a:gd name="T80" fmla="*/ 565 w 773"/>
                <a:gd name="T81" fmla="*/ 276 h 383"/>
                <a:gd name="T82" fmla="*/ 579 w 773"/>
                <a:gd name="T83" fmla="*/ 281 h 383"/>
                <a:gd name="T84" fmla="*/ 591 w 773"/>
                <a:gd name="T85" fmla="*/ 289 h 383"/>
                <a:gd name="T86" fmla="*/ 607 w 773"/>
                <a:gd name="T87" fmla="*/ 297 h 383"/>
                <a:gd name="T88" fmla="*/ 620 w 773"/>
                <a:gd name="T89" fmla="*/ 305 h 383"/>
                <a:gd name="T90" fmla="*/ 634 w 773"/>
                <a:gd name="T91" fmla="*/ 311 h 383"/>
                <a:gd name="T92" fmla="*/ 648 w 773"/>
                <a:gd name="T93" fmla="*/ 319 h 383"/>
                <a:gd name="T94" fmla="*/ 662 w 773"/>
                <a:gd name="T95" fmla="*/ 327 h 383"/>
                <a:gd name="T96" fmla="*/ 675 w 773"/>
                <a:gd name="T97" fmla="*/ 332 h 383"/>
                <a:gd name="T98" fmla="*/ 689 w 773"/>
                <a:gd name="T99" fmla="*/ 340 h 383"/>
                <a:gd name="T100" fmla="*/ 703 w 773"/>
                <a:gd name="T101" fmla="*/ 346 h 383"/>
                <a:gd name="T102" fmla="*/ 716 w 773"/>
                <a:gd name="T103" fmla="*/ 354 h 383"/>
                <a:gd name="T104" fmla="*/ 732 w 773"/>
                <a:gd name="T105" fmla="*/ 362 h 383"/>
                <a:gd name="T106" fmla="*/ 744 w 773"/>
                <a:gd name="T107" fmla="*/ 367 h 383"/>
                <a:gd name="T108" fmla="*/ 758 w 773"/>
                <a:gd name="T109" fmla="*/ 375 h 383"/>
                <a:gd name="T110" fmla="*/ 773 w 773"/>
                <a:gd name="T111" fmla="*/ 383 h 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73"/>
                <a:gd name="T169" fmla="*/ 0 h 383"/>
                <a:gd name="T170" fmla="*/ 773 w 773"/>
                <a:gd name="T171" fmla="*/ 383 h 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73" h="383">
                  <a:moveTo>
                    <a:pt x="0" y="0"/>
                  </a:moveTo>
                  <a:lnTo>
                    <a:pt x="2" y="0"/>
                  </a:lnTo>
                  <a:lnTo>
                    <a:pt x="2" y="3"/>
                  </a:lnTo>
                  <a:lnTo>
                    <a:pt x="23" y="3"/>
                  </a:lnTo>
                  <a:lnTo>
                    <a:pt x="44" y="3"/>
                  </a:lnTo>
                  <a:lnTo>
                    <a:pt x="44" y="6"/>
                  </a:lnTo>
                  <a:lnTo>
                    <a:pt x="55" y="6"/>
                  </a:lnTo>
                  <a:lnTo>
                    <a:pt x="66" y="6"/>
                  </a:lnTo>
                  <a:lnTo>
                    <a:pt x="66" y="9"/>
                  </a:lnTo>
                  <a:lnTo>
                    <a:pt x="76" y="9"/>
                  </a:lnTo>
                  <a:lnTo>
                    <a:pt x="85" y="9"/>
                  </a:lnTo>
                  <a:lnTo>
                    <a:pt x="87" y="11"/>
                  </a:lnTo>
                  <a:lnTo>
                    <a:pt x="92" y="11"/>
                  </a:lnTo>
                  <a:lnTo>
                    <a:pt x="94" y="11"/>
                  </a:lnTo>
                  <a:lnTo>
                    <a:pt x="99" y="11"/>
                  </a:lnTo>
                  <a:lnTo>
                    <a:pt x="101" y="14"/>
                  </a:lnTo>
                  <a:lnTo>
                    <a:pt x="107" y="14"/>
                  </a:lnTo>
                  <a:lnTo>
                    <a:pt x="108" y="14"/>
                  </a:lnTo>
                  <a:lnTo>
                    <a:pt x="114" y="14"/>
                  </a:lnTo>
                  <a:lnTo>
                    <a:pt x="115" y="17"/>
                  </a:lnTo>
                  <a:lnTo>
                    <a:pt x="121" y="17"/>
                  </a:lnTo>
                  <a:lnTo>
                    <a:pt x="123" y="17"/>
                  </a:lnTo>
                  <a:lnTo>
                    <a:pt x="130" y="17"/>
                  </a:lnTo>
                  <a:lnTo>
                    <a:pt x="130" y="19"/>
                  </a:lnTo>
                  <a:lnTo>
                    <a:pt x="139" y="19"/>
                  </a:lnTo>
                  <a:lnTo>
                    <a:pt x="146" y="19"/>
                  </a:lnTo>
                  <a:lnTo>
                    <a:pt x="146" y="22"/>
                  </a:lnTo>
                  <a:lnTo>
                    <a:pt x="155" y="22"/>
                  </a:lnTo>
                  <a:lnTo>
                    <a:pt x="163" y="22"/>
                  </a:lnTo>
                  <a:lnTo>
                    <a:pt x="163" y="25"/>
                  </a:lnTo>
                  <a:lnTo>
                    <a:pt x="165" y="25"/>
                  </a:lnTo>
                  <a:lnTo>
                    <a:pt x="167" y="25"/>
                  </a:lnTo>
                  <a:lnTo>
                    <a:pt x="167" y="27"/>
                  </a:lnTo>
                  <a:lnTo>
                    <a:pt x="171" y="27"/>
                  </a:lnTo>
                  <a:lnTo>
                    <a:pt x="172" y="27"/>
                  </a:lnTo>
                  <a:lnTo>
                    <a:pt x="172" y="30"/>
                  </a:lnTo>
                  <a:lnTo>
                    <a:pt x="176" y="30"/>
                  </a:lnTo>
                  <a:lnTo>
                    <a:pt x="178" y="30"/>
                  </a:lnTo>
                  <a:lnTo>
                    <a:pt x="178" y="33"/>
                  </a:lnTo>
                  <a:lnTo>
                    <a:pt x="179" y="33"/>
                  </a:lnTo>
                  <a:lnTo>
                    <a:pt x="181" y="33"/>
                  </a:lnTo>
                  <a:lnTo>
                    <a:pt x="181" y="35"/>
                  </a:lnTo>
                  <a:lnTo>
                    <a:pt x="183" y="35"/>
                  </a:lnTo>
                  <a:lnTo>
                    <a:pt x="185" y="35"/>
                  </a:lnTo>
                  <a:lnTo>
                    <a:pt x="186" y="38"/>
                  </a:lnTo>
                  <a:lnTo>
                    <a:pt x="188" y="38"/>
                  </a:lnTo>
                  <a:lnTo>
                    <a:pt x="190" y="38"/>
                  </a:lnTo>
                  <a:lnTo>
                    <a:pt x="190" y="41"/>
                  </a:lnTo>
                  <a:lnTo>
                    <a:pt x="192" y="41"/>
                  </a:lnTo>
                  <a:lnTo>
                    <a:pt x="194" y="41"/>
                  </a:lnTo>
                  <a:lnTo>
                    <a:pt x="194" y="44"/>
                  </a:lnTo>
                  <a:lnTo>
                    <a:pt x="195" y="44"/>
                  </a:lnTo>
                  <a:lnTo>
                    <a:pt x="197" y="44"/>
                  </a:lnTo>
                  <a:lnTo>
                    <a:pt x="199" y="44"/>
                  </a:lnTo>
                  <a:lnTo>
                    <a:pt x="199" y="46"/>
                  </a:lnTo>
                  <a:lnTo>
                    <a:pt x="201" y="46"/>
                  </a:lnTo>
                  <a:lnTo>
                    <a:pt x="202" y="46"/>
                  </a:lnTo>
                  <a:lnTo>
                    <a:pt x="202" y="49"/>
                  </a:lnTo>
                  <a:lnTo>
                    <a:pt x="204" y="49"/>
                  </a:lnTo>
                  <a:lnTo>
                    <a:pt x="206" y="49"/>
                  </a:lnTo>
                  <a:lnTo>
                    <a:pt x="206" y="52"/>
                  </a:lnTo>
                  <a:lnTo>
                    <a:pt x="210" y="52"/>
                  </a:lnTo>
                  <a:lnTo>
                    <a:pt x="211" y="52"/>
                  </a:lnTo>
                  <a:lnTo>
                    <a:pt x="211" y="54"/>
                  </a:lnTo>
                  <a:lnTo>
                    <a:pt x="213" y="54"/>
                  </a:lnTo>
                  <a:lnTo>
                    <a:pt x="215" y="54"/>
                  </a:lnTo>
                  <a:lnTo>
                    <a:pt x="215" y="57"/>
                  </a:lnTo>
                  <a:lnTo>
                    <a:pt x="217" y="57"/>
                  </a:lnTo>
                  <a:lnTo>
                    <a:pt x="218" y="57"/>
                  </a:lnTo>
                  <a:lnTo>
                    <a:pt x="220" y="57"/>
                  </a:lnTo>
                  <a:lnTo>
                    <a:pt x="220" y="60"/>
                  </a:lnTo>
                  <a:lnTo>
                    <a:pt x="222" y="60"/>
                  </a:lnTo>
                  <a:lnTo>
                    <a:pt x="224" y="60"/>
                  </a:lnTo>
                  <a:lnTo>
                    <a:pt x="224" y="62"/>
                  </a:lnTo>
                  <a:lnTo>
                    <a:pt x="226" y="62"/>
                  </a:lnTo>
                  <a:lnTo>
                    <a:pt x="227" y="62"/>
                  </a:lnTo>
                  <a:lnTo>
                    <a:pt x="229" y="65"/>
                  </a:lnTo>
                  <a:lnTo>
                    <a:pt x="231" y="65"/>
                  </a:lnTo>
                  <a:lnTo>
                    <a:pt x="233" y="65"/>
                  </a:lnTo>
                  <a:lnTo>
                    <a:pt x="233" y="68"/>
                  </a:lnTo>
                  <a:lnTo>
                    <a:pt x="234" y="68"/>
                  </a:lnTo>
                  <a:lnTo>
                    <a:pt x="236" y="68"/>
                  </a:lnTo>
                  <a:lnTo>
                    <a:pt x="236" y="71"/>
                  </a:lnTo>
                  <a:lnTo>
                    <a:pt x="238" y="71"/>
                  </a:lnTo>
                  <a:lnTo>
                    <a:pt x="242" y="71"/>
                  </a:lnTo>
                  <a:lnTo>
                    <a:pt x="242" y="73"/>
                  </a:lnTo>
                  <a:lnTo>
                    <a:pt x="243" y="73"/>
                  </a:lnTo>
                  <a:lnTo>
                    <a:pt x="245" y="73"/>
                  </a:lnTo>
                  <a:lnTo>
                    <a:pt x="245" y="76"/>
                  </a:lnTo>
                  <a:lnTo>
                    <a:pt x="247" y="76"/>
                  </a:lnTo>
                  <a:lnTo>
                    <a:pt x="249" y="76"/>
                  </a:lnTo>
                  <a:lnTo>
                    <a:pt x="249" y="79"/>
                  </a:lnTo>
                  <a:lnTo>
                    <a:pt x="252" y="79"/>
                  </a:lnTo>
                  <a:lnTo>
                    <a:pt x="254" y="79"/>
                  </a:lnTo>
                  <a:lnTo>
                    <a:pt x="254" y="81"/>
                  </a:lnTo>
                  <a:lnTo>
                    <a:pt x="256" y="81"/>
                  </a:lnTo>
                  <a:lnTo>
                    <a:pt x="258" y="81"/>
                  </a:lnTo>
                  <a:lnTo>
                    <a:pt x="258" y="84"/>
                  </a:lnTo>
                  <a:lnTo>
                    <a:pt x="259" y="84"/>
                  </a:lnTo>
                  <a:lnTo>
                    <a:pt x="261" y="84"/>
                  </a:lnTo>
                  <a:lnTo>
                    <a:pt x="263" y="84"/>
                  </a:lnTo>
                  <a:lnTo>
                    <a:pt x="263" y="87"/>
                  </a:lnTo>
                  <a:lnTo>
                    <a:pt x="265" y="87"/>
                  </a:lnTo>
                  <a:lnTo>
                    <a:pt x="266" y="87"/>
                  </a:lnTo>
                  <a:lnTo>
                    <a:pt x="266" y="89"/>
                  </a:lnTo>
                  <a:lnTo>
                    <a:pt x="268" y="89"/>
                  </a:lnTo>
                  <a:lnTo>
                    <a:pt x="272" y="89"/>
                  </a:lnTo>
                  <a:lnTo>
                    <a:pt x="272" y="92"/>
                  </a:lnTo>
                  <a:lnTo>
                    <a:pt x="274" y="92"/>
                  </a:lnTo>
                  <a:lnTo>
                    <a:pt x="275" y="92"/>
                  </a:lnTo>
                  <a:lnTo>
                    <a:pt x="275" y="95"/>
                  </a:lnTo>
                  <a:lnTo>
                    <a:pt x="277" y="95"/>
                  </a:lnTo>
                  <a:lnTo>
                    <a:pt x="277" y="98"/>
                  </a:lnTo>
                  <a:lnTo>
                    <a:pt x="279" y="98"/>
                  </a:lnTo>
                  <a:lnTo>
                    <a:pt x="281" y="98"/>
                  </a:lnTo>
                  <a:lnTo>
                    <a:pt x="282" y="98"/>
                  </a:lnTo>
                  <a:lnTo>
                    <a:pt x="284" y="100"/>
                  </a:lnTo>
                  <a:lnTo>
                    <a:pt x="288" y="100"/>
                  </a:lnTo>
                  <a:lnTo>
                    <a:pt x="290" y="103"/>
                  </a:lnTo>
                  <a:lnTo>
                    <a:pt x="291" y="106"/>
                  </a:lnTo>
                  <a:lnTo>
                    <a:pt x="293" y="106"/>
                  </a:lnTo>
                  <a:lnTo>
                    <a:pt x="295" y="106"/>
                  </a:lnTo>
                  <a:lnTo>
                    <a:pt x="297" y="108"/>
                  </a:lnTo>
                  <a:lnTo>
                    <a:pt x="298" y="108"/>
                  </a:lnTo>
                  <a:lnTo>
                    <a:pt x="300" y="111"/>
                  </a:lnTo>
                  <a:lnTo>
                    <a:pt x="302" y="111"/>
                  </a:lnTo>
                  <a:lnTo>
                    <a:pt x="304" y="114"/>
                  </a:lnTo>
                  <a:lnTo>
                    <a:pt x="307" y="114"/>
                  </a:lnTo>
                  <a:lnTo>
                    <a:pt x="309" y="114"/>
                  </a:lnTo>
                  <a:lnTo>
                    <a:pt x="311" y="116"/>
                  </a:lnTo>
                  <a:lnTo>
                    <a:pt x="313" y="119"/>
                  </a:lnTo>
                  <a:lnTo>
                    <a:pt x="314" y="119"/>
                  </a:lnTo>
                  <a:lnTo>
                    <a:pt x="316" y="122"/>
                  </a:lnTo>
                  <a:lnTo>
                    <a:pt x="318" y="122"/>
                  </a:lnTo>
                  <a:lnTo>
                    <a:pt x="320" y="124"/>
                  </a:lnTo>
                  <a:lnTo>
                    <a:pt x="321" y="124"/>
                  </a:lnTo>
                  <a:lnTo>
                    <a:pt x="323" y="127"/>
                  </a:lnTo>
                  <a:lnTo>
                    <a:pt x="327" y="127"/>
                  </a:lnTo>
                  <a:lnTo>
                    <a:pt x="329" y="130"/>
                  </a:lnTo>
                  <a:lnTo>
                    <a:pt x="330" y="130"/>
                  </a:lnTo>
                  <a:lnTo>
                    <a:pt x="332" y="133"/>
                  </a:lnTo>
                  <a:lnTo>
                    <a:pt x="334" y="133"/>
                  </a:lnTo>
                  <a:lnTo>
                    <a:pt x="336" y="133"/>
                  </a:lnTo>
                  <a:lnTo>
                    <a:pt x="337" y="135"/>
                  </a:lnTo>
                  <a:lnTo>
                    <a:pt x="339" y="135"/>
                  </a:lnTo>
                  <a:lnTo>
                    <a:pt x="341" y="138"/>
                  </a:lnTo>
                  <a:lnTo>
                    <a:pt x="345" y="138"/>
                  </a:lnTo>
                  <a:lnTo>
                    <a:pt x="346" y="141"/>
                  </a:lnTo>
                  <a:lnTo>
                    <a:pt x="348" y="141"/>
                  </a:lnTo>
                  <a:lnTo>
                    <a:pt x="350" y="143"/>
                  </a:lnTo>
                  <a:lnTo>
                    <a:pt x="352" y="143"/>
                  </a:lnTo>
                  <a:lnTo>
                    <a:pt x="353" y="146"/>
                  </a:lnTo>
                  <a:lnTo>
                    <a:pt x="355" y="146"/>
                  </a:lnTo>
                  <a:lnTo>
                    <a:pt x="357" y="149"/>
                  </a:lnTo>
                  <a:lnTo>
                    <a:pt x="359" y="149"/>
                  </a:lnTo>
                  <a:lnTo>
                    <a:pt x="361" y="151"/>
                  </a:lnTo>
                  <a:lnTo>
                    <a:pt x="364" y="151"/>
                  </a:lnTo>
                  <a:lnTo>
                    <a:pt x="366" y="154"/>
                  </a:lnTo>
                  <a:lnTo>
                    <a:pt x="368" y="154"/>
                  </a:lnTo>
                  <a:lnTo>
                    <a:pt x="369" y="157"/>
                  </a:lnTo>
                  <a:lnTo>
                    <a:pt x="371" y="157"/>
                  </a:lnTo>
                  <a:lnTo>
                    <a:pt x="373" y="157"/>
                  </a:lnTo>
                  <a:lnTo>
                    <a:pt x="375" y="160"/>
                  </a:lnTo>
                  <a:lnTo>
                    <a:pt x="377" y="160"/>
                  </a:lnTo>
                  <a:lnTo>
                    <a:pt x="378" y="162"/>
                  </a:lnTo>
                  <a:lnTo>
                    <a:pt x="380" y="162"/>
                  </a:lnTo>
                  <a:lnTo>
                    <a:pt x="384" y="165"/>
                  </a:lnTo>
                  <a:lnTo>
                    <a:pt x="385" y="165"/>
                  </a:lnTo>
                  <a:lnTo>
                    <a:pt x="387" y="168"/>
                  </a:lnTo>
                  <a:lnTo>
                    <a:pt x="389" y="168"/>
                  </a:lnTo>
                  <a:lnTo>
                    <a:pt x="391" y="170"/>
                  </a:lnTo>
                  <a:lnTo>
                    <a:pt x="394" y="170"/>
                  </a:lnTo>
                  <a:lnTo>
                    <a:pt x="396" y="173"/>
                  </a:lnTo>
                  <a:lnTo>
                    <a:pt x="398" y="173"/>
                  </a:lnTo>
                  <a:lnTo>
                    <a:pt x="400" y="176"/>
                  </a:lnTo>
                  <a:lnTo>
                    <a:pt x="401" y="176"/>
                  </a:lnTo>
                  <a:lnTo>
                    <a:pt x="403" y="178"/>
                  </a:lnTo>
                  <a:lnTo>
                    <a:pt x="405" y="178"/>
                  </a:lnTo>
                  <a:lnTo>
                    <a:pt x="407" y="181"/>
                  </a:lnTo>
                  <a:lnTo>
                    <a:pt x="408" y="181"/>
                  </a:lnTo>
                  <a:lnTo>
                    <a:pt x="410" y="181"/>
                  </a:lnTo>
                  <a:lnTo>
                    <a:pt x="414" y="184"/>
                  </a:lnTo>
                  <a:lnTo>
                    <a:pt x="416" y="184"/>
                  </a:lnTo>
                  <a:lnTo>
                    <a:pt x="417" y="187"/>
                  </a:lnTo>
                  <a:lnTo>
                    <a:pt x="419" y="187"/>
                  </a:lnTo>
                  <a:lnTo>
                    <a:pt x="421" y="189"/>
                  </a:lnTo>
                  <a:lnTo>
                    <a:pt x="423" y="189"/>
                  </a:lnTo>
                  <a:lnTo>
                    <a:pt x="424" y="192"/>
                  </a:lnTo>
                  <a:lnTo>
                    <a:pt x="426" y="192"/>
                  </a:lnTo>
                  <a:lnTo>
                    <a:pt x="428" y="195"/>
                  </a:lnTo>
                  <a:lnTo>
                    <a:pt x="432" y="195"/>
                  </a:lnTo>
                  <a:lnTo>
                    <a:pt x="433" y="197"/>
                  </a:lnTo>
                  <a:lnTo>
                    <a:pt x="435" y="197"/>
                  </a:lnTo>
                  <a:lnTo>
                    <a:pt x="437" y="197"/>
                  </a:lnTo>
                  <a:lnTo>
                    <a:pt x="439" y="200"/>
                  </a:lnTo>
                  <a:lnTo>
                    <a:pt x="440" y="200"/>
                  </a:lnTo>
                  <a:lnTo>
                    <a:pt x="442" y="203"/>
                  </a:lnTo>
                  <a:lnTo>
                    <a:pt x="444" y="203"/>
                  </a:lnTo>
                  <a:lnTo>
                    <a:pt x="446" y="205"/>
                  </a:lnTo>
                  <a:lnTo>
                    <a:pt x="448" y="205"/>
                  </a:lnTo>
                  <a:lnTo>
                    <a:pt x="451" y="208"/>
                  </a:lnTo>
                  <a:lnTo>
                    <a:pt x="453" y="208"/>
                  </a:lnTo>
                  <a:lnTo>
                    <a:pt x="455" y="211"/>
                  </a:lnTo>
                  <a:lnTo>
                    <a:pt x="456" y="211"/>
                  </a:lnTo>
                  <a:lnTo>
                    <a:pt x="458" y="213"/>
                  </a:lnTo>
                  <a:lnTo>
                    <a:pt x="460" y="213"/>
                  </a:lnTo>
                  <a:lnTo>
                    <a:pt x="462" y="216"/>
                  </a:lnTo>
                  <a:lnTo>
                    <a:pt x="464" y="216"/>
                  </a:lnTo>
                  <a:lnTo>
                    <a:pt x="465" y="216"/>
                  </a:lnTo>
                  <a:lnTo>
                    <a:pt x="467" y="219"/>
                  </a:lnTo>
                  <a:lnTo>
                    <a:pt x="471" y="219"/>
                  </a:lnTo>
                  <a:lnTo>
                    <a:pt x="472" y="222"/>
                  </a:lnTo>
                  <a:lnTo>
                    <a:pt x="474" y="222"/>
                  </a:lnTo>
                  <a:lnTo>
                    <a:pt x="476" y="224"/>
                  </a:lnTo>
                  <a:lnTo>
                    <a:pt x="478" y="224"/>
                  </a:lnTo>
                  <a:lnTo>
                    <a:pt x="480" y="227"/>
                  </a:lnTo>
                  <a:lnTo>
                    <a:pt x="481" y="227"/>
                  </a:lnTo>
                  <a:lnTo>
                    <a:pt x="483" y="230"/>
                  </a:lnTo>
                  <a:lnTo>
                    <a:pt x="485" y="230"/>
                  </a:lnTo>
                  <a:lnTo>
                    <a:pt x="487" y="232"/>
                  </a:lnTo>
                  <a:lnTo>
                    <a:pt x="490" y="232"/>
                  </a:lnTo>
                  <a:lnTo>
                    <a:pt x="492" y="232"/>
                  </a:lnTo>
                  <a:lnTo>
                    <a:pt x="494" y="235"/>
                  </a:lnTo>
                  <a:lnTo>
                    <a:pt x="496" y="235"/>
                  </a:lnTo>
                  <a:lnTo>
                    <a:pt x="497" y="238"/>
                  </a:lnTo>
                  <a:lnTo>
                    <a:pt x="501" y="238"/>
                  </a:lnTo>
                  <a:lnTo>
                    <a:pt x="501" y="240"/>
                  </a:lnTo>
                  <a:lnTo>
                    <a:pt x="503" y="240"/>
                  </a:lnTo>
                  <a:lnTo>
                    <a:pt x="506" y="243"/>
                  </a:lnTo>
                  <a:lnTo>
                    <a:pt x="508" y="243"/>
                  </a:lnTo>
                  <a:lnTo>
                    <a:pt x="510" y="246"/>
                  </a:lnTo>
                  <a:lnTo>
                    <a:pt x="512" y="246"/>
                  </a:lnTo>
                  <a:lnTo>
                    <a:pt x="513" y="249"/>
                  </a:lnTo>
                  <a:lnTo>
                    <a:pt x="515" y="249"/>
                  </a:lnTo>
                  <a:lnTo>
                    <a:pt x="519" y="249"/>
                  </a:lnTo>
                  <a:lnTo>
                    <a:pt x="520" y="251"/>
                  </a:lnTo>
                  <a:lnTo>
                    <a:pt x="522" y="251"/>
                  </a:lnTo>
                  <a:lnTo>
                    <a:pt x="524" y="254"/>
                  </a:lnTo>
                  <a:lnTo>
                    <a:pt x="526" y="254"/>
                  </a:lnTo>
                  <a:lnTo>
                    <a:pt x="527" y="257"/>
                  </a:lnTo>
                  <a:lnTo>
                    <a:pt x="529" y="257"/>
                  </a:lnTo>
                  <a:lnTo>
                    <a:pt x="531" y="257"/>
                  </a:lnTo>
                  <a:lnTo>
                    <a:pt x="533" y="259"/>
                  </a:lnTo>
                  <a:lnTo>
                    <a:pt x="535" y="259"/>
                  </a:lnTo>
                  <a:lnTo>
                    <a:pt x="538" y="259"/>
                  </a:lnTo>
                  <a:lnTo>
                    <a:pt x="540" y="262"/>
                  </a:lnTo>
                  <a:lnTo>
                    <a:pt x="542" y="262"/>
                  </a:lnTo>
                  <a:lnTo>
                    <a:pt x="543" y="265"/>
                  </a:lnTo>
                  <a:lnTo>
                    <a:pt x="545" y="265"/>
                  </a:lnTo>
                  <a:lnTo>
                    <a:pt x="547" y="265"/>
                  </a:lnTo>
                  <a:lnTo>
                    <a:pt x="549" y="267"/>
                  </a:lnTo>
                  <a:lnTo>
                    <a:pt x="551" y="267"/>
                  </a:lnTo>
                  <a:lnTo>
                    <a:pt x="552" y="267"/>
                  </a:lnTo>
                  <a:lnTo>
                    <a:pt x="554" y="270"/>
                  </a:lnTo>
                  <a:lnTo>
                    <a:pt x="558" y="270"/>
                  </a:lnTo>
                  <a:lnTo>
                    <a:pt x="559" y="273"/>
                  </a:lnTo>
                  <a:lnTo>
                    <a:pt x="561" y="273"/>
                  </a:lnTo>
                  <a:lnTo>
                    <a:pt x="563" y="273"/>
                  </a:lnTo>
                  <a:lnTo>
                    <a:pt x="565" y="276"/>
                  </a:lnTo>
                  <a:lnTo>
                    <a:pt x="567" y="276"/>
                  </a:lnTo>
                  <a:lnTo>
                    <a:pt x="568" y="276"/>
                  </a:lnTo>
                  <a:lnTo>
                    <a:pt x="570" y="278"/>
                  </a:lnTo>
                  <a:lnTo>
                    <a:pt x="572" y="278"/>
                  </a:lnTo>
                  <a:lnTo>
                    <a:pt x="575" y="281"/>
                  </a:lnTo>
                  <a:lnTo>
                    <a:pt x="577" y="281"/>
                  </a:lnTo>
                  <a:lnTo>
                    <a:pt x="579" y="281"/>
                  </a:lnTo>
                  <a:lnTo>
                    <a:pt x="581" y="284"/>
                  </a:lnTo>
                  <a:lnTo>
                    <a:pt x="583" y="286"/>
                  </a:lnTo>
                  <a:lnTo>
                    <a:pt x="584" y="286"/>
                  </a:lnTo>
                  <a:lnTo>
                    <a:pt x="586" y="286"/>
                  </a:lnTo>
                  <a:lnTo>
                    <a:pt x="588" y="289"/>
                  </a:lnTo>
                  <a:lnTo>
                    <a:pt x="590" y="289"/>
                  </a:lnTo>
                  <a:lnTo>
                    <a:pt x="591" y="289"/>
                  </a:lnTo>
                  <a:lnTo>
                    <a:pt x="595" y="292"/>
                  </a:lnTo>
                  <a:lnTo>
                    <a:pt x="597" y="292"/>
                  </a:lnTo>
                  <a:lnTo>
                    <a:pt x="599" y="294"/>
                  </a:lnTo>
                  <a:lnTo>
                    <a:pt x="600" y="294"/>
                  </a:lnTo>
                  <a:lnTo>
                    <a:pt x="602" y="294"/>
                  </a:lnTo>
                  <a:lnTo>
                    <a:pt x="604" y="297"/>
                  </a:lnTo>
                  <a:lnTo>
                    <a:pt x="607" y="297"/>
                  </a:lnTo>
                  <a:lnTo>
                    <a:pt x="611" y="300"/>
                  </a:lnTo>
                  <a:lnTo>
                    <a:pt x="613" y="300"/>
                  </a:lnTo>
                  <a:lnTo>
                    <a:pt x="615" y="302"/>
                  </a:lnTo>
                  <a:lnTo>
                    <a:pt x="616" y="302"/>
                  </a:lnTo>
                  <a:lnTo>
                    <a:pt x="618" y="302"/>
                  </a:lnTo>
                  <a:lnTo>
                    <a:pt x="620" y="305"/>
                  </a:lnTo>
                  <a:lnTo>
                    <a:pt x="622" y="305"/>
                  </a:lnTo>
                  <a:lnTo>
                    <a:pt x="625" y="305"/>
                  </a:lnTo>
                  <a:lnTo>
                    <a:pt x="627" y="308"/>
                  </a:lnTo>
                  <a:lnTo>
                    <a:pt x="629" y="308"/>
                  </a:lnTo>
                  <a:lnTo>
                    <a:pt x="630" y="311"/>
                  </a:lnTo>
                  <a:lnTo>
                    <a:pt x="632" y="311"/>
                  </a:lnTo>
                  <a:lnTo>
                    <a:pt x="634" y="311"/>
                  </a:lnTo>
                  <a:lnTo>
                    <a:pt x="636" y="313"/>
                  </a:lnTo>
                  <a:lnTo>
                    <a:pt x="638" y="313"/>
                  </a:lnTo>
                  <a:lnTo>
                    <a:pt x="639" y="313"/>
                  </a:lnTo>
                  <a:lnTo>
                    <a:pt x="641" y="316"/>
                  </a:lnTo>
                  <a:lnTo>
                    <a:pt x="645" y="316"/>
                  </a:lnTo>
                  <a:lnTo>
                    <a:pt x="646" y="319"/>
                  </a:lnTo>
                  <a:lnTo>
                    <a:pt x="648" y="319"/>
                  </a:lnTo>
                  <a:lnTo>
                    <a:pt x="650" y="319"/>
                  </a:lnTo>
                  <a:lnTo>
                    <a:pt x="652" y="321"/>
                  </a:lnTo>
                  <a:lnTo>
                    <a:pt x="654" y="321"/>
                  </a:lnTo>
                  <a:lnTo>
                    <a:pt x="655" y="321"/>
                  </a:lnTo>
                  <a:lnTo>
                    <a:pt x="657" y="324"/>
                  </a:lnTo>
                  <a:lnTo>
                    <a:pt x="659" y="324"/>
                  </a:lnTo>
                  <a:lnTo>
                    <a:pt x="662" y="327"/>
                  </a:lnTo>
                  <a:lnTo>
                    <a:pt x="664" y="327"/>
                  </a:lnTo>
                  <a:lnTo>
                    <a:pt x="666" y="327"/>
                  </a:lnTo>
                  <a:lnTo>
                    <a:pt x="668" y="329"/>
                  </a:lnTo>
                  <a:lnTo>
                    <a:pt x="670" y="329"/>
                  </a:lnTo>
                  <a:lnTo>
                    <a:pt x="671" y="329"/>
                  </a:lnTo>
                  <a:lnTo>
                    <a:pt x="673" y="332"/>
                  </a:lnTo>
                  <a:lnTo>
                    <a:pt x="675" y="332"/>
                  </a:lnTo>
                  <a:lnTo>
                    <a:pt x="677" y="335"/>
                  </a:lnTo>
                  <a:lnTo>
                    <a:pt x="678" y="335"/>
                  </a:lnTo>
                  <a:lnTo>
                    <a:pt x="682" y="335"/>
                  </a:lnTo>
                  <a:lnTo>
                    <a:pt x="684" y="338"/>
                  </a:lnTo>
                  <a:lnTo>
                    <a:pt x="686" y="338"/>
                  </a:lnTo>
                  <a:lnTo>
                    <a:pt x="687" y="338"/>
                  </a:lnTo>
                  <a:lnTo>
                    <a:pt x="689" y="340"/>
                  </a:lnTo>
                  <a:lnTo>
                    <a:pt x="691" y="340"/>
                  </a:lnTo>
                  <a:lnTo>
                    <a:pt x="693" y="343"/>
                  </a:lnTo>
                  <a:lnTo>
                    <a:pt x="694" y="343"/>
                  </a:lnTo>
                  <a:lnTo>
                    <a:pt x="696" y="343"/>
                  </a:lnTo>
                  <a:lnTo>
                    <a:pt x="698" y="346"/>
                  </a:lnTo>
                  <a:lnTo>
                    <a:pt x="702" y="346"/>
                  </a:lnTo>
                  <a:lnTo>
                    <a:pt x="703" y="346"/>
                  </a:lnTo>
                  <a:lnTo>
                    <a:pt x="705" y="348"/>
                  </a:lnTo>
                  <a:lnTo>
                    <a:pt x="707" y="348"/>
                  </a:lnTo>
                  <a:lnTo>
                    <a:pt x="709" y="351"/>
                  </a:lnTo>
                  <a:lnTo>
                    <a:pt x="710" y="351"/>
                  </a:lnTo>
                  <a:lnTo>
                    <a:pt x="712" y="351"/>
                  </a:lnTo>
                  <a:lnTo>
                    <a:pt x="714" y="354"/>
                  </a:lnTo>
                  <a:lnTo>
                    <a:pt x="716" y="354"/>
                  </a:lnTo>
                  <a:lnTo>
                    <a:pt x="718" y="354"/>
                  </a:lnTo>
                  <a:lnTo>
                    <a:pt x="721" y="356"/>
                  </a:lnTo>
                  <a:lnTo>
                    <a:pt x="723" y="356"/>
                  </a:lnTo>
                  <a:lnTo>
                    <a:pt x="725" y="359"/>
                  </a:lnTo>
                  <a:lnTo>
                    <a:pt x="726" y="359"/>
                  </a:lnTo>
                  <a:lnTo>
                    <a:pt x="728" y="359"/>
                  </a:lnTo>
                  <a:lnTo>
                    <a:pt x="732" y="362"/>
                  </a:lnTo>
                  <a:lnTo>
                    <a:pt x="733" y="362"/>
                  </a:lnTo>
                  <a:lnTo>
                    <a:pt x="735" y="362"/>
                  </a:lnTo>
                  <a:lnTo>
                    <a:pt x="737" y="365"/>
                  </a:lnTo>
                  <a:lnTo>
                    <a:pt x="739" y="365"/>
                  </a:lnTo>
                  <a:lnTo>
                    <a:pt x="741" y="367"/>
                  </a:lnTo>
                  <a:lnTo>
                    <a:pt x="742" y="367"/>
                  </a:lnTo>
                  <a:lnTo>
                    <a:pt x="744" y="367"/>
                  </a:lnTo>
                  <a:lnTo>
                    <a:pt x="746" y="370"/>
                  </a:lnTo>
                  <a:lnTo>
                    <a:pt x="749" y="370"/>
                  </a:lnTo>
                  <a:lnTo>
                    <a:pt x="751" y="370"/>
                  </a:lnTo>
                  <a:lnTo>
                    <a:pt x="753" y="373"/>
                  </a:lnTo>
                  <a:lnTo>
                    <a:pt x="755" y="373"/>
                  </a:lnTo>
                  <a:lnTo>
                    <a:pt x="757" y="375"/>
                  </a:lnTo>
                  <a:lnTo>
                    <a:pt x="758" y="375"/>
                  </a:lnTo>
                  <a:lnTo>
                    <a:pt x="760" y="375"/>
                  </a:lnTo>
                  <a:lnTo>
                    <a:pt x="762" y="378"/>
                  </a:lnTo>
                  <a:lnTo>
                    <a:pt x="764" y="378"/>
                  </a:lnTo>
                  <a:lnTo>
                    <a:pt x="765" y="378"/>
                  </a:lnTo>
                  <a:lnTo>
                    <a:pt x="769" y="381"/>
                  </a:lnTo>
                  <a:lnTo>
                    <a:pt x="771" y="381"/>
                  </a:lnTo>
                  <a:lnTo>
                    <a:pt x="773" y="383"/>
                  </a:lnTo>
                </a:path>
              </a:pathLst>
            </a:custGeom>
            <a:noFill/>
            <a:ln w="12700" cmpd="sng">
              <a:solidFill>
                <a:srgbClr val="000000"/>
              </a:solidFill>
              <a:prstDash val="solid"/>
              <a:round/>
              <a:headEnd/>
              <a:tailEnd/>
            </a:ln>
          </p:spPr>
          <p:txBody>
            <a:bodyPr/>
            <a:lstStyle/>
            <a:p>
              <a:endParaRPr lang="en-US"/>
            </a:p>
          </p:txBody>
        </p:sp>
        <p:sp>
          <p:nvSpPr>
            <p:cNvPr id="79964" name="Freeform 359"/>
            <p:cNvSpPr>
              <a:spLocks/>
            </p:cNvSpPr>
            <p:nvPr/>
          </p:nvSpPr>
          <p:spPr bwMode="auto">
            <a:xfrm>
              <a:off x="3344" y="990"/>
              <a:ext cx="1143" cy="1305"/>
            </a:xfrm>
            <a:custGeom>
              <a:avLst/>
              <a:gdLst>
                <a:gd name="T0" fmla="*/ 593 w 1143"/>
                <a:gd name="T1" fmla="*/ 431 h 1305"/>
                <a:gd name="T2" fmla="*/ 595 w 1143"/>
                <a:gd name="T3" fmla="*/ 24 h 1305"/>
                <a:gd name="T4" fmla="*/ 596 w 1143"/>
                <a:gd name="T5" fmla="*/ 520 h 1305"/>
                <a:gd name="T6" fmla="*/ 596 w 1143"/>
                <a:gd name="T7" fmla="*/ 879 h 1305"/>
                <a:gd name="T8" fmla="*/ 598 w 1143"/>
                <a:gd name="T9" fmla="*/ 979 h 1305"/>
                <a:gd name="T10" fmla="*/ 600 w 1143"/>
                <a:gd name="T11" fmla="*/ 1081 h 1305"/>
                <a:gd name="T12" fmla="*/ 602 w 1143"/>
                <a:gd name="T13" fmla="*/ 1130 h 1305"/>
                <a:gd name="T14" fmla="*/ 602 w 1143"/>
                <a:gd name="T15" fmla="*/ 1167 h 1305"/>
                <a:gd name="T16" fmla="*/ 604 w 1143"/>
                <a:gd name="T17" fmla="*/ 1173 h 1305"/>
                <a:gd name="T18" fmla="*/ 605 w 1143"/>
                <a:gd name="T19" fmla="*/ 1175 h 1305"/>
                <a:gd name="T20" fmla="*/ 607 w 1143"/>
                <a:gd name="T21" fmla="*/ 1178 h 1305"/>
                <a:gd name="T22" fmla="*/ 607 w 1143"/>
                <a:gd name="T23" fmla="*/ 1184 h 1305"/>
                <a:gd name="T24" fmla="*/ 609 w 1143"/>
                <a:gd name="T25" fmla="*/ 1184 h 1305"/>
                <a:gd name="T26" fmla="*/ 611 w 1143"/>
                <a:gd name="T27" fmla="*/ 1189 h 1305"/>
                <a:gd name="T28" fmla="*/ 612 w 1143"/>
                <a:gd name="T29" fmla="*/ 1192 h 1305"/>
                <a:gd name="T30" fmla="*/ 612 w 1143"/>
                <a:gd name="T31" fmla="*/ 1194 h 1305"/>
                <a:gd name="T32" fmla="*/ 614 w 1143"/>
                <a:gd name="T33" fmla="*/ 1197 h 1305"/>
                <a:gd name="T34" fmla="*/ 616 w 1143"/>
                <a:gd name="T35" fmla="*/ 1200 h 1305"/>
                <a:gd name="T36" fmla="*/ 618 w 1143"/>
                <a:gd name="T37" fmla="*/ 1202 h 1305"/>
                <a:gd name="T38" fmla="*/ 618 w 1143"/>
                <a:gd name="T39" fmla="*/ 1205 h 1305"/>
                <a:gd name="T40" fmla="*/ 619 w 1143"/>
                <a:gd name="T41" fmla="*/ 1208 h 1305"/>
                <a:gd name="T42" fmla="*/ 621 w 1143"/>
                <a:gd name="T43" fmla="*/ 1211 h 1305"/>
                <a:gd name="T44" fmla="*/ 623 w 1143"/>
                <a:gd name="T45" fmla="*/ 1213 h 1305"/>
                <a:gd name="T46" fmla="*/ 623 w 1143"/>
                <a:gd name="T47" fmla="*/ 1216 h 1305"/>
                <a:gd name="T48" fmla="*/ 625 w 1143"/>
                <a:gd name="T49" fmla="*/ 1219 h 1305"/>
                <a:gd name="T50" fmla="*/ 627 w 1143"/>
                <a:gd name="T51" fmla="*/ 1221 h 1305"/>
                <a:gd name="T52" fmla="*/ 628 w 1143"/>
                <a:gd name="T53" fmla="*/ 1227 h 1305"/>
                <a:gd name="T54" fmla="*/ 628 w 1143"/>
                <a:gd name="T55" fmla="*/ 1227 h 1305"/>
                <a:gd name="T56" fmla="*/ 630 w 1143"/>
                <a:gd name="T57" fmla="*/ 1229 h 1305"/>
                <a:gd name="T58" fmla="*/ 632 w 1143"/>
                <a:gd name="T59" fmla="*/ 1235 h 1305"/>
                <a:gd name="T60" fmla="*/ 634 w 1143"/>
                <a:gd name="T61" fmla="*/ 1235 h 1305"/>
                <a:gd name="T62" fmla="*/ 634 w 1143"/>
                <a:gd name="T63" fmla="*/ 1240 h 1305"/>
                <a:gd name="T64" fmla="*/ 635 w 1143"/>
                <a:gd name="T65" fmla="*/ 1243 h 1305"/>
                <a:gd name="T66" fmla="*/ 637 w 1143"/>
                <a:gd name="T67" fmla="*/ 1246 h 1305"/>
                <a:gd name="T68" fmla="*/ 639 w 1143"/>
                <a:gd name="T69" fmla="*/ 1248 h 1305"/>
                <a:gd name="T70" fmla="*/ 639 w 1143"/>
                <a:gd name="T71" fmla="*/ 1251 h 1305"/>
                <a:gd name="T72" fmla="*/ 641 w 1143"/>
                <a:gd name="T73" fmla="*/ 1254 h 1305"/>
                <a:gd name="T74" fmla="*/ 643 w 1143"/>
                <a:gd name="T75" fmla="*/ 1256 h 1305"/>
                <a:gd name="T76" fmla="*/ 644 w 1143"/>
                <a:gd name="T77" fmla="*/ 1259 h 1305"/>
                <a:gd name="T78" fmla="*/ 644 w 1143"/>
                <a:gd name="T79" fmla="*/ 1262 h 1305"/>
                <a:gd name="T80" fmla="*/ 646 w 1143"/>
                <a:gd name="T81" fmla="*/ 1264 h 1305"/>
                <a:gd name="T82" fmla="*/ 648 w 1143"/>
                <a:gd name="T83" fmla="*/ 1267 h 1305"/>
                <a:gd name="T84" fmla="*/ 650 w 1143"/>
                <a:gd name="T85" fmla="*/ 1270 h 1305"/>
                <a:gd name="T86" fmla="*/ 650 w 1143"/>
                <a:gd name="T87" fmla="*/ 1273 h 1305"/>
                <a:gd name="T88" fmla="*/ 651 w 1143"/>
                <a:gd name="T89" fmla="*/ 1275 h 1305"/>
                <a:gd name="T90" fmla="*/ 653 w 1143"/>
                <a:gd name="T91" fmla="*/ 1278 h 1305"/>
                <a:gd name="T92" fmla="*/ 655 w 1143"/>
                <a:gd name="T93" fmla="*/ 1281 h 1305"/>
                <a:gd name="T94" fmla="*/ 657 w 1143"/>
                <a:gd name="T95" fmla="*/ 1283 h 1305"/>
                <a:gd name="T96" fmla="*/ 659 w 1143"/>
                <a:gd name="T97" fmla="*/ 1286 h 1305"/>
                <a:gd name="T98" fmla="*/ 660 w 1143"/>
                <a:gd name="T99" fmla="*/ 1286 h 1305"/>
                <a:gd name="T100" fmla="*/ 662 w 1143"/>
                <a:gd name="T101" fmla="*/ 1289 h 1305"/>
                <a:gd name="T102" fmla="*/ 664 w 1143"/>
                <a:gd name="T103" fmla="*/ 1291 h 1305"/>
                <a:gd name="T104" fmla="*/ 666 w 1143"/>
                <a:gd name="T105" fmla="*/ 1294 h 1305"/>
                <a:gd name="T106" fmla="*/ 666 w 1143"/>
                <a:gd name="T107" fmla="*/ 1297 h 1305"/>
                <a:gd name="T108" fmla="*/ 667 w 1143"/>
                <a:gd name="T109" fmla="*/ 1297 h 1305"/>
                <a:gd name="T110" fmla="*/ 669 w 1143"/>
                <a:gd name="T111" fmla="*/ 1300 h 1305"/>
                <a:gd name="T112" fmla="*/ 671 w 1143"/>
                <a:gd name="T113" fmla="*/ 1302 h 1305"/>
                <a:gd name="T114" fmla="*/ 1143 w 1143"/>
                <a:gd name="T115" fmla="*/ 1305 h 130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43"/>
                <a:gd name="T175" fmla="*/ 0 h 1305"/>
                <a:gd name="T176" fmla="*/ 1143 w 1143"/>
                <a:gd name="T177" fmla="*/ 1305 h 130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43" h="1305">
                  <a:moveTo>
                    <a:pt x="0" y="1200"/>
                  </a:moveTo>
                  <a:lnTo>
                    <a:pt x="593" y="1200"/>
                  </a:lnTo>
                  <a:lnTo>
                    <a:pt x="593" y="431"/>
                  </a:lnTo>
                  <a:lnTo>
                    <a:pt x="595" y="237"/>
                  </a:lnTo>
                  <a:lnTo>
                    <a:pt x="595" y="0"/>
                  </a:lnTo>
                  <a:lnTo>
                    <a:pt x="595" y="24"/>
                  </a:lnTo>
                  <a:lnTo>
                    <a:pt x="595" y="86"/>
                  </a:lnTo>
                  <a:lnTo>
                    <a:pt x="595" y="399"/>
                  </a:lnTo>
                  <a:lnTo>
                    <a:pt x="596" y="520"/>
                  </a:lnTo>
                  <a:lnTo>
                    <a:pt x="596" y="803"/>
                  </a:lnTo>
                  <a:lnTo>
                    <a:pt x="596" y="822"/>
                  </a:lnTo>
                  <a:lnTo>
                    <a:pt x="596" y="879"/>
                  </a:lnTo>
                  <a:lnTo>
                    <a:pt x="598" y="898"/>
                  </a:lnTo>
                  <a:lnTo>
                    <a:pt x="598" y="962"/>
                  </a:lnTo>
                  <a:lnTo>
                    <a:pt x="598" y="979"/>
                  </a:lnTo>
                  <a:lnTo>
                    <a:pt x="598" y="1019"/>
                  </a:lnTo>
                  <a:lnTo>
                    <a:pt x="600" y="1033"/>
                  </a:lnTo>
                  <a:lnTo>
                    <a:pt x="600" y="1081"/>
                  </a:lnTo>
                  <a:lnTo>
                    <a:pt x="600" y="1092"/>
                  </a:lnTo>
                  <a:lnTo>
                    <a:pt x="600" y="1122"/>
                  </a:lnTo>
                  <a:lnTo>
                    <a:pt x="602" y="1130"/>
                  </a:lnTo>
                  <a:lnTo>
                    <a:pt x="602" y="1157"/>
                  </a:lnTo>
                  <a:lnTo>
                    <a:pt x="602" y="1162"/>
                  </a:lnTo>
                  <a:lnTo>
                    <a:pt x="602" y="1167"/>
                  </a:lnTo>
                  <a:lnTo>
                    <a:pt x="604" y="1170"/>
                  </a:lnTo>
                  <a:lnTo>
                    <a:pt x="604" y="1173"/>
                  </a:lnTo>
                  <a:lnTo>
                    <a:pt x="605" y="1173"/>
                  </a:lnTo>
                  <a:lnTo>
                    <a:pt x="605" y="1175"/>
                  </a:lnTo>
                  <a:lnTo>
                    <a:pt x="605" y="1178"/>
                  </a:lnTo>
                  <a:lnTo>
                    <a:pt x="607" y="1178"/>
                  </a:lnTo>
                  <a:lnTo>
                    <a:pt x="607" y="1181"/>
                  </a:lnTo>
                  <a:lnTo>
                    <a:pt x="607" y="1184"/>
                  </a:lnTo>
                  <a:lnTo>
                    <a:pt x="609" y="1184"/>
                  </a:lnTo>
                  <a:lnTo>
                    <a:pt x="609" y="1186"/>
                  </a:lnTo>
                  <a:lnTo>
                    <a:pt x="611" y="1186"/>
                  </a:lnTo>
                  <a:lnTo>
                    <a:pt x="611" y="1189"/>
                  </a:lnTo>
                  <a:lnTo>
                    <a:pt x="612" y="1192"/>
                  </a:lnTo>
                  <a:lnTo>
                    <a:pt x="612" y="1194"/>
                  </a:lnTo>
                  <a:lnTo>
                    <a:pt x="614" y="1194"/>
                  </a:lnTo>
                  <a:lnTo>
                    <a:pt x="614" y="1197"/>
                  </a:lnTo>
                  <a:lnTo>
                    <a:pt x="616" y="1200"/>
                  </a:lnTo>
                  <a:lnTo>
                    <a:pt x="616" y="1202"/>
                  </a:lnTo>
                  <a:lnTo>
                    <a:pt x="618" y="1202"/>
                  </a:lnTo>
                  <a:lnTo>
                    <a:pt x="618" y="1205"/>
                  </a:lnTo>
                  <a:lnTo>
                    <a:pt x="619" y="1205"/>
                  </a:lnTo>
                  <a:lnTo>
                    <a:pt x="619" y="1208"/>
                  </a:lnTo>
                  <a:lnTo>
                    <a:pt x="619" y="1211"/>
                  </a:lnTo>
                  <a:lnTo>
                    <a:pt x="621" y="1211"/>
                  </a:lnTo>
                  <a:lnTo>
                    <a:pt x="621" y="1213"/>
                  </a:lnTo>
                  <a:lnTo>
                    <a:pt x="623" y="1213"/>
                  </a:lnTo>
                  <a:lnTo>
                    <a:pt x="623" y="1216"/>
                  </a:lnTo>
                  <a:lnTo>
                    <a:pt x="625" y="1216"/>
                  </a:lnTo>
                  <a:lnTo>
                    <a:pt x="625" y="1219"/>
                  </a:lnTo>
                  <a:lnTo>
                    <a:pt x="625" y="1221"/>
                  </a:lnTo>
                  <a:lnTo>
                    <a:pt x="627" y="1221"/>
                  </a:lnTo>
                  <a:lnTo>
                    <a:pt x="627" y="1224"/>
                  </a:lnTo>
                  <a:lnTo>
                    <a:pt x="627" y="1227"/>
                  </a:lnTo>
                  <a:lnTo>
                    <a:pt x="628" y="1227"/>
                  </a:lnTo>
                  <a:lnTo>
                    <a:pt x="630" y="1229"/>
                  </a:lnTo>
                  <a:lnTo>
                    <a:pt x="630" y="1232"/>
                  </a:lnTo>
                  <a:lnTo>
                    <a:pt x="632" y="1232"/>
                  </a:lnTo>
                  <a:lnTo>
                    <a:pt x="632" y="1235"/>
                  </a:lnTo>
                  <a:lnTo>
                    <a:pt x="634" y="1235"/>
                  </a:lnTo>
                  <a:lnTo>
                    <a:pt x="634" y="1238"/>
                  </a:lnTo>
                  <a:lnTo>
                    <a:pt x="634" y="1240"/>
                  </a:lnTo>
                  <a:lnTo>
                    <a:pt x="635" y="1240"/>
                  </a:lnTo>
                  <a:lnTo>
                    <a:pt x="635" y="1243"/>
                  </a:lnTo>
                  <a:lnTo>
                    <a:pt x="637" y="1243"/>
                  </a:lnTo>
                  <a:lnTo>
                    <a:pt x="637" y="1246"/>
                  </a:lnTo>
                  <a:lnTo>
                    <a:pt x="637" y="1248"/>
                  </a:lnTo>
                  <a:lnTo>
                    <a:pt x="639" y="1248"/>
                  </a:lnTo>
                  <a:lnTo>
                    <a:pt x="639" y="1251"/>
                  </a:lnTo>
                  <a:lnTo>
                    <a:pt x="641" y="1251"/>
                  </a:lnTo>
                  <a:lnTo>
                    <a:pt x="641" y="1254"/>
                  </a:lnTo>
                  <a:lnTo>
                    <a:pt x="643" y="1256"/>
                  </a:lnTo>
                  <a:lnTo>
                    <a:pt x="643" y="1259"/>
                  </a:lnTo>
                  <a:lnTo>
                    <a:pt x="644" y="1259"/>
                  </a:lnTo>
                  <a:lnTo>
                    <a:pt x="644" y="1262"/>
                  </a:lnTo>
                  <a:lnTo>
                    <a:pt x="646" y="1262"/>
                  </a:lnTo>
                  <a:lnTo>
                    <a:pt x="646" y="1264"/>
                  </a:lnTo>
                  <a:lnTo>
                    <a:pt x="646" y="1267"/>
                  </a:lnTo>
                  <a:lnTo>
                    <a:pt x="648" y="1267"/>
                  </a:lnTo>
                  <a:lnTo>
                    <a:pt x="648" y="1270"/>
                  </a:lnTo>
                  <a:lnTo>
                    <a:pt x="650" y="1270"/>
                  </a:lnTo>
                  <a:lnTo>
                    <a:pt x="650" y="1273"/>
                  </a:lnTo>
                  <a:lnTo>
                    <a:pt x="651" y="1273"/>
                  </a:lnTo>
                  <a:lnTo>
                    <a:pt x="651" y="1275"/>
                  </a:lnTo>
                  <a:lnTo>
                    <a:pt x="651" y="1278"/>
                  </a:lnTo>
                  <a:lnTo>
                    <a:pt x="653" y="1278"/>
                  </a:lnTo>
                  <a:lnTo>
                    <a:pt x="655" y="1281"/>
                  </a:lnTo>
                  <a:lnTo>
                    <a:pt x="657" y="1281"/>
                  </a:lnTo>
                  <a:lnTo>
                    <a:pt x="657" y="1283"/>
                  </a:lnTo>
                  <a:lnTo>
                    <a:pt x="659" y="1283"/>
                  </a:lnTo>
                  <a:lnTo>
                    <a:pt x="659" y="1286"/>
                  </a:lnTo>
                  <a:lnTo>
                    <a:pt x="660" y="1286"/>
                  </a:lnTo>
                  <a:lnTo>
                    <a:pt x="660" y="1289"/>
                  </a:lnTo>
                  <a:lnTo>
                    <a:pt x="662" y="1289"/>
                  </a:lnTo>
                  <a:lnTo>
                    <a:pt x="662" y="1291"/>
                  </a:lnTo>
                  <a:lnTo>
                    <a:pt x="664" y="1291"/>
                  </a:lnTo>
                  <a:lnTo>
                    <a:pt x="664" y="1294"/>
                  </a:lnTo>
                  <a:lnTo>
                    <a:pt x="666" y="1294"/>
                  </a:lnTo>
                  <a:lnTo>
                    <a:pt x="666" y="1297"/>
                  </a:lnTo>
                  <a:lnTo>
                    <a:pt x="667" y="1297"/>
                  </a:lnTo>
                  <a:lnTo>
                    <a:pt x="667" y="1300"/>
                  </a:lnTo>
                  <a:lnTo>
                    <a:pt x="669" y="1300"/>
                  </a:lnTo>
                  <a:lnTo>
                    <a:pt x="671" y="1302"/>
                  </a:lnTo>
                  <a:lnTo>
                    <a:pt x="673" y="1302"/>
                  </a:lnTo>
                  <a:lnTo>
                    <a:pt x="673" y="1305"/>
                  </a:lnTo>
                  <a:lnTo>
                    <a:pt x="1143" y="1305"/>
                  </a:lnTo>
                </a:path>
              </a:pathLst>
            </a:custGeom>
            <a:noFill/>
            <a:ln w="12700" cmpd="sng">
              <a:solidFill>
                <a:srgbClr val="FF0000"/>
              </a:solidFill>
              <a:prstDash val="solid"/>
              <a:round/>
              <a:headEnd/>
              <a:tailEnd/>
            </a:ln>
          </p:spPr>
          <p:txBody>
            <a:bodyPr/>
            <a:lstStyle/>
            <a:p>
              <a:endParaRPr lang="en-US"/>
            </a:p>
          </p:txBody>
        </p:sp>
        <p:sp>
          <p:nvSpPr>
            <p:cNvPr id="79965" name="Line 360"/>
            <p:cNvSpPr>
              <a:spLocks noChangeShapeType="1"/>
            </p:cNvSpPr>
            <p:nvPr/>
          </p:nvSpPr>
          <p:spPr bwMode="auto">
            <a:xfrm>
              <a:off x="4487" y="2295"/>
              <a:ext cx="832" cy="0"/>
            </a:xfrm>
            <a:prstGeom prst="line">
              <a:avLst/>
            </a:prstGeom>
            <a:noFill/>
            <a:ln w="12700">
              <a:solidFill>
                <a:srgbClr val="FF0000"/>
              </a:solidFill>
              <a:round/>
              <a:headEnd/>
              <a:tailEnd/>
            </a:ln>
          </p:spPr>
          <p:txBody>
            <a:bodyPr/>
            <a:lstStyle/>
            <a:p>
              <a:endParaRPr lang="en-US"/>
            </a:p>
          </p:txBody>
        </p:sp>
        <p:sp>
          <p:nvSpPr>
            <p:cNvPr id="79966" name="Freeform 361"/>
            <p:cNvSpPr>
              <a:spLocks/>
            </p:cNvSpPr>
            <p:nvPr/>
          </p:nvSpPr>
          <p:spPr bwMode="auto">
            <a:xfrm>
              <a:off x="3344" y="2184"/>
              <a:ext cx="1236" cy="11"/>
            </a:xfrm>
            <a:custGeom>
              <a:avLst/>
              <a:gdLst>
                <a:gd name="T0" fmla="*/ 0 w 1236"/>
                <a:gd name="T1" fmla="*/ 11 h 11"/>
                <a:gd name="T2" fmla="*/ 593 w 1236"/>
                <a:gd name="T3" fmla="*/ 11 h 11"/>
                <a:gd name="T4" fmla="*/ 595 w 1236"/>
                <a:gd name="T5" fmla="*/ 8 h 11"/>
                <a:gd name="T6" fmla="*/ 595 w 1236"/>
                <a:gd name="T7" fmla="*/ 6 h 11"/>
                <a:gd name="T8" fmla="*/ 595 w 1236"/>
                <a:gd name="T9" fmla="*/ 6 h 11"/>
                <a:gd name="T10" fmla="*/ 595 w 1236"/>
                <a:gd name="T11" fmla="*/ 3 h 11"/>
                <a:gd name="T12" fmla="*/ 596 w 1236"/>
                <a:gd name="T13" fmla="*/ 3 h 11"/>
                <a:gd name="T14" fmla="*/ 596 w 1236"/>
                <a:gd name="T15" fmla="*/ 0 h 11"/>
                <a:gd name="T16" fmla="*/ 600 w 1236"/>
                <a:gd name="T17" fmla="*/ 0 h 11"/>
                <a:gd name="T18" fmla="*/ 600 w 1236"/>
                <a:gd name="T19" fmla="*/ 0 h 11"/>
                <a:gd name="T20" fmla="*/ 600 w 1236"/>
                <a:gd name="T21" fmla="*/ 0 h 11"/>
                <a:gd name="T22" fmla="*/ 600 w 1236"/>
                <a:gd name="T23" fmla="*/ 0 h 11"/>
                <a:gd name="T24" fmla="*/ 600 w 1236"/>
                <a:gd name="T25" fmla="*/ 0 h 11"/>
                <a:gd name="T26" fmla="*/ 612 w 1236"/>
                <a:gd name="T27" fmla="*/ 0 h 11"/>
                <a:gd name="T28" fmla="*/ 612 w 1236"/>
                <a:gd name="T29" fmla="*/ 0 h 11"/>
                <a:gd name="T30" fmla="*/ 612 w 1236"/>
                <a:gd name="T31" fmla="*/ 0 h 11"/>
                <a:gd name="T32" fmla="*/ 616 w 1236"/>
                <a:gd name="T33" fmla="*/ 0 h 11"/>
                <a:gd name="T34" fmla="*/ 616 w 1236"/>
                <a:gd name="T35" fmla="*/ 0 h 11"/>
                <a:gd name="T36" fmla="*/ 616 w 1236"/>
                <a:gd name="T37" fmla="*/ 0 h 11"/>
                <a:gd name="T38" fmla="*/ 616 w 1236"/>
                <a:gd name="T39" fmla="*/ 0 h 11"/>
                <a:gd name="T40" fmla="*/ 616 w 1236"/>
                <a:gd name="T41" fmla="*/ 0 h 11"/>
                <a:gd name="T42" fmla="*/ 618 w 1236"/>
                <a:gd name="T43" fmla="*/ 0 h 11"/>
                <a:gd name="T44" fmla="*/ 618 w 1236"/>
                <a:gd name="T45" fmla="*/ 0 h 11"/>
                <a:gd name="T46" fmla="*/ 618 w 1236"/>
                <a:gd name="T47" fmla="*/ 0 h 11"/>
                <a:gd name="T48" fmla="*/ 618 w 1236"/>
                <a:gd name="T49" fmla="*/ 0 h 11"/>
                <a:gd name="T50" fmla="*/ 618 w 1236"/>
                <a:gd name="T51" fmla="*/ 0 h 11"/>
                <a:gd name="T52" fmla="*/ 619 w 1236"/>
                <a:gd name="T53" fmla="*/ 0 h 11"/>
                <a:gd name="T54" fmla="*/ 619 w 1236"/>
                <a:gd name="T55" fmla="*/ 0 h 11"/>
                <a:gd name="T56" fmla="*/ 619 w 1236"/>
                <a:gd name="T57" fmla="*/ 0 h 11"/>
                <a:gd name="T58" fmla="*/ 619 w 1236"/>
                <a:gd name="T59" fmla="*/ 0 h 11"/>
                <a:gd name="T60" fmla="*/ 621 w 1236"/>
                <a:gd name="T61" fmla="*/ 0 h 11"/>
                <a:gd name="T62" fmla="*/ 621 w 1236"/>
                <a:gd name="T63" fmla="*/ 0 h 11"/>
                <a:gd name="T64" fmla="*/ 621 w 1236"/>
                <a:gd name="T65" fmla="*/ 0 h 11"/>
                <a:gd name="T66" fmla="*/ 621 w 1236"/>
                <a:gd name="T67" fmla="*/ 0 h 11"/>
                <a:gd name="T68" fmla="*/ 621 w 1236"/>
                <a:gd name="T69" fmla="*/ 0 h 11"/>
                <a:gd name="T70" fmla="*/ 1236 w 1236"/>
                <a:gd name="T71" fmla="*/ 0 h 1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236"/>
                <a:gd name="T109" fmla="*/ 0 h 11"/>
                <a:gd name="T110" fmla="*/ 1236 w 1236"/>
                <a:gd name="T111" fmla="*/ 11 h 1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236" h="11">
                  <a:moveTo>
                    <a:pt x="0" y="11"/>
                  </a:moveTo>
                  <a:lnTo>
                    <a:pt x="593" y="11"/>
                  </a:lnTo>
                  <a:lnTo>
                    <a:pt x="595" y="8"/>
                  </a:lnTo>
                  <a:lnTo>
                    <a:pt x="595" y="6"/>
                  </a:lnTo>
                  <a:lnTo>
                    <a:pt x="595" y="3"/>
                  </a:lnTo>
                  <a:lnTo>
                    <a:pt x="596" y="3"/>
                  </a:lnTo>
                  <a:lnTo>
                    <a:pt x="596" y="0"/>
                  </a:lnTo>
                  <a:lnTo>
                    <a:pt x="600" y="0"/>
                  </a:lnTo>
                  <a:lnTo>
                    <a:pt x="612" y="0"/>
                  </a:lnTo>
                  <a:lnTo>
                    <a:pt x="616" y="0"/>
                  </a:lnTo>
                  <a:lnTo>
                    <a:pt x="618" y="0"/>
                  </a:lnTo>
                  <a:lnTo>
                    <a:pt x="619" y="0"/>
                  </a:lnTo>
                  <a:lnTo>
                    <a:pt x="621" y="0"/>
                  </a:lnTo>
                  <a:lnTo>
                    <a:pt x="1236" y="0"/>
                  </a:lnTo>
                </a:path>
              </a:pathLst>
            </a:custGeom>
            <a:noFill/>
            <a:ln w="12700" cmpd="sng">
              <a:solidFill>
                <a:srgbClr val="00FF00"/>
              </a:solidFill>
              <a:prstDash val="solid"/>
              <a:round/>
              <a:headEnd/>
              <a:tailEnd/>
            </a:ln>
          </p:spPr>
          <p:txBody>
            <a:bodyPr/>
            <a:lstStyle/>
            <a:p>
              <a:endParaRPr lang="en-US"/>
            </a:p>
          </p:txBody>
        </p:sp>
        <p:sp>
          <p:nvSpPr>
            <p:cNvPr id="79967" name="Line 362"/>
            <p:cNvSpPr>
              <a:spLocks noChangeShapeType="1"/>
            </p:cNvSpPr>
            <p:nvPr/>
          </p:nvSpPr>
          <p:spPr bwMode="auto">
            <a:xfrm>
              <a:off x="4580" y="2184"/>
              <a:ext cx="739" cy="0"/>
            </a:xfrm>
            <a:prstGeom prst="line">
              <a:avLst/>
            </a:prstGeom>
            <a:noFill/>
            <a:ln w="12700">
              <a:solidFill>
                <a:srgbClr val="00FF00"/>
              </a:solidFill>
              <a:round/>
              <a:headEnd/>
              <a:tailEnd/>
            </a:ln>
          </p:spPr>
          <p:txBody>
            <a:bodyPr/>
            <a:lstStyle/>
            <a:p>
              <a:endParaRPr lang="en-US"/>
            </a:p>
          </p:txBody>
        </p:sp>
        <p:sp>
          <p:nvSpPr>
            <p:cNvPr id="79968" name="Line 363"/>
            <p:cNvSpPr>
              <a:spLocks noChangeShapeType="1"/>
            </p:cNvSpPr>
            <p:nvPr/>
          </p:nvSpPr>
          <p:spPr bwMode="auto">
            <a:xfrm flipV="1">
              <a:off x="4199" y="1358"/>
              <a:ext cx="120" cy="102"/>
            </a:xfrm>
            <a:prstGeom prst="line">
              <a:avLst/>
            </a:prstGeom>
            <a:noFill/>
            <a:ln w="12700">
              <a:solidFill>
                <a:srgbClr val="000000"/>
              </a:solidFill>
              <a:round/>
              <a:headEnd/>
              <a:tailEnd/>
            </a:ln>
          </p:spPr>
          <p:txBody>
            <a:bodyPr/>
            <a:lstStyle/>
            <a:p>
              <a:endParaRPr lang="en-US"/>
            </a:p>
          </p:txBody>
        </p:sp>
        <p:sp>
          <p:nvSpPr>
            <p:cNvPr id="79969" name="Rectangle 364"/>
            <p:cNvSpPr>
              <a:spLocks noChangeArrowheads="1"/>
            </p:cNvSpPr>
            <p:nvPr/>
          </p:nvSpPr>
          <p:spPr bwMode="auto">
            <a:xfrm>
              <a:off x="3385" y="881"/>
              <a:ext cx="503"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Port cell</a:t>
              </a:r>
            </a:p>
          </p:txBody>
        </p:sp>
        <p:sp>
          <p:nvSpPr>
            <p:cNvPr id="79970" name="Line 365"/>
            <p:cNvSpPr>
              <a:spLocks noChangeShapeType="1"/>
            </p:cNvSpPr>
            <p:nvPr/>
          </p:nvSpPr>
          <p:spPr bwMode="auto">
            <a:xfrm>
              <a:off x="3743" y="1057"/>
              <a:ext cx="114" cy="103"/>
            </a:xfrm>
            <a:prstGeom prst="line">
              <a:avLst/>
            </a:prstGeom>
            <a:noFill/>
            <a:ln w="12700">
              <a:solidFill>
                <a:srgbClr val="FF0000"/>
              </a:solidFill>
              <a:round/>
              <a:headEnd/>
              <a:tailEnd/>
            </a:ln>
          </p:spPr>
          <p:txBody>
            <a:bodyPr/>
            <a:lstStyle/>
            <a:p>
              <a:endParaRPr lang="en-US"/>
            </a:p>
          </p:txBody>
        </p:sp>
        <p:sp>
          <p:nvSpPr>
            <p:cNvPr id="79971" name="Rectangle 366"/>
            <p:cNvSpPr>
              <a:spLocks noChangeArrowheads="1"/>
            </p:cNvSpPr>
            <p:nvPr/>
          </p:nvSpPr>
          <p:spPr bwMode="auto">
            <a:xfrm>
              <a:off x="4412" y="1869"/>
              <a:ext cx="743"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TCWS vault</a:t>
              </a:r>
            </a:p>
          </p:txBody>
        </p:sp>
        <p:sp>
          <p:nvSpPr>
            <p:cNvPr id="79972" name="Line 367"/>
            <p:cNvSpPr>
              <a:spLocks noChangeShapeType="1"/>
            </p:cNvSpPr>
            <p:nvPr/>
          </p:nvSpPr>
          <p:spPr bwMode="auto">
            <a:xfrm>
              <a:off x="4747" y="2030"/>
              <a:ext cx="91" cy="114"/>
            </a:xfrm>
            <a:prstGeom prst="line">
              <a:avLst/>
            </a:prstGeom>
            <a:noFill/>
            <a:ln w="12700">
              <a:solidFill>
                <a:srgbClr val="00FF00"/>
              </a:solidFill>
              <a:round/>
              <a:headEnd/>
              <a:tailEnd/>
            </a:ln>
          </p:spPr>
          <p:txBody>
            <a:bodyPr/>
            <a:lstStyle/>
            <a:p>
              <a:endParaRPr lang="en-US"/>
            </a:p>
          </p:txBody>
        </p:sp>
        <p:sp>
          <p:nvSpPr>
            <p:cNvPr id="79973" name="Rectangle 368"/>
            <p:cNvSpPr>
              <a:spLocks noChangeArrowheads="1"/>
            </p:cNvSpPr>
            <p:nvPr/>
          </p:nvSpPr>
          <p:spPr bwMode="auto">
            <a:xfrm>
              <a:off x="4254" y="1184"/>
              <a:ext cx="541" cy="171"/>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ITER VV</a:t>
              </a:r>
            </a:p>
          </p:txBody>
        </p:sp>
      </p:grpSp>
      <p:sp>
        <p:nvSpPr>
          <p:cNvPr id="79876" name="Rectangle 2"/>
          <p:cNvSpPr>
            <a:spLocks noGrp="1" noChangeArrowheads="1"/>
          </p:cNvSpPr>
          <p:nvPr>
            <p:ph type="title" idx="4294967295"/>
          </p:nvPr>
        </p:nvSpPr>
        <p:spPr bwMode="auto">
          <a:xfrm>
            <a:off x="254000" y="115888"/>
            <a:ext cx="8878888" cy="1143000"/>
          </a:xfrm>
          <a:prstGeom prst="rect">
            <a:avLst/>
          </a:prstGeom>
          <a:noFill/>
          <a:ln>
            <a:miter lim="800000"/>
            <a:headEnd/>
            <a:tailEnd/>
          </a:ln>
        </p:spPr>
        <p:txBody>
          <a:bodyPr/>
          <a:lstStyle/>
          <a:p>
            <a:pPr algn="ctr"/>
            <a:r>
              <a:rPr lang="en-US" sz="3600" smtClean="0">
                <a:solidFill>
                  <a:schemeClr val="tx1"/>
                </a:solidFill>
                <a:latin typeface="Arial" charset="0"/>
              </a:rPr>
              <a:t>Helium Leak into Port Cell</a:t>
            </a:r>
          </a:p>
        </p:txBody>
      </p:sp>
      <p:sp>
        <p:nvSpPr>
          <p:cNvPr id="79877" name="Rectangle 3"/>
          <p:cNvSpPr>
            <a:spLocks noChangeArrowheads="1"/>
          </p:cNvSpPr>
          <p:nvPr/>
        </p:nvSpPr>
        <p:spPr bwMode="auto">
          <a:xfrm>
            <a:off x="555625" y="763588"/>
            <a:ext cx="7872413" cy="1555750"/>
          </a:xfrm>
          <a:prstGeom prst="rect">
            <a:avLst/>
          </a:prstGeom>
          <a:noFill/>
          <a:ln w="9525">
            <a:noFill/>
            <a:miter lim="800000"/>
            <a:headEnd/>
            <a:tailEnd/>
          </a:ln>
        </p:spPr>
        <p:txBody>
          <a:bodyPr>
            <a:spAutoFit/>
          </a:bodyPr>
          <a:lstStyle/>
          <a:p>
            <a:pPr marL="53975" indent="-53975" defTabSz="914400">
              <a:spcBef>
                <a:spcPct val="50000"/>
              </a:spcBef>
            </a:pPr>
            <a:r>
              <a:rPr lang="en-US">
                <a:solidFill>
                  <a:srgbClr val="CC3300"/>
                </a:solidFill>
                <a:latin typeface="Times New Roman" pitchFamily="18" charset="0"/>
              </a:rPr>
              <a:t>Pressure Results</a:t>
            </a:r>
            <a:endParaRPr lang="en-US">
              <a:solidFill>
                <a:srgbClr val="000000"/>
              </a:solidFill>
              <a:latin typeface="Times New Roman" pitchFamily="18" charset="0"/>
            </a:endParaRPr>
          </a:p>
          <a:p>
            <a:pPr lvl="1" indent="-112713" defTabSz="914400">
              <a:lnSpc>
                <a:spcPct val="80000"/>
              </a:lnSpc>
              <a:spcBef>
                <a:spcPct val="50000"/>
              </a:spcBef>
              <a:buFontTx/>
              <a:buChar char="•"/>
            </a:pPr>
            <a:r>
              <a:rPr lang="en-US" sz="1600">
                <a:solidFill>
                  <a:srgbClr val="000000"/>
                </a:solidFill>
                <a:latin typeface="Times New Roman" pitchFamily="18" charset="0"/>
              </a:rPr>
              <a:t>Port cell reaches 155 kPa in 1 s.  Relief panels open venting into TCWS vault. About 8 kg of helium is vented into the vault.  The helium loop isolation valves seal off VV from port cell break. Port cell relief panel reseats after 45 s.  As port cell gas cools by convection to walls, a slight vacuum forms in the port cell, limited by the vacuum breaker to gallery.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Number Placeholder 1"/>
          <p:cNvSpPr>
            <a:spLocks noGrp="1"/>
          </p:cNvSpPr>
          <p:nvPr>
            <p:ph type="sldNum" sz="quarter" idx="10"/>
          </p:nvPr>
        </p:nvSpPr>
        <p:spPr bwMode="auto">
          <a:noFill/>
          <a:ln>
            <a:miter lim="800000"/>
            <a:headEnd/>
            <a:tailEnd/>
          </a:ln>
        </p:spPr>
        <p:txBody>
          <a:bodyPr/>
          <a:lstStyle/>
          <a:p>
            <a:fld id="{E00B6BE7-F865-4D6A-91A8-920E85210D18}" type="slidenum">
              <a:rPr lang="en-US" smtClean="0">
                <a:ea typeface="MS PGothic"/>
              </a:rPr>
              <a:pPr/>
              <a:t>34</a:t>
            </a:fld>
            <a:endParaRPr lang="en-US" smtClean="0">
              <a:ea typeface="MS PGothic"/>
            </a:endParaRPr>
          </a:p>
        </p:txBody>
      </p:sp>
      <p:grpSp>
        <p:nvGrpSpPr>
          <p:cNvPr id="81922" name="Group 237"/>
          <p:cNvGrpSpPr>
            <a:grpSpLocks/>
          </p:cNvGrpSpPr>
          <p:nvPr/>
        </p:nvGrpSpPr>
        <p:grpSpPr bwMode="auto">
          <a:xfrm>
            <a:off x="4473575" y="2449513"/>
            <a:ext cx="4006850" cy="3514725"/>
            <a:chOff x="2840" y="636"/>
            <a:chExt cx="2660" cy="2564"/>
          </a:xfrm>
        </p:grpSpPr>
        <p:sp>
          <p:nvSpPr>
            <p:cNvPr id="81998" name="Rectangle 238"/>
            <p:cNvSpPr>
              <a:spLocks noChangeArrowheads="1"/>
            </p:cNvSpPr>
            <p:nvPr/>
          </p:nvSpPr>
          <p:spPr bwMode="auto">
            <a:xfrm>
              <a:off x="3342" y="709"/>
              <a:ext cx="1971" cy="2122"/>
            </a:xfrm>
            <a:prstGeom prst="rect">
              <a:avLst/>
            </a:prstGeom>
            <a:noFill/>
            <a:ln w="3175">
              <a:solidFill>
                <a:srgbClr val="000000"/>
              </a:solidFill>
              <a:miter lim="800000"/>
              <a:headEnd/>
              <a:tailEnd/>
            </a:ln>
          </p:spPr>
          <p:txBody>
            <a:bodyPr/>
            <a:lstStyle/>
            <a:p>
              <a:endParaRPr lang="en-US"/>
            </a:p>
          </p:txBody>
        </p:sp>
        <p:sp>
          <p:nvSpPr>
            <p:cNvPr id="81999" name="Line 239"/>
            <p:cNvSpPr>
              <a:spLocks noChangeShapeType="1"/>
            </p:cNvSpPr>
            <p:nvPr/>
          </p:nvSpPr>
          <p:spPr bwMode="auto">
            <a:xfrm flipV="1">
              <a:off x="3342" y="2818"/>
              <a:ext cx="0" cy="13"/>
            </a:xfrm>
            <a:prstGeom prst="line">
              <a:avLst/>
            </a:prstGeom>
            <a:noFill/>
            <a:ln w="3175">
              <a:solidFill>
                <a:srgbClr val="000000"/>
              </a:solidFill>
              <a:round/>
              <a:headEnd/>
              <a:tailEnd/>
            </a:ln>
          </p:spPr>
          <p:txBody>
            <a:bodyPr/>
            <a:lstStyle/>
            <a:p>
              <a:endParaRPr lang="en-US"/>
            </a:p>
          </p:txBody>
        </p:sp>
        <p:sp>
          <p:nvSpPr>
            <p:cNvPr id="82000" name="Line 240"/>
            <p:cNvSpPr>
              <a:spLocks noChangeShapeType="1"/>
            </p:cNvSpPr>
            <p:nvPr/>
          </p:nvSpPr>
          <p:spPr bwMode="auto">
            <a:xfrm flipV="1">
              <a:off x="3539" y="2818"/>
              <a:ext cx="0" cy="13"/>
            </a:xfrm>
            <a:prstGeom prst="line">
              <a:avLst/>
            </a:prstGeom>
            <a:noFill/>
            <a:ln w="3175">
              <a:solidFill>
                <a:srgbClr val="000000"/>
              </a:solidFill>
              <a:round/>
              <a:headEnd/>
              <a:tailEnd/>
            </a:ln>
          </p:spPr>
          <p:txBody>
            <a:bodyPr/>
            <a:lstStyle/>
            <a:p>
              <a:endParaRPr lang="en-US"/>
            </a:p>
          </p:txBody>
        </p:sp>
        <p:sp>
          <p:nvSpPr>
            <p:cNvPr id="82001" name="Line 241"/>
            <p:cNvSpPr>
              <a:spLocks noChangeShapeType="1"/>
            </p:cNvSpPr>
            <p:nvPr/>
          </p:nvSpPr>
          <p:spPr bwMode="auto">
            <a:xfrm flipV="1">
              <a:off x="3737" y="2818"/>
              <a:ext cx="0" cy="13"/>
            </a:xfrm>
            <a:prstGeom prst="line">
              <a:avLst/>
            </a:prstGeom>
            <a:noFill/>
            <a:ln w="3175">
              <a:solidFill>
                <a:srgbClr val="000000"/>
              </a:solidFill>
              <a:round/>
              <a:headEnd/>
              <a:tailEnd/>
            </a:ln>
          </p:spPr>
          <p:txBody>
            <a:bodyPr/>
            <a:lstStyle/>
            <a:p>
              <a:endParaRPr lang="en-US"/>
            </a:p>
          </p:txBody>
        </p:sp>
        <p:sp>
          <p:nvSpPr>
            <p:cNvPr id="82002" name="Line 242"/>
            <p:cNvSpPr>
              <a:spLocks noChangeShapeType="1"/>
            </p:cNvSpPr>
            <p:nvPr/>
          </p:nvSpPr>
          <p:spPr bwMode="auto">
            <a:xfrm flipV="1">
              <a:off x="3934" y="2818"/>
              <a:ext cx="0" cy="13"/>
            </a:xfrm>
            <a:prstGeom prst="line">
              <a:avLst/>
            </a:prstGeom>
            <a:noFill/>
            <a:ln w="3175">
              <a:solidFill>
                <a:srgbClr val="000000"/>
              </a:solidFill>
              <a:round/>
              <a:headEnd/>
              <a:tailEnd/>
            </a:ln>
          </p:spPr>
          <p:txBody>
            <a:bodyPr/>
            <a:lstStyle/>
            <a:p>
              <a:endParaRPr lang="en-US"/>
            </a:p>
          </p:txBody>
        </p:sp>
        <p:sp>
          <p:nvSpPr>
            <p:cNvPr id="82003" name="Line 243"/>
            <p:cNvSpPr>
              <a:spLocks noChangeShapeType="1"/>
            </p:cNvSpPr>
            <p:nvPr/>
          </p:nvSpPr>
          <p:spPr bwMode="auto">
            <a:xfrm flipV="1">
              <a:off x="4131" y="2818"/>
              <a:ext cx="0" cy="13"/>
            </a:xfrm>
            <a:prstGeom prst="line">
              <a:avLst/>
            </a:prstGeom>
            <a:noFill/>
            <a:ln w="3175">
              <a:solidFill>
                <a:srgbClr val="000000"/>
              </a:solidFill>
              <a:round/>
              <a:headEnd/>
              <a:tailEnd/>
            </a:ln>
          </p:spPr>
          <p:txBody>
            <a:bodyPr/>
            <a:lstStyle/>
            <a:p>
              <a:endParaRPr lang="en-US"/>
            </a:p>
          </p:txBody>
        </p:sp>
        <p:sp>
          <p:nvSpPr>
            <p:cNvPr id="82004" name="Line 244"/>
            <p:cNvSpPr>
              <a:spLocks noChangeShapeType="1"/>
            </p:cNvSpPr>
            <p:nvPr/>
          </p:nvSpPr>
          <p:spPr bwMode="auto">
            <a:xfrm flipV="1">
              <a:off x="4327" y="2818"/>
              <a:ext cx="0" cy="13"/>
            </a:xfrm>
            <a:prstGeom prst="line">
              <a:avLst/>
            </a:prstGeom>
            <a:noFill/>
            <a:ln w="3175">
              <a:solidFill>
                <a:srgbClr val="000000"/>
              </a:solidFill>
              <a:round/>
              <a:headEnd/>
              <a:tailEnd/>
            </a:ln>
          </p:spPr>
          <p:txBody>
            <a:bodyPr/>
            <a:lstStyle/>
            <a:p>
              <a:endParaRPr lang="en-US"/>
            </a:p>
          </p:txBody>
        </p:sp>
        <p:sp>
          <p:nvSpPr>
            <p:cNvPr id="82005" name="Line 245"/>
            <p:cNvSpPr>
              <a:spLocks noChangeShapeType="1"/>
            </p:cNvSpPr>
            <p:nvPr/>
          </p:nvSpPr>
          <p:spPr bwMode="auto">
            <a:xfrm flipV="1">
              <a:off x="4524" y="2818"/>
              <a:ext cx="0" cy="13"/>
            </a:xfrm>
            <a:prstGeom prst="line">
              <a:avLst/>
            </a:prstGeom>
            <a:noFill/>
            <a:ln w="3175">
              <a:solidFill>
                <a:srgbClr val="000000"/>
              </a:solidFill>
              <a:round/>
              <a:headEnd/>
              <a:tailEnd/>
            </a:ln>
          </p:spPr>
          <p:txBody>
            <a:bodyPr/>
            <a:lstStyle/>
            <a:p>
              <a:endParaRPr lang="en-US"/>
            </a:p>
          </p:txBody>
        </p:sp>
        <p:sp>
          <p:nvSpPr>
            <p:cNvPr id="82006" name="Line 246"/>
            <p:cNvSpPr>
              <a:spLocks noChangeShapeType="1"/>
            </p:cNvSpPr>
            <p:nvPr/>
          </p:nvSpPr>
          <p:spPr bwMode="auto">
            <a:xfrm flipV="1">
              <a:off x="4721" y="2818"/>
              <a:ext cx="0" cy="13"/>
            </a:xfrm>
            <a:prstGeom prst="line">
              <a:avLst/>
            </a:prstGeom>
            <a:noFill/>
            <a:ln w="3175">
              <a:solidFill>
                <a:srgbClr val="000000"/>
              </a:solidFill>
              <a:round/>
              <a:headEnd/>
              <a:tailEnd/>
            </a:ln>
          </p:spPr>
          <p:txBody>
            <a:bodyPr/>
            <a:lstStyle/>
            <a:p>
              <a:endParaRPr lang="en-US"/>
            </a:p>
          </p:txBody>
        </p:sp>
        <p:sp>
          <p:nvSpPr>
            <p:cNvPr id="82007" name="Line 247"/>
            <p:cNvSpPr>
              <a:spLocks noChangeShapeType="1"/>
            </p:cNvSpPr>
            <p:nvPr/>
          </p:nvSpPr>
          <p:spPr bwMode="auto">
            <a:xfrm flipV="1">
              <a:off x="4918" y="2818"/>
              <a:ext cx="0" cy="13"/>
            </a:xfrm>
            <a:prstGeom prst="line">
              <a:avLst/>
            </a:prstGeom>
            <a:noFill/>
            <a:ln w="3175">
              <a:solidFill>
                <a:srgbClr val="000000"/>
              </a:solidFill>
              <a:round/>
              <a:headEnd/>
              <a:tailEnd/>
            </a:ln>
          </p:spPr>
          <p:txBody>
            <a:bodyPr/>
            <a:lstStyle/>
            <a:p>
              <a:endParaRPr lang="en-US"/>
            </a:p>
          </p:txBody>
        </p:sp>
        <p:sp>
          <p:nvSpPr>
            <p:cNvPr id="82008" name="Line 248"/>
            <p:cNvSpPr>
              <a:spLocks noChangeShapeType="1"/>
            </p:cNvSpPr>
            <p:nvPr/>
          </p:nvSpPr>
          <p:spPr bwMode="auto">
            <a:xfrm flipV="1">
              <a:off x="5115" y="2818"/>
              <a:ext cx="0" cy="13"/>
            </a:xfrm>
            <a:prstGeom prst="line">
              <a:avLst/>
            </a:prstGeom>
            <a:noFill/>
            <a:ln w="3175">
              <a:solidFill>
                <a:srgbClr val="000000"/>
              </a:solidFill>
              <a:round/>
              <a:headEnd/>
              <a:tailEnd/>
            </a:ln>
          </p:spPr>
          <p:txBody>
            <a:bodyPr/>
            <a:lstStyle/>
            <a:p>
              <a:endParaRPr lang="en-US"/>
            </a:p>
          </p:txBody>
        </p:sp>
        <p:sp>
          <p:nvSpPr>
            <p:cNvPr id="82009" name="Line 249"/>
            <p:cNvSpPr>
              <a:spLocks noChangeShapeType="1"/>
            </p:cNvSpPr>
            <p:nvPr/>
          </p:nvSpPr>
          <p:spPr bwMode="auto">
            <a:xfrm flipV="1">
              <a:off x="5313" y="2818"/>
              <a:ext cx="0" cy="13"/>
            </a:xfrm>
            <a:prstGeom prst="line">
              <a:avLst/>
            </a:prstGeom>
            <a:noFill/>
            <a:ln w="3175">
              <a:solidFill>
                <a:srgbClr val="000000"/>
              </a:solidFill>
              <a:round/>
              <a:headEnd/>
              <a:tailEnd/>
            </a:ln>
          </p:spPr>
          <p:txBody>
            <a:bodyPr/>
            <a:lstStyle/>
            <a:p>
              <a:endParaRPr lang="en-US"/>
            </a:p>
          </p:txBody>
        </p:sp>
        <p:sp>
          <p:nvSpPr>
            <p:cNvPr id="82010" name="Line 250"/>
            <p:cNvSpPr>
              <a:spLocks noChangeShapeType="1"/>
            </p:cNvSpPr>
            <p:nvPr/>
          </p:nvSpPr>
          <p:spPr bwMode="auto">
            <a:xfrm>
              <a:off x="3342" y="709"/>
              <a:ext cx="0" cy="14"/>
            </a:xfrm>
            <a:prstGeom prst="line">
              <a:avLst/>
            </a:prstGeom>
            <a:noFill/>
            <a:ln w="3175">
              <a:solidFill>
                <a:srgbClr val="000000"/>
              </a:solidFill>
              <a:round/>
              <a:headEnd/>
              <a:tailEnd/>
            </a:ln>
          </p:spPr>
          <p:txBody>
            <a:bodyPr/>
            <a:lstStyle/>
            <a:p>
              <a:endParaRPr lang="en-US"/>
            </a:p>
          </p:txBody>
        </p:sp>
        <p:sp>
          <p:nvSpPr>
            <p:cNvPr id="82011" name="Line 251"/>
            <p:cNvSpPr>
              <a:spLocks noChangeShapeType="1"/>
            </p:cNvSpPr>
            <p:nvPr/>
          </p:nvSpPr>
          <p:spPr bwMode="auto">
            <a:xfrm>
              <a:off x="3539" y="709"/>
              <a:ext cx="0" cy="14"/>
            </a:xfrm>
            <a:prstGeom prst="line">
              <a:avLst/>
            </a:prstGeom>
            <a:noFill/>
            <a:ln w="3175">
              <a:solidFill>
                <a:srgbClr val="000000"/>
              </a:solidFill>
              <a:round/>
              <a:headEnd/>
              <a:tailEnd/>
            </a:ln>
          </p:spPr>
          <p:txBody>
            <a:bodyPr/>
            <a:lstStyle/>
            <a:p>
              <a:endParaRPr lang="en-US"/>
            </a:p>
          </p:txBody>
        </p:sp>
        <p:sp>
          <p:nvSpPr>
            <p:cNvPr id="82012" name="Line 252"/>
            <p:cNvSpPr>
              <a:spLocks noChangeShapeType="1"/>
            </p:cNvSpPr>
            <p:nvPr/>
          </p:nvSpPr>
          <p:spPr bwMode="auto">
            <a:xfrm>
              <a:off x="3737" y="709"/>
              <a:ext cx="0" cy="14"/>
            </a:xfrm>
            <a:prstGeom prst="line">
              <a:avLst/>
            </a:prstGeom>
            <a:noFill/>
            <a:ln w="3175">
              <a:solidFill>
                <a:srgbClr val="000000"/>
              </a:solidFill>
              <a:round/>
              <a:headEnd/>
              <a:tailEnd/>
            </a:ln>
          </p:spPr>
          <p:txBody>
            <a:bodyPr/>
            <a:lstStyle/>
            <a:p>
              <a:endParaRPr lang="en-US"/>
            </a:p>
          </p:txBody>
        </p:sp>
        <p:sp>
          <p:nvSpPr>
            <p:cNvPr id="82013" name="Line 253"/>
            <p:cNvSpPr>
              <a:spLocks noChangeShapeType="1"/>
            </p:cNvSpPr>
            <p:nvPr/>
          </p:nvSpPr>
          <p:spPr bwMode="auto">
            <a:xfrm>
              <a:off x="3934" y="709"/>
              <a:ext cx="0" cy="14"/>
            </a:xfrm>
            <a:prstGeom prst="line">
              <a:avLst/>
            </a:prstGeom>
            <a:noFill/>
            <a:ln w="3175">
              <a:solidFill>
                <a:srgbClr val="000000"/>
              </a:solidFill>
              <a:round/>
              <a:headEnd/>
              <a:tailEnd/>
            </a:ln>
          </p:spPr>
          <p:txBody>
            <a:bodyPr/>
            <a:lstStyle/>
            <a:p>
              <a:endParaRPr lang="en-US"/>
            </a:p>
          </p:txBody>
        </p:sp>
        <p:sp>
          <p:nvSpPr>
            <p:cNvPr id="82014" name="Line 254"/>
            <p:cNvSpPr>
              <a:spLocks noChangeShapeType="1"/>
            </p:cNvSpPr>
            <p:nvPr/>
          </p:nvSpPr>
          <p:spPr bwMode="auto">
            <a:xfrm>
              <a:off x="4131" y="709"/>
              <a:ext cx="0" cy="14"/>
            </a:xfrm>
            <a:prstGeom prst="line">
              <a:avLst/>
            </a:prstGeom>
            <a:noFill/>
            <a:ln w="3175">
              <a:solidFill>
                <a:srgbClr val="000000"/>
              </a:solidFill>
              <a:round/>
              <a:headEnd/>
              <a:tailEnd/>
            </a:ln>
          </p:spPr>
          <p:txBody>
            <a:bodyPr/>
            <a:lstStyle/>
            <a:p>
              <a:endParaRPr lang="en-US"/>
            </a:p>
          </p:txBody>
        </p:sp>
        <p:sp>
          <p:nvSpPr>
            <p:cNvPr id="82015" name="Line 255"/>
            <p:cNvSpPr>
              <a:spLocks noChangeShapeType="1"/>
            </p:cNvSpPr>
            <p:nvPr/>
          </p:nvSpPr>
          <p:spPr bwMode="auto">
            <a:xfrm>
              <a:off x="4327" y="709"/>
              <a:ext cx="0" cy="14"/>
            </a:xfrm>
            <a:prstGeom prst="line">
              <a:avLst/>
            </a:prstGeom>
            <a:noFill/>
            <a:ln w="3175">
              <a:solidFill>
                <a:srgbClr val="000000"/>
              </a:solidFill>
              <a:round/>
              <a:headEnd/>
              <a:tailEnd/>
            </a:ln>
          </p:spPr>
          <p:txBody>
            <a:bodyPr/>
            <a:lstStyle/>
            <a:p>
              <a:endParaRPr lang="en-US"/>
            </a:p>
          </p:txBody>
        </p:sp>
        <p:sp>
          <p:nvSpPr>
            <p:cNvPr id="82016" name="Line 256"/>
            <p:cNvSpPr>
              <a:spLocks noChangeShapeType="1"/>
            </p:cNvSpPr>
            <p:nvPr/>
          </p:nvSpPr>
          <p:spPr bwMode="auto">
            <a:xfrm>
              <a:off x="4524" y="709"/>
              <a:ext cx="0" cy="14"/>
            </a:xfrm>
            <a:prstGeom prst="line">
              <a:avLst/>
            </a:prstGeom>
            <a:noFill/>
            <a:ln w="3175">
              <a:solidFill>
                <a:srgbClr val="000000"/>
              </a:solidFill>
              <a:round/>
              <a:headEnd/>
              <a:tailEnd/>
            </a:ln>
          </p:spPr>
          <p:txBody>
            <a:bodyPr/>
            <a:lstStyle/>
            <a:p>
              <a:endParaRPr lang="en-US"/>
            </a:p>
          </p:txBody>
        </p:sp>
        <p:sp>
          <p:nvSpPr>
            <p:cNvPr id="82017" name="Line 257"/>
            <p:cNvSpPr>
              <a:spLocks noChangeShapeType="1"/>
            </p:cNvSpPr>
            <p:nvPr/>
          </p:nvSpPr>
          <p:spPr bwMode="auto">
            <a:xfrm>
              <a:off x="4721" y="709"/>
              <a:ext cx="0" cy="14"/>
            </a:xfrm>
            <a:prstGeom prst="line">
              <a:avLst/>
            </a:prstGeom>
            <a:noFill/>
            <a:ln w="3175">
              <a:solidFill>
                <a:srgbClr val="000000"/>
              </a:solidFill>
              <a:round/>
              <a:headEnd/>
              <a:tailEnd/>
            </a:ln>
          </p:spPr>
          <p:txBody>
            <a:bodyPr/>
            <a:lstStyle/>
            <a:p>
              <a:endParaRPr lang="en-US"/>
            </a:p>
          </p:txBody>
        </p:sp>
        <p:sp>
          <p:nvSpPr>
            <p:cNvPr id="82018" name="Line 258"/>
            <p:cNvSpPr>
              <a:spLocks noChangeShapeType="1"/>
            </p:cNvSpPr>
            <p:nvPr/>
          </p:nvSpPr>
          <p:spPr bwMode="auto">
            <a:xfrm>
              <a:off x="4918" y="709"/>
              <a:ext cx="0" cy="14"/>
            </a:xfrm>
            <a:prstGeom prst="line">
              <a:avLst/>
            </a:prstGeom>
            <a:noFill/>
            <a:ln w="3175">
              <a:solidFill>
                <a:srgbClr val="000000"/>
              </a:solidFill>
              <a:round/>
              <a:headEnd/>
              <a:tailEnd/>
            </a:ln>
          </p:spPr>
          <p:txBody>
            <a:bodyPr/>
            <a:lstStyle/>
            <a:p>
              <a:endParaRPr lang="en-US"/>
            </a:p>
          </p:txBody>
        </p:sp>
        <p:sp>
          <p:nvSpPr>
            <p:cNvPr id="82019" name="Line 259"/>
            <p:cNvSpPr>
              <a:spLocks noChangeShapeType="1"/>
            </p:cNvSpPr>
            <p:nvPr/>
          </p:nvSpPr>
          <p:spPr bwMode="auto">
            <a:xfrm>
              <a:off x="5115" y="709"/>
              <a:ext cx="0" cy="14"/>
            </a:xfrm>
            <a:prstGeom prst="line">
              <a:avLst/>
            </a:prstGeom>
            <a:noFill/>
            <a:ln w="3175">
              <a:solidFill>
                <a:srgbClr val="000000"/>
              </a:solidFill>
              <a:round/>
              <a:headEnd/>
              <a:tailEnd/>
            </a:ln>
          </p:spPr>
          <p:txBody>
            <a:bodyPr/>
            <a:lstStyle/>
            <a:p>
              <a:endParaRPr lang="en-US"/>
            </a:p>
          </p:txBody>
        </p:sp>
        <p:sp>
          <p:nvSpPr>
            <p:cNvPr id="82020" name="Line 260"/>
            <p:cNvSpPr>
              <a:spLocks noChangeShapeType="1"/>
            </p:cNvSpPr>
            <p:nvPr/>
          </p:nvSpPr>
          <p:spPr bwMode="auto">
            <a:xfrm>
              <a:off x="5313" y="709"/>
              <a:ext cx="0" cy="14"/>
            </a:xfrm>
            <a:prstGeom prst="line">
              <a:avLst/>
            </a:prstGeom>
            <a:noFill/>
            <a:ln w="3175">
              <a:solidFill>
                <a:srgbClr val="000000"/>
              </a:solidFill>
              <a:round/>
              <a:headEnd/>
              <a:tailEnd/>
            </a:ln>
          </p:spPr>
          <p:txBody>
            <a:bodyPr/>
            <a:lstStyle/>
            <a:p>
              <a:endParaRPr lang="en-US"/>
            </a:p>
          </p:txBody>
        </p:sp>
        <p:sp>
          <p:nvSpPr>
            <p:cNvPr id="82021" name="Line 261"/>
            <p:cNvSpPr>
              <a:spLocks noChangeShapeType="1"/>
            </p:cNvSpPr>
            <p:nvPr/>
          </p:nvSpPr>
          <p:spPr bwMode="auto">
            <a:xfrm flipV="1">
              <a:off x="3342" y="2804"/>
              <a:ext cx="0" cy="27"/>
            </a:xfrm>
            <a:prstGeom prst="line">
              <a:avLst/>
            </a:prstGeom>
            <a:noFill/>
            <a:ln w="3175">
              <a:solidFill>
                <a:srgbClr val="000000"/>
              </a:solidFill>
              <a:round/>
              <a:headEnd/>
              <a:tailEnd/>
            </a:ln>
          </p:spPr>
          <p:txBody>
            <a:bodyPr/>
            <a:lstStyle/>
            <a:p>
              <a:endParaRPr lang="en-US"/>
            </a:p>
          </p:txBody>
        </p:sp>
        <p:sp>
          <p:nvSpPr>
            <p:cNvPr id="82022" name="Line 262"/>
            <p:cNvSpPr>
              <a:spLocks noChangeShapeType="1"/>
            </p:cNvSpPr>
            <p:nvPr/>
          </p:nvSpPr>
          <p:spPr bwMode="auto">
            <a:xfrm flipV="1">
              <a:off x="3737" y="2804"/>
              <a:ext cx="0" cy="27"/>
            </a:xfrm>
            <a:prstGeom prst="line">
              <a:avLst/>
            </a:prstGeom>
            <a:noFill/>
            <a:ln w="3175">
              <a:solidFill>
                <a:srgbClr val="000000"/>
              </a:solidFill>
              <a:round/>
              <a:headEnd/>
              <a:tailEnd/>
            </a:ln>
          </p:spPr>
          <p:txBody>
            <a:bodyPr/>
            <a:lstStyle/>
            <a:p>
              <a:endParaRPr lang="en-US"/>
            </a:p>
          </p:txBody>
        </p:sp>
        <p:sp>
          <p:nvSpPr>
            <p:cNvPr id="82023" name="Line 263"/>
            <p:cNvSpPr>
              <a:spLocks noChangeShapeType="1"/>
            </p:cNvSpPr>
            <p:nvPr/>
          </p:nvSpPr>
          <p:spPr bwMode="auto">
            <a:xfrm flipV="1">
              <a:off x="4131" y="2804"/>
              <a:ext cx="0" cy="27"/>
            </a:xfrm>
            <a:prstGeom prst="line">
              <a:avLst/>
            </a:prstGeom>
            <a:noFill/>
            <a:ln w="3175">
              <a:solidFill>
                <a:srgbClr val="000000"/>
              </a:solidFill>
              <a:round/>
              <a:headEnd/>
              <a:tailEnd/>
            </a:ln>
          </p:spPr>
          <p:txBody>
            <a:bodyPr/>
            <a:lstStyle/>
            <a:p>
              <a:endParaRPr lang="en-US"/>
            </a:p>
          </p:txBody>
        </p:sp>
        <p:sp>
          <p:nvSpPr>
            <p:cNvPr id="82024" name="Line 264"/>
            <p:cNvSpPr>
              <a:spLocks noChangeShapeType="1"/>
            </p:cNvSpPr>
            <p:nvPr/>
          </p:nvSpPr>
          <p:spPr bwMode="auto">
            <a:xfrm flipV="1">
              <a:off x="4524" y="2804"/>
              <a:ext cx="0" cy="27"/>
            </a:xfrm>
            <a:prstGeom prst="line">
              <a:avLst/>
            </a:prstGeom>
            <a:noFill/>
            <a:ln w="3175">
              <a:solidFill>
                <a:srgbClr val="000000"/>
              </a:solidFill>
              <a:round/>
              <a:headEnd/>
              <a:tailEnd/>
            </a:ln>
          </p:spPr>
          <p:txBody>
            <a:bodyPr/>
            <a:lstStyle/>
            <a:p>
              <a:endParaRPr lang="en-US"/>
            </a:p>
          </p:txBody>
        </p:sp>
        <p:sp>
          <p:nvSpPr>
            <p:cNvPr id="82025" name="Line 265"/>
            <p:cNvSpPr>
              <a:spLocks noChangeShapeType="1"/>
            </p:cNvSpPr>
            <p:nvPr/>
          </p:nvSpPr>
          <p:spPr bwMode="auto">
            <a:xfrm flipV="1">
              <a:off x="4918" y="2804"/>
              <a:ext cx="0" cy="27"/>
            </a:xfrm>
            <a:prstGeom prst="line">
              <a:avLst/>
            </a:prstGeom>
            <a:noFill/>
            <a:ln w="3175">
              <a:solidFill>
                <a:srgbClr val="000000"/>
              </a:solidFill>
              <a:round/>
              <a:headEnd/>
              <a:tailEnd/>
            </a:ln>
          </p:spPr>
          <p:txBody>
            <a:bodyPr/>
            <a:lstStyle/>
            <a:p>
              <a:endParaRPr lang="en-US"/>
            </a:p>
          </p:txBody>
        </p:sp>
        <p:sp>
          <p:nvSpPr>
            <p:cNvPr id="82026" name="Line 266"/>
            <p:cNvSpPr>
              <a:spLocks noChangeShapeType="1"/>
            </p:cNvSpPr>
            <p:nvPr/>
          </p:nvSpPr>
          <p:spPr bwMode="auto">
            <a:xfrm flipV="1">
              <a:off x="5313" y="2804"/>
              <a:ext cx="0" cy="27"/>
            </a:xfrm>
            <a:prstGeom prst="line">
              <a:avLst/>
            </a:prstGeom>
            <a:noFill/>
            <a:ln w="3175">
              <a:solidFill>
                <a:srgbClr val="000000"/>
              </a:solidFill>
              <a:round/>
              <a:headEnd/>
              <a:tailEnd/>
            </a:ln>
          </p:spPr>
          <p:txBody>
            <a:bodyPr/>
            <a:lstStyle/>
            <a:p>
              <a:endParaRPr lang="en-US"/>
            </a:p>
          </p:txBody>
        </p:sp>
        <p:sp>
          <p:nvSpPr>
            <p:cNvPr id="82027" name="Line 267"/>
            <p:cNvSpPr>
              <a:spLocks noChangeShapeType="1"/>
            </p:cNvSpPr>
            <p:nvPr/>
          </p:nvSpPr>
          <p:spPr bwMode="auto">
            <a:xfrm>
              <a:off x="3342" y="709"/>
              <a:ext cx="0" cy="27"/>
            </a:xfrm>
            <a:prstGeom prst="line">
              <a:avLst/>
            </a:prstGeom>
            <a:noFill/>
            <a:ln w="3175">
              <a:solidFill>
                <a:srgbClr val="000000"/>
              </a:solidFill>
              <a:round/>
              <a:headEnd/>
              <a:tailEnd/>
            </a:ln>
          </p:spPr>
          <p:txBody>
            <a:bodyPr/>
            <a:lstStyle/>
            <a:p>
              <a:endParaRPr lang="en-US"/>
            </a:p>
          </p:txBody>
        </p:sp>
        <p:sp>
          <p:nvSpPr>
            <p:cNvPr id="82028" name="Line 268"/>
            <p:cNvSpPr>
              <a:spLocks noChangeShapeType="1"/>
            </p:cNvSpPr>
            <p:nvPr/>
          </p:nvSpPr>
          <p:spPr bwMode="auto">
            <a:xfrm>
              <a:off x="3737" y="709"/>
              <a:ext cx="0" cy="27"/>
            </a:xfrm>
            <a:prstGeom prst="line">
              <a:avLst/>
            </a:prstGeom>
            <a:noFill/>
            <a:ln w="3175">
              <a:solidFill>
                <a:srgbClr val="000000"/>
              </a:solidFill>
              <a:round/>
              <a:headEnd/>
              <a:tailEnd/>
            </a:ln>
          </p:spPr>
          <p:txBody>
            <a:bodyPr/>
            <a:lstStyle/>
            <a:p>
              <a:endParaRPr lang="en-US"/>
            </a:p>
          </p:txBody>
        </p:sp>
        <p:sp>
          <p:nvSpPr>
            <p:cNvPr id="82029" name="Line 269"/>
            <p:cNvSpPr>
              <a:spLocks noChangeShapeType="1"/>
            </p:cNvSpPr>
            <p:nvPr/>
          </p:nvSpPr>
          <p:spPr bwMode="auto">
            <a:xfrm>
              <a:off x="4131" y="709"/>
              <a:ext cx="0" cy="27"/>
            </a:xfrm>
            <a:prstGeom prst="line">
              <a:avLst/>
            </a:prstGeom>
            <a:noFill/>
            <a:ln w="3175">
              <a:solidFill>
                <a:srgbClr val="000000"/>
              </a:solidFill>
              <a:round/>
              <a:headEnd/>
              <a:tailEnd/>
            </a:ln>
          </p:spPr>
          <p:txBody>
            <a:bodyPr/>
            <a:lstStyle/>
            <a:p>
              <a:endParaRPr lang="en-US"/>
            </a:p>
          </p:txBody>
        </p:sp>
        <p:sp>
          <p:nvSpPr>
            <p:cNvPr id="82030" name="Line 270"/>
            <p:cNvSpPr>
              <a:spLocks noChangeShapeType="1"/>
            </p:cNvSpPr>
            <p:nvPr/>
          </p:nvSpPr>
          <p:spPr bwMode="auto">
            <a:xfrm>
              <a:off x="4524" y="709"/>
              <a:ext cx="0" cy="27"/>
            </a:xfrm>
            <a:prstGeom prst="line">
              <a:avLst/>
            </a:prstGeom>
            <a:noFill/>
            <a:ln w="3175">
              <a:solidFill>
                <a:srgbClr val="000000"/>
              </a:solidFill>
              <a:round/>
              <a:headEnd/>
              <a:tailEnd/>
            </a:ln>
          </p:spPr>
          <p:txBody>
            <a:bodyPr/>
            <a:lstStyle/>
            <a:p>
              <a:endParaRPr lang="en-US"/>
            </a:p>
          </p:txBody>
        </p:sp>
        <p:sp>
          <p:nvSpPr>
            <p:cNvPr id="82031" name="Line 271"/>
            <p:cNvSpPr>
              <a:spLocks noChangeShapeType="1"/>
            </p:cNvSpPr>
            <p:nvPr/>
          </p:nvSpPr>
          <p:spPr bwMode="auto">
            <a:xfrm>
              <a:off x="4918" y="709"/>
              <a:ext cx="0" cy="27"/>
            </a:xfrm>
            <a:prstGeom prst="line">
              <a:avLst/>
            </a:prstGeom>
            <a:noFill/>
            <a:ln w="3175">
              <a:solidFill>
                <a:srgbClr val="000000"/>
              </a:solidFill>
              <a:round/>
              <a:headEnd/>
              <a:tailEnd/>
            </a:ln>
          </p:spPr>
          <p:txBody>
            <a:bodyPr/>
            <a:lstStyle/>
            <a:p>
              <a:endParaRPr lang="en-US"/>
            </a:p>
          </p:txBody>
        </p:sp>
        <p:sp>
          <p:nvSpPr>
            <p:cNvPr id="82032" name="Line 272"/>
            <p:cNvSpPr>
              <a:spLocks noChangeShapeType="1"/>
            </p:cNvSpPr>
            <p:nvPr/>
          </p:nvSpPr>
          <p:spPr bwMode="auto">
            <a:xfrm>
              <a:off x="5313" y="709"/>
              <a:ext cx="0" cy="27"/>
            </a:xfrm>
            <a:prstGeom prst="line">
              <a:avLst/>
            </a:prstGeom>
            <a:noFill/>
            <a:ln w="3175">
              <a:solidFill>
                <a:srgbClr val="000000"/>
              </a:solidFill>
              <a:round/>
              <a:headEnd/>
              <a:tailEnd/>
            </a:ln>
          </p:spPr>
          <p:txBody>
            <a:bodyPr/>
            <a:lstStyle/>
            <a:p>
              <a:endParaRPr lang="en-US"/>
            </a:p>
          </p:txBody>
        </p:sp>
        <p:sp>
          <p:nvSpPr>
            <p:cNvPr id="82033" name="Rectangle 273"/>
            <p:cNvSpPr>
              <a:spLocks noChangeArrowheads="1"/>
            </p:cNvSpPr>
            <p:nvPr/>
          </p:nvSpPr>
          <p:spPr bwMode="auto">
            <a:xfrm>
              <a:off x="3338" y="2873"/>
              <a:ext cx="75"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a:t>
              </a:r>
            </a:p>
          </p:txBody>
        </p:sp>
        <p:sp>
          <p:nvSpPr>
            <p:cNvPr id="82034" name="Rectangle 274"/>
            <p:cNvSpPr>
              <a:spLocks noChangeArrowheads="1"/>
            </p:cNvSpPr>
            <p:nvPr/>
          </p:nvSpPr>
          <p:spPr bwMode="auto">
            <a:xfrm>
              <a:off x="3586" y="2873"/>
              <a:ext cx="299"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2000</a:t>
              </a:r>
            </a:p>
          </p:txBody>
        </p:sp>
        <p:sp>
          <p:nvSpPr>
            <p:cNvPr id="82035" name="Rectangle 275"/>
            <p:cNvSpPr>
              <a:spLocks noChangeArrowheads="1"/>
            </p:cNvSpPr>
            <p:nvPr/>
          </p:nvSpPr>
          <p:spPr bwMode="auto">
            <a:xfrm>
              <a:off x="3986" y="2873"/>
              <a:ext cx="299"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4000</a:t>
              </a:r>
            </a:p>
          </p:txBody>
        </p:sp>
        <p:sp>
          <p:nvSpPr>
            <p:cNvPr id="82036" name="Rectangle 276"/>
            <p:cNvSpPr>
              <a:spLocks noChangeArrowheads="1"/>
            </p:cNvSpPr>
            <p:nvPr/>
          </p:nvSpPr>
          <p:spPr bwMode="auto">
            <a:xfrm>
              <a:off x="4372" y="2873"/>
              <a:ext cx="300"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6000</a:t>
              </a:r>
            </a:p>
          </p:txBody>
        </p:sp>
        <p:sp>
          <p:nvSpPr>
            <p:cNvPr id="82037" name="Rectangle 277"/>
            <p:cNvSpPr>
              <a:spLocks noChangeArrowheads="1"/>
            </p:cNvSpPr>
            <p:nvPr/>
          </p:nvSpPr>
          <p:spPr bwMode="auto">
            <a:xfrm>
              <a:off x="4768" y="2873"/>
              <a:ext cx="299"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8000</a:t>
              </a:r>
            </a:p>
          </p:txBody>
        </p:sp>
        <p:sp>
          <p:nvSpPr>
            <p:cNvPr id="82038" name="Rectangle 278"/>
            <p:cNvSpPr>
              <a:spLocks noChangeArrowheads="1"/>
            </p:cNvSpPr>
            <p:nvPr/>
          </p:nvSpPr>
          <p:spPr bwMode="auto">
            <a:xfrm>
              <a:off x="5126" y="2873"/>
              <a:ext cx="374"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10000</a:t>
              </a:r>
            </a:p>
          </p:txBody>
        </p:sp>
        <p:sp>
          <p:nvSpPr>
            <p:cNvPr id="82039" name="Rectangle 279"/>
            <p:cNvSpPr>
              <a:spLocks noChangeArrowheads="1"/>
            </p:cNvSpPr>
            <p:nvPr/>
          </p:nvSpPr>
          <p:spPr bwMode="auto">
            <a:xfrm>
              <a:off x="4080" y="3023"/>
              <a:ext cx="496" cy="17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Time (s)</a:t>
              </a:r>
            </a:p>
          </p:txBody>
        </p:sp>
        <p:sp>
          <p:nvSpPr>
            <p:cNvPr id="82040" name="Line 280"/>
            <p:cNvSpPr>
              <a:spLocks noChangeShapeType="1"/>
            </p:cNvSpPr>
            <p:nvPr/>
          </p:nvSpPr>
          <p:spPr bwMode="auto">
            <a:xfrm>
              <a:off x="3342" y="2831"/>
              <a:ext cx="9" cy="0"/>
            </a:xfrm>
            <a:prstGeom prst="line">
              <a:avLst/>
            </a:prstGeom>
            <a:noFill/>
            <a:ln w="3175">
              <a:solidFill>
                <a:srgbClr val="000000"/>
              </a:solidFill>
              <a:round/>
              <a:headEnd/>
              <a:tailEnd/>
            </a:ln>
          </p:spPr>
          <p:txBody>
            <a:bodyPr/>
            <a:lstStyle/>
            <a:p>
              <a:endParaRPr lang="en-US"/>
            </a:p>
          </p:txBody>
        </p:sp>
        <p:sp>
          <p:nvSpPr>
            <p:cNvPr id="82041" name="Line 281"/>
            <p:cNvSpPr>
              <a:spLocks noChangeShapeType="1"/>
            </p:cNvSpPr>
            <p:nvPr/>
          </p:nvSpPr>
          <p:spPr bwMode="auto">
            <a:xfrm>
              <a:off x="3342" y="2619"/>
              <a:ext cx="9" cy="0"/>
            </a:xfrm>
            <a:prstGeom prst="line">
              <a:avLst/>
            </a:prstGeom>
            <a:noFill/>
            <a:ln w="3175">
              <a:solidFill>
                <a:srgbClr val="000000"/>
              </a:solidFill>
              <a:round/>
              <a:headEnd/>
              <a:tailEnd/>
            </a:ln>
          </p:spPr>
          <p:txBody>
            <a:bodyPr/>
            <a:lstStyle/>
            <a:p>
              <a:endParaRPr lang="en-US"/>
            </a:p>
          </p:txBody>
        </p:sp>
        <p:sp>
          <p:nvSpPr>
            <p:cNvPr id="82042" name="Line 282"/>
            <p:cNvSpPr>
              <a:spLocks noChangeShapeType="1"/>
            </p:cNvSpPr>
            <p:nvPr/>
          </p:nvSpPr>
          <p:spPr bwMode="auto">
            <a:xfrm>
              <a:off x="3342" y="2404"/>
              <a:ext cx="9" cy="0"/>
            </a:xfrm>
            <a:prstGeom prst="line">
              <a:avLst/>
            </a:prstGeom>
            <a:noFill/>
            <a:ln w="3175">
              <a:solidFill>
                <a:srgbClr val="000000"/>
              </a:solidFill>
              <a:round/>
              <a:headEnd/>
              <a:tailEnd/>
            </a:ln>
          </p:spPr>
          <p:txBody>
            <a:bodyPr/>
            <a:lstStyle/>
            <a:p>
              <a:endParaRPr lang="en-US"/>
            </a:p>
          </p:txBody>
        </p:sp>
        <p:sp>
          <p:nvSpPr>
            <p:cNvPr id="82043" name="Line 283"/>
            <p:cNvSpPr>
              <a:spLocks noChangeShapeType="1"/>
            </p:cNvSpPr>
            <p:nvPr/>
          </p:nvSpPr>
          <p:spPr bwMode="auto">
            <a:xfrm>
              <a:off x="3342" y="2195"/>
              <a:ext cx="9" cy="0"/>
            </a:xfrm>
            <a:prstGeom prst="line">
              <a:avLst/>
            </a:prstGeom>
            <a:noFill/>
            <a:ln w="3175">
              <a:solidFill>
                <a:srgbClr val="000000"/>
              </a:solidFill>
              <a:round/>
              <a:headEnd/>
              <a:tailEnd/>
            </a:ln>
          </p:spPr>
          <p:txBody>
            <a:bodyPr/>
            <a:lstStyle/>
            <a:p>
              <a:endParaRPr lang="en-US"/>
            </a:p>
          </p:txBody>
        </p:sp>
        <p:sp>
          <p:nvSpPr>
            <p:cNvPr id="82044" name="Line 284"/>
            <p:cNvSpPr>
              <a:spLocks noChangeShapeType="1"/>
            </p:cNvSpPr>
            <p:nvPr/>
          </p:nvSpPr>
          <p:spPr bwMode="auto">
            <a:xfrm>
              <a:off x="3342" y="1983"/>
              <a:ext cx="9" cy="0"/>
            </a:xfrm>
            <a:prstGeom prst="line">
              <a:avLst/>
            </a:prstGeom>
            <a:noFill/>
            <a:ln w="3175">
              <a:solidFill>
                <a:srgbClr val="000000"/>
              </a:solidFill>
              <a:round/>
              <a:headEnd/>
              <a:tailEnd/>
            </a:ln>
          </p:spPr>
          <p:txBody>
            <a:bodyPr/>
            <a:lstStyle/>
            <a:p>
              <a:endParaRPr lang="en-US"/>
            </a:p>
          </p:txBody>
        </p:sp>
        <p:sp>
          <p:nvSpPr>
            <p:cNvPr id="82045" name="Line 285"/>
            <p:cNvSpPr>
              <a:spLocks noChangeShapeType="1"/>
            </p:cNvSpPr>
            <p:nvPr/>
          </p:nvSpPr>
          <p:spPr bwMode="auto">
            <a:xfrm>
              <a:off x="3342" y="1770"/>
              <a:ext cx="9" cy="0"/>
            </a:xfrm>
            <a:prstGeom prst="line">
              <a:avLst/>
            </a:prstGeom>
            <a:noFill/>
            <a:ln w="3175">
              <a:solidFill>
                <a:srgbClr val="000000"/>
              </a:solidFill>
              <a:round/>
              <a:headEnd/>
              <a:tailEnd/>
            </a:ln>
          </p:spPr>
          <p:txBody>
            <a:bodyPr/>
            <a:lstStyle/>
            <a:p>
              <a:endParaRPr lang="en-US"/>
            </a:p>
          </p:txBody>
        </p:sp>
        <p:sp>
          <p:nvSpPr>
            <p:cNvPr id="82046" name="Line 286"/>
            <p:cNvSpPr>
              <a:spLocks noChangeShapeType="1"/>
            </p:cNvSpPr>
            <p:nvPr/>
          </p:nvSpPr>
          <p:spPr bwMode="auto">
            <a:xfrm>
              <a:off x="3342" y="1558"/>
              <a:ext cx="9" cy="0"/>
            </a:xfrm>
            <a:prstGeom prst="line">
              <a:avLst/>
            </a:prstGeom>
            <a:noFill/>
            <a:ln w="3175">
              <a:solidFill>
                <a:srgbClr val="000000"/>
              </a:solidFill>
              <a:round/>
              <a:headEnd/>
              <a:tailEnd/>
            </a:ln>
          </p:spPr>
          <p:txBody>
            <a:bodyPr/>
            <a:lstStyle/>
            <a:p>
              <a:endParaRPr lang="en-US"/>
            </a:p>
          </p:txBody>
        </p:sp>
        <p:sp>
          <p:nvSpPr>
            <p:cNvPr id="82047" name="Line 287"/>
            <p:cNvSpPr>
              <a:spLocks noChangeShapeType="1"/>
            </p:cNvSpPr>
            <p:nvPr/>
          </p:nvSpPr>
          <p:spPr bwMode="auto">
            <a:xfrm>
              <a:off x="3342" y="1346"/>
              <a:ext cx="9" cy="0"/>
            </a:xfrm>
            <a:prstGeom prst="line">
              <a:avLst/>
            </a:prstGeom>
            <a:noFill/>
            <a:ln w="3175">
              <a:solidFill>
                <a:srgbClr val="000000"/>
              </a:solidFill>
              <a:round/>
              <a:headEnd/>
              <a:tailEnd/>
            </a:ln>
          </p:spPr>
          <p:txBody>
            <a:bodyPr/>
            <a:lstStyle/>
            <a:p>
              <a:endParaRPr lang="en-US"/>
            </a:p>
          </p:txBody>
        </p:sp>
        <p:sp>
          <p:nvSpPr>
            <p:cNvPr id="82048" name="Line 288"/>
            <p:cNvSpPr>
              <a:spLocks noChangeShapeType="1"/>
            </p:cNvSpPr>
            <p:nvPr/>
          </p:nvSpPr>
          <p:spPr bwMode="auto">
            <a:xfrm>
              <a:off x="3342" y="1134"/>
              <a:ext cx="9" cy="0"/>
            </a:xfrm>
            <a:prstGeom prst="line">
              <a:avLst/>
            </a:prstGeom>
            <a:noFill/>
            <a:ln w="3175">
              <a:solidFill>
                <a:srgbClr val="000000"/>
              </a:solidFill>
              <a:round/>
              <a:headEnd/>
              <a:tailEnd/>
            </a:ln>
          </p:spPr>
          <p:txBody>
            <a:bodyPr/>
            <a:lstStyle/>
            <a:p>
              <a:endParaRPr lang="en-US"/>
            </a:p>
          </p:txBody>
        </p:sp>
        <p:sp>
          <p:nvSpPr>
            <p:cNvPr id="82049" name="Line 289"/>
            <p:cNvSpPr>
              <a:spLocks noChangeShapeType="1"/>
            </p:cNvSpPr>
            <p:nvPr/>
          </p:nvSpPr>
          <p:spPr bwMode="auto">
            <a:xfrm>
              <a:off x="3342" y="921"/>
              <a:ext cx="9" cy="0"/>
            </a:xfrm>
            <a:prstGeom prst="line">
              <a:avLst/>
            </a:prstGeom>
            <a:noFill/>
            <a:ln w="3175">
              <a:solidFill>
                <a:srgbClr val="000000"/>
              </a:solidFill>
              <a:round/>
              <a:headEnd/>
              <a:tailEnd/>
            </a:ln>
          </p:spPr>
          <p:txBody>
            <a:bodyPr/>
            <a:lstStyle/>
            <a:p>
              <a:endParaRPr lang="en-US"/>
            </a:p>
          </p:txBody>
        </p:sp>
        <p:sp>
          <p:nvSpPr>
            <p:cNvPr id="82050" name="Line 290"/>
            <p:cNvSpPr>
              <a:spLocks noChangeShapeType="1"/>
            </p:cNvSpPr>
            <p:nvPr/>
          </p:nvSpPr>
          <p:spPr bwMode="auto">
            <a:xfrm>
              <a:off x="3342" y="709"/>
              <a:ext cx="9" cy="0"/>
            </a:xfrm>
            <a:prstGeom prst="line">
              <a:avLst/>
            </a:prstGeom>
            <a:noFill/>
            <a:ln w="3175">
              <a:solidFill>
                <a:srgbClr val="000000"/>
              </a:solidFill>
              <a:round/>
              <a:headEnd/>
              <a:tailEnd/>
            </a:ln>
          </p:spPr>
          <p:txBody>
            <a:bodyPr/>
            <a:lstStyle/>
            <a:p>
              <a:endParaRPr lang="en-US"/>
            </a:p>
          </p:txBody>
        </p:sp>
        <p:sp>
          <p:nvSpPr>
            <p:cNvPr id="82051" name="Line 291"/>
            <p:cNvSpPr>
              <a:spLocks noChangeShapeType="1"/>
            </p:cNvSpPr>
            <p:nvPr/>
          </p:nvSpPr>
          <p:spPr bwMode="auto">
            <a:xfrm flipH="1">
              <a:off x="5304" y="2831"/>
              <a:ext cx="9" cy="0"/>
            </a:xfrm>
            <a:prstGeom prst="line">
              <a:avLst/>
            </a:prstGeom>
            <a:noFill/>
            <a:ln w="3175">
              <a:solidFill>
                <a:srgbClr val="000000"/>
              </a:solidFill>
              <a:round/>
              <a:headEnd/>
              <a:tailEnd/>
            </a:ln>
          </p:spPr>
          <p:txBody>
            <a:bodyPr/>
            <a:lstStyle/>
            <a:p>
              <a:endParaRPr lang="en-US"/>
            </a:p>
          </p:txBody>
        </p:sp>
        <p:sp>
          <p:nvSpPr>
            <p:cNvPr id="82052" name="Line 292"/>
            <p:cNvSpPr>
              <a:spLocks noChangeShapeType="1"/>
            </p:cNvSpPr>
            <p:nvPr/>
          </p:nvSpPr>
          <p:spPr bwMode="auto">
            <a:xfrm flipH="1">
              <a:off x="5304" y="2619"/>
              <a:ext cx="9" cy="0"/>
            </a:xfrm>
            <a:prstGeom prst="line">
              <a:avLst/>
            </a:prstGeom>
            <a:noFill/>
            <a:ln w="3175">
              <a:solidFill>
                <a:srgbClr val="000000"/>
              </a:solidFill>
              <a:round/>
              <a:headEnd/>
              <a:tailEnd/>
            </a:ln>
          </p:spPr>
          <p:txBody>
            <a:bodyPr/>
            <a:lstStyle/>
            <a:p>
              <a:endParaRPr lang="en-US"/>
            </a:p>
          </p:txBody>
        </p:sp>
        <p:sp>
          <p:nvSpPr>
            <p:cNvPr id="82053" name="Line 293"/>
            <p:cNvSpPr>
              <a:spLocks noChangeShapeType="1"/>
            </p:cNvSpPr>
            <p:nvPr/>
          </p:nvSpPr>
          <p:spPr bwMode="auto">
            <a:xfrm flipH="1">
              <a:off x="5304" y="2404"/>
              <a:ext cx="9" cy="0"/>
            </a:xfrm>
            <a:prstGeom prst="line">
              <a:avLst/>
            </a:prstGeom>
            <a:noFill/>
            <a:ln w="3175">
              <a:solidFill>
                <a:srgbClr val="000000"/>
              </a:solidFill>
              <a:round/>
              <a:headEnd/>
              <a:tailEnd/>
            </a:ln>
          </p:spPr>
          <p:txBody>
            <a:bodyPr/>
            <a:lstStyle/>
            <a:p>
              <a:endParaRPr lang="en-US"/>
            </a:p>
          </p:txBody>
        </p:sp>
        <p:sp>
          <p:nvSpPr>
            <p:cNvPr id="82054" name="Line 294"/>
            <p:cNvSpPr>
              <a:spLocks noChangeShapeType="1"/>
            </p:cNvSpPr>
            <p:nvPr/>
          </p:nvSpPr>
          <p:spPr bwMode="auto">
            <a:xfrm flipH="1">
              <a:off x="5304" y="2195"/>
              <a:ext cx="9" cy="0"/>
            </a:xfrm>
            <a:prstGeom prst="line">
              <a:avLst/>
            </a:prstGeom>
            <a:noFill/>
            <a:ln w="3175">
              <a:solidFill>
                <a:srgbClr val="000000"/>
              </a:solidFill>
              <a:round/>
              <a:headEnd/>
              <a:tailEnd/>
            </a:ln>
          </p:spPr>
          <p:txBody>
            <a:bodyPr/>
            <a:lstStyle/>
            <a:p>
              <a:endParaRPr lang="en-US"/>
            </a:p>
          </p:txBody>
        </p:sp>
        <p:sp>
          <p:nvSpPr>
            <p:cNvPr id="82055" name="Line 295"/>
            <p:cNvSpPr>
              <a:spLocks noChangeShapeType="1"/>
            </p:cNvSpPr>
            <p:nvPr/>
          </p:nvSpPr>
          <p:spPr bwMode="auto">
            <a:xfrm flipH="1">
              <a:off x="5304" y="1983"/>
              <a:ext cx="9" cy="0"/>
            </a:xfrm>
            <a:prstGeom prst="line">
              <a:avLst/>
            </a:prstGeom>
            <a:noFill/>
            <a:ln w="3175">
              <a:solidFill>
                <a:srgbClr val="000000"/>
              </a:solidFill>
              <a:round/>
              <a:headEnd/>
              <a:tailEnd/>
            </a:ln>
          </p:spPr>
          <p:txBody>
            <a:bodyPr/>
            <a:lstStyle/>
            <a:p>
              <a:endParaRPr lang="en-US"/>
            </a:p>
          </p:txBody>
        </p:sp>
        <p:sp>
          <p:nvSpPr>
            <p:cNvPr id="82056" name="Line 296"/>
            <p:cNvSpPr>
              <a:spLocks noChangeShapeType="1"/>
            </p:cNvSpPr>
            <p:nvPr/>
          </p:nvSpPr>
          <p:spPr bwMode="auto">
            <a:xfrm flipH="1">
              <a:off x="5304" y="1770"/>
              <a:ext cx="9" cy="0"/>
            </a:xfrm>
            <a:prstGeom prst="line">
              <a:avLst/>
            </a:prstGeom>
            <a:noFill/>
            <a:ln w="3175">
              <a:solidFill>
                <a:srgbClr val="000000"/>
              </a:solidFill>
              <a:round/>
              <a:headEnd/>
              <a:tailEnd/>
            </a:ln>
          </p:spPr>
          <p:txBody>
            <a:bodyPr/>
            <a:lstStyle/>
            <a:p>
              <a:endParaRPr lang="en-US"/>
            </a:p>
          </p:txBody>
        </p:sp>
        <p:sp>
          <p:nvSpPr>
            <p:cNvPr id="82057" name="Line 297"/>
            <p:cNvSpPr>
              <a:spLocks noChangeShapeType="1"/>
            </p:cNvSpPr>
            <p:nvPr/>
          </p:nvSpPr>
          <p:spPr bwMode="auto">
            <a:xfrm flipH="1">
              <a:off x="5304" y="1558"/>
              <a:ext cx="9" cy="0"/>
            </a:xfrm>
            <a:prstGeom prst="line">
              <a:avLst/>
            </a:prstGeom>
            <a:noFill/>
            <a:ln w="3175">
              <a:solidFill>
                <a:srgbClr val="000000"/>
              </a:solidFill>
              <a:round/>
              <a:headEnd/>
              <a:tailEnd/>
            </a:ln>
          </p:spPr>
          <p:txBody>
            <a:bodyPr/>
            <a:lstStyle/>
            <a:p>
              <a:endParaRPr lang="en-US"/>
            </a:p>
          </p:txBody>
        </p:sp>
        <p:sp>
          <p:nvSpPr>
            <p:cNvPr id="82058" name="Line 298"/>
            <p:cNvSpPr>
              <a:spLocks noChangeShapeType="1"/>
            </p:cNvSpPr>
            <p:nvPr/>
          </p:nvSpPr>
          <p:spPr bwMode="auto">
            <a:xfrm flipH="1">
              <a:off x="5304" y="1346"/>
              <a:ext cx="9" cy="0"/>
            </a:xfrm>
            <a:prstGeom prst="line">
              <a:avLst/>
            </a:prstGeom>
            <a:noFill/>
            <a:ln w="3175">
              <a:solidFill>
                <a:srgbClr val="000000"/>
              </a:solidFill>
              <a:round/>
              <a:headEnd/>
              <a:tailEnd/>
            </a:ln>
          </p:spPr>
          <p:txBody>
            <a:bodyPr/>
            <a:lstStyle/>
            <a:p>
              <a:endParaRPr lang="en-US"/>
            </a:p>
          </p:txBody>
        </p:sp>
        <p:sp>
          <p:nvSpPr>
            <p:cNvPr id="82059" name="Line 299"/>
            <p:cNvSpPr>
              <a:spLocks noChangeShapeType="1"/>
            </p:cNvSpPr>
            <p:nvPr/>
          </p:nvSpPr>
          <p:spPr bwMode="auto">
            <a:xfrm flipH="1">
              <a:off x="5304" y="1134"/>
              <a:ext cx="9" cy="0"/>
            </a:xfrm>
            <a:prstGeom prst="line">
              <a:avLst/>
            </a:prstGeom>
            <a:noFill/>
            <a:ln w="3175">
              <a:solidFill>
                <a:srgbClr val="000000"/>
              </a:solidFill>
              <a:round/>
              <a:headEnd/>
              <a:tailEnd/>
            </a:ln>
          </p:spPr>
          <p:txBody>
            <a:bodyPr/>
            <a:lstStyle/>
            <a:p>
              <a:endParaRPr lang="en-US"/>
            </a:p>
          </p:txBody>
        </p:sp>
        <p:sp>
          <p:nvSpPr>
            <p:cNvPr id="82060" name="Line 300"/>
            <p:cNvSpPr>
              <a:spLocks noChangeShapeType="1"/>
            </p:cNvSpPr>
            <p:nvPr/>
          </p:nvSpPr>
          <p:spPr bwMode="auto">
            <a:xfrm flipH="1">
              <a:off x="5304" y="921"/>
              <a:ext cx="9" cy="0"/>
            </a:xfrm>
            <a:prstGeom prst="line">
              <a:avLst/>
            </a:prstGeom>
            <a:noFill/>
            <a:ln w="3175">
              <a:solidFill>
                <a:srgbClr val="000000"/>
              </a:solidFill>
              <a:round/>
              <a:headEnd/>
              <a:tailEnd/>
            </a:ln>
          </p:spPr>
          <p:txBody>
            <a:bodyPr/>
            <a:lstStyle/>
            <a:p>
              <a:endParaRPr lang="en-US"/>
            </a:p>
          </p:txBody>
        </p:sp>
        <p:sp>
          <p:nvSpPr>
            <p:cNvPr id="82061" name="Line 301"/>
            <p:cNvSpPr>
              <a:spLocks noChangeShapeType="1"/>
            </p:cNvSpPr>
            <p:nvPr/>
          </p:nvSpPr>
          <p:spPr bwMode="auto">
            <a:xfrm flipH="1">
              <a:off x="5304" y="709"/>
              <a:ext cx="9" cy="0"/>
            </a:xfrm>
            <a:prstGeom prst="line">
              <a:avLst/>
            </a:prstGeom>
            <a:noFill/>
            <a:ln w="3175">
              <a:solidFill>
                <a:srgbClr val="000000"/>
              </a:solidFill>
              <a:round/>
              <a:headEnd/>
              <a:tailEnd/>
            </a:ln>
          </p:spPr>
          <p:txBody>
            <a:bodyPr/>
            <a:lstStyle/>
            <a:p>
              <a:endParaRPr lang="en-US"/>
            </a:p>
          </p:txBody>
        </p:sp>
        <p:sp>
          <p:nvSpPr>
            <p:cNvPr id="82062" name="Line 302"/>
            <p:cNvSpPr>
              <a:spLocks noChangeShapeType="1"/>
            </p:cNvSpPr>
            <p:nvPr/>
          </p:nvSpPr>
          <p:spPr bwMode="auto">
            <a:xfrm>
              <a:off x="3342" y="2831"/>
              <a:ext cx="19" cy="0"/>
            </a:xfrm>
            <a:prstGeom prst="line">
              <a:avLst/>
            </a:prstGeom>
            <a:noFill/>
            <a:ln w="3175">
              <a:solidFill>
                <a:srgbClr val="000000"/>
              </a:solidFill>
              <a:round/>
              <a:headEnd/>
              <a:tailEnd/>
            </a:ln>
          </p:spPr>
          <p:txBody>
            <a:bodyPr/>
            <a:lstStyle/>
            <a:p>
              <a:endParaRPr lang="en-US"/>
            </a:p>
          </p:txBody>
        </p:sp>
        <p:sp>
          <p:nvSpPr>
            <p:cNvPr id="82063" name="Line 303"/>
            <p:cNvSpPr>
              <a:spLocks noChangeShapeType="1"/>
            </p:cNvSpPr>
            <p:nvPr/>
          </p:nvSpPr>
          <p:spPr bwMode="auto">
            <a:xfrm>
              <a:off x="3342" y="2404"/>
              <a:ext cx="19" cy="0"/>
            </a:xfrm>
            <a:prstGeom prst="line">
              <a:avLst/>
            </a:prstGeom>
            <a:noFill/>
            <a:ln w="3175">
              <a:solidFill>
                <a:srgbClr val="000000"/>
              </a:solidFill>
              <a:round/>
              <a:headEnd/>
              <a:tailEnd/>
            </a:ln>
          </p:spPr>
          <p:txBody>
            <a:bodyPr/>
            <a:lstStyle/>
            <a:p>
              <a:endParaRPr lang="en-US"/>
            </a:p>
          </p:txBody>
        </p:sp>
        <p:sp>
          <p:nvSpPr>
            <p:cNvPr id="82064" name="Line 304"/>
            <p:cNvSpPr>
              <a:spLocks noChangeShapeType="1"/>
            </p:cNvSpPr>
            <p:nvPr/>
          </p:nvSpPr>
          <p:spPr bwMode="auto">
            <a:xfrm>
              <a:off x="3342" y="1983"/>
              <a:ext cx="19" cy="0"/>
            </a:xfrm>
            <a:prstGeom prst="line">
              <a:avLst/>
            </a:prstGeom>
            <a:noFill/>
            <a:ln w="3175">
              <a:solidFill>
                <a:srgbClr val="000000"/>
              </a:solidFill>
              <a:round/>
              <a:headEnd/>
              <a:tailEnd/>
            </a:ln>
          </p:spPr>
          <p:txBody>
            <a:bodyPr/>
            <a:lstStyle/>
            <a:p>
              <a:endParaRPr lang="en-US"/>
            </a:p>
          </p:txBody>
        </p:sp>
        <p:sp>
          <p:nvSpPr>
            <p:cNvPr id="82065" name="Line 305"/>
            <p:cNvSpPr>
              <a:spLocks noChangeShapeType="1"/>
            </p:cNvSpPr>
            <p:nvPr/>
          </p:nvSpPr>
          <p:spPr bwMode="auto">
            <a:xfrm>
              <a:off x="3342" y="1558"/>
              <a:ext cx="19" cy="0"/>
            </a:xfrm>
            <a:prstGeom prst="line">
              <a:avLst/>
            </a:prstGeom>
            <a:noFill/>
            <a:ln w="3175">
              <a:solidFill>
                <a:srgbClr val="000000"/>
              </a:solidFill>
              <a:round/>
              <a:headEnd/>
              <a:tailEnd/>
            </a:ln>
          </p:spPr>
          <p:txBody>
            <a:bodyPr/>
            <a:lstStyle/>
            <a:p>
              <a:endParaRPr lang="en-US"/>
            </a:p>
          </p:txBody>
        </p:sp>
        <p:sp>
          <p:nvSpPr>
            <p:cNvPr id="82066" name="Line 306"/>
            <p:cNvSpPr>
              <a:spLocks noChangeShapeType="1"/>
            </p:cNvSpPr>
            <p:nvPr/>
          </p:nvSpPr>
          <p:spPr bwMode="auto">
            <a:xfrm>
              <a:off x="3342" y="1134"/>
              <a:ext cx="19" cy="0"/>
            </a:xfrm>
            <a:prstGeom prst="line">
              <a:avLst/>
            </a:prstGeom>
            <a:noFill/>
            <a:ln w="3175">
              <a:solidFill>
                <a:srgbClr val="000000"/>
              </a:solidFill>
              <a:round/>
              <a:headEnd/>
              <a:tailEnd/>
            </a:ln>
          </p:spPr>
          <p:txBody>
            <a:bodyPr/>
            <a:lstStyle/>
            <a:p>
              <a:endParaRPr lang="en-US"/>
            </a:p>
          </p:txBody>
        </p:sp>
        <p:sp>
          <p:nvSpPr>
            <p:cNvPr id="82067" name="Line 307"/>
            <p:cNvSpPr>
              <a:spLocks noChangeShapeType="1"/>
            </p:cNvSpPr>
            <p:nvPr/>
          </p:nvSpPr>
          <p:spPr bwMode="auto">
            <a:xfrm>
              <a:off x="3342" y="709"/>
              <a:ext cx="19" cy="0"/>
            </a:xfrm>
            <a:prstGeom prst="line">
              <a:avLst/>
            </a:prstGeom>
            <a:noFill/>
            <a:ln w="3175">
              <a:solidFill>
                <a:srgbClr val="000000"/>
              </a:solidFill>
              <a:round/>
              <a:headEnd/>
              <a:tailEnd/>
            </a:ln>
          </p:spPr>
          <p:txBody>
            <a:bodyPr/>
            <a:lstStyle/>
            <a:p>
              <a:endParaRPr lang="en-US"/>
            </a:p>
          </p:txBody>
        </p:sp>
        <p:sp>
          <p:nvSpPr>
            <p:cNvPr id="82068" name="Line 308"/>
            <p:cNvSpPr>
              <a:spLocks noChangeShapeType="1"/>
            </p:cNvSpPr>
            <p:nvPr/>
          </p:nvSpPr>
          <p:spPr bwMode="auto">
            <a:xfrm flipH="1">
              <a:off x="5295" y="2831"/>
              <a:ext cx="18" cy="0"/>
            </a:xfrm>
            <a:prstGeom prst="line">
              <a:avLst/>
            </a:prstGeom>
            <a:noFill/>
            <a:ln w="3175">
              <a:solidFill>
                <a:srgbClr val="000000"/>
              </a:solidFill>
              <a:round/>
              <a:headEnd/>
              <a:tailEnd/>
            </a:ln>
          </p:spPr>
          <p:txBody>
            <a:bodyPr/>
            <a:lstStyle/>
            <a:p>
              <a:endParaRPr lang="en-US"/>
            </a:p>
          </p:txBody>
        </p:sp>
        <p:sp>
          <p:nvSpPr>
            <p:cNvPr id="82069" name="Line 309"/>
            <p:cNvSpPr>
              <a:spLocks noChangeShapeType="1"/>
            </p:cNvSpPr>
            <p:nvPr/>
          </p:nvSpPr>
          <p:spPr bwMode="auto">
            <a:xfrm flipH="1">
              <a:off x="5295" y="2404"/>
              <a:ext cx="18" cy="0"/>
            </a:xfrm>
            <a:prstGeom prst="line">
              <a:avLst/>
            </a:prstGeom>
            <a:noFill/>
            <a:ln w="3175">
              <a:solidFill>
                <a:srgbClr val="000000"/>
              </a:solidFill>
              <a:round/>
              <a:headEnd/>
              <a:tailEnd/>
            </a:ln>
          </p:spPr>
          <p:txBody>
            <a:bodyPr/>
            <a:lstStyle/>
            <a:p>
              <a:endParaRPr lang="en-US"/>
            </a:p>
          </p:txBody>
        </p:sp>
        <p:sp>
          <p:nvSpPr>
            <p:cNvPr id="82070" name="Line 310"/>
            <p:cNvSpPr>
              <a:spLocks noChangeShapeType="1"/>
            </p:cNvSpPr>
            <p:nvPr/>
          </p:nvSpPr>
          <p:spPr bwMode="auto">
            <a:xfrm flipH="1">
              <a:off x="5295" y="1983"/>
              <a:ext cx="18" cy="0"/>
            </a:xfrm>
            <a:prstGeom prst="line">
              <a:avLst/>
            </a:prstGeom>
            <a:noFill/>
            <a:ln w="3175">
              <a:solidFill>
                <a:srgbClr val="000000"/>
              </a:solidFill>
              <a:round/>
              <a:headEnd/>
              <a:tailEnd/>
            </a:ln>
          </p:spPr>
          <p:txBody>
            <a:bodyPr/>
            <a:lstStyle/>
            <a:p>
              <a:endParaRPr lang="en-US"/>
            </a:p>
          </p:txBody>
        </p:sp>
        <p:sp>
          <p:nvSpPr>
            <p:cNvPr id="82071" name="Line 311"/>
            <p:cNvSpPr>
              <a:spLocks noChangeShapeType="1"/>
            </p:cNvSpPr>
            <p:nvPr/>
          </p:nvSpPr>
          <p:spPr bwMode="auto">
            <a:xfrm flipH="1">
              <a:off x="5295" y="1558"/>
              <a:ext cx="18" cy="0"/>
            </a:xfrm>
            <a:prstGeom prst="line">
              <a:avLst/>
            </a:prstGeom>
            <a:noFill/>
            <a:ln w="3175">
              <a:solidFill>
                <a:srgbClr val="000000"/>
              </a:solidFill>
              <a:round/>
              <a:headEnd/>
              <a:tailEnd/>
            </a:ln>
          </p:spPr>
          <p:txBody>
            <a:bodyPr/>
            <a:lstStyle/>
            <a:p>
              <a:endParaRPr lang="en-US"/>
            </a:p>
          </p:txBody>
        </p:sp>
        <p:sp>
          <p:nvSpPr>
            <p:cNvPr id="82072" name="Line 312"/>
            <p:cNvSpPr>
              <a:spLocks noChangeShapeType="1"/>
            </p:cNvSpPr>
            <p:nvPr/>
          </p:nvSpPr>
          <p:spPr bwMode="auto">
            <a:xfrm flipH="1">
              <a:off x="5295" y="1134"/>
              <a:ext cx="18" cy="0"/>
            </a:xfrm>
            <a:prstGeom prst="line">
              <a:avLst/>
            </a:prstGeom>
            <a:noFill/>
            <a:ln w="3175">
              <a:solidFill>
                <a:srgbClr val="000000"/>
              </a:solidFill>
              <a:round/>
              <a:headEnd/>
              <a:tailEnd/>
            </a:ln>
          </p:spPr>
          <p:txBody>
            <a:bodyPr/>
            <a:lstStyle/>
            <a:p>
              <a:endParaRPr lang="en-US"/>
            </a:p>
          </p:txBody>
        </p:sp>
        <p:sp>
          <p:nvSpPr>
            <p:cNvPr id="82073" name="Line 313"/>
            <p:cNvSpPr>
              <a:spLocks noChangeShapeType="1"/>
            </p:cNvSpPr>
            <p:nvPr/>
          </p:nvSpPr>
          <p:spPr bwMode="auto">
            <a:xfrm flipH="1">
              <a:off x="5295" y="709"/>
              <a:ext cx="18" cy="0"/>
            </a:xfrm>
            <a:prstGeom prst="line">
              <a:avLst/>
            </a:prstGeom>
            <a:noFill/>
            <a:ln w="3175">
              <a:solidFill>
                <a:srgbClr val="000000"/>
              </a:solidFill>
              <a:round/>
              <a:headEnd/>
              <a:tailEnd/>
            </a:ln>
          </p:spPr>
          <p:txBody>
            <a:bodyPr/>
            <a:lstStyle/>
            <a:p>
              <a:endParaRPr lang="en-US"/>
            </a:p>
          </p:txBody>
        </p:sp>
        <p:sp>
          <p:nvSpPr>
            <p:cNvPr id="82074" name="Rectangle 314"/>
            <p:cNvSpPr>
              <a:spLocks noChangeArrowheads="1"/>
            </p:cNvSpPr>
            <p:nvPr/>
          </p:nvSpPr>
          <p:spPr bwMode="auto">
            <a:xfrm>
              <a:off x="3101" y="2759"/>
              <a:ext cx="225" cy="17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600</a:t>
              </a:r>
            </a:p>
          </p:txBody>
        </p:sp>
        <p:sp>
          <p:nvSpPr>
            <p:cNvPr id="82075" name="Rectangle 315"/>
            <p:cNvSpPr>
              <a:spLocks noChangeArrowheads="1"/>
            </p:cNvSpPr>
            <p:nvPr/>
          </p:nvSpPr>
          <p:spPr bwMode="auto">
            <a:xfrm>
              <a:off x="3101" y="2333"/>
              <a:ext cx="225" cy="17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700</a:t>
              </a:r>
            </a:p>
          </p:txBody>
        </p:sp>
        <p:sp>
          <p:nvSpPr>
            <p:cNvPr id="82076" name="Rectangle 316"/>
            <p:cNvSpPr>
              <a:spLocks noChangeArrowheads="1"/>
            </p:cNvSpPr>
            <p:nvPr/>
          </p:nvSpPr>
          <p:spPr bwMode="auto">
            <a:xfrm>
              <a:off x="3101" y="1911"/>
              <a:ext cx="225" cy="17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800</a:t>
              </a:r>
            </a:p>
          </p:txBody>
        </p:sp>
        <p:sp>
          <p:nvSpPr>
            <p:cNvPr id="82077" name="Rectangle 317"/>
            <p:cNvSpPr>
              <a:spLocks noChangeArrowheads="1"/>
            </p:cNvSpPr>
            <p:nvPr/>
          </p:nvSpPr>
          <p:spPr bwMode="auto">
            <a:xfrm>
              <a:off x="3106" y="1485"/>
              <a:ext cx="214" cy="355"/>
            </a:xfrm>
            <a:prstGeom prst="rect">
              <a:avLst/>
            </a:prstGeom>
            <a:noFill/>
            <a:ln w="9525">
              <a:noFill/>
              <a:miter lim="800000"/>
              <a:headEnd/>
              <a:tailEnd/>
            </a:ln>
          </p:spPr>
          <p:txBody>
            <a:bodyPr lIns="0" tIns="0" rIns="0" bIns="0">
              <a:spAutoFit/>
            </a:bodyPr>
            <a:lstStyle/>
            <a:p>
              <a:pPr algn="ctr" eaLnBrk="0" hangingPunct="0"/>
              <a:r>
                <a:rPr lang="en-US" sz="1600">
                  <a:solidFill>
                    <a:srgbClr val="000000"/>
                  </a:solidFill>
                </a:rPr>
                <a:t>900</a:t>
              </a:r>
            </a:p>
          </p:txBody>
        </p:sp>
        <p:sp>
          <p:nvSpPr>
            <p:cNvPr id="82078" name="Rectangle 318"/>
            <p:cNvSpPr>
              <a:spLocks noChangeArrowheads="1"/>
            </p:cNvSpPr>
            <p:nvPr/>
          </p:nvSpPr>
          <p:spPr bwMode="auto">
            <a:xfrm>
              <a:off x="3028" y="1064"/>
              <a:ext cx="299"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1000</a:t>
              </a:r>
            </a:p>
          </p:txBody>
        </p:sp>
        <p:sp>
          <p:nvSpPr>
            <p:cNvPr id="82079" name="Rectangle 319"/>
            <p:cNvSpPr>
              <a:spLocks noChangeArrowheads="1"/>
            </p:cNvSpPr>
            <p:nvPr/>
          </p:nvSpPr>
          <p:spPr bwMode="auto">
            <a:xfrm>
              <a:off x="3028" y="636"/>
              <a:ext cx="299" cy="17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1100</a:t>
              </a:r>
            </a:p>
          </p:txBody>
        </p:sp>
        <p:sp>
          <p:nvSpPr>
            <p:cNvPr id="82080" name="Rectangle 320"/>
            <p:cNvSpPr>
              <a:spLocks noChangeArrowheads="1"/>
            </p:cNvSpPr>
            <p:nvPr/>
          </p:nvSpPr>
          <p:spPr bwMode="auto">
            <a:xfrm rot="-5400000">
              <a:off x="2377" y="1690"/>
              <a:ext cx="1088" cy="162"/>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Temperature (K)</a:t>
              </a:r>
            </a:p>
          </p:txBody>
        </p:sp>
        <p:sp>
          <p:nvSpPr>
            <p:cNvPr id="82081" name="Freeform 321"/>
            <p:cNvSpPr>
              <a:spLocks/>
            </p:cNvSpPr>
            <p:nvPr/>
          </p:nvSpPr>
          <p:spPr bwMode="auto">
            <a:xfrm>
              <a:off x="3342" y="870"/>
              <a:ext cx="556" cy="1534"/>
            </a:xfrm>
            <a:custGeom>
              <a:avLst/>
              <a:gdLst>
                <a:gd name="T0" fmla="*/ 5 w 556"/>
                <a:gd name="T1" fmla="*/ 1450 h 1534"/>
                <a:gd name="T2" fmla="*/ 11 w 556"/>
                <a:gd name="T3" fmla="*/ 1205 h 1534"/>
                <a:gd name="T4" fmla="*/ 18 w 556"/>
                <a:gd name="T5" fmla="*/ 868 h 1534"/>
                <a:gd name="T6" fmla="*/ 23 w 556"/>
                <a:gd name="T7" fmla="*/ 587 h 1534"/>
                <a:gd name="T8" fmla="*/ 30 w 556"/>
                <a:gd name="T9" fmla="*/ 528 h 1534"/>
                <a:gd name="T10" fmla="*/ 35 w 556"/>
                <a:gd name="T11" fmla="*/ 511 h 1534"/>
                <a:gd name="T12" fmla="*/ 41 w 556"/>
                <a:gd name="T13" fmla="*/ 503 h 1534"/>
                <a:gd name="T14" fmla="*/ 48 w 556"/>
                <a:gd name="T15" fmla="*/ 498 h 1534"/>
                <a:gd name="T16" fmla="*/ 53 w 556"/>
                <a:gd name="T17" fmla="*/ 492 h 1534"/>
                <a:gd name="T18" fmla="*/ 58 w 556"/>
                <a:gd name="T19" fmla="*/ 489 h 1534"/>
                <a:gd name="T20" fmla="*/ 65 w 556"/>
                <a:gd name="T21" fmla="*/ 484 h 1534"/>
                <a:gd name="T22" fmla="*/ 74 w 556"/>
                <a:gd name="T23" fmla="*/ 481 h 1534"/>
                <a:gd name="T24" fmla="*/ 83 w 556"/>
                <a:gd name="T25" fmla="*/ 476 h 1534"/>
                <a:gd name="T26" fmla="*/ 96 w 556"/>
                <a:gd name="T27" fmla="*/ 473 h 1534"/>
                <a:gd name="T28" fmla="*/ 103 w 556"/>
                <a:gd name="T29" fmla="*/ 582 h 1534"/>
                <a:gd name="T30" fmla="*/ 108 w 556"/>
                <a:gd name="T31" fmla="*/ 879 h 1534"/>
                <a:gd name="T32" fmla="*/ 115 w 556"/>
                <a:gd name="T33" fmla="*/ 1200 h 1534"/>
                <a:gd name="T34" fmla="*/ 120 w 556"/>
                <a:gd name="T35" fmla="*/ 1488 h 1534"/>
                <a:gd name="T36" fmla="*/ 126 w 556"/>
                <a:gd name="T37" fmla="*/ 1534 h 1534"/>
                <a:gd name="T38" fmla="*/ 133 w 556"/>
                <a:gd name="T39" fmla="*/ 1523 h 1534"/>
                <a:gd name="T40" fmla="*/ 138 w 556"/>
                <a:gd name="T41" fmla="*/ 1507 h 1534"/>
                <a:gd name="T42" fmla="*/ 145 w 556"/>
                <a:gd name="T43" fmla="*/ 1493 h 1534"/>
                <a:gd name="T44" fmla="*/ 151 w 556"/>
                <a:gd name="T45" fmla="*/ 1480 h 1534"/>
                <a:gd name="T46" fmla="*/ 156 w 556"/>
                <a:gd name="T47" fmla="*/ 1472 h 1534"/>
                <a:gd name="T48" fmla="*/ 163 w 556"/>
                <a:gd name="T49" fmla="*/ 1464 h 1534"/>
                <a:gd name="T50" fmla="*/ 168 w 556"/>
                <a:gd name="T51" fmla="*/ 1455 h 1534"/>
                <a:gd name="T52" fmla="*/ 174 w 556"/>
                <a:gd name="T53" fmla="*/ 1450 h 1534"/>
                <a:gd name="T54" fmla="*/ 181 w 556"/>
                <a:gd name="T55" fmla="*/ 1447 h 1534"/>
                <a:gd name="T56" fmla="*/ 186 w 556"/>
                <a:gd name="T57" fmla="*/ 1442 h 1534"/>
                <a:gd name="T58" fmla="*/ 193 w 556"/>
                <a:gd name="T59" fmla="*/ 1439 h 1534"/>
                <a:gd name="T60" fmla="*/ 202 w 556"/>
                <a:gd name="T61" fmla="*/ 1434 h 1534"/>
                <a:gd name="T62" fmla="*/ 214 w 556"/>
                <a:gd name="T63" fmla="*/ 1431 h 1534"/>
                <a:gd name="T64" fmla="*/ 232 w 556"/>
                <a:gd name="T65" fmla="*/ 1425 h 1534"/>
                <a:gd name="T66" fmla="*/ 253 w 556"/>
                <a:gd name="T67" fmla="*/ 1423 h 1534"/>
                <a:gd name="T68" fmla="*/ 285 w 556"/>
                <a:gd name="T69" fmla="*/ 1417 h 1534"/>
                <a:gd name="T70" fmla="*/ 326 w 556"/>
                <a:gd name="T71" fmla="*/ 1415 h 1534"/>
                <a:gd name="T72" fmla="*/ 383 w 556"/>
                <a:gd name="T73" fmla="*/ 1409 h 1534"/>
                <a:gd name="T74" fmla="*/ 454 w 556"/>
                <a:gd name="T75" fmla="*/ 1406 h 1534"/>
                <a:gd name="T76" fmla="*/ 477 w 556"/>
                <a:gd name="T77" fmla="*/ 1347 h 1534"/>
                <a:gd name="T78" fmla="*/ 484 w 556"/>
                <a:gd name="T79" fmla="*/ 1093 h 1534"/>
                <a:gd name="T80" fmla="*/ 489 w 556"/>
                <a:gd name="T81" fmla="*/ 781 h 1534"/>
                <a:gd name="T82" fmla="*/ 494 w 556"/>
                <a:gd name="T83" fmla="*/ 479 h 1534"/>
                <a:gd name="T84" fmla="*/ 502 w 556"/>
                <a:gd name="T85" fmla="*/ 405 h 1534"/>
                <a:gd name="T86" fmla="*/ 509 w 556"/>
                <a:gd name="T87" fmla="*/ 405 h 1534"/>
                <a:gd name="T88" fmla="*/ 514 w 556"/>
                <a:gd name="T89" fmla="*/ 413 h 1534"/>
                <a:gd name="T90" fmla="*/ 519 w 556"/>
                <a:gd name="T91" fmla="*/ 421 h 1534"/>
                <a:gd name="T92" fmla="*/ 526 w 556"/>
                <a:gd name="T93" fmla="*/ 430 h 1534"/>
                <a:gd name="T94" fmla="*/ 532 w 556"/>
                <a:gd name="T95" fmla="*/ 435 h 1534"/>
                <a:gd name="T96" fmla="*/ 537 w 556"/>
                <a:gd name="T97" fmla="*/ 440 h 1534"/>
                <a:gd name="T98" fmla="*/ 544 w 556"/>
                <a:gd name="T99" fmla="*/ 446 h 1534"/>
                <a:gd name="T100" fmla="*/ 551 w 556"/>
                <a:gd name="T101" fmla="*/ 449 h 1534"/>
                <a:gd name="T102" fmla="*/ 553 w 556"/>
                <a:gd name="T103" fmla="*/ 742 h 1534"/>
                <a:gd name="T104" fmla="*/ 556 w 556"/>
                <a:gd name="T105" fmla="*/ 979 h 153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56"/>
                <a:gd name="T160" fmla="*/ 0 h 1534"/>
                <a:gd name="T161" fmla="*/ 556 w 556"/>
                <a:gd name="T162" fmla="*/ 1534 h 153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56" h="1534">
                  <a:moveTo>
                    <a:pt x="0" y="1395"/>
                  </a:moveTo>
                  <a:lnTo>
                    <a:pt x="2" y="1420"/>
                  </a:lnTo>
                  <a:lnTo>
                    <a:pt x="2" y="1455"/>
                  </a:lnTo>
                  <a:lnTo>
                    <a:pt x="3" y="1469"/>
                  </a:lnTo>
                  <a:lnTo>
                    <a:pt x="3" y="1466"/>
                  </a:lnTo>
                  <a:lnTo>
                    <a:pt x="5" y="1450"/>
                  </a:lnTo>
                  <a:lnTo>
                    <a:pt x="7" y="1425"/>
                  </a:lnTo>
                  <a:lnTo>
                    <a:pt x="7" y="1390"/>
                  </a:lnTo>
                  <a:lnTo>
                    <a:pt x="9" y="1352"/>
                  </a:lnTo>
                  <a:lnTo>
                    <a:pt x="9" y="1306"/>
                  </a:lnTo>
                  <a:lnTo>
                    <a:pt x="11" y="1257"/>
                  </a:lnTo>
                  <a:lnTo>
                    <a:pt x="11" y="1205"/>
                  </a:lnTo>
                  <a:lnTo>
                    <a:pt x="12" y="1151"/>
                  </a:lnTo>
                  <a:lnTo>
                    <a:pt x="12" y="1096"/>
                  </a:lnTo>
                  <a:lnTo>
                    <a:pt x="14" y="1039"/>
                  </a:lnTo>
                  <a:lnTo>
                    <a:pt x="16" y="982"/>
                  </a:lnTo>
                  <a:lnTo>
                    <a:pt x="16" y="925"/>
                  </a:lnTo>
                  <a:lnTo>
                    <a:pt x="18" y="868"/>
                  </a:lnTo>
                  <a:lnTo>
                    <a:pt x="19" y="808"/>
                  </a:lnTo>
                  <a:lnTo>
                    <a:pt x="19" y="751"/>
                  </a:lnTo>
                  <a:lnTo>
                    <a:pt x="19" y="691"/>
                  </a:lnTo>
                  <a:lnTo>
                    <a:pt x="21" y="645"/>
                  </a:lnTo>
                  <a:lnTo>
                    <a:pt x="23" y="612"/>
                  </a:lnTo>
                  <a:lnTo>
                    <a:pt x="23" y="587"/>
                  </a:lnTo>
                  <a:lnTo>
                    <a:pt x="25" y="568"/>
                  </a:lnTo>
                  <a:lnTo>
                    <a:pt x="25" y="557"/>
                  </a:lnTo>
                  <a:lnTo>
                    <a:pt x="26" y="547"/>
                  </a:lnTo>
                  <a:lnTo>
                    <a:pt x="28" y="538"/>
                  </a:lnTo>
                  <a:lnTo>
                    <a:pt x="28" y="533"/>
                  </a:lnTo>
                  <a:lnTo>
                    <a:pt x="30" y="528"/>
                  </a:lnTo>
                  <a:lnTo>
                    <a:pt x="30" y="525"/>
                  </a:lnTo>
                  <a:lnTo>
                    <a:pt x="32" y="519"/>
                  </a:lnTo>
                  <a:lnTo>
                    <a:pt x="32" y="517"/>
                  </a:lnTo>
                  <a:lnTo>
                    <a:pt x="34" y="517"/>
                  </a:lnTo>
                  <a:lnTo>
                    <a:pt x="34" y="514"/>
                  </a:lnTo>
                  <a:lnTo>
                    <a:pt x="35" y="511"/>
                  </a:lnTo>
                  <a:lnTo>
                    <a:pt x="37" y="511"/>
                  </a:lnTo>
                  <a:lnTo>
                    <a:pt x="37" y="508"/>
                  </a:lnTo>
                  <a:lnTo>
                    <a:pt x="39" y="508"/>
                  </a:lnTo>
                  <a:lnTo>
                    <a:pt x="39" y="506"/>
                  </a:lnTo>
                  <a:lnTo>
                    <a:pt x="41" y="506"/>
                  </a:lnTo>
                  <a:lnTo>
                    <a:pt x="41" y="503"/>
                  </a:lnTo>
                  <a:lnTo>
                    <a:pt x="42" y="503"/>
                  </a:lnTo>
                  <a:lnTo>
                    <a:pt x="42" y="500"/>
                  </a:lnTo>
                  <a:lnTo>
                    <a:pt x="44" y="500"/>
                  </a:lnTo>
                  <a:lnTo>
                    <a:pt x="46" y="500"/>
                  </a:lnTo>
                  <a:lnTo>
                    <a:pt x="46" y="498"/>
                  </a:lnTo>
                  <a:lnTo>
                    <a:pt x="48" y="498"/>
                  </a:lnTo>
                  <a:lnTo>
                    <a:pt x="50" y="495"/>
                  </a:lnTo>
                  <a:lnTo>
                    <a:pt x="51" y="495"/>
                  </a:lnTo>
                  <a:lnTo>
                    <a:pt x="51" y="492"/>
                  </a:lnTo>
                  <a:lnTo>
                    <a:pt x="53" y="492"/>
                  </a:lnTo>
                  <a:lnTo>
                    <a:pt x="55" y="492"/>
                  </a:lnTo>
                  <a:lnTo>
                    <a:pt x="57" y="489"/>
                  </a:lnTo>
                  <a:lnTo>
                    <a:pt x="58" y="489"/>
                  </a:lnTo>
                  <a:lnTo>
                    <a:pt x="60" y="487"/>
                  </a:lnTo>
                  <a:lnTo>
                    <a:pt x="62" y="487"/>
                  </a:lnTo>
                  <a:lnTo>
                    <a:pt x="64" y="484"/>
                  </a:lnTo>
                  <a:lnTo>
                    <a:pt x="65" y="484"/>
                  </a:lnTo>
                  <a:lnTo>
                    <a:pt x="67" y="484"/>
                  </a:lnTo>
                  <a:lnTo>
                    <a:pt x="69" y="481"/>
                  </a:lnTo>
                  <a:lnTo>
                    <a:pt x="71" y="481"/>
                  </a:lnTo>
                  <a:lnTo>
                    <a:pt x="74" y="481"/>
                  </a:lnTo>
                  <a:lnTo>
                    <a:pt x="74" y="479"/>
                  </a:lnTo>
                  <a:lnTo>
                    <a:pt x="76" y="479"/>
                  </a:lnTo>
                  <a:lnTo>
                    <a:pt x="78" y="479"/>
                  </a:lnTo>
                  <a:lnTo>
                    <a:pt x="80" y="479"/>
                  </a:lnTo>
                  <a:lnTo>
                    <a:pt x="80" y="476"/>
                  </a:lnTo>
                  <a:lnTo>
                    <a:pt x="83" y="476"/>
                  </a:lnTo>
                  <a:lnTo>
                    <a:pt x="87" y="476"/>
                  </a:lnTo>
                  <a:lnTo>
                    <a:pt x="87" y="473"/>
                  </a:lnTo>
                  <a:lnTo>
                    <a:pt x="90" y="473"/>
                  </a:lnTo>
                  <a:lnTo>
                    <a:pt x="96" y="473"/>
                  </a:lnTo>
                  <a:lnTo>
                    <a:pt x="96" y="470"/>
                  </a:lnTo>
                  <a:lnTo>
                    <a:pt x="99" y="470"/>
                  </a:lnTo>
                  <a:lnTo>
                    <a:pt x="99" y="481"/>
                  </a:lnTo>
                  <a:lnTo>
                    <a:pt x="101" y="508"/>
                  </a:lnTo>
                  <a:lnTo>
                    <a:pt x="103" y="541"/>
                  </a:lnTo>
                  <a:lnTo>
                    <a:pt x="103" y="582"/>
                  </a:lnTo>
                  <a:lnTo>
                    <a:pt x="104" y="625"/>
                  </a:lnTo>
                  <a:lnTo>
                    <a:pt x="104" y="672"/>
                  </a:lnTo>
                  <a:lnTo>
                    <a:pt x="106" y="721"/>
                  </a:lnTo>
                  <a:lnTo>
                    <a:pt x="106" y="772"/>
                  </a:lnTo>
                  <a:lnTo>
                    <a:pt x="108" y="824"/>
                  </a:lnTo>
                  <a:lnTo>
                    <a:pt x="108" y="879"/>
                  </a:lnTo>
                  <a:lnTo>
                    <a:pt x="110" y="930"/>
                  </a:lnTo>
                  <a:lnTo>
                    <a:pt x="110" y="985"/>
                  </a:lnTo>
                  <a:lnTo>
                    <a:pt x="112" y="1039"/>
                  </a:lnTo>
                  <a:lnTo>
                    <a:pt x="113" y="1091"/>
                  </a:lnTo>
                  <a:lnTo>
                    <a:pt x="113" y="1145"/>
                  </a:lnTo>
                  <a:lnTo>
                    <a:pt x="115" y="1200"/>
                  </a:lnTo>
                  <a:lnTo>
                    <a:pt x="115" y="1254"/>
                  </a:lnTo>
                  <a:lnTo>
                    <a:pt x="117" y="1308"/>
                  </a:lnTo>
                  <a:lnTo>
                    <a:pt x="117" y="1363"/>
                  </a:lnTo>
                  <a:lnTo>
                    <a:pt x="119" y="1417"/>
                  </a:lnTo>
                  <a:lnTo>
                    <a:pt x="119" y="1461"/>
                  </a:lnTo>
                  <a:lnTo>
                    <a:pt x="120" y="1488"/>
                  </a:lnTo>
                  <a:lnTo>
                    <a:pt x="122" y="1507"/>
                  </a:lnTo>
                  <a:lnTo>
                    <a:pt x="122" y="1518"/>
                  </a:lnTo>
                  <a:lnTo>
                    <a:pt x="124" y="1526"/>
                  </a:lnTo>
                  <a:lnTo>
                    <a:pt x="124" y="1532"/>
                  </a:lnTo>
                  <a:lnTo>
                    <a:pt x="126" y="1534"/>
                  </a:lnTo>
                  <a:lnTo>
                    <a:pt x="128" y="1534"/>
                  </a:lnTo>
                  <a:lnTo>
                    <a:pt x="128" y="1532"/>
                  </a:lnTo>
                  <a:lnTo>
                    <a:pt x="129" y="1532"/>
                  </a:lnTo>
                  <a:lnTo>
                    <a:pt x="131" y="1529"/>
                  </a:lnTo>
                  <a:lnTo>
                    <a:pt x="131" y="1526"/>
                  </a:lnTo>
                  <a:lnTo>
                    <a:pt x="133" y="1523"/>
                  </a:lnTo>
                  <a:lnTo>
                    <a:pt x="133" y="1521"/>
                  </a:lnTo>
                  <a:lnTo>
                    <a:pt x="135" y="1518"/>
                  </a:lnTo>
                  <a:lnTo>
                    <a:pt x="135" y="1515"/>
                  </a:lnTo>
                  <a:lnTo>
                    <a:pt x="136" y="1512"/>
                  </a:lnTo>
                  <a:lnTo>
                    <a:pt x="136" y="1510"/>
                  </a:lnTo>
                  <a:lnTo>
                    <a:pt x="138" y="1507"/>
                  </a:lnTo>
                  <a:lnTo>
                    <a:pt x="138" y="1504"/>
                  </a:lnTo>
                  <a:lnTo>
                    <a:pt x="142" y="1502"/>
                  </a:lnTo>
                  <a:lnTo>
                    <a:pt x="142" y="1499"/>
                  </a:lnTo>
                  <a:lnTo>
                    <a:pt x="143" y="1496"/>
                  </a:lnTo>
                  <a:lnTo>
                    <a:pt x="143" y="1493"/>
                  </a:lnTo>
                  <a:lnTo>
                    <a:pt x="145" y="1493"/>
                  </a:lnTo>
                  <a:lnTo>
                    <a:pt x="145" y="1491"/>
                  </a:lnTo>
                  <a:lnTo>
                    <a:pt x="147" y="1488"/>
                  </a:lnTo>
                  <a:lnTo>
                    <a:pt x="147" y="1485"/>
                  </a:lnTo>
                  <a:lnTo>
                    <a:pt x="149" y="1485"/>
                  </a:lnTo>
                  <a:lnTo>
                    <a:pt x="149" y="1483"/>
                  </a:lnTo>
                  <a:lnTo>
                    <a:pt x="151" y="1480"/>
                  </a:lnTo>
                  <a:lnTo>
                    <a:pt x="152" y="1480"/>
                  </a:lnTo>
                  <a:lnTo>
                    <a:pt x="152" y="1477"/>
                  </a:lnTo>
                  <a:lnTo>
                    <a:pt x="154" y="1474"/>
                  </a:lnTo>
                  <a:lnTo>
                    <a:pt x="156" y="1472"/>
                  </a:lnTo>
                  <a:lnTo>
                    <a:pt x="158" y="1469"/>
                  </a:lnTo>
                  <a:lnTo>
                    <a:pt x="159" y="1466"/>
                  </a:lnTo>
                  <a:lnTo>
                    <a:pt x="161" y="1466"/>
                  </a:lnTo>
                  <a:lnTo>
                    <a:pt x="161" y="1464"/>
                  </a:lnTo>
                  <a:lnTo>
                    <a:pt x="163" y="1464"/>
                  </a:lnTo>
                  <a:lnTo>
                    <a:pt x="163" y="1461"/>
                  </a:lnTo>
                  <a:lnTo>
                    <a:pt x="165" y="1461"/>
                  </a:lnTo>
                  <a:lnTo>
                    <a:pt x="165" y="1458"/>
                  </a:lnTo>
                  <a:lnTo>
                    <a:pt x="167" y="1458"/>
                  </a:lnTo>
                  <a:lnTo>
                    <a:pt x="168" y="1455"/>
                  </a:lnTo>
                  <a:lnTo>
                    <a:pt x="170" y="1455"/>
                  </a:lnTo>
                  <a:lnTo>
                    <a:pt x="172" y="1453"/>
                  </a:lnTo>
                  <a:lnTo>
                    <a:pt x="174" y="1453"/>
                  </a:lnTo>
                  <a:lnTo>
                    <a:pt x="174" y="1450"/>
                  </a:lnTo>
                  <a:lnTo>
                    <a:pt x="175" y="1450"/>
                  </a:lnTo>
                  <a:lnTo>
                    <a:pt x="177" y="1447"/>
                  </a:lnTo>
                  <a:lnTo>
                    <a:pt x="179" y="1447"/>
                  </a:lnTo>
                  <a:lnTo>
                    <a:pt x="181" y="1447"/>
                  </a:lnTo>
                  <a:lnTo>
                    <a:pt x="181" y="1444"/>
                  </a:lnTo>
                  <a:lnTo>
                    <a:pt x="182" y="1444"/>
                  </a:lnTo>
                  <a:lnTo>
                    <a:pt x="184" y="1444"/>
                  </a:lnTo>
                  <a:lnTo>
                    <a:pt x="184" y="1442"/>
                  </a:lnTo>
                  <a:lnTo>
                    <a:pt x="186" y="1442"/>
                  </a:lnTo>
                  <a:lnTo>
                    <a:pt x="188" y="1442"/>
                  </a:lnTo>
                  <a:lnTo>
                    <a:pt x="190" y="1439"/>
                  </a:lnTo>
                  <a:lnTo>
                    <a:pt x="191" y="1439"/>
                  </a:lnTo>
                  <a:lnTo>
                    <a:pt x="193" y="1439"/>
                  </a:lnTo>
                  <a:lnTo>
                    <a:pt x="195" y="1436"/>
                  </a:lnTo>
                  <a:lnTo>
                    <a:pt x="197" y="1436"/>
                  </a:lnTo>
                  <a:lnTo>
                    <a:pt x="198" y="1436"/>
                  </a:lnTo>
                  <a:lnTo>
                    <a:pt x="200" y="1436"/>
                  </a:lnTo>
                  <a:lnTo>
                    <a:pt x="200" y="1434"/>
                  </a:lnTo>
                  <a:lnTo>
                    <a:pt x="202" y="1434"/>
                  </a:lnTo>
                  <a:lnTo>
                    <a:pt x="204" y="1434"/>
                  </a:lnTo>
                  <a:lnTo>
                    <a:pt x="206" y="1434"/>
                  </a:lnTo>
                  <a:lnTo>
                    <a:pt x="207" y="1431"/>
                  </a:lnTo>
                  <a:lnTo>
                    <a:pt x="211" y="1431"/>
                  </a:lnTo>
                  <a:lnTo>
                    <a:pt x="214" y="1431"/>
                  </a:lnTo>
                  <a:lnTo>
                    <a:pt x="216" y="1428"/>
                  </a:lnTo>
                  <a:lnTo>
                    <a:pt x="220" y="1428"/>
                  </a:lnTo>
                  <a:lnTo>
                    <a:pt x="221" y="1428"/>
                  </a:lnTo>
                  <a:lnTo>
                    <a:pt x="225" y="1428"/>
                  </a:lnTo>
                  <a:lnTo>
                    <a:pt x="225" y="1425"/>
                  </a:lnTo>
                  <a:lnTo>
                    <a:pt x="232" y="1425"/>
                  </a:lnTo>
                  <a:lnTo>
                    <a:pt x="239" y="1425"/>
                  </a:lnTo>
                  <a:lnTo>
                    <a:pt x="239" y="1423"/>
                  </a:lnTo>
                  <a:lnTo>
                    <a:pt x="246" y="1423"/>
                  </a:lnTo>
                  <a:lnTo>
                    <a:pt x="248" y="1423"/>
                  </a:lnTo>
                  <a:lnTo>
                    <a:pt x="253" y="1423"/>
                  </a:lnTo>
                  <a:lnTo>
                    <a:pt x="257" y="1420"/>
                  </a:lnTo>
                  <a:lnTo>
                    <a:pt x="264" y="1420"/>
                  </a:lnTo>
                  <a:lnTo>
                    <a:pt x="273" y="1420"/>
                  </a:lnTo>
                  <a:lnTo>
                    <a:pt x="275" y="1417"/>
                  </a:lnTo>
                  <a:lnTo>
                    <a:pt x="285" y="1417"/>
                  </a:lnTo>
                  <a:lnTo>
                    <a:pt x="287" y="1417"/>
                  </a:lnTo>
                  <a:lnTo>
                    <a:pt x="298" y="1417"/>
                  </a:lnTo>
                  <a:lnTo>
                    <a:pt x="298" y="1415"/>
                  </a:lnTo>
                  <a:lnTo>
                    <a:pt x="310" y="1415"/>
                  </a:lnTo>
                  <a:lnTo>
                    <a:pt x="312" y="1415"/>
                  </a:lnTo>
                  <a:lnTo>
                    <a:pt x="326" y="1415"/>
                  </a:lnTo>
                  <a:lnTo>
                    <a:pt x="328" y="1412"/>
                  </a:lnTo>
                  <a:lnTo>
                    <a:pt x="344" y="1412"/>
                  </a:lnTo>
                  <a:lnTo>
                    <a:pt x="363" y="1412"/>
                  </a:lnTo>
                  <a:lnTo>
                    <a:pt x="363" y="1409"/>
                  </a:lnTo>
                  <a:lnTo>
                    <a:pt x="383" y="1409"/>
                  </a:lnTo>
                  <a:lnTo>
                    <a:pt x="385" y="1409"/>
                  </a:lnTo>
                  <a:lnTo>
                    <a:pt x="406" y="1409"/>
                  </a:lnTo>
                  <a:lnTo>
                    <a:pt x="406" y="1406"/>
                  </a:lnTo>
                  <a:lnTo>
                    <a:pt x="429" y="1406"/>
                  </a:lnTo>
                  <a:lnTo>
                    <a:pt x="431" y="1406"/>
                  </a:lnTo>
                  <a:lnTo>
                    <a:pt x="454" y="1406"/>
                  </a:lnTo>
                  <a:lnTo>
                    <a:pt x="455" y="1404"/>
                  </a:lnTo>
                  <a:lnTo>
                    <a:pt x="473" y="1404"/>
                  </a:lnTo>
                  <a:lnTo>
                    <a:pt x="473" y="1401"/>
                  </a:lnTo>
                  <a:lnTo>
                    <a:pt x="475" y="1393"/>
                  </a:lnTo>
                  <a:lnTo>
                    <a:pt x="477" y="1374"/>
                  </a:lnTo>
                  <a:lnTo>
                    <a:pt x="477" y="1347"/>
                  </a:lnTo>
                  <a:lnTo>
                    <a:pt x="479" y="1314"/>
                  </a:lnTo>
                  <a:lnTo>
                    <a:pt x="479" y="1276"/>
                  </a:lnTo>
                  <a:lnTo>
                    <a:pt x="480" y="1235"/>
                  </a:lnTo>
                  <a:lnTo>
                    <a:pt x="482" y="1189"/>
                  </a:lnTo>
                  <a:lnTo>
                    <a:pt x="482" y="1142"/>
                  </a:lnTo>
                  <a:lnTo>
                    <a:pt x="484" y="1093"/>
                  </a:lnTo>
                  <a:lnTo>
                    <a:pt x="484" y="1042"/>
                  </a:lnTo>
                  <a:lnTo>
                    <a:pt x="486" y="993"/>
                  </a:lnTo>
                  <a:lnTo>
                    <a:pt x="487" y="938"/>
                  </a:lnTo>
                  <a:lnTo>
                    <a:pt x="487" y="887"/>
                  </a:lnTo>
                  <a:lnTo>
                    <a:pt x="489" y="835"/>
                  </a:lnTo>
                  <a:lnTo>
                    <a:pt x="489" y="781"/>
                  </a:lnTo>
                  <a:lnTo>
                    <a:pt x="491" y="726"/>
                  </a:lnTo>
                  <a:lnTo>
                    <a:pt x="491" y="674"/>
                  </a:lnTo>
                  <a:lnTo>
                    <a:pt x="493" y="620"/>
                  </a:lnTo>
                  <a:lnTo>
                    <a:pt x="493" y="566"/>
                  </a:lnTo>
                  <a:lnTo>
                    <a:pt x="494" y="514"/>
                  </a:lnTo>
                  <a:lnTo>
                    <a:pt x="494" y="479"/>
                  </a:lnTo>
                  <a:lnTo>
                    <a:pt x="496" y="454"/>
                  </a:lnTo>
                  <a:lnTo>
                    <a:pt x="498" y="435"/>
                  </a:lnTo>
                  <a:lnTo>
                    <a:pt x="498" y="424"/>
                  </a:lnTo>
                  <a:lnTo>
                    <a:pt x="500" y="416"/>
                  </a:lnTo>
                  <a:lnTo>
                    <a:pt x="500" y="411"/>
                  </a:lnTo>
                  <a:lnTo>
                    <a:pt x="502" y="405"/>
                  </a:lnTo>
                  <a:lnTo>
                    <a:pt x="503" y="402"/>
                  </a:lnTo>
                  <a:lnTo>
                    <a:pt x="505" y="402"/>
                  </a:lnTo>
                  <a:lnTo>
                    <a:pt x="507" y="405"/>
                  </a:lnTo>
                  <a:lnTo>
                    <a:pt x="509" y="405"/>
                  </a:lnTo>
                  <a:lnTo>
                    <a:pt x="509" y="408"/>
                  </a:lnTo>
                  <a:lnTo>
                    <a:pt x="510" y="408"/>
                  </a:lnTo>
                  <a:lnTo>
                    <a:pt x="510" y="411"/>
                  </a:lnTo>
                  <a:lnTo>
                    <a:pt x="512" y="411"/>
                  </a:lnTo>
                  <a:lnTo>
                    <a:pt x="512" y="413"/>
                  </a:lnTo>
                  <a:lnTo>
                    <a:pt x="514" y="413"/>
                  </a:lnTo>
                  <a:lnTo>
                    <a:pt x="516" y="416"/>
                  </a:lnTo>
                  <a:lnTo>
                    <a:pt x="518" y="419"/>
                  </a:lnTo>
                  <a:lnTo>
                    <a:pt x="519" y="421"/>
                  </a:lnTo>
                  <a:lnTo>
                    <a:pt x="521" y="424"/>
                  </a:lnTo>
                  <a:lnTo>
                    <a:pt x="523" y="427"/>
                  </a:lnTo>
                  <a:lnTo>
                    <a:pt x="525" y="427"/>
                  </a:lnTo>
                  <a:lnTo>
                    <a:pt x="526" y="430"/>
                  </a:lnTo>
                  <a:lnTo>
                    <a:pt x="528" y="432"/>
                  </a:lnTo>
                  <a:lnTo>
                    <a:pt x="530" y="432"/>
                  </a:lnTo>
                  <a:lnTo>
                    <a:pt x="530" y="435"/>
                  </a:lnTo>
                  <a:lnTo>
                    <a:pt x="532" y="435"/>
                  </a:lnTo>
                  <a:lnTo>
                    <a:pt x="533" y="438"/>
                  </a:lnTo>
                  <a:lnTo>
                    <a:pt x="535" y="438"/>
                  </a:lnTo>
                  <a:lnTo>
                    <a:pt x="535" y="440"/>
                  </a:lnTo>
                  <a:lnTo>
                    <a:pt x="537" y="440"/>
                  </a:lnTo>
                  <a:lnTo>
                    <a:pt x="539" y="443"/>
                  </a:lnTo>
                  <a:lnTo>
                    <a:pt x="541" y="443"/>
                  </a:lnTo>
                  <a:lnTo>
                    <a:pt x="542" y="443"/>
                  </a:lnTo>
                  <a:lnTo>
                    <a:pt x="542" y="446"/>
                  </a:lnTo>
                  <a:lnTo>
                    <a:pt x="544" y="446"/>
                  </a:lnTo>
                  <a:lnTo>
                    <a:pt x="546" y="446"/>
                  </a:lnTo>
                  <a:lnTo>
                    <a:pt x="548" y="446"/>
                  </a:lnTo>
                  <a:lnTo>
                    <a:pt x="548" y="449"/>
                  </a:lnTo>
                  <a:lnTo>
                    <a:pt x="549" y="449"/>
                  </a:lnTo>
                  <a:lnTo>
                    <a:pt x="551" y="449"/>
                  </a:lnTo>
                  <a:lnTo>
                    <a:pt x="551" y="209"/>
                  </a:lnTo>
                  <a:lnTo>
                    <a:pt x="553" y="168"/>
                  </a:lnTo>
                  <a:lnTo>
                    <a:pt x="553" y="0"/>
                  </a:lnTo>
                  <a:lnTo>
                    <a:pt x="553" y="568"/>
                  </a:lnTo>
                  <a:lnTo>
                    <a:pt x="553" y="571"/>
                  </a:lnTo>
                  <a:lnTo>
                    <a:pt x="553" y="742"/>
                  </a:lnTo>
                  <a:lnTo>
                    <a:pt x="555" y="745"/>
                  </a:lnTo>
                  <a:lnTo>
                    <a:pt x="555" y="859"/>
                  </a:lnTo>
                  <a:lnTo>
                    <a:pt x="555" y="933"/>
                  </a:lnTo>
                  <a:lnTo>
                    <a:pt x="556" y="933"/>
                  </a:lnTo>
                  <a:lnTo>
                    <a:pt x="556" y="979"/>
                  </a:lnTo>
                  <a:lnTo>
                    <a:pt x="556" y="982"/>
                  </a:lnTo>
                  <a:lnTo>
                    <a:pt x="556" y="996"/>
                  </a:lnTo>
                </a:path>
              </a:pathLst>
            </a:custGeom>
            <a:noFill/>
            <a:ln w="12700" cmpd="sng">
              <a:solidFill>
                <a:srgbClr val="000000"/>
              </a:solidFill>
              <a:prstDash val="solid"/>
              <a:round/>
              <a:headEnd/>
              <a:tailEnd/>
            </a:ln>
          </p:spPr>
          <p:txBody>
            <a:bodyPr/>
            <a:lstStyle/>
            <a:p>
              <a:endParaRPr lang="en-US"/>
            </a:p>
          </p:txBody>
        </p:sp>
        <p:sp>
          <p:nvSpPr>
            <p:cNvPr id="82082" name="Freeform 322"/>
            <p:cNvSpPr>
              <a:spLocks/>
            </p:cNvSpPr>
            <p:nvPr/>
          </p:nvSpPr>
          <p:spPr bwMode="auto">
            <a:xfrm>
              <a:off x="3898" y="1866"/>
              <a:ext cx="1415" cy="555"/>
            </a:xfrm>
            <a:custGeom>
              <a:avLst/>
              <a:gdLst>
                <a:gd name="T0" fmla="*/ 4 w 1415"/>
                <a:gd name="T1" fmla="*/ 65 h 555"/>
                <a:gd name="T2" fmla="*/ 8 w 1415"/>
                <a:gd name="T3" fmla="*/ 100 h 555"/>
                <a:gd name="T4" fmla="*/ 11 w 1415"/>
                <a:gd name="T5" fmla="*/ 106 h 555"/>
                <a:gd name="T6" fmla="*/ 15 w 1415"/>
                <a:gd name="T7" fmla="*/ 100 h 555"/>
                <a:gd name="T8" fmla="*/ 18 w 1415"/>
                <a:gd name="T9" fmla="*/ 125 h 555"/>
                <a:gd name="T10" fmla="*/ 22 w 1415"/>
                <a:gd name="T11" fmla="*/ 149 h 555"/>
                <a:gd name="T12" fmla="*/ 25 w 1415"/>
                <a:gd name="T13" fmla="*/ 171 h 555"/>
                <a:gd name="T14" fmla="*/ 29 w 1415"/>
                <a:gd name="T15" fmla="*/ 190 h 555"/>
                <a:gd name="T16" fmla="*/ 32 w 1415"/>
                <a:gd name="T17" fmla="*/ 209 h 555"/>
                <a:gd name="T18" fmla="*/ 36 w 1415"/>
                <a:gd name="T19" fmla="*/ 223 h 555"/>
                <a:gd name="T20" fmla="*/ 39 w 1415"/>
                <a:gd name="T21" fmla="*/ 236 h 555"/>
                <a:gd name="T22" fmla="*/ 43 w 1415"/>
                <a:gd name="T23" fmla="*/ 247 h 555"/>
                <a:gd name="T24" fmla="*/ 47 w 1415"/>
                <a:gd name="T25" fmla="*/ 258 h 555"/>
                <a:gd name="T26" fmla="*/ 50 w 1415"/>
                <a:gd name="T27" fmla="*/ 269 h 555"/>
                <a:gd name="T28" fmla="*/ 54 w 1415"/>
                <a:gd name="T29" fmla="*/ 277 h 555"/>
                <a:gd name="T30" fmla="*/ 57 w 1415"/>
                <a:gd name="T31" fmla="*/ 285 h 555"/>
                <a:gd name="T32" fmla="*/ 61 w 1415"/>
                <a:gd name="T33" fmla="*/ 291 h 555"/>
                <a:gd name="T34" fmla="*/ 64 w 1415"/>
                <a:gd name="T35" fmla="*/ 296 h 555"/>
                <a:gd name="T36" fmla="*/ 68 w 1415"/>
                <a:gd name="T37" fmla="*/ 302 h 555"/>
                <a:gd name="T38" fmla="*/ 71 w 1415"/>
                <a:gd name="T39" fmla="*/ 307 h 555"/>
                <a:gd name="T40" fmla="*/ 77 w 1415"/>
                <a:gd name="T41" fmla="*/ 312 h 555"/>
                <a:gd name="T42" fmla="*/ 80 w 1415"/>
                <a:gd name="T43" fmla="*/ 318 h 555"/>
                <a:gd name="T44" fmla="*/ 86 w 1415"/>
                <a:gd name="T45" fmla="*/ 323 h 555"/>
                <a:gd name="T46" fmla="*/ 89 w 1415"/>
                <a:gd name="T47" fmla="*/ 250 h 555"/>
                <a:gd name="T48" fmla="*/ 93 w 1415"/>
                <a:gd name="T49" fmla="*/ 212 h 555"/>
                <a:gd name="T50" fmla="*/ 96 w 1415"/>
                <a:gd name="T51" fmla="*/ 198 h 555"/>
                <a:gd name="T52" fmla="*/ 102 w 1415"/>
                <a:gd name="T53" fmla="*/ 190 h 555"/>
                <a:gd name="T54" fmla="*/ 112 w 1415"/>
                <a:gd name="T55" fmla="*/ 195 h 555"/>
                <a:gd name="T56" fmla="*/ 119 w 1415"/>
                <a:gd name="T57" fmla="*/ 201 h 555"/>
                <a:gd name="T58" fmla="*/ 125 w 1415"/>
                <a:gd name="T59" fmla="*/ 204 h 555"/>
                <a:gd name="T60" fmla="*/ 130 w 1415"/>
                <a:gd name="T61" fmla="*/ 212 h 555"/>
                <a:gd name="T62" fmla="*/ 133 w 1415"/>
                <a:gd name="T63" fmla="*/ 217 h 555"/>
                <a:gd name="T64" fmla="*/ 142 w 1415"/>
                <a:gd name="T65" fmla="*/ 223 h 555"/>
                <a:gd name="T66" fmla="*/ 153 w 1415"/>
                <a:gd name="T67" fmla="*/ 228 h 555"/>
                <a:gd name="T68" fmla="*/ 162 w 1415"/>
                <a:gd name="T69" fmla="*/ 234 h 555"/>
                <a:gd name="T70" fmla="*/ 169 w 1415"/>
                <a:gd name="T71" fmla="*/ 239 h 555"/>
                <a:gd name="T72" fmla="*/ 178 w 1415"/>
                <a:gd name="T73" fmla="*/ 244 h 555"/>
                <a:gd name="T74" fmla="*/ 187 w 1415"/>
                <a:gd name="T75" fmla="*/ 250 h 555"/>
                <a:gd name="T76" fmla="*/ 194 w 1415"/>
                <a:gd name="T77" fmla="*/ 255 h 555"/>
                <a:gd name="T78" fmla="*/ 203 w 1415"/>
                <a:gd name="T79" fmla="*/ 261 h 555"/>
                <a:gd name="T80" fmla="*/ 213 w 1415"/>
                <a:gd name="T81" fmla="*/ 266 h 555"/>
                <a:gd name="T82" fmla="*/ 222 w 1415"/>
                <a:gd name="T83" fmla="*/ 272 h 555"/>
                <a:gd name="T84" fmla="*/ 234 w 1415"/>
                <a:gd name="T85" fmla="*/ 277 h 555"/>
                <a:gd name="T86" fmla="*/ 250 w 1415"/>
                <a:gd name="T87" fmla="*/ 285 h 555"/>
                <a:gd name="T88" fmla="*/ 266 w 1415"/>
                <a:gd name="T89" fmla="*/ 293 h 555"/>
                <a:gd name="T90" fmla="*/ 282 w 1415"/>
                <a:gd name="T91" fmla="*/ 302 h 555"/>
                <a:gd name="T92" fmla="*/ 298 w 1415"/>
                <a:gd name="T93" fmla="*/ 312 h 555"/>
                <a:gd name="T94" fmla="*/ 312 w 1415"/>
                <a:gd name="T95" fmla="*/ 323 h 555"/>
                <a:gd name="T96" fmla="*/ 328 w 1415"/>
                <a:gd name="T97" fmla="*/ 337 h 555"/>
                <a:gd name="T98" fmla="*/ 399 w 1415"/>
                <a:gd name="T99" fmla="*/ 372 h 555"/>
                <a:gd name="T100" fmla="*/ 479 w 1415"/>
                <a:gd name="T101" fmla="*/ 410 h 555"/>
                <a:gd name="T102" fmla="*/ 557 w 1415"/>
                <a:gd name="T103" fmla="*/ 440 h 555"/>
                <a:gd name="T104" fmla="*/ 637 w 1415"/>
                <a:gd name="T105" fmla="*/ 462 h 555"/>
                <a:gd name="T106" fmla="*/ 715 w 1415"/>
                <a:gd name="T107" fmla="*/ 481 h 555"/>
                <a:gd name="T108" fmla="*/ 793 w 1415"/>
                <a:gd name="T109" fmla="*/ 495 h 555"/>
                <a:gd name="T110" fmla="*/ 873 w 1415"/>
                <a:gd name="T111" fmla="*/ 506 h 555"/>
                <a:gd name="T112" fmla="*/ 952 w 1415"/>
                <a:gd name="T113" fmla="*/ 514 h 555"/>
                <a:gd name="T114" fmla="*/ 1030 w 1415"/>
                <a:gd name="T115" fmla="*/ 522 h 555"/>
                <a:gd name="T116" fmla="*/ 1108 w 1415"/>
                <a:gd name="T117" fmla="*/ 533 h 555"/>
                <a:gd name="T118" fmla="*/ 1188 w 1415"/>
                <a:gd name="T119" fmla="*/ 538 h 555"/>
                <a:gd name="T120" fmla="*/ 1268 w 1415"/>
                <a:gd name="T121" fmla="*/ 546 h 555"/>
                <a:gd name="T122" fmla="*/ 1355 w 1415"/>
                <a:gd name="T123" fmla="*/ 549 h 55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5"/>
                <a:gd name="T187" fmla="*/ 0 h 555"/>
                <a:gd name="T188" fmla="*/ 1415 w 1415"/>
                <a:gd name="T189" fmla="*/ 555 h 55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5" h="555">
                  <a:moveTo>
                    <a:pt x="0" y="0"/>
                  </a:moveTo>
                  <a:lnTo>
                    <a:pt x="0" y="16"/>
                  </a:lnTo>
                  <a:lnTo>
                    <a:pt x="2" y="16"/>
                  </a:lnTo>
                  <a:lnTo>
                    <a:pt x="2" y="38"/>
                  </a:lnTo>
                  <a:lnTo>
                    <a:pt x="2" y="51"/>
                  </a:lnTo>
                  <a:lnTo>
                    <a:pt x="4" y="51"/>
                  </a:lnTo>
                  <a:lnTo>
                    <a:pt x="4" y="65"/>
                  </a:lnTo>
                  <a:lnTo>
                    <a:pt x="4" y="73"/>
                  </a:lnTo>
                  <a:lnTo>
                    <a:pt x="6" y="73"/>
                  </a:lnTo>
                  <a:lnTo>
                    <a:pt x="6" y="84"/>
                  </a:lnTo>
                  <a:lnTo>
                    <a:pt x="6" y="92"/>
                  </a:lnTo>
                  <a:lnTo>
                    <a:pt x="8" y="92"/>
                  </a:lnTo>
                  <a:lnTo>
                    <a:pt x="8" y="100"/>
                  </a:lnTo>
                  <a:lnTo>
                    <a:pt x="8" y="106"/>
                  </a:lnTo>
                  <a:lnTo>
                    <a:pt x="9" y="106"/>
                  </a:lnTo>
                  <a:lnTo>
                    <a:pt x="9" y="111"/>
                  </a:lnTo>
                  <a:lnTo>
                    <a:pt x="11" y="111"/>
                  </a:lnTo>
                  <a:lnTo>
                    <a:pt x="11" y="106"/>
                  </a:lnTo>
                  <a:lnTo>
                    <a:pt x="11" y="103"/>
                  </a:lnTo>
                  <a:lnTo>
                    <a:pt x="13" y="103"/>
                  </a:lnTo>
                  <a:lnTo>
                    <a:pt x="13" y="100"/>
                  </a:lnTo>
                  <a:lnTo>
                    <a:pt x="15" y="100"/>
                  </a:lnTo>
                  <a:lnTo>
                    <a:pt x="15" y="103"/>
                  </a:lnTo>
                  <a:lnTo>
                    <a:pt x="15" y="111"/>
                  </a:lnTo>
                  <a:lnTo>
                    <a:pt x="16" y="111"/>
                  </a:lnTo>
                  <a:lnTo>
                    <a:pt x="16" y="117"/>
                  </a:lnTo>
                  <a:lnTo>
                    <a:pt x="16" y="122"/>
                  </a:lnTo>
                  <a:lnTo>
                    <a:pt x="18" y="125"/>
                  </a:lnTo>
                  <a:lnTo>
                    <a:pt x="18" y="130"/>
                  </a:lnTo>
                  <a:lnTo>
                    <a:pt x="18" y="136"/>
                  </a:lnTo>
                  <a:lnTo>
                    <a:pt x="20" y="136"/>
                  </a:lnTo>
                  <a:lnTo>
                    <a:pt x="20" y="141"/>
                  </a:lnTo>
                  <a:lnTo>
                    <a:pt x="22" y="141"/>
                  </a:lnTo>
                  <a:lnTo>
                    <a:pt x="22" y="149"/>
                  </a:lnTo>
                  <a:lnTo>
                    <a:pt x="22" y="155"/>
                  </a:lnTo>
                  <a:lnTo>
                    <a:pt x="22" y="160"/>
                  </a:lnTo>
                  <a:lnTo>
                    <a:pt x="24" y="160"/>
                  </a:lnTo>
                  <a:lnTo>
                    <a:pt x="24" y="165"/>
                  </a:lnTo>
                  <a:lnTo>
                    <a:pt x="24" y="171"/>
                  </a:lnTo>
                  <a:lnTo>
                    <a:pt x="25" y="171"/>
                  </a:lnTo>
                  <a:lnTo>
                    <a:pt x="25" y="174"/>
                  </a:lnTo>
                  <a:lnTo>
                    <a:pt x="27" y="174"/>
                  </a:lnTo>
                  <a:lnTo>
                    <a:pt x="27" y="179"/>
                  </a:lnTo>
                  <a:lnTo>
                    <a:pt x="27" y="185"/>
                  </a:lnTo>
                  <a:lnTo>
                    <a:pt x="27" y="190"/>
                  </a:lnTo>
                  <a:lnTo>
                    <a:pt x="29" y="190"/>
                  </a:lnTo>
                  <a:lnTo>
                    <a:pt x="29" y="195"/>
                  </a:lnTo>
                  <a:lnTo>
                    <a:pt x="31" y="195"/>
                  </a:lnTo>
                  <a:lnTo>
                    <a:pt x="31" y="198"/>
                  </a:lnTo>
                  <a:lnTo>
                    <a:pt x="31" y="204"/>
                  </a:lnTo>
                  <a:lnTo>
                    <a:pt x="32" y="204"/>
                  </a:lnTo>
                  <a:lnTo>
                    <a:pt x="32" y="206"/>
                  </a:lnTo>
                  <a:lnTo>
                    <a:pt x="32" y="209"/>
                  </a:lnTo>
                  <a:lnTo>
                    <a:pt x="32" y="212"/>
                  </a:lnTo>
                  <a:lnTo>
                    <a:pt x="32" y="214"/>
                  </a:lnTo>
                  <a:lnTo>
                    <a:pt x="34" y="214"/>
                  </a:lnTo>
                  <a:lnTo>
                    <a:pt x="34" y="220"/>
                  </a:lnTo>
                  <a:lnTo>
                    <a:pt x="36" y="220"/>
                  </a:lnTo>
                  <a:lnTo>
                    <a:pt x="36" y="223"/>
                  </a:lnTo>
                  <a:lnTo>
                    <a:pt x="36" y="225"/>
                  </a:lnTo>
                  <a:lnTo>
                    <a:pt x="38" y="225"/>
                  </a:lnTo>
                  <a:lnTo>
                    <a:pt x="38" y="231"/>
                  </a:lnTo>
                  <a:lnTo>
                    <a:pt x="38" y="234"/>
                  </a:lnTo>
                  <a:lnTo>
                    <a:pt x="39" y="234"/>
                  </a:lnTo>
                  <a:lnTo>
                    <a:pt x="39" y="236"/>
                  </a:lnTo>
                  <a:lnTo>
                    <a:pt x="39" y="239"/>
                  </a:lnTo>
                  <a:lnTo>
                    <a:pt x="41" y="239"/>
                  </a:lnTo>
                  <a:lnTo>
                    <a:pt x="41" y="242"/>
                  </a:lnTo>
                  <a:lnTo>
                    <a:pt x="41" y="244"/>
                  </a:lnTo>
                  <a:lnTo>
                    <a:pt x="43" y="244"/>
                  </a:lnTo>
                  <a:lnTo>
                    <a:pt x="43" y="247"/>
                  </a:lnTo>
                  <a:lnTo>
                    <a:pt x="43" y="250"/>
                  </a:lnTo>
                  <a:lnTo>
                    <a:pt x="45" y="250"/>
                  </a:lnTo>
                  <a:lnTo>
                    <a:pt x="45" y="253"/>
                  </a:lnTo>
                  <a:lnTo>
                    <a:pt x="45" y="255"/>
                  </a:lnTo>
                  <a:lnTo>
                    <a:pt x="47" y="255"/>
                  </a:lnTo>
                  <a:lnTo>
                    <a:pt x="47" y="258"/>
                  </a:lnTo>
                  <a:lnTo>
                    <a:pt x="47" y="261"/>
                  </a:lnTo>
                  <a:lnTo>
                    <a:pt x="48" y="261"/>
                  </a:lnTo>
                  <a:lnTo>
                    <a:pt x="48" y="263"/>
                  </a:lnTo>
                  <a:lnTo>
                    <a:pt x="48" y="266"/>
                  </a:lnTo>
                  <a:lnTo>
                    <a:pt x="50" y="266"/>
                  </a:lnTo>
                  <a:lnTo>
                    <a:pt x="50" y="269"/>
                  </a:lnTo>
                  <a:lnTo>
                    <a:pt x="52" y="272"/>
                  </a:lnTo>
                  <a:lnTo>
                    <a:pt x="52" y="274"/>
                  </a:lnTo>
                  <a:lnTo>
                    <a:pt x="54" y="274"/>
                  </a:lnTo>
                  <a:lnTo>
                    <a:pt x="54" y="277"/>
                  </a:lnTo>
                  <a:lnTo>
                    <a:pt x="55" y="280"/>
                  </a:lnTo>
                  <a:lnTo>
                    <a:pt x="55" y="282"/>
                  </a:lnTo>
                  <a:lnTo>
                    <a:pt x="57" y="282"/>
                  </a:lnTo>
                  <a:lnTo>
                    <a:pt x="57" y="285"/>
                  </a:lnTo>
                  <a:lnTo>
                    <a:pt x="59" y="285"/>
                  </a:lnTo>
                  <a:lnTo>
                    <a:pt x="59" y="288"/>
                  </a:lnTo>
                  <a:lnTo>
                    <a:pt x="61" y="288"/>
                  </a:lnTo>
                  <a:lnTo>
                    <a:pt x="61" y="291"/>
                  </a:lnTo>
                  <a:lnTo>
                    <a:pt x="61" y="293"/>
                  </a:lnTo>
                  <a:lnTo>
                    <a:pt x="63" y="293"/>
                  </a:lnTo>
                  <a:lnTo>
                    <a:pt x="63" y="296"/>
                  </a:lnTo>
                  <a:lnTo>
                    <a:pt x="64" y="296"/>
                  </a:lnTo>
                  <a:lnTo>
                    <a:pt x="64" y="299"/>
                  </a:lnTo>
                  <a:lnTo>
                    <a:pt x="66" y="299"/>
                  </a:lnTo>
                  <a:lnTo>
                    <a:pt x="66" y="302"/>
                  </a:lnTo>
                  <a:lnTo>
                    <a:pt x="68" y="302"/>
                  </a:lnTo>
                  <a:lnTo>
                    <a:pt x="68" y="304"/>
                  </a:lnTo>
                  <a:lnTo>
                    <a:pt x="70" y="304"/>
                  </a:lnTo>
                  <a:lnTo>
                    <a:pt x="70" y="307"/>
                  </a:lnTo>
                  <a:lnTo>
                    <a:pt x="71" y="307"/>
                  </a:lnTo>
                  <a:lnTo>
                    <a:pt x="71" y="310"/>
                  </a:lnTo>
                  <a:lnTo>
                    <a:pt x="73" y="310"/>
                  </a:lnTo>
                  <a:lnTo>
                    <a:pt x="73" y="312"/>
                  </a:lnTo>
                  <a:lnTo>
                    <a:pt x="75" y="312"/>
                  </a:lnTo>
                  <a:lnTo>
                    <a:pt x="77" y="312"/>
                  </a:lnTo>
                  <a:lnTo>
                    <a:pt x="77" y="315"/>
                  </a:lnTo>
                  <a:lnTo>
                    <a:pt x="78" y="315"/>
                  </a:lnTo>
                  <a:lnTo>
                    <a:pt x="78" y="318"/>
                  </a:lnTo>
                  <a:lnTo>
                    <a:pt x="80" y="318"/>
                  </a:lnTo>
                  <a:lnTo>
                    <a:pt x="80" y="321"/>
                  </a:lnTo>
                  <a:lnTo>
                    <a:pt x="82" y="321"/>
                  </a:lnTo>
                  <a:lnTo>
                    <a:pt x="84" y="321"/>
                  </a:lnTo>
                  <a:lnTo>
                    <a:pt x="84" y="323"/>
                  </a:lnTo>
                  <a:lnTo>
                    <a:pt x="86" y="323"/>
                  </a:lnTo>
                  <a:lnTo>
                    <a:pt x="86" y="318"/>
                  </a:lnTo>
                  <a:lnTo>
                    <a:pt x="86" y="312"/>
                  </a:lnTo>
                  <a:lnTo>
                    <a:pt x="86" y="291"/>
                  </a:lnTo>
                  <a:lnTo>
                    <a:pt x="87" y="285"/>
                  </a:lnTo>
                  <a:lnTo>
                    <a:pt x="87" y="266"/>
                  </a:lnTo>
                  <a:lnTo>
                    <a:pt x="87" y="263"/>
                  </a:lnTo>
                  <a:lnTo>
                    <a:pt x="87" y="253"/>
                  </a:lnTo>
                  <a:lnTo>
                    <a:pt x="89" y="250"/>
                  </a:lnTo>
                  <a:lnTo>
                    <a:pt x="89" y="239"/>
                  </a:lnTo>
                  <a:lnTo>
                    <a:pt x="89" y="236"/>
                  </a:lnTo>
                  <a:lnTo>
                    <a:pt x="89" y="228"/>
                  </a:lnTo>
                  <a:lnTo>
                    <a:pt x="91" y="228"/>
                  </a:lnTo>
                  <a:lnTo>
                    <a:pt x="91" y="220"/>
                  </a:lnTo>
                  <a:lnTo>
                    <a:pt x="91" y="217"/>
                  </a:lnTo>
                  <a:lnTo>
                    <a:pt x="91" y="214"/>
                  </a:lnTo>
                  <a:lnTo>
                    <a:pt x="93" y="212"/>
                  </a:lnTo>
                  <a:lnTo>
                    <a:pt x="93" y="209"/>
                  </a:lnTo>
                  <a:lnTo>
                    <a:pt x="93" y="206"/>
                  </a:lnTo>
                  <a:lnTo>
                    <a:pt x="93" y="204"/>
                  </a:lnTo>
                  <a:lnTo>
                    <a:pt x="94" y="204"/>
                  </a:lnTo>
                  <a:lnTo>
                    <a:pt x="94" y="201"/>
                  </a:lnTo>
                  <a:lnTo>
                    <a:pt x="94" y="198"/>
                  </a:lnTo>
                  <a:lnTo>
                    <a:pt x="96" y="198"/>
                  </a:lnTo>
                  <a:lnTo>
                    <a:pt x="96" y="195"/>
                  </a:lnTo>
                  <a:lnTo>
                    <a:pt x="98" y="195"/>
                  </a:lnTo>
                  <a:lnTo>
                    <a:pt x="98" y="193"/>
                  </a:lnTo>
                  <a:lnTo>
                    <a:pt x="100" y="193"/>
                  </a:lnTo>
                  <a:lnTo>
                    <a:pt x="100" y="190"/>
                  </a:lnTo>
                  <a:lnTo>
                    <a:pt x="102" y="190"/>
                  </a:lnTo>
                  <a:lnTo>
                    <a:pt x="107" y="190"/>
                  </a:lnTo>
                  <a:lnTo>
                    <a:pt x="110" y="190"/>
                  </a:lnTo>
                  <a:lnTo>
                    <a:pt x="110" y="193"/>
                  </a:lnTo>
                  <a:lnTo>
                    <a:pt x="112" y="193"/>
                  </a:lnTo>
                  <a:lnTo>
                    <a:pt x="112" y="195"/>
                  </a:lnTo>
                  <a:lnTo>
                    <a:pt x="114" y="195"/>
                  </a:lnTo>
                  <a:lnTo>
                    <a:pt x="116" y="195"/>
                  </a:lnTo>
                  <a:lnTo>
                    <a:pt x="116" y="198"/>
                  </a:lnTo>
                  <a:lnTo>
                    <a:pt x="117" y="198"/>
                  </a:lnTo>
                  <a:lnTo>
                    <a:pt x="117" y="201"/>
                  </a:lnTo>
                  <a:lnTo>
                    <a:pt x="119" y="201"/>
                  </a:lnTo>
                  <a:lnTo>
                    <a:pt x="121" y="201"/>
                  </a:lnTo>
                  <a:lnTo>
                    <a:pt x="121" y="204"/>
                  </a:lnTo>
                  <a:lnTo>
                    <a:pt x="123" y="204"/>
                  </a:lnTo>
                  <a:lnTo>
                    <a:pt x="125" y="204"/>
                  </a:lnTo>
                  <a:lnTo>
                    <a:pt x="125" y="206"/>
                  </a:lnTo>
                  <a:lnTo>
                    <a:pt x="126" y="206"/>
                  </a:lnTo>
                  <a:lnTo>
                    <a:pt x="126" y="209"/>
                  </a:lnTo>
                  <a:lnTo>
                    <a:pt x="128" y="209"/>
                  </a:lnTo>
                  <a:lnTo>
                    <a:pt x="128" y="212"/>
                  </a:lnTo>
                  <a:lnTo>
                    <a:pt x="130" y="212"/>
                  </a:lnTo>
                  <a:lnTo>
                    <a:pt x="130" y="214"/>
                  </a:lnTo>
                  <a:lnTo>
                    <a:pt x="132" y="214"/>
                  </a:lnTo>
                  <a:lnTo>
                    <a:pt x="132" y="217"/>
                  </a:lnTo>
                  <a:lnTo>
                    <a:pt x="133" y="217"/>
                  </a:lnTo>
                  <a:lnTo>
                    <a:pt x="135" y="220"/>
                  </a:lnTo>
                  <a:lnTo>
                    <a:pt x="141" y="220"/>
                  </a:lnTo>
                  <a:lnTo>
                    <a:pt x="141" y="223"/>
                  </a:lnTo>
                  <a:lnTo>
                    <a:pt x="142" y="223"/>
                  </a:lnTo>
                  <a:lnTo>
                    <a:pt x="146" y="223"/>
                  </a:lnTo>
                  <a:lnTo>
                    <a:pt x="146" y="225"/>
                  </a:lnTo>
                  <a:lnTo>
                    <a:pt x="148" y="225"/>
                  </a:lnTo>
                  <a:lnTo>
                    <a:pt x="149" y="225"/>
                  </a:lnTo>
                  <a:lnTo>
                    <a:pt x="151" y="228"/>
                  </a:lnTo>
                  <a:lnTo>
                    <a:pt x="153" y="228"/>
                  </a:lnTo>
                  <a:lnTo>
                    <a:pt x="155" y="228"/>
                  </a:lnTo>
                  <a:lnTo>
                    <a:pt x="155" y="231"/>
                  </a:lnTo>
                  <a:lnTo>
                    <a:pt x="156" y="231"/>
                  </a:lnTo>
                  <a:lnTo>
                    <a:pt x="158" y="231"/>
                  </a:lnTo>
                  <a:lnTo>
                    <a:pt x="158" y="234"/>
                  </a:lnTo>
                  <a:lnTo>
                    <a:pt x="160" y="234"/>
                  </a:lnTo>
                  <a:lnTo>
                    <a:pt x="162" y="234"/>
                  </a:lnTo>
                  <a:lnTo>
                    <a:pt x="164" y="236"/>
                  </a:lnTo>
                  <a:lnTo>
                    <a:pt x="165" y="236"/>
                  </a:lnTo>
                  <a:lnTo>
                    <a:pt x="167" y="236"/>
                  </a:lnTo>
                  <a:lnTo>
                    <a:pt x="167" y="239"/>
                  </a:lnTo>
                  <a:lnTo>
                    <a:pt x="169" y="239"/>
                  </a:lnTo>
                  <a:lnTo>
                    <a:pt x="171" y="239"/>
                  </a:lnTo>
                  <a:lnTo>
                    <a:pt x="171" y="242"/>
                  </a:lnTo>
                  <a:lnTo>
                    <a:pt x="172" y="242"/>
                  </a:lnTo>
                  <a:lnTo>
                    <a:pt x="174" y="242"/>
                  </a:lnTo>
                  <a:lnTo>
                    <a:pt x="176" y="244"/>
                  </a:lnTo>
                  <a:lnTo>
                    <a:pt x="178" y="244"/>
                  </a:lnTo>
                  <a:lnTo>
                    <a:pt x="180" y="244"/>
                  </a:lnTo>
                  <a:lnTo>
                    <a:pt x="180" y="247"/>
                  </a:lnTo>
                  <a:lnTo>
                    <a:pt x="181" y="247"/>
                  </a:lnTo>
                  <a:lnTo>
                    <a:pt x="183" y="247"/>
                  </a:lnTo>
                  <a:lnTo>
                    <a:pt x="183" y="250"/>
                  </a:lnTo>
                  <a:lnTo>
                    <a:pt x="185" y="250"/>
                  </a:lnTo>
                  <a:lnTo>
                    <a:pt x="187" y="250"/>
                  </a:lnTo>
                  <a:lnTo>
                    <a:pt x="188" y="250"/>
                  </a:lnTo>
                  <a:lnTo>
                    <a:pt x="188" y="253"/>
                  </a:lnTo>
                  <a:lnTo>
                    <a:pt x="190" y="253"/>
                  </a:lnTo>
                  <a:lnTo>
                    <a:pt x="192" y="253"/>
                  </a:lnTo>
                  <a:lnTo>
                    <a:pt x="192" y="255"/>
                  </a:lnTo>
                  <a:lnTo>
                    <a:pt x="194" y="255"/>
                  </a:lnTo>
                  <a:lnTo>
                    <a:pt x="195" y="255"/>
                  </a:lnTo>
                  <a:lnTo>
                    <a:pt x="195" y="258"/>
                  </a:lnTo>
                  <a:lnTo>
                    <a:pt x="199" y="258"/>
                  </a:lnTo>
                  <a:lnTo>
                    <a:pt x="201" y="258"/>
                  </a:lnTo>
                  <a:lnTo>
                    <a:pt x="201" y="261"/>
                  </a:lnTo>
                  <a:lnTo>
                    <a:pt x="203" y="261"/>
                  </a:lnTo>
                  <a:lnTo>
                    <a:pt x="206" y="261"/>
                  </a:lnTo>
                  <a:lnTo>
                    <a:pt x="206" y="263"/>
                  </a:lnTo>
                  <a:lnTo>
                    <a:pt x="208" y="263"/>
                  </a:lnTo>
                  <a:lnTo>
                    <a:pt x="210" y="263"/>
                  </a:lnTo>
                  <a:lnTo>
                    <a:pt x="210" y="266"/>
                  </a:lnTo>
                  <a:lnTo>
                    <a:pt x="213" y="266"/>
                  </a:lnTo>
                  <a:lnTo>
                    <a:pt x="215" y="266"/>
                  </a:lnTo>
                  <a:lnTo>
                    <a:pt x="215" y="269"/>
                  </a:lnTo>
                  <a:lnTo>
                    <a:pt x="217" y="269"/>
                  </a:lnTo>
                  <a:lnTo>
                    <a:pt x="220" y="269"/>
                  </a:lnTo>
                  <a:lnTo>
                    <a:pt x="220" y="272"/>
                  </a:lnTo>
                  <a:lnTo>
                    <a:pt x="222" y="272"/>
                  </a:lnTo>
                  <a:lnTo>
                    <a:pt x="226" y="272"/>
                  </a:lnTo>
                  <a:lnTo>
                    <a:pt x="226" y="274"/>
                  </a:lnTo>
                  <a:lnTo>
                    <a:pt x="227" y="274"/>
                  </a:lnTo>
                  <a:lnTo>
                    <a:pt x="231" y="274"/>
                  </a:lnTo>
                  <a:lnTo>
                    <a:pt x="231" y="277"/>
                  </a:lnTo>
                  <a:lnTo>
                    <a:pt x="233" y="277"/>
                  </a:lnTo>
                  <a:lnTo>
                    <a:pt x="234" y="277"/>
                  </a:lnTo>
                  <a:lnTo>
                    <a:pt x="236" y="280"/>
                  </a:lnTo>
                  <a:lnTo>
                    <a:pt x="238" y="280"/>
                  </a:lnTo>
                  <a:lnTo>
                    <a:pt x="240" y="280"/>
                  </a:lnTo>
                  <a:lnTo>
                    <a:pt x="242" y="282"/>
                  </a:lnTo>
                  <a:lnTo>
                    <a:pt x="243" y="282"/>
                  </a:lnTo>
                  <a:lnTo>
                    <a:pt x="245" y="285"/>
                  </a:lnTo>
                  <a:lnTo>
                    <a:pt x="249" y="285"/>
                  </a:lnTo>
                  <a:lnTo>
                    <a:pt x="250" y="285"/>
                  </a:lnTo>
                  <a:lnTo>
                    <a:pt x="252" y="288"/>
                  </a:lnTo>
                  <a:lnTo>
                    <a:pt x="254" y="288"/>
                  </a:lnTo>
                  <a:lnTo>
                    <a:pt x="256" y="288"/>
                  </a:lnTo>
                  <a:lnTo>
                    <a:pt x="259" y="291"/>
                  </a:lnTo>
                  <a:lnTo>
                    <a:pt x="261" y="291"/>
                  </a:lnTo>
                  <a:lnTo>
                    <a:pt x="265" y="293"/>
                  </a:lnTo>
                  <a:lnTo>
                    <a:pt x="266" y="293"/>
                  </a:lnTo>
                  <a:lnTo>
                    <a:pt x="268" y="296"/>
                  </a:lnTo>
                  <a:lnTo>
                    <a:pt x="270" y="296"/>
                  </a:lnTo>
                  <a:lnTo>
                    <a:pt x="272" y="296"/>
                  </a:lnTo>
                  <a:lnTo>
                    <a:pt x="273" y="299"/>
                  </a:lnTo>
                  <a:lnTo>
                    <a:pt x="277" y="299"/>
                  </a:lnTo>
                  <a:lnTo>
                    <a:pt x="279" y="302"/>
                  </a:lnTo>
                  <a:lnTo>
                    <a:pt x="281" y="302"/>
                  </a:lnTo>
                  <a:lnTo>
                    <a:pt x="282" y="302"/>
                  </a:lnTo>
                  <a:lnTo>
                    <a:pt x="284" y="304"/>
                  </a:lnTo>
                  <a:lnTo>
                    <a:pt x="286" y="304"/>
                  </a:lnTo>
                  <a:lnTo>
                    <a:pt x="288" y="307"/>
                  </a:lnTo>
                  <a:lnTo>
                    <a:pt x="289" y="307"/>
                  </a:lnTo>
                  <a:lnTo>
                    <a:pt x="291" y="310"/>
                  </a:lnTo>
                  <a:lnTo>
                    <a:pt x="293" y="310"/>
                  </a:lnTo>
                  <a:lnTo>
                    <a:pt x="297" y="312"/>
                  </a:lnTo>
                  <a:lnTo>
                    <a:pt x="298" y="312"/>
                  </a:lnTo>
                  <a:lnTo>
                    <a:pt x="300" y="312"/>
                  </a:lnTo>
                  <a:lnTo>
                    <a:pt x="302" y="315"/>
                  </a:lnTo>
                  <a:lnTo>
                    <a:pt x="304" y="315"/>
                  </a:lnTo>
                  <a:lnTo>
                    <a:pt x="305" y="318"/>
                  </a:lnTo>
                  <a:lnTo>
                    <a:pt x="307" y="318"/>
                  </a:lnTo>
                  <a:lnTo>
                    <a:pt x="309" y="321"/>
                  </a:lnTo>
                  <a:lnTo>
                    <a:pt x="311" y="321"/>
                  </a:lnTo>
                  <a:lnTo>
                    <a:pt x="312" y="323"/>
                  </a:lnTo>
                  <a:lnTo>
                    <a:pt x="316" y="323"/>
                  </a:lnTo>
                  <a:lnTo>
                    <a:pt x="318" y="326"/>
                  </a:lnTo>
                  <a:lnTo>
                    <a:pt x="320" y="326"/>
                  </a:lnTo>
                  <a:lnTo>
                    <a:pt x="321" y="329"/>
                  </a:lnTo>
                  <a:lnTo>
                    <a:pt x="323" y="331"/>
                  </a:lnTo>
                  <a:lnTo>
                    <a:pt x="325" y="331"/>
                  </a:lnTo>
                  <a:lnTo>
                    <a:pt x="327" y="334"/>
                  </a:lnTo>
                  <a:lnTo>
                    <a:pt x="328" y="337"/>
                  </a:lnTo>
                  <a:lnTo>
                    <a:pt x="330" y="337"/>
                  </a:lnTo>
                  <a:lnTo>
                    <a:pt x="341" y="342"/>
                  </a:lnTo>
                  <a:lnTo>
                    <a:pt x="350" y="348"/>
                  </a:lnTo>
                  <a:lnTo>
                    <a:pt x="360" y="356"/>
                  </a:lnTo>
                  <a:lnTo>
                    <a:pt x="371" y="361"/>
                  </a:lnTo>
                  <a:lnTo>
                    <a:pt x="380" y="364"/>
                  </a:lnTo>
                  <a:lnTo>
                    <a:pt x="390" y="370"/>
                  </a:lnTo>
                  <a:lnTo>
                    <a:pt x="399" y="372"/>
                  </a:lnTo>
                  <a:lnTo>
                    <a:pt x="410" y="378"/>
                  </a:lnTo>
                  <a:lnTo>
                    <a:pt x="419" y="383"/>
                  </a:lnTo>
                  <a:lnTo>
                    <a:pt x="429" y="389"/>
                  </a:lnTo>
                  <a:lnTo>
                    <a:pt x="440" y="394"/>
                  </a:lnTo>
                  <a:lnTo>
                    <a:pt x="449" y="397"/>
                  </a:lnTo>
                  <a:lnTo>
                    <a:pt x="460" y="402"/>
                  </a:lnTo>
                  <a:lnTo>
                    <a:pt x="468" y="405"/>
                  </a:lnTo>
                  <a:lnTo>
                    <a:pt x="479" y="410"/>
                  </a:lnTo>
                  <a:lnTo>
                    <a:pt x="490" y="413"/>
                  </a:lnTo>
                  <a:lnTo>
                    <a:pt x="499" y="419"/>
                  </a:lnTo>
                  <a:lnTo>
                    <a:pt x="509" y="421"/>
                  </a:lnTo>
                  <a:lnTo>
                    <a:pt x="518" y="424"/>
                  </a:lnTo>
                  <a:lnTo>
                    <a:pt x="529" y="429"/>
                  </a:lnTo>
                  <a:lnTo>
                    <a:pt x="538" y="432"/>
                  </a:lnTo>
                  <a:lnTo>
                    <a:pt x="548" y="435"/>
                  </a:lnTo>
                  <a:lnTo>
                    <a:pt x="557" y="440"/>
                  </a:lnTo>
                  <a:lnTo>
                    <a:pt x="568" y="443"/>
                  </a:lnTo>
                  <a:lnTo>
                    <a:pt x="577" y="446"/>
                  </a:lnTo>
                  <a:lnTo>
                    <a:pt x="587" y="448"/>
                  </a:lnTo>
                  <a:lnTo>
                    <a:pt x="598" y="451"/>
                  </a:lnTo>
                  <a:lnTo>
                    <a:pt x="607" y="454"/>
                  </a:lnTo>
                  <a:lnTo>
                    <a:pt x="617" y="457"/>
                  </a:lnTo>
                  <a:lnTo>
                    <a:pt x="626" y="459"/>
                  </a:lnTo>
                  <a:lnTo>
                    <a:pt x="637" y="462"/>
                  </a:lnTo>
                  <a:lnTo>
                    <a:pt x="646" y="465"/>
                  </a:lnTo>
                  <a:lnTo>
                    <a:pt x="656" y="468"/>
                  </a:lnTo>
                  <a:lnTo>
                    <a:pt x="665" y="470"/>
                  </a:lnTo>
                  <a:lnTo>
                    <a:pt x="676" y="473"/>
                  </a:lnTo>
                  <a:lnTo>
                    <a:pt x="685" y="473"/>
                  </a:lnTo>
                  <a:lnTo>
                    <a:pt x="695" y="476"/>
                  </a:lnTo>
                  <a:lnTo>
                    <a:pt x="706" y="478"/>
                  </a:lnTo>
                  <a:lnTo>
                    <a:pt x="715" y="481"/>
                  </a:lnTo>
                  <a:lnTo>
                    <a:pt x="726" y="481"/>
                  </a:lnTo>
                  <a:lnTo>
                    <a:pt x="734" y="484"/>
                  </a:lnTo>
                  <a:lnTo>
                    <a:pt x="745" y="487"/>
                  </a:lnTo>
                  <a:lnTo>
                    <a:pt x="754" y="489"/>
                  </a:lnTo>
                  <a:lnTo>
                    <a:pt x="765" y="489"/>
                  </a:lnTo>
                  <a:lnTo>
                    <a:pt x="773" y="492"/>
                  </a:lnTo>
                  <a:lnTo>
                    <a:pt x="784" y="492"/>
                  </a:lnTo>
                  <a:lnTo>
                    <a:pt x="793" y="495"/>
                  </a:lnTo>
                  <a:lnTo>
                    <a:pt x="804" y="495"/>
                  </a:lnTo>
                  <a:lnTo>
                    <a:pt x="814" y="497"/>
                  </a:lnTo>
                  <a:lnTo>
                    <a:pt x="823" y="497"/>
                  </a:lnTo>
                  <a:lnTo>
                    <a:pt x="834" y="500"/>
                  </a:lnTo>
                  <a:lnTo>
                    <a:pt x="844" y="500"/>
                  </a:lnTo>
                  <a:lnTo>
                    <a:pt x="853" y="503"/>
                  </a:lnTo>
                  <a:lnTo>
                    <a:pt x="864" y="503"/>
                  </a:lnTo>
                  <a:lnTo>
                    <a:pt x="873" y="506"/>
                  </a:lnTo>
                  <a:lnTo>
                    <a:pt x="883" y="506"/>
                  </a:lnTo>
                  <a:lnTo>
                    <a:pt x="892" y="508"/>
                  </a:lnTo>
                  <a:lnTo>
                    <a:pt x="903" y="508"/>
                  </a:lnTo>
                  <a:lnTo>
                    <a:pt x="912" y="508"/>
                  </a:lnTo>
                  <a:lnTo>
                    <a:pt x="922" y="511"/>
                  </a:lnTo>
                  <a:lnTo>
                    <a:pt x="933" y="511"/>
                  </a:lnTo>
                  <a:lnTo>
                    <a:pt x="942" y="514"/>
                  </a:lnTo>
                  <a:lnTo>
                    <a:pt x="952" y="514"/>
                  </a:lnTo>
                  <a:lnTo>
                    <a:pt x="961" y="514"/>
                  </a:lnTo>
                  <a:lnTo>
                    <a:pt x="972" y="516"/>
                  </a:lnTo>
                  <a:lnTo>
                    <a:pt x="981" y="516"/>
                  </a:lnTo>
                  <a:lnTo>
                    <a:pt x="991" y="519"/>
                  </a:lnTo>
                  <a:lnTo>
                    <a:pt x="1000" y="519"/>
                  </a:lnTo>
                  <a:lnTo>
                    <a:pt x="1011" y="519"/>
                  </a:lnTo>
                  <a:lnTo>
                    <a:pt x="1020" y="522"/>
                  </a:lnTo>
                  <a:lnTo>
                    <a:pt x="1030" y="522"/>
                  </a:lnTo>
                  <a:lnTo>
                    <a:pt x="1041" y="522"/>
                  </a:lnTo>
                  <a:lnTo>
                    <a:pt x="1050" y="525"/>
                  </a:lnTo>
                  <a:lnTo>
                    <a:pt x="1061" y="525"/>
                  </a:lnTo>
                  <a:lnTo>
                    <a:pt x="1069" y="527"/>
                  </a:lnTo>
                  <a:lnTo>
                    <a:pt x="1080" y="527"/>
                  </a:lnTo>
                  <a:lnTo>
                    <a:pt x="1089" y="530"/>
                  </a:lnTo>
                  <a:lnTo>
                    <a:pt x="1100" y="530"/>
                  </a:lnTo>
                  <a:lnTo>
                    <a:pt x="1108" y="533"/>
                  </a:lnTo>
                  <a:lnTo>
                    <a:pt x="1119" y="533"/>
                  </a:lnTo>
                  <a:lnTo>
                    <a:pt x="1128" y="533"/>
                  </a:lnTo>
                  <a:lnTo>
                    <a:pt x="1139" y="536"/>
                  </a:lnTo>
                  <a:lnTo>
                    <a:pt x="1149" y="536"/>
                  </a:lnTo>
                  <a:lnTo>
                    <a:pt x="1158" y="536"/>
                  </a:lnTo>
                  <a:lnTo>
                    <a:pt x="1169" y="538"/>
                  </a:lnTo>
                  <a:lnTo>
                    <a:pt x="1178" y="538"/>
                  </a:lnTo>
                  <a:lnTo>
                    <a:pt x="1188" y="538"/>
                  </a:lnTo>
                  <a:lnTo>
                    <a:pt x="1197" y="538"/>
                  </a:lnTo>
                  <a:lnTo>
                    <a:pt x="1208" y="541"/>
                  </a:lnTo>
                  <a:lnTo>
                    <a:pt x="1217" y="541"/>
                  </a:lnTo>
                  <a:lnTo>
                    <a:pt x="1227" y="541"/>
                  </a:lnTo>
                  <a:lnTo>
                    <a:pt x="1238" y="541"/>
                  </a:lnTo>
                  <a:lnTo>
                    <a:pt x="1247" y="544"/>
                  </a:lnTo>
                  <a:lnTo>
                    <a:pt x="1257" y="544"/>
                  </a:lnTo>
                  <a:lnTo>
                    <a:pt x="1268" y="546"/>
                  </a:lnTo>
                  <a:lnTo>
                    <a:pt x="1277" y="546"/>
                  </a:lnTo>
                  <a:lnTo>
                    <a:pt x="1287" y="546"/>
                  </a:lnTo>
                  <a:lnTo>
                    <a:pt x="1296" y="546"/>
                  </a:lnTo>
                  <a:lnTo>
                    <a:pt x="1307" y="546"/>
                  </a:lnTo>
                  <a:lnTo>
                    <a:pt x="1316" y="546"/>
                  </a:lnTo>
                  <a:lnTo>
                    <a:pt x="1326" y="549"/>
                  </a:lnTo>
                  <a:lnTo>
                    <a:pt x="1346" y="549"/>
                  </a:lnTo>
                  <a:lnTo>
                    <a:pt x="1355" y="549"/>
                  </a:lnTo>
                  <a:lnTo>
                    <a:pt x="1376" y="549"/>
                  </a:lnTo>
                  <a:lnTo>
                    <a:pt x="1385" y="552"/>
                  </a:lnTo>
                  <a:lnTo>
                    <a:pt x="1404" y="552"/>
                  </a:lnTo>
                  <a:lnTo>
                    <a:pt x="1415" y="555"/>
                  </a:lnTo>
                </a:path>
              </a:pathLst>
            </a:custGeom>
            <a:noFill/>
            <a:ln w="12700" cmpd="sng">
              <a:solidFill>
                <a:srgbClr val="000000"/>
              </a:solidFill>
              <a:prstDash val="solid"/>
              <a:round/>
              <a:headEnd/>
              <a:tailEnd/>
            </a:ln>
          </p:spPr>
          <p:txBody>
            <a:bodyPr/>
            <a:lstStyle/>
            <a:p>
              <a:endParaRPr lang="en-US"/>
            </a:p>
          </p:txBody>
        </p:sp>
      </p:grpSp>
      <p:grpSp>
        <p:nvGrpSpPr>
          <p:cNvPr id="81923" name="Group 164"/>
          <p:cNvGrpSpPr>
            <a:grpSpLocks/>
          </p:cNvGrpSpPr>
          <p:nvPr/>
        </p:nvGrpSpPr>
        <p:grpSpPr bwMode="auto">
          <a:xfrm>
            <a:off x="514350" y="2468563"/>
            <a:ext cx="3927475" cy="3429000"/>
            <a:chOff x="125" y="648"/>
            <a:chExt cx="2628" cy="2505"/>
          </a:xfrm>
        </p:grpSpPr>
        <p:sp>
          <p:nvSpPr>
            <p:cNvPr id="81926" name="Rectangle 165"/>
            <p:cNvSpPr>
              <a:spLocks noChangeArrowheads="1"/>
            </p:cNvSpPr>
            <p:nvPr/>
          </p:nvSpPr>
          <p:spPr bwMode="auto">
            <a:xfrm>
              <a:off x="569" y="720"/>
              <a:ext cx="1984" cy="2062"/>
            </a:xfrm>
            <a:prstGeom prst="rect">
              <a:avLst/>
            </a:prstGeom>
            <a:noFill/>
            <a:ln w="3175">
              <a:solidFill>
                <a:srgbClr val="000000"/>
              </a:solidFill>
              <a:miter lim="800000"/>
              <a:headEnd/>
              <a:tailEnd/>
            </a:ln>
          </p:spPr>
          <p:txBody>
            <a:bodyPr/>
            <a:lstStyle/>
            <a:p>
              <a:endParaRPr lang="en-US"/>
            </a:p>
          </p:txBody>
        </p:sp>
        <p:sp>
          <p:nvSpPr>
            <p:cNvPr id="81927" name="Line 166"/>
            <p:cNvSpPr>
              <a:spLocks noChangeShapeType="1"/>
            </p:cNvSpPr>
            <p:nvPr/>
          </p:nvSpPr>
          <p:spPr bwMode="auto">
            <a:xfrm flipV="1">
              <a:off x="569" y="2769"/>
              <a:ext cx="0" cy="13"/>
            </a:xfrm>
            <a:prstGeom prst="line">
              <a:avLst/>
            </a:prstGeom>
            <a:noFill/>
            <a:ln w="3175">
              <a:solidFill>
                <a:srgbClr val="000000"/>
              </a:solidFill>
              <a:round/>
              <a:headEnd/>
              <a:tailEnd/>
            </a:ln>
          </p:spPr>
          <p:txBody>
            <a:bodyPr/>
            <a:lstStyle/>
            <a:p>
              <a:endParaRPr lang="en-US"/>
            </a:p>
          </p:txBody>
        </p:sp>
        <p:sp>
          <p:nvSpPr>
            <p:cNvPr id="81928" name="Line 167"/>
            <p:cNvSpPr>
              <a:spLocks noChangeShapeType="1"/>
            </p:cNvSpPr>
            <p:nvPr/>
          </p:nvSpPr>
          <p:spPr bwMode="auto">
            <a:xfrm flipV="1">
              <a:off x="767" y="2769"/>
              <a:ext cx="0" cy="13"/>
            </a:xfrm>
            <a:prstGeom prst="line">
              <a:avLst/>
            </a:prstGeom>
            <a:noFill/>
            <a:ln w="3175">
              <a:solidFill>
                <a:srgbClr val="000000"/>
              </a:solidFill>
              <a:round/>
              <a:headEnd/>
              <a:tailEnd/>
            </a:ln>
          </p:spPr>
          <p:txBody>
            <a:bodyPr/>
            <a:lstStyle/>
            <a:p>
              <a:endParaRPr lang="en-US"/>
            </a:p>
          </p:txBody>
        </p:sp>
        <p:sp>
          <p:nvSpPr>
            <p:cNvPr id="81929" name="Line 168"/>
            <p:cNvSpPr>
              <a:spLocks noChangeShapeType="1"/>
            </p:cNvSpPr>
            <p:nvPr/>
          </p:nvSpPr>
          <p:spPr bwMode="auto">
            <a:xfrm flipV="1">
              <a:off x="967" y="2769"/>
              <a:ext cx="0" cy="13"/>
            </a:xfrm>
            <a:prstGeom prst="line">
              <a:avLst/>
            </a:prstGeom>
            <a:noFill/>
            <a:ln w="3175">
              <a:solidFill>
                <a:srgbClr val="000000"/>
              </a:solidFill>
              <a:round/>
              <a:headEnd/>
              <a:tailEnd/>
            </a:ln>
          </p:spPr>
          <p:txBody>
            <a:bodyPr/>
            <a:lstStyle/>
            <a:p>
              <a:endParaRPr lang="en-US"/>
            </a:p>
          </p:txBody>
        </p:sp>
        <p:sp>
          <p:nvSpPr>
            <p:cNvPr id="81930" name="Line 169"/>
            <p:cNvSpPr>
              <a:spLocks noChangeShapeType="1"/>
            </p:cNvSpPr>
            <p:nvPr/>
          </p:nvSpPr>
          <p:spPr bwMode="auto">
            <a:xfrm flipV="1">
              <a:off x="1165" y="2769"/>
              <a:ext cx="0" cy="13"/>
            </a:xfrm>
            <a:prstGeom prst="line">
              <a:avLst/>
            </a:prstGeom>
            <a:noFill/>
            <a:ln w="3175">
              <a:solidFill>
                <a:srgbClr val="000000"/>
              </a:solidFill>
              <a:round/>
              <a:headEnd/>
              <a:tailEnd/>
            </a:ln>
          </p:spPr>
          <p:txBody>
            <a:bodyPr/>
            <a:lstStyle/>
            <a:p>
              <a:endParaRPr lang="en-US"/>
            </a:p>
          </p:txBody>
        </p:sp>
        <p:sp>
          <p:nvSpPr>
            <p:cNvPr id="81931" name="Line 170"/>
            <p:cNvSpPr>
              <a:spLocks noChangeShapeType="1"/>
            </p:cNvSpPr>
            <p:nvPr/>
          </p:nvSpPr>
          <p:spPr bwMode="auto">
            <a:xfrm flipV="1">
              <a:off x="1363" y="2769"/>
              <a:ext cx="0" cy="13"/>
            </a:xfrm>
            <a:prstGeom prst="line">
              <a:avLst/>
            </a:prstGeom>
            <a:noFill/>
            <a:ln w="3175">
              <a:solidFill>
                <a:srgbClr val="000000"/>
              </a:solidFill>
              <a:round/>
              <a:headEnd/>
              <a:tailEnd/>
            </a:ln>
          </p:spPr>
          <p:txBody>
            <a:bodyPr/>
            <a:lstStyle/>
            <a:p>
              <a:endParaRPr lang="en-US"/>
            </a:p>
          </p:txBody>
        </p:sp>
        <p:sp>
          <p:nvSpPr>
            <p:cNvPr id="81932" name="Line 171"/>
            <p:cNvSpPr>
              <a:spLocks noChangeShapeType="1"/>
            </p:cNvSpPr>
            <p:nvPr/>
          </p:nvSpPr>
          <p:spPr bwMode="auto">
            <a:xfrm flipV="1">
              <a:off x="1561" y="2769"/>
              <a:ext cx="0" cy="13"/>
            </a:xfrm>
            <a:prstGeom prst="line">
              <a:avLst/>
            </a:prstGeom>
            <a:noFill/>
            <a:ln w="3175">
              <a:solidFill>
                <a:srgbClr val="000000"/>
              </a:solidFill>
              <a:round/>
              <a:headEnd/>
              <a:tailEnd/>
            </a:ln>
          </p:spPr>
          <p:txBody>
            <a:bodyPr/>
            <a:lstStyle/>
            <a:p>
              <a:endParaRPr lang="en-US"/>
            </a:p>
          </p:txBody>
        </p:sp>
        <p:sp>
          <p:nvSpPr>
            <p:cNvPr id="81933" name="Line 172"/>
            <p:cNvSpPr>
              <a:spLocks noChangeShapeType="1"/>
            </p:cNvSpPr>
            <p:nvPr/>
          </p:nvSpPr>
          <p:spPr bwMode="auto">
            <a:xfrm flipV="1">
              <a:off x="1759" y="2769"/>
              <a:ext cx="0" cy="13"/>
            </a:xfrm>
            <a:prstGeom prst="line">
              <a:avLst/>
            </a:prstGeom>
            <a:noFill/>
            <a:ln w="3175">
              <a:solidFill>
                <a:srgbClr val="000000"/>
              </a:solidFill>
              <a:round/>
              <a:headEnd/>
              <a:tailEnd/>
            </a:ln>
          </p:spPr>
          <p:txBody>
            <a:bodyPr/>
            <a:lstStyle/>
            <a:p>
              <a:endParaRPr lang="en-US"/>
            </a:p>
          </p:txBody>
        </p:sp>
        <p:sp>
          <p:nvSpPr>
            <p:cNvPr id="81934" name="Line 173"/>
            <p:cNvSpPr>
              <a:spLocks noChangeShapeType="1"/>
            </p:cNvSpPr>
            <p:nvPr/>
          </p:nvSpPr>
          <p:spPr bwMode="auto">
            <a:xfrm flipV="1">
              <a:off x="1957" y="2769"/>
              <a:ext cx="0" cy="13"/>
            </a:xfrm>
            <a:prstGeom prst="line">
              <a:avLst/>
            </a:prstGeom>
            <a:noFill/>
            <a:ln w="3175">
              <a:solidFill>
                <a:srgbClr val="000000"/>
              </a:solidFill>
              <a:round/>
              <a:headEnd/>
              <a:tailEnd/>
            </a:ln>
          </p:spPr>
          <p:txBody>
            <a:bodyPr/>
            <a:lstStyle/>
            <a:p>
              <a:endParaRPr lang="en-US"/>
            </a:p>
          </p:txBody>
        </p:sp>
        <p:sp>
          <p:nvSpPr>
            <p:cNvPr id="81935" name="Line 174"/>
            <p:cNvSpPr>
              <a:spLocks noChangeShapeType="1"/>
            </p:cNvSpPr>
            <p:nvPr/>
          </p:nvSpPr>
          <p:spPr bwMode="auto">
            <a:xfrm flipV="1">
              <a:off x="2155" y="2769"/>
              <a:ext cx="0" cy="13"/>
            </a:xfrm>
            <a:prstGeom prst="line">
              <a:avLst/>
            </a:prstGeom>
            <a:noFill/>
            <a:ln w="3175">
              <a:solidFill>
                <a:srgbClr val="000000"/>
              </a:solidFill>
              <a:round/>
              <a:headEnd/>
              <a:tailEnd/>
            </a:ln>
          </p:spPr>
          <p:txBody>
            <a:bodyPr/>
            <a:lstStyle/>
            <a:p>
              <a:endParaRPr lang="en-US"/>
            </a:p>
          </p:txBody>
        </p:sp>
        <p:sp>
          <p:nvSpPr>
            <p:cNvPr id="81936" name="Line 175"/>
            <p:cNvSpPr>
              <a:spLocks noChangeShapeType="1"/>
            </p:cNvSpPr>
            <p:nvPr/>
          </p:nvSpPr>
          <p:spPr bwMode="auto">
            <a:xfrm flipV="1">
              <a:off x="2353" y="2769"/>
              <a:ext cx="0" cy="13"/>
            </a:xfrm>
            <a:prstGeom prst="line">
              <a:avLst/>
            </a:prstGeom>
            <a:noFill/>
            <a:ln w="3175">
              <a:solidFill>
                <a:srgbClr val="000000"/>
              </a:solidFill>
              <a:round/>
              <a:headEnd/>
              <a:tailEnd/>
            </a:ln>
          </p:spPr>
          <p:txBody>
            <a:bodyPr/>
            <a:lstStyle/>
            <a:p>
              <a:endParaRPr lang="en-US"/>
            </a:p>
          </p:txBody>
        </p:sp>
        <p:sp>
          <p:nvSpPr>
            <p:cNvPr id="81937" name="Line 176"/>
            <p:cNvSpPr>
              <a:spLocks noChangeShapeType="1"/>
            </p:cNvSpPr>
            <p:nvPr/>
          </p:nvSpPr>
          <p:spPr bwMode="auto">
            <a:xfrm flipV="1">
              <a:off x="2553" y="2769"/>
              <a:ext cx="0" cy="13"/>
            </a:xfrm>
            <a:prstGeom prst="line">
              <a:avLst/>
            </a:prstGeom>
            <a:noFill/>
            <a:ln w="3175">
              <a:solidFill>
                <a:srgbClr val="000000"/>
              </a:solidFill>
              <a:round/>
              <a:headEnd/>
              <a:tailEnd/>
            </a:ln>
          </p:spPr>
          <p:txBody>
            <a:bodyPr/>
            <a:lstStyle/>
            <a:p>
              <a:endParaRPr lang="en-US"/>
            </a:p>
          </p:txBody>
        </p:sp>
        <p:sp>
          <p:nvSpPr>
            <p:cNvPr id="81938" name="Line 177"/>
            <p:cNvSpPr>
              <a:spLocks noChangeShapeType="1"/>
            </p:cNvSpPr>
            <p:nvPr/>
          </p:nvSpPr>
          <p:spPr bwMode="auto">
            <a:xfrm>
              <a:off x="569" y="720"/>
              <a:ext cx="0" cy="13"/>
            </a:xfrm>
            <a:prstGeom prst="line">
              <a:avLst/>
            </a:prstGeom>
            <a:noFill/>
            <a:ln w="3175">
              <a:solidFill>
                <a:srgbClr val="000000"/>
              </a:solidFill>
              <a:round/>
              <a:headEnd/>
              <a:tailEnd/>
            </a:ln>
          </p:spPr>
          <p:txBody>
            <a:bodyPr/>
            <a:lstStyle/>
            <a:p>
              <a:endParaRPr lang="en-US"/>
            </a:p>
          </p:txBody>
        </p:sp>
        <p:sp>
          <p:nvSpPr>
            <p:cNvPr id="81939" name="Line 178"/>
            <p:cNvSpPr>
              <a:spLocks noChangeShapeType="1"/>
            </p:cNvSpPr>
            <p:nvPr/>
          </p:nvSpPr>
          <p:spPr bwMode="auto">
            <a:xfrm>
              <a:off x="767" y="720"/>
              <a:ext cx="0" cy="13"/>
            </a:xfrm>
            <a:prstGeom prst="line">
              <a:avLst/>
            </a:prstGeom>
            <a:noFill/>
            <a:ln w="3175">
              <a:solidFill>
                <a:srgbClr val="000000"/>
              </a:solidFill>
              <a:round/>
              <a:headEnd/>
              <a:tailEnd/>
            </a:ln>
          </p:spPr>
          <p:txBody>
            <a:bodyPr/>
            <a:lstStyle/>
            <a:p>
              <a:endParaRPr lang="en-US"/>
            </a:p>
          </p:txBody>
        </p:sp>
        <p:sp>
          <p:nvSpPr>
            <p:cNvPr id="81940" name="Line 179"/>
            <p:cNvSpPr>
              <a:spLocks noChangeShapeType="1"/>
            </p:cNvSpPr>
            <p:nvPr/>
          </p:nvSpPr>
          <p:spPr bwMode="auto">
            <a:xfrm>
              <a:off x="967" y="720"/>
              <a:ext cx="0" cy="13"/>
            </a:xfrm>
            <a:prstGeom prst="line">
              <a:avLst/>
            </a:prstGeom>
            <a:noFill/>
            <a:ln w="3175">
              <a:solidFill>
                <a:srgbClr val="000000"/>
              </a:solidFill>
              <a:round/>
              <a:headEnd/>
              <a:tailEnd/>
            </a:ln>
          </p:spPr>
          <p:txBody>
            <a:bodyPr/>
            <a:lstStyle/>
            <a:p>
              <a:endParaRPr lang="en-US"/>
            </a:p>
          </p:txBody>
        </p:sp>
        <p:sp>
          <p:nvSpPr>
            <p:cNvPr id="81941" name="Line 180"/>
            <p:cNvSpPr>
              <a:spLocks noChangeShapeType="1"/>
            </p:cNvSpPr>
            <p:nvPr/>
          </p:nvSpPr>
          <p:spPr bwMode="auto">
            <a:xfrm>
              <a:off x="1165" y="720"/>
              <a:ext cx="0" cy="13"/>
            </a:xfrm>
            <a:prstGeom prst="line">
              <a:avLst/>
            </a:prstGeom>
            <a:noFill/>
            <a:ln w="3175">
              <a:solidFill>
                <a:srgbClr val="000000"/>
              </a:solidFill>
              <a:round/>
              <a:headEnd/>
              <a:tailEnd/>
            </a:ln>
          </p:spPr>
          <p:txBody>
            <a:bodyPr/>
            <a:lstStyle/>
            <a:p>
              <a:endParaRPr lang="en-US"/>
            </a:p>
          </p:txBody>
        </p:sp>
        <p:sp>
          <p:nvSpPr>
            <p:cNvPr id="81942" name="Line 181"/>
            <p:cNvSpPr>
              <a:spLocks noChangeShapeType="1"/>
            </p:cNvSpPr>
            <p:nvPr/>
          </p:nvSpPr>
          <p:spPr bwMode="auto">
            <a:xfrm>
              <a:off x="1363" y="720"/>
              <a:ext cx="0" cy="13"/>
            </a:xfrm>
            <a:prstGeom prst="line">
              <a:avLst/>
            </a:prstGeom>
            <a:noFill/>
            <a:ln w="3175">
              <a:solidFill>
                <a:srgbClr val="000000"/>
              </a:solidFill>
              <a:round/>
              <a:headEnd/>
              <a:tailEnd/>
            </a:ln>
          </p:spPr>
          <p:txBody>
            <a:bodyPr/>
            <a:lstStyle/>
            <a:p>
              <a:endParaRPr lang="en-US"/>
            </a:p>
          </p:txBody>
        </p:sp>
        <p:sp>
          <p:nvSpPr>
            <p:cNvPr id="81943" name="Line 182"/>
            <p:cNvSpPr>
              <a:spLocks noChangeShapeType="1"/>
            </p:cNvSpPr>
            <p:nvPr/>
          </p:nvSpPr>
          <p:spPr bwMode="auto">
            <a:xfrm>
              <a:off x="1561" y="720"/>
              <a:ext cx="0" cy="13"/>
            </a:xfrm>
            <a:prstGeom prst="line">
              <a:avLst/>
            </a:prstGeom>
            <a:noFill/>
            <a:ln w="3175">
              <a:solidFill>
                <a:srgbClr val="000000"/>
              </a:solidFill>
              <a:round/>
              <a:headEnd/>
              <a:tailEnd/>
            </a:ln>
          </p:spPr>
          <p:txBody>
            <a:bodyPr/>
            <a:lstStyle/>
            <a:p>
              <a:endParaRPr lang="en-US"/>
            </a:p>
          </p:txBody>
        </p:sp>
        <p:sp>
          <p:nvSpPr>
            <p:cNvPr id="81944" name="Line 183"/>
            <p:cNvSpPr>
              <a:spLocks noChangeShapeType="1"/>
            </p:cNvSpPr>
            <p:nvPr/>
          </p:nvSpPr>
          <p:spPr bwMode="auto">
            <a:xfrm>
              <a:off x="1759" y="720"/>
              <a:ext cx="0" cy="13"/>
            </a:xfrm>
            <a:prstGeom prst="line">
              <a:avLst/>
            </a:prstGeom>
            <a:noFill/>
            <a:ln w="3175">
              <a:solidFill>
                <a:srgbClr val="000000"/>
              </a:solidFill>
              <a:round/>
              <a:headEnd/>
              <a:tailEnd/>
            </a:ln>
          </p:spPr>
          <p:txBody>
            <a:bodyPr/>
            <a:lstStyle/>
            <a:p>
              <a:endParaRPr lang="en-US"/>
            </a:p>
          </p:txBody>
        </p:sp>
        <p:sp>
          <p:nvSpPr>
            <p:cNvPr id="81945" name="Line 184"/>
            <p:cNvSpPr>
              <a:spLocks noChangeShapeType="1"/>
            </p:cNvSpPr>
            <p:nvPr/>
          </p:nvSpPr>
          <p:spPr bwMode="auto">
            <a:xfrm>
              <a:off x="1957" y="720"/>
              <a:ext cx="0" cy="13"/>
            </a:xfrm>
            <a:prstGeom prst="line">
              <a:avLst/>
            </a:prstGeom>
            <a:noFill/>
            <a:ln w="3175">
              <a:solidFill>
                <a:srgbClr val="000000"/>
              </a:solidFill>
              <a:round/>
              <a:headEnd/>
              <a:tailEnd/>
            </a:ln>
          </p:spPr>
          <p:txBody>
            <a:bodyPr/>
            <a:lstStyle/>
            <a:p>
              <a:endParaRPr lang="en-US"/>
            </a:p>
          </p:txBody>
        </p:sp>
        <p:sp>
          <p:nvSpPr>
            <p:cNvPr id="81946" name="Line 185"/>
            <p:cNvSpPr>
              <a:spLocks noChangeShapeType="1"/>
            </p:cNvSpPr>
            <p:nvPr/>
          </p:nvSpPr>
          <p:spPr bwMode="auto">
            <a:xfrm>
              <a:off x="2155" y="720"/>
              <a:ext cx="0" cy="13"/>
            </a:xfrm>
            <a:prstGeom prst="line">
              <a:avLst/>
            </a:prstGeom>
            <a:noFill/>
            <a:ln w="3175">
              <a:solidFill>
                <a:srgbClr val="000000"/>
              </a:solidFill>
              <a:round/>
              <a:headEnd/>
              <a:tailEnd/>
            </a:ln>
          </p:spPr>
          <p:txBody>
            <a:bodyPr/>
            <a:lstStyle/>
            <a:p>
              <a:endParaRPr lang="en-US"/>
            </a:p>
          </p:txBody>
        </p:sp>
        <p:sp>
          <p:nvSpPr>
            <p:cNvPr id="81947" name="Line 186"/>
            <p:cNvSpPr>
              <a:spLocks noChangeShapeType="1"/>
            </p:cNvSpPr>
            <p:nvPr/>
          </p:nvSpPr>
          <p:spPr bwMode="auto">
            <a:xfrm>
              <a:off x="2353" y="720"/>
              <a:ext cx="0" cy="13"/>
            </a:xfrm>
            <a:prstGeom prst="line">
              <a:avLst/>
            </a:prstGeom>
            <a:noFill/>
            <a:ln w="3175">
              <a:solidFill>
                <a:srgbClr val="000000"/>
              </a:solidFill>
              <a:round/>
              <a:headEnd/>
              <a:tailEnd/>
            </a:ln>
          </p:spPr>
          <p:txBody>
            <a:bodyPr/>
            <a:lstStyle/>
            <a:p>
              <a:endParaRPr lang="en-US"/>
            </a:p>
          </p:txBody>
        </p:sp>
        <p:sp>
          <p:nvSpPr>
            <p:cNvPr id="81948" name="Line 187"/>
            <p:cNvSpPr>
              <a:spLocks noChangeShapeType="1"/>
            </p:cNvSpPr>
            <p:nvPr/>
          </p:nvSpPr>
          <p:spPr bwMode="auto">
            <a:xfrm>
              <a:off x="2553" y="720"/>
              <a:ext cx="0" cy="13"/>
            </a:xfrm>
            <a:prstGeom prst="line">
              <a:avLst/>
            </a:prstGeom>
            <a:noFill/>
            <a:ln w="3175">
              <a:solidFill>
                <a:srgbClr val="000000"/>
              </a:solidFill>
              <a:round/>
              <a:headEnd/>
              <a:tailEnd/>
            </a:ln>
          </p:spPr>
          <p:txBody>
            <a:bodyPr/>
            <a:lstStyle/>
            <a:p>
              <a:endParaRPr lang="en-US"/>
            </a:p>
          </p:txBody>
        </p:sp>
        <p:sp>
          <p:nvSpPr>
            <p:cNvPr id="81949" name="Line 188"/>
            <p:cNvSpPr>
              <a:spLocks noChangeShapeType="1"/>
            </p:cNvSpPr>
            <p:nvPr/>
          </p:nvSpPr>
          <p:spPr bwMode="auto">
            <a:xfrm flipV="1">
              <a:off x="569" y="2756"/>
              <a:ext cx="0" cy="26"/>
            </a:xfrm>
            <a:prstGeom prst="line">
              <a:avLst/>
            </a:prstGeom>
            <a:noFill/>
            <a:ln w="3175">
              <a:solidFill>
                <a:srgbClr val="000000"/>
              </a:solidFill>
              <a:round/>
              <a:headEnd/>
              <a:tailEnd/>
            </a:ln>
          </p:spPr>
          <p:txBody>
            <a:bodyPr/>
            <a:lstStyle/>
            <a:p>
              <a:endParaRPr lang="en-US"/>
            </a:p>
          </p:txBody>
        </p:sp>
        <p:sp>
          <p:nvSpPr>
            <p:cNvPr id="81950" name="Line 189"/>
            <p:cNvSpPr>
              <a:spLocks noChangeShapeType="1"/>
            </p:cNvSpPr>
            <p:nvPr/>
          </p:nvSpPr>
          <p:spPr bwMode="auto">
            <a:xfrm flipV="1">
              <a:off x="967" y="2756"/>
              <a:ext cx="0" cy="26"/>
            </a:xfrm>
            <a:prstGeom prst="line">
              <a:avLst/>
            </a:prstGeom>
            <a:noFill/>
            <a:ln w="3175">
              <a:solidFill>
                <a:srgbClr val="000000"/>
              </a:solidFill>
              <a:round/>
              <a:headEnd/>
              <a:tailEnd/>
            </a:ln>
          </p:spPr>
          <p:txBody>
            <a:bodyPr/>
            <a:lstStyle/>
            <a:p>
              <a:endParaRPr lang="en-US"/>
            </a:p>
          </p:txBody>
        </p:sp>
        <p:sp>
          <p:nvSpPr>
            <p:cNvPr id="81951" name="Line 190"/>
            <p:cNvSpPr>
              <a:spLocks noChangeShapeType="1"/>
            </p:cNvSpPr>
            <p:nvPr/>
          </p:nvSpPr>
          <p:spPr bwMode="auto">
            <a:xfrm flipV="1">
              <a:off x="1363" y="2756"/>
              <a:ext cx="0" cy="26"/>
            </a:xfrm>
            <a:prstGeom prst="line">
              <a:avLst/>
            </a:prstGeom>
            <a:noFill/>
            <a:ln w="3175">
              <a:solidFill>
                <a:srgbClr val="000000"/>
              </a:solidFill>
              <a:round/>
              <a:headEnd/>
              <a:tailEnd/>
            </a:ln>
          </p:spPr>
          <p:txBody>
            <a:bodyPr/>
            <a:lstStyle/>
            <a:p>
              <a:endParaRPr lang="en-US"/>
            </a:p>
          </p:txBody>
        </p:sp>
        <p:sp>
          <p:nvSpPr>
            <p:cNvPr id="81952" name="Line 191"/>
            <p:cNvSpPr>
              <a:spLocks noChangeShapeType="1"/>
            </p:cNvSpPr>
            <p:nvPr/>
          </p:nvSpPr>
          <p:spPr bwMode="auto">
            <a:xfrm flipV="1">
              <a:off x="1759" y="2756"/>
              <a:ext cx="0" cy="26"/>
            </a:xfrm>
            <a:prstGeom prst="line">
              <a:avLst/>
            </a:prstGeom>
            <a:noFill/>
            <a:ln w="3175">
              <a:solidFill>
                <a:srgbClr val="000000"/>
              </a:solidFill>
              <a:round/>
              <a:headEnd/>
              <a:tailEnd/>
            </a:ln>
          </p:spPr>
          <p:txBody>
            <a:bodyPr/>
            <a:lstStyle/>
            <a:p>
              <a:endParaRPr lang="en-US"/>
            </a:p>
          </p:txBody>
        </p:sp>
        <p:sp>
          <p:nvSpPr>
            <p:cNvPr id="81953" name="Line 192"/>
            <p:cNvSpPr>
              <a:spLocks noChangeShapeType="1"/>
            </p:cNvSpPr>
            <p:nvPr/>
          </p:nvSpPr>
          <p:spPr bwMode="auto">
            <a:xfrm flipV="1">
              <a:off x="2155" y="2756"/>
              <a:ext cx="0" cy="26"/>
            </a:xfrm>
            <a:prstGeom prst="line">
              <a:avLst/>
            </a:prstGeom>
            <a:noFill/>
            <a:ln w="3175">
              <a:solidFill>
                <a:srgbClr val="000000"/>
              </a:solidFill>
              <a:round/>
              <a:headEnd/>
              <a:tailEnd/>
            </a:ln>
          </p:spPr>
          <p:txBody>
            <a:bodyPr/>
            <a:lstStyle/>
            <a:p>
              <a:endParaRPr lang="en-US"/>
            </a:p>
          </p:txBody>
        </p:sp>
        <p:sp>
          <p:nvSpPr>
            <p:cNvPr id="81954" name="Line 193"/>
            <p:cNvSpPr>
              <a:spLocks noChangeShapeType="1"/>
            </p:cNvSpPr>
            <p:nvPr/>
          </p:nvSpPr>
          <p:spPr bwMode="auto">
            <a:xfrm flipV="1">
              <a:off x="2553" y="2756"/>
              <a:ext cx="0" cy="26"/>
            </a:xfrm>
            <a:prstGeom prst="line">
              <a:avLst/>
            </a:prstGeom>
            <a:noFill/>
            <a:ln w="3175">
              <a:solidFill>
                <a:srgbClr val="000000"/>
              </a:solidFill>
              <a:round/>
              <a:headEnd/>
              <a:tailEnd/>
            </a:ln>
          </p:spPr>
          <p:txBody>
            <a:bodyPr/>
            <a:lstStyle/>
            <a:p>
              <a:endParaRPr lang="en-US"/>
            </a:p>
          </p:txBody>
        </p:sp>
        <p:sp>
          <p:nvSpPr>
            <p:cNvPr id="81955" name="Line 194"/>
            <p:cNvSpPr>
              <a:spLocks noChangeShapeType="1"/>
            </p:cNvSpPr>
            <p:nvPr/>
          </p:nvSpPr>
          <p:spPr bwMode="auto">
            <a:xfrm>
              <a:off x="569" y="720"/>
              <a:ext cx="0" cy="27"/>
            </a:xfrm>
            <a:prstGeom prst="line">
              <a:avLst/>
            </a:prstGeom>
            <a:noFill/>
            <a:ln w="3175">
              <a:solidFill>
                <a:srgbClr val="000000"/>
              </a:solidFill>
              <a:round/>
              <a:headEnd/>
              <a:tailEnd/>
            </a:ln>
          </p:spPr>
          <p:txBody>
            <a:bodyPr/>
            <a:lstStyle/>
            <a:p>
              <a:endParaRPr lang="en-US"/>
            </a:p>
          </p:txBody>
        </p:sp>
        <p:sp>
          <p:nvSpPr>
            <p:cNvPr id="81956" name="Line 195"/>
            <p:cNvSpPr>
              <a:spLocks noChangeShapeType="1"/>
            </p:cNvSpPr>
            <p:nvPr/>
          </p:nvSpPr>
          <p:spPr bwMode="auto">
            <a:xfrm>
              <a:off x="967" y="720"/>
              <a:ext cx="0" cy="27"/>
            </a:xfrm>
            <a:prstGeom prst="line">
              <a:avLst/>
            </a:prstGeom>
            <a:noFill/>
            <a:ln w="3175">
              <a:solidFill>
                <a:srgbClr val="000000"/>
              </a:solidFill>
              <a:round/>
              <a:headEnd/>
              <a:tailEnd/>
            </a:ln>
          </p:spPr>
          <p:txBody>
            <a:bodyPr/>
            <a:lstStyle/>
            <a:p>
              <a:endParaRPr lang="en-US"/>
            </a:p>
          </p:txBody>
        </p:sp>
        <p:sp>
          <p:nvSpPr>
            <p:cNvPr id="81957" name="Line 196"/>
            <p:cNvSpPr>
              <a:spLocks noChangeShapeType="1"/>
            </p:cNvSpPr>
            <p:nvPr/>
          </p:nvSpPr>
          <p:spPr bwMode="auto">
            <a:xfrm>
              <a:off x="1363" y="720"/>
              <a:ext cx="0" cy="27"/>
            </a:xfrm>
            <a:prstGeom prst="line">
              <a:avLst/>
            </a:prstGeom>
            <a:noFill/>
            <a:ln w="3175">
              <a:solidFill>
                <a:srgbClr val="000000"/>
              </a:solidFill>
              <a:round/>
              <a:headEnd/>
              <a:tailEnd/>
            </a:ln>
          </p:spPr>
          <p:txBody>
            <a:bodyPr/>
            <a:lstStyle/>
            <a:p>
              <a:endParaRPr lang="en-US"/>
            </a:p>
          </p:txBody>
        </p:sp>
        <p:sp>
          <p:nvSpPr>
            <p:cNvPr id="81958" name="Line 197"/>
            <p:cNvSpPr>
              <a:spLocks noChangeShapeType="1"/>
            </p:cNvSpPr>
            <p:nvPr/>
          </p:nvSpPr>
          <p:spPr bwMode="auto">
            <a:xfrm>
              <a:off x="1759" y="720"/>
              <a:ext cx="0" cy="27"/>
            </a:xfrm>
            <a:prstGeom prst="line">
              <a:avLst/>
            </a:prstGeom>
            <a:noFill/>
            <a:ln w="3175">
              <a:solidFill>
                <a:srgbClr val="000000"/>
              </a:solidFill>
              <a:round/>
              <a:headEnd/>
              <a:tailEnd/>
            </a:ln>
          </p:spPr>
          <p:txBody>
            <a:bodyPr/>
            <a:lstStyle/>
            <a:p>
              <a:endParaRPr lang="en-US"/>
            </a:p>
          </p:txBody>
        </p:sp>
        <p:sp>
          <p:nvSpPr>
            <p:cNvPr id="81959" name="Line 198"/>
            <p:cNvSpPr>
              <a:spLocks noChangeShapeType="1"/>
            </p:cNvSpPr>
            <p:nvPr/>
          </p:nvSpPr>
          <p:spPr bwMode="auto">
            <a:xfrm>
              <a:off x="2155" y="720"/>
              <a:ext cx="0" cy="27"/>
            </a:xfrm>
            <a:prstGeom prst="line">
              <a:avLst/>
            </a:prstGeom>
            <a:noFill/>
            <a:ln w="3175">
              <a:solidFill>
                <a:srgbClr val="000000"/>
              </a:solidFill>
              <a:round/>
              <a:headEnd/>
              <a:tailEnd/>
            </a:ln>
          </p:spPr>
          <p:txBody>
            <a:bodyPr/>
            <a:lstStyle/>
            <a:p>
              <a:endParaRPr lang="en-US"/>
            </a:p>
          </p:txBody>
        </p:sp>
        <p:sp>
          <p:nvSpPr>
            <p:cNvPr id="81960" name="Line 199"/>
            <p:cNvSpPr>
              <a:spLocks noChangeShapeType="1"/>
            </p:cNvSpPr>
            <p:nvPr/>
          </p:nvSpPr>
          <p:spPr bwMode="auto">
            <a:xfrm>
              <a:off x="2553" y="720"/>
              <a:ext cx="0" cy="27"/>
            </a:xfrm>
            <a:prstGeom prst="line">
              <a:avLst/>
            </a:prstGeom>
            <a:noFill/>
            <a:ln w="3175">
              <a:solidFill>
                <a:srgbClr val="000000"/>
              </a:solidFill>
              <a:round/>
              <a:headEnd/>
              <a:tailEnd/>
            </a:ln>
          </p:spPr>
          <p:txBody>
            <a:bodyPr/>
            <a:lstStyle/>
            <a:p>
              <a:endParaRPr lang="en-US"/>
            </a:p>
          </p:txBody>
        </p:sp>
        <p:sp>
          <p:nvSpPr>
            <p:cNvPr id="81961" name="Rectangle 200"/>
            <p:cNvSpPr>
              <a:spLocks noChangeArrowheads="1"/>
            </p:cNvSpPr>
            <p:nvPr/>
          </p:nvSpPr>
          <p:spPr bwMode="auto">
            <a:xfrm>
              <a:off x="567" y="2822"/>
              <a:ext cx="75"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a:t>
              </a:r>
            </a:p>
          </p:txBody>
        </p:sp>
        <p:sp>
          <p:nvSpPr>
            <p:cNvPr id="81962" name="Rectangle 201"/>
            <p:cNvSpPr>
              <a:spLocks noChangeArrowheads="1"/>
            </p:cNvSpPr>
            <p:nvPr/>
          </p:nvSpPr>
          <p:spPr bwMode="auto">
            <a:xfrm>
              <a:off x="814" y="2822"/>
              <a:ext cx="302"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2000</a:t>
              </a:r>
            </a:p>
          </p:txBody>
        </p:sp>
        <p:sp>
          <p:nvSpPr>
            <p:cNvPr id="81963" name="Rectangle 202"/>
            <p:cNvSpPr>
              <a:spLocks noChangeArrowheads="1"/>
            </p:cNvSpPr>
            <p:nvPr/>
          </p:nvSpPr>
          <p:spPr bwMode="auto">
            <a:xfrm>
              <a:off x="1210" y="2822"/>
              <a:ext cx="301"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4000</a:t>
              </a:r>
            </a:p>
          </p:txBody>
        </p:sp>
        <p:sp>
          <p:nvSpPr>
            <p:cNvPr id="81964" name="Rectangle 203"/>
            <p:cNvSpPr>
              <a:spLocks noChangeArrowheads="1"/>
            </p:cNvSpPr>
            <p:nvPr/>
          </p:nvSpPr>
          <p:spPr bwMode="auto">
            <a:xfrm>
              <a:off x="1605" y="2822"/>
              <a:ext cx="301"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6000</a:t>
              </a:r>
            </a:p>
          </p:txBody>
        </p:sp>
        <p:sp>
          <p:nvSpPr>
            <p:cNvPr id="81965" name="Rectangle 204"/>
            <p:cNvSpPr>
              <a:spLocks noChangeArrowheads="1"/>
            </p:cNvSpPr>
            <p:nvPr/>
          </p:nvSpPr>
          <p:spPr bwMode="auto">
            <a:xfrm>
              <a:off x="2004" y="2822"/>
              <a:ext cx="302"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8000</a:t>
              </a:r>
            </a:p>
          </p:txBody>
        </p:sp>
        <p:sp>
          <p:nvSpPr>
            <p:cNvPr id="81966" name="Rectangle 205"/>
            <p:cNvSpPr>
              <a:spLocks noChangeArrowheads="1"/>
            </p:cNvSpPr>
            <p:nvPr/>
          </p:nvSpPr>
          <p:spPr bwMode="auto">
            <a:xfrm>
              <a:off x="2376" y="2822"/>
              <a:ext cx="377"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10000</a:t>
              </a:r>
            </a:p>
          </p:txBody>
        </p:sp>
        <p:sp>
          <p:nvSpPr>
            <p:cNvPr id="81967" name="Rectangle 206"/>
            <p:cNvSpPr>
              <a:spLocks noChangeArrowheads="1"/>
            </p:cNvSpPr>
            <p:nvPr/>
          </p:nvSpPr>
          <p:spPr bwMode="auto">
            <a:xfrm>
              <a:off x="1309" y="2976"/>
              <a:ext cx="500" cy="17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Time (s)</a:t>
              </a:r>
            </a:p>
          </p:txBody>
        </p:sp>
        <p:sp>
          <p:nvSpPr>
            <p:cNvPr id="81968" name="Line 207"/>
            <p:cNvSpPr>
              <a:spLocks noChangeShapeType="1"/>
            </p:cNvSpPr>
            <p:nvPr/>
          </p:nvSpPr>
          <p:spPr bwMode="auto">
            <a:xfrm>
              <a:off x="569" y="2782"/>
              <a:ext cx="9" cy="0"/>
            </a:xfrm>
            <a:prstGeom prst="line">
              <a:avLst/>
            </a:prstGeom>
            <a:noFill/>
            <a:ln w="3175">
              <a:solidFill>
                <a:srgbClr val="000000"/>
              </a:solidFill>
              <a:round/>
              <a:headEnd/>
              <a:tailEnd/>
            </a:ln>
          </p:spPr>
          <p:txBody>
            <a:bodyPr/>
            <a:lstStyle/>
            <a:p>
              <a:endParaRPr lang="en-US"/>
            </a:p>
          </p:txBody>
        </p:sp>
        <p:sp>
          <p:nvSpPr>
            <p:cNvPr id="81969" name="Line 208"/>
            <p:cNvSpPr>
              <a:spLocks noChangeShapeType="1"/>
            </p:cNvSpPr>
            <p:nvPr/>
          </p:nvSpPr>
          <p:spPr bwMode="auto">
            <a:xfrm>
              <a:off x="569" y="2439"/>
              <a:ext cx="9" cy="0"/>
            </a:xfrm>
            <a:prstGeom prst="line">
              <a:avLst/>
            </a:prstGeom>
            <a:noFill/>
            <a:ln w="3175">
              <a:solidFill>
                <a:srgbClr val="000000"/>
              </a:solidFill>
              <a:round/>
              <a:headEnd/>
              <a:tailEnd/>
            </a:ln>
          </p:spPr>
          <p:txBody>
            <a:bodyPr/>
            <a:lstStyle/>
            <a:p>
              <a:endParaRPr lang="en-US"/>
            </a:p>
          </p:txBody>
        </p:sp>
        <p:sp>
          <p:nvSpPr>
            <p:cNvPr id="81970" name="Line 209"/>
            <p:cNvSpPr>
              <a:spLocks noChangeShapeType="1"/>
            </p:cNvSpPr>
            <p:nvPr/>
          </p:nvSpPr>
          <p:spPr bwMode="auto">
            <a:xfrm>
              <a:off x="569" y="2095"/>
              <a:ext cx="9" cy="0"/>
            </a:xfrm>
            <a:prstGeom prst="line">
              <a:avLst/>
            </a:prstGeom>
            <a:noFill/>
            <a:ln w="3175">
              <a:solidFill>
                <a:srgbClr val="000000"/>
              </a:solidFill>
              <a:round/>
              <a:headEnd/>
              <a:tailEnd/>
            </a:ln>
          </p:spPr>
          <p:txBody>
            <a:bodyPr/>
            <a:lstStyle/>
            <a:p>
              <a:endParaRPr lang="en-US"/>
            </a:p>
          </p:txBody>
        </p:sp>
        <p:sp>
          <p:nvSpPr>
            <p:cNvPr id="81971" name="Line 210"/>
            <p:cNvSpPr>
              <a:spLocks noChangeShapeType="1"/>
            </p:cNvSpPr>
            <p:nvPr/>
          </p:nvSpPr>
          <p:spPr bwMode="auto">
            <a:xfrm>
              <a:off x="569" y="1751"/>
              <a:ext cx="9" cy="0"/>
            </a:xfrm>
            <a:prstGeom prst="line">
              <a:avLst/>
            </a:prstGeom>
            <a:noFill/>
            <a:ln w="3175">
              <a:solidFill>
                <a:srgbClr val="000000"/>
              </a:solidFill>
              <a:round/>
              <a:headEnd/>
              <a:tailEnd/>
            </a:ln>
          </p:spPr>
          <p:txBody>
            <a:bodyPr/>
            <a:lstStyle/>
            <a:p>
              <a:endParaRPr lang="en-US"/>
            </a:p>
          </p:txBody>
        </p:sp>
        <p:sp>
          <p:nvSpPr>
            <p:cNvPr id="81972" name="Line 211"/>
            <p:cNvSpPr>
              <a:spLocks noChangeShapeType="1"/>
            </p:cNvSpPr>
            <p:nvPr/>
          </p:nvSpPr>
          <p:spPr bwMode="auto">
            <a:xfrm>
              <a:off x="569" y="1408"/>
              <a:ext cx="9" cy="0"/>
            </a:xfrm>
            <a:prstGeom prst="line">
              <a:avLst/>
            </a:prstGeom>
            <a:noFill/>
            <a:ln w="3175">
              <a:solidFill>
                <a:srgbClr val="000000"/>
              </a:solidFill>
              <a:round/>
              <a:headEnd/>
              <a:tailEnd/>
            </a:ln>
          </p:spPr>
          <p:txBody>
            <a:bodyPr/>
            <a:lstStyle/>
            <a:p>
              <a:endParaRPr lang="en-US"/>
            </a:p>
          </p:txBody>
        </p:sp>
        <p:sp>
          <p:nvSpPr>
            <p:cNvPr id="81973" name="Line 212"/>
            <p:cNvSpPr>
              <a:spLocks noChangeShapeType="1"/>
            </p:cNvSpPr>
            <p:nvPr/>
          </p:nvSpPr>
          <p:spPr bwMode="auto">
            <a:xfrm>
              <a:off x="569" y="1064"/>
              <a:ext cx="9" cy="0"/>
            </a:xfrm>
            <a:prstGeom prst="line">
              <a:avLst/>
            </a:prstGeom>
            <a:noFill/>
            <a:ln w="3175">
              <a:solidFill>
                <a:srgbClr val="000000"/>
              </a:solidFill>
              <a:round/>
              <a:headEnd/>
              <a:tailEnd/>
            </a:ln>
          </p:spPr>
          <p:txBody>
            <a:bodyPr/>
            <a:lstStyle/>
            <a:p>
              <a:endParaRPr lang="en-US"/>
            </a:p>
          </p:txBody>
        </p:sp>
        <p:sp>
          <p:nvSpPr>
            <p:cNvPr id="81974" name="Line 213"/>
            <p:cNvSpPr>
              <a:spLocks noChangeShapeType="1"/>
            </p:cNvSpPr>
            <p:nvPr/>
          </p:nvSpPr>
          <p:spPr bwMode="auto">
            <a:xfrm>
              <a:off x="569" y="720"/>
              <a:ext cx="9" cy="0"/>
            </a:xfrm>
            <a:prstGeom prst="line">
              <a:avLst/>
            </a:prstGeom>
            <a:noFill/>
            <a:ln w="3175">
              <a:solidFill>
                <a:srgbClr val="000000"/>
              </a:solidFill>
              <a:round/>
              <a:headEnd/>
              <a:tailEnd/>
            </a:ln>
          </p:spPr>
          <p:txBody>
            <a:bodyPr/>
            <a:lstStyle/>
            <a:p>
              <a:endParaRPr lang="en-US"/>
            </a:p>
          </p:txBody>
        </p:sp>
        <p:sp>
          <p:nvSpPr>
            <p:cNvPr id="81975" name="Line 214"/>
            <p:cNvSpPr>
              <a:spLocks noChangeShapeType="1"/>
            </p:cNvSpPr>
            <p:nvPr/>
          </p:nvSpPr>
          <p:spPr bwMode="auto">
            <a:xfrm flipH="1">
              <a:off x="2544" y="2782"/>
              <a:ext cx="9" cy="0"/>
            </a:xfrm>
            <a:prstGeom prst="line">
              <a:avLst/>
            </a:prstGeom>
            <a:noFill/>
            <a:ln w="3175">
              <a:solidFill>
                <a:srgbClr val="000000"/>
              </a:solidFill>
              <a:round/>
              <a:headEnd/>
              <a:tailEnd/>
            </a:ln>
          </p:spPr>
          <p:txBody>
            <a:bodyPr/>
            <a:lstStyle/>
            <a:p>
              <a:endParaRPr lang="en-US"/>
            </a:p>
          </p:txBody>
        </p:sp>
        <p:sp>
          <p:nvSpPr>
            <p:cNvPr id="81976" name="Line 215"/>
            <p:cNvSpPr>
              <a:spLocks noChangeShapeType="1"/>
            </p:cNvSpPr>
            <p:nvPr/>
          </p:nvSpPr>
          <p:spPr bwMode="auto">
            <a:xfrm flipH="1">
              <a:off x="2544" y="2439"/>
              <a:ext cx="9" cy="0"/>
            </a:xfrm>
            <a:prstGeom prst="line">
              <a:avLst/>
            </a:prstGeom>
            <a:noFill/>
            <a:ln w="3175">
              <a:solidFill>
                <a:srgbClr val="000000"/>
              </a:solidFill>
              <a:round/>
              <a:headEnd/>
              <a:tailEnd/>
            </a:ln>
          </p:spPr>
          <p:txBody>
            <a:bodyPr/>
            <a:lstStyle/>
            <a:p>
              <a:endParaRPr lang="en-US"/>
            </a:p>
          </p:txBody>
        </p:sp>
        <p:sp>
          <p:nvSpPr>
            <p:cNvPr id="81977" name="Line 216"/>
            <p:cNvSpPr>
              <a:spLocks noChangeShapeType="1"/>
            </p:cNvSpPr>
            <p:nvPr/>
          </p:nvSpPr>
          <p:spPr bwMode="auto">
            <a:xfrm flipH="1">
              <a:off x="2544" y="2095"/>
              <a:ext cx="9" cy="0"/>
            </a:xfrm>
            <a:prstGeom prst="line">
              <a:avLst/>
            </a:prstGeom>
            <a:noFill/>
            <a:ln w="3175">
              <a:solidFill>
                <a:srgbClr val="000000"/>
              </a:solidFill>
              <a:round/>
              <a:headEnd/>
              <a:tailEnd/>
            </a:ln>
          </p:spPr>
          <p:txBody>
            <a:bodyPr/>
            <a:lstStyle/>
            <a:p>
              <a:endParaRPr lang="en-US"/>
            </a:p>
          </p:txBody>
        </p:sp>
        <p:sp>
          <p:nvSpPr>
            <p:cNvPr id="81978" name="Line 217"/>
            <p:cNvSpPr>
              <a:spLocks noChangeShapeType="1"/>
            </p:cNvSpPr>
            <p:nvPr/>
          </p:nvSpPr>
          <p:spPr bwMode="auto">
            <a:xfrm flipH="1">
              <a:off x="2544" y="1751"/>
              <a:ext cx="9" cy="0"/>
            </a:xfrm>
            <a:prstGeom prst="line">
              <a:avLst/>
            </a:prstGeom>
            <a:noFill/>
            <a:ln w="3175">
              <a:solidFill>
                <a:srgbClr val="000000"/>
              </a:solidFill>
              <a:round/>
              <a:headEnd/>
              <a:tailEnd/>
            </a:ln>
          </p:spPr>
          <p:txBody>
            <a:bodyPr/>
            <a:lstStyle/>
            <a:p>
              <a:endParaRPr lang="en-US"/>
            </a:p>
          </p:txBody>
        </p:sp>
        <p:sp>
          <p:nvSpPr>
            <p:cNvPr id="81979" name="Line 218"/>
            <p:cNvSpPr>
              <a:spLocks noChangeShapeType="1"/>
            </p:cNvSpPr>
            <p:nvPr/>
          </p:nvSpPr>
          <p:spPr bwMode="auto">
            <a:xfrm flipH="1">
              <a:off x="2544" y="1408"/>
              <a:ext cx="9" cy="0"/>
            </a:xfrm>
            <a:prstGeom prst="line">
              <a:avLst/>
            </a:prstGeom>
            <a:noFill/>
            <a:ln w="3175">
              <a:solidFill>
                <a:srgbClr val="000000"/>
              </a:solidFill>
              <a:round/>
              <a:headEnd/>
              <a:tailEnd/>
            </a:ln>
          </p:spPr>
          <p:txBody>
            <a:bodyPr/>
            <a:lstStyle/>
            <a:p>
              <a:endParaRPr lang="en-US"/>
            </a:p>
          </p:txBody>
        </p:sp>
        <p:sp>
          <p:nvSpPr>
            <p:cNvPr id="81980" name="Line 219"/>
            <p:cNvSpPr>
              <a:spLocks noChangeShapeType="1"/>
            </p:cNvSpPr>
            <p:nvPr/>
          </p:nvSpPr>
          <p:spPr bwMode="auto">
            <a:xfrm flipH="1">
              <a:off x="2544" y="1064"/>
              <a:ext cx="9" cy="0"/>
            </a:xfrm>
            <a:prstGeom prst="line">
              <a:avLst/>
            </a:prstGeom>
            <a:noFill/>
            <a:ln w="3175">
              <a:solidFill>
                <a:srgbClr val="000000"/>
              </a:solidFill>
              <a:round/>
              <a:headEnd/>
              <a:tailEnd/>
            </a:ln>
          </p:spPr>
          <p:txBody>
            <a:bodyPr/>
            <a:lstStyle/>
            <a:p>
              <a:endParaRPr lang="en-US"/>
            </a:p>
          </p:txBody>
        </p:sp>
        <p:sp>
          <p:nvSpPr>
            <p:cNvPr id="81981" name="Line 220"/>
            <p:cNvSpPr>
              <a:spLocks noChangeShapeType="1"/>
            </p:cNvSpPr>
            <p:nvPr/>
          </p:nvSpPr>
          <p:spPr bwMode="auto">
            <a:xfrm flipH="1">
              <a:off x="2544" y="720"/>
              <a:ext cx="9" cy="0"/>
            </a:xfrm>
            <a:prstGeom prst="line">
              <a:avLst/>
            </a:prstGeom>
            <a:noFill/>
            <a:ln w="3175">
              <a:solidFill>
                <a:srgbClr val="000000"/>
              </a:solidFill>
              <a:round/>
              <a:headEnd/>
              <a:tailEnd/>
            </a:ln>
          </p:spPr>
          <p:txBody>
            <a:bodyPr/>
            <a:lstStyle/>
            <a:p>
              <a:endParaRPr lang="en-US"/>
            </a:p>
          </p:txBody>
        </p:sp>
        <p:sp>
          <p:nvSpPr>
            <p:cNvPr id="81982" name="Line 221"/>
            <p:cNvSpPr>
              <a:spLocks noChangeShapeType="1"/>
            </p:cNvSpPr>
            <p:nvPr/>
          </p:nvSpPr>
          <p:spPr bwMode="auto">
            <a:xfrm>
              <a:off x="569" y="2782"/>
              <a:ext cx="19" cy="0"/>
            </a:xfrm>
            <a:prstGeom prst="line">
              <a:avLst/>
            </a:prstGeom>
            <a:noFill/>
            <a:ln w="3175">
              <a:solidFill>
                <a:srgbClr val="000000"/>
              </a:solidFill>
              <a:round/>
              <a:headEnd/>
              <a:tailEnd/>
            </a:ln>
          </p:spPr>
          <p:txBody>
            <a:bodyPr/>
            <a:lstStyle/>
            <a:p>
              <a:endParaRPr lang="en-US"/>
            </a:p>
          </p:txBody>
        </p:sp>
        <p:sp>
          <p:nvSpPr>
            <p:cNvPr id="81983" name="Line 222"/>
            <p:cNvSpPr>
              <a:spLocks noChangeShapeType="1"/>
            </p:cNvSpPr>
            <p:nvPr/>
          </p:nvSpPr>
          <p:spPr bwMode="auto">
            <a:xfrm>
              <a:off x="569" y="2095"/>
              <a:ext cx="19" cy="0"/>
            </a:xfrm>
            <a:prstGeom prst="line">
              <a:avLst/>
            </a:prstGeom>
            <a:noFill/>
            <a:ln w="3175">
              <a:solidFill>
                <a:srgbClr val="000000"/>
              </a:solidFill>
              <a:round/>
              <a:headEnd/>
              <a:tailEnd/>
            </a:ln>
          </p:spPr>
          <p:txBody>
            <a:bodyPr/>
            <a:lstStyle/>
            <a:p>
              <a:endParaRPr lang="en-US"/>
            </a:p>
          </p:txBody>
        </p:sp>
        <p:sp>
          <p:nvSpPr>
            <p:cNvPr id="81984" name="Line 223"/>
            <p:cNvSpPr>
              <a:spLocks noChangeShapeType="1"/>
            </p:cNvSpPr>
            <p:nvPr/>
          </p:nvSpPr>
          <p:spPr bwMode="auto">
            <a:xfrm>
              <a:off x="569" y="1408"/>
              <a:ext cx="19" cy="0"/>
            </a:xfrm>
            <a:prstGeom prst="line">
              <a:avLst/>
            </a:prstGeom>
            <a:noFill/>
            <a:ln w="3175">
              <a:solidFill>
                <a:srgbClr val="000000"/>
              </a:solidFill>
              <a:round/>
              <a:headEnd/>
              <a:tailEnd/>
            </a:ln>
          </p:spPr>
          <p:txBody>
            <a:bodyPr/>
            <a:lstStyle/>
            <a:p>
              <a:endParaRPr lang="en-US"/>
            </a:p>
          </p:txBody>
        </p:sp>
        <p:sp>
          <p:nvSpPr>
            <p:cNvPr id="81985" name="Line 224"/>
            <p:cNvSpPr>
              <a:spLocks noChangeShapeType="1"/>
            </p:cNvSpPr>
            <p:nvPr/>
          </p:nvSpPr>
          <p:spPr bwMode="auto">
            <a:xfrm>
              <a:off x="569" y="720"/>
              <a:ext cx="19" cy="0"/>
            </a:xfrm>
            <a:prstGeom prst="line">
              <a:avLst/>
            </a:prstGeom>
            <a:noFill/>
            <a:ln w="3175">
              <a:solidFill>
                <a:srgbClr val="000000"/>
              </a:solidFill>
              <a:round/>
              <a:headEnd/>
              <a:tailEnd/>
            </a:ln>
          </p:spPr>
          <p:txBody>
            <a:bodyPr/>
            <a:lstStyle/>
            <a:p>
              <a:endParaRPr lang="en-US"/>
            </a:p>
          </p:txBody>
        </p:sp>
        <p:sp>
          <p:nvSpPr>
            <p:cNvPr id="81986" name="Line 225"/>
            <p:cNvSpPr>
              <a:spLocks noChangeShapeType="1"/>
            </p:cNvSpPr>
            <p:nvPr/>
          </p:nvSpPr>
          <p:spPr bwMode="auto">
            <a:xfrm flipH="1">
              <a:off x="2535" y="2782"/>
              <a:ext cx="18" cy="0"/>
            </a:xfrm>
            <a:prstGeom prst="line">
              <a:avLst/>
            </a:prstGeom>
            <a:noFill/>
            <a:ln w="3175">
              <a:solidFill>
                <a:srgbClr val="000000"/>
              </a:solidFill>
              <a:round/>
              <a:headEnd/>
              <a:tailEnd/>
            </a:ln>
          </p:spPr>
          <p:txBody>
            <a:bodyPr/>
            <a:lstStyle/>
            <a:p>
              <a:endParaRPr lang="en-US"/>
            </a:p>
          </p:txBody>
        </p:sp>
        <p:sp>
          <p:nvSpPr>
            <p:cNvPr id="81987" name="Line 226"/>
            <p:cNvSpPr>
              <a:spLocks noChangeShapeType="1"/>
            </p:cNvSpPr>
            <p:nvPr/>
          </p:nvSpPr>
          <p:spPr bwMode="auto">
            <a:xfrm flipH="1">
              <a:off x="2535" y="2095"/>
              <a:ext cx="18" cy="0"/>
            </a:xfrm>
            <a:prstGeom prst="line">
              <a:avLst/>
            </a:prstGeom>
            <a:noFill/>
            <a:ln w="3175">
              <a:solidFill>
                <a:srgbClr val="000000"/>
              </a:solidFill>
              <a:round/>
              <a:headEnd/>
              <a:tailEnd/>
            </a:ln>
          </p:spPr>
          <p:txBody>
            <a:bodyPr/>
            <a:lstStyle/>
            <a:p>
              <a:endParaRPr lang="en-US"/>
            </a:p>
          </p:txBody>
        </p:sp>
        <p:sp>
          <p:nvSpPr>
            <p:cNvPr id="81988" name="Line 227"/>
            <p:cNvSpPr>
              <a:spLocks noChangeShapeType="1"/>
            </p:cNvSpPr>
            <p:nvPr/>
          </p:nvSpPr>
          <p:spPr bwMode="auto">
            <a:xfrm flipH="1">
              <a:off x="2535" y="1408"/>
              <a:ext cx="18" cy="0"/>
            </a:xfrm>
            <a:prstGeom prst="line">
              <a:avLst/>
            </a:prstGeom>
            <a:noFill/>
            <a:ln w="3175">
              <a:solidFill>
                <a:srgbClr val="000000"/>
              </a:solidFill>
              <a:round/>
              <a:headEnd/>
              <a:tailEnd/>
            </a:ln>
          </p:spPr>
          <p:txBody>
            <a:bodyPr/>
            <a:lstStyle/>
            <a:p>
              <a:endParaRPr lang="en-US"/>
            </a:p>
          </p:txBody>
        </p:sp>
        <p:sp>
          <p:nvSpPr>
            <p:cNvPr id="81989" name="Line 228"/>
            <p:cNvSpPr>
              <a:spLocks noChangeShapeType="1"/>
            </p:cNvSpPr>
            <p:nvPr/>
          </p:nvSpPr>
          <p:spPr bwMode="auto">
            <a:xfrm flipH="1">
              <a:off x="2535" y="720"/>
              <a:ext cx="18" cy="0"/>
            </a:xfrm>
            <a:prstGeom prst="line">
              <a:avLst/>
            </a:prstGeom>
            <a:noFill/>
            <a:ln w="3175">
              <a:solidFill>
                <a:srgbClr val="000000"/>
              </a:solidFill>
              <a:round/>
              <a:headEnd/>
              <a:tailEnd/>
            </a:ln>
          </p:spPr>
          <p:txBody>
            <a:bodyPr/>
            <a:lstStyle/>
            <a:p>
              <a:endParaRPr lang="en-US"/>
            </a:p>
          </p:txBody>
        </p:sp>
        <p:sp>
          <p:nvSpPr>
            <p:cNvPr id="81990" name="Rectangle 229"/>
            <p:cNvSpPr>
              <a:spLocks noChangeArrowheads="1"/>
            </p:cNvSpPr>
            <p:nvPr/>
          </p:nvSpPr>
          <p:spPr bwMode="auto">
            <a:xfrm>
              <a:off x="328" y="2710"/>
              <a:ext cx="226" cy="17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300</a:t>
              </a:r>
            </a:p>
          </p:txBody>
        </p:sp>
        <p:sp>
          <p:nvSpPr>
            <p:cNvPr id="81991" name="Rectangle 230"/>
            <p:cNvSpPr>
              <a:spLocks noChangeArrowheads="1"/>
            </p:cNvSpPr>
            <p:nvPr/>
          </p:nvSpPr>
          <p:spPr bwMode="auto">
            <a:xfrm>
              <a:off x="328" y="2023"/>
              <a:ext cx="226" cy="17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350</a:t>
              </a:r>
            </a:p>
          </p:txBody>
        </p:sp>
        <p:sp>
          <p:nvSpPr>
            <p:cNvPr id="81992" name="Rectangle 231"/>
            <p:cNvSpPr>
              <a:spLocks noChangeArrowheads="1"/>
            </p:cNvSpPr>
            <p:nvPr/>
          </p:nvSpPr>
          <p:spPr bwMode="auto">
            <a:xfrm>
              <a:off x="328" y="1335"/>
              <a:ext cx="226" cy="17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400</a:t>
              </a:r>
            </a:p>
          </p:txBody>
        </p:sp>
        <p:sp>
          <p:nvSpPr>
            <p:cNvPr id="81993" name="Rectangle 232"/>
            <p:cNvSpPr>
              <a:spLocks noChangeArrowheads="1"/>
            </p:cNvSpPr>
            <p:nvPr/>
          </p:nvSpPr>
          <p:spPr bwMode="auto">
            <a:xfrm>
              <a:off x="328" y="648"/>
              <a:ext cx="226" cy="17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450</a:t>
              </a:r>
            </a:p>
          </p:txBody>
        </p:sp>
        <p:sp>
          <p:nvSpPr>
            <p:cNvPr id="81994" name="Rectangle 233"/>
            <p:cNvSpPr>
              <a:spLocks noChangeArrowheads="1"/>
            </p:cNvSpPr>
            <p:nvPr/>
          </p:nvSpPr>
          <p:spPr bwMode="auto">
            <a:xfrm rot="-5400000">
              <a:off x="-338" y="1671"/>
              <a:ext cx="1090" cy="16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Temperature (K)</a:t>
              </a:r>
            </a:p>
          </p:txBody>
        </p:sp>
        <p:sp>
          <p:nvSpPr>
            <p:cNvPr id="81995" name="Freeform 234"/>
            <p:cNvSpPr>
              <a:spLocks/>
            </p:cNvSpPr>
            <p:nvPr/>
          </p:nvSpPr>
          <p:spPr bwMode="auto">
            <a:xfrm>
              <a:off x="569" y="1029"/>
              <a:ext cx="562" cy="1711"/>
            </a:xfrm>
            <a:custGeom>
              <a:avLst/>
              <a:gdLst>
                <a:gd name="T0" fmla="*/ 0 w 562"/>
                <a:gd name="T1" fmla="*/ 1711 h 1711"/>
                <a:gd name="T2" fmla="*/ 555 w 562"/>
                <a:gd name="T3" fmla="*/ 1711 h 1711"/>
                <a:gd name="T4" fmla="*/ 555 w 562"/>
                <a:gd name="T5" fmla="*/ 720 h 1711"/>
                <a:gd name="T6" fmla="*/ 557 w 562"/>
                <a:gd name="T7" fmla="*/ 463 h 1711"/>
                <a:gd name="T8" fmla="*/ 557 w 562"/>
                <a:gd name="T9" fmla="*/ 0 h 1711"/>
                <a:gd name="T10" fmla="*/ 557 w 562"/>
                <a:gd name="T11" fmla="*/ 590 h 1711"/>
                <a:gd name="T12" fmla="*/ 557 w 562"/>
                <a:gd name="T13" fmla="*/ 593 h 1711"/>
                <a:gd name="T14" fmla="*/ 557 w 562"/>
                <a:gd name="T15" fmla="*/ 643 h 1711"/>
                <a:gd name="T16" fmla="*/ 558 w 562"/>
                <a:gd name="T17" fmla="*/ 646 h 1711"/>
                <a:gd name="T18" fmla="*/ 558 w 562"/>
                <a:gd name="T19" fmla="*/ 691 h 1711"/>
                <a:gd name="T20" fmla="*/ 558 w 562"/>
                <a:gd name="T21" fmla="*/ 691 h 1711"/>
                <a:gd name="T22" fmla="*/ 558 w 562"/>
                <a:gd name="T23" fmla="*/ 735 h 1711"/>
                <a:gd name="T24" fmla="*/ 560 w 562"/>
                <a:gd name="T25" fmla="*/ 738 h 1711"/>
                <a:gd name="T26" fmla="*/ 560 w 562"/>
                <a:gd name="T27" fmla="*/ 780 h 1711"/>
                <a:gd name="T28" fmla="*/ 560 w 562"/>
                <a:gd name="T29" fmla="*/ 783 h 1711"/>
                <a:gd name="T30" fmla="*/ 560 w 562"/>
                <a:gd name="T31" fmla="*/ 828 h 1711"/>
                <a:gd name="T32" fmla="*/ 562 w 562"/>
                <a:gd name="T33" fmla="*/ 828 h 1711"/>
                <a:gd name="T34" fmla="*/ 562 w 562"/>
                <a:gd name="T35" fmla="*/ 844 h 17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62"/>
                <a:gd name="T55" fmla="*/ 0 h 1711"/>
                <a:gd name="T56" fmla="*/ 562 w 562"/>
                <a:gd name="T57" fmla="*/ 1711 h 17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62" h="1711">
                  <a:moveTo>
                    <a:pt x="0" y="1711"/>
                  </a:moveTo>
                  <a:lnTo>
                    <a:pt x="555" y="1711"/>
                  </a:lnTo>
                  <a:lnTo>
                    <a:pt x="555" y="720"/>
                  </a:lnTo>
                  <a:lnTo>
                    <a:pt x="557" y="463"/>
                  </a:lnTo>
                  <a:lnTo>
                    <a:pt x="557" y="0"/>
                  </a:lnTo>
                  <a:lnTo>
                    <a:pt x="557" y="590"/>
                  </a:lnTo>
                  <a:lnTo>
                    <a:pt x="557" y="593"/>
                  </a:lnTo>
                  <a:lnTo>
                    <a:pt x="557" y="643"/>
                  </a:lnTo>
                  <a:lnTo>
                    <a:pt x="558" y="646"/>
                  </a:lnTo>
                  <a:lnTo>
                    <a:pt x="558" y="691"/>
                  </a:lnTo>
                  <a:lnTo>
                    <a:pt x="558" y="735"/>
                  </a:lnTo>
                  <a:lnTo>
                    <a:pt x="560" y="738"/>
                  </a:lnTo>
                  <a:lnTo>
                    <a:pt x="560" y="780"/>
                  </a:lnTo>
                  <a:lnTo>
                    <a:pt x="560" y="783"/>
                  </a:lnTo>
                  <a:lnTo>
                    <a:pt x="560" y="828"/>
                  </a:lnTo>
                  <a:lnTo>
                    <a:pt x="562" y="828"/>
                  </a:lnTo>
                  <a:lnTo>
                    <a:pt x="562" y="844"/>
                  </a:lnTo>
                </a:path>
              </a:pathLst>
            </a:custGeom>
            <a:noFill/>
            <a:ln w="12700" cmpd="sng">
              <a:solidFill>
                <a:srgbClr val="000000"/>
              </a:solidFill>
              <a:prstDash val="solid"/>
              <a:round/>
              <a:headEnd/>
              <a:tailEnd/>
            </a:ln>
          </p:spPr>
          <p:txBody>
            <a:bodyPr/>
            <a:lstStyle/>
            <a:p>
              <a:endParaRPr lang="en-US"/>
            </a:p>
          </p:txBody>
        </p:sp>
        <p:sp>
          <p:nvSpPr>
            <p:cNvPr id="81996" name="Freeform 235"/>
            <p:cNvSpPr>
              <a:spLocks/>
            </p:cNvSpPr>
            <p:nvPr/>
          </p:nvSpPr>
          <p:spPr bwMode="auto">
            <a:xfrm>
              <a:off x="1131" y="1873"/>
              <a:ext cx="87" cy="727"/>
            </a:xfrm>
            <a:custGeom>
              <a:avLst/>
              <a:gdLst>
                <a:gd name="T0" fmla="*/ 2 w 87"/>
                <a:gd name="T1" fmla="*/ 53 h 727"/>
                <a:gd name="T2" fmla="*/ 3 w 87"/>
                <a:gd name="T3" fmla="*/ 132 h 727"/>
                <a:gd name="T4" fmla="*/ 5 w 87"/>
                <a:gd name="T5" fmla="*/ 185 h 727"/>
                <a:gd name="T6" fmla="*/ 11 w 87"/>
                <a:gd name="T7" fmla="*/ 217 h 727"/>
                <a:gd name="T8" fmla="*/ 12 w 87"/>
                <a:gd name="T9" fmla="*/ 222 h 727"/>
                <a:gd name="T10" fmla="*/ 12 w 87"/>
                <a:gd name="T11" fmla="*/ 235 h 727"/>
                <a:gd name="T12" fmla="*/ 12 w 87"/>
                <a:gd name="T13" fmla="*/ 254 h 727"/>
                <a:gd name="T14" fmla="*/ 14 w 87"/>
                <a:gd name="T15" fmla="*/ 272 h 727"/>
                <a:gd name="T16" fmla="*/ 14 w 87"/>
                <a:gd name="T17" fmla="*/ 280 h 727"/>
                <a:gd name="T18" fmla="*/ 16 w 87"/>
                <a:gd name="T19" fmla="*/ 299 h 727"/>
                <a:gd name="T20" fmla="*/ 16 w 87"/>
                <a:gd name="T21" fmla="*/ 307 h 727"/>
                <a:gd name="T22" fmla="*/ 16 w 87"/>
                <a:gd name="T23" fmla="*/ 325 h 727"/>
                <a:gd name="T24" fmla="*/ 18 w 87"/>
                <a:gd name="T25" fmla="*/ 330 h 727"/>
                <a:gd name="T26" fmla="*/ 20 w 87"/>
                <a:gd name="T27" fmla="*/ 344 h 727"/>
                <a:gd name="T28" fmla="*/ 20 w 87"/>
                <a:gd name="T29" fmla="*/ 354 h 727"/>
                <a:gd name="T30" fmla="*/ 20 w 87"/>
                <a:gd name="T31" fmla="*/ 367 h 727"/>
                <a:gd name="T32" fmla="*/ 21 w 87"/>
                <a:gd name="T33" fmla="*/ 381 h 727"/>
                <a:gd name="T34" fmla="*/ 21 w 87"/>
                <a:gd name="T35" fmla="*/ 394 h 727"/>
                <a:gd name="T36" fmla="*/ 23 w 87"/>
                <a:gd name="T37" fmla="*/ 407 h 727"/>
                <a:gd name="T38" fmla="*/ 25 w 87"/>
                <a:gd name="T39" fmla="*/ 428 h 727"/>
                <a:gd name="T40" fmla="*/ 25 w 87"/>
                <a:gd name="T41" fmla="*/ 433 h 727"/>
                <a:gd name="T42" fmla="*/ 25 w 87"/>
                <a:gd name="T43" fmla="*/ 447 h 727"/>
                <a:gd name="T44" fmla="*/ 27 w 87"/>
                <a:gd name="T45" fmla="*/ 457 h 727"/>
                <a:gd name="T46" fmla="*/ 28 w 87"/>
                <a:gd name="T47" fmla="*/ 468 h 727"/>
                <a:gd name="T48" fmla="*/ 28 w 87"/>
                <a:gd name="T49" fmla="*/ 473 h 727"/>
                <a:gd name="T50" fmla="*/ 30 w 87"/>
                <a:gd name="T51" fmla="*/ 486 h 727"/>
                <a:gd name="T52" fmla="*/ 30 w 87"/>
                <a:gd name="T53" fmla="*/ 492 h 727"/>
                <a:gd name="T54" fmla="*/ 30 w 87"/>
                <a:gd name="T55" fmla="*/ 502 h 727"/>
                <a:gd name="T56" fmla="*/ 32 w 87"/>
                <a:gd name="T57" fmla="*/ 507 h 727"/>
                <a:gd name="T58" fmla="*/ 34 w 87"/>
                <a:gd name="T59" fmla="*/ 521 h 727"/>
                <a:gd name="T60" fmla="*/ 34 w 87"/>
                <a:gd name="T61" fmla="*/ 526 h 727"/>
                <a:gd name="T62" fmla="*/ 36 w 87"/>
                <a:gd name="T63" fmla="*/ 539 h 727"/>
                <a:gd name="T64" fmla="*/ 36 w 87"/>
                <a:gd name="T65" fmla="*/ 542 h 727"/>
                <a:gd name="T66" fmla="*/ 37 w 87"/>
                <a:gd name="T67" fmla="*/ 555 h 727"/>
                <a:gd name="T68" fmla="*/ 37 w 87"/>
                <a:gd name="T69" fmla="*/ 560 h 727"/>
                <a:gd name="T70" fmla="*/ 39 w 87"/>
                <a:gd name="T71" fmla="*/ 568 h 727"/>
                <a:gd name="T72" fmla="*/ 41 w 87"/>
                <a:gd name="T73" fmla="*/ 574 h 727"/>
                <a:gd name="T74" fmla="*/ 43 w 87"/>
                <a:gd name="T75" fmla="*/ 589 h 727"/>
                <a:gd name="T76" fmla="*/ 43 w 87"/>
                <a:gd name="T77" fmla="*/ 592 h 727"/>
                <a:gd name="T78" fmla="*/ 45 w 87"/>
                <a:gd name="T79" fmla="*/ 605 h 727"/>
                <a:gd name="T80" fmla="*/ 46 w 87"/>
                <a:gd name="T81" fmla="*/ 608 h 727"/>
                <a:gd name="T82" fmla="*/ 46 w 87"/>
                <a:gd name="T83" fmla="*/ 621 h 727"/>
                <a:gd name="T84" fmla="*/ 48 w 87"/>
                <a:gd name="T85" fmla="*/ 624 h 727"/>
                <a:gd name="T86" fmla="*/ 50 w 87"/>
                <a:gd name="T87" fmla="*/ 629 h 727"/>
                <a:gd name="T88" fmla="*/ 52 w 87"/>
                <a:gd name="T89" fmla="*/ 642 h 727"/>
                <a:gd name="T90" fmla="*/ 53 w 87"/>
                <a:gd name="T91" fmla="*/ 648 h 727"/>
                <a:gd name="T92" fmla="*/ 53 w 87"/>
                <a:gd name="T93" fmla="*/ 650 h 727"/>
                <a:gd name="T94" fmla="*/ 55 w 87"/>
                <a:gd name="T95" fmla="*/ 658 h 727"/>
                <a:gd name="T96" fmla="*/ 57 w 87"/>
                <a:gd name="T97" fmla="*/ 663 h 727"/>
                <a:gd name="T98" fmla="*/ 59 w 87"/>
                <a:gd name="T99" fmla="*/ 669 h 727"/>
                <a:gd name="T100" fmla="*/ 59 w 87"/>
                <a:gd name="T101" fmla="*/ 677 h 727"/>
                <a:gd name="T102" fmla="*/ 62 w 87"/>
                <a:gd name="T103" fmla="*/ 682 h 727"/>
                <a:gd name="T104" fmla="*/ 62 w 87"/>
                <a:gd name="T105" fmla="*/ 693 h 727"/>
                <a:gd name="T106" fmla="*/ 64 w 87"/>
                <a:gd name="T107" fmla="*/ 695 h 727"/>
                <a:gd name="T108" fmla="*/ 66 w 87"/>
                <a:gd name="T109" fmla="*/ 703 h 727"/>
                <a:gd name="T110" fmla="*/ 68 w 87"/>
                <a:gd name="T111" fmla="*/ 708 h 727"/>
                <a:gd name="T112" fmla="*/ 70 w 87"/>
                <a:gd name="T113" fmla="*/ 711 h 727"/>
                <a:gd name="T114" fmla="*/ 84 w 87"/>
                <a:gd name="T115" fmla="*/ 716 h 727"/>
                <a:gd name="T116" fmla="*/ 87 w 87"/>
                <a:gd name="T117" fmla="*/ 722 h 72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7"/>
                <a:gd name="T178" fmla="*/ 0 h 727"/>
                <a:gd name="T179" fmla="*/ 87 w 87"/>
                <a:gd name="T180" fmla="*/ 727 h 72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7" h="727">
                  <a:moveTo>
                    <a:pt x="0" y="0"/>
                  </a:moveTo>
                  <a:lnTo>
                    <a:pt x="0" y="24"/>
                  </a:lnTo>
                  <a:lnTo>
                    <a:pt x="0" y="53"/>
                  </a:lnTo>
                  <a:lnTo>
                    <a:pt x="2" y="53"/>
                  </a:lnTo>
                  <a:lnTo>
                    <a:pt x="2" y="82"/>
                  </a:lnTo>
                  <a:lnTo>
                    <a:pt x="2" y="106"/>
                  </a:lnTo>
                  <a:lnTo>
                    <a:pt x="3" y="108"/>
                  </a:lnTo>
                  <a:lnTo>
                    <a:pt x="3" y="132"/>
                  </a:lnTo>
                  <a:lnTo>
                    <a:pt x="3" y="158"/>
                  </a:lnTo>
                  <a:lnTo>
                    <a:pt x="5" y="158"/>
                  </a:lnTo>
                  <a:lnTo>
                    <a:pt x="5" y="185"/>
                  </a:lnTo>
                  <a:lnTo>
                    <a:pt x="5" y="209"/>
                  </a:lnTo>
                  <a:lnTo>
                    <a:pt x="7" y="211"/>
                  </a:lnTo>
                  <a:lnTo>
                    <a:pt x="11" y="211"/>
                  </a:lnTo>
                  <a:lnTo>
                    <a:pt x="11" y="209"/>
                  </a:lnTo>
                  <a:lnTo>
                    <a:pt x="11" y="217"/>
                  </a:lnTo>
                  <a:lnTo>
                    <a:pt x="12" y="217"/>
                  </a:lnTo>
                  <a:lnTo>
                    <a:pt x="12" y="225"/>
                  </a:lnTo>
                  <a:lnTo>
                    <a:pt x="12" y="222"/>
                  </a:lnTo>
                  <a:lnTo>
                    <a:pt x="12" y="230"/>
                  </a:lnTo>
                  <a:lnTo>
                    <a:pt x="12" y="235"/>
                  </a:lnTo>
                  <a:lnTo>
                    <a:pt x="12" y="238"/>
                  </a:lnTo>
                  <a:lnTo>
                    <a:pt x="12" y="235"/>
                  </a:lnTo>
                  <a:lnTo>
                    <a:pt x="12" y="243"/>
                  </a:lnTo>
                  <a:lnTo>
                    <a:pt x="12" y="240"/>
                  </a:lnTo>
                  <a:lnTo>
                    <a:pt x="12" y="248"/>
                  </a:lnTo>
                  <a:lnTo>
                    <a:pt x="12" y="254"/>
                  </a:lnTo>
                  <a:lnTo>
                    <a:pt x="14" y="256"/>
                  </a:lnTo>
                  <a:lnTo>
                    <a:pt x="14" y="254"/>
                  </a:lnTo>
                  <a:lnTo>
                    <a:pt x="14" y="262"/>
                  </a:lnTo>
                  <a:lnTo>
                    <a:pt x="14" y="272"/>
                  </a:lnTo>
                  <a:lnTo>
                    <a:pt x="14" y="275"/>
                  </a:lnTo>
                  <a:lnTo>
                    <a:pt x="14" y="272"/>
                  </a:lnTo>
                  <a:lnTo>
                    <a:pt x="14" y="280"/>
                  </a:lnTo>
                  <a:lnTo>
                    <a:pt x="14" y="288"/>
                  </a:lnTo>
                  <a:lnTo>
                    <a:pt x="14" y="285"/>
                  </a:lnTo>
                  <a:lnTo>
                    <a:pt x="14" y="291"/>
                  </a:lnTo>
                  <a:lnTo>
                    <a:pt x="16" y="291"/>
                  </a:lnTo>
                  <a:lnTo>
                    <a:pt x="16" y="299"/>
                  </a:lnTo>
                  <a:lnTo>
                    <a:pt x="16" y="307"/>
                  </a:lnTo>
                  <a:lnTo>
                    <a:pt x="16" y="304"/>
                  </a:lnTo>
                  <a:lnTo>
                    <a:pt x="16" y="307"/>
                  </a:lnTo>
                  <a:lnTo>
                    <a:pt x="16" y="312"/>
                  </a:lnTo>
                  <a:lnTo>
                    <a:pt x="16" y="317"/>
                  </a:lnTo>
                  <a:lnTo>
                    <a:pt x="16" y="325"/>
                  </a:lnTo>
                  <a:lnTo>
                    <a:pt x="18" y="325"/>
                  </a:lnTo>
                  <a:lnTo>
                    <a:pt x="18" y="333"/>
                  </a:lnTo>
                  <a:lnTo>
                    <a:pt x="18" y="330"/>
                  </a:lnTo>
                  <a:lnTo>
                    <a:pt x="18" y="338"/>
                  </a:lnTo>
                  <a:lnTo>
                    <a:pt x="18" y="336"/>
                  </a:lnTo>
                  <a:lnTo>
                    <a:pt x="18" y="338"/>
                  </a:lnTo>
                  <a:lnTo>
                    <a:pt x="20" y="338"/>
                  </a:lnTo>
                  <a:lnTo>
                    <a:pt x="20" y="344"/>
                  </a:lnTo>
                  <a:lnTo>
                    <a:pt x="20" y="349"/>
                  </a:lnTo>
                  <a:lnTo>
                    <a:pt x="20" y="354"/>
                  </a:lnTo>
                  <a:lnTo>
                    <a:pt x="20" y="357"/>
                  </a:lnTo>
                  <a:lnTo>
                    <a:pt x="20" y="354"/>
                  </a:lnTo>
                  <a:lnTo>
                    <a:pt x="20" y="362"/>
                  </a:lnTo>
                  <a:lnTo>
                    <a:pt x="20" y="367"/>
                  </a:lnTo>
                  <a:lnTo>
                    <a:pt x="20" y="375"/>
                  </a:lnTo>
                  <a:lnTo>
                    <a:pt x="20" y="373"/>
                  </a:lnTo>
                  <a:lnTo>
                    <a:pt x="20" y="381"/>
                  </a:lnTo>
                  <a:lnTo>
                    <a:pt x="21" y="381"/>
                  </a:lnTo>
                  <a:lnTo>
                    <a:pt x="21" y="386"/>
                  </a:lnTo>
                  <a:lnTo>
                    <a:pt x="21" y="394"/>
                  </a:lnTo>
                  <a:lnTo>
                    <a:pt x="21" y="391"/>
                  </a:lnTo>
                  <a:lnTo>
                    <a:pt x="21" y="394"/>
                  </a:lnTo>
                  <a:lnTo>
                    <a:pt x="21" y="399"/>
                  </a:lnTo>
                  <a:lnTo>
                    <a:pt x="21" y="396"/>
                  </a:lnTo>
                  <a:lnTo>
                    <a:pt x="21" y="407"/>
                  </a:lnTo>
                  <a:lnTo>
                    <a:pt x="23" y="407"/>
                  </a:lnTo>
                  <a:lnTo>
                    <a:pt x="23" y="415"/>
                  </a:lnTo>
                  <a:lnTo>
                    <a:pt x="23" y="418"/>
                  </a:lnTo>
                  <a:lnTo>
                    <a:pt x="25" y="420"/>
                  </a:lnTo>
                  <a:lnTo>
                    <a:pt x="25" y="428"/>
                  </a:lnTo>
                  <a:lnTo>
                    <a:pt x="25" y="425"/>
                  </a:lnTo>
                  <a:lnTo>
                    <a:pt x="25" y="428"/>
                  </a:lnTo>
                  <a:lnTo>
                    <a:pt x="25" y="431"/>
                  </a:lnTo>
                  <a:lnTo>
                    <a:pt x="25" y="433"/>
                  </a:lnTo>
                  <a:lnTo>
                    <a:pt x="25" y="439"/>
                  </a:lnTo>
                  <a:lnTo>
                    <a:pt x="25" y="441"/>
                  </a:lnTo>
                  <a:lnTo>
                    <a:pt x="25" y="447"/>
                  </a:lnTo>
                  <a:lnTo>
                    <a:pt x="25" y="444"/>
                  </a:lnTo>
                  <a:lnTo>
                    <a:pt x="25" y="452"/>
                  </a:lnTo>
                  <a:lnTo>
                    <a:pt x="25" y="449"/>
                  </a:lnTo>
                  <a:lnTo>
                    <a:pt x="27" y="452"/>
                  </a:lnTo>
                  <a:lnTo>
                    <a:pt x="27" y="457"/>
                  </a:lnTo>
                  <a:lnTo>
                    <a:pt x="27" y="463"/>
                  </a:lnTo>
                  <a:lnTo>
                    <a:pt x="28" y="463"/>
                  </a:lnTo>
                  <a:lnTo>
                    <a:pt x="28" y="468"/>
                  </a:lnTo>
                  <a:lnTo>
                    <a:pt x="28" y="473"/>
                  </a:lnTo>
                  <a:lnTo>
                    <a:pt x="28" y="476"/>
                  </a:lnTo>
                  <a:lnTo>
                    <a:pt x="28" y="473"/>
                  </a:lnTo>
                  <a:lnTo>
                    <a:pt x="28" y="481"/>
                  </a:lnTo>
                  <a:lnTo>
                    <a:pt x="28" y="478"/>
                  </a:lnTo>
                  <a:lnTo>
                    <a:pt x="28" y="481"/>
                  </a:lnTo>
                  <a:lnTo>
                    <a:pt x="30" y="481"/>
                  </a:lnTo>
                  <a:lnTo>
                    <a:pt x="30" y="486"/>
                  </a:lnTo>
                  <a:lnTo>
                    <a:pt x="30" y="484"/>
                  </a:lnTo>
                  <a:lnTo>
                    <a:pt x="30" y="492"/>
                  </a:lnTo>
                  <a:lnTo>
                    <a:pt x="30" y="497"/>
                  </a:lnTo>
                  <a:lnTo>
                    <a:pt x="30" y="500"/>
                  </a:lnTo>
                  <a:lnTo>
                    <a:pt x="30" y="502"/>
                  </a:lnTo>
                  <a:lnTo>
                    <a:pt x="30" y="510"/>
                  </a:lnTo>
                  <a:lnTo>
                    <a:pt x="32" y="510"/>
                  </a:lnTo>
                  <a:lnTo>
                    <a:pt x="32" y="507"/>
                  </a:lnTo>
                  <a:lnTo>
                    <a:pt x="32" y="515"/>
                  </a:lnTo>
                  <a:lnTo>
                    <a:pt x="34" y="515"/>
                  </a:lnTo>
                  <a:lnTo>
                    <a:pt x="34" y="521"/>
                  </a:lnTo>
                  <a:lnTo>
                    <a:pt x="34" y="518"/>
                  </a:lnTo>
                  <a:lnTo>
                    <a:pt x="34" y="526"/>
                  </a:lnTo>
                  <a:lnTo>
                    <a:pt x="34" y="534"/>
                  </a:lnTo>
                  <a:lnTo>
                    <a:pt x="34" y="531"/>
                  </a:lnTo>
                  <a:lnTo>
                    <a:pt x="34" y="534"/>
                  </a:lnTo>
                  <a:lnTo>
                    <a:pt x="36" y="534"/>
                  </a:lnTo>
                  <a:lnTo>
                    <a:pt x="36" y="539"/>
                  </a:lnTo>
                  <a:lnTo>
                    <a:pt x="36" y="537"/>
                  </a:lnTo>
                  <a:lnTo>
                    <a:pt x="36" y="542"/>
                  </a:lnTo>
                  <a:lnTo>
                    <a:pt x="36" y="544"/>
                  </a:lnTo>
                  <a:lnTo>
                    <a:pt x="36" y="542"/>
                  </a:lnTo>
                  <a:lnTo>
                    <a:pt x="36" y="550"/>
                  </a:lnTo>
                  <a:lnTo>
                    <a:pt x="36" y="547"/>
                  </a:lnTo>
                  <a:lnTo>
                    <a:pt x="36" y="550"/>
                  </a:lnTo>
                  <a:lnTo>
                    <a:pt x="37" y="550"/>
                  </a:lnTo>
                  <a:lnTo>
                    <a:pt x="37" y="555"/>
                  </a:lnTo>
                  <a:lnTo>
                    <a:pt x="37" y="552"/>
                  </a:lnTo>
                  <a:lnTo>
                    <a:pt x="37" y="555"/>
                  </a:lnTo>
                  <a:lnTo>
                    <a:pt x="37" y="560"/>
                  </a:lnTo>
                  <a:lnTo>
                    <a:pt x="39" y="560"/>
                  </a:lnTo>
                  <a:lnTo>
                    <a:pt x="39" y="566"/>
                  </a:lnTo>
                  <a:lnTo>
                    <a:pt x="39" y="568"/>
                  </a:lnTo>
                  <a:lnTo>
                    <a:pt x="39" y="571"/>
                  </a:lnTo>
                  <a:lnTo>
                    <a:pt x="39" y="574"/>
                  </a:lnTo>
                  <a:lnTo>
                    <a:pt x="41" y="574"/>
                  </a:lnTo>
                  <a:lnTo>
                    <a:pt x="41" y="579"/>
                  </a:lnTo>
                  <a:lnTo>
                    <a:pt x="41" y="587"/>
                  </a:lnTo>
                  <a:lnTo>
                    <a:pt x="43" y="587"/>
                  </a:lnTo>
                  <a:lnTo>
                    <a:pt x="43" y="589"/>
                  </a:lnTo>
                  <a:lnTo>
                    <a:pt x="43" y="587"/>
                  </a:lnTo>
                  <a:lnTo>
                    <a:pt x="43" y="592"/>
                  </a:lnTo>
                  <a:lnTo>
                    <a:pt x="43" y="595"/>
                  </a:lnTo>
                  <a:lnTo>
                    <a:pt x="43" y="592"/>
                  </a:lnTo>
                  <a:lnTo>
                    <a:pt x="43" y="597"/>
                  </a:lnTo>
                  <a:lnTo>
                    <a:pt x="45" y="597"/>
                  </a:lnTo>
                  <a:lnTo>
                    <a:pt x="45" y="600"/>
                  </a:lnTo>
                  <a:lnTo>
                    <a:pt x="45" y="597"/>
                  </a:lnTo>
                  <a:lnTo>
                    <a:pt x="45" y="605"/>
                  </a:lnTo>
                  <a:lnTo>
                    <a:pt x="45" y="603"/>
                  </a:lnTo>
                  <a:lnTo>
                    <a:pt x="45" y="611"/>
                  </a:lnTo>
                  <a:lnTo>
                    <a:pt x="45" y="608"/>
                  </a:lnTo>
                  <a:lnTo>
                    <a:pt x="46" y="608"/>
                  </a:lnTo>
                  <a:lnTo>
                    <a:pt x="46" y="616"/>
                  </a:lnTo>
                  <a:lnTo>
                    <a:pt x="46" y="613"/>
                  </a:lnTo>
                  <a:lnTo>
                    <a:pt x="46" y="616"/>
                  </a:lnTo>
                  <a:lnTo>
                    <a:pt x="46" y="621"/>
                  </a:lnTo>
                  <a:lnTo>
                    <a:pt x="46" y="618"/>
                  </a:lnTo>
                  <a:lnTo>
                    <a:pt x="46" y="621"/>
                  </a:lnTo>
                  <a:lnTo>
                    <a:pt x="48" y="621"/>
                  </a:lnTo>
                  <a:lnTo>
                    <a:pt x="48" y="626"/>
                  </a:lnTo>
                  <a:lnTo>
                    <a:pt x="48" y="624"/>
                  </a:lnTo>
                  <a:lnTo>
                    <a:pt x="48" y="629"/>
                  </a:lnTo>
                  <a:lnTo>
                    <a:pt x="50" y="629"/>
                  </a:lnTo>
                  <a:lnTo>
                    <a:pt x="50" y="632"/>
                  </a:lnTo>
                  <a:lnTo>
                    <a:pt x="50" y="629"/>
                  </a:lnTo>
                  <a:lnTo>
                    <a:pt x="50" y="634"/>
                  </a:lnTo>
                  <a:lnTo>
                    <a:pt x="50" y="637"/>
                  </a:lnTo>
                  <a:lnTo>
                    <a:pt x="52" y="637"/>
                  </a:lnTo>
                  <a:lnTo>
                    <a:pt x="52" y="642"/>
                  </a:lnTo>
                  <a:lnTo>
                    <a:pt x="52" y="640"/>
                  </a:lnTo>
                  <a:lnTo>
                    <a:pt x="52" y="645"/>
                  </a:lnTo>
                  <a:lnTo>
                    <a:pt x="53" y="645"/>
                  </a:lnTo>
                  <a:lnTo>
                    <a:pt x="53" y="648"/>
                  </a:lnTo>
                  <a:lnTo>
                    <a:pt x="53" y="645"/>
                  </a:lnTo>
                  <a:lnTo>
                    <a:pt x="53" y="648"/>
                  </a:lnTo>
                  <a:lnTo>
                    <a:pt x="53" y="653"/>
                  </a:lnTo>
                  <a:lnTo>
                    <a:pt x="53" y="650"/>
                  </a:lnTo>
                  <a:lnTo>
                    <a:pt x="53" y="653"/>
                  </a:lnTo>
                  <a:lnTo>
                    <a:pt x="55" y="653"/>
                  </a:lnTo>
                  <a:lnTo>
                    <a:pt x="55" y="658"/>
                  </a:lnTo>
                  <a:lnTo>
                    <a:pt x="55" y="656"/>
                  </a:lnTo>
                  <a:lnTo>
                    <a:pt x="55" y="661"/>
                  </a:lnTo>
                  <a:lnTo>
                    <a:pt x="57" y="661"/>
                  </a:lnTo>
                  <a:lnTo>
                    <a:pt x="57" y="663"/>
                  </a:lnTo>
                  <a:lnTo>
                    <a:pt x="57" y="669"/>
                  </a:lnTo>
                  <a:lnTo>
                    <a:pt x="57" y="666"/>
                  </a:lnTo>
                  <a:lnTo>
                    <a:pt x="59" y="669"/>
                  </a:lnTo>
                  <a:lnTo>
                    <a:pt x="59" y="671"/>
                  </a:lnTo>
                  <a:lnTo>
                    <a:pt x="59" y="674"/>
                  </a:lnTo>
                  <a:lnTo>
                    <a:pt x="59" y="671"/>
                  </a:lnTo>
                  <a:lnTo>
                    <a:pt x="59" y="677"/>
                  </a:lnTo>
                  <a:lnTo>
                    <a:pt x="61" y="677"/>
                  </a:lnTo>
                  <a:lnTo>
                    <a:pt x="61" y="679"/>
                  </a:lnTo>
                  <a:lnTo>
                    <a:pt x="61" y="685"/>
                  </a:lnTo>
                  <a:lnTo>
                    <a:pt x="62" y="682"/>
                  </a:lnTo>
                  <a:lnTo>
                    <a:pt x="62" y="690"/>
                  </a:lnTo>
                  <a:lnTo>
                    <a:pt x="62" y="693"/>
                  </a:lnTo>
                  <a:lnTo>
                    <a:pt x="64" y="693"/>
                  </a:lnTo>
                  <a:lnTo>
                    <a:pt x="64" y="695"/>
                  </a:lnTo>
                  <a:lnTo>
                    <a:pt x="64" y="700"/>
                  </a:lnTo>
                  <a:lnTo>
                    <a:pt x="66" y="700"/>
                  </a:lnTo>
                  <a:lnTo>
                    <a:pt x="66" y="703"/>
                  </a:lnTo>
                  <a:lnTo>
                    <a:pt x="66" y="706"/>
                  </a:lnTo>
                  <a:lnTo>
                    <a:pt x="68" y="706"/>
                  </a:lnTo>
                  <a:lnTo>
                    <a:pt x="68" y="708"/>
                  </a:lnTo>
                  <a:lnTo>
                    <a:pt x="70" y="711"/>
                  </a:lnTo>
                  <a:lnTo>
                    <a:pt x="70" y="714"/>
                  </a:lnTo>
                  <a:lnTo>
                    <a:pt x="84" y="714"/>
                  </a:lnTo>
                  <a:lnTo>
                    <a:pt x="84" y="716"/>
                  </a:lnTo>
                  <a:lnTo>
                    <a:pt x="84" y="714"/>
                  </a:lnTo>
                  <a:lnTo>
                    <a:pt x="84" y="716"/>
                  </a:lnTo>
                  <a:lnTo>
                    <a:pt x="86" y="719"/>
                  </a:lnTo>
                  <a:lnTo>
                    <a:pt x="86" y="722"/>
                  </a:lnTo>
                  <a:lnTo>
                    <a:pt x="86" y="724"/>
                  </a:lnTo>
                  <a:lnTo>
                    <a:pt x="87" y="722"/>
                  </a:lnTo>
                  <a:lnTo>
                    <a:pt x="87" y="727"/>
                  </a:lnTo>
                </a:path>
              </a:pathLst>
            </a:custGeom>
            <a:noFill/>
            <a:ln w="12700" cmpd="sng">
              <a:solidFill>
                <a:srgbClr val="000000"/>
              </a:solidFill>
              <a:prstDash val="solid"/>
              <a:round/>
              <a:headEnd/>
              <a:tailEnd/>
            </a:ln>
          </p:spPr>
          <p:txBody>
            <a:bodyPr/>
            <a:lstStyle/>
            <a:p>
              <a:endParaRPr lang="en-US"/>
            </a:p>
          </p:txBody>
        </p:sp>
        <p:sp>
          <p:nvSpPr>
            <p:cNvPr id="81997" name="Freeform 236"/>
            <p:cNvSpPr>
              <a:spLocks/>
            </p:cNvSpPr>
            <p:nvPr/>
          </p:nvSpPr>
          <p:spPr bwMode="auto">
            <a:xfrm>
              <a:off x="1218" y="2600"/>
              <a:ext cx="1335" cy="100"/>
            </a:xfrm>
            <a:custGeom>
              <a:avLst/>
              <a:gdLst>
                <a:gd name="T0" fmla="*/ 0 w 1335"/>
                <a:gd name="T1" fmla="*/ 0 h 100"/>
                <a:gd name="T2" fmla="*/ 0 w 1335"/>
                <a:gd name="T3" fmla="*/ 3 h 100"/>
                <a:gd name="T4" fmla="*/ 2 w 1335"/>
                <a:gd name="T5" fmla="*/ 3 h 100"/>
                <a:gd name="T6" fmla="*/ 2 w 1335"/>
                <a:gd name="T7" fmla="*/ 5 h 100"/>
                <a:gd name="T8" fmla="*/ 2 w 1335"/>
                <a:gd name="T9" fmla="*/ 5 h 100"/>
                <a:gd name="T10" fmla="*/ 2 w 1335"/>
                <a:gd name="T11" fmla="*/ 5 h 100"/>
                <a:gd name="T12" fmla="*/ 4 w 1335"/>
                <a:gd name="T13" fmla="*/ 8 h 100"/>
                <a:gd name="T14" fmla="*/ 4 w 1335"/>
                <a:gd name="T15" fmla="*/ 10 h 100"/>
                <a:gd name="T16" fmla="*/ 4 w 1335"/>
                <a:gd name="T17" fmla="*/ 10 h 100"/>
                <a:gd name="T18" fmla="*/ 4 w 1335"/>
                <a:gd name="T19" fmla="*/ 10 h 100"/>
                <a:gd name="T20" fmla="*/ 6 w 1335"/>
                <a:gd name="T21" fmla="*/ 13 h 100"/>
                <a:gd name="T22" fmla="*/ 6 w 1335"/>
                <a:gd name="T23" fmla="*/ 13 h 100"/>
                <a:gd name="T24" fmla="*/ 6 w 1335"/>
                <a:gd name="T25" fmla="*/ 13 h 100"/>
                <a:gd name="T26" fmla="*/ 6 w 1335"/>
                <a:gd name="T27" fmla="*/ 16 h 100"/>
                <a:gd name="T28" fmla="*/ 7 w 1335"/>
                <a:gd name="T29" fmla="*/ 13 h 100"/>
                <a:gd name="T30" fmla="*/ 7 w 1335"/>
                <a:gd name="T31" fmla="*/ 13 h 100"/>
                <a:gd name="T32" fmla="*/ 7 w 1335"/>
                <a:gd name="T33" fmla="*/ 16 h 100"/>
                <a:gd name="T34" fmla="*/ 7 w 1335"/>
                <a:gd name="T35" fmla="*/ 16 h 100"/>
                <a:gd name="T36" fmla="*/ 780 w 1335"/>
                <a:gd name="T37" fmla="*/ 16 h 100"/>
                <a:gd name="T38" fmla="*/ 789 w 1335"/>
                <a:gd name="T39" fmla="*/ 21 h 100"/>
                <a:gd name="T40" fmla="*/ 800 w 1335"/>
                <a:gd name="T41" fmla="*/ 42 h 100"/>
                <a:gd name="T42" fmla="*/ 809 w 1335"/>
                <a:gd name="T43" fmla="*/ 58 h 100"/>
                <a:gd name="T44" fmla="*/ 820 w 1335"/>
                <a:gd name="T45" fmla="*/ 71 h 100"/>
                <a:gd name="T46" fmla="*/ 828 w 1335"/>
                <a:gd name="T47" fmla="*/ 79 h 100"/>
                <a:gd name="T48" fmla="*/ 839 w 1335"/>
                <a:gd name="T49" fmla="*/ 53 h 100"/>
                <a:gd name="T50" fmla="*/ 850 w 1335"/>
                <a:gd name="T51" fmla="*/ 66 h 100"/>
                <a:gd name="T52" fmla="*/ 859 w 1335"/>
                <a:gd name="T53" fmla="*/ 77 h 100"/>
                <a:gd name="T54" fmla="*/ 869 w 1335"/>
                <a:gd name="T55" fmla="*/ 84 h 100"/>
                <a:gd name="T56" fmla="*/ 878 w 1335"/>
                <a:gd name="T57" fmla="*/ 90 h 100"/>
                <a:gd name="T58" fmla="*/ 889 w 1335"/>
                <a:gd name="T59" fmla="*/ 95 h 100"/>
                <a:gd name="T60" fmla="*/ 898 w 1335"/>
                <a:gd name="T61" fmla="*/ 98 h 100"/>
                <a:gd name="T62" fmla="*/ 909 w 1335"/>
                <a:gd name="T63" fmla="*/ 100 h 100"/>
                <a:gd name="T64" fmla="*/ 1335 w 1335"/>
                <a:gd name="T65" fmla="*/ 100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35"/>
                <a:gd name="T100" fmla="*/ 0 h 100"/>
                <a:gd name="T101" fmla="*/ 1335 w 1335"/>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35" h="100">
                  <a:moveTo>
                    <a:pt x="0" y="0"/>
                  </a:moveTo>
                  <a:lnTo>
                    <a:pt x="0" y="3"/>
                  </a:lnTo>
                  <a:lnTo>
                    <a:pt x="2" y="3"/>
                  </a:lnTo>
                  <a:lnTo>
                    <a:pt x="2" y="5"/>
                  </a:lnTo>
                  <a:lnTo>
                    <a:pt x="4" y="8"/>
                  </a:lnTo>
                  <a:lnTo>
                    <a:pt x="4" y="10"/>
                  </a:lnTo>
                  <a:lnTo>
                    <a:pt x="6" y="13"/>
                  </a:lnTo>
                  <a:lnTo>
                    <a:pt x="6" y="16"/>
                  </a:lnTo>
                  <a:lnTo>
                    <a:pt x="7" y="13"/>
                  </a:lnTo>
                  <a:lnTo>
                    <a:pt x="7" y="16"/>
                  </a:lnTo>
                  <a:lnTo>
                    <a:pt x="780" y="16"/>
                  </a:lnTo>
                  <a:lnTo>
                    <a:pt x="789" y="21"/>
                  </a:lnTo>
                  <a:lnTo>
                    <a:pt x="800" y="42"/>
                  </a:lnTo>
                  <a:lnTo>
                    <a:pt x="809" y="58"/>
                  </a:lnTo>
                  <a:lnTo>
                    <a:pt x="820" y="71"/>
                  </a:lnTo>
                  <a:lnTo>
                    <a:pt x="828" y="79"/>
                  </a:lnTo>
                  <a:lnTo>
                    <a:pt x="839" y="53"/>
                  </a:lnTo>
                  <a:lnTo>
                    <a:pt x="850" y="66"/>
                  </a:lnTo>
                  <a:lnTo>
                    <a:pt x="859" y="77"/>
                  </a:lnTo>
                  <a:lnTo>
                    <a:pt x="869" y="84"/>
                  </a:lnTo>
                  <a:lnTo>
                    <a:pt x="878" y="90"/>
                  </a:lnTo>
                  <a:lnTo>
                    <a:pt x="889" y="95"/>
                  </a:lnTo>
                  <a:lnTo>
                    <a:pt x="898" y="98"/>
                  </a:lnTo>
                  <a:lnTo>
                    <a:pt x="909" y="100"/>
                  </a:lnTo>
                  <a:lnTo>
                    <a:pt x="1335" y="100"/>
                  </a:lnTo>
                </a:path>
              </a:pathLst>
            </a:custGeom>
            <a:noFill/>
            <a:ln w="12700" cmpd="sng">
              <a:solidFill>
                <a:srgbClr val="000000"/>
              </a:solidFill>
              <a:prstDash val="solid"/>
              <a:round/>
              <a:headEnd/>
              <a:tailEnd/>
            </a:ln>
          </p:spPr>
          <p:txBody>
            <a:bodyPr/>
            <a:lstStyle/>
            <a:p>
              <a:endParaRPr lang="en-US"/>
            </a:p>
          </p:txBody>
        </p:sp>
      </p:grpSp>
      <p:sp>
        <p:nvSpPr>
          <p:cNvPr id="81924" name="Rectangle 2"/>
          <p:cNvSpPr>
            <a:spLocks noGrp="1" noChangeArrowheads="1"/>
          </p:cNvSpPr>
          <p:nvPr>
            <p:ph type="title" idx="4294967295"/>
          </p:nvPr>
        </p:nvSpPr>
        <p:spPr bwMode="auto">
          <a:xfrm>
            <a:off x="254000" y="115888"/>
            <a:ext cx="8878888" cy="1143000"/>
          </a:xfrm>
          <a:prstGeom prst="rect">
            <a:avLst/>
          </a:prstGeom>
          <a:noFill/>
          <a:ln>
            <a:miter lim="800000"/>
            <a:headEnd/>
            <a:tailEnd/>
          </a:ln>
        </p:spPr>
        <p:txBody>
          <a:bodyPr/>
          <a:lstStyle/>
          <a:p>
            <a:pPr algn="ctr"/>
            <a:r>
              <a:rPr lang="en-US" sz="3600" smtClean="0">
                <a:solidFill>
                  <a:schemeClr val="tx1"/>
                </a:solidFill>
                <a:latin typeface="Arial" charset="0"/>
              </a:rPr>
              <a:t>Helium Leak into Port Cell (cont.)</a:t>
            </a:r>
          </a:p>
        </p:txBody>
      </p:sp>
      <p:sp>
        <p:nvSpPr>
          <p:cNvPr id="81925" name="Rectangle 3"/>
          <p:cNvSpPr>
            <a:spLocks noChangeArrowheads="1"/>
          </p:cNvSpPr>
          <p:nvPr/>
        </p:nvSpPr>
        <p:spPr bwMode="auto">
          <a:xfrm>
            <a:off x="555625" y="900113"/>
            <a:ext cx="7872413" cy="1204912"/>
          </a:xfrm>
          <a:prstGeom prst="rect">
            <a:avLst/>
          </a:prstGeom>
          <a:noFill/>
          <a:ln w="9525">
            <a:noFill/>
            <a:miter lim="800000"/>
            <a:headEnd/>
            <a:tailEnd/>
          </a:ln>
        </p:spPr>
        <p:txBody>
          <a:bodyPr>
            <a:spAutoFit/>
          </a:bodyPr>
          <a:lstStyle/>
          <a:p>
            <a:pPr marL="53975" indent="-53975" defTabSz="914400">
              <a:spcBef>
                <a:spcPct val="50000"/>
              </a:spcBef>
            </a:pPr>
            <a:r>
              <a:rPr lang="en-US">
                <a:solidFill>
                  <a:srgbClr val="CC3300"/>
                </a:solidFill>
                <a:latin typeface="Times New Roman" pitchFamily="18" charset="0"/>
              </a:rPr>
              <a:t>Temperature Results</a:t>
            </a:r>
            <a:endParaRPr lang="en-US">
              <a:solidFill>
                <a:srgbClr val="000000"/>
              </a:solidFill>
              <a:latin typeface="Times New Roman" pitchFamily="18" charset="0"/>
            </a:endParaRPr>
          </a:p>
          <a:p>
            <a:pPr lvl="1" indent="-112713" defTabSz="914400">
              <a:lnSpc>
                <a:spcPct val="80000"/>
              </a:lnSpc>
              <a:spcBef>
                <a:spcPct val="50000"/>
              </a:spcBef>
              <a:buFontTx/>
              <a:buChar char="•"/>
            </a:pPr>
            <a:r>
              <a:rPr lang="en-US" sz="1600">
                <a:solidFill>
                  <a:srgbClr val="000000"/>
                </a:solidFill>
                <a:latin typeface="Times New Roman" pitchFamily="18" charset="0"/>
              </a:rPr>
              <a:t>Port cell temperature decreases from 160 </a:t>
            </a:r>
            <a:r>
              <a:rPr lang="en-US" sz="1800">
                <a:solidFill>
                  <a:srgbClr val="000000"/>
                </a:solidFill>
              </a:rPr>
              <a:t>°</a:t>
            </a:r>
            <a:r>
              <a:rPr lang="en-US" sz="1600">
                <a:solidFill>
                  <a:srgbClr val="000000"/>
                </a:solidFill>
                <a:latin typeface="Times New Roman" pitchFamily="18" charset="0"/>
              </a:rPr>
              <a:t>C to 40 </a:t>
            </a:r>
            <a:r>
              <a:rPr lang="en-US" sz="1600">
                <a:solidFill>
                  <a:srgbClr val="000000"/>
                </a:solidFill>
                <a:latin typeface="Times New Roman" pitchFamily="18" charset="0"/>
                <a:cs typeface="Times New Roman" pitchFamily="18" charset="0"/>
              </a:rPr>
              <a:t>°</a:t>
            </a:r>
            <a:r>
              <a:rPr lang="en-US" sz="1600">
                <a:solidFill>
                  <a:srgbClr val="000000"/>
                </a:solidFill>
                <a:latin typeface="Times New Roman" pitchFamily="18" charset="0"/>
              </a:rPr>
              <a:t>C in 300 s after break.  FW temperatures do not result in a beryllium oxidation thermal runaway; results show a steady decline due to VV steam cooling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Number Placeholder 1"/>
          <p:cNvSpPr>
            <a:spLocks noGrp="1"/>
          </p:cNvSpPr>
          <p:nvPr>
            <p:ph type="sldNum" sz="quarter" idx="10"/>
          </p:nvPr>
        </p:nvSpPr>
        <p:spPr bwMode="auto">
          <a:noFill/>
          <a:ln>
            <a:miter lim="800000"/>
            <a:headEnd/>
            <a:tailEnd/>
          </a:ln>
        </p:spPr>
        <p:txBody>
          <a:bodyPr/>
          <a:lstStyle/>
          <a:p>
            <a:fld id="{49E236EC-AEDD-4A90-8B68-CF74769C73CF}" type="slidenum">
              <a:rPr lang="en-US" smtClean="0">
                <a:ea typeface="MS PGothic"/>
              </a:rPr>
              <a:pPr/>
              <a:t>35</a:t>
            </a:fld>
            <a:endParaRPr lang="en-US" smtClean="0">
              <a:ea typeface="MS PGothic"/>
            </a:endParaRPr>
          </a:p>
        </p:txBody>
      </p:sp>
      <p:sp>
        <p:nvSpPr>
          <p:cNvPr id="83970" name="Rectangle 2"/>
          <p:cNvSpPr>
            <a:spLocks noChangeArrowheads="1"/>
          </p:cNvSpPr>
          <p:nvPr/>
        </p:nvSpPr>
        <p:spPr bwMode="auto">
          <a:xfrm>
            <a:off x="388938" y="938213"/>
            <a:ext cx="8139112" cy="4598987"/>
          </a:xfrm>
          <a:prstGeom prst="rect">
            <a:avLst/>
          </a:prstGeom>
          <a:solidFill>
            <a:schemeClr val="bg1"/>
          </a:solidFill>
          <a:ln w="9525">
            <a:noFill/>
            <a:miter lim="800000"/>
            <a:headEnd/>
            <a:tailEnd/>
          </a:ln>
        </p:spPr>
        <p:txBody>
          <a:bodyPr>
            <a:spAutoFit/>
          </a:bodyPr>
          <a:lstStyle/>
          <a:p>
            <a:pPr marL="287338" indent="-287338" defTabSz="914400">
              <a:spcBef>
                <a:spcPct val="50000"/>
              </a:spcBef>
              <a:buFontTx/>
              <a:buChar char="•"/>
            </a:pPr>
            <a:r>
              <a:rPr lang="en-US" sz="2000" b="1"/>
              <a:t>Accidental Events TCWS Vault Annex (VA)</a:t>
            </a:r>
          </a:p>
          <a:p>
            <a:pPr marL="744538" lvl="1" indent="-287338" defTabSz="914400">
              <a:spcBef>
                <a:spcPct val="50000"/>
              </a:spcBef>
              <a:buFont typeface="Wingdings" pitchFamily="2" charset="2"/>
              <a:buChar char="Ø"/>
            </a:pPr>
            <a:r>
              <a:rPr lang="en-US" sz="1800" b="1"/>
              <a:t>Helium Coolant leak (similar to helium leak in port cell)</a:t>
            </a:r>
          </a:p>
          <a:p>
            <a:pPr marL="1143000" lvl="2" indent="-228600" defTabSz="914400">
              <a:spcBef>
                <a:spcPct val="50000"/>
              </a:spcBef>
              <a:buFont typeface="Arial" charset="0"/>
              <a:buChar char="–"/>
            </a:pPr>
            <a:r>
              <a:rPr lang="en-US" sz="1600" i="1"/>
              <a:t>Event: </a:t>
            </a:r>
            <a:r>
              <a:rPr lang="en-US" sz="1600"/>
              <a:t>The postulated event is a double-ended offset shear of the TBM helium coolant inlet line.  The loss of helium from this cooling system will cause the primary helium cooling system isolation valves to close and will initiate a FPTS response within ~3 s, terminating plasma burn.  Terminating burn with the FPTS could induce a plasma disruption, causing additional damage to the ITER FW (0.2 m</a:t>
            </a:r>
            <a:r>
              <a:rPr lang="en-US" sz="1600" baseline="30000"/>
              <a:t>2</a:t>
            </a:r>
            <a:r>
              <a:rPr lang="en-US" sz="1600"/>
              <a:t> break) and the TBM (FW/breeder box breaks). The helium injected into the TCWS VA will pressurize the VA.  However, the TCWS VA will be isolated from the VV by the primary helium cooling system isolation valves.</a:t>
            </a:r>
            <a:endParaRPr lang="en-US" sz="1600" i="1"/>
          </a:p>
          <a:p>
            <a:pPr marL="1143000" lvl="2" indent="-228600" defTabSz="914400">
              <a:spcBef>
                <a:spcPct val="50000"/>
              </a:spcBef>
              <a:buFont typeface="Arial" charset="0"/>
              <a:buChar char="–"/>
            </a:pPr>
            <a:r>
              <a:rPr lang="en-US" sz="1600" i="1"/>
              <a:t>Consequence: </a:t>
            </a:r>
            <a:r>
              <a:rPr lang="en-US" sz="1600"/>
              <a:t>Helium coolant pressurizes the VA to 100.3 kPa by 3 s. The only radioactivity mobilized is the 0.8 mg of T</a:t>
            </a:r>
            <a:r>
              <a:rPr lang="en-US" sz="1600" baseline="-25000"/>
              <a:t>2</a:t>
            </a:r>
            <a:r>
              <a:rPr lang="en-US" sz="1600"/>
              <a:t> from within the failed helium loop, which tritium is confined by the TCWS vault.  However even if The T</a:t>
            </a:r>
            <a:r>
              <a:rPr lang="en-US" sz="1600" baseline="-25000"/>
              <a:t>2</a:t>
            </a:r>
            <a:r>
              <a:rPr lang="en-US" sz="1600"/>
              <a:t> were to leak to the environment, the release is well below ITER limits.</a:t>
            </a:r>
          </a:p>
          <a:p>
            <a:pPr marL="1143000" lvl="2" indent="-228600" defTabSz="914400">
              <a:spcBef>
                <a:spcPct val="50000"/>
              </a:spcBef>
              <a:buFont typeface="Arial" charset="0"/>
              <a:buChar char="–"/>
            </a:pPr>
            <a:r>
              <a:rPr lang="en-US" sz="1600" i="1"/>
              <a:t>Mitigation:</a:t>
            </a:r>
            <a:r>
              <a:rPr lang="en-US" sz="1600"/>
              <a:t> None recommended</a:t>
            </a:r>
            <a:endParaRPr lang="en-US" sz="1800" b="1"/>
          </a:p>
        </p:txBody>
      </p:sp>
      <p:sp>
        <p:nvSpPr>
          <p:cNvPr id="83971" name="Rectangle 3"/>
          <p:cNvSpPr>
            <a:spLocks noGrp="1" noChangeArrowheads="1"/>
          </p:cNvSpPr>
          <p:nvPr>
            <p:ph type="title" idx="4294967295"/>
          </p:nvPr>
        </p:nvSpPr>
        <p:spPr bwMode="auto">
          <a:xfrm>
            <a:off x="187325" y="125413"/>
            <a:ext cx="8753475" cy="1143000"/>
          </a:xfrm>
          <a:prstGeom prst="rect">
            <a:avLst/>
          </a:prstGeom>
          <a:noFill/>
          <a:ln>
            <a:miter lim="800000"/>
            <a:headEnd/>
            <a:tailEnd/>
          </a:ln>
        </p:spPr>
        <p:txBody>
          <a:bodyPr/>
          <a:lstStyle/>
          <a:p>
            <a:pPr algn="ctr"/>
            <a:r>
              <a:rPr lang="en-US" sz="3200" b="0" smtClean="0">
                <a:solidFill>
                  <a:schemeClr val="tx1"/>
                </a:solidFill>
                <a:latin typeface="Arial" charset="0"/>
              </a:rPr>
              <a:t>Reference Accidents Analyzed (cont.)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Number Placeholder 1"/>
          <p:cNvSpPr>
            <a:spLocks noGrp="1"/>
          </p:cNvSpPr>
          <p:nvPr>
            <p:ph type="sldNum" sz="quarter" idx="10"/>
          </p:nvPr>
        </p:nvSpPr>
        <p:spPr bwMode="auto">
          <a:noFill/>
          <a:ln>
            <a:miter lim="800000"/>
            <a:headEnd/>
            <a:tailEnd/>
          </a:ln>
        </p:spPr>
        <p:txBody>
          <a:bodyPr/>
          <a:lstStyle/>
          <a:p>
            <a:fld id="{EC68B039-1D06-42DD-B878-B35A1EB4FB94}" type="slidenum">
              <a:rPr lang="en-US" smtClean="0">
                <a:ea typeface="MS PGothic"/>
              </a:rPr>
              <a:pPr/>
              <a:t>36</a:t>
            </a:fld>
            <a:endParaRPr lang="en-US" smtClean="0">
              <a:ea typeface="MS PGothic"/>
            </a:endParaRPr>
          </a:p>
        </p:txBody>
      </p:sp>
      <p:grpSp>
        <p:nvGrpSpPr>
          <p:cNvPr id="86018" name="Group 347"/>
          <p:cNvGrpSpPr>
            <a:grpSpLocks/>
          </p:cNvGrpSpPr>
          <p:nvPr/>
        </p:nvGrpSpPr>
        <p:grpSpPr bwMode="auto">
          <a:xfrm>
            <a:off x="439738" y="2468563"/>
            <a:ext cx="3789362" cy="3865562"/>
            <a:chOff x="277" y="1555"/>
            <a:chExt cx="2387" cy="2435"/>
          </a:xfrm>
        </p:grpSpPr>
        <p:sp>
          <p:nvSpPr>
            <p:cNvPr id="86102" name="Rectangle 303"/>
            <p:cNvSpPr>
              <a:spLocks noChangeArrowheads="1"/>
            </p:cNvSpPr>
            <p:nvPr/>
          </p:nvSpPr>
          <p:spPr bwMode="auto">
            <a:xfrm>
              <a:off x="1334" y="3836"/>
              <a:ext cx="470"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Time (s)</a:t>
              </a:r>
            </a:p>
          </p:txBody>
        </p:sp>
        <p:sp>
          <p:nvSpPr>
            <p:cNvPr id="86103" name="Rectangle 262"/>
            <p:cNvSpPr>
              <a:spLocks noChangeArrowheads="1"/>
            </p:cNvSpPr>
            <p:nvPr/>
          </p:nvSpPr>
          <p:spPr bwMode="auto">
            <a:xfrm>
              <a:off x="674" y="1631"/>
              <a:ext cx="1802" cy="2005"/>
            </a:xfrm>
            <a:prstGeom prst="rect">
              <a:avLst/>
            </a:prstGeom>
            <a:noFill/>
            <a:ln w="3175">
              <a:solidFill>
                <a:srgbClr val="000000"/>
              </a:solidFill>
              <a:miter lim="800000"/>
              <a:headEnd/>
              <a:tailEnd/>
            </a:ln>
          </p:spPr>
          <p:txBody>
            <a:bodyPr/>
            <a:lstStyle/>
            <a:p>
              <a:endParaRPr lang="en-US"/>
            </a:p>
          </p:txBody>
        </p:sp>
        <p:sp>
          <p:nvSpPr>
            <p:cNvPr id="86104" name="Line 263"/>
            <p:cNvSpPr>
              <a:spLocks noChangeShapeType="1"/>
            </p:cNvSpPr>
            <p:nvPr/>
          </p:nvSpPr>
          <p:spPr bwMode="auto">
            <a:xfrm flipV="1">
              <a:off x="674" y="3624"/>
              <a:ext cx="0" cy="12"/>
            </a:xfrm>
            <a:prstGeom prst="line">
              <a:avLst/>
            </a:prstGeom>
            <a:noFill/>
            <a:ln w="3175">
              <a:solidFill>
                <a:srgbClr val="000000"/>
              </a:solidFill>
              <a:round/>
              <a:headEnd/>
              <a:tailEnd/>
            </a:ln>
          </p:spPr>
          <p:txBody>
            <a:bodyPr/>
            <a:lstStyle/>
            <a:p>
              <a:endParaRPr lang="en-US"/>
            </a:p>
          </p:txBody>
        </p:sp>
        <p:sp>
          <p:nvSpPr>
            <p:cNvPr id="86105" name="Line 264"/>
            <p:cNvSpPr>
              <a:spLocks noChangeShapeType="1"/>
            </p:cNvSpPr>
            <p:nvPr/>
          </p:nvSpPr>
          <p:spPr bwMode="auto">
            <a:xfrm flipV="1">
              <a:off x="854" y="3624"/>
              <a:ext cx="0" cy="12"/>
            </a:xfrm>
            <a:prstGeom prst="line">
              <a:avLst/>
            </a:prstGeom>
            <a:noFill/>
            <a:ln w="3175">
              <a:solidFill>
                <a:srgbClr val="000000"/>
              </a:solidFill>
              <a:round/>
              <a:headEnd/>
              <a:tailEnd/>
            </a:ln>
          </p:spPr>
          <p:txBody>
            <a:bodyPr/>
            <a:lstStyle/>
            <a:p>
              <a:endParaRPr lang="en-US"/>
            </a:p>
          </p:txBody>
        </p:sp>
        <p:sp>
          <p:nvSpPr>
            <p:cNvPr id="86106" name="Line 265"/>
            <p:cNvSpPr>
              <a:spLocks noChangeShapeType="1"/>
            </p:cNvSpPr>
            <p:nvPr/>
          </p:nvSpPr>
          <p:spPr bwMode="auto">
            <a:xfrm flipV="1">
              <a:off x="1035" y="3624"/>
              <a:ext cx="0" cy="12"/>
            </a:xfrm>
            <a:prstGeom prst="line">
              <a:avLst/>
            </a:prstGeom>
            <a:noFill/>
            <a:ln w="3175">
              <a:solidFill>
                <a:srgbClr val="000000"/>
              </a:solidFill>
              <a:round/>
              <a:headEnd/>
              <a:tailEnd/>
            </a:ln>
          </p:spPr>
          <p:txBody>
            <a:bodyPr/>
            <a:lstStyle/>
            <a:p>
              <a:endParaRPr lang="en-US"/>
            </a:p>
          </p:txBody>
        </p:sp>
        <p:sp>
          <p:nvSpPr>
            <p:cNvPr id="86107" name="Line 266"/>
            <p:cNvSpPr>
              <a:spLocks noChangeShapeType="1"/>
            </p:cNvSpPr>
            <p:nvPr/>
          </p:nvSpPr>
          <p:spPr bwMode="auto">
            <a:xfrm flipV="1">
              <a:off x="1216" y="3624"/>
              <a:ext cx="0" cy="12"/>
            </a:xfrm>
            <a:prstGeom prst="line">
              <a:avLst/>
            </a:prstGeom>
            <a:noFill/>
            <a:ln w="3175">
              <a:solidFill>
                <a:srgbClr val="000000"/>
              </a:solidFill>
              <a:round/>
              <a:headEnd/>
              <a:tailEnd/>
            </a:ln>
          </p:spPr>
          <p:txBody>
            <a:bodyPr/>
            <a:lstStyle/>
            <a:p>
              <a:endParaRPr lang="en-US"/>
            </a:p>
          </p:txBody>
        </p:sp>
        <p:sp>
          <p:nvSpPr>
            <p:cNvPr id="86108" name="Line 267"/>
            <p:cNvSpPr>
              <a:spLocks noChangeShapeType="1"/>
            </p:cNvSpPr>
            <p:nvPr/>
          </p:nvSpPr>
          <p:spPr bwMode="auto">
            <a:xfrm flipV="1">
              <a:off x="1396" y="3624"/>
              <a:ext cx="0" cy="12"/>
            </a:xfrm>
            <a:prstGeom prst="line">
              <a:avLst/>
            </a:prstGeom>
            <a:noFill/>
            <a:ln w="3175">
              <a:solidFill>
                <a:srgbClr val="000000"/>
              </a:solidFill>
              <a:round/>
              <a:headEnd/>
              <a:tailEnd/>
            </a:ln>
          </p:spPr>
          <p:txBody>
            <a:bodyPr/>
            <a:lstStyle/>
            <a:p>
              <a:endParaRPr lang="en-US"/>
            </a:p>
          </p:txBody>
        </p:sp>
        <p:sp>
          <p:nvSpPr>
            <p:cNvPr id="86109" name="Line 268"/>
            <p:cNvSpPr>
              <a:spLocks noChangeShapeType="1"/>
            </p:cNvSpPr>
            <p:nvPr/>
          </p:nvSpPr>
          <p:spPr bwMode="auto">
            <a:xfrm flipV="1">
              <a:off x="1575" y="3624"/>
              <a:ext cx="0" cy="12"/>
            </a:xfrm>
            <a:prstGeom prst="line">
              <a:avLst/>
            </a:prstGeom>
            <a:noFill/>
            <a:ln w="3175">
              <a:solidFill>
                <a:srgbClr val="000000"/>
              </a:solidFill>
              <a:round/>
              <a:headEnd/>
              <a:tailEnd/>
            </a:ln>
          </p:spPr>
          <p:txBody>
            <a:bodyPr/>
            <a:lstStyle/>
            <a:p>
              <a:endParaRPr lang="en-US"/>
            </a:p>
          </p:txBody>
        </p:sp>
        <p:sp>
          <p:nvSpPr>
            <p:cNvPr id="86110" name="Line 269"/>
            <p:cNvSpPr>
              <a:spLocks noChangeShapeType="1"/>
            </p:cNvSpPr>
            <p:nvPr/>
          </p:nvSpPr>
          <p:spPr bwMode="auto">
            <a:xfrm flipV="1">
              <a:off x="1755" y="3624"/>
              <a:ext cx="0" cy="12"/>
            </a:xfrm>
            <a:prstGeom prst="line">
              <a:avLst/>
            </a:prstGeom>
            <a:noFill/>
            <a:ln w="3175">
              <a:solidFill>
                <a:srgbClr val="000000"/>
              </a:solidFill>
              <a:round/>
              <a:headEnd/>
              <a:tailEnd/>
            </a:ln>
          </p:spPr>
          <p:txBody>
            <a:bodyPr/>
            <a:lstStyle/>
            <a:p>
              <a:endParaRPr lang="en-US"/>
            </a:p>
          </p:txBody>
        </p:sp>
        <p:sp>
          <p:nvSpPr>
            <p:cNvPr id="86111" name="Line 270"/>
            <p:cNvSpPr>
              <a:spLocks noChangeShapeType="1"/>
            </p:cNvSpPr>
            <p:nvPr/>
          </p:nvSpPr>
          <p:spPr bwMode="auto">
            <a:xfrm flipV="1">
              <a:off x="1934" y="3624"/>
              <a:ext cx="0" cy="12"/>
            </a:xfrm>
            <a:prstGeom prst="line">
              <a:avLst/>
            </a:prstGeom>
            <a:noFill/>
            <a:ln w="3175">
              <a:solidFill>
                <a:srgbClr val="000000"/>
              </a:solidFill>
              <a:round/>
              <a:headEnd/>
              <a:tailEnd/>
            </a:ln>
          </p:spPr>
          <p:txBody>
            <a:bodyPr/>
            <a:lstStyle/>
            <a:p>
              <a:endParaRPr lang="en-US"/>
            </a:p>
          </p:txBody>
        </p:sp>
        <p:sp>
          <p:nvSpPr>
            <p:cNvPr id="86112" name="Line 271"/>
            <p:cNvSpPr>
              <a:spLocks noChangeShapeType="1"/>
            </p:cNvSpPr>
            <p:nvPr/>
          </p:nvSpPr>
          <p:spPr bwMode="auto">
            <a:xfrm flipV="1">
              <a:off x="2114" y="3624"/>
              <a:ext cx="0" cy="12"/>
            </a:xfrm>
            <a:prstGeom prst="line">
              <a:avLst/>
            </a:prstGeom>
            <a:noFill/>
            <a:ln w="3175">
              <a:solidFill>
                <a:srgbClr val="000000"/>
              </a:solidFill>
              <a:round/>
              <a:headEnd/>
              <a:tailEnd/>
            </a:ln>
          </p:spPr>
          <p:txBody>
            <a:bodyPr/>
            <a:lstStyle/>
            <a:p>
              <a:endParaRPr lang="en-US"/>
            </a:p>
          </p:txBody>
        </p:sp>
        <p:sp>
          <p:nvSpPr>
            <p:cNvPr id="86113" name="Line 272"/>
            <p:cNvSpPr>
              <a:spLocks noChangeShapeType="1"/>
            </p:cNvSpPr>
            <p:nvPr/>
          </p:nvSpPr>
          <p:spPr bwMode="auto">
            <a:xfrm flipV="1">
              <a:off x="2294" y="3624"/>
              <a:ext cx="0" cy="12"/>
            </a:xfrm>
            <a:prstGeom prst="line">
              <a:avLst/>
            </a:prstGeom>
            <a:noFill/>
            <a:ln w="3175">
              <a:solidFill>
                <a:srgbClr val="000000"/>
              </a:solidFill>
              <a:round/>
              <a:headEnd/>
              <a:tailEnd/>
            </a:ln>
          </p:spPr>
          <p:txBody>
            <a:bodyPr/>
            <a:lstStyle/>
            <a:p>
              <a:endParaRPr lang="en-US"/>
            </a:p>
          </p:txBody>
        </p:sp>
        <p:sp>
          <p:nvSpPr>
            <p:cNvPr id="86114" name="Line 273"/>
            <p:cNvSpPr>
              <a:spLocks noChangeShapeType="1"/>
            </p:cNvSpPr>
            <p:nvPr/>
          </p:nvSpPr>
          <p:spPr bwMode="auto">
            <a:xfrm flipV="1">
              <a:off x="2476" y="3624"/>
              <a:ext cx="0" cy="12"/>
            </a:xfrm>
            <a:prstGeom prst="line">
              <a:avLst/>
            </a:prstGeom>
            <a:noFill/>
            <a:ln w="3175">
              <a:solidFill>
                <a:srgbClr val="000000"/>
              </a:solidFill>
              <a:round/>
              <a:headEnd/>
              <a:tailEnd/>
            </a:ln>
          </p:spPr>
          <p:txBody>
            <a:bodyPr/>
            <a:lstStyle/>
            <a:p>
              <a:endParaRPr lang="en-US"/>
            </a:p>
          </p:txBody>
        </p:sp>
        <p:sp>
          <p:nvSpPr>
            <p:cNvPr id="86115" name="Line 274"/>
            <p:cNvSpPr>
              <a:spLocks noChangeShapeType="1"/>
            </p:cNvSpPr>
            <p:nvPr/>
          </p:nvSpPr>
          <p:spPr bwMode="auto">
            <a:xfrm>
              <a:off x="674" y="1631"/>
              <a:ext cx="0" cy="13"/>
            </a:xfrm>
            <a:prstGeom prst="line">
              <a:avLst/>
            </a:prstGeom>
            <a:noFill/>
            <a:ln w="3175">
              <a:solidFill>
                <a:srgbClr val="000000"/>
              </a:solidFill>
              <a:round/>
              <a:headEnd/>
              <a:tailEnd/>
            </a:ln>
          </p:spPr>
          <p:txBody>
            <a:bodyPr/>
            <a:lstStyle/>
            <a:p>
              <a:endParaRPr lang="en-US"/>
            </a:p>
          </p:txBody>
        </p:sp>
        <p:sp>
          <p:nvSpPr>
            <p:cNvPr id="86116" name="Line 275"/>
            <p:cNvSpPr>
              <a:spLocks noChangeShapeType="1"/>
            </p:cNvSpPr>
            <p:nvPr/>
          </p:nvSpPr>
          <p:spPr bwMode="auto">
            <a:xfrm>
              <a:off x="854" y="1631"/>
              <a:ext cx="0" cy="13"/>
            </a:xfrm>
            <a:prstGeom prst="line">
              <a:avLst/>
            </a:prstGeom>
            <a:noFill/>
            <a:ln w="3175">
              <a:solidFill>
                <a:srgbClr val="000000"/>
              </a:solidFill>
              <a:round/>
              <a:headEnd/>
              <a:tailEnd/>
            </a:ln>
          </p:spPr>
          <p:txBody>
            <a:bodyPr/>
            <a:lstStyle/>
            <a:p>
              <a:endParaRPr lang="en-US"/>
            </a:p>
          </p:txBody>
        </p:sp>
        <p:sp>
          <p:nvSpPr>
            <p:cNvPr id="86117" name="Line 276"/>
            <p:cNvSpPr>
              <a:spLocks noChangeShapeType="1"/>
            </p:cNvSpPr>
            <p:nvPr/>
          </p:nvSpPr>
          <p:spPr bwMode="auto">
            <a:xfrm>
              <a:off x="1035" y="1631"/>
              <a:ext cx="0" cy="13"/>
            </a:xfrm>
            <a:prstGeom prst="line">
              <a:avLst/>
            </a:prstGeom>
            <a:noFill/>
            <a:ln w="3175">
              <a:solidFill>
                <a:srgbClr val="000000"/>
              </a:solidFill>
              <a:round/>
              <a:headEnd/>
              <a:tailEnd/>
            </a:ln>
          </p:spPr>
          <p:txBody>
            <a:bodyPr/>
            <a:lstStyle/>
            <a:p>
              <a:endParaRPr lang="en-US"/>
            </a:p>
          </p:txBody>
        </p:sp>
        <p:sp>
          <p:nvSpPr>
            <p:cNvPr id="86118" name="Line 277"/>
            <p:cNvSpPr>
              <a:spLocks noChangeShapeType="1"/>
            </p:cNvSpPr>
            <p:nvPr/>
          </p:nvSpPr>
          <p:spPr bwMode="auto">
            <a:xfrm>
              <a:off x="1216" y="1631"/>
              <a:ext cx="0" cy="13"/>
            </a:xfrm>
            <a:prstGeom prst="line">
              <a:avLst/>
            </a:prstGeom>
            <a:noFill/>
            <a:ln w="3175">
              <a:solidFill>
                <a:srgbClr val="000000"/>
              </a:solidFill>
              <a:round/>
              <a:headEnd/>
              <a:tailEnd/>
            </a:ln>
          </p:spPr>
          <p:txBody>
            <a:bodyPr/>
            <a:lstStyle/>
            <a:p>
              <a:endParaRPr lang="en-US"/>
            </a:p>
          </p:txBody>
        </p:sp>
        <p:sp>
          <p:nvSpPr>
            <p:cNvPr id="86119" name="Line 278"/>
            <p:cNvSpPr>
              <a:spLocks noChangeShapeType="1"/>
            </p:cNvSpPr>
            <p:nvPr/>
          </p:nvSpPr>
          <p:spPr bwMode="auto">
            <a:xfrm>
              <a:off x="1396" y="1631"/>
              <a:ext cx="0" cy="13"/>
            </a:xfrm>
            <a:prstGeom prst="line">
              <a:avLst/>
            </a:prstGeom>
            <a:noFill/>
            <a:ln w="3175">
              <a:solidFill>
                <a:srgbClr val="000000"/>
              </a:solidFill>
              <a:round/>
              <a:headEnd/>
              <a:tailEnd/>
            </a:ln>
          </p:spPr>
          <p:txBody>
            <a:bodyPr/>
            <a:lstStyle/>
            <a:p>
              <a:endParaRPr lang="en-US"/>
            </a:p>
          </p:txBody>
        </p:sp>
        <p:sp>
          <p:nvSpPr>
            <p:cNvPr id="86120" name="Line 279"/>
            <p:cNvSpPr>
              <a:spLocks noChangeShapeType="1"/>
            </p:cNvSpPr>
            <p:nvPr/>
          </p:nvSpPr>
          <p:spPr bwMode="auto">
            <a:xfrm>
              <a:off x="1575" y="1631"/>
              <a:ext cx="0" cy="13"/>
            </a:xfrm>
            <a:prstGeom prst="line">
              <a:avLst/>
            </a:prstGeom>
            <a:noFill/>
            <a:ln w="3175">
              <a:solidFill>
                <a:srgbClr val="000000"/>
              </a:solidFill>
              <a:round/>
              <a:headEnd/>
              <a:tailEnd/>
            </a:ln>
          </p:spPr>
          <p:txBody>
            <a:bodyPr/>
            <a:lstStyle/>
            <a:p>
              <a:endParaRPr lang="en-US"/>
            </a:p>
          </p:txBody>
        </p:sp>
        <p:sp>
          <p:nvSpPr>
            <p:cNvPr id="86121" name="Line 280"/>
            <p:cNvSpPr>
              <a:spLocks noChangeShapeType="1"/>
            </p:cNvSpPr>
            <p:nvPr/>
          </p:nvSpPr>
          <p:spPr bwMode="auto">
            <a:xfrm>
              <a:off x="1755" y="1631"/>
              <a:ext cx="0" cy="13"/>
            </a:xfrm>
            <a:prstGeom prst="line">
              <a:avLst/>
            </a:prstGeom>
            <a:noFill/>
            <a:ln w="3175">
              <a:solidFill>
                <a:srgbClr val="000000"/>
              </a:solidFill>
              <a:round/>
              <a:headEnd/>
              <a:tailEnd/>
            </a:ln>
          </p:spPr>
          <p:txBody>
            <a:bodyPr/>
            <a:lstStyle/>
            <a:p>
              <a:endParaRPr lang="en-US"/>
            </a:p>
          </p:txBody>
        </p:sp>
        <p:sp>
          <p:nvSpPr>
            <p:cNvPr id="86122" name="Line 281"/>
            <p:cNvSpPr>
              <a:spLocks noChangeShapeType="1"/>
            </p:cNvSpPr>
            <p:nvPr/>
          </p:nvSpPr>
          <p:spPr bwMode="auto">
            <a:xfrm>
              <a:off x="1934" y="1631"/>
              <a:ext cx="0" cy="13"/>
            </a:xfrm>
            <a:prstGeom prst="line">
              <a:avLst/>
            </a:prstGeom>
            <a:noFill/>
            <a:ln w="3175">
              <a:solidFill>
                <a:srgbClr val="000000"/>
              </a:solidFill>
              <a:round/>
              <a:headEnd/>
              <a:tailEnd/>
            </a:ln>
          </p:spPr>
          <p:txBody>
            <a:bodyPr/>
            <a:lstStyle/>
            <a:p>
              <a:endParaRPr lang="en-US"/>
            </a:p>
          </p:txBody>
        </p:sp>
        <p:sp>
          <p:nvSpPr>
            <p:cNvPr id="86123" name="Line 282"/>
            <p:cNvSpPr>
              <a:spLocks noChangeShapeType="1"/>
            </p:cNvSpPr>
            <p:nvPr/>
          </p:nvSpPr>
          <p:spPr bwMode="auto">
            <a:xfrm>
              <a:off x="2114" y="1631"/>
              <a:ext cx="0" cy="13"/>
            </a:xfrm>
            <a:prstGeom prst="line">
              <a:avLst/>
            </a:prstGeom>
            <a:noFill/>
            <a:ln w="3175">
              <a:solidFill>
                <a:srgbClr val="000000"/>
              </a:solidFill>
              <a:round/>
              <a:headEnd/>
              <a:tailEnd/>
            </a:ln>
          </p:spPr>
          <p:txBody>
            <a:bodyPr/>
            <a:lstStyle/>
            <a:p>
              <a:endParaRPr lang="en-US"/>
            </a:p>
          </p:txBody>
        </p:sp>
        <p:sp>
          <p:nvSpPr>
            <p:cNvPr id="86124" name="Line 283"/>
            <p:cNvSpPr>
              <a:spLocks noChangeShapeType="1"/>
            </p:cNvSpPr>
            <p:nvPr/>
          </p:nvSpPr>
          <p:spPr bwMode="auto">
            <a:xfrm>
              <a:off x="2294" y="1631"/>
              <a:ext cx="0" cy="13"/>
            </a:xfrm>
            <a:prstGeom prst="line">
              <a:avLst/>
            </a:prstGeom>
            <a:noFill/>
            <a:ln w="3175">
              <a:solidFill>
                <a:srgbClr val="000000"/>
              </a:solidFill>
              <a:round/>
              <a:headEnd/>
              <a:tailEnd/>
            </a:ln>
          </p:spPr>
          <p:txBody>
            <a:bodyPr/>
            <a:lstStyle/>
            <a:p>
              <a:endParaRPr lang="en-US"/>
            </a:p>
          </p:txBody>
        </p:sp>
        <p:sp>
          <p:nvSpPr>
            <p:cNvPr id="86125" name="Line 284"/>
            <p:cNvSpPr>
              <a:spLocks noChangeShapeType="1"/>
            </p:cNvSpPr>
            <p:nvPr/>
          </p:nvSpPr>
          <p:spPr bwMode="auto">
            <a:xfrm>
              <a:off x="2476" y="1631"/>
              <a:ext cx="0" cy="13"/>
            </a:xfrm>
            <a:prstGeom prst="line">
              <a:avLst/>
            </a:prstGeom>
            <a:noFill/>
            <a:ln w="3175">
              <a:solidFill>
                <a:srgbClr val="000000"/>
              </a:solidFill>
              <a:round/>
              <a:headEnd/>
              <a:tailEnd/>
            </a:ln>
          </p:spPr>
          <p:txBody>
            <a:bodyPr/>
            <a:lstStyle/>
            <a:p>
              <a:endParaRPr lang="en-US"/>
            </a:p>
          </p:txBody>
        </p:sp>
        <p:sp>
          <p:nvSpPr>
            <p:cNvPr id="86126" name="Line 285"/>
            <p:cNvSpPr>
              <a:spLocks noChangeShapeType="1"/>
            </p:cNvSpPr>
            <p:nvPr/>
          </p:nvSpPr>
          <p:spPr bwMode="auto">
            <a:xfrm flipV="1">
              <a:off x="674" y="3610"/>
              <a:ext cx="0" cy="26"/>
            </a:xfrm>
            <a:prstGeom prst="line">
              <a:avLst/>
            </a:prstGeom>
            <a:noFill/>
            <a:ln w="3175">
              <a:solidFill>
                <a:srgbClr val="000000"/>
              </a:solidFill>
              <a:round/>
              <a:headEnd/>
              <a:tailEnd/>
            </a:ln>
          </p:spPr>
          <p:txBody>
            <a:bodyPr/>
            <a:lstStyle/>
            <a:p>
              <a:endParaRPr lang="en-US"/>
            </a:p>
          </p:txBody>
        </p:sp>
        <p:sp>
          <p:nvSpPr>
            <p:cNvPr id="86127" name="Line 286"/>
            <p:cNvSpPr>
              <a:spLocks noChangeShapeType="1"/>
            </p:cNvSpPr>
            <p:nvPr/>
          </p:nvSpPr>
          <p:spPr bwMode="auto">
            <a:xfrm flipV="1">
              <a:off x="1035" y="3610"/>
              <a:ext cx="0" cy="26"/>
            </a:xfrm>
            <a:prstGeom prst="line">
              <a:avLst/>
            </a:prstGeom>
            <a:noFill/>
            <a:ln w="3175">
              <a:solidFill>
                <a:srgbClr val="000000"/>
              </a:solidFill>
              <a:round/>
              <a:headEnd/>
              <a:tailEnd/>
            </a:ln>
          </p:spPr>
          <p:txBody>
            <a:bodyPr/>
            <a:lstStyle/>
            <a:p>
              <a:endParaRPr lang="en-US"/>
            </a:p>
          </p:txBody>
        </p:sp>
        <p:sp>
          <p:nvSpPr>
            <p:cNvPr id="86128" name="Line 287"/>
            <p:cNvSpPr>
              <a:spLocks noChangeShapeType="1"/>
            </p:cNvSpPr>
            <p:nvPr/>
          </p:nvSpPr>
          <p:spPr bwMode="auto">
            <a:xfrm flipV="1">
              <a:off x="1396" y="3610"/>
              <a:ext cx="0" cy="26"/>
            </a:xfrm>
            <a:prstGeom prst="line">
              <a:avLst/>
            </a:prstGeom>
            <a:noFill/>
            <a:ln w="3175">
              <a:solidFill>
                <a:srgbClr val="000000"/>
              </a:solidFill>
              <a:round/>
              <a:headEnd/>
              <a:tailEnd/>
            </a:ln>
          </p:spPr>
          <p:txBody>
            <a:bodyPr/>
            <a:lstStyle/>
            <a:p>
              <a:endParaRPr lang="en-US"/>
            </a:p>
          </p:txBody>
        </p:sp>
        <p:sp>
          <p:nvSpPr>
            <p:cNvPr id="86129" name="Line 288"/>
            <p:cNvSpPr>
              <a:spLocks noChangeShapeType="1"/>
            </p:cNvSpPr>
            <p:nvPr/>
          </p:nvSpPr>
          <p:spPr bwMode="auto">
            <a:xfrm flipV="1">
              <a:off x="1755" y="3610"/>
              <a:ext cx="0" cy="26"/>
            </a:xfrm>
            <a:prstGeom prst="line">
              <a:avLst/>
            </a:prstGeom>
            <a:noFill/>
            <a:ln w="3175">
              <a:solidFill>
                <a:srgbClr val="000000"/>
              </a:solidFill>
              <a:round/>
              <a:headEnd/>
              <a:tailEnd/>
            </a:ln>
          </p:spPr>
          <p:txBody>
            <a:bodyPr/>
            <a:lstStyle/>
            <a:p>
              <a:endParaRPr lang="en-US"/>
            </a:p>
          </p:txBody>
        </p:sp>
        <p:sp>
          <p:nvSpPr>
            <p:cNvPr id="86130" name="Line 289"/>
            <p:cNvSpPr>
              <a:spLocks noChangeShapeType="1"/>
            </p:cNvSpPr>
            <p:nvPr/>
          </p:nvSpPr>
          <p:spPr bwMode="auto">
            <a:xfrm flipV="1">
              <a:off x="2114" y="3610"/>
              <a:ext cx="0" cy="26"/>
            </a:xfrm>
            <a:prstGeom prst="line">
              <a:avLst/>
            </a:prstGeom>
            <a:noFill/>
            <a:ln w="3175">
              <a:solidFill>
                <a:srgbClr val="000000"/>
              </a:solidFill>
              <a:round/>
              <a:headEnd/>
              <a:tailEnd/>
            </a:ln>
          </p:spPr>
          <p:txBody>
            <a:bodyPr/>
            <a:lstStyle/>
            <a:p>
              <a:endParaRPr lang="en-US"/>
            </a:p>
          </p:txBody>
        </p:sp>
        <p:sp>
          <p:nvSpPr>
            <p:cNvPr id="86131" name="Line 290"/>
            <p:cNvSpPr>
              <a:spLocks noChangeShapeType="1"/>
            </p:cNvSpPr>
            <p:nvPr/>
          </p:nvSpPr>
          <p:spPr bwMode="auto">
            <a:xfrm flipV="1">
              <a:off x="2476" y="3610"/>
              <a:ext cx="0" cy="26"/>
            </a:xfrm>
            <a:prstGeom prst="line">
              <a:avLst/>
            </a:prstGeom>
            <a:noFill/>
            <a:ln w="3175">
              <a:solidFill>
                <a:srgbClr val="000000"/>
              </a:solidFill>
              <a:round/>
              <a:headEnd/>
              <a:tailEnd/>
            </a:ln>
          </p:spPr>
          <p:txBody>
            <a:bodyPr/>
            <a:lstStyle/>
            <a:p>
              <a:endParaRPr lang="en-US"/>
            </a:p>
          </p:txBody>
        </p:sp>
        <p:sp>
          <p:nvSpPr>
            <p:cNvPr id="86132" name="Line 291"/>
            <p:cNvSpPr>
              <a:spLocks noChangeShapeType="1"/>
            </p:cNvSpPr>
            <p:nvPr/>
          </p:nvSpPr>
          <p:spPr bwMode="auto">
            <a:xfrm>
              <a:off x="674" y="1631"/>
              <a:ext cx="0" cy="26"/>
            </a:xfrm>
            <a:prstGeom prst="line">
              <a:avLst/>
            </a:prstGeom>
            <a:noFill/>
            <a:ln w="3175">
              <a:solidFill>
                <a:srgbClr val="000000"/>
              </a:solidFill>
              <a:round/>
              <a:headEnd/>
              <a:tailEnd/>
            </a:ln>
          </p:spPr>
          <p:txBody>
            <a:bodyPr/>
            <a:lstStyle/>
            <a:p>
              <a:endParaRPr lang="en-US"/>
            </a:p>
          </p:txBody>
        </p:sp>
        <p:sp>
          <p:nvSpPr>
            <p:cNvPr id="86133" name="Line 292"/>
            <p:cNvSpPr>
              <a:spLocks noChangeShapeType="1"/>
            </p:cNvSpPr>
            <p:nvPr/>
          </p:nvSpPr>
          <p:spPr bwMode="auto">
            <a:xfrm>
              <a:off x="1035" y="1631"/>
              <a:ext cx="0" cy="26"/>
            </a:xfrm>
            <a:prstGeom prst="line">
              <a:avLst/>
            </a:prstGeom>
            <a:noFill/>
            <a:ln w="3175">
              <a:solidFill>
                <a:srgbClr val="000000"/>
              </a:solidFill>
              <a:round/>
              <a:headEnd/>
              <a:tailEnd/>
            </a:ln>
          </p:spPr>
          <p:txBody>
            <a:bodyPr/>
            <a:lstStyle/>
            <a:p>
              <a:endParaRPr lang="en-US"/>
            </a:p>
          </p:txBody>
        </p:sp>
        <p:sp>
          <p:nvSpPr>
            <p:cNvPr id="86134" name="Line 293"/>
            <p:cNvSpPr>
              <a:spLocks noChangeShapeType="1"/>
            </p:cNvSpPr>
            <p:nvPr/>
          </p:nvSpPr>
          <p:spPr bwMode="auto">
            <a:xfrm>
              <a:off x="1396" y="1631"/>
              <a:ext cx="0" cy="26"/>
            </a:xfrm>
            <a:prstGeom prst="line">
              <a:avLst/>
            </a:prstGeom>
            <a:noFill/>
            <a:ln w="3175">
              <a:solidFill>
                <a:srgbClr val="000000"/>
              </a:solidFill>
              <a:round/>
              <a:headEnd/>
              <a:tailEnd/>
            </a:ln>
          </p:spPr>
          <p:txBody>
            <a:bodyPr/>
            <a:lstStyle/>
            <a:p>
              <a:endParaRPr lang="en-US"/>
            </a:p>
          </p:txBody>
        </p:sp>
        <p:sp>
          <p:nvSpPr>
            <p:cNvPr id="86135" name="Line 294"/>
            <p:cNvSpPr>
              <a:spLocks noChangeShapeType="1"/>
            </p:cNvSpPr>
            <p:nvPr/>
          </p:nvSpPr>
          <p:spPr bwMode="auto">
            <a:xfrm>
              <a:off x="1755" y="1631"/>
              <a:ext cx="0" cy="26"/>
            </a:xfrm>
            <a:prstGeom prst="line">
              <a:avLst/>
            </a:prstGeom>
            <a:noFill/>
            <a:ln w="3175">
              <a:solidFill>
                <a:srgbClr val="000000"/>
              </a:solidFill>
              <a:round/>
              <a:headEnd/>
              <a:tailEnd/>
            </a:ln>
          </p:spPr>
          <p:txBody>
            <a:bodyPr/>
            <a:lstStyle/>
            <a:p>
              <a:endParaRPr lang="en-US"/>
            </a:p>
          </p:txBody>
        </p:sp>
        <p:sp>
          <p:nvSpPr>
            <p:cNvPr id="86136" name="Line 295"/>
            <p:cNvSpPr>
              <a:spLocks noChangeShapeType="1"/>
            </p:cNvSpPr>
            <p:nvPr/>
          </p:nvSpPr>
          <p:spPr bwMode="auto">
            <a:xfrm>
              <a:off x="2114" y="1631"/>
              <a:ext cx="0" cy="26"/>
            </a:xfrm>
            <a:prstGeom prst="line">
              <a:avLst/>
            </a:prstGeom>
            <a:noFill/>
            <a:ln w="3175">
              <a:solidFill>
                <a:srgbClr val="000000"/>
              </a:solidFill>
              <a:round/>
              <a:headEnd/>
              <a:tailEnd/>
            </a:ln>
          </p:spPr>
          <p:txBody>
            <a:bodyPr/>
            <a:lstStyle/>
            <a:p>
              <a:endParaRPr lang="en-US"/>
            </a:p>
          </p:txBody>
        </p:sp>
        <p:sp>
          <p:nvSpPr>
            <p:cNvPr id="86137" name="Line 296"/>
            <p:cNvSpPr>
              <a:spLocks noChangeShapeType="1"/>
            </p:cNvSpPr>
            <p:nvPr/>
          </p:nvSpPr>
          <p:spPr bwMode="auto">
            <a:xfrm>
              <a:off x="2476" y="1631"/>
              <a:ext cx="0" cy="26"/>
            </a:xfrm>
            <a:prstGeom prst="line">
              <a:avLst/>
            </a:prstGeom>
            <a:noFill/>
            <a:ln w="3175">
              <a:solidFill>
                <a:srgbClr val="000000"/>
              </a:solidFill>
              <a:round/>
              <a:headEnd/>
              <a:tailEnd/>
            </a:ln>
          </p:spPr>
          <p:txBody>
            <a:bodyPr/>
            <a:lstStyle/>
            <a:p>
              <a:endParaRPr lang="en-US"/>
            </a:p>
          </p:txBody>
        </p:sp>
        <p:sp>
          <p:nvSpPr>
            <p:cNvPr id="86138" name="Rectangle 297"/>
            <p:cNvSpPr>
              <a:spLocks noChangeArrowheads="1"/>
            </p:cNvSpPr>
            <p:nvPr/>
          </p:nvSpPr>
          <p:spPr bwMode="auto">
            <a:xfrm>
              <a:off x="666" y="3675"/>
              <a:ext cx="71"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a:t>
              </a:r>
            </a:p>
          </p:txBody>
        </p:sp>
        <p:sp>
          <p:nvSpPr>
            <p:cNvPr id="86139" name="Rectangle 298"/>
            <p:cNvSpPr>
              <a:spLocks noChangeArrowheads="1"/>
            </p:cNvSpPr>
            <p:nvPr/>
          </p:nvSpPr>
          <p:spPr bwMode="auto">
            <a:xfrm>
              <a:off x="892" y="3675"/>
              <a:ext cx="284"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2000</a:t>
              </a:r>
            </a:p>
          </p:txBody>
        </p:sp>
        <p:sp>
          <p:nvSpPr>
            <p:cNvPr id="86140" name="Rectangle 299"/>
            <p:cNvSpPr>
              <a:spLocks noChangeArrowheads="1"/>
            </p:cNvSpPr>
            <p:nvPr/>
          </p:nvSpPr>
          <p:spPr bwMode="auto">
            <a:xfrm>
              <a:off x="1237" y="3675"/>
              <a:ext cx="308" cy="154"/>
            </a:xfrm>
            <a:prstGeom prst="rect">
              <a:avLst/>
            </a:prstGeom>
            <a:noFill/>
            <a:ln w="9525">
              <a:noFill/>
              <a:miter lim="800000"/>
              <a:headEnd/>
              <a:tailEnd/>
            </a:ln>
          </p:spPr>
          <p:txBody>
            <a:bodyPr lIns="0" tIns="0" rIns="0" bIns="0">
              <a:spAutoFit/>
            </a:bodyPr>
            <a:lstStyle/>
            <a:p>
              <a:pPr algn="ctr" eaLnBrk="0" hangingPunct="0"/>
              <a:r>
                <a:rPr lang="en-US" sz="1600">
                  <a:solidFill>
                    <a:srgbClr val="000000"/>
                  </a:solidFill>
                </a:rPr>
                <a:t>4000</a:t>
              </a:r>
            </a:p>
          </p:txBody>
        </p:sp>
        <p:sp>
          <p:nvSpPr>
            <p:cNvPr id="86141" name="Rectangle 300"/>
            <p:cNvSpPr>
              <a:spLocks noChangeArrowheads="1"/>
            </p:cNvSpPr>
            <p:nvPr/>
          </p:nvSpPr>
          <p:spPr bwMode="auto">
            <a:xfrm>
              <a:off x="1610" y="3675"/>
              <a:ext cx="284"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6000</a:t>
              </a:r>
            </a:p>
          </p:txBody>
        </p:sp>
        <p:sp>
          <p:nvSpPr>
            <p:cNvPr id="86142" name="Rectangle 301"/>
            <p:cNvSpPr>
              <a:spLocks noChangeArrowheads="1"/>
            </p:cNvSpPr>
            <p:nvPr/>
          </p:nvSpPr>
          <p:spPr bwMode="auto">
            <a:xfrm>
              <a:off x="1971" y="3675"/>
              <a:ext cx="284"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8000</a:t>
              </a:r>
            </a:p>
          </p:txBody>
        </p:sp>
        <p:sp>
          <p:nvSpPr>
            <p:cNvPr id="86143" name="Rectangle 302"/>
            <p:cNvSpPr>
              <a:spLocks noChangeArrowheads="1"/>
            </p:cNvSpPr>
            <p:nvPr/>
          </p:nvSpPr>
          <p:spPr bwMode="auto">
            <a:xfrm>
              <a:off x="2309" y="3675"/>
              <a:ext cx="355"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10000</a:t>
              </a:r>
            </a:p>
          </p:txBody>
        </p:sp>
        <p:sp>
          <p:nvSpPr>
            <p:cNvPr id="86144" name="Line 304"/>
            <p:cNvSpPr>
              <a:spLocks noChangeShapeType="1"/>
            </p:cNvSpPr>
            <p:nvPr/>
          </p:nvSpPr>
          <p:spPr bwMode="auto">
            <a:xfrm>
              <a:off x="674" y="3636"/>
              <a:ext cx="9" cy="0"/>
            </a:xfrm>
            <a:prstGeom prst="line">
              <a:avLst/>
            </a:prstGeom>
            <a:noFill/>
            <a:ln w="3175">
              <a:solidFill>
                <a:srgbClr val="000000"/>
              </a:solidFill>
              <a:round/>
              <a:headEnd/>
              <a:tailEnd/>
            </a:ln>
          </p:spPr>
          <p:txBody>
            <a:bodyPr/>
            <a:lstStyle/>
            <a:p>
              <a:endParaRPr lang="en-US"/>
            </a:p>
          </p:txBody>
        </p:sp>
        <p:sp>
          <p:nvSpPr>
            <p:cNvPr id="86145" name="Line 305"/>
            <p:cNvSpPr>
              <a:spLocks noChangeShapeType="1"/>
            </p:cNvSpPr>
            <p:nvPr/>
          </p:nvSpPr>
          <p:spPr bwMode="auto">
            <a:xfrm>
              <a:off x="674" y="3385"/>
              <a:ext cx="9" cy="0"/>
            </a:xfrm>
            <a:prstGeom prst="line">
              <a:avLst/>
            </a:prstGeom>
            <a:noFill/>
            <a:ln w="3175">
              <a:solidFill>
                <a:srgbClr val="000000"/>
              </a:solidFill>
              <a:round/>
              <a:headEnd/>
              <a:tailEnd/>
            </a:ln>
          </p:spPr>
          <p:txBody>
            <a:bodyPr/>
            <a:lstStyle/>
            <a:p>
              <a:endParaRPr lang="en-US"/>
            </a:p>
          </p:txBody>
        </p:sp>
        <p:sp>
          <p:nvSpPr>
            <p:cNvPr id="86146" name="Line 306"/>
            <p:cNvSpPr>
              <a:spLocks noChangeShapeType="1"/>
            </p:cNvSpPr>
            <p:nvPr/>
          </p:nvSpPr>
          <p:spPr bwMode="auto">
            <a:xfrm>
              <a:off x="674" y="3135"/>
              <a:ext cx="9" cy="0"/>
            </a:xfrm>
            <a:prstGeom prst="line">
              <a:avLst/>
            </a:prstGeom>
            <a:noFill/>
            <a:ln w="3175">
              <a:solidFill>
                <a:srgbClr val="000000"/>
              </a:solidFill>
              <a:round/>
              <a:headEnd/>
              <a:tailEnd/>
            </a:ln>
          </p:spPr>
          <p:txBody>
            <a:bodyPr/>
            <a:lstStyle/>
            <a:p>
              <a:endParaRPr lang="en-US"/>
            </a:p>
          </p:txBody>
        </p:sp>
        <p:sp>
          <p:nvSpPr>
            <p:cNvPr id="86147" name="Line 307"/>
            <p:cNvSpPr>
              <a:spLocks noChangeShapeType="1"/>
            </p:cNvSpPr>
            <p:nvPr/>
          </p:nvSpPr>
          <p:spPr bwMode="auto">
            <a:xfrm>
              <a:off x="674" y="2883"/>
              <a:ext cx="9" cy="0"/>
            </a:xfrm>
            <a:prstGeom prst="line">
              <a:avLst/>
            </a:prstGeom>
            <a:noFill/>
            <a:ln w="3175">
              <a:solidFill>
                <a:srgbClr val="000000"/>
              </a:solidFill>
              <a:round/>
              <a:headEnd/>
              <a:tailEnd/>
            </a:ln>
          </p:spPr>
          <p:txBody>
            <a:bodyPr/>
            <a:lstStyle/>
            <a:p>
              <a:endParaRPr lang="en-US"/>
            </a:p>
          </p:txBody>
        </p:sp>
        <p:sp>
          <p:nvSpPr>
            <p:cNvPr id="86148" name="Line 308"/>
            <p:cNvSpPr>
              <a:spLocks noChangeShapeType="1"/>
            </p:cNvSpPr>
            <p:nvPr/>
          </p:nvSpPr>
          <p:spPr bwMode="auto">
            <a:xfrm>
              <a:off x="674" y="2634"/>
              <a:ext cx="9" cy="0"/>
            </a:xfrm>
            <a:prstGeom prst="line">
              <a:avLst/>
            </a:prstGeom>
            <a:noFill/>
            <a:ln w="3175">
              <a:solidFill>
                <a:srgbClr val="000000"/>
              </a:solidFill>
              <a:round/>
              <a:headEnd/>
              <a:tailEnd/>
            </a:ln>
          </p:spPr>
          <p:txBody>
            <a:bodyPr/>
            <a:lstStyle/>
            <a:p>
              <a:endParaRPr lang="en-US"/>
            </a:p>
          </p:txBody>
        </p:sp>
        <p:sp>
          <p:nvSpPr>
            <p:cNvPr id="86149" name="Line 309"/>
            <p:cNvSpPr>
              <a:spLocks noChangeShapeType="1"/>
            </p:cNvSpPr>
            <p:nvPr/>
          </p:nvSpPr>
          <p:spPr bwMode="auto">
            <a:xfrm>
              <a:off x="674" y="2384"/>
              <a:ext cx="9" cy="0"/>
            </a:xfrm>
            <a:prstGeom prst="line">
              <a:avLst/>
            </a:prstGeom>
            <a:noFill/>
            <a:ln w="3175">
              <a:solidFill>
                <a:srgbClr val="000000"/>
              </a:solidFill>
              <a:round/>
              <a:headEnd/>
              <a:tailEnd/>
            </a:ln>
          </p:spPr>
          <p:txBody>
            <a:bodyPr/>
            <a:lstStyle/>
            <a:p>
              <a:endParaRPr lang="en-US"/>
            </a:p>
          </p:txBody>
        </p:sp>
        <p:sp>
          <p:nvSpPr>
            <p:cNvPr id="86150" name="Line 310"/>
            <p:cNvSpPr>
              <a:spLocks noChangeShapeType="1"/>
            </p:cNvSpPr>
            <p:nvPr/>
          </p:nvSpPr>
          <p:spPr bwMode="auto">
            <a:xfrm>
              <a:off x="674" y="2132"/>
              <a:ext cx="9" cy="0"/>
            </a:xfrm>
            <a:prstGeom prst="line">
              <a:avLst/>
            </a:prstGeom>
            <a:noFill/>
            <a:ln w="3175">
              <a:solidFill>
                <a:srgbClr val="000000"/>
              </a:solidFill>
              <a:round/>
              <a:headEnd/>
              <a:tailEnd/>
            </a:ln>
          </p:spPr>
          <p:txBody>
            <a:bodyPr/>
            <a:lstStyle/>
            <a:p>
              <a:endParaRPr lang="en-US"/>
            </a:p>
          </p:txBody>
        </p:sp>
        <p:sp>
          <p:nvSpPr>
            <p:cNvPr id="86151" name="Line 311"/>
            <p:cNvSpPr>
              <a:spLocks noChangeShapeType="1"/>
            </p:cNvSpPr>
            <p:nvPr/>
          </p:nvSpPr>
          <p:spPr bwMode="auto">
            <a:xfrm>
              <a:off x="674" y="1883"/>
              <a:ext cx="9" cy="0"/>
            </a:xfrm>
            <a:prstGeom prst="line">
              <a:avLst/>
            </a:prstGeom>
            <a:noFill/>
            <a:ln w="3175">
              <a:solidFill>
                <a:srgbClr val="000000"/>
              </a:solidFill>
              <a:round/>
              <a:headEnd/>
              <a:tailEnd/>
            </a:ln>
          </p:spPr>
          <p:txBody>
            <a:bodyPr/>
            <a:lstStyle/>
            <a:p>
              <a:endParaRPr lang="en-US"/>
            </a:p>
          </p:txBody>
        </p:sp>
        <p:sp>
          <p:nvSpPr>
            <p:cNvPr id="86152" name="Line 312"/>
            <p:cNvSpPr>
              <a:spLocks noChangeShapeType="1"/>
            </p:cNvSpPr>
            <p:nvPr/>
          </p:nvSpPr>
          <p:spPr bwMode="auto">
            <a:xfrm>
              <a:off x="674" y="1631"/>
              <a:ext cx="9" cy="0"/>
            </a:xfrm>
            <a:prstGeom prst="line">
              <a:avLst/>
            </a:prstGeom>
            <a:noFill/>
            <a:ln w="3175">
              <a:solidFill>
                <a:srgbClr val="000000"/>
              </a:solidFill>
              <a:round/>
              <a:headEnd/>
              <a:tailEnd/>
            </a:ln>
          </p:spPr>
          <p:txBody>
            <a:bodyPr/>
            <a:lstStyle/>
            <a:p>
              <a:endParaRPr lang="en-US"/>
            </a:p>
          </p:txBody>
        </p:sp>
        <p:sp>
          <p:nvSpPr>
            <p:cNvPr id="86153" name="Line 313"/>
            <p:cNvSpPr>
              <a:spLocks noChangeShapeType="1"/>
            </p:cNvSpPr>
            <p:nvPr/>
          </p:nvSpPr>
          <p:spPr bwMode="auto">
            <a:xfrm flipH="1">
              <a:off x="2467" y="3636"/>
              <a:ext cx="9" cy="0"/>
            </a:xfrm>
            <a:prstGeom prst="line">
              <a:avLst/>
            </a:prstGeom>
            <a:noFill/>
            <a:ln w="3175">
              <a:solidFill>
                <a:srgbClr val="000000"/>
              </a:solidFill>
              <a:round/>
              <a:headEnd/>
              <a:tailEnd/>
            </a:ln>
          </p:spPr>
          <p:txBody>
            <a:bodyPr/>
            <a:lstStyle/>
            <a:p>
              <a:endParaRPr lang="en-US"/>
            </a:p>
          </p:txBody>
        </p:sp>
        <p:sp>
          <p:nvSpPr>
            <p:cNvPr id="86154" name="Line 314"/>
            <p:cNvSpPr>
              <a:spLocks noChangeShapeType="1"/>
            </p:cNvSpPr>
            <p:nvPr/>
          </p:nvSpPr>
          <p:spPr bwMode="auto">
            <a:xfrm flipH="1">
              <a:off x="2467" y="3385"/>
              <a:ext cx="9" cy="0"/>
            </a:xfrm>
            <a:prstGeom prst="line">
              <a:avLst/>
            </a:prstGeom>
            <a:noFill/>
            <a:ln w="3175">
              <a:solidFill>
                <a:srgbClr val="000000"/>
              </a:solidFill>
              <a:round/>
              <a:headEnd/>
              <a:tailEnd/>
            </a:ln>
          </p:spPr>
          <p:txBody>
            <a:bodyPr/>
            <a:lstStyle/>
            <a:p>
              <a:endParaRPr lang="en-US"/>
            </a:p>
          </p:txBody>
        </p:sp>
        <p:sp>
          <p:nvSpPr>
            <p:cNvPr id="86155" name="Line 315"/>
            <p:cNvSpPr>
              <a:spLocks noChangeShapeType="1"/>
            </p:cNvSpPr>
            <p:nvPr/>
          </p:nvSpPr>
          <p:spPr bwMode="auto">
            <a:xfrm flipH="1">
              <a:off x="2467" y="3135"/>
              <a:ext cx="9" cy="0"/>
            </a:xfrm>
            <a:prstGeom prst="line">
              <a:avLst/>
            </a:prstGeom>
            <a:noFill/>
            <a:ln w="3175">
              <a:solidFill>
                <a:srgbClr val="000000"/>
              </a:solidFill>
              <a:round/>
              <a:headEnd/>
              <a:tailEnd/>
            </a:ln>
          </p:spPr>
          <p:txBody>
            <a:bodyPr/>
            <a:lstStyle/>
            <a:p>
              <a:endParaRPr lang="en-US"/>
            </a:p>
          </p:txBody>
        </p:sp>
        <p:sp>
          <p:nvSpPr>
            <p:cNvPr id="86156" name="Line 316"/>
            <p:cNvSpPr>
              <a:spLocks noChangeShapeType="1"/>
            </p:cNvSpPr>
            <p:nvPr/>
          </p:nvSpPr>
          <p:spPr bwMode="auto">
            <a:xfrm flipH="1">
              <a:off x="2467" y="2883"/>
              <a:ext cx="9" cy="0"/>
            </a:xfrm>
            <a:prstGeom prst="line">
              <a:avLst/>
            </a:prstGeom>
            <a:noFill/>
            <a:ln w="3175">
              <a:solidFill>
                <a:srgbClr val="000000"/>
              </a:solidFill>
              <a:round/>
              <a:headEnd/>
              <a:tailEnd/>
            </a:ln>
          </p:spPr>
          <p:txBody>
            <a:bodyPr/>
            <a:lstStyle/>
            <a:p>
              <a:endParaRPr lang="en-US"/>
            </a:p>
          </p:txBody>
        </p:sp>
        <p:sp>
          <p:nvSpPr>
            <p:cNvPr id="86157" name="Line 317"/>
            <p:cNvSpPr>
              <a:spLocks noChangeShapeType="1"/>
            </p:cNvSpPr>
            <p:nvPr/>
          </p:nvSpPr>
          <p:spPr bwMode="auto">
            <a:xfrm flipH="1">
              <a:off x="2467" y="2634"/>
              <a:ext cx="9" cy="0"/>
            </a:xfrm>
            <a:prstGeom prst="line">
              <a:avLst/>
            </a:prstGeom>
            <a:noFill/>
            <a:ln w="3175">
              <a:solidFill>
                <a:srgbClr val="000000"/>
              </a:solidFill>
              <a:round/>
              <a:headEnd/>
              <a:tailEnd/>
            </a:ln>
          </p:spPr>
          <p:txBody>
            <a:bodyPr/>
            <a:lstStyle/>
            <a:p>
              <a:endParaRPr lang="en-US"/>
            </a:p>
          </p:txBody>
        </p:sp>
        <p:sp>
          <p:nvSpPr>
            <p:cNvPr id="86158" name="Line 318"/>
            <p:cNvSpPr>
              <a:spLocks noChangeShapeType="1"/>
            </p:cNvSpPr>
            <p:nvPr/>
          </p:nvSpPr>
          <p:spPr bwMode="auto">
            <a:xfrm flipH="1">
              <a:off x="2467" y="2384"/>
              <a:ext cx="9" cy="0"/>
            </a:xfrm>
            <a:prstGeom prst="line">
              <a:avLst/>
            </a:prstGeom>
            <a:noFill/>
            <a:ln w="3175">
              <a:solidFill>
                <a:srgbClr val="000000"/>
              </a:solidFill>
              <a:round/>
              <a:headEnd/>
              <a:tailEnd/>
            </a:ln>
          </p:spPr>
          <p:txBody>
            <a:bodyPr/>
            <a:lstStyle/>
            <a:p>
              <a:endParaRPr lang="en-US"/>
            </a:p>
          </p:txBody>
        </p:sp>
        <p:sp>
          <p:nvSpPr>
            <p:cNvPr id="86159" name="Line 319"/>
            <p:cNvSpPr>
              <a:spLocks noChangeShapeType="1"/>
            </p:cNvSpPr>
            <p:nvPr/>
          </p:nvSpPr>
          <p:spPr bwMode="auto">
            <a:xfrm flipH="1">
              <a:off x="2467" y="2132"/>
              <a:ext cx="9" cy="0"/>
            </a:xfrm>
            <a:prstGeom prst="line">
              <a:avLst/>
            </a:prstGeom>
            <a:noFill/>
            <a:ln w="3175">
              <a:solidFill>
                <a:srgbClr val="000000"/>
              </a:solidFill>
              <a:round/>
              <a:headEnd/>
              <a:tailEnd/>
            </a:ln>
          </p:spPr>
          <p:txBody>
            <a:bodyPr/>
            <a:lstStyle/>
            <a:p>
              <a:endParaRPr lang="en-US"/>
            </a:p>
          </p:txBody>
        </p:sp>
        <p:sp>
          <p:nvSpPr>
            <p:cNvPr id="86160" name="Line 320"/>
            <p:cNvSpPr>
              <a:spLocks noChangeShapeType="1"/>
            </p:cNvSpPr>
            <p:nvPr/>
          </p:nvSpPr>
          <p:spPr bwMode="auto">
            <a:xfrm flipH="1">
              <a:off x="2467" y="1883"/>
              <a:ext cx="9" cy="0"/>
            </a:xfrm>
            <a:prstGeom prst="line">
              <a:avLst/>
            </a:prstGeom>
            <a:noFill/>
            <a:ln w="3175">
              <a:solidFill>
                <a:srgbClr val="000000"/>
              </a:solidFill>
              <a:round/>
              <a:headEnd/>
              <a:tailEnd/>
            </a:ln>
          </p:spPr>
          <p:txBody>
            <a:bodyPr/>
            <a:lstStyle/>
            <a:p>
              <a:endParaRPr lang="en-US"/>
            </a:p>
          </p:txBody>
        </p:sp>
        <p:sp>
          <p:nvSpPr>
            <p:cNvPr id="86161" name="Line 321"/>
            <p:cNvSpPr>
              <a:spLocks noChangeShapeType="1"/>
            </p:cNvSpPr>
            <p:nvPr/>
          </p:nvSpPr>
          <p:spPr bwMode="auto">
            <a:xfrm flipH="1">
              <a:off x="2467" y="1631"/>
              <a:ext cx="9" cy="0"/>
            </a:xfrm>
            <a:prstGeom prst="line">
              <a:avLst/>
            </a:prstGeom>
            <a:noFill/>
            <a:ln w="3175">
              <a:solidFill>
                <a:srgbClr val="000000"/>
              </a:solidFill>
              <a:round/>
              <a:headEnd/>
              <a:tailEnd/>
            </a:ln>
          </p:spPr>
          <p:txBody>
            <a:bodyPr/>
            <a:lstStyle/>
            <a:p>
              <a:endParaRPr lang="en-US"/>
            </a:p>
          </p:txBody>
        </p:sp>
        <p:sp>
          <p:nvSpPr>
            <p:cNvPr id="86162" name="Line 322"/>
            <p:cNvSpPr>
              <a:spLocks noChangeShapeType="1"/>
            </p:cNvSpPr>
            <p:nvPr/>
          </p:nvSpPr>
          <p:spPr bwMode="auto">
            <a:xfrm>
              <a:off x="674" y="3636"/>
              <a:ext cx="19" cy="0"/>
            </a:xfrm>
            <a:prstGeom prst="line">
              <a:avLst/>
            </a:prstGeom>
            <a:noFill/>
            <a:ln w="3175">
              <a:solidFill>
                <a:srgbClr val="000000"/>
              </a:solidFill>
              <a:round/>
              <a:headEnd/>
              <a:tailEnd/>
            </a:ln>
          </p:spPr>
          <p:txBody>
            <a:bodyPr/>
            <a:lstStyle/>
            <a:p>
              <a:endParaRPr lang="en-US"/>
            </a:p>
          </p:txBody>
        </p:sp>
        <p:sp>
          <p:nvSpPr>
            <p:cNvPr id="86163" name="Line 323"/>
            <p:cNvSpPr>
              <a:spLocks noChangeShapeType="1"/>
            </p:cNvSpPr>
            <p:nvPr/>
          </p:nvSpPr>
          <p:spPr bwMode="auto">
            <a:xfrm>
              <a:off x="674" y="3135"/>
              <a:ext cx="19" cy="0"/>
            </a:xfrm>
            <a:prstGeom prst="line">
              <a:avLst/>
            </a:prstGeom>
            <a:noFill/>
            <a:ln w="3175">
              <a:solidFill>
                <a:srgbClr val="000000"/>
              </a:solidFill>
              <a:round/>
              <a:headEnd/>
              <a:tailEnd/>
            </a:ln>
          </p:spPr>
          <p:txBody>
            <a:bodyPr/>
            <a:lstStyle/>
            <a:p>
              <a:endParaRPr lang="en-US"/>
            </a:p>
          </p:txBody>
        </p:sp>
        <p:sp>
          <p:nvSpPr>
            <p:cNvPr id="86164" name="Line 324"/>
            <p:cNvSpPr>
              <a:spLocks noChangeShapeType="1"/>
            </p:cNvSpPr>
            <p:nvPr/>
          </p:nvSpPr>
          <p:spPr bwMode="auto">
            <a:xfrm>
              <a:off x="674" y="2634"/>
              <a:ext cx="19" cy="0"/>
            </a:xfrm>
            <a:prstGeom prst="line">
              <a:avLst/>
            </a:prstGeom>
            <a:noFill/>
            <a:ln w="3175">
              <a:solidFill>
                <a:srgbClr val="000000"/>
              </a:solidFill>
              <a:round/>
              <a:headEnd/>
              <a:tailEnd/>
            </a:ln>
          </p:spPr>
          <p:txBody>
            <a:bodyPr/>
            <a:lstStyle/>
            <a:p>
              <a:endParaRPr lang="en-US"/>
            </a:p>
          </p:txBody>
        </p:sp>
        <p:sp>
          <p:nvSpPr>
            <p:cNvPr id="86165" name="Line 325"/>
            <p:cNvSpPr>
              <a:spLocks noChangeShapeType="1"/>
            </p:cNvSpPr>
            <p:nvPr/>
          </p:nvSpPr>
          <p:spPr bwMode="auto">
            <a:xfrm>
              <a:off x="674" y="2132"/>
              <a:ext cx="19" cy="0"/>
            </a:xfrm>
            <a:prstGeom prst="line">
              <a:avLst/>
            </a:prstGeom>
            <a:noFill/>
            <a:ln w="3175">
              <a:solidFill>
                <a:srgbClr val="000000"/>
              </a:solidFill>
              <a:round/>
              <a:headEnd/>
              <a:tailEnd/>
            </a:ln>
          </p:spPr>
          <p:txBody>
            <a:bodyPr/>
            <a:lstStyle/>
            <a:p>
              <a:endParaRPr lang="en-US"/>
            </a:p>
          </p:txBody>
        </p:sp>
        <p:sp>
          <p:nvSpPr>
            <p:cNvPr id="86166" name="Line 326"/>
            <p:cNvSpPr>
              <a:spLocks noChangeShapeType="1"/>
            </p:cNvSpPr>
            <p:nvPr/>
          </p:nvSpPr>
          <p:spPr bwMode="auto">
            <a:xfrm>
              <a:off x="674" y="1631"/>
              <a:ext cx="19" cy="0"/>
            </a:xfrm>
            <a:prstGeom prst="line">
              <a:avLst/>
            </a:prstGeom>
            <a:noFill/>
            <a:ln w="3175">
              <a:solidFill>
                <a:srgbClr val="000000"/>
              </a:solidFill>
              <a:round/>
              <a:headEnd/>
              <a:tailEnd/>
            </a:ln>
          </p:spPr>
          <p:txBody>
            <a:bodyPr/>
            <a:lstStyle/>
            <a:p>
              <a:endParaRPr lang="en-US"/>
            </a:p>
          </p:txBody>
        </p:sp>
        <p:sp>
          <p:nvSpPr>
            <p:cNvPr id="86167" name="Line 327"/>
            <p:cNvSpPr>
              <a:spLocks noChangeShapeType="1"/>
            </p:cNvSpPr>
            <p:nvPr/>
          </p:nvSpPr>
          <p:spPr bwMode="auto">
            <a:xfrm flipH="1">
              <a:off x="2459" y="3636"/>
              <a:ext cx="17" cy="0"/>
            </a:xfrm>
            <a:prstGeom prst="line">
              <a:avLst/>
            </a:prstGeom>
            <a:noFill/>
            <a:ln w="3175">
              <a:solidFill>
                <a:srgbClr val="000000"/>
              </a:solidFill>
              <a:round/>
              <a:headEnd/>
              <a:tailEnd/>
            </a:ln>
          </p:spPr>
          <p:txBody>
            <a:bodyPr/>
            <a:lstStyle/>
            <a:p>
              <a:endParaRPr lang="en-US"/>
            </a:p>
          </p:txBody>
        </p:sp>
        <p:sp>
          <p:nvSpPr>
            <p:cNvPr id="86168" name="Line 328"/>
            <p:cNvSpPr>
              <a:spLocks noChangeShapeType="1"/>
            </p:cNvSpPr>
            <p:nvPr/>
          </p:nvSpPr>
          <p:spPr bwMode="auto">
            <a:xfrm flipH="1">
              <a:off x="2459" y="3135"/>
              <a:ext cx="17" cy="0"/>
            </a:xfrm>
            <a:prstGeom prst="line">
              <a:avLst/>
            </a:prstGeom>
            <a:noFill/>
            <a:ln w="3175">
              <a:solidFill>
                <a:srgbClr val="000000"/>
              </a:solidFill>
              <a:round/>
              <a:headEnd/>
              <a:tailEnd/>
            </a:ln>
          </p:spPr>
          <p:txBody>
            <a:bodyPr/>
            <a:lstStyle/>
            <a:p>
              <a:endParaRPr lang="en-US"/>
            </a:p>
          </p:txBody>
        </p:sp>
        <p:sp>
          <p:nvSpPr>
            <p:cNvPr id="86169" name="Line 329"/>
            <p:cNvSpPr>
              <a:spLocks noChangeShapeType="1"/>
            </p:cNvSpPr>
            <p:nvPr/>
          </p:nvSpPr>
          <p:spPr bwMode="auto">
            <a:xfrm flipH="1">
              <a:off x="2459" y="2634"/>
              <a:ext cx="17" cy="0"/>
            </a:xfrm>
            <a:prstGeom prst="line">
              <a:avLst/>
            </a:prstGeom>
            <a:noFill/>
            <a:ln w="3175">
              <a:solidFill>
                <a:srgbClr val="000000"/>
              </a:solidFill>
              <a:round/>
              <a:headEnd/>
              <a:tailEnd/>
            </a:ln>
          </p:spPr>
          <p:txBody>
            <a:bodyPr/>
            <a:lstStyle/>
            <a:p>
              <a:endParaRPr lang="en-US"/>
            </a:p>
          </p:txBody>
        </p:sp>
        <p:sp>
          <p:nvSpPr>
            <p:cNvPr id="86170" name="Line 330"/>
            <p:cNvSpPr>
              <a:spLocks noChangeShapeType="1"/>
            </p:cNvSpPr>
            <p:nvPr/>
          </p:nvSpPr>
          <p:spPr bwMode="auto">
            <a:xfrm flipH="1">
              <a:off x="2459" y="2132"/>
              <a:ext cx="17" cy="0"/>
            </a:xfrm>
            <a:prstGeom prst="line">
              <a:avLst/>
            </a:prstGeom>
            <a:noFill/>
            <a:ln w="3175">
              <a:solidFill>
                <a:srgbClr val="000000"/>
              </a:solidFill>
              <a:round/>
              <a:headEnd/>
              <a:tailEnd/>
            </a:ln>
          </p:spPr>
          <p:txBody>
            <a:bodyPr/>
            <a:lstStyle/>
            <a:p>
              <a:endParaRPr lang="en-US"/>
            </a:p>
          </p:txBody>
        </p:sp>
        <p:sp>
          <p:nvSpPr>
            <p:cNvPr id="86171" name="Line 331"/>
            <p:cNvSpPr>
              <a:spLocks noChangeShapeType="1"/>
            </p:cNvSpPr>
            <p:nvPr/>
          </p:nvSpPr>
          <p:spPr bwMode="auto">
            <a:xfrm flipH="1">
              <a:off x="2459" y="1631"/>
              <a:ext cx="17" cy="0"/>
            </a:xfrm>
            <a:prstGeom prst="line">
              <a:avLst/>
            </a:prstGeom>
            <a:noFill/>
            <a:ln w="3175">
              <a:solidFill>
                <a:srgbClr val="000000"/>
              </a:solidFill>
              <a:round/>
              <a:headEnd/>
              <a:tailEnd/>
            </a:ln>
          </p:spPr>
          <p:txBody>
            <a:bodyPr/>
            <a:lstStyle/>
            <a:p>
              <a:endParaRPr lang="en-US"/>
            </a:p>
          </p:txBody>
        </p:sp>
        <p:sp>
          <p:nvSpPr>
            <p:cNvPr id="86172" name="Rectangle 332"/>
            <p:cNvSpPr>
              <a:spLocks noChangeArrowheads="1"/>
            </p:cNvSpPr>
            <p:nvPr/>
          </p:nvSpPr>
          <p:spPr bwMode="auto">
            <a:xfrm>
              <a:off x="578" y="3560"/>
              <a:ext cx="71"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a:t>
              </a:r>
            </a:p>
          </p:txBody>
        </p:sp>
        <p:sp>
          <p:nvSpPr>
            <p:cNvPr id="86173" name="Rectangle 333"/>
            <p:cNvSpPr>
              <a:spLocks noChangeArrowheads="1"/>
            </p:cNvSpPr>
            <p:nvPr/>
          </p:nvSpPr>
          <p:spPr bwMode="auto">
            <a:xfrm>
              <a:off x="509" y="3059"/>
              <a:ext cx="142"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50</a:t>
              </a:r>
            </a:p>
          </p:txBody>
        </p:sp>
        <p:sp>
          <p:nvSpPr>
            <p:cNvPr id="86174" name="Rectangle 334"/>
            <p:cNvSpPr>
              <a:spLocks noChangeArrowheads="1"/>
            </p:cNvSpPr>
            <p:nvPr/>
          </p:nvSpPr>
          <p:spPr bwMode="auto">
            <a:xfrm>
              <a:off x="441" y="2558"/>
              <a:ext cx="213"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a:t>
              </a:r>
            </a:p>
          </p:txBody>
        </p:sp>
        <p:sp>
          <p:nvSpPr>
            <p:cNvPr id="86175" name="Rectangle 335"/>
            <p:cNvSpPr>
              <a:spLocks noChangeArrowheads="1"/>
            </p:cNvSpPr>
            <p:nvPr/>
          </p:nvSpPr>
          <p:spPr bwMode="auto">
            <a:xfrm>
              <a:off x="441" y="2056"/>
              <a:ext cx="213"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150</a:t>
              </a:r>
            </a:p>
          </p:txBody>
        </p:sp>
        <p:sp>
          <p:nvSpPr>
            <p:cNvPr id="86176" name="Rectangle 336"/>
            <p:cNvSpPr>
              <a:spLocks noChangeArrowheads="1"/>
            </p:cNvSpPr>
            <p:nvPr/>
          </p:nvSpPr>
          <p:spPr bwMode="auto">
            <a:xfrm>
              <a:off x="441" y="1555"/>
              <a:ext cx="213"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200</a:t>
              </a:r>
            </a:p>
          </p:txBody>
        </p:sp>
        <p:sp>
          <p:nvSpPr>
            <p:cNvPr id="86177" name="Rectangle 337"/>
            <p:cNvSpPr>
              <a:spLocks noChangeArrowheads="1"/>
            </p:cNvSpPr>
            <p:nvPr/>
          </p:nvSpPr>
          <p:spPr bwMode="auto">
            <a:xfrm rot="-5400000">
              <a:off x="-73" y="2557"/>
              <a:ext cx="854"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Pressure (kPa)</a:t>
              </a:r>
            </a:p>
          </p:txBody>
        </p:sp>
        <p:sp>
          <p:nvSpPr>
            <p:cNvPr id="86178" name="Freeform 338"/>
            <p:cNvSpPr>
              <a:spLocks/>
            </p:cNvSpPr>
            <p:nvPr/>
          </p:nvSpPr>
          <p:spPr bwMode="auto">
            <a:xfrm>
              <a:off x="674" y="1997"/>
              <a:ext cx="514" cy="1634"/>
            </a:xfrm>
            <a:custGeom>
              <a:avLst/>
              <a:gdLst>
                <a:gd name="T0" fmla="*/ 0 w 556"/>
                <a:gd name="T1" fmla="*/ 1516 h 1696"/>
                <a:gd name="T2" fmla="*/ 432 w 556"/>
                <a:gd name="T3" fmla="*/ 1516 h 1696"/>
                <a:gd name="T4" fmla="*/ 432 w 556"/>
                <a:gd name="T5" fmla="*/ 1514 h 1696"/>
                <a:gd name="T6" fmla="*/ 433 w 556"/>
                <a:gd name="T7" fmla="*/ 1514 h 1696"/>
                <a:gd name="T8" fmla="*/ 433 w 556"/>
                <a:gd name="T9" fmla="*/ 1239 h 1696"/>
                <a:gd name="T10" fmla="*/ 433 w 556"/>
                <a:gd name="T11" fmla="*/ 1231 h 1696"/>
                <a:gd name="T12" fmla="*/ 433 w 556"/>
                <a:gd name="T13" fmla="*/ 613 h 1696"/>
                <a:gd name="T14" fmla="*/ 434 w 556"/>
                <a:gd name="T15" fmla="*/ 598 h 1696"/>
                <a:gd name="T16" fmla="*/ 434 w 556"/>
                <a:gd name="T17" fmla="*/ 90 h 1696"/>
                <a:gd name="T18" fmla="*/ 434 w 556"/>
                <a:gd name="T19" fmla="*/ 84 h 1696"/>
                <a:gd name="T20" fmla="*/ 434 w 556"/>
                <a:gd name="T21" fmla="*/ 0 h 1696"/>
                <a:gd name="T22" fmla="*/ 434 w 556"/>
                <a:gd name="T23" fmla="*/ 2 h 1696"/>
                <a:gd name="T24" fmla="*/ 435 w 556"/>
                <a:gd name="T25" fmla="*/ 2 h 1696"/>
                <a:gd name="T26" fmla="*/ 435 w 556"/>
                <a:gd name="T27" fmla="*/ 13 h 1696"/>
                <a:gd name="T28" fmla="*/ 435 w 556"/>
                <a:gd name="T29" fmla="*/ 13 h 1696"/>
                <a:gd name="T30" fmla="*/ 435 w 556"/>
                <a:gd name="T31" fmla="*/ 23 h 1696"/>
                <a:gd name="T32" fmla="*/ 436 w 556"/>
                <a:gd name="T33" fmla="*/ 23 h 1696"/>
                <a:gd name="T34" fmla="*/ 436 w 556"/>
                <a:gd name="T35" fmla="*/ 29 h 1696"/>
                <a:gd name="T36" fmla="*/ 436 w 556"/>
                <a:gd name="T37" fmla="*/ 29 h 1696"/>
                <a:gd name="T38" fmla="*/ 436 w 556"/>
                <a:gd name="T39" fmla="*/ 29 h 1696"/>
                <a:gd name="T40" fmla="*/ 436 w 556"/>
                <a:gd name="T41" fmla="*/ 21 h 1696"/>
                <a:gd name="T42" fmla="*/ 437 w 556"/>
                <a:gd name="T43" fmla="*/ 21 h 1696"/>
                <a:gd name="T44" fmla="*/ 437 w 556"/>
                <a:gd name="T45" fmla="*/ 15 h 1696"/>
                <a:gd name="T46" fmla="*/ 437 w 556"/>
                <a:gd name="T47" fmla="*/ 18 h 1696"/>
                <a:gd name="T48" fmla="*/ 437 w 556"/>
                <a:gd name="T49" fmla="*/ 18 h 1696"/>
                <a:gd name="T50" fmla="*/ 437 w 556"/>
                <a:gd name="T51" fmla="*/ 34 h 1696"/>
                <a:gd name="T52" fmla="*/ 439 w 556"/>
                <a:gd name="T53" fmla="*/ 34 h 1696"/>
                <a:gd name="T54" fmla="*/ 439 w 556"/>
                <a:gd name="T55" fmla="*/ 44 h 1696"/>
                <a:gd name="T56" fmla="*/ 439 w 556"/>
                <a:gd name="T57" fmla="*/ 44 h 1696"/>
                <a:gd name="T58" fmla="*/ 439 w 556"/>
                <a:gd name="T59" fmla="*/ 47 h 169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56"/>
                <a:gd name="T91" fmla="*/ 0 h 1696"/>
                <a:gd name="T92" fmla="*/ 556 w 556"/>
                <a:gd name="T93" fmla="*/ 1696 h 169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56" h="1696">
                  <a:moveTo>
                    <a:pt x="0" y="1696"/>
                  </a:moveTo>
                  <a:lnTo>
                    <a:pt x="546" y="1696"/>
                  </a:lnTo>
                  <a:lnTo>
                    <a:pt x="546" y="1693"/>
                  </a:lnTo>
                  <a:lnTo>
                    <a:pt x="547" y="1693"/>
                  </a:lnTo>
                  <a:lnTo>
                    <a:pt x="547" y="1386"/>
                  </a:lnTo>
                  <a:lnTo>
                    <a:pt x="547" y="1376"/>
                  </a:lnTo>
                  <a:lnTo>
                    <a:pt x="547" y="685"/>
                  </a:lnTo>
                  <a:lnTo>
                    <a:pt x="549" y="669"/>
                  </a:lnTo>
                  <a:lnTo>
                    <a:pt x="549" y="101"/>
                  </a:lnTo>
                  <a:lnTo>
                    <a:pt x="549" y="93"/>
                  </a:lnTo>
                  <a:lnTo>
                    <a:pt x="549" y="0"/>
                  </a:lnTo>
                  <a:lnTo>
                    <a:pt x="549" y="2"/>
                  </a:lnTo>
                  <a:lnTo>
                    <a:pt x="551" y="2"/>
                  </a:lnTo>
                  <a:lnTo>
                    <a:pt x="551" y="13"/>
                  </a:lnTo>
                  <a:lnTo>
                    <a:pt x="551" y="26"/>
                  </a:lnTo>
                  <a:lnTo>
                    <a:pt x="553" y="26"/>
                  </a:lnTo>
                  <a:lnTo>
                    <a:pt x="553" y="32"/>
                  </a:lnTo>
                  <a:lnTo>
                    <a:pt x="553" y="24"/>
                  </a:lnTo>
                  <a:lnTo>
                    <a:pt x="554" y="24"/>
                  </a:lnTo>
                  <a:lnTo>
                    <a:pt x="554" y="18"/>
                  </a:lnTo>
                  <a:lnTo>
                    <a:pt x="554" y="21"/>
                  </a:lnTo>
                  <a:lnTo>
                    <a:pt x="554" y="37"/>
                  </a:lnTo>
                  <a:lnTo>
                    <a:pt x="556" y="37"/>
                  </a:lnTo>
                  <a:lnTo>
                    <a:pt x="556" y="50"/>
                  </a:lnTo>
                  <a:lnTo>
                    <a:pt x="556" y="53"/>
                  </a:lnTo>
                </a:path>
              </a:pathLst>
            </a:custGeom>
            <a:noFill/>
            <a:ln w="12700" cmpd="sng">
              <a:solidFill>
                <a:srgbClr val="000000"/>
              </a:solidFill>
              <a:prstDash val="solid"/>
              <a:round/>
              <a:headEnd/>
              <a:tailEnd/>
            </a:ln>
          </p:spPr>
          <p:txBody>
            <a:bodyPr/>
            <a:lstStyle/>
            <a:p>
              <a:endParaRPr lang="en-US"/>
            </a:p>
          </p:txBody>
        </p:sp>
        <p:sp>
          <p:nvSpPr>
            <p:cNvPr id="86179" name="Freeform 339"/>
            <p:cNvSpPr>
              <a:spLocks/>
            </p:cNvSpPr>
            <p:nvPr/>
          </p:nvSpPr>
          <p:spPr bwMode="auto">
            <a:xfrm>
              <a:off x="1188" y="2048"/>
              <a:ext cx="136" cy="874"/>
            </a:xfrm>
            <a:custGeom>
              <a:avLst/>
              <a:gdLst>
                <a:gd name="T0" fmla="*/ 2 w 147"/>
                <a:gd name="T1" fmla="*/ 39 h 907"/>
                <a:gd name="T2" fmla="*/ 4 w 147"/>
                <a:gd name="T3" fmla="*/ 97 h 907"/>
                <a:gd name="T4" fmla="*/ 6 w 147"/>
                <a:gd name="T5" fmla="*/ 141 h 907"/>
                <a:gd name="T6" fmla="*/ 6 w 147"/>
                <a:gd name="T7" fmla="*/ 189 h 907"/>
                <a:gd name="T8" fmla="*/ 8 w 147"/>
                <a:gd name="T9" fmla="*/ 219 h 907"/>
                <a:gd name="T10" fmla="*/ 9 w 147"/>
                <a:gd name="T11" fmla="*/ 272 h 907"/>
                <a:gd name="T12" fmla="*/ 13 w 147"/>
                <a:gd name="T13" fmla="*/ 304 h 907"/>
                <a:gd name="T14" fmla="*/ 15 w 147"/>
                <a:gd name="T15" fmla="*/ 348 h 907"/>
                <a:gd name="T16" fmla="*/ 17 w 147"/>
                <a:gd name="T17" fmla="*/ 377 h 907"/>
                <a:gd name="T18" fmla="*/ 17 w 147"/>
                <a:gd name="T19" fmla="*/ 420 h 907"/>
                <a:gd name="T20" fmla="*/ 19 w 147"/>
                <a:gd name="T21" fmla="*/ 451 h 907"/>
                <a:gd name="T22" fmla="*/ 20 w 147"/>
                <a:gd name="T23" fmla="*/ 494 h 907"/>
                <a:gd name="T24" fmla="*/ 24 w 147"/>
                <a:gd name="T25" fmla="*/ 523 h 907"/>
                <a:gd name="T26" fmla="*/ 26 w 147"/>
                <a:gd name="T27" fmla="*/ 548 h 907"/>
                <a:gd name="T28" fmla="*/ 27 w 147"/>
                <a:gd name="T29" fmla="*/ 558 h 907"/>
                <a:gd name="T30" fmla="*/ 28 w 147"/>
                <a:gd name="T31" fmla="*/ 570 h 907"/>
                <a:gd name="T32" fmla="*/ 31 w 147"/>
                <a:gd name="T33" fmla="*/ 573 h 907"/>
                <a:gd name="T34" fmla="*/ 31 w 147"/>
                <a:gd name="T35" fmla="*/ 577 h 907"/>
                <a:gd name="T36" fmla="*/ 33 w 147"/>
                <a:gd name="T37" fmla="*/ 582 h 907"/>
                <a:gd name="T38" fmla="*/ 35 w 147"/>
                <a:gd name="T39" fmla="*/ 584 h 907"/>
                <a:gd name="T40" fmla="*/ 37 w 147"/>
                <a:gd name="T41" fmla="*/ 590 h 907"/>
                <a:gd name="T42" fmla="*/ 39 w 147"/>
                <a:gd name="T43" fmla="*/ 595 h 907"/>
                <a:gd name="T44" fmla="*/ 40 w 147"/>
                <a:gd name="T45" fmla="*/ 597 h 907"/>
                <a:gd name="T46" fmla="*/ 46 w 147"/>
                <a:gd name="T47" fmla="*/ 599 h 907"/>
                <a:gd name="T48" fmla="*/ 48 w 147"/>
                <a:gd name="T49" fmla="*/ 601 h 907"/>
                <a:gd name="T50" fmla="*/ 52 w 147"/>
                <a:gd name="T51" fmla="*/ 605 h 907"/>
                <a:gd name="T52" fmla="*/ 54 w 147"/>
                <a:gd name="T53" fmla="*/ 611 h 907"/>
                <a:gd name="T54" fmla="*/ 56 w 147"/>
                <a:gd name="T55" fmla="*/ 619 h 907"/>
                <a:gd name="T56" fmla="*/ 58 w 147"/>
                <a:gd name="T57" fmla="*/ 623 h 907"/>
                <a:gd name="T58" fmla="*/ 59 w 147"/>
                <a:gd name="T59" fmla="*/ 632 h 907"/>
                <a:gd name="T60" fmla="*/ 61 w 147"/>
                <a:gd name="T61" fmla="*/ 637 h 907"/>
                <a:gd name="T62" fmla="*/ 63 w 147"/>
                <a:gd name="T63" fmla="*/ 645 h 907"/>
                <a:gd name="T64" fmla="*/ 65 w 147"/>
                <a:gd name="T65" fmla="*/ 649 h 907"/>
                <a:gd name="T66" fmla="*/ 67 w 147"/>
                <a:gd name="T67" fmla="*/ 655 h 907"/>
                <a:gd name="T68" fmla="*/ 68 w 147"/>
                <a:gd name="T69" fmla="*/ 663 h 907"/>
                <a:gd name="T70" fmla="*/ 69 w 147"/>
                <a:gd name="T71" fmla="*/ 669 h 907"/>
                <a:gd name="T72" fmla="*/ 72 w 147"/>
                <a:gd name="T73" fmla="*/ 676 h 907"/>
                <a:gd name="T74" fmla="*/ 74 w 147"/>
                <a:gd name="T75" fmla="*/ 682 h 907"/>
                <a:gd name="T76" fmla="*/ 75 w 147"/>
                <a:gd name="T77" fmla="*/ 687 h 907"/>
                <a:gd name="T78" fmla="*/ 77 w 147"/>
                <a:gd name="T79" fmla="*/ 695 h 907"/>
                <a:gd name="T80" fmla="*/ 80 w 147"/>
                <a:gd name="T81" fmla="*/ 700 h 907"/>
                <a:gd name="T82" fmla="*/ 80 w 147"/>
                <a:gd name="T83" fmla="*/ 705 h 907"/>
                <a:gd name="T84" fmla="*/ 82 w 147"/>
                <a:gd name="T85" fmla="*/ 711 h 907"/>
                <a:gd name="T86" fmla="*/ 83 w 147"/>
                <a:gd name="T87" fmla="*/ 719 h 907"/>
                <a:gd name="T88" fmla="*/ 86 w 147"/>
                <a:gd name="T89" fmla="*/ 724 h 907"/>
                <a:gd name="T90" fmla="*/ 88 w 147"/>
                <a:gd name="T91" fmla="*/ 728 h 907"/>
                <a:gd name="T92" fmla="*/ 89 w 147"/>
                <a:gd name="T93" fmla="*/ 732 h 907"/>
                <a:gd name="T94" fmla="*/ 90 w 147"/>
                <a:gd name="T95" fmla="*/ 737 h 907"/>
                <a:gd name="T96" fmla="*/ 93 w 147"/>
                <a:gd name="T97" fmla="*/ 742 h 907"/>
                <a:gd name="T98" fmla="*/ 94 w 147"/>
                <a:gd name="T99" fmla="*/ 748 h 907"/>
                <a:gd name="T100" fmla="*/ 96 w 147"/>
                <a:gd name="T101" fmla="*/ 752 h 907"/>
                <a:gd name="T102" fmla="*/ 97 w 147"/>
                <a:gd name="T103" fmla="*/ 758 h 907"/>
                <a:gd name="T104" fmla="*/ 100 w 147"/>
                <a:gd name="T105" fmla="*/ 763 h 907"/>
                <a:gd name="T106" fmla="*/ 101 w 147"/>
                <a:gd name="T107" fmla="*/ 769 h 907"/>
                <a:gd name="T108" fmla="*/ 103 w 147"/>
                <a:gd name="T109" fmla="*/ 774 h 907"/>
                <a:gd name="T110" fmla="*/ 105 w 147"/>
                <a:gd name="T111" fmla="*/ 778 h 907"/>
                <a:gd name="T112" fmla="*/ 107 w 147"/>
                <a:gd name="T113" fmla="*/ 782 h 907"/>
                <a:gd name="T114" fmla="*/ 108 w 147"/>
                <a:gd name="T115" fmla="*/ 787 h 907"/>
                <a:gd name="T116" fmla="*/ 111 w 147"/>
                <a:gd name="T117" fmla="*/ 792 h 907"/>
                <a:gd name="T118" fmla="*/ 112 w 147"/>
                <a:gd name="T119" fmla="*/ 800 h 907"/>
                <a:gd name="T120" fmla="*/ 114 w 147"/>
                <a:gd name="T121" fmla="*/ 804 h 907"/>
                <a:gd name="T122" fmla="*/ 116 w 147"/>
                <a:gd name="T123" fmla="*/ 808 h 9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
                <a:gd name="T187" fmla="*/ 0 h 907"/>
                <a:gd name="T188" fmla="*/ 147 w 147"/>
                <a:gd name="T189" fmla="*/ 907 h 90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 h="907">
                  <a:moveTo>
                    <a:pt x="0" y="0"/>
                  </a:moveTo>
                  <a:lnTo>
                    <a:pt x="0" y="19"/>
                  </a:lnTo>
                  <a:lnTo>
                    <a:pt x="2" y="19"/>
                  </a:lnTo>
                  <a:lnTo>
                    <a:pt x="2" y="43"/>
                  </a:lnTo>
                  <a:lnTo>
                    <a:pt x="2" y="64"/>
                  </a:lnTo>
                  <a:lnTo>
                    <a:pt x="4" y="64"/>
                  </a:lnTo>
                  <a:lnTo>
                    <a:pt x="4" y="88"/>
                  </a:lnTo>
                  <a:lnTo>
                    <a:pt x="4" y="109"/>
                  </a:lnTo>
                  <a:lnTo>
                    <a:pt x="5" y="109"/>
                  </a:lnTo>
                  <a:lnTo>
                    <a:pt x="5" y="133"/>
                  </a:lnTo>
                  <a:lnTo>
                    <a:pt x="5" y="157"/>
                  </a:lnTo>
                  <a:lnTo>
                    <a:pt x="7" y="157"/>
                  </a:lnTo>
                  <a:lnTo>
                    <a:pt x="7" y="179"/>
                  </a:lnTo>
                  <a:lnTo>
                    <a:pt x="7" y="195"/>
                  </a:lnTo>
                  <a:lnTo>
                    <a:pt x="9" y="195"/>
                  </a:lnTo>
                  <a:lnTo>
                    <a:pt x="9" y="211"/>
                  </a:lnTo>
                  <a:lnTo>
                    <a:pt x="9" y="227"/>
                  </a:lnTo>
                  <a:lnTo>
                    <a:pt x="11" y="227"/>
                  </a:lnTo>
                  <a:lnTo>
                    <a:pt x="11" y="245"/>
                  </a:lnTo>
                  <a:lnTo>
                    <a:pt x="11" y="264"/>
                  </a:lnTo>
                  <a:lnTo>
                    <a:pt x="12" y="267"/>
                  </a:lnTo>
                  <a:lnTo>
                    <a:pt x="12" y="285"/>
                  </a:lnTo>
                  <a:lnTo>
                    <a:pt x="12" y="304"/>
                  </a:lnTo>
                  <a:lnTo>
                    <a:pt x="14" y="304"/>
                  </a:lnTo>
                  <a:lnTo>
                    <a:pt x="14" y="323"/>
                  </a:lnTo>
                  <a:lnTo>
                    <a:pt x="16" y="323"/>
                  </a:lnTo>
                  <a:lnTo>
                    <a:pt x="16" y="339"/>
                  </a:lnTo>
                  <a:lnTo>
                    <a:pt x="16" y="357"/>
                  </a:lnTo>
                  <a:lnTo>
                    <a:pt x="16" y="373"/>
                  </a:lnTo>
                  <a:lnTo>
                    <a:pt x="18" y="373"/>
                  </a:lnTo>
                  <a:lnTo>
                    <a:pt x="18" y="389"/>
                  </a:lnTo>
                  <a:lnTo>
                    <a:pt x="18" y="405"/>
                  </a:lnTo>
                  <a:lnTo>
                    <a:pt x="19" y="405"/>
                  </a:lnTo>
                  <a:lnTo>
                    <a:pt x="19" y="421"/>
                  </a:lnTo>
                  <a:lnTo>
                    <a:pt x="21" y="421"/>
                  </a:lnTo>
                  <a:lnTo>
                    <a:pt x="21" y="437"/>
                  </a:lnTo>
                  <a:lnTo>
                    <a:pt x="21" y="453"/>
                  </a:lnTo>
                  <a:lnTo>
                    <a:pt x="21" y="469"/>
                  </a:lnTo>
                  <a:lnTo>
                    <a:pt x="23" y="469"/>
                  </a:lnTo>
                  <a:lnTo>
                    <a:pt x="23" y="485"/>
                  </a:lnTo>
                  <a:lnTo>
                    <a:pt x="25" y="485"/>
                  </a:lnTo>
                  <a:lnTo>
                    <a:pt x="25" y="501"/>
                  </a:lnTo>
                  <a:lnTo>
                    <a:pt x="25" y="504"/>
                  </a:lnTo>
                  <a:lnTo>
                    <a:pt x="25" y="517"/>
                  </a:lnTo>
                  <a:lnTo>
                    <a:pt x="26" y="520"/>
                  </a:lnTo>
                  <a:lnTo>
                    <a:pt x="26" y="536"/>
                  </a:lnTo>
                  <a:lnTo>
                    <a:pt x="26" y="552"/>
                  </a:lnTo>
                  <a:lnTo>
                    <a:pt x="26" y="568"/>
                  </a:lnTo>
                  <a:lnTo>
                    <a:pt x="28" y="568"/>
                  </a:lnTo>
                  <a:lnTo>
                    <a:pt x="28" y="584"/>
                  </a:lnTo>
                  <a:lnTo>
                    <a:pt x="30" y="584"/>
                  </a:lnTo>
                  <a:lnTo>
                    <a:pt x="30" y="600"/>
                  </a:lnTo>
                  <a:lnTo>
                    <a:pt x="30" y="608"/>
                  </a:lnTo>
                  <a:lnTo>
                    <a:pt x="32" y="608"/>
                  </a:lnTo>
                  <a:lnTo>
                    <a:pt x="32" y="613"/>
                  </a:lnTo>
                  <a:lnTo>
                    <a:pt x="32" y="619"/>
                  </a:lnTo>
                  <a:lnTo>
                    <a:pt x="33" y="619"/>
                  </a:lnTo>
                  <a:lnTo>
                    <a:pt x="33" y="624"/>
                  </a:lnTo>
                  <a:lnTo>
                    <a:pt x="33" y="629"/>
                  </a:lnTo>
                  <a:lnTo>
                    <a:pt x="35" y="629"/>
                  </a:lnTo>
                  <a:lnTo>
                    <a:pt x="35" y="635"/>
                  </a:lnTo>
                  <a:lnTo>
                    <a:pt x="35" y="637"/>
                  </a:lnTo>
                  <a:lnTo>
                    <a:pt x="37" y="637"/>
                  </a:lnTo>
                  <a:lnTo>
                    <a:pt x="37" y="640"/>
                  </a:lnTo>
                  <a:lnTo>
                    <a:pt x="39" y="640"/>
                  </a:lnTo>
                  <a:lnTo>
                    <a:pt x="39" y="643"/>
                  </a:lnTo>
                  <a:lnTo>
                    <a:pt x="39" y="645"/>
                  </a:lnTo>
                  <a:lnTo>
                    <a:pt x="40" y="645"/>
                  </a:lnTo>
                  <a:lnTo>
                    <a:pt x="40" y="648"/>
                  </a:lnTo>
                  <a:lnTo>
                    <a:pt x="42" y="648"/>
                  </a:lnTo>
                  <a:lnTo>
                    <a:pt x="42" y="651"/>
                  </a:lnTo>
                  <a:lnTo>
                    <a:pt x="44" y="651"/>
                  </a:lnTo>
                  <a:lnTo>
                    <a:pt x="44" y="653"/>
                  </a:lnTo>
                  <a:lnTo>
                    <a:pt x="46" y="653"/>
                  </a:lnTo>
                  <a:lnTo>
                    <a:pt x="46" y="656"/>
                  </a:lnTo>
                  <a:lnTo>
                    <a:pt x="46" y="659"/>
                  </a:lnTo>
                  <a:lnTo>
                    <a:pt x="47" y="659"/>
                  </a:lnTo>
                  <a:lnTo>
                    <a:pt x="47" y="661"/>
                  </a:lnTo>
                  <a:lnTo>
                    <a:pt x="49" y="661"/>
                  </a:lnTo>
                  <a:lnTo>
                    <a:pt x="49" y="664"/>
                  </a:lnTo>
                  <a:lnTo>
                    <a:pt x="51" y="664"/>
                  </a:lnTo>
                  <a:lnTo>
                    <a:pt x="51" y="667"/>
                  </a:lnTo>
                  <a:lnTo>
                    <a:pt x="56" y="667"/>
                  </a:lnTo>
                  <a:lnTo>
                    <a:pt x="56" y="669"/>
                  </a:lnTo>
                  <a:lnTo>
                    <a:pt x="58" y="669"/>
                  </a:lnTo>
                  <a:lnTo>
                    <a:pt x="60" y="669"/>
                  </a:lnTo>
                  <a:lnTo>
                    <a:pt x="60" y="672"/>
                  </a:lnTo>
                  <a:lnTo>
                    <a:pt x="61" y="672"/>
                  </a:lnTo>
                  <a:lnTo>
                    <a:pt x="61" y="675"/>
                  </a:lnTo>
                  <a:lnTo>
                    <a:pt x="63" y="675"/>
                  </a:lnTo>
                  <a:lnTo>
                    <a:pt x="65" y="675"/>
                  </a:lnTo>
                  <a:lnTo>
                    <a:pt x="65" y="677"/>
                  </a:lnTo>
                  <a:lnTo>
                    <a:pt x="67" y="677"/>
                  </a:lnTo>
                  <a:lnTo>
                    <a:pt x="67" y="680"/>
                  </a:lnTo>
                  <a:lnTo>
                    <a:pt x="68" y="680"/>
                  </a:lnTo>
                  <a:lnTo>
                    <a:pt x="68" y="683"/>
                  </a:lnTo>
                  <a:lnTo>
                    <a:pt x="68" y="685"/>
                  </a:lnTo>
                  <a:lnTo>
                    <a:pt x="70" y="685"/>
                  </a:lnTo>
                  <a:lnTo>
                    <a:pt x="70" y="688"/>
                  </a:lnTo>
                  <a:lnTo>
                    <a:pt x="70" y="691"/>
                  </a:lnTo>
                  <a:lnTo>
                    <a:pt x="72" y="691"/>
                  </a:lnTo>
                  <a:lnTo>
                    <a:pt x="72" y="693"/>
                  </a:lnTo>
                  <a:lnTo>
                    <a:pt x="72" y="696"/>
                  </a:lnTo>
                  <a:lnTo>
                    <a:pt x="74" y="696"/>
                  </a:lnTo>
                  <a:lnTo>
                    <a:pt x="74" y="699"/>
                  </a:lnTo>
                  <a:lnTo>
                    <a:pt x="74" y="701"/>
                  </a:lnTo>
                  <a:lnTo>
                    <a:pt x="75" y="701"/>
                  </a:lnTo>
                  <a:lnTo>
                    <a:pt x="75" y="707"/>
                  </a:lnTo>
                  <a:lnTo>
                    <a:pt x="77" y="707"/>
                  </a:lnTo>
                  <a:lnTo>
                    <a:pt x="77" y="712"/>
                  </a:lnTo>
                  <a:lnTo>
                    <a:pt x="77" y="715"/>
                  </a:lnTo>
                  <a:lnTo>
                    <a:pt x="79" y="715"/>
                  </a:lnTo>
                  <a:lnTo>
                    <a:pt x="79" y="720"/>
                  </a:lnTo>
                  <a:lnTo>
                    <a:pt x="81" y="720"/>
                  </a:lnTo>
                  <a:lnTo>
                    <a:pt x="81" y="723"/>
                  </a:lnTo>
                  <a:lnTo>
                    <a:pt x="81" y="725"/>
                  </a:lnTo>
                  <a:lnTo>
                    <a:pt x="82" y="725"/>
                  </a:lnTo>
                  <a:lnTo>
                    <a:pt x="82" y="728"/>
                  </a:lnTo>
                  <a:lnTo>
                    <a:pt x="82" y="731"/>
                  </a:lnTo>
                  <a:lnTo>
                    <a:pt x="84" y="731"/>
                  </a:lnTo>
                  <a:lnTo>
                    <a:pt x="84" y="733"/>
                  </a:lnTo>
                  <a:lnTo>
                    <a:pt x="84" y="736"/>
                  </a:lnTo>
                  <a:lnTo>
                    <a:pt x="86" y="736"/>
                  </a:lnTo>
                  <a:lnTo>
                    <a:pt x="86" y="739"/>
                  </a:lnTo>
                  <a:lnTo>
                    <a:pt x="86" y="741"/>
                  </a:lnTo>
                  <a:lnTo>
                    <a:pt x="88" y="744"/>
                  </a:lnTo>
                  <a:lnTo>
                    <a:pt x="88" y="747"/>
                  </a:lnTo>
                  <a:lnTo>
                    <a:pt x="90" y="749"/>
                  </a:lnTo>
                  <a:lnTo>
                    <a:pt x="90" y="752"/>
                  </a:lnTo>
                  <a:lnTo>
                    <a:pt x="90" y="755"/>
                  </a:lnTo>
                  <a:lnTo>
                    <a:pt x="91" y="755"/>
                  </a:lnTo>
                  <a:lnTo>
                    <a:pt x="91" y="757"/>
                  </a:lnTo>
                  <a:lnTo>
                    <a:pt x="91" y="760"/>
                  </a:lnTo>
                  <a:lnTo>
                    <a:pt x="93" y="760"/>
                  </a:lnTo>
                  <a:lnTo>
                    <a:pt x="93" y="763"/>
                  </a:lnTo>
                  <a:lnTo>
                    <a:pt x="93" y="765"/>
                  </a:lnTo>
                  <a:lnTo>
                    <a:pt x="95" y="765"/>
                  </a:lnTo>
                  <a:lnTo>
                    <a:pt x="95" y="768"/>
                  </a:lnTo>
                  <a:lnTo>
                    <a:pt x="95" y="771"/>
                  </a:lnTo>
                  <a:lnTo>
                    <a:pt x="97" y="771"/>
                  </a:lnTo>
                  <a:lnTo>
                    <a:pt x="97" y="773"/>
                  </a:lnTo>
                  <a:lnTo>
                    <a:pt x="97" y="776"/>
                  </a:lnTo>
                  <a:lnTo>
                    <a:pt x="98" y="776"/>
                  </a:lnTo>
                  <a:lnTo>
                    <a:pt x="98" y="779"/>
                  </a:lnTo>
                  <a:lnTo>
                    <a:pt x="98" y="781"/>
                  </a:lnTo>
                  <a:lnTo>
                    <a:pt x="100" y="781"/>
                  </a:lnTo>
                  <a:lnTo>
                    <a:pt x="100" y="784"/>
                  </a:lnTo>
                  <a:lnTo>
                    <a:pt x="100" y="787"/>
                  </a:lnTo>
                  <a:lnTo>
                    <a:pt x="102" y="789"/>
                  </a:lnTo>
                  <a:lnTo>
                    <a:pt x="102" y="792"/>
                  </a:lnTo>
                  <a:lnTo>
                    <a:pt x="104" y="792"/>
                  </a:lnTo>
                  <a:lnTo>
                    <a:pt x="104" y="795"/>
                  </a:lnTo>
                  <a:lnTo>
                    <a:pt x="104" y="797"/>
                  </a:lnTo>
                  <a:lnTo>
                    <a:pt x="105" y="797"/>
                  </a:lnTo>
                  <a:lnTo>
                    <a:pt x="105" y="800"/>
                  </a:lnTo>
                  <a:lnTo>
                    <a:pt x="105" y="803"/>
                  </a:lnTo>
                  <a:lnTo>
                    <a:pt x="107" y="803"/>
                  </a:lnTo>
                  <a:lnTo>
                    <a:pt x="107" y="805"/>
                  </a:lnTo>
                  <a:lnTo>
                    <a:pt x="109" y="808"/>
                  </a:lnTo>
                  <a:lnTo>
                    <a:pt x="109" y="811"/>
                  </a:lnTo>
                  <a:lnTo>
                    <a:pt x="111" y="811"/>
                  </a:lnTo>
                  <a:lnTo>
                    <a:pt x="111" y="813"/>
                  </a:lnTo>
                  <a:lnTo>
                    <a:pt x="111" y="816"/>
                  </a:lnTo>
                  <a:lnTo>
                    <a:pt x="112" y="816"/>
                  </a:lnTo>
                  <a:lnTo>
                    <a:pt x="112" y="819"/>
                  </a:lnTo>
                  <a:lnTo>
                    <a:pt x="114" y="821"/>
                  </a:lnTo>
                  <a:lnTo>
                    <a:pt x="114" y="824"/>
                  </a:lnTo>
                  <a:lnTo>
                    <a:pt x="116" y="824"/>
                  </a:lnTo>
                  <a:lnTo>
                    <a:pt x="116" y="827"/>
                  </a:lnTo>
                  <a:lnTo>
                    <a:pt x="116" y="829"/>
                  </a:lnTo>
                  <a:lnTo>
                    <a:pt x="118" y="829"/>
                  </a:lnTo>
                  <a:lnTo>
                    <a:pt x="118" y="832"/>
                  </a:lnTo>
                  <a:lnTo>
                    <a:pt x="118" y="835"/>
                  </a:lnTo>
                  <a:lnTo>
                    <a:pt x="119" y="835"/>
                  </a:lnTo>
                  <a:lnTo>
                    <a:pt x="119" y="837"/>
                  </a:lnTo>
                  <a:lnTo>
                    <a:pt x="121" y="837"/>
                  </a:lnTo>
                  <a:lnTo>
                    <a:pt x="121" y="840"/>
                  </a:lnTo>
                  <a:lnTo>
                    <a:pt x="121" y="843"/>
                  </a:lnTo>
                  <a:lnTo>
                    <a:pt x="123" y="843"/>
                  </a:lnTo>
                  <a:lnTo>
                    <a:pt x="123" y="845"/>
                  </a:lnTo>
                  <a:lnTo>
                    <a:pt x="123" y="848"/>
                  </a:lnTo>
                  <a:lnTo>
                    <a:pt x="125" y="848"/>
                  </a:lnTo>
                  <a:lnTo>
                    <a:pt x="125" y="851"/>
                  </a:lnTo>
                  <a:lnTo>
                    <a:pt x="126" y="853"/>
                  </a:lnTo>
                  <a:lnTo>
                    <a:pt x="126" y="856"/>
                  </a:lnTo>
                  <a:lnTo>
                    <a:pt x="128" y="856"/>
                  </a:lnTo>
                  <a:lnTo>
                    <a:pt x="128" y="859"/>
                  </a:lnTo>
                  <a:lnTo>
                    <a:pt x="128" y="861"/>
                  </a:lnTo>
                  <a:lnTo>
                    <a:pt x="130" y="861"/>
                  </a:lnTo>
                  <a:lnTo>
                    <a:pt x="130" y="864"/>
                  </a:lnTo>
                  <a:lnTo>
                    <a:pt x="132" y="867"/>
                  </a:lnTo>
                  <a:lnTo>
                    <a:pt x="133" y="869"/>
                  </a:lnTo>
                  <a:lnTo>
                    <a:pt x="133" y="872"/>
                  </a:lnTo>
                  <a:lnTo>
                    <a:pt x="135" y="872"/>
                  </a:lnTo>
                  <a:lnTo>
                    <a:pt x="135" y="875"/>
                  </a:lnTo>
                  <a:lnTo>
                    <a:pt x="135" y="877"/>
                  </a:lnTo>
                  <a:lnTo>
                    <a:pt x="137" y="877"/>
                  </a:lnTo>
                  <a:lnTo>
                    <a:pt x="137" y="880"/>
                  </a:lnTo>
                  <a:lnTo>
                    <a:pt x="139" y="883"/>
                  </a:lnTo>
                  <a:lnTo>
                    <a:pt x="139" y="885"/>
                  </a:lnTo>
                  <a:lnTo>
                    <a:pt x="140" y="885"/>
                  </a:lnTo>
                  <a:lnTo>
                    <a:pt x="140" y="888"/>
                  </a:lnTo>
                  <a:lnTo>
                    <a:pt x="140" y="891"/>
                  </a:lnTo>
                  <a:lnTo>
                    <a:pt x="142" y="891"/>
                  </a:lnTo>
                  <a:lnTo>
                    <a:pt x="142" y="893"/>
                  </a:lnTo>
                  <a:lnTo>
                    <a:pt x="144" y="896"/>
                  </a:lnTo>
                  <a:lnTo>
                    <a:pt x="144" y="899"/>
                  </a:lnTo>
                  <a:lnTo>
                    <a:pt x="144" y="901"/>
                  </a:lnTo>
                  <a:lnTo>
                    <a:pt x="146" y="901"/>
                  </a:lnTo>
                  <a:lnTo>
                    <a:pt x="146" y="904"/>
                  </a:lnTo>
                  <a:lnTo>
                    <a:pt x="147" y="907"/>
                  </a:lnTo>
                </a:path>
              </a:pathLst>
            </a:custGeom>
            <a:noFill/>
            <a:ln w="3175">
              <a:solidFill>
                <a:srgbClr val="000000"/>
              </a:solidFill>
              <a:prstDash val="solid"/>
              <a:round/>
              <a:headEnd/>
              <a:tailEnd/>
            </a:ln>
          </p:spPr>
          <p:txBody>
            <a:bodyPr/>
            <a:lstStyle/>
            <a:p>
              <a:endParaRPr lang="en-US"/>
            </a:p>
          </p:txBody>
        </p:sp>
        <p:sp>
          <p:nvSpPr>
            <p:cNvPr id="86180" name="Freeform 340"/>
            <p:cNvSpPr>
              <a:spLocks/>
            </p:cNvSpPr>
            <p:nvPr/>
          </p:nvSpPr>
          <p:spPr bwMode="auto">
            <a:xfrm>
              <a:off x="1324" y="2822"/>
              <a:ext cx="1152" cy="133"/>
            </a:xfrm>
            <a:custGeom>
              <a:avLst/>
              <a:gdLst>
                <a:gd name="T0" fmla="*/ 0 w 1247"/>
                <a:gd name="T1" fmla="*/ 94 h 138"/>
                <a:gd name="T2" fmla="*/ 2 w 1247"/>
                <a:gd name="T3" fmla="*/ 97 h 138"/>
                <a:gd name="T4" fmla="*/ 4 w 1247"/>
                <a:gd name="T5" fmla="*/ 100 h 138"/>
                <a:gd name="T6" fmla="*/ 4 w 1247"/>
                <a:gd name="T7" fmla="*/ 102 h 138"/>
                <a:gd name="T8" fmla="*/ 6 w 1247"/>
                <a:gd name="T9" fmla="*/ 108 h 138"/>
                <a:gd name="T10" fmla="*/ 6 w 1247"/>
                <a:gd name="T11" fmla="*/ 110 h 138"/>
                <a:gd name="T12" fmla="*/ 6 w 1247"/>
                <a:gd name="T13" fmla="*/ 112 h 138"/>
                <a:gd name="T14" fmla="*/ 6 w 1247"/>
                <a:gd name="T15" fmla="*/ 116 h 138"/>
                <a:gd name="T16" fmla="*/ 8 w 1247"/>
                <a:gd name="T17" fmla="*/ 119 h 138"/>
                <a:gd name="T18" fmla="*/ 11 w 1247"/>
                <a:gd name="T19" fmla="*/ 121 h 138"/>
                <a:gd name="T20" fmla="*/ 15 w 1247"/>
                <a:gd name="T21" fmla="*/ 121 h 138"/>
                <a:gd name="T22" fmla="*/ 16 w 1247"/>
                <a:gd name="T23" fmla="*/ 123 h 138"/>
                <a:gd name="T24" fmla="*/ 27 w 1247"/>
                <a:gd name="T25" fmla="*/ 123 h 138"/>
                <a:gd name="T26" fmla="*/ 28 w 1247"/>
                <a:gd name="T27" fmla="*/ 121 h 138"/>
                <a:gd name="T28" fmla="*/ 33 w 1247"/>
                <a:gd name="T29" fmla="*/ 119 h 138"/>
                <a:gd name="T30" fmla="*/ 35 w 1247"/>
                <a:gd name="T31" fmla="*/ 116 h 138"/>
                <a:gd name="T32" fmla="*/ 39 w 1247"/>
                <a:gd name="T33" fmla="*/ 116 h 138"/>
                <a:gd name="T34" fmla="*/ 42 w 1247"/>
                <a:gd name="T35" fmla="*/ 115 h 138"/>
                <a:gd name="T36" fmla="*/ 46 w 1247"/>
                <a:gd name="T37" fmla="*/ 112 h 138"/>
                <a:gd name="T38" fmla="*/ 47 w 1247"/>
                <a:gd name="T39" fmla="*/ 110 h 138"/>
                <a:gd name="T40" fmla="*/ 51 w 1247"/>
                <a:gd name="T41" fmla="*/ 110 h 138"/>
                <a:gd name="T42" fmla="*/ 55 w 1247"/>
                <a:gd name="T43" fmla="*/ 108 h 138"/>
                <a:gd name="T44" fmla="*/ 58 w 1247"/>
                <a:gd name="T45" fmla="*/ 105 h 138"/>
                <a:gd name="T46" fmla="*/ 60 w 1247"/>
                <a:gd name="T47" fmla="*/ 102 h 138"/>
                <a:gd name="T48" fmla="*/ 64 w 1247"/>
                <a:gd name="T49" fmla="*/ 102 h 138"/>
                <a:gd name="T50" fmla="*/ 67 w 1247"/>
                <a:gd name="T51" fmla="*/ 100 h 138"/>
                <a:gd name="T52" fmla="*/ 73 w 1247"/>
                <a:gd name="T53" fmla="*/ 94 h 138"/>
                <a:gd name="T54" fmla="*/ 78 w 1247"/>
                <a:gd name="T55" fmla="*/ 93 h 138"/>
                <a:gd name="T56" fmla="*/ 84 w 1247"/>
                <a:gd name="T57" fmla="*/ 90 h 138"/>
                <a:gd name="T58" fmla="*/ 88 w 1247"/>
                <a:gd name="T59" fmla="*/ 88 h 138"/>
                <a:gd name="T60" fmla="*/ 93 w 1247"/>
                <a:gd name="T61" fmla="*/ 88 h 138"/>
                <a:gd name="T62" fmla="*/ 98 w 1247"/>
                <a:gd name="T63" fmla="*/ 87 h 138"/>
                <a:gd name="T64" fmla="*/ 103 w 1247"/>
                <a:gd name="T65" fmla="*/ 84 h 138"/>
                <a:gd name="T66" fmla="*/ 108 w 1247"/>
                <a:gd name="T67" fmla="*/ 81 h 138"/>
                <a:gd name="T68" fmla="*/ 114 w 1247"/>
                <a:gd name="T69" fmla="*/ 81 h 138"/>
                <a:gd name="T70" fmla="*/ 118 w 1247"/>
                <a:gd name="T71" fmla="*/ 79 h 138"/>
                <a:gd name="T72" fmla="*/ 123 w 1247"/>
                <a:gd name="T73" fmla="*/ 76 h 138"/>
                <a:gd name="T74" fmla="*/ 128 w 1247"/>
                <a:gd name="T75" fmla="*/ 73 h 138"/>
                <a:gd name="T76" fmla="*/ 133 w 1247"/>
                <a:gd name="T77" fmla="*/ 73 h 138"/>
                <a:gd name="T78" fmla="*/ 145 w 1247"/>
                <a:gd name="T79" fmla="*/ 68 h 138"/>
                <a:gd name="T80" fmla="*/ 169 w 1247"/>
                <a:gd name="T81" fmla="*/ 60 h 138"/>
                <a:gd name="T82" fmla="*/ 191 w 1247"/>
                <a:gd name="T83" fmla="*/ 55 h 138"/>
                <a:gd name="T84" fmla="*/ 214 w 1247"/>
                <a:gd name="T85" fmla="*/ 47 h 138"/>
                <a:gd name="T86" fmla="*/ 238 w 1247"/>
                <a:gd name="T87" fmla="*/ 42 h 138"/>
                <a:gd name="T88" fmla="*/ 262 w 1247"/>
                <a:gd name="T89" fmla="*/ 38 h 138"/>
                <a:gd name="T90" fmla="*/ 285 w 1247"/>
                <a:gd name="T91" fmla="*/ 31 h 138"/>
                <a:gd name="T92" fmla="*/ 308 w 1247"/>
                <a:gd name="T93" fmla="*/ 26 h 138"/>
                <a:gd name="T94" fmla="*/ 330 w 1247"/>
                <a:gd name="T95" fmla="*/ 23 h 138"/>
                <a:gd name="T96" fmla="*/ 353 w 1247"/>
                <a:gd name="T97" fmla="*/ 18 h 138"/>
                <a:gd name="T98" fmla="*/ 376 w 1247"/>
                <a:gd name="T99" fmla="*/ 13 h 138"/>
                <a:gd name="T100" fmla="*/ 398 w 1247"/>
                <a:gd name="T101" fmla="*/ 13 h 138"/>
                <a:gd name="T102" fmla="*/ 421 w 1247"/>
                <a:gd name="T103" fmla="*/ 8 h 138"/>
                <a:gd name="T104" fmla="*/ 445 w 1247"/>
                <a:gd name="T105" fmla="*/ 5 h 138"/>
                <a:gd name="T106" fmla="*/ 467 w 1247"/>
                <a:gd name="T107" fmla="*/ 2 h 138"/>
                <a:gd name="T108" fmla="*/ 491 w 1247"/>
                <a:gd name="T109" fmla="*/ 0 h 13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47"/>
                <a:gd name="T166" fmla="*/ 0 h 138"/>
                <a:gd name="T167" fmla="*/ 1247 w 1247"/>
                <a:gd name="T168" fmla="*/ 138 h 13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47" h="138">
                  <a:moveTo>
                    <a:pt x="0" y="104"/>
                  </a:moveTo>
                  <a:lnTo>
                    <a:pt x="0" y="104"/>
                  </a:lnTo>
                  <a:lnTo>
                    <a:pt x="0" y="106"/>
                  </a:lnTo>
                  <a:lnTo>
                    <a:pt x="2" y="106"/>
                  </a:lnTo>
                  <a:lnTo>
                    <a:pt x="2" y="109"/>
                  </a:lnTo>
                  <a:lnTo>
                    <a:pt x="2" y="112"/>
                  </a:lnTo>
                  <a:lnTo>
                    <a:pt x="4" y="112"/>
                  </a:lnTo>
                  <a:lnTo>
                    <a:pt x="4" y="114"/>
                  </a:lnTo>
                  <a:lnTo>
                    <a:pt x="6" y="117"/>
                  </a:lnTo>
                  <a:lnTo>
                    <a:pt x="6" y="120"/>
                  </a:lnTo>
                  <a:lnTo>
                    <a:pt x="7" y="120"/>
                  </a:lnTo>
                  <a:lnTo>
                    <a:pt x="7" y="122"/>
                  </a:lnTo>
                  <a:lnTo>
                    <a:pt x="7" y="125"/>
                  </a:lnTo>
                  <a:lnTo>
                    <a:pt x="9" y="125"/>
                  </a:lnTo>
                  <a:lnTo>
                    <a:pt x="9" y="128"/>
                  </a:lnTo>
                  <a:lnTo>
                    <a:pt x="9" y="130"/>
                  </a:lnTo>
                  <a:lnTo>
                    <a:pt x="11" y="130"/>
                  </a:lnTo>
                  <a:lnTo>
                    <a:pt x="11" y="133"/>
                  </a:lnTo>
                  <a:lnTo>
                    <a:pt x="13" y="133"/>
                  </a:lnTo>
                  <a:lnTo>
                    <a:pt x="14" y="133"/>
                  </a:lnTo>
                  <a:lnTo>
                    <a:pt x="14" y="136"/>
                  </a:lnTo>
                  <a:lnTo>
                    <a:pt x="16" y="136"/>
                  </a:lnTo>
                  <a:lnTo>
                    <a:pt x="18" y="136"/>
                  </a:lnTo>
                  <a:lnTo>
                    <a:pt x="18" y="138"/>
                  </a:lnTo>
                  <a:lnTo>
                    <a:pt x="20" y="138"/>
                  </a:lnTo>
                  <a:lnTo>
                    <a:pt x="27" y="138"/>
                  </a:lnTo>
                  <a:lnTo>
                    <a:pt x="34" y="138"/>
                  </a:lnTo>
                  <a:lnTo>
                    <a:pt x="34" y="136"/>
                  </a:lnTo>
                  <a:lnTo>
                    <a:pt x="35" y="136"/>
                  </a:lnTo>
                  <a:lnTo>
                    <a:pt x="39" y="136"/>
                  </a:lnTo>
                  <a:lnTo>
                    <a:pt x="39" y="133"/>
                  </a:lnTo>
                  <a:lnTo>
                    <a:pt x="42" y="133"/>
                  </a:lnTo>
                  <a:lnTo>
                    <a:pt x="44" y="133"/>
                  </a:lnTo>
                  <a:lnTo>
                    <a:pt x="44" y="130"/>
                  </a:lnTo>
                  <a:lnTo>
                    <a:pt x="48" y="130"/>
                  </a:lnTo>
                  <a:lnTo>
                    <a:pt x="49" y="130"/>
                  </a:lnTo>
                  <a:lnTo>
                    <a:pt x="49" y="128"/>
                  </a:lnTo>
                  <a:lnTo>
                    <a:pt x="53" y="128"/>
                  </a:lnTo>
                  <a:lnTo>
                    <a:pt x="55" y="128"/>
                  </a:lnTo>
                  <a:lnTo>
                    <a:pt x="55" y="125"/>
                  </a:lnTo>
                  <a:lnTo>
                    <a:pt x="58" y="125"/>
                  </a:lnTo>
                  <a:lnTo>
                    <a:pt x="60" y="125"/>
                  </a:lnTo>
                  <a:lnTo>
                    <a:pt x="60" y="122"/>
                  </a:lnTo>
                  <a:lnTo>
                    <a:pt x="63" y="122"/>
                  </a:lnTo>
                  <a:lnTo>
                    <a:pt x="65" y="122"/>
                  </a:lnTo>
                  <a:lnTo>
                    <a:pt x="65" y="120"/>
                  </a:lnTo>
                  <a:lnTo>
                    <a:pt x="69" y="120"/>
                  </a:lnTo>
                  <a:lnTo>
                    <a:pt x="70" y="120"/>
                  </a:lnTo>
                  <a:lnTo>
                    <a:pt x="70" y="117"/>
                  </a:lnTo>
                  <a:lnTo>
                    <a:pt x="74" y="117"/>
                  </a:lnTo>
                  <a:lnTo>
                    <a:pt x="76" y="117"/>
                  </a:lnTo>
                  <a:lnTo>
                    <a:pt x="76" y="114"/>
                  </a:lnTo>
                  <a:lnTo>
                    <a:pt x="78" y="114"/>
                  </a:lnTo>
                  <a:lnTo>
                    <a:pt x="79" y="114"/>
                  </a:lnTo>
                  <a:lnTo>
                    <a:pt x="81" y="114"/>
                  </a:lnTo>
                  <a:lnTo>
                    <a:pt x="83" y="112"/>
                  </a:lnTo>
                  <a:lnTo>
                    <a:pt x="85" y="112"/>
                  </a:lnTo>
                  <a:lnTo>
                    <a:pt x="86" y="112"/>
                  </a:lnTo>
                  <a:lnTo>
                    <a:pt x="88" y="109"/>
                  </a:lnTo>
                  <a:lnTo>
                    <a:pt x="90" y="109"/>
                  </a:lnTo>
                  <a:lnTo>
                    <a:pt x="93" y="106"/>
                  </a:lnTo>
                  <a:lnTo>
                    <a:pt x="95" y="106"/>
                  </a:lnTo>
                  <a:lnTo>
                    <a:pt x="97" y="106"/>
                  </a:lnTo>
                  <a:lnTo>
                    <a:pt x="99" y="104"/>
                  </a:lnTo>
                  <a:lnTo>
                    <a:pt x="100" y="104"/>
                  </a:lnTo>
                  <a:lnTo>
                    <a:pt x="104" y="104"/>
                  </a:lnTo>
                  <a:lnTo>
                    <a:pt x="106" y="101"/>
                  </a:lnTo>
                  <a:lnTo>
                    <a:pt x="109" y="98"/>
                  </a:lnTo>
                  <a:lnTo>
                    <a:pt x="111" y="98"/>
                  </a:lnTo>
                  <a:lnTo>
                    <a:pt x="113" y="98"/>
                  </a:lnTo>
                  <a:lnTo>
                    <a:pt x="116" y="98"/>
                  </a:lnTo>
                  <a:lnTo>
                    <a:pt x="118" y="98"/>
                  </a:lnTo>
                  <a:lnTo>
                    <a:pt x="121" y="98"/>
                  </a:lnTo>
                  <a:lnTo>
                    <a:pt x="123" y="96"/>
                  </a:lnTo>
                  <a:lnTo>
                    <a:pt x="125" y="96"/>
                  </a:lnTo>
                  <a:lnTo>
                    <a:pt x="127" y="96"/>
                  </a:lnTo>
                  <a:lnTo>
                    <a:pt x="128" y="96"/>
                  </a:lnTo>
                  <a:lnTo>
                    <a:pt x="130" y="93"/>
                  </a:lnTo>
                  <a:lnTo>
                    <a:pt x="134" y="93"/>
                  </a:lnTo>
                  <a:lnTo>
                    <a:pt x="135" y="90"/>
                  </a:lnTo>
                  <a:lnTo>
                    <a:pt x="137" y="90"/>
                  </a:lnTo>
                  <a:lnTo>
                    <a:pt x="141" y="90"/>
                  </a:lnTo>
                  <a:lnTo>
                    <a:pt x="142" y="90"/>
                  </a:lnTo>
                  <a:lnTo>
                    <a:pt x="144" y="90"/>
                  </a:lnTo>
                  <a:lnTo>
                    <a:pt x="146" y="90"/>
                  </a:lnTo>
                  <a:lnTo>
                    <a:pt x="148" y="88"/>
                  </a:lnTo>
                  <a:lnTo>
                    <a:pt x="151" y="88"/>
                  </a:lnTo>
                  <a:lnTo>
                    <a:pt x="153" y="85"/>
                  </a:lnTo>
                  <a:lnTo>
                    <a:pt x="155" y="85"/>
                  </a:lnTo>
                  <a:lnTo>
                    <a:pt x="156" y="85"/>
                  </a:lnTo>
                  <a:lnTo>
                    <a:pt x="160" y="85"/>
                  </a:lnTo>
                  <a:lnTo>
                    <a:pt x="162" y="82"/>
                  </a:lnTo>
                  <a:lnTo>
                    <a:pt x="163" y="82"/>
                  </a:lnTo>
                  <a:lnTo>
                    <a:pt x="165" y="82"/>
                  </a:lnTo>
                  <a:lnTo>
                    <a:pt x="167" y="82"/>
                  </a:lnTo>
                  <a:lnTo>
                    <a:pt x="169" y="82"/>
                  </a:lnTo>
                  <a:lnTo>
                    <a:pt x="172" y="82"/>
                  </a:lnTo>
                  <a:lnTo>
                    <a:pt x="174" y="80"/>
                  </a:lnTo>
                  <a:lnTo>
                    <a:pt x="184" y="77"/>
                  </a:lnTo>
                  <a:lnTo>
                    <a:pt x="193" y="74"/>
                  </a:lnTo>
                  <a:lnTo>
                    <a:pt x="204" y="69"/>
                  </a:lnTo>
                  <a:lnTo>
                    <a:pt x="214" y="66"/>
                  </a:lnTo>
                  <a:lnTo>
                    <a:pt x="223" y="64"/>
                  </a:lnTo>
                  <a:lnTo>
                    <a:pt x="234" y="64"/>
                  </a:lnTo>
                  <a:lnTo>
                    <a:pt x="242" y="61"/>
                  </a:lnTo>
                  <a:lnTo>
                    <a:pt x="253" y="58"/>
                  </a:lnTo>
                  <a:lnTo>
                    <a:pt x="262" y="56"/>
                  </a:lnTo>
                  <a:lnTo>
                    <a:pt x="272" y="53"/>
                  </a:lnTo>
                  <a:lnTo>
                    <a:pt x="283" y="50"/>
                  </a:lnTo>
                  <a:lnTo>
                    <a:pt x="291" y="48"/>
                  </a:lnTo>
                  <a:lnTo>
                    <a:pt x="302" y="48"/>
                  </a:lnTo>
                  <a:lnTo>
                    <a:pt x="311" y="45"/>
                  </a:lnTo>
                  <a:lnTo>
                    <a:pt x="321" y="42"/>
                  </a:lnTo>
                  <a:lnTo>
                    <a:pt x="332" y="42"/>
                  </a:lnTo>
                  <a:lnTo>
                    <a:pt x="341" y="40"/>
                  </a:lnTo>
                  <a:lnTo>
                    <a:pt x="351" y="37"/>
                  </a:lnTo>
                  <a:lnTo>
                    <a:pt x="360" y="34"/>
                  </a:lnTo>
                  <a:lnTo>
                    <a:pt x="370" y="34"/>
                  </a:lnTo>
                  <a:lnTo>
                    <a:pt x="379" y="32"/>
                  </a:lnTo>
                  <a:lnTo>
                    <a:pt x="390" y="29"/>
                  </a:lnTo>
                  <a:lnTo>
                    <a:pt x="398" y="29"/>
                  </a:lnTo>
                  <a:lnTo>
                    <a:pt x="409" y="26"/>
                  </a:lnTo>
                  <a:lnTo>
                    <a:pt x="418" y="26"/>
                  </a:lnTo>
                  <a:lnTo>
                    <a:pt x="428" y="24"/>
                  </a:lnTo>
                  <a:lnTo>
                    <a:pt x="439" y="24"/>
                  </a:lnTo>
                  <a:lnTo>
                    <a:pt x="447" y="21"/>
                  </a:lnTo>
                  <a:lnTo>
                    <a:pt x="458" y="21"/>
                  </a:lnTo>
                  <a:lnTo>
                    <a:pt x="467" y="18"/>
                  </a:lnTo>
                  <a:lnTo>
                    <a:pt x="477" y="16"/>
                  </a:lnTo>
                  <a:lnTo>
                    <a:pt x="486" y="16"/>
                  </a:lnTo>
                  <a:lnTo>
                    <a:pt x="497" y="13"/>
                  </a:lnTo>
                  <a:lnTo>
                    <a:pt x="505" y="13"/>
                  </a:lnTo>
                  <a:lnTo>
                    <a:pt x="516" y="10"/>
                  </a:lnTo>
                  <a:lnTo>
                    <a:pt x="525" y="10"/>
                  </a:lnTo>
                  <a:lnTo>
                    <a:pt x="535" y="8"/>
                  </a:lnTo>
                  <a:lnTo>
                    <a:pt x="546" y="8"/>
                  </a:lnTo>
                  <a:lnTo>
                    <a:pt x="554" y="8"/>
                  </a:lnTo>
                  <a:lnTo>
                    <a:pt x="565" y="5"/>
                  </a:lnTo>
                  <a:lnTo>
                    <a:pt x="574" y="5"/>
                  </a:lnTo>
                  <a:lnTo>
                    <a:pt x="584" y="5"/>
                  </a:lnTo>
                  <a:lnTo>
                    <a:pt x="593" y="2"/>
                  </a:lnTo>
                  <a:lnTo>
                    <a:pt x="604" y="2"/>
                  </a:lnTo>
                  <a:lnTo>
                    <a:pt x="612" y="0"/>
                  </a:lnTo>
                  <a:lnTo>
                    <a:pt x="623" y="0"/>
                  </a:lnTo>
                  <a:lnTo>
                    <a:pt x="632" y="0"/>
                  </a:lnTo>
                  <a:lnTo>
                    <a:pt x="1247" y="0"/>
                  </a:lnTo>
                </a:path>
              </a:pathLst>
            </a:custGeom>
            <a:noFill/>
            <a:ln w="12700" cmpd="sng">
              <a:solidFill>
                <a:srgbClr val="000000"/>
              </a:solidFill>
              <a:prstDash val="solid"/>
              <a:round/>
              <a:headEnd/>
              <a:tailEnd/>
            </a:ln>
          </p:spPr>
          <p:txBody>
            <a:bodyPr/>
            <a:lstStyle/>
            <a:p>
              <a:endParaRPr lang="en-US"/>
            </a:p>
          </p:txBody>
        </p:sp>
        <p:sp>
          <p:nvSpPr>
            <p:cNvPr id="86181" name="Freeform 341"/>
            <p:cNvSpPr>
              <a:spLocks/>
            </p:cNvSpPr>
            <p:nvPr/>
          </p:nvSpPr>
          <p:spPr bwMode="auto">
            <a:xfrm>
              <a:off x="674" y="2631"/>
              <a:ext cx="697" cy="6"/>
            </a:xfrm>
            <a:custGeom>
              <a:avLst/>
              <a:gdLst>
                <a:gd name="T0" fmla="*/ 0 w 754"/>
                <a:gd name="T1" fmla="*/ 6 h 6"/>
                <a:gd name="T2" fmla="*/ 432 w 754"/>
                <a:gd name="T3" fmla="*/ 6 h 6"/>
                <a:gd name="T4" fmla="*/ 432 w 754"/>
                <a:gd name="T5" fmla="*/ 3 h 6"/>
                <a:gd name="T6" fmla="*/ 433 w 754"/>
                <a:gd name="T7" fmla="*/ 3 h 6"/>
                <a:gd name="T8" fmla="*/ 433 w 754"/>
                <a:gd name="T9" fmla="*/ 0 h 6"/>
                <a:gd name="T10" fmla="*/ 595 w 754"/>
                <a:gd name="T11" fmla="*/ 0 h 6"/>
                <a:gd name="T12" fmla="*/ 0 60000 65536"/>
                <a:gd name="T13" fmla="*/ 0 60000 65536"/>
                <a:gd name="T14" fmla="*/ 0 60000 65536"/>
                <a:gd name="T15" fmla="*/ 0 60000 65536"/>
                <a:gd name="T16" fmla="*/ 0 60000 65536"/>
                <a:gd name="T17" fmla="*/ 0 60000 65536"/>
                <a:gd name="T18" fmla="*/ 0 w 754"/>
                <a:gd name="T19" fmla="*/ 0 h 6"/>
                <a:gd name="T20" fmla="*/ 754 w 754"/>
                <a:gd name="T21" fmla="*/ 6 h 6"/>
              </a:gdLst>
              <a:ahLst/>
              <a:cxnLst>
                <a:cxn ang="T12">
                  <a:pos x="T0" y="T1"/>
                </a:cxn>
                <a:cxn ang="T13">
                  <a:pos x="T2" y="T3"/>
                </a:cxn>
                <a:cxn ang="T14">
                  <a:pos x="T4" y="T5"/>
                </a:cxn>
                <a:cxn ang="T15">
                  <a:pos x="T6" y="T7"/>
                </a:cxn>
                <a:cxn ang="T16">
                  <a:pos x="T8" y="T9"/>
                </a:cxn>
                <a:cxn ang="T17">
                  <a:pos x="T10" y="T11"/>
                </a:cxn>
              </a:cxnLst>
              <a:rect l="T18" t="T19" r="T20" b="T21"/>
              <a:pathLst>
                <a:path w="754" h="6">
                  <a:moveTo>
                    <a:pt x="0" y="6"/>
                  </a:moveTo>
                  <a:lnTo>
                    <a:pt x="546" y="6"/>
                  </a:lnTo>
                  <a:lnTo>
                    <a:pt x="546" y="3"/>
                  </a:lnTo>
                  <a:lnTo>
                    <a:pt x="547" y="3"/>
                  </a:lnTo>
                  <a:lnTo>
                    <a:pt x="547" y="0"/>
                  </a:lnTo>
                  <a:lnTo>
                    <a:pt x="754" y="0"/>
                  </a:lnTo>
                </a:path>
              </a:pathLst>
            </a:custGeom>
            <a:noFill/>
            <a:ln w="12700" cmpd="sng">
              <a:solidFill>
                <a:srgbClr val="FF0000"/>
              </a:solidFill>
              <a:prstDash val="solid"/>
              <a:round/>
              <a:headEnd/>
              <a:tailEnd/>
            </a:ln>
          </p:spPr>
          <p:txBody>
            <a:bodyPr/>
            <a:lstStyle/>
            <a:p>
              <a:endParaRPr lang="en-US"/>
            </a:p>
          </p:txBody>
        </p:sp>
        <p:sp>
          <p:nvSpPr>
            <p:cNvPr id="86182" name="Line 342"/>
            <p:cNvSpPr>
              <a:spLocks noChangeShapeType="1"/>
            </p:cNvSpPr>
            <p:nvPr/>
          </p:nvSpPr>
          <p:spPr bwMode="auto">
            <a:xfrm>
              <a:off x="1371" y="2631"/>
              <a:ext cx="1105" cy="0"/>
            </a:xfrm>
            <a:prstGeom prst="line">
              <a:avLst/>
            </a:prstGeom>
            <a:noFill/>
            <a:ln w="12700">
              <a:solidFill>
                <a:srgbClr val="FF0000"/>
              </a:solidFill>
              <a:round/>
              <a:headEnd/>
              <a:tailEnd/>
            </a:ln>
          </p:spPr>
          <p:txBody>
            <a:bodyPr/>
            <a:lstStyle/>
            <a:p>
              <a:endParaRPr lang="en-US"/>
            </a:p>
          </p:txBody>
        </p:sp>
        <p:sp>
          <p:nvSpPr>
            <p:cNvPr id="86183" name="Line 343"/>
            <p:cNvSpPr>
              <a:spLocks noChangeShapeType="1"/>
            </p:cNvSpPr>
            <p:nvPr/>
          </p:nvSpPr>
          <p:spPr bwMode="auto">
            <a:xfrm>
              <a:off x="1628" y="2918"/>
              <a:ext cx="51" cy="116"/>
            </a:xfrm>
            <a:prstGeom prst="line">
              <a:avLst/>
            </a:prstGeom>
            <a:noFill/>
            <a:ln w="12700">
              <a:solidFill>
                <a:srgbClr val="000000"/>
              </a:solidFill>
              <a:round/>
              <a:headEnd/>
              <a:tailEnd/>
            </a:ln>
          </p:spPr>
          <p:txBody>
            <a:bodyPr/>
            <a:lstStyle/>
            <a:p>
              <a:endParaRPr lang="en-US"/>
            </a:p>
          </p:txBody>
        </p:sp>
        <p:sp>
          <p:nvSpPr>
            <p:cNvPr id="86184" name="Rectangle 344"/>
            <p:cNvSpPr>
              <a:spLocks noChangeArrowheads="1"/>
            </p:cNvSpPr>
            <p:nvPr/>
          </p:nvSpPr>
          <p:spPr bwMode="auto">
            <a:xfrm>
              <a:off x="1535" y="3079"/>
              <a:ext cx="497"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ITER VV</a:t>
              </a:r>
            </a:p>
          </p:txBody>
        </p:sp>
        <p:sp>
          <p:nvSpPr>
            <p:cNvPr id="86185" name="Line 345"/>
            <p:cNvSpPr>
              <a:spLocks noChangeShapeType="1"/>
            </p:cNvSpPr>
            <p:nvPr/>
          </p:nvSpPr>
          <p:spPr bwMode="auto">
            <a:xfrm>
              <a:off x="1796" y="2517"/>
              <a:ext cx="73" cy="94"/>
            </a:xfrm>
            <a:prstGeom prst="line">
              <a:avLst/>
            </a:prstGeom>
            <a:noFill/>
            <a:ln w="12700">
              <a:solidFill>
                <a:srgbClr val="FF0000"/>
              </a:solidFill>
              <a:round/>
              <a:headEnd/>
              <a:tailEnd/>
            </a:ln>
          </p:spPr>
          <p:txBody>
            <a:bodyPr/>
            <a:lstStyle/>
            <a:p>
              <a:endParaRPr lang="en-US"/>
            </a:p>
          </p:txBody>
        </p:sp>
        <p:sp>
          <p:nvSpPr>
            <p:cNvPr id="86186" name="Rectangle 346"/>
            <p:cNvSpPr>
              <a:spLocks noChangeArrowheads="1"/>
            </p:cNvSpPr>
            <p:nvPr/>
          </p:nvSpPr>
          <p:spPr bwMode="auto">
            <a:xfrm>
              <a:off x="1593" y="2333"/>
              <a:ext cx="582"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TCWS VA</a:t>
              </a:r>
            </a:p>
          </p:txBody>
        </p:sp>
      </p:grpSp>
      <p:grpSp>
        <p:nvGrpSpPr>
          <p:cNvPr id="86019" name="Group 181"/>
          <p:cNvGrpSpPr>
            <a:grpSpLocks/>
          </p:cNvGrpSpPr>
          <p:nvPr/>
        </p:nvGrpSpPr>
        <p:grpSpPr bwMode="auto">
          <a:xfrm>
            <a:off x="4679950" y="2468563"/>
            <a:ext cx="3935413" cy="3889375"/>
            <a:chOff x="2811" y="631"/>
            <a:chExt cx="2684" cy="2524"/>
          </a:xfrm>
        </p:grpSpPr>
        <p:sp>
          <p:nvSpPr>
            <p:cNvPr id="86023" name="Rectangle 182"/>
            <p:cNvSpPr>
              <a:spLocks noChangeArrowheads="1"/>
            </p:cNvSpPr>
            <p:nvPr/>
          </p:nvSpPr>
          <p:spPr bwMode="auto">
            <a:xfrm>
              <a:off x="3339" y="711"/>
              <a:ext cx="1969" cy="2096"/>
            </a:xfrm>
            <a:prstGeom prst="rect">
              <a:avLst/>
            </a:prstGeom>
            <a:noFill/>
            <a:ln w="3175">
              <a:solidFill>
                <a:srgbClr val="000000"/>
              </a:solidFill>
              <a:miter lim="800000"/>
              <a:headEnd/>
              <a:tailEnd/>
            </a:ln>
          </p:spPr>
          <p:txBody>
            <a:bodyPr/>
            <a:lstStyle/>
            <a:p>
              <a:endParaRPr lang="en-US"/>
            </a:p>
          </p:txBody>
        </p:sp>
        <p:sp>
          <p:nvSpPr>
            <p:cNvPr id="86024" name="Line 183"/>
            <p:cNvSpPr>
              <a:spLocks noChangeShapeType="1"/>
            </p:cNvSpPr>
            <p:nvPr/>
          </p:nvSpPr>
          <p:spPr bwMode="auto">
            <a:xfrm flipV="1">
              <a:off x="3339" y="2793"/>
              <a:ext cx="0" cy="14"/>
            </a:xfrm>
            <a:prstGeom prst="line">
              <a:avLst/>
            </a:prstGeom>
            <a:noFill/>
            <a:ln w="3175">
              <a:solidFill>
                <a:srgbClr val="000000"/>
              </a:solidFill>
              <a:round/>
              <a:headEnd/>
              <a:tailEnd/>
            </a:ln>
          </p:spPr>
          <p:txBody>
            <a:bodyPr/>
            <a:lstStyle/>
            <a:p>
              <a:endParaRPr lang="en-US"/>
            </a:p>
          </p:txBody>
        </p:sp>
        <p:sp>
          <p:nvSpPr>
            <p:cNvPr id="86025" name="Line 184"/>
            <p:cNvSpPr>
              <a:spLocks noChangeShapeType="1"/>
            </p:cNvSpPr>
            <p:nvPr/>
          </p:nvSpPr>
          <p:spPr bwMode="auto">
            <a:xfrm flipV="1">
              <a:off x="3536" y="2793"/>
              <a:ext cx="0" cy="14"/>
            </a:xfrm>
            <a:prstGeom prst="line">
              <a:avLst/>
            </a:prstGeom>
            <a:noFill/>
            <a:ln w="3175">
              <a:solidFill>
                <a:srgbClr val="000000"/>
              </a:solidFill>
              <a:round/>
              <a:headEnd/>
              <a:tailEnd/>
            </a:ln>
          </p:spPr>
          <p:txBody>
            <a:bodyPr/>
            <a:lstStyle/>
            <a:p>
              <a:endParaRPr lang="en-US"/>
            </a:p>
          </p:txBody>
        </p:sp>
        <p:sp>
          <p:nvSpPr>
            <p:cNvPr id="86026" name="Line 185"/>
            <p:cNvSpPr>
              <a:spLocks noChangeShapeType="1"/>
            </p:cNvSpPr>
            <p:nvPr/>
          </p:nvSpPr>
          <p:spPr bwMode="auto">
            <a:xfrm flipV="1">
              <a:off x="3734" y="2793"/>
              <a:ext cx="0" cy="14"/>
            </a:xfrm>
            <a:prstGeom prst="line">
              <a:avLst/>
            </a:prstGeom>
            <a:noFill/>
            <a:ln w="3175">
              <a:solidFill>
                <a:srgbClr val="000000"/>
              </a:solidFill>
              <a:round/>
              <a:headEnd/>
              <a:tailEnd/>
            </a:ln>
          </p:spPr>
          <p:txBody>
            <a:bodyPr/>
            <a:lstStyle/>
            <a:p>
              <a:endParaRPr lang="en-US"/>
            </a:p>
          </p:txBody>
        </p:sp>
        <p:sp>
          <p:nvSpPr>
            <p:cNvPr id="86027" name="Line 186"/>
            <p:cNvSpPr>
              <a:spLocks noChangeShapeType="1"/>
            </p:cNvSpPr>
            <p:nvPr/>
          </p:nvSpPr>
          <p:spPr bwMode="auto">
            <a:xfrm flipV="1">
              <a:off x="3931" y="2793"/>
              <a:ext cx="0" cy="14"/>
            </a:xfrm>
            <a:prstGeom prst="line">
              <a:avLst/>
            </a:prstGeom>
            <a:noFill/>
            <a:ln w="3175">
              <a:solidFill>
                <a:srgbClr val="000000"/>
              </a:solidFill>
              <a:round/>
              <a:headEnd/>
              <a:tailEnd/>
            </a:ln>
          </p:spPr>
          <p:txBody>
            <a:bodyPr/>
            <a:lstStyle/>
            <a:p>
              <a:endParaRPr lang="en-US"/>
            </a:p>
          </p:txBody>
        </p:sp>
        <p:sp>
          <p:nvSpPr>
            <p:cNvPr id="86028" name="Line 187"/>
            <p:cNvSpPr>
              <a:spLocks noChangeShapeType="1"/>
            </p:cNvSpPr>
            <p:nvPr/>
          </p:nvSpPr>
          <p:spPr bwMode="auto">
            <a:xfrm flipV="1">
              <a:off x="4127" y="2793"/>
              <a:ext cx="0" cy="14"/>
            </a:xfrm>
            <a:prstGeom prst="line">
              <a:avLst/>
            </a:prstGeom>
            <a:noFill/>
            <a:ln w="3175">
              <a:solidFill>
                <a:srgbClr val="000000"/>
              </a:solidFill>
              <a:round/>
              <a:headEnd/>
              <a:tailEnd/>
            </a:ln>
          </p:spPr>
          <p:txBody>
            <a:bodyPr/>
            <a:lstStyle/>
            <a:p>
              <a:endParaRPr lang="en-US"/>
            </a:p>
          </p:txBody>
        </p:sp>
        <p:sp>
          <p:nvSpPr>
            <p:cNvPr id="86029" name="Line 188"/>
            <p:cNvSpPr>
              <a:spLocks noChangeShapeType="1"/>
            </p:cNvSpPr>
            <p:nvPr/>
          </p:nvSpPr>
          <p:spPr bwMode="auto">
            <a:xfrm flipV="1">
              <a:off x="4324" y="2793"/>
              <a:ext cx="0" cy="14"/>
            </a:xfrm>
            <a:prstGeom prst="line">
              <a:avLst/>
            </a:prstGeom>
            <a:noFill/>
            <a:ln w="3175">
              <a:solidFill>
                <a:srgbClr val="000000"/>
              </a:solidFill>
              <a:round/>
              <a:headEnd/>
              <a:tailEnd/>
            </a:ln>
          </p:spPr>
          <p:txBody>
            <a:bodyPr/>
            <a:lstStyle/>
            <a:p>
              <a:endParaRPr lang="en-US"/>
            </a:p>
          </p:txBody>
        </p:sp>
        <p:sp>
          <p:nvSpPr>
            <p:cNvPr id="86030" name="Line 189"/>
            <p:cNvSpPr>
              <a:spLocks noChangeShapeType="1"/>
            </p:cNvSpPr>
            <p:nvPr/>
          </p:nvSpPr>
          <p:spPr bwMode="auto">
            <a:xfrm flipV="1">
              <a:off x="4520" y="2793"/>
              <a:ext cx="0" cy="14"/>
            </a:xfrm>
            <a:prstGeom prst="line">
              <a:avLst/>
            </a:prstGeom>
            <a:noFill/>
            <a:ln w="3175">
              <a:solidFill>
                <a:srgbClr val="000000"/>
              </a:solidFill>
              <a:round/>
              <a:headEnd/>
              <a:tailEnd/>
            </a:ln>
          </p:spPr>
          <p:txBody>
            <a:bodyPr/>
            <a:lstStyle/>
            <a:p>
              <a:endParaRPr lang="en-US"/>
            </a:p>
          </p:txBody>
        </p:sp>
        <p:sp>
          <p:nvSpPr>
            <p:cNvPr id="86031" name="Line 190"/>
            <p:cNvSpPr>
              <a:spLocks noChangeShapeType="1"/>
            </p:cNvSpPr>
            <p:nvPr/>
          </p:nvSpPr>
          <p:spPr bwMode="auto">
            <a:xfrm flipV="1">
              <a:off x="4717" y="2793"/>
              <a:ext cx="0" cy="14"/>
            </a:xfrm>
            <a:prstGeom prst="line">
              <a:avLst/>
            </a:prstGeom>
            <a:noFill/>
            <a:ln w="3175">
              <a:solidFill>
                <a:srgbClr val="000000"/>
              </a:solidFill>
              <a:round/>
              <a:headEnd/>
              <a:tailEnd/>
            </a:ln>
          </p:spPr>
          <p:txBody>
            <a:bodyPr/>
            <a:lstStyle/>
            <a:p>
              <a:endParaRPr lang="en-US"/>
            </a:p>
          </p:txBody>
        </p:sp>
        <p:sp>
          <p:nvSpPr>
            <p:cNvPr id="86032" name="Line 191"/>
            <p:cNvSpPr>
              <a:spLocks noChangeShapeType="1"/>
            </p:cNvSpPr>
            <p:nvPr/>
          </p:nvSpPr>
          <p:spPr bwMode="auto">
            <a:xfrm flipV="1">
              <a:off x="4914" y="2793"/>
              <a:ext cx="0" cy="14"/>
            </a:xfrm>
            <a:prstGeom prst="line">
              <a:avLst/>
            </a:prstGeom>
            <a:noFill/>
            <a:ln w="3175">
              <a:solidFill>
                <a:srgbClr val="000000"/>
              </a:solidFill>
              <a:round/>
              <a:headEnd/>
              <a:tailEnd/>
            </a:ln>
          </p:spPr>
          <p:txBody>
            <a:bodyPr/>
            <a:lstStyle/>
            <a:p>
              <a:endParaRPr lang="en-US"/>
            </a:p>
          </p:txBody>
        </p:sp>
        <p:sp>
          <p:nvSpPr>
            <p:cNvPr id="86033" name="Line 192"/>
            <p:cNvSpPr>
              <a:spLocks noChangeShapeType="1"/>
            </p:cNvSpPr>
            <p:nvPr/>
          </p:nvSpPr>
          <p:spPr bwMode="auto">
            <a:xfrm flipV="1">
              <a:off x="5110" y="2793"/>
              <a:ext cx="0" cy="14"/>
            </a:xfrm>
            <a:prstGeom prst="line">
              <a:avLst/>
            </a:prstGeom>
            <a:noFill/>
            <a:ln w="3175">
              <a:solidFill>
                <a:srgbClr val="000000"/>
              </a:solidFill>
              <a:round/>
              <a:headEnd/>
              <a:tailEnd/>
            </a:ln>
          </p:spPr>
          <p:txBody>
            <a:bodyPr/>
            <a:lstStyle/>
            <a:p>
              <a:endParaRPr lang="en-US"/>
            </a:p>
          </p:txBody>
        </p:sp>
        <p:sp>
          <p:nvSpPr>
            <p:cNvPr id="86034" name="Line 193"/>
            <p:cNvSpPr>
              <a:spLocks noChangeShapeType="1"/>
            </p:cNvSpPr>
            <p:nvPr/>
          </p:nvSpPr>
          <p:spPr bwMode="auto">
            <a:xfrm flipV="1">
              <a:off x="5308" y="2793"/>
              <a:ext cx="0" cy="14"/>
            </a:xfrm>
            <a:prstGeom prst="line">
              <a:avLst/>
            </a:prstGeom>
            <a:noFill/>
            <a:ln w="3175">
              <a:solidFill>
                <a:srgbClr val="000000"/>
              </a:solidFill>
              <a:round/>
              <a:headEnd/>
              <a:tailEnd/>
            </a:ln>
          </p:spPr>
          <p:txBody>
            <a:bodyPr/>
            <a:lstStyle/>
            <a:p>
              <a:endParaRPr lang="en-US"/>
            </a:p>
          </p:txBody>
        </p:sp>
        <p:sp>
          <p:nvSpPr>
            <p:cNvPr id="86035" name="Line 194"/>
            <p:cNvSpPr>
              <a:spLocks noChangeShapeType="1"/>
            </p:cNvSpPr>
            <p:nvPr/>
          </p:nvSpPr>
          <p:spPr bwMode="auto">
            <a:xfrm>
              <a:off x="3339" y="711"/>
              <a:ext cx="0" cy="13"/>
            </a:xfrm>
            <a:prstGeom prst="line">
              <a:avLst/>
            </a:prstGeom>
            <a:noFill/>
            <a:ln w="3175">
              <a:solidFill>
                <a:srgbClr val="000000"/>
              </a:solidFill>
              <a:round/>
              <a:headEnd/>
              <a:tailEnd/>
            </a:ln>
          </p:spPr>
          <p:txBody>
            <a:bodyPr/>
            <a:lstStyle/>
            <a:p>
              <a:endParaRPr lang="en-US"/>
            </a:p>
          </p:txBody>
        </p:sp>
        <p:sp>
          <p:nvSpPr>
            <p:cNvPr id="86036" name="Line 195"/>
            <p:cNvSpPr>
              <a:spLocks noChangeShapeType="1"/>
            </p:cNvSpPr>
            <p:nvPr/>
          </p:nvSpPr>
          <p:spPr bwMode="auto">
            <a:xfrm>
              <a:off x="3536" y="711"/>
              <a:ext cx="0" cy="13"/>
            </a:xfrm>
            <a:prstGeom prst="line">
              <a:avLst/>
            </a:prstGeom>
            <a:noFill/>
            <a:ln w="3175">
              <a:solidFill>
                <a:srgbClr val="000000"/>
              </a:solidFill>
              <a:round/>
              <a:headEnd/>
              <a:tailEnd/>
            </a:ln>
          </p:spPr>
          <p:txBody>
            <a:bodyPr/>
            <a:lstStyle/>
            <a:p>
              <a:endParaRPr lang="en-US"/>
            </a:p>
          </p:txBody>
        </p:sp>
        <p:sp>
          <p:nvSpPr>
            <p:cNvPr id="86037" name="Line 196"/>
            <p:cNvSpPr>
              <a:spLocks noChangeShapeType="1"/>
            </p:cNvSpPr>
            <p:nvPr/>
          </p:nvSpPr>
          <p:spPr bwMode="auto">
            <a:xfrm>
              <a:off x="3734" y="711"/>
              <a:ext cx="0" cy="13"/>
            </a:xfrm>
            <a:prstGeom prst="line">
              <a:avLst/>
            </a:prstGeom>
            <a:noFill/>
            <a:ln w="3175">
              <a:solidFill>
                <a:srgbClr val="000000"/>
              </a:solidFill>
              <a:round/>
              <a:headEnd/>
              <a:tailEnd/>
            </a:ln>
          </p:spPr>
          <p:txBody>
            <a:bodyPr/>
            <a:lstStyle/>
            <a:p>
              <a:endParaRPr lang="en-US"/>
            </a:p>
          </p:txBody>
        </p:sp>
        <p:sp>
          <p:nvSpPr>
            <p:cNvPr id="86038" name="Line 197"/>
            <p:cNvSpPr>
              <a:spLocks noChangeShapeType="1"/>
            </p:cNvSpPr>
            <p:nvPr/>
          </p:nvSpPr>
          <p:spPr bwMode="auto">
            <a:xfrm>
              <a:off x="3931" y="711"/>
              <a:ext cx="0" cy="13"/>
            </a:xfrm>
            <a:prstGeom prst="line">
              <a:avLst/>
            </a:prstGeom>
            <a:noFill/>
            <a:ln w="3175">
              <a:solidFill>
                <a:srgbClr val="000000"/>
              </a:solidFill>
              <a:round/>
              <a:headEnd/>
              <a:tailEnd/>
            </a:ln>
          </p:spPr>
          <p:txBody>
            <a:bodyPr/>
            <a:lstStyle/>
            <a:p>
              <a:endParaRPr lang="en-US"/>
            </a:p>
          </p:txBody>
        </p:sp>
        <p:sp>
          <p:nvSpPr>
            <p:cNvPr id="86039" name="Line 198"/>
            <p:cNvSpPr>
              <a:spLocks noChangeShapeType="1"/>
            </p:cNvSpPr>
            <p:nvPr/>
          </p:nvSpPr>
          <p:spPr bwMode="auto">
            <a:xfrm>
              <a:off x="4127" y="711"/>
              <a:ext cx="0" cy="13"/>
            </a:xfrm>
            <a:prstGeom prst="line">
              <a:avLst/>
            </a:prstGeom>
            <a:noFill/>
            <a:ln w="3175">
              <a:solidFill>
                <a:srgbClr val="000000"/>
              </a:solidFill>
              <a:round/>
              <a:headEnd/>
              <a:tailEnd/>
            </a:ln>
          </p:spPr>
          <p:txBody>
            <a:bodyPr/>
            <a:lstStyle/>
            <a:p>
              <a:endParaRPr lang="en-US"/>
            </a:p>
          </p:txBody>
        </p:sp>
        <p:sp>
          <p:nvSpPr>
            <p:cNvPr id="86040" name="Line 199"/>
            <p:cNvSpPr>
              <a:spLocks noChangeShapeType="1"/>
            </p:cNvSpPr>
            <p:nvPr/>
          </p:nvSpPr>
          <p:spPr bwMode="auto">
            <a:xfrm>
              <a:off x="4324" y="711"/>
              <a:ext cx="0" cy="13"/>
            </a:xfrm>
            <a:prstGeom prst="line">
              <a:avLst/>
            </a:prstGeom>
            <a:noFill/>
            <a:ln w="3175">
              <a:solidFill>
                <a:srgbClr val="000000"/>
              </a:solidFill>
              <a:round/>
              <a:headEnd/>
              <a:tailEnd/>
            </a:ln>
          </p:spPr>
          <p:txBody>
            <a:bodyPr/>
            <a:lstStyle/>
            <a:p>
              <a:endParaRPr lang="en-US"/>
            </a:p>
          </p:txBody>
        </p:sp>
        <p:sp>
          <p:nvSpPr>
            <p:cNvPr id="86041" name="Line 200"/>
            <p:cNvSpPr>
              <a:spLocks noChangeShapeType="1"/>
            </p:cNvSpPr>
            <p:nvPr/>
          </p:nvSpPr>
          <p:spPr bwMode="auto">
            <a:xfrm>
              <a:off x="4520" y="711"/>
              <a:ext cx="0" cy="13"/>
            </a:xfrm>
            <a:prstGeom prst="line">
              <a:avLst/>
            </a:prstGeom>
            <a:noFill/>
            <a:ln w="3175">
              <a:solidFill>
                <a:srgbClr val="000000"/>
              </a:solidFill>
              <a:round/>
              <a:headEnd/>
              <a:tailEnd/>
            </a:ln>
          </p:spPr>
          <p:txBody>
            <a:bodyPr/>
            <a:lstStyle/>
            <a:p>
              <a:endParaRPr lang="en-US"/>
            </a:p>
          </p:txBody>
        </p:sp>
        <p:sp>
          <p:nvSpPr>
            <p:cNvPr id="86042" name="Line 201"/>
            <p:cNvSpPr>
              <a:spLocks noChangeShapeType="1"/>
            </p:cNvSpPr>
            <p:nvPr/>
          </p:nvSpPr>
          <p:spPr bwMode="auto">
            <a:xfrm>
              <a:off x="4717" y="711"/>
              <a:ext cx="0" cy="13"/>
            </a:xfrm>
            <a:prstGeom prst="line">
              <a:avLst/>
            </a:prstGeom>
            <a:noFill/>
            <a:ln w="3175">
              <a:solidFill>
                <a:srgbClr val="000000"/>
              </a:solidFill>
              <a:round/>
              <a:headEnd/>
              <a:tailEnd/>
            </a:ln>
          </p:spPr>
          <p:txBody>
            <a:bodyPr/>
            <a:lstStyle/>
            <a:p>
              <a:endParaRPr lang="en-US"/>
            </a:p>
          </p:txBody>
        </p:sp>
        <p:sp>
          <p:nvSpPr>
            <p:cNvPr id="86043" name="Line 202"/>
            <p:cNvSpPr>
              <a:spLocks noChangeShapeType="1"/>
            </p:cNvSpPr>
            <p:nvPr/>
          </p:nvSpPr>
          <p:spPr bwMode="auto">
            <a:xfrm>
              <a:off x="4914" y="711"/>
              <a:ext cx="0" cy="13"/>
            </a:xfrm>
            <a:prstGeom prst="line">
              <a:avLst/>
            </a:prstGeom>
            <a:noFill/>
            <a:ln w="3175">
              <a:solidFill>
                <a:srgbClr val="000000"/>
              </a:solidFill>
              <a:round/>
              <a:headEnd/>
              <a:tailEnd/>
            </a:ln>
          </p:spPr>
          <p:txBody>
            <a:bodyPr/>
            <a:lstStyle/>
            <a:p>
              <a:endParaRPr lang="en-US"/>
            </a:p>
          </p:txBody>
        </p:sp>
        <p:sp>
          <p:nvSpPr>
            <p:cNvPr id="86044" name="Line 203"/>
            <p:cNvSpPr>
              <a:spLocks noChangeShapeType="1"/>
            </p:cNvSpPr>
            <p:nvPr/>
          </p:nvSpPr>
          <p:spPr bwMode="auto">
            <a:xfrm>
              <a:off x="5110" y="711"/>
              <a:ext cx="0" cy="13"/>
            </a:xfrm>
            <a:prstGeom prst="line">
              <a:avLst/>
            </a:prstGeom>
            <a:noFill/>
            <a:ln w="3175">
              <a:solidFill>
                <a:srgbClr val="000000"/>
              </a:solidFill>
              <a:round/>
              <a:headEnd/>
              <a:tailEnd/>
            </a:ln>
          </p:spPr>
          <p:txBody>
            <a:bodyPr/>
            <a:lstStyle/>
            <a:p>
              <a:endParaRPr lang="en-US"/>
            </a:p>
          </p:txBody>
        </p:sp>
        <p:sp>
          <p:nvSpPr>
            <p:cNvPr id="86045" name="Line 204"/>
            <p:cNvSpPr>
              <a:spLocks noChangeShapeType="1"/>
            </p:cNvSpPr>
            <p:nvPr/>
          </p:nvSpPr>
          <p:spPr bwMode="auto">
            <a:xfrm>
              <a:off x="5308" y="711"/>
              <a:ext cx="0" cy="13"/>
            </a:xfrm>
            <a:prstGeom prst="line">
              <a:avLst/>
            </a:prstGeom>
            <a:noFill/>
            <a:ln w="3175">
              <a:solidFill>
                <a:srgbClr val="000000"/>
              </a:solidFill>
              <a:round/>
              <a:headEnd/>
              <a:tailEnd/>
            </a:ln>
          </p:spPr>
          <p:txBody>
            <a:bodyPr/>
            <a:lstStyle/>
            <a:p>
              <a:endParaRPr lang="en-US"/>
            </a:p>
          </p:txBody>
        </p:sp>
        <p:sp>
          <p:nvSpPr>
            <p:cNvPr id="86046" name="Line 205"/>
            <p:cNvSpPr>
              <a:spLocks noChangeShapeType="1"/>
            </p:cNvSpPr>
            <p:nvPr/>
          </p:nvSpPr>
          <p:spPr bwMode="auto">
            <a:xfrm flipV="1">
              <a:off x="3339" y="2780"/>
              <a:ext cx="0" cy="27"/>
            </a:xfrm>
            <a:prstGeom prst="line">
              <a:avLst/>
            </a:prstGeom>
            <a:noFill/>
            <a:ln w="3175">
              <a:solidFill>
                <a:srgbClr val="000000"/>
              </a:solidFill>
              <a:round/>
              <a:headEnd/>
              <a:tailEnd/>
            </a:ln>
          </p:spPr>
          <p:txBody>
            <a:bodyPr/>
            <a:lstStyle/>
            <a:p>
              <a:endParaRPr lang="en-US"/>
            </a:p>
          </p:txBody>
        </p:sp>
        <p:sp>
          <p:nvSpPr>
            <p:cNvPr id="86047" name="Line 206"/>
            <p:cNvSpPr>
              <a:spLocks noChangeShapeType="1"/>
            </p:cNvSpPr>
            <p:nvPr/>
          </p:nvSpPr>
          <p:spPr bwMode="auto">
            <a:xfrm flipV="1">
              <a:off x="3734" y="2780"/>
              <a:ext cx="0" cy="27"/>
            </a:xfrm>
            <a:prstGeom prst="line">
              <a:avLst/>
            </a:prstGeom>
            <a:noFill/>
            <a:ln w="3175">
              <a:solidFill>
                <a:srgbClr val="000000"/>
              </a:solidFill>
              <a:round/>
              <a:headEnd/>
              <a:tailEnd/>
            </a:ln>
          </p:spPr>
          <p:txBody>
            <a:bodyPr/>
            <a:lstStyle/>
            <a:p>
              <a:endParaRPr lang="en-US"/>
            </a:p>
          </p:txBody>
        </p:sp>
        <p:sp>
          <p:nvSpPr>
            <p:cNvPr id="86048" name="Line 207"/>
            <p:cNvSpPr>
              <a:spLocks noChangeShapeType="1"/>
            </p:cNvSpPr>
            <p:nvPr/>
          </p:nvSpPr>
          <p:spPr bwMode="auto">
            <a:xfrm flipV="1">
              <a:off x="4127" y="2780"/>
              <a:ext cx="0" cy="27"/>
            </a:xfrm>
            <a:prstGeom prst="line">
              <a:avLst/>
            </a:prstGeom>
            <a:noFill/>
            <a:ln w="3175">
              <a:solidFill>
                <a:srgbClr val="000000"/>
              </a:solidFill>
              <a:round/>
              <a:headEnd/>
              <a:tailEnd/>
            </a:ln>
          </p:spPr>
          <p:txBody>
            <a:bodyPr/>
            <a:lstStyle/>
            <a:p>
              <a:endParaRPr lang="en-US"/>
            </a:p>
          </p:txBody>
        </p:sp>
        <p:sp>
          <p:nvSpPr>
            <p:cNvPr id="86049" name="Line 208"/>
            <p:cNvSpPr>
              <a:spLocks noChangeShapeType="1"/>
            </p:cNvSpPr>
            <p:nvPr/>
          </p:nvSpPr>
          <p:spPr bwMode="auto">
            <a:xfrm flipV="1">
              <a:off x="4520" y="2780"/>
              <a:ext cx="0" cy="27"/>
            </a:xfrm>
            <a:prstGeom prst="line">
              <a:avLst/>
            </a:prstGeom>
            <a:noFill/>
            <a:ln w="3175">
              <a:solidFill>
                <a:srgbClr val="000000"/>
              </a:solidFill>
              <a:round/>
              <a:headEnd/>
              <a:tailEnd/>
            </a:ln>
          </p:spPr>
          <p:txBody>
            <a:bodyPr/>
            <a:lstStyle/>
            <a:p>
              <a:endParaRPr lang="en-US"/>
            </a:p>
          </p:txBody>
        </p:sp>
        <p:sp>
          <p:nvSpPr>
            <p:cNvPr id="86050" name="Line 209"/>
            <p:cNvSpPr>
              <a:spLocks noChangeShapeType="1"/>
            </p:cNvSpPr>
            <p:nvPr/>
          </p:nvSpPr>
          <p:spPr bwMode="auto">
            <a:xfrm flipV="1">
              <a:off x="4914" y="2780"/>
              <a:ext cx="0" cy="27"/>
            </a:xfrm>
            <a:prstGeom prst="line">
              <a:avLst/>
            </a:prstGeom>
            <a:noFill/>
            <a:ln w="3175">
              <a:solidFill>
                <a:srgbClr val="000000"/>
              </a:solidFill>
              <a:round/>
              <a:headEnd/>
              <a:tailEnd/>
            </a:ln>
          </p:spPr>
          <p:txBody>
            <a:bodyPr/>
            <a:lstStyle/>
            <a:p>
              <a:endParaRPr lang="en-US"/>
            </a:p>
          </p:txBody>
        </p:sp>
        <p:sp>
          <p:nvSpPr>
            <p:cNvPr id="86051" name="Line 210"/>
            <p:cNvSpPr>
              <a:spLocks noChangeShapeType="1"/>
            </p:cNvSpPr>
            <p:nvPr/>
          </p:nvSpPr>
          <p:spPr bwMode="auto">
            <a:xfrm flipV="1">
              <a:off x="5308" y="2780"/>
              <a:ext cx="0" cy="27"/>
            </a:xfrm>
            <a:prstGeom prst="line">
              <a:avLst/>
            </a:prstGeom>
            <a:noFill/>
            <a:ln w="3175">
              <a:solidFill>
                <a:srgbClr val="000000"/>
              </a:solidFill>
              <a:round/>
              <a:headEnd/>
              <a:tailEnd/>
            </a:ln>
          </p:spPr>
          <p:txBody>
            <a:bodyPr/>
            <a:lstStyle/>
            <a:p>
              <a:endParaRPr lang="en-US"/>
            </a:p>
          </p:txBody>
        </p:sp>
        <p:sp>
          <p:nvSpPr>
            <p:cNvPr id="86052" name="Line 211"/>
            <p:cNvSpPr>
              <a:spLocks noChangeShapeType="1"/>
            </p:cNvSpPr>
            <p:nvPr/>
          </p:nvSpPr>
          <p:spPr bwMode="auto">
            <a:xfrm>
              <a:off x="3339" y="711"/>
              <a:ext cx="0" cy="26"/>
            </a:xfrm>
            <a:prstGeom prst="line">
              <a:avLst/>
            </a:prstGeom>
            <a:noFill/>
            <a:ln w="3175">
              <a:solidFill>
                <a:srgbClr val="000000"/>
              </a:solidFill>
              <a:round/>
              <a:headEnd/>
              <a:tailEnd/>
            </a:ln>
          </p:spPr>
          <p:txBody>
            <a:bodyPr/>
            <a:lstStyle/>
            <a:p>
              <a:endParaRPr lang="en-US"/>
            </a:p>
          </p:txBody>
        </p:sp>
        <p:sp>
          <p:nvSpPr>
            <p:cNvPr id="86053" name="Line 212"/>
            <p:cNvSpPr>
              <a:spLocks noChangeShapeType="1"/>
            </p:cNvSpPr>
            <p:nvPr/>
          </p:nvSpPr>
          <p:spPr bwMode="auto">
            <a:xfrm>
              <a:off x="3734" y="711"/>
              <a:ext cx="0" cy="26"/>
            </a:xfrm>
            <a:prstGeom prst="line">
              <a:avLst/>
            </a:prstGeom>
            <a:noFill/>
            <a:ln w="3175">
              <a:solidFill>
                <a:srgbClr val="000000"/>
              </a:solidFill>
              <a:round/>
              <a:headEnd/>
              <a:tailEnd/>
            </a:ln>
          </p:spPr>
          <p:txBody>
            <a:bodyPr/>
            <a:lstStyle/>
            <a:p>
              <a:endParaRPr lang="en-US"/>
            </a:p>
          </p:txBody>
        </p:sp>
        <p:sp>
          <p:nvSpPr>
            <p:cNvPr id="86054" name="Line 213"/>
            <p:cNvSpPr>
              <a:spLocks noChangeShapeType="1"/>
            </p:cNvSpPr>
            <p:nvPr/>
          </p:nvSpPr>
          <p:spPr bwMode="auto">
            <a:xfrm>
              <a:off x="4127" y="711"/>
              <a:ext cx="0" cy="26"/>
            </a:xfrm>
            <a:prstGeom prst="line">
              <a:avLst/>
            </a:prstGeom>
            <a:noFill/>
            <a:ln w="3175">
              <a:solidFill>
                <a:srgbClr val="000000"/>
              </a:solidFill>
              <a:round/>
              <a:headEnd/>
              <a:tailEnd/>
            </a:ln>
          </p:spPr>
          <p:txBody>
            <a:bodyPr/>
            <a:lstStyle/>
            <a:p>
              <a:endParaRPr lang="en-US"/>
            </a:p>
          </p:txBody>
        </p:sp>
        <p:sp>
          <p:nvSpPr>
            <p:cNvPr id="86055" name="Line 214"/>
            <p:cNvSpPr>
              <a:spLocks noChangeShapeType="1"/>
            </p:cNvSpPr>
            <p:nvPr/>
          </p:nvSpPr>
          <p:spPr bwMode="auto">
            <a:xfrm>
              <a:off x="4520" y="711"/>
              <a:ext cx="0" cy="26"/>
            </a:xfrm>
            <a:prstGeom prst="line">
              <a:avLst/>
            </a:prstGeom>
            <a:noFill/>
            <a:ln w="3175">
              <a:solidFill>
                <a:srgbClr val="000000"/>
              </a:solidFill>
              <a:round/>
              <a:headEnd/>
              <a:tailEnd/>
            </a:ln>
          </p:spPr>
          <p:txBody>
            <a:bodyPr/>
            <a:lstStyle/>
            <a:p>
              <a:endParaRPr lang="en-US"/>
            </a:p>
          </p:txBody>
        </p:sp>
        <p:sp>
          <p:nvSpPr>
            <p:cNvPr id="86056" name="Line 215"/>
            <p:cNvSpPr>
              <a:spLocks noChangeShapeType="1"/>
            </p:cNvSpPr>
            <p:nvPr/>
          </p:nvSpPr>
          <p:spPr bwMode="auto">
            <a:xfrm>
              <a:off x="4914" y="711"/>
              <a:ext cx="0" cy="26"/>
            </a:xfrm>
            <a:prstGeom prst="line">
              <a:avLst/>
            </a:prstGeom>
            <a:noFill/>
            <a:ln w="3175">
              <a:solidFill>
                <a:srgbClr val="000000"/>
              </a:solidFill>
              <a:round/>
              <a:headEnd/>
              <a:tailEnd/>
            </a:ln>
          </p:spPr>
          <p:txBody>
            <a:bodyPr/>
            <a:lstStyle/>
            <a:p>
              <a:endParaRPr lang="en-US"/>
            </a:p>
          </p:txBody>
        </p:sp>
        <p:sp>
          <p:nvSpPr>
            <p:cNvPr id="86057" name="Line 216"/>
            <p:cNvSpPr>
              <a:spLocks noChangeShapeType="1"/>
            </p:cNvSpPr>
            <p:nvPr/>
          </p:nvSpPr>
          <p:spPr bwMode="auto">
            <a:xfrm>
              <a:off x="5308" y="711"/>
              <a:ext cx="0" cy="26"/>
            </a:xfrm>
            <a:prstGeom prst="line">
              <a:avLst/>
            </a:prstGeom>
            <a:noFill/>
            <a:ln w="3175">
              <a:solidFill>
                <a:srgbClr val="000000"/>
              </a:solidFill>
              <a:round/>
              <a:headEnd/>
              <a:tailEnd/>
            </a:ln>
          </p:spPr>
          <p:txBody>
            <a:bodyPr/>
            <a:lstStyle/>
            <a:p>
              <a:endParaRPr lang="en-US"/>
            </a:p>
          </p:txBody>
        </p:sp>
        <p:sp>
          <p:nvSpPr>
            <p:cNvPr id="86058" name="Rectangle 217"/>
            <p:cNvSpPr>
              <a:spLocks noChangeArrowheads="1"/>
            </p:cNvSpPr>
            <p:nvPr/>
          </p:nvSpPr>
          <p:spPr bwMode="auto">
            <a:xfrm>
              <a:off x="3353" y="2847"/>
              <a:ext cx="77" cy="15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0</a:t>
              </a:r>
            </a:p>
          </p:txBody>
        </p:sp>
        <p:sp>
          <p:nvSpPr>
            <p:cNvPr id="86059" name="Rectangle 218"/>
            <p:cNvSpPr>
              <a:spLocks noChangeArrowheads="1"/>
            </p:cNvSpPr>
            <p:nvPr/>
          </p:nvSpPr>
          <p:spPr bwMode="auto">
            <a:xfrm>
              <a:off x="3579" y="2847"/>
              <a:ext cx="307" cy="15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2000</a:t>
              </a:r>
            </a:p>
          </p:txBody>
        </p:sp>
        <p:sp>
          <p:nvSpPr>
            <p:cNvPr id="86060" name="Rectangle 219"/>
            <p:cNvSpPr>
              <a:spLocks noChangeArrowheads="1"/>
            </p:cNvSpPr>
            <p:nvPr/>
          </p:nvSpPr>
          <p:spPr bwMode="auto">
            <a:xfrm>
              <a:off x="3972" y="2847"/>
              <a:ext cx="307" cy="15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4000</a:t>
              </a:r>
            </a:p>
          </p:txBody>
        </p:sp>
        <p:sp>
          <p:nvSpPr>
            <p:cNvPr id="86061" name="Rectangle 220"/>
            <p:cNvSpPr>
              <a:spLocks noChangeArrowheads="1"/>
            </p:cNvSpPr>
            <p:nvPr/>
          </p:nvSpPr>
          <p:spPr bwMode="auto">
            <a:xfrm>
              <a:off x="4365" y="2847"/>
              <a:ext cx="307" cy="15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6000</a:t>
              </a:r>
            </a:p>
          </p:txBody>
        </p:sp>
        <p:sp>
          <p:nvSpPr>
            <p:cNvPr id="86062" name="Rectangle 221"/>
            <p:cNvSpPr>
              <a:spLocks noChangeArrowheads="1"/>
            </p:cNvSpPr>
            <p:nvPr/>
          </p:nvSpPr>
          <p:spPr bwMode="auto">
            <a:xfrm>
              <a:off x="4759" y="2847"/>
              <a:ext cx="307" cy="15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8000</a:t>
              </a:r>
            </a:p>
          </p:txBody>
        </p:sp>
        <p:sp>
          <p:nvSpPr>
            <p:cNvPr id="86063" name="Rectangle 222"/>
            <p:cNvSpPr>
              <a:spLocks noChangeArrowheads="1"/>
            </p:cNvSpPr>
            <p:nvPr/>
          </p:nvSpPr>
          <p:spPr bwMode="auto">
            <a:xfrm>
              <a:off x="5110" y="2847"/>
              <a:ext cx="385" cy="15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10000</a:t>
              </a:r>
            </a:p>
          </p:txBody>
        </p:sp>
        <p:sp>
          <p:nvSpPr>
            <p:cNvPr id="86064" name="Rectangle 223"/>
            <p:cNvSpPr>
              <a:spLocks noChangeArrowheads="1"/>
            </p:cNvSpPr>
            <p:nvPr/>
          </p:nvSpPr>
          <p:spPr bwMode="auto">
            <a:xfrm>
              <a:off x="4074" y="2996"/>
              <a:ext cx="509" cy="15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Time (s)</a:t>
              </a:r>
            </a:p>
          </p:txBody>
        </p:sp>
        <p:sp>
          <p:nvSpPr>
            <p:cNvPr id="86065" name="Line 224"/>
            <p:cNvSpPr>
              <a:spLocks noChangeShapeType="1"/>
            </p:cNvSpPr>
            <p:nvPr/>
          </p:nvSpPr>
          <p:spPr bwMode="auto">
            <a:xfrm>
              <a:off x="3339" y="2807"/>
              <a:ext cx="9" cy="0"/>
            </a:xfrm>
            <a:prstGeom prst="line">
              <a:avLst/>
            </a:prstGeom>
            <a:noFill/>
            <a:ln w="3175">
              <a:solidFill>
                <a:srgbClr val="000000"/>
              </a:solidFill>
              <a:round/>
              <a:headEnd/>
              <a:tailEnd/>
            </a:ln>
          </p:spPr>
          <p:txBody>
            <a:bodyPr/>
            <a:lstStyle/>
            <a:p>
              <a:endParaRPr lang="en-US"/>
            </a:p>
          </p:txBody>
        </p:sp>
        <p:sp>
          <p:nvSpPr>
            <p:cNvPr id="86066" name="Line 225"/>
            <p:cNvSpPr>
              <a:spLocks noChangeShapeType="1"/>
            </p:cNvSpPr>
            <p:nvPr/>
          </p:nvSpPr>
          <p:spPr bwMode="auto">
            <a:xfrm>
              <a:off x="3339" y="2543"/>
              <a:ext cx="9" cy="0"/>
            </a:xfrm>
            <a:prstGeom prst="line">
              <a:avLst/>
            </a:prstGeom>
            <a:noFill/>
            <a:ln w="3175">
              <a:solidFill>
                <a:srgbClr val="000000"/>
              </a:solidFill>
              <a:round/>
              <a:headEnd/>
              <a:tailEnd/>
            </a:ln>
          </p:spPr>
          <p:txBody>
            <a:bodyPr/>
            <a:lstStyle/>
            <a:p>
              <a:endParaRPr lang="en-US"/>
            </a:p>
          </p:txBody>
        </p:sp>
        <p:sp>
          <p:nvSpPr>
            <p:cNvPr id="86067" name="Line 226"/>
            <p:cNvSpPr>
              <a:spLocks noChangeShapeType="1"/>
            </p:cNvSpPr>
            <p:nvPr/>
          </p:nvSpPr>
          <p:spPr bwMode="auto">
            <a:xfrm>
              <a:off x="3339" y="2283"/>
              <a:ext cx="9" cy="0"/>
            </a:xfrm>
            <a:prstGeom prst="line">
              <a:avLst/>
            </a:prstGeom>
            <a:noFill/>
            <a:ln w="3175">
              <a:solidFill>
                <a:srgbClr val="000000"/>
              </a:solidFill>
              <a:round/>
              <a:headEnd/>
              <a:tailEnd/>
            </a:ln>
          </p:spPr>
          <p:txBody>
            <a:bodyPr/>
            <a:lstStyle/>
            <a:p>
              <a:endParaRPr lang="en-US"/>
            </a:p>
          </p:txBody>
        </p:sp>
        <p:sp>
          <p:nvSpPr>
            <p:cNvPr id="86068" name="Line 227"/>
            <p:cNvSpPr>
              <a:spLocks noChangeShapeType="1"/>
            </p:cNvSpPr>
            <p:nvPr/>
          </p:nvSpPr>
          <p:spPr bwMode="auto">
            <a:xfrm>
              <a:off x="3339" y="2019"/>
              <a:ext cx="9" cy="0"/>
            </a:xfrm>
            <a:prstGeom prst="line">
              <a:avLst/>
            </a:prstGeom>
            <a:noFill/>
            <a:ln w="3175">
              <a:solidFill>
                <a:srgbClr val="000000"/>
              </a:solidFill>
              <a:round/>
              <a:headEnd/>
              <a:tailEnd/>
            </a:ln>
          </p:spPr>
          <p:txBody>
            <a:bodyPr/>
            <a:lstStyle/>
            <a:p>
              <a:endParaRPr lang="en-US"/>
            </a:p>
          </p:txBody>
        </p:sp>
        <p:sp>
          <p:nvSpPr>
            <p:cNvPr id="86069" name="Line 228"/>
            <p:cNvSpPr>
              <a:spLocks noChangeShapeType="1"/>
            </p:cNvSpPr>
            <p:nvPr/>
          </p:nvSpPr>
          <p:spPr bwMode="auto">
            <a:xfrm>
              <a:off x="3339" y="1759"/>
              <a:ext cx="9" cy="0"/>
            </a:xfrm>
            <a:prstGeom prst="line">
              <a:avLst/>
            </a:prstGeom>
            <a:noFill/>
            <a:ln w="3175">
              <a:solidFill>
                <a:srgbClr val="000000"/>
              </a:solidFill>
              <a:round/>
              <a:headEnd/>
              <a:tailEnd/>
            </a:ln>
          </p:spPr>
          <p:txBody>
            <a:bodyPr/>
            <a:lstStyle/>
            <a:p>
              <a:endParaRPr lang="en-US"/>
            </a:p>
          </p:txBody>
        </p:sp>
        <p:sp>
          <p:nvSpPr>
            <p:cNvPr id="86070" name="Line 229"/>
            <p:cNvSpPr>
              <a:spLocks noChangeShapeType="1"/>
            </p:cNvSpPr>
            <p:nvPr/>
          </p:nvSpPr>
          <p:spPr bwMode="auto">
            <a:xfrm>
              <a:off x="3339" y="1498"/>
              <a:ext cx="9" cy="0"/>
            </a:xfrm>
            <a:prstGeom prst="line">
              <a:avLst/>
            </a:prstGeom>
            <a:noFill/>
            <a:ln w="3175">
              <a:solidFill>
                <a:srgbClr val="000000"/>
              </a:solidFill>
              <a:round/>
              <a:headEnd/>
              <a:tailEnd/>
            </a:ln>
          </p:spPr>
          <p:txBody>
            <a:bodyPr/>
            <a:lstStyle/>
            <a:p>
              <a:endParaRPr lang="en-US"/>
            </a:p>
          </p:txBody>
        </p:sp>
        <p:sp>
          <p:nvSpPr>
            <p:cNvPr id="86071" name="Line 230"/>
            <p:cNvSpPr>
              <a:spLocks noChangeShapeType="1"/>
            </p:cNvSpPr>
            <p:nvPr/>
          </p:nvSpPr>
          <p:spPr bwMode="auto">
            <a:xfrm>
              <a:off x="3339" y="1235"/>
              <a:ext cx="9" cy="0"/>
            </a:xfrm>
            <a:prstGeom prst="line">
              <a:avLst/>
            </a:prstGeom>
            <a:noFill/>
            <a:ln w="3175">
              <a:solidFill>
                <a:srgbClr val="000000"/>
              </a:solidFill>
              <a:round/>
              <a:headEnd/>
              <a:tailEnd/>
            </a:ln>
          </p:spPr>
          <p:txBody>
            <a:bodyPr/>
            <a:lstStyle/>
            <a:p>
              <a:endParaRPr lang="en-US"/>
            </a:p>
          </p:txBody>
        </p:sp>
        <p:sp>
          <p:nvSpPr>
            <p:cNvPr id="86072" name="Line 231"/>
            <p:cNvSpPr>
              <a:spLocks noChangeShapeType="1"/>
            </p:cNvSpPr>
            <p:nvPr/>
          </p:nvSpPr>
          <p:spPr bwMode="auto">
            <a:xfrm>
              <a:off x="3339" y="974"/>
              <a:ext cx="9" cy="0"/>
            </a:xfrm>
            <a:prstGeom prst="line">
              <a:avLst/>
            </a:prstGeom>
            <a:noFill/>
            <a:ln w="3175">
              <a:solidFill>
                <a:srgbClr val="000000"/>
              </a:solidFill>
              <a:round/>
              <a:headEnd/>
              <a:tailEnd/>
            </a:ln>
          </p:spPr>
          <p:txBody>
            <a:bodyPr/>
            <a:lstStyle/>
            <a:p>
              <a:endParaRPr lang="en-US"/>
            </a:p>
          </p:txBody>
        </p:sp>
        <p:sp>
          <p:nvSpPr>
            <p:cNvPr id="86073" name="Line 232"/>
            <p:cNvSpPr>
              <a:spLocks noChangeShapeType="1"/>
            </p:cNvSpPr>
            <p:nvPr/>
          </p:nvSpPr>
          <p:spPr bwMode="auto">
            <a:xfrm>
              <a:off x="3339" y="711"/>
              <a:ext cx="9" cy="0"/>
            </a:xfrm>
            <a:prstGeom prst="line">
              <a:avLst/>
            </a:prstGeom>
            <a:noFill/>
            <a:ln w="3175">
              <a:solidFill>
                <a:srgbClr val="000000"/>
              </a:solidFill>
              <a:round/>
              <a:headEnd/>
              <a:tailEnd/>
            </a:ln>
          </p:spPr>
          <p:txBody>
            <a:bodyPr/>
            <a:lstStyle/>
            <a:p>
              <a:endParaRPr lang="en-US"/>
            </a:p>
          </p:txBody>
        </p:sp>
        <p:sp>
          <p:nvSpPr>
            <p:cNvPr id="86074" name="Line 233"/>
            <p:cNvSpPr>
              <a:spLocks noChangeShapeType="1"/>
            </p:cNvSpPr>
            <p:nvPr/>
          </p:nvSpPr>
          <p:spPr bwMode="auto">
            <a:xfrm flipH="1">
              <a:off x="5300" y="2807"/>
              <a:ext cx="8" cy="0"/>
            </a:xfrm>
            <a:prstGeom prst="line">
              <a:avLst/>
            </a:prstGeom>
            <a:noFill/>
            <a:ln w="3175">
              <a:solidFill>
                <a:srgbClr val="000000"/>
              </a:solidFill>
              <a:round/>
              <a:headEnd/>
              <a:tailEnd/>
            </a:ln>
          </p:spPr>
          <p:txBody>
            <a:bodyPr/>
            <a:lstStyle/>
            <a:p>
              <a:endParaRPr lang="en-US"/>
            </a:p>
          </p:txBody>
        </p:sp>
        <p:sp>
          <p:nvSpPr>
            <p:cNvPr id="86075" name="Line 234"/>
            <p:cNvSpPr>
              <a:spLocks noChangeShapeType="1"/>
            </p:cNvSpPr>
            <p:nvPr/>
          </p:nvSpPr>
          <p:spPr bwMode="auto">
            <a:xfrm flipH="1">
              <a:off x="5300" y="2543"/>
              <a:ext cx="8" cy="0"/>
            </a:xfrm>
            <a:prstGeom prst="line">
              <a:avLst/>
            </a:prstGeom>
            <a:noFill/>
            <a:ln w="3175">
              <a:solidFill>
                <a:srgbClr val="000000"/>
              </a:solidFill>
              <a:round/>
              <a:headEnd/>
              <a:tailEnd/>
            </a:ln>
          </p:spPr>
          <p:txBody>
            <a:bodyPr/>
            <a:lstStyle/>
            <a:p>
              <a:endParaRPr lang="en-US"/>
            </a:p>
          </p:txBody>
        </p:sp>
        <p:sp>
          <p:nvSpPr>
            <p:cNvPr id="86076" name="Line 235"/>
            <p:cNvSpPr>
              <a:spLocks noChangeShapeType="1"/>
            </p:cNvSpPr>
            <p:nvPr/>
          </p:nvSpPr>
          <p:spPr bwMode="auto">
            <a:xfrm flipH="1">
              <a:off x="5300" y="2283"/>
              <a:ext cx="8" cy="0"/>
            </a:xfrm>
            <a:prstGeom prst="line">
              <a:avLst/>
            </a:prstGeom>
            <a:noFill/>
            <a:ln w="3175">
              <a:solidFill>
                <a:srgbClr val="000000"/>
              </a:solidFill>
              <a:round/>
              <a:headEnd/>
              <a:tailEnd/>
            </a:ln>
          </p:spPr>
          <p:txBody>
            <a:bodyPr/>
            <a:lstStyle/>
            <a:p>
              <a:endParaRPr lang="en-US"/>
            </a:p>
          </p:txBody>
        </p:sp>
        <p:sp>
          <p:nvSpPr>
            <p:cNvPr id="86077" name="Line 236"/>
            <p:cNvSpPr>
              <a:spLocks noChangeShapeType="1"/>
            </p:cNvSpPr>
            <p:nvPr/>
          </p:nvSpPr>
          <p:spPr bwMode="auto">
            <a:xfrm flipH="1">
              <a:off x="5300" y="2019"/>
              <a:ext cx="8" cy="0"/>
            </a:xfrm>
            <a:prstGeom prst="line">
              <a:avLst/>
            </a:prstGeom>
            <a:noFill/>
            <a:ln w="3175">
              <a:solidFill>
                <a:srgbClr val="000000"/>
              </a:solidFill>
              <a:round/>
              <a:headEnd/>
              <a:tailEnd/>
            </a:ln>
          </p:spPr>
          <p:txBody>
            <a:bodyPr/>
            <a:lstStyle/>
            <a:p>
              <a:endParaRPr lang="en-US"/>
            </a:p>
          </p:txBody>
        </p:sp>
        <p:sp>
          <p:nvSpPr>
            <p:cNvPr id="86078" name="Line 237"/>
            <p:cNvSpPr>
              <a:spLocks noChangeShapeType="1"/>
            </p:cNvSpPr>
            <p:nvPr/>
          </p:nvSpPr>
          <p:spPr bwMode="auto">
            <a:xfrm flipH="1">
              <a:off x="5300" y="1759"/>
              <a:ext cx="8" cy="0"/>
            </a:xfrm>
            <a:prstGeom prst="line">
              <a:avLst/>
            </a:prstGeom>
            <a:noFill/>
            <a:ln w="3175">
              <a:solidFill>
                <a:srgbClr val="000000"/>
              </a:solidFill>
              <a:round/>
              <a:headEnd/>
              <a:tailEnd/>
            </a:ln>
          </p:spPr>
          <p:txBody>
            <a:bodyPr/>
            <a:lstStyle/>
            <a:p>
              <a:endParaRPr lang="en-US"/>
            </a:p>
          </p:txBody>
        </p:sp>
        <p:sp>
          <p:nvSpPr>
            <p:cNvPr id="86079" name="Line 238"/>
            <p:cNvSpPr>
              <a:spLocks noChangeShapeType="1"/>
            </p:cNvSpPr>
            <p:nvPr/>
          </p:nvSpPr>
          <p:spPr bwMode="auto">
            <a:xfrm flipH="1">
              <a:off x="5300" y="1498"/>
              <a:ext cx="8" cy="0"/>
            </a:xfrm>
            <a:prstGeom prst="line">
              <a:avLst/>
            </a:prstGeom>
            <a:noFill/>
            <a:ln w="3175">
              <a:solidFill>
                <a:srgbClr val="000000"/>
              </a:solidFill>
              <a:round/>
              <a:headEnd/>
              <a:tailEnd/>
            </a:ln>
          </p:spPr>
          <p:txBody>
            <a:bodyPr/>
            <a:lstStyle/>
            <a:p>
              <a:endParaRPr lang="en-US"/>
            </a:p>
          </p:txBody>
        </p:sp>
        <p:sp>
          <p:nvSpPr>
            <p:cNvPr id="86080" name="Line 239"/>
            <p:cNvSpPr>
              <a:spLocks noChangeShapeType="1"/>
            </p:cNvSpPr>
            <p:nvPr/>
          </p:nvSpPr>
          <p:spPr bwMode="auto">
            <a:xfrm flipH="1">
              <a:off x="5300" y="1235"/>
              <a:ext cx="8" cy="0"/>
            </a:xfrm>
            <a:prstGeom prst="line">
              <a:avLst/>
            </a:prstGeom>
            <a:noFill/>
            <a:ln w="3175">
              <a:solidFill>
                <a:srgbClr val="000000"/>
              </a:solidFill>
              <a:round/>
              <a:headEnd/>
              <a:tailEnd/>
            </a:ln>
          </p:spPr>
          <p:txBody>
            <a:bodyPr/>
            <a:lstStyle/>
            <a:p>
              <a:endParaRPr lang="en-US"/>
            </a:p>
          </p:txBody>
        </p:sp>
        <p:sp>
          <p:nvSpPr>
            <p:cNvPr id="86081" name="Line 240"/>
            <p:cNvSpPr>
              <a:spLocks noChangeShapeType="1"/>
            </p:cNvSpPr>
            <p:nvPr/>
          </p:nvSpPr>
          <p:spPr bwMode="auto">
            <a:xfrm flipH="1">
              <a:off x="5300" y="974"/>
              <a:ext cx="8" cy="0"/>
            </a:xfrm>
            <a:prstGeom prst="line">
              <a:avLst/>
            </a:prstGeom>
            <a:noFill/>
            <a:ln w="3175">
              <a:solidFill>
                <a:srgbClr val="000000"/>
              </a:solidFill>
              <a:round/>
              <a:headEnd/>
              <a:tailEnd/>
            </a:ln>
          </p:spPr>
          <p:txBody>
            <a:bodyPr/>
            <a:lstStyle/>
            <a:p>
              <a:endParaRPr lang="en-US"/>
            </a:p>
          </p:txBody>
        </p:sp>
        <p:sp>
          <p:nvSpPr>
            <p:cNvPr id="86082" name="Line 241"/>
            <p:cNvSpPr>
              <a:spLocks noChangeShapeType="1"/>
            </p:cNvSpPr>
            <p:nvPr/>
          </p:nvSpPr>
          <p:spPr bwMode="auto">
            <a:xfrm flipH="1">
              <a:off x="5300" y="711"/>
              <a:ext cx="8" cy="0"/>
            </a:xfrm>
            <a:prstGeom prst="line">
              <a:avLst/>
            </a:prstGeom>
            <a:noFill/>
            <a:ln w="3175">
              <a:solidFill>
                <a:srgbClr val="000000"/>
              </a:solidFill>
              <a:round/>
              <a:headEnd/>
              <a:tailEnd/>
            </a:ln>
          </p:spPr>
          <p:txBody>
            <a:bodyPr/>
            <a:lstStyle/>
            <a:p>
              <a:endParaRPr lang="en-US"/>
            </a:p>
          </p:txBody>
        </p:sp>
        <p:sp>
          <p:nvSpPr>
            <p:cNvPr id="86083" name="Line 242"/>
            <p:cNvSpPr>
              <a:spLocks noChangeShapeType="1"/>
            </p:cNvSpPr>
            <p:nvPr/>
          </p:nvSpPr>
          <p:spPr bwMode="auto">
            <a:xfrm>
              <a:off x="3339" y="2807"/>
              <a:ext cx="20" cy="0"/>
            </a:xfrm>
            <a:prstGeom prst="line">
              <a:avLst/>
            </a:prstGeom>
            <a:noFill/>
            <a:ln w="3175">
              <a:solidFill>
                <a:srgbClr val="000000"/>
              </a:solidFill>
              <a:round/>
              <a:headEnd/>
              <a:tailEnd/>
            </a:ln>
          </p:spPr>
          <p:txBody>
            <a:bodyPr/>
            <a:lstStyle/>
            <a:p>
              <a:endParaRPr lang="en-US"/>
            </a:p>
          </p:txBody>
        </p:sp>
        <p:sp>
          <p:nvSpPr>
            <p:cNvPr id="86084" name="Line 243"/>
            <p:cNvSpPr>
              <a:spLocks noChangeShapeType="1"/>
            </p:cNvSpPr>
            <p:nvPr/>
          </p:nvSpPr>
          <p:spPr bwMode="auto">
            <a:xfrm>
              <a:off x="3339" y="2283"/>
              <a:ext cx="20" cy="0"/>
            </a:xfrm>
            <a:prstGeom prst="line">
              <a:avLst/>
            </a:prstGeom>
            <a:noFill/>
            <a:ln w="3175">
              <a:solidFill>
                <a:srgbClr val="000000"/>
              </a:solidFill>
              <a:round/>
              <a:headEnd/>
              <a:tailEnd/>
            </a:ln>
          </p:spPr>
          <p:txBody>
            <a:bodyPr/>
            <a:lstStyle/>
            <a:p>
              <a:endParaRPr lang="en-US"/>
            </a:p>
          </p:txBody>
        </p:sp>
        <p:sp>
          <p:nvSpPr>
            <p:cNvPr id="86085" name="Line 244"/>
            <p:cNvSpPr>
              <a:spLocks noChangeShapeType="1"/>
            </p:cNvSpPr>
            <p:nvPr/>
          </p:nvSpPr>
          <p:spPr bwMode="auto">
            <a:xfrm>
              <a:off x="3339" y="1759"/>
              <a:ext cx="20" cy="0"/>
            </a:xfrm>
            <a:prstGeom prst="line">
              <a:avLst/>
            </a:prstGeom>
            <a:noFill/>
            <a:ln w="3175">
              <a:solidFill>
                <a:srgbClr val="000000"/>
              </a:solidFill>
              <a:round/>
              <a:headEnd/>
              <a:tailEnd/>
            </a:ln>
          </p:spPr>
          <p:txBody>
            <a:bodyPr/>
            <a:lstStyle/>
            <a:p>
              <a:endParaRPr lang="en-US"/>
            </a:p>
          </p:txBody>
        </p:sp>
        <p:sp>
          <p:nvSpPr>
            <p:cNvPr id="86086" name="Line 245"/>
            <p:cNvSpPr>
              <a:spLocks noChangeShapeType="1"/>
            </p:cNvSpPr>
            <p:nvPr/>
          </p:nvSpPr>
          <p:spPr bwMode="auto">
            <a:xfrm>
              <a:off x="3339" y="1235"/>
              <a:ext cx="20" cy="0"/>
            </a:xfrm>
            <a:prstGeom prst="line">
              <a:avLst/>
            </a:prstGeom>
            <a:noFill/>
            <a:ln w="3175">
              <a:solidFill>
                <a:srgbClr val="000000"/>
              </a:solidFill>
              <a:round/>
              <a:headEnd/>
              <a:tailEnd/>
            </a:ln>
          </p:spPr>
          <p:txBody>
            <a:bodyPr/>
            <a:lstStyle/>
            <a:p>
              <a:endParaRPr lang="en-US"/>
            </a:p>
          </p:txBody>
        </p:sp>
        <p:sp>
          <p:nvSpPr>
            <p:cNvPr id="86087" name="Line 246"/>
            <p:cNvSpPr>
              <a:spLocks noChangeShapeType="1"/>
            </p:cNvSpPr>
            <p:nvPr/>
          </p:nvSpPr>
          <p:spPr bwMode="auto">
            <a:xfrm>
              <a:off x="3339" y="711"/>
              <a:ext cx="20" cy="0"/>
            </a:xfrm>
            <a:prstGeom prst="line">
              <a:avLst/>
            </a:prstGeom>
            <a:noFill/>
            <a:ln w="3175">
              <a:solidFill>
                <a:srgbClr val="000000"/>
              </a:solidFill>
              <a:round/>
              <a:headEnd/>
              <a:tailEnd/>
            </a:ln>
          </p:spPr>
          <p:txBody>
            <a:bodyPr/>
            <a:lstStyle/>
            <a:p>
              <a:endParaRPr lang="en-US"/>
            </a:p>
          </p:txBody>
        </p:sp>
        <p:sp>
          <p:nvSpPr>
            <p:cNvPr id="86088" name="Line 247"/>
            <p:cNvSpPr>
              <a:spLocks noChangeShapeType="1"/>
            </p:cNvSpPr>
            <p:nvPr/>
          </p:nvSpPr>
          <p:spPr bwMode="auto">
            <a:xfrm flipH="1">
              <a:off x="5291" y="2807"/>
              <a:ext cx="17" cy="0"/>
            </a:xfrm>
            <a:prstGeom prst="line">
              <a:avLst/>
            </a:prstGeom>
            <a:noFill/>
            <a:ln w="3175">
              <a:solidFill>
                <a:srgbClr val="000000"/>
              </a:solidFill>
              <a:round/>
              <a:headEnd/>
              <a:tailEnd/>
            </a:ln>
          </p:spPr>
          <p:txBody>
            <a:bodyPr/>
            <a:lstStyle/>
            <a:p>
              <a:endParaRPr lang="en-US"/>
            </a:p>
          </p:txBody>
        </p:sp>
        <p:sp>
          <p:nvSpPr>
            <p:cNvPr id="86089" name="Line 248"/>
            <p:cNvSpPr>
              <a:spLocks noChangeShapeType="1"/>
            </p:cNvSpPr>
            <p:nvPr/>
          </p:nvSpPr>
          <p:spPr bwMode="auto">
            <a:xfrm flipH="1">
              <a:off x="5291" y="2283"/>
              <a:ext cx="17" cy="0"/>
            </a:xfrm>
            <a:prstGeom prst="line">
              <a:avLst/>
            </a:prstGeom>
            <a:noFill/>
            <a:ln w="3175">
              <a:solidFill>
                <a:srgbClr val="000000"/>
              </a:solidFill>
              <a:round/>
              <a:headEnd/>
              <a:tailEnd/>
            </a:ln>
          </p:spPr>
          <p:txBody>
            <a:bodyPr/>
            <a:lstStyle/>
            <a:p>
              <a:endParaRPr lang="en-US"/>
            </a:p>
          </p:txBody>
        </p:sp>
        <p:sp>
          <p:nvSpPr>
            <p:cNvPr id="86090" name="Line 249"/>
            <p:cNvSpPr>
              <a:spLocks noChangeShapeType="1"/>
            </p:cNvSpPr>
            <p:nvPr/>
          </p:nvSpPr>
          <p:spPr bwMode="auto">
            <a:xfrm flipH="1">
              <a:off x="5291" y="1759"/>
              <a:ext cx="17" cy="0"/>
            </a:xfrm>
            <a:prstGeom prst="line">
              <a:avLst/>
            </a:prstGeom>
            <a:noFill/>
            <a:ln w="3175">
              <a:solidFill>
                <a:srgbClr val="000000"/>
              </a:solidFill>
              <a:round/>
              <a:headEnd/>
              <a:tailEnd/>
            </a:ln>
          </p:spPr>
          <p:txBody>
            <a:bodyPr/>
            <a:lstStyle/>
            <a:p>
              <a:endParaRPr lang="en-US"/>
            </a:p>
          </p:txBody>
        </p:sp>
        <p:sp>
          <p:nvSpPr>
            <p:cNvPr id="86091" name="Line 250"/>
            <p:cNvSpPr>
              <a:spLocks noChangeShapeType="1"/>
            </p:cNvSpPr>
            <p:nvPr/>
          </p:nvSpPr>
          <p:spPr bwMode="auto">
            <a:xfrm flipH="1">
              <a:off x="5291" y="1235"/>
              <a:ext cx="17" cy="0"/>
            </a:xfrm>
            <a:prstGeom prst="line">
              <a:avLst/>
            </a:prstGeom>
            <a:noFill/>
            <a:ln w="3175">
              <a:solidFill>
                <a:srgbClr val="000000"/>
              </a:solidFill>
              <a:round/>
              <a:headEnd/>
              <a:tailEnd/>
            </a:ln>
          </p:spPr>
          <p:txBody>
            <a:bodyPr/>
            <a:lstStyle/>
            <a:p>
              <a:endParaRPr lang="en-US"/>
            </a:p>
          </p:txBody>
        </p:sp>
        <p:sp>
          <p:nvSpPr>
            <p:cNvPr id="86092" name="Line 251"/>
            <p:cNvSpPr>
              <a:spLocks noChangeShapeType="1"/>
            </p:cNvSpPr>
            <p:nvPr/>
          </p:nvSpPr>
          <p:spPr bwMode="auto">
            <a:xfrm flipH="1">
              <a:off x="5291" y="711"/>
              <a:ext cx="17" cy="0"/>
            </a:xfrm>
            <a:prstGeom prst="line">
              <a:avLst/>
            </a:prstGeom>
            <a:noFill/>
            <a:ln w="3175">
              <a:solidFill>
                <a:srgbClr val="000000"/>
              </a:solidFill>
              <a:round/>
              <a:headEnd/>
              <a:tailEnd/>
            </a:ln>
          </p:spPr>
          <p:txBody>
            <a:bodyPr/>
            <a:lstStyle/>
            <a:p>
              <a:endParaRPr lang="en-US"/>
            </a:p>
          </p:txBody>
        </p:sp>
        <p:sp>
          <p:nvSpPr>
            <p:cNvPr id="86093" name="Rectangle 252"/>
            <p:cNvSpPr>
              <a:spLocks noChangeArrowheads="1"/>
            </p:cNvSpPr>
            <p:nvPr/>
          </p:nvSpPr>
          <p:spPr bwMode="auto">
            <a:xfrm>
              <a:off x="3066" y="2728"/>
              <a:ext cx="270" cy="15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99.6</a:t>
              </a:r>
            </a:p>
          </p:txBody>
        </p:sp>
        <p:sp>
          <p:nvSpPr>
            <p:cNvPr id="86094" name="Rectangle 253"/>
            <p:cNvSpPr>
              <a:spLocks noChangeArrowheads="1"/>
            </p:cNvSpPr>
            <p:nvPr/>
          </p:nvSpPr>
          <p:spPr bwMode="auto">
            <a:xfrm>
              <a:off x="3066" y="2203"/>
              <a:ext cx="270" cy="15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99.8</a:t>
              </a:r>
            </a:p>
          </p:txBody>
        </p:sp>
        <p:sp>
          <p:nvSpPr>
            <p:cNvPr id="86095" name="Rectangle 254"/>
            <p:cNvSpPr>
              <a:spLocks noChangeArrowheads="1"/>
            </p:cNvSpPr>
            <p:nvPr/>
          </p:nvSpPr>
          <p:spPr bwMode="auto">
            <a:xfrm>
              <a:off x="2992" y="1679"/>
              <a:ext cx="346" cy="158"/>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100.0</a:t>
              </a:r>
            </a:p>
          </p:txBody>
        </p:sp>
        <p:sp>
          <p:nvSpPr>
            <p:cNvPr id="86096" name="Rectangle 255"/>
            <p:cNvSpPr>
              <a:spLocks noChangeArrowheads="1"/>
            </p:cNvSpPr>
            <p:nvPr/>
          </p:nvSpPr>
          <p:spPr bwMode="auto">
            <a:xfrm>
              <a:off x="2992" y="1155"/>
              <a:ext cx="346" cy="15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100.2</a:t>
              </a:r>
            </a:p>
          </p:txBody>
        </p:sp>
        <p:sp>
          <p:nvSpPr>
            <p:cNvPr id="86097" name="Rectangle 256"/>
            <p:cNvSpPr>
              <a:spLocks noChangeArrowheads="1"/>
            </p:cNvSpPr>
            <p:nvPr/>
          </p:nvSpPr>
          <p:spPr bwMode="auto">
            <a:xfrm>
              <a:off x="2992" y="631"/>
              <a:ext cx="346" cy="159"/>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100.4</a:t>
              </a:r>
            </a:p>
          </p:txBody>
        </p:sp>
        <p:sp>
          <p:nvSpPr>
            <p:cNvPr id="86098" name="Rectangle 257"/>
            <p:cNvSpPr>
              <a:spLocks noChangeArrowheads="1"/>
            </p:cNvSpPr>
            <p:nvPr/>
          </p:nvSpPr>
          <p:spPr bwMode="auto">
            <a:xfrm rot="-5400000">
              <a:off x="2455" y="1667"/>
              <a:ext cx="880" cy="167"/>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Pressure (kPa)</a:t>
              </a:r>
            </a:p>
          </p:txBody>
        </p:sp>
        <p:sp>
          <p:nvSpPr>
            <p:cNvPr id="86099" name="Freeform 258"/>
            <p:cNvSpPr>
              <a:spLocks/>
            </p:cNvSpPr>
            <p:nvPr/>
          </p:nvSpPr>
          <p:spPr bwMode="auto">
            <a:xfrm>
              <a:off x="3339" y="936"/>
              <a:ext cx="556" cy="1564"/>
            </a:xfrm>
            <a:custGeom>
              <a:avLst/>
              <a:gdLst>
                <a:gd name="T0" fmla="*/ 9 w 556"/>
                <a:gd name="T1" fmla="*/ 1564 h 1564"/>
                <a:gd name="T2" fmla="*/ 20 w 556"/>
                <a:gd name="T3" fmla="*/ 1556 h 1564"/>
                <a:gd name="T4" fmla="*/ 31 w 556"/>
                <a:gd name="T5" fmla="*/ 1548 h 1564"/>
                <a:gd name="T6" fmla="*/ 41 w 556"/>
                <a:gd name="T7" fmla="*/ 1535 h 1564"/>
                <a:gd name="T8" fmla="*/ 52 w 556"/>
                <a:gd name="T9" fmla="*/ 1538 h 1564"/>
                <a:gd name="T10" fmla="*/ 61 w 556"/>
                <a:gd name="T11" fmla="*/ 1532 h 1564"/>
                <a:gd name="T12" fmla="*/ 75 w 556"/>
                <a:gd name="T13" fmla="*/ 1530 h 1564"/>
                <a:gd name="T14" fmla="*/ 85 w 556"/>
                <a:gd name="T15" fmla="*/ 1535 h 1564"/>
                <a:gd name="T16" fmla="*/ 94 w 556"/>
                <a:gd name="T17" fmla="*/ 1535 h 1564"/>
                <a:gd name="T18" fmla="*/ 105 w 556"/>
                <a:gd name="T19" fmla="*/ 1530 h 1564"/>
                <a:gd name="T20" fmla="*/ 116 w 556"/>
                <a:gd name="T21" fmla="*/ 1530 h 1564"/>
                <a:gd name="T22" fmla="*/ 126 w 556"/>
                <a:gd name="T23" fmla="*/ 1546 h 1564"/>
                <a:gd name="T24" fmla="*/ 137 w 556"/>
                <a:gd name="T25" fmla="*/ 1546 h 1564"/>
                <a:gd name="T26" fmla="*/ 147 w 556"/>
                <a:gd name="T27" fmla="*/ 1540 h 1564"/>
                <a:gd name="T28" fmla="*/ 158 w 556"/>
                <a:gd name="T29" fmla="*/ 1546 h 1564"/>
                <a:gd name="T30" fmla="*/ 167 w 556"/>
                <a:gd name="T31" fmla="*/ 1532 h 1564"/>
                <a:gd name="T32" fmla="*/ 177 w 556"/>
                <a:gd name="T33" fmla="*/ 1535 h 1564"/>
                <a:gd name="T34" fmla="*/ 188 w 556"/>
                <a:gd name="T35" fmla="*/ 1535 h 1564"/>
                <a:gd name="T36" fmla="*/ 199 w 556"/>
                <a:gd name="T37" fmla="*/ 1535 h 1564"/>
                <a:gd name="T38" fmla="*/ 209 w 556"/>
                <a:gd name="T39" fmla="*/ 1538 h 1564"/>
                <a:gd name="T40" fmla="*/ 220 w 556"/>
                <a:gd name="T41" fmla="*/ 1535 h 1564"/>
                <a:gd name="T42" fmla="*/ 232 w 556"/>
                <a:gd name="T43" fmla="*/ 1535 h 1564"/>
                <a:gd name="T44" fmla="*/ 245 w 556"/>
                <a:gd name="T45" fmla="*/ 1535 h 1564"/>
                <a:gd name="T46" fmla="*/ 254 w 556"/>
                <a:gd name="T47" fmla="*/ 1538 h 1564"/>
                <a:gd name="T48" fmla="*/ 268 w 556"/>
                <a:gd name="T49" fmla="*/ 1538 h 1564"/>
                <a:gd name="T50" fmla="*/ 282 w 556"/>
                <a:gd name="T51" fmla="*/ 1530 h 1564"/>
                <a:gd name="T52" fmla="*/ 291 w 556"/>
                <a:gd name="T53" fmla="*/ 1532 h 1564"/>
                <a:gd name="T54" fmla="*/ 303 w 556"/>
                <a:gd name="T55" fmla="*/ 1532 h 1564"/>
                <a:gd name="T56" fmla="*/ 312 w 556"/>
                <a:gd name="T57" fmla="*/ 1540 h 1564"/>
                <a:gd name="T58" fmla="*/ 324 w 556"/>
                <a:gd name="T59" fmla="*/ 1535 h 1564"/>
                <a:gd name="T60" fmla="*/ 335 w 556"/>
                <a:gd name="T61" fmla="*/ 1538 h 1564"/>
                <a:gd name="T62" fmla="*/ 346 w 556"/>
                <a:gd name="T63" fmla="*/ 1535 h 1564"/>
                <a:gd name="T64" fmla="*/ 356 w 556"/>
                <a:gd name="T65" fmla="*/ 1538 h 1564"/>
                <a:gd name="T66" fmla="*/ 367 w 556"/>
                <a:gd name="T67" fmla="*/ 1538 h 1564"/>
                <a:gd name="T68" fmla="*/ 378 w 556"/>
                <a:gd name="T69" fmla="*/ 1535 h 1564"/>
                <a:gd name="T70" fmla="*/ 390 w 556"/>
                <a:gd name="T71" fmla="*/ 1535 h 1564"/>
                <a:gd name="T72" fmla="*/ 401 w 556"/>
                <a:gd name="T73" fmla="*/ 1538 h 1564"/>
                <a:gd name="T74" fmla="*/ 411 w 556"/>
                <a:gd name="T75" fmla="*/ 1535 h 1564"/>
                <a:gd name="T76" fmla="*/ 420 w 556"/>
                <a:gd name="T77" fmla="*/ 1540 h 1564"/>
                <a:gd name="T78" fmla="*/ 432 w 556"/>
                <a:gd name="T79" fmla="*/ 1535 h 1564"/>
                <a:gd name="T80" fmla="*/ 445 w 556"/>
                <a:gd name="T81" fmla="*/ 1535 h 1564"/>
                <a:gd name="T82" fmla="*/ 455 w 556"/>
                <a:gd name="T83" fmla="*/ 1535 h 1564"/>
                <a:gd name="T84" fmla="*/ 471 w 556"/>
                <a:gd name="T85" fmla="*/ 1535 h 1564"/>
                <a:gd name="T86" fmla="*/ 482 w 556"/>
                <a:gd name="T87" fmla="*/ 1535 h 1564"/>
                <a:gd name="T88" fmla="*/ 491 w 556"/>
                <a:gd name="T89" fmla="*/ 1535 h 1564"/>
                <a:gd name="T90" fmla="*/ 505 w 556"/>
                <a:gd name="T91" fmla="*/ 1538 h 1564"/>
                <a:gd name="T92" fmla="*/ 516 w 556"/>
                <a:gd name="T93" fmla="*/ 1538 h 1564"/>
                <a:gd name="T94" fmla="*/ 526 w 556"/>
                <a:gd name="T95" fmla="*/ 1538 h 1564"/>
                <a:gd name="T96" fmla="*/ 539 w 556"/>
                <a:gd name="T97" fmla="*/ 1540 h 1564"/>
                <a:gd name="T98" fmla="*/ 551 w 556"/>
                <a:gd name="T99" fmla="*/ 1535 h 1564"/>
                <a:gd name="T100" fmla="*/ 553 w 556"/>
                <a:gd name="T101" fmla="*/ 110 h 1564"/>
                <a:gd name="T102" fmla="*/ 553 w 556"/>
                <a:gd name="T103" fmla="*/ 175 h 1564"/>
                <a:gd name="T104" fmla="*/ 553 w 556"/>
                <a:gd name="T105" fmla="*/ 180 h 1564"/>
                <a:gd name="T106" fmla="*/ 555 w 556"/>
                <a:gd name="T107" fmla="*/ 156 h 1564"/>
                <a:gd name="T108" fmla="*/ 555 w 556"/>
                <a:gd name="T109" fmla="*/ 167 h 1564"/>
                <a:gd name="T110" fmla="*/ 555 w 556"/>
                <a:gd name="T111" fmla="*/ 170 h 1564"/>
                <a:gd name="T112" fmla="*/ 555 w 556"/>
                <a:gd name="T113" fmla="*/ 172 h 1564"/>
                <a:gd name="T114" fmla="*/ 556 w 556"/>
                <a:gd name="T115" fmla="*/ 178 h 1564"/>
                <a:gd name="T116" fmla="*/ 556 w 556"/>
                <a:gd name="T117" fmla="*/ 183 h 1564"/>
                <a:gd name="T118" fmla="*/ 556 w 556"/>
                <a:gd name="T119" fmla="*/ 170 h 1564"/>
                <a:gd name="T120" fmla="*/ 556 w 556"/>
                <a:gd name="T121" fmla="*/ 162 h 156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56"/>
                <a:gd name="T184" fmla="*/ 0 h 1564"/>
                <a:gd name="T185" fmla="*/ 556 w 556"/>
                <a:gd name="T186" fmla="*/ 1564 h 156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56" h="1564">
                  <a:moveTo>
                    <a:pt x="0" y="1347"/>
                  </a:moveTo>
                  <a:lnTo>
                    <a:pt x="2" y="1556"/>
                  </a:lnTo>
                  <a:lnTo>
                    <a:pt x="2" y="1559"/>
                  </a:lnTo>
                  <a:lnTo>
                    <a:pt x="4" y="1562"/>
                  </a:lnTo>
                  <a:lnTo>
                    <a:pt x="4" y="1564"/>
                  </a:lnTo>
                  <a:lnTo>
                    <a:pt x="6" y="1562"/>
                  </a:lnTo>
                  <a:lnTo>
                    <a:pt x="7" y="1562"/>
                  </a:lnTo>
                  <a:lnTo>
                    <a:pt x="9" y="1562"/>
                  </a:lnTo>
                  <a:lnTo>
                    <a:pt x="9" y="1564"/>
                  </a:lnTo>
                  <a:lnTo>
                    <a:pt x="11" y="1564"/>
                  </a:lnTo>
                  <a:lnTo>
                    <a:pt x="13" y="1564"/>
                  </a:lnTo>
                  <a:lnTo>
                    <a:pt x="13" y="1562"/>
                  </a:lnTo>
                  <a:lnTo>
                    <a:pt x="15" y="1562"/>
                  </a:lnTo>
                  <a:lnTo>
                    <a:pt x="16" y="1562"/>
                  </a:lnTo>
                  <a:lnTo>
                    <a:pt x="18" y="1562"/>
                  </a:lnTo>
                  <a:lnTo>
                    <a:pt x="20" y="1562"/>
                  </a:lnTo>
                  <a:lnTo>
                    <a:pt x="20" y="1556"/>
                  </a:lnTo>
                  <a:lnTo>
                    <a:pt x="22" y="1554"/>
                  </a:lnTo>
                  <a:lnTo>
                    <a:pt x="23" y="1556"/>
                  </a:lnTo>
                  <a:lnTo>
                    <a:pt x="23" y="1554"/>
                  </a:lnTo>
                  <a:lnTo>
                    <a:pt x="25" y="1554"/>
                  </a:lnTo>
                  <a:lnTo>
                    <a:pt x="25" y="1551"/>
                  </a:lnTo>
                  <a:lnTo>
                    <a:pt x="27" y="1551"/>
                  </a:lnTo>
                  <a:lnTo>
                    <a:pt x="29" y="1546"/>
                  </a:lnTo>
                  <a:lnTo>
                    <a:pt x="29" y="1548"/>
                  </a:lnTo>
                  <a:lnTo>
                    <a:pt x="31" y="1548"/>
                  </a:lnTo>
                  <a:lnTo>
                    <a:pt x="31" y="1546"/>
                  </a:lnTo>
                  <a:lnTo>
                    <a:pt x="32" y="1546"/>
                  </a:lnTo>
                  <a:lnTo>
                    <a:pt x="32" y="1543"/>
                  </a:lnTo>
                  <a:lnTo>
                    <a:pt x="34" y="1543"/>
                  </a:lnTo>
                  <a:lnTo>
                    <a:pt x="36" y="1540"/>
                  </a:lnTo>
                  <a:lnTo>
                    <a:pt x="38" y="1540"/>
                  </a:lnTo>
                  <a:lnTo>
                    <a:pt x="38" y="1535"/>
                  </a:lnTo>
                  <a:lnTo>
                    <a:pt x="39" y="1538"/>
                  </a:lnTo>
                  <a:lnTo>
                    <a:pt x="39" y="1535"/>
                  </a:lnTo>
                  <a:lnTo>
                    <a:pt x="41" y="1535"/>
                  </a:lnTo>
                  <a:lnTo>
                    <a:pt x="41" y="1532"/>
                  </a:lnTo>
                  <a:lnTo>
                    <a:pt x="43" y="1532"/>
                  </a:lnTo>
                  <a:lnTo>
                    <a:pt x="43" y="1535"/>
                  </a:lnTo>
                  <a:lnTo>
                    <a:pt x="46" y="1535"/>
                  </a:lnTo>
                  <a:lnTo>
                    <a:pt x="46" y="1532"/>
                  </a:lnTo>
                  <a:lnTo>
                    <a:pt x="48" y="1535"/>
                  </a:lnTo>
                  <a:lnTo>
                    <a:pt x="50" y="1535"/>
                  </a:lnTo>
                  <a:lnTo>
                    <a:pt x="52" y="1538"/>
                  </a:lnTo>
                  <a:lnTo>
                    <a:pt x="52" y="1535"/>
                  </a:lnTo>
                  <a:lnTo>
                    <a:pt x="54" y="1535"/>
                  </a:lnTo>
                  <a:lnTo>
                    <a:pt x="55" y="1538"/>
                  </a:lnTo>
                  <a:lnTo>
                    <a:pt x="57" y="1540"/>
                  </a:lnTo>
                  <a:lnTo>
                    <a:pt x="57" y="1538"/>
                  </a:lnTo>
                  <a:lnTo>
                    <a:pt x="59" y="1535"/>
                  </a:lnTo>
                  <a:lnTo>
                    <a:pt x="59" y="1532"/>
                  </a:lnTo>
                  <a:lnTo>
                    <a:pt x="61" y="1535"/>
                  </a:lnTo>
                  <a:lnTo>
                    <a:pt x="61" y="1532"/>
                  </a:lnTo>
                  <a:lnTo>
                    <a:pt x="62" y="1535"/>
                  </a:lnTo>
                  <a:lnTo>
                    <a:pt x="64" y="1532"/>
                  </a:lnTo>
                  <a:lnTo>
                    <a:pt x="66" y="1532"/>
                  </a:lnTo>
                  <a:lnTo>
                    <a:pt x="66" y="1530"/>
                  </a:lnTo>
                  <a:lnTo>
                    <a:pt x="69" y="1530"/>
                  </a:lnTo>
                  <a:lnTo>
                    <a:pt x="71" y="1532"/>
                  </a:lnTo>
                  <a:lnTo>
                    <a:pt x="73" y="1530"/>
                  </a:lnTo>
                  <a:lnTo>
                    <a:pt x="75" y="1530"/>
                  </a:lnTo>
                  <a:lnTo>
                    <a:pt x="77" y="1530"/>
                  </a:lnTo>
                  <a:lnTo>
                    <a:pt x="78" y="1530"/>
                  </a:lnTo>
                  <a:lnTo>
                    <a:pt x="80" y="1530"/>
                  </a:lnTo>
                  <a:lnTo>
                    <a:pt x="80" y="1532"/>
                  </a:lnTo>
                  <a:lnTo>
                    <a:pt x="82" y="1535"/>
                  </a:lnTo>
                  <a:lnTo>
                    <a:pt x="84" y="1532"/>
                  </a:lnTo>
                  <a:lnTo>
                    <a:pt x="84" y="1535"/>
                  </a:lnTo>
                  <a:lnTo>
                    <a:pt x="85" y="1535"/>
                  </a:lnTo>
                  <a:lnTo>
                    <a:pt x="87" y="1540"/>
                  </a:lnTo>
                  <a:lnTo>
                    <a:pt x="89" y="1540"/>
                  </a:lnTo>
                  <a:lnTo>
                    <a:pt x="89" y="1538"/>
                  </a:lnTo>
                  <a:lnTo>
                    <a:pt x="91" y="1540"/>
                  </a:lnTo>
                  <a:lnTo>
                    <a:pt x="91" y="1538"/>
                  </a:lnTo>
                  <a:lnTo>
                    <a:pt x="92" y="1540"/>
                  </a:lnTo>
                  <a:lnTo>
                    <a:pt x="94" y="1538"/>
                  </a:lnTo>
                  <a:lnTo>
                    <a:pt x="94" y="1535"/>
                  </a:lnTo>
                  <a:lnTo>
                    <a:pt x="96" y="1535"/>
                  </a:lnTo>
                  <a:lnTo>
                    <a:pt x="96" y="1532"/>
                  </a:lnTo>
                  <a:lnTo>
                    <a:pt x="98" y="1535"/>
                  </a:lnTo>
                  <a:lnTo>
                    <a:pt x="98" y="1530"/>
                  </a:lnTo>
                  <a:lnTo>
                    <a:pt x="100" y="1532"/>
                  </a:lnTo>
                  <a:lnTo>
                    <a:pt x="101" y="1532"/>
                  </a:lnTo>
                  <a:lnTo>
                    <a:pt x="103" y="1532"/>
                  </a:lnTo>
                  <a:lnTo>
                    <a:pt x="105" y="1532"/>
                  </a:lnTo>
                  <a:lnTo>
                    <a:pt x="105" y="1530"/>
                  </a:lnTo>
                  <a:lnTo>
                    <a:pt x="107" y="1532"/>
                  </a:lnTo>
                  <a:lnTo>
                    <a:pt x="107" y="1530"/>
                  </a:lnTo>
                  <a:lnTo>
                    <a:pt x="108" y="1532"/>
                  </a:lnTo>
                  <a:lnTo>
                    <a:pt x="110" y="1530"/>
                  </a:lnTo>
                  <a:lnTo>
                    <a:pt x="110" y="1532"/>
                  </a:lnTo>
                  <a:lnTo>
                    <a:pt x="114" y="1532"/>
                  </a:lnTo>
                  <a:lnTo>
                    <a:pt x="114" y="1530"/>
                  </a:lnTo>
                  <a:lnTo>
                    <a:pt x="116" y="1532"/>
                  </a:lnTo>
                  <a:lnTo>
                    <a:pt x="116" y="1530"/>
                  </a:lnTo>
                  <a:lnTo>
                    <a:pt x="117" y="1532"/>
                  </a:lnTo>
                  <a:lnTo>
                    <a:pt x="117" y="1535"/>
                  </a:lnTo>
                  <a:lnTo>
                    <a:pt x="119" y="1538"/>
                  </a:lnTo>
                  <a:lnTo>
                    <a:pt x="119" y="1540"/>
                  </a:lnTo>
                  <a:lnTo>
                    <a:pt x="121" y="1543"/>
                  </a:lnTo>
                  <a:lnTo>
                    <a:pt x="123" y="1543"/>
                  </a:lnTo>
                  <a:lnTo>
                    <a:pt x="124" y="1546"/>
                  </a:lnTo>
                  <a:lnTo>
                    <a:pt x="126" y="1546"/>
                  </a:lnTo>
                  <a:lnTo>
                    <a:pt x="128" y="1543"/>
                  </a:lnTo>
                  <a:lnTo>
                    <a:pt x="130" y="1543"/>
                  </a:lnTo>
                  <a:lnTo>
                    <a:pt x="131" y="1543"/>
                  </a:lnTo>
                  <a:lnTo>
                    <a:pt x="133" y="1546"/>
                  </a:lnTo>
                  <a:lnTo>
                    <a:pt x="135" y="1546"/>
                  </a:lnTo>
                  <a:lnTo>
                    <a:pt x="135" y="1548"/>
                  </a:lnTo>
                  <a:lnTo>
                    <a:pt x="137" y="1546"/>
                  </a:lnTo>
                  <a:lnTo>
                    <a:pt x="137" y="1543"/>
                  </a:lnTo>
                  <a:lnTo>
                    <a:pt x="139" y="1543"/>
                  </a:lnTo>
                  <a:lnTo>
                    <a:pt x="139" y="1540"/>
                  </a:lnTo>
                  <a:lnTo>
                    <a:pt x="142" y="1543"/>
                  </a:lnTo>
                  <a:lnTo>
                    <a:pt x="142" y="1540"/>
                  </a:lnTo>
                  <a:lnTo>
                    <a:pt x="144" y="1540"/>
                  </a:lnTo>
                  <a:lnTo>
                    <a:pt x="146" y="1540"/>
                  </a:lnTo>
                  <a:lnTo>
                    <a:pt x="146" y="1543"/>
                  </a:lnTo>
                  <a:lnTo>
                    <a:pt x="147" y="1540"/>
                  </a:lnTo>
                  <a:lnTo>
                    <a:pt x="147" y="1543"/>
                  </a:lnTo>
                  <a:lnTo>
                    <a:pt x="149" y="1540"/>
                  </a:lnTo>
                  <a:lnTo>
                    <a:pt x="149" y="1543"/>
                  </a:lnTo>
                  <a:lnTo>
                    <a:pt x="151" y="1540"/>
                  </a:lnTo>
                  <a:lnTo>
                    <a:pt x="153" y="1540"/>
                  </a:lnTo>
                  <a:lnTo>
                    <a:pt x="154" y="1540"/>
                  </a:lnTo>
                  <a:lnTo>
                    <a:pt x="156" y="1540"/>
                  </a:lnTo>
                  <a:lnTo>
                    <a:pt x="158" y="1546"/>
                  </a:lnTo>
                  <a:lnTo>
                    <a:pt x="158" y="1543"/>
                  </a:lnTo>
                  <a:lnTo>
                    <a:pt x="160" y="1538"/>
                  </a:lnTo>
                  <a:lnTo>
                    <a:pt x="162" y="1538"/>
                  </a:lnTo>
                  <a:lnTo>
                    <a:pt x="162" y="1535"/>
                  </a:lnTo>
                  <a:lnTo>
                    <a:pt x="163" y="1535"/>
                  </a:lnTo>
                  <a:lnTo>
                    <a:pt x="165" y="1532"/>
                  </a:lnTo>
                  <a:lnTo>
                    <a:pt x="167" y="1535"/>
                  </a:lnTo>
                  <a:lnTo>
                    <a:pt x="167" y="1532"/>
                  </a:lnTo>
                  <a:lnTo>
                    <a:pt x="169" y="1538"/>
                  </a:lnTo>
                  <a:lnTo>
                    <a:pt x="170" y="1538"/>
                  </a:lnTo>
                  <a:lnTo>
                    <a:pt x="170" y="1540"/>
                  </a:lnTo>
                  <a:lnTo>
                    <a:pt x="172" y="1538"/>
                  </a:lnTo>
                  <a:lnTo>
                    <a:pt x="174" y="1538"/>
                  </a:lnTo>
                  <a:lnTo>
                    <a:pt x="174" y="1535"/>
                  </a:lnTo>
                  <a:lnTo>
                    <a:pt x="176" y="1538"/>
                  </a:lnTo>
                  <a:lnTo>
                    <a:pt x="177" y="1538"/>
                  </a:lnTo>
                  <a:lnTo>
                    <a:pt x="177" y="1535"/>
                  </a:lnTo>
                  <a:lnTo>
                    <a:pt x="179" y="1538"/>
                  </a:lnTo>
                  <a:lnTo>
                    <a:pt x="181" y="1535"/>
                  </a:lnTo>
                  <a:lnTo>
                    <a:pt x="183" y="1532"/>
                  </a:lnTo>
                  <a:lnTo>
                    <a:pt x="183" y="1535"/>
                  </a:lnTo>
                  <a:lnTo>
                    <a:pt x="185" y="1535"/>
                  </a:lnTo>
                  <a:lnTo>
                    <a:pt x="185" y="1538"/>
                  </a:lnTo>
                  <a:lnTo>
                    <a:pt x="186" y="1538"/>
                  </a:lnTo>
                  <a:lnTo>
                    <a:pt x="186" y="1535"/>
                  </a:lnTo>
                  <a:lnTo>
                    <a:pt x="188" y="1535"/>
                  </a:lnTo>
                  <a:lnTo>
                    <a:pt x="190" y="1538"/>
                  </a:lnTo>
                  <a:lnTo>
                    <a:pt x="190" y="1535"/>
                  </a:lnTo>
                  <a:lnTo>
                    <a:pt x="192" y="1538"/>
                  </a:lnTo>
                  <a:lnTo>
                    <a:pt x="193" y="1538"/>
                  </a:lnTo>
                  <a:lnTo>
                    <a:pt x="195" y="1538"/>
                  </a:lnTo>
                  <a:lnTo>
                    <a:pt x="197" y="1538"/>
                  </a:lnTo>
                  <a:lnTo>
                    <a:pt x="199" y="1535"/>
                  </a:lnTo>
                  <a:lnTo>
                    <a:pt x="200" y="1535"/>
                  </a:lnTo>
                  <a:lnTo>
                    <a:pt x="202" y="1535"/>
                  </a:lnTo>
                  <a:lnTo>
                    <a:pt x="204" y="1538"/>
                  </a:lnTo>
                  <a:lnTo>
                    <a:pt x="206" y="1538"/>
                  </a:lnTo>
                  <a:lnTo>
                    <a:pt x="206" y="1540"/>
                  </a:lnTo>
                  <a:lnTo>
                    <a:pt x="208" y="1538"/>
                  </a:lnTo>
                  <a:lnTo>
                    <a:pt x="209" y="1538"/>
                  </a:lnTo>
                  <a:lnTo>
                    <a:pt x="209" y="1535"/>
                  </a:lnTo>
                  <a:lnTo>
                    <a:pt x="211" y="1535"/>
                  </a:lnTo>
                  <a:lnTo>
                    <a:pt x="215" y="1535"/>
                  </a:lnTo>
                  <a:lnTo>
                    <a:pt x="215" y="1532"/>
                  </a:lnTo>
                  <a:lnTo>
                    <a:pt x="216" y="1535"/>
                  </a:lnTo>
                  <a:lnTo>
                    <a:pt x="218" y="1532"/>
                  </a:lnTo>
                  <a:lnTo>
                    <a:pt x="220" y="1532"/>
                  </a:lnTo>
                  <a:lnTo>
                    <a:pt x="220" y="1535"/>
                  </a:lnTo>
                  <a:lnTo>
                    <a:pt x="222" y="1532"/>
                  </a:lnTo>
                  <a:lnTo>
                    <a:pt x="224" y="1532"/>
                  </a:lnTo>
                  <a:lnTo>
                    <a:pt x="225" y="1532"/>
                  </a:lnTo>
                  <a:lnTo>
                    <a:pt x="227" y="1535"/>
                  </a:lnTo>
                  <a:lnTo>
                    <a:pt x="229" y="1535"/>
                  </a:lnTo>
                  <a:lnTo>
                    <a:pt x="229" y="1538"/>
                  </a:lnTo>
                  <a:lnTo>
                    <a:pt x="231" y="1532"/>
                  </a:lnTo>
                  <a:lnTo>
                    <a:pt x="232" y="1535"/>
                  </a:lnTo>
                  <a:lnTo>
                    <a:pt x="234" y="1532"/>
                  </a:lnTo>
                  <a:lnTo>
                    <a:pt x="234" y="1538"/>
                  </a:lnTo>
                  <a:lnTo>
                    <a:pt x="238" y="1538"/>
                  </a:lnTo>
                  <a:lnTo>
                    <a:pt x="239" y="1532"/>
                  </a:lnTo>
                  <a:lnTo>
                    <a:pt x="239" y="1535"/>
                  </a:lnTo>
                  <a:lnTo>
                    <a:pt x="241" y="1535"/>
                  </a:lnTo>
                  <a:lnTo>
                    <a:pt x="243" y="1538"/>
                  </a:lnTo>
                  <a:lnTo>
                    <a:pt x="243" y="1535"/>
                  </a:lnTo>
                  <a:lnTo>
                    <a:pt x="245" y="1535"/>
                  </a:lnTo>
                  <a:lnTo>
                    <a:pt x="247" y="1538"/>
                  </a:lnTo>
                  <a:lnTo>
                    <a:pt x="248" y="1538"/>
                  </a:lnTo>
                  <a:lnTo>
                    <a:pt x="248" y="1532"/>
                  </a:lnTo>
                  <a:lnTo>
                    <a:pt x="248" y="1535"/>
                  </a:lnTo>
                  <a:lnTo>
                    <a:pt x="250" y="1535"/>
                  </a:lnTo>
                  <a:lnTo>
                    <a:pt x="252" y="1532"/>
                  </a:lnTo>
                  <a:lnTo>
                    <a:pt x="252" y="1535"/>
                  </a:lnTo>
                  <a:lnTo>
                    <a:pt x="254" y="1538"/>
                  </a:lnTo>
                  <a:lnTo>
                    <a:pt x="254" y="1535"/>
                  </a:lnTo>
                  <a:lnTo>
                    <a:pt x="254" y="1538"/>
                  </a:lnTo>
                  <a:lnTo>
                    <a:pt x="257" y="1540"/>
                  </a:lnTo>
                  <a:lnTo>
                    <a:pt x="259" y="1540"/>
                  </a:lnTo>
                  <a:lnTo>
                    <a:pt x="262" y="1540"/>
                  </a:lnTo>
                  <a:lnTo>
                    <a:pt x="262" y="1538"/>
                  </a:lnTo>
                  <a:lnTo>
                    <a:pt x="264" y="1538"/>
                  </a:lnTo>
                  <a:lnTo>
                    <a:pt x="264" y="1543"/>
                  </a:lnTo>
                  <a:lnTo>
                    <a:pt x="266" y="1540"/>
                  </a:lnTo>
                  <a:lnTo>
                    <a:pt x="268" y="1538"/>
                  </a:lnTo>
                  <a:lnTo>
                    <a:pt x="270" y="1540"/>
                  </a:lnTo>
                  <a:lnTo>
                    <a:pt x="275" y="1540"/>
                  </a:lnTo>
                  <a:lnTo>
                    <a:pt x="277" y="1538"/>
                  </a:lnTo>
                  <a:lnTo>
                    <a:pt x="277" y="1540"/>
                  </a:lnTo>
                  <a:lnTo>
                    <a:pt x="278" y="1538"/>
                  </a:lnTo>
                  <a:lnTo>
                    <a:pt x="278" y="1535"/>
                  </a:lnTo>
                  <a:lnTo>
                    <a:pt x="280" y="1535"/>
                  </a:lnTo>
                  <a:lnTo>
                    <a:pt x="280" y="1532"/>
                  </a:lnTo>
                  <a:lnTo>
                    <a:pt x="282" y="1530"/>
                  </a:lnTo>
                  <a:lnTo>
                    <a:pt x="282" y="1532"/>
                  </a:lnTo>
                  <a:lnTo>
                    <a:pt x="284" y="1532"/>
                  </a:lnTo>
                  <a:lnTo>
                    <a:pt x="285" y="1535"/>
                  </a:lnTo>
                  <a:lnTo>
                    <a:pt x="287" y="1535"/>
                  </a:lnTo>
                  <a:lnTo>
                    <a:pt x="287" y="1538"/>
                  </a:lnTo>
                  <a:lnTo>
                    <a:pt x="289" y="1535"/>
                  </a:lnTo>
                  <a:lnTo>
                    <a:pt x="291" y="1538"/>
                  </a:lnTo>
                  <a:lnTo>
                    <a:pt x="291" y="1532"/>
                  </a:lnTo>
                  <a:lnTo>
                    <a:pt x="294" y="1532"/>
                  </a:lnTo>
                  <a:lnTo>
                    <a:pt x="296" y="1535"/>
                  </a:lnTo>
                  <a:lnTo>
                    <a:pt x="296" y="1532"/>
                  </a:lnTo>
                  <a:lnTo>
                    <a:pt x="298" y="1538"/>
                  </a:lnTo>
                  <a:lnTo>
                    <a:pt x="298" y="1535"/>
                  </a:lnTo>
                  <a:lnTo>
                    <a:pt x="300" y="1535"/>
                  </a:lnTo>
                  <a:lnTo>
                    <a:pt x="300" y="1538"/>
                  </a:lnTo>
                  <a:lnTo>
                    <a:pt x="301" y="1535"/>
                  </a:lnTo>
                  <a:lnTo>
                    <a:pt x="303" y="1532"/>
                  </a:lnTo>
                  <a:lnTo>
                    <a:pt x="305" y="1535"/>
                  </a:lnTo>
                  <a:lnTo>
                    <a:pt x="305" y="1532"/>
                  </a:lnTo>
                  <a:lnTo>
                    <a:pt x="307" y="1535"/>
                  </a:lnTo>
                  <a:lnTo>
                    <a:pt x="307" y="1538"/>
                  </a:lnTo>
                  <a:lnTo>
                    <a:pt x="309" y="1540"/>
                  </a:lnTo>
                  <a:lnTo>
                    <a:pt x="310" y="1540"/>
                  </a:lnTo>
                  <a:lnTo>
                    <a:pt x="312" y="1538"/>
                  </a:lnTo>
                  <a:lnTo>
                    <a:pt x="312" y="1540"/>
                  </a:lnTo>
                  <a:lnTo>
                    <a:pt x="314" y="1540"/>
                  </a:lnTo>
                  <a:lnTo>
                    <a:pt x="316" y="1538"/>
                  </a:lnTo>
                  <a:lnTo>
                    <a:pt x="316" y="1540"/>
                  </a:lnTo>
                  <a:lnTo>
                    <a:pt x="317" y="1540"/>
                  </a:lnTo>
                  <a:lnTo>
                    <a:pt x="317" y="1538"/>
                  </a:lnTo>
                  <a:lnTo>
                    <a:pt x="319" y="1538"/>
                  </a:lnTo>
                  <a:lnTo>
                    <a:pt x="319" y="1540"/>
                  </a:lnTo>
                  <a:lnTo>
                    <a:pt x="321" y="1538"/>
                  </a:lnTo>
                  <a:lnTo>
                    <a:pt x="323" y="1538"/>
                  </a:lnTo>
                  <a:lnTo>
                    <a:pt x="324" y="1535"/>
                  </a:lnTo>
                  <a:lnTo>
                    <a:pt x="326" y="1535"/>
                  </a:lnTo>
                  <a:lnTo>
                    <a:pt x="326" y="1538"/>
                  </a:lnTo>
                  <a:lnTo>
                    <a:pt x="328" y="1538"/>
                  </a:lnTo>
                  <a:lnTo>
                    <a:pt x="328" y="1540"/>
                  </a:lnTo>
                  <a:lnTo>
                    <a:pt x="330" y="1543"/>
                  </a:lnTo>
                  <a:lnTo>
                    <a:pt x="330" y="1540"/>
                  </a:lnTo>
                  <a:lnTo>
                    <a:pt x="332" y="1540"/>
                  </a:lnTo>
                  <a:lnTo>
                    <a:pt x="333" y="1538"/>
                  </a:lnTo>
                  <a:lnTo>
                    <a:pt x="335" y="1538"/>
                  </a:lnTo>
                  <a:lnTo>
                    <a:pt x="337" y="1538"/>
                  </a:lnTo>
                  <a:lnTo>
                    <a:pt x="337" y="1535"/>
                  </a:lnTo>
                  <a:lnTo>
                    <a:pt x="339" y="1532"/>
                  </a:lnTo>
                  <a:lnTo>
                    <a:pt x="339" y="1535"/>
                  </a:lnTo>
                  <a:lnTo>
                    <a:pt x="340" y="1535"/>
                  </a:lnTo>
                  <a:lnTo>
                    <a:pt x="342" y="1535"/>
                  </a:lnTo>
                  <a:lnTo>
                    <a:pt x="344" y="1535"/>
                  </a:lnTo>
                  <a:lnTo>
                    <a:pt x="346" y="1535"/>
                  </a:lnTo>
                  <a:lnTo>
                    <a:pt x="346" y="1538"/>
                  </a:lnTo>
                  <a:lnTo>
                    <a:pt x="347" y="1535"/>
                  </a:lnTo>
                  <a:lnTo>
                    <a:pt x="349" y="1535"/>
                  </a:lnTo>
                  <a:lnTo>
                    <a:pt x="351" y="1535"/>
                  </a:lnTo>
                  <a:lnTo>
                    <a:pt x="353" y="1535"/>
                  </a:lnTo>
                  <a:lnTo>
                    <a:pt x="353" y="1538"/>
                  </a:lnTo>
                  <a:lnTo>
                    <a:pt x="355" y="1538"/>
                  </a:lnTo>
                  <a:lnTo>
                    <a:pt x="356" y="1538"/>
                  </a:lnTo>
                  <a:lnTo>
                    <a:pt x="358" y="1535"/>
                  </a:lnTo>
                  <a:lnTo>
                    <a:pt x="360" y="1535"/>
                  </a:lnTo>
                  <a:lnTo>
                    <a:pt x="362" y="1540"/>
                  </a:lnTo>
                  <a:lnTo>
                    <a:pt x="363" y="1538"/>
                  </a:lnTo>
                  <a:lnTo>
                    <a:pt x="363" y="1535"/>
                  </a:lnTo>
                  <a:lnTo>
                    <a:pt x="365" y="1535"/>
                  </a:lnTo>
                  <a:lnTo>
                    <a:pt x="365" y="1538"/>
                  </a:lnTo>
                  <a:lnTo>
                    <a:pt x="367" y="1538"/>
                  </a:lnTo>
                  <a:lnTo>
                    <a:pt x="369" y="1540"/>
                  </a:lnTo>
                  <a:lnTo>
                    <a:pt x="369" y="1538"/>
                  </a:lnTo>
                  <a:lnTo>
                    <a:pt x="370" y="1540"/>
                  </a:lnTo>
                  <a:lnTo>
                    <a:pt x="372" y="1538"/>
                  </a:lnTo>
                  <a:lnTo>
                    <a:pt x="372" y="1535"/>
                  </a:lnTo>
                  <a:lnTo>
                    <a:pt x="374" y="1535"/>
                  </a:lnTo>
                  <a:lnTo>
                    <a:pt x="376" y="1532"/>
                  </a:lnTo>
                  <a:lnTo>
                    <a:pt x="376" y="1535"/>
                  </a:lnTo>
                  <a:lnTo>
                    <a:pt x="378" y="1535"/>
                  </a:lnTo>
                  <a:lnTo>
                    <a:pt x="379" y="1535"/>
                  </a:lnTo>
                  <a:lnTo>
                    <a:pt x="381" y="1532"/>
                  </a:lnTo>
                  <a:lnTo>
                    <a:pt x="383" y="1532"/>
                  </a:lnTo>
                  <a:lnTo>
                    <a:pt x="385" y="1530"/>
                  </a:lnTo>
                  <a:lnTo>
                    <a:pt x="386" y="1535"/>
                  </a:lnTo>
                  <a:lnTo>
                    <a:pt x="390" y="1535"/>
                  </a:lnTo>
                  <a:lnTo>
                    <a:pt x="392" y="1535"/>
                  </a:lnTo>
                  <a:lnTo>
                    <a:pt x="392" y="1538"/>
                  </a:lnTo>
                  <a:lnTo>
                    <a:pt x="393" y="1538"/>
                  </a:lnTo>
                  <a:lnTo>
                    <a:pt x="393" y="1535"/>
                  </a:lnTo>
                  <a:lnTo>
                    <a:pt x="395" y="1535"/>
                  </a:lnTo>
                  <a:lnTo>
                    <a:pt x="397" y="1535"/>
                  </a:lnTo>
                  <a:lnTo>
                    <a:pt x="401" y="1535"/>
                  </a:lnTo>
                  <a:lnTo>
                    <a:pt x="401" y="1538"/>
                  </a:lnTo>
                  <a:lnTo>
                    <a:pt x="402" y="1535"/>
                  </a:lnTo>
                  <a:lnTo>
                    <a:pt x="404" y="1532"/>
                  </a:lnTo>
                  <a:lnTo>
                    <a:pt x="404" y="1535"/>
                  </a:lnTo>
                  <a:lnTo>
                    <a:pt x="406" y="1535"/>
                  </a:lnTo>
                  <a:lnTo>
                    <a:pt x="408" y="1535"/>
                  </a:lnTo>
                  <a:lnTo>
                    <a:pt x="409" y="1535"/>
                  </a:lnTo>
                  <a:lnTo>
                    <a:pt x="411" y="1535"/>
                  </a:lnTo>
                  <a:lnTo>
                    <a:pt x="413" y="1535"/>
                  </a:lnTo>
                  <a:lnTo>
                    <a:pt x="413" y="1538"/>
                  </a:lnTo>
                  <a:lnTo>
                    <a:pt x="415" y="1538"/>
                  </a:lnTo>
                  <a:lnTo>
                    <a:pt x="415" y="1540"/>
                  </a:lnTo>
                  <a:lnTo>
                    <a:pt x="417" y="1543"/>
                  </a:lnTo>
                  <a:lnTo>
                    <a:pt x="418" y="1540"/>
                  </a:lnTo>
                  <a:lnTo>
                    <a:pt x="420" y="1540"/>
                  </a:lnTo>
                  <a:lnTo>
                    <a:pt x="422" y="1538"/>
                  </a:lnTo>
                  <a:lnTo>
                    <a:pt x="422" y="1540"/>
                  </a:lnTo>
                  <a:lnTo>
                    <a:pt x="424" y="1538"/>
                  </a:lnTo>
                  <a:lnTo>
                    <a:pt x="427" y="1538"/>
                  </a:lnTo>
                  <a:lnTo>
                    <a:pt x="427" y="1535"/>
                  </a:lnTo>
                  <a:lnTo>
                    <a:pt x="429" y="1538"/>
                  </a:lnTo>
                  <a:lnTo>
                    <a:pt x="431" y="1538"/>
                  </a:lnTo>
                  <a:lnTo>
                    <a:pt x="431" y="1535"/>
                  </a:lnTo>
                  <a:lnTo>
                    <a:pt x="432" y="1535"/>
                  </a:lnTo>
                  <a:lnTo>
                    <a:pt x="434" y="1535"/>
                  </a:lnTo>
                  <a:lnTo>
                    <a:pt x="434" y="1538"/>
                  </a:lnTo>
                  <a:lnTo>
                    <a:pt x="436" y="1540"/>
                  </a:lnTo>
                  <a:lnTo>
                    <a:pt x="440" y="1540"/>
                  </a:lnTo>
                  <a:lnTo>
                    <a:pt x="440" y="1543"/>
                  </a:lnTo>
                  <a:lnTo>
                    <a:pt x="441" y="1543"/>
                  </a:lnTo>
                  <a:lnTo>
                    <a:pt x="443" y="1543"/>
                  </a:lnTo>
                  <a:lnTo>
                    <a:pt x="443" y="1540"/>
                  </a:lnTo>
                  <a:lnTo>
                    <a:pt x="445" y="1535"/>
                  </a:lnTo>
                  <a:lnTo>
                    <a:pt x="445" y="1538"/>
                  </a:lnTo>
                  <a:lnTo>
                    <a:pt x="447" y="1535"/>
                  </a:lnTo>
                  <a:lnTo>
                    <a:pt x="448" y="1535"/>
                  </a:lnTo>
                  <a:lnTo>
                    <a:pt x="450" y="1535"/>
                  </a:lnTo>
                  <a:lnTo>
                    <a:pt x="452" y="1532"/>
                  </a:lnTo>
                  <a:lnTo>
                    <a:pt x="452" y="1535"/>
                  </a:lnTo>
                  <a:lnTo>
                    <a:pt x="454" y="1538"/>
                  </a:lnTo>
                  <a:lnTo>
                    <a:pt x="454" y="1535"/>
                  </a:lnTo>
                  <a:lnTo>
                    <a:pt x="455" y="1535"/>
                  </a:lnTo>
                  <a:lnTo>
                    <a:pt x="459" y="1535"/>
                  </a:lnTo>
                  <a:lnTo>
                    <a:pt x="461" y="1532"/>
                  </a:lnTo>
                  <a:lnTo>
                    <a:pt x="463" y="1532"/>
                  </a:lnTo>
                  <a:lnTo>
                    <a:pt x="464" y="1535"/>
                  </a:lnTo>
                  <a:lnTo>
                    <a:pt x="464" y="1532"/>
                  </a:lnTo>
                  <a:lnTo>
                    <a:pt x="466" y="1535"/>
                  </a:lnTo>
                  <a:lnTo>
                    <a:pt x="471" y="1535"/>
                  </a:lnTo>
                  <a:lnTo>
                    <a:pt x="473" y="1535"/>
                  </a:lnTo>
                  <a:lnTo>
                    <a:pt x="475" y="1535"/>
                  </a:lnTo>
                  <a:lnTo>
                    <a:pt x="477" y="1535"/>
                  </a:lnTo>
                  <a:lnTo>
                    <a:pt x="478" y="1535"/>
                  </a:lnTo>
                  <a:lnTo>
                    <a:pt x="480" y="1535"/>
                  </a:lnTo>
                  <a:lnTo>
                    <a:pt x="482" y="1535"/>
                  </a:lnTo>
                  <a:lnTo>
                    <a:pt x="484" y="1538"/>
                  </a:lnTo>
                  <a:lnTo>
                    <a:pt x="486" y="1538"/>
                  </a:lnTo>
                  <a:lnTo>
                    <a:pt x="487" y="1540"/>
                  </a:lnTo>
                  <a:lnTo>
                    <a:pt x="487" y="1538"/>
                  </a:lnTo>
                  <a:lnTo>
                    <a:pt x="489" y="1538"/>
                  </a:lnTo>
                  <a:lnTo>
                    <a:pt x="489" y="1535"/>
                  </a:lnTo>
                  <a:lnTo>
                    <a:pt x="491" y="1535"/>
                  </a:lnTo>
                  <a:lnTo>
                    <a:pt x="493" y="1538"/>
                  </a:lnTo>
                  <a:lnTo>
                    <a:pt x="493" y="1535"/>
                  </a:lnTo>
                  <a:lnTo>
                    <a:pt x="498" y="1535"/>
                  </a:lnTo>
                  <a:lnTo>
                    <a:pt x="500" y="1535"/>
                  </a:lnTo>
                  <a:lnTo>
                    <a:pt x="502" y="1540"/>
                  </a:lnTo>
                  <a:lnTo>
                    <a:pt x="503" y="1538"/>
                  </a:lnTo>
                  <a:lnTo>
                    <a:pt x="505" y="1538"/>
                  </a:lnTo>
                  <a:lnTo>
                    <a:pt x="507" y="1538"/>
                  </a:lnTo>
                  <a:lnTo>
                    <a:pt x="509" y="1538"/>
                  </a:lnTo>
                  <a:lnTo>
                    <a:pt x="509" y="1540"/>
                  </a:lnTo>
                  <a:lnTo>
                    <a:pt x="510" y="1535"/>
                  </a:lnTo>
                  <a:lnTo>
                    <a:pt x="512" y="1535"/>
                  </a:lnTo>
                  <a:lnTo>
                    <a:pt x="514" y="1535"/>
                  </a:lnTo>
                  <a:lnTo>
                    <a:pt x="516" y="1538"/>
                  </a:lnTo>
                  <a:lnTo>
                    <a:pt x="517" y="1543"/>
                  </a:lnTo>
                  <a:lnTo>
                    <a:pt x="517" y="1540"/>
                  </a:lnTo>
                  <a:lnTo>
                    <a:pt x="519" y="1540"/>
                  </a:lnTo>
                  <a:lnTo>
                    <a:pt x="521" y="1538"/>
                  </a:lnTo>
                  <a:lnTo>
                    <a:pt x="521" y="1540"/>
                  </a:lnTo>
                  <a:lnTo>
                    <a:pt x="523" y="1538"/>
                  </a:lnTo>
                  <a:lnTo>
                    <a:pt x="523" y="1540"/>
                  </a:lnTo>
                  <a:lnTo>
                    <a:pt x="525" y="1538"/>
                  </a:lnTo>
                  <a:lnTo>
                    <a:pt x="526" y="1538"/>
                  </a:lnTo>
                  <a:lnTo>
                    <a:pt x="528" y="1535"/>
                  </a:lnTo>
                  <a:lnTo>
                    <a:pt x="530" y="1535"/>
                  </a:lnTo>
                  <a:lnTo>
                    <a:pt x="530" y="1538"/>
                  </a:lnTo>
                  <a:lnTo>
                    <a:pt x="532" y="1538"/>
                  </a:lnTo>
                  <a:lnTo>
                    <a:pt x="535" y="1538"/>
                  </a:lnTo>
                  <a:lnTo>
                    <a:pt x="537" y="1535"/>
                  </a:lnTo>
                  <a:lnTo>
                    <a:pt x="537" y="1538"/>
                  </a:lnTo>
                  <a:lnTo>
                    <a:pt x="539" y="1540"/>
                  </a:lnTo>
                  <a:lnTo>
                    <a:pt x="540" y="1535"/>
                  </a:lnTo>
                  <a:lnTo>
                    <a:pt x="540" y="1538"/>
                  </a:lnTo>
                  <a:lnTo>
                    <a:pt x="546" y="1538"/>
                  </a:lnTo>
                  <a:lnTo>
                    <a:pt x="546" y="1535"/>
                  </a:lnTo>
                  <a:lnTo>
                    <a:pt x="548" y="1532"/>
                  </a:lnTo>
                  <a:lnTo>
                    <a:pt x="549" y="1535"/>
                  </a:lnTo>
                  <a:lnTo>
                    <a:pt x="551" y="1538"/>
                  </a:lnTo>
                  <a:lnTo>
                    <a:pt x="551" y="1535"/>
                  </a:lnTo>
                  <a:lnTo>
                    <a:pt x="551" y="874"/>
                  </a:lnTo>
                  <a:lnTo>
                    <a:pt x="553" y="710"/>
                  </a:lnTo>
                  <a:lnTo>
                    <a:pt x="553" y="46"/>
                  </a:lnTo>
                  <a:lnTo>
                    <a:pt x="553" y="51"/>
                  </a:lnTo>
                  <a:lnTo>
                    <a:pt x="553" y="0"/>
                  </a:lnTo>
                  <a:lnTo>
                    <a:pt x="553" y="70"/>
                  </a:lnTo>
                  <a:lnTo>
                    <a:pt x="553" y="49"/>
                  </a:lnTo>
                  <a:lnTo>
                    <a:pt x="553" y="116"/>
                  </a:lnTo>
                  <a:lnTo>
                    <a:pt x="553" y="54"/>
                  </a:lnTo>
                  <a:lnTo>
                    <a:pt x="553" y="110"/>
                  </a:lnTo>
                  <a:lnTo>
                    <a:pt x="553" y="78"/>
                  </a:lnTo>
                  <a:lnTo>
                    <a:pt x="553" y="132"/>
                  </a:lnTo>
                  <a:lnTo>
                    <a:pt x="553" y="129"/>
                  </a:lnTo>
                  <a:lnTo>
                    <a:pt x="553" y="159"/>
                  </a:lnTo>
                  <a:lnTo>
                    <a:pt x="553" y="140"/>
                  </a:lnTo>
                  <a:lnTo>
                    <a:pt x="553" y="145"/>
                  </a:lnTo>
                  <a:lnTo>
                    <a:pt x="553" y="143"/>
                  </a:lnTo>
                  <a:lnTo>
                    <a:pt x="553" y="148"/>
                  </a:lnTo>
                  <a:lnTo>
                    <a:pt x="553" y="145"/>
                  </a:lnTo>
                  <a:lnTo>
                    <a:pt x="553" y="175"/>
                  </a:lnTo>
                  <a:lnTo>
                    <a:pt x="553" y="140"/>
                  </a:lnTo>
                  <a:lnTo>
                    <a:pt x="553" y="148"/>
                  </a:lnTo>
                  <a:lnTo>
                    <a:pt x="553" y="170"/>
                  </a:lnTo>
                  <a:lnTo>
                    <a:pt x="553" y="172"/>
                  </a:lnTo>
                  <a:lnTo>
                    <a:pt x="553" y="137"/>
                  </a:lnTo>
                  <a:lnTo>
                    <a:pt x="553" y="180"/>
                  </a:lnTo>
                  <a:lnTo>
                    <a:pt x="553" y="145"/>
                  </a:lnTo>
                  <a:lnTo>
                    <a:pt x="553" y="180"/>
                  </a:lnTo>
                  <a:lnTo>
                    <a:pt x="553" y="151"/>
                  </a:lnTo>
                  <a:lnTo>
                    <a:pt x="553" y="180"/>
                  </a:lnTo>
                  <a:lnTo>
                    <a:pt x="553" y="148"/>
                  </a:lnTo>
                  <a:lnTo>
                    <a:pt x="553" y="183"/>
                  </a:lnTo>
                  <a:lnTo>
                    <a:pt x="553" y="153"/>
                  </a:lnTo>
                  <a:lnTo>
                    <a:pt x="553" y="180"/>
                  </a:lnTo>
                  <a:lnTo>
                    <a:pt x="553" y="156"/>
                  </a:lnTo>
                  <a:lnTo>
                    <a:pt x="553" y="178"/>
                  </a:lnTo>
                  <a:lnTo>
                    <a:pt x="553" y="151"/>
                  </a:lnTo>
                  <a:lnTo>
                    <a:pt x="553" y="180"/>
                  </a:lnTo>
                  <a:lnTo>
                    <a:pt x="553" y="153"/>
                  </a:lnTo>
                  <a:lnTo>
                    <a:pt x="555" y="156"/>
                  </a:lnTo>
                  <a:lnTo>
                    <a:pt x="555" y="183"/>
                  </a:lnTo>
                  <a:lnTo>
                    <a:pt x="555" y="151"/>
                  </a:lnTo>
                  <a:lnTo>
                    <a:pt x="555" y="183"/>
                  </a:lnTo>
                  <a:lnTo>
                    <a:pt x="555" y="162"/>
                  </a:lnTo>
                  <a:lnTo>
                    <a:pt x="555" y="188"/>
                  </a:lnTo>
                  <a:lnTo>
                    <a:pt x="555" y="167"/>
                  </a:lnTo>
                  <a:lnTo>
                    <a:pt x="555" y="183"/>
                  </a:lnTo>
                  <a:lnTo>
                    <a:pt x="555" y="167"/>
                  </a:lnTo>
                  <a:lnTo>
                    <a:pt x="555" y="183"/>
                  </a:lnTo>
                  <a:lnTo>
                    <a:pt x="555" y="167"/>
                  </a:lnTo>
                  <a:lnTo>
                    <a:pt x="555" y="188"/>
                  </a:lnTo>
                  <a:lnTo>
                    <a:pt x="555" y="159"/>
                  </a:lnTo>
                  <a:lnTo>
                    <a:pt x="555" y="170"/>
                  </a:lnTo>
                  <a:lnTo>
                    <a:pt x="555" y="159"/>
                  </a:lnTo>
                  <a:lnTo>
                    <a:pt x="555" y="172"/>
                  </a:lnTo>
                  <a:lnTo>
                    <a:pt x="555" y="164"/>
                  </a:lnTo>
                  <a:lnTo>
                    <a:pt x="555" y="156"/>
                  </a:lnTo>
                  <a:lnTo>
                    <a:pt x="555" y="172"/>
                  </a:lnTo>
                  <a:lnTo>
                    <a:pt x="555" y="153"/>
                  </a:lnTo>
                  <a:lnTo>
                    <a:pt x="555" y="170"/>
                  </a:lnTo>
                  <a:lnTo>
                    <a:pt x="555" y="164"/>
                  </a:lnTo>
                  <a:lnTo>
                    <a:pt x="555" y="170"/>
                  </a:lnTo>
                  <a:lnTo>
                    <a:pt x="555" y="167"/>
                  </a:lnTo>
                  <a:lnTo>
                    <a:pt x="555" y="170"/>
                  </a:lnTo>
                  <a:lnTo>
                    <a:pt x="555" y="162"/>
                  </a:lnTo>
                  <a:lnTo>
                    <a:pt x="555" y="170"/>
                  </a:lnTo>
                  <a:lnTo>
                    <a:pt x="555" y="162"/>
                  </a:lnTo>
                  <a:lnTo>
                    <a:pt x="555" y="180"/>
                  </a:lnTo>
                  <a:lnTo>
                    <a:pt x="555" y="164"/>
                  </a:lnTo>
                  <a:lnTo>
                    <a:pt x="555" y="172"/>
                  </a:lnTo>
                  <a:lnTo>
                    <a:pt x="555" y="159"/>
                  </a:lnTo>
                  <a:lnTo>
                    <a:pt x="555" y="178"/>
                  </a:lnTo>
                  <a:lnTo>
                    <a:pt x="555" y="162"/>
                  </a:lnTo>
                  <a:lnTo>
                    <a:pt x="555" y="175"/>
                  </a:lnTo>
                  <a:lnTo>
                    <a:pt x="555" y="172"/>
                  </a:lnTo>
                  <a:lnTo>
                    <a:pt x="556" y="186"/>
                  </a:lnTo>
                  <a:lnTo>
                    <a:pt x="556" y="175"/>
                  </a:lnTo>
                  <a:lnTo>
                    <a:pt x="556" y="180"/>
                  </a:lnTo>
                  <a:lnTo>
                    <a:pt x="556" y="175"/>
                  </a:lnTo>
                  <a:lnTo>
                    <a:pt x="556" y="178"/>
                  </a:lnTo>
                  <a:lnTo>
                    <a:pt x="556" y="175"/>
                  </a:lnTo>
                  <a:lnTo>
                    <a:pt x="556" y="178"/>
                  </a:lnTo>
                  <a:lnTo>
                    <a:pt x="556" y="175"/>
                  </a:lnTo>
                  <a:lnTo>
                    <a:pt x="556" y="178"/>
                  </a:lnTo>
                  <a:lnTo>
                    <a:pt x="556" y="175"/>
                  </a:lnTo>
                  <a:lnTo>
                    <a:pt x="556" y="178"/>
                  </a:lnTo>
                  <a:lnTo>
                    <a:pt x="556" y="175"/>
                  </a:lnTo>
                  <a:lnTo>
                    <a:pt x="556" y="180"/>
                  </a:lnTo>
                  <a:lnTo>
                    <a:pt x="556" y="175"/>
                  </a:lnTo>
                  <a:lnTo>
                    <a:pt x="556" y="183"/>
                  </a:lnTo>
                  <a:lnTo>
                    <a:pt x="556" y="180"/>
                  </a:lnTo>
                  <a:lnTo>
                    <a:pt x="556" y="183"/>
                  </a:lnTo>
                  <a:lnTo>
                    <a:pt x="556" y="180"/>
                  </a:lnTo>
                  <a:lnTo>
                    <a:pt x="556" y="175"/>
                  </a:lnTo>
                  <a:lnTo>
                    <a:pt x="556" y="186"/>
                  </a:lnTo>
                  <a:lnTo>
                    <a:pt x="556" y="172"/>
                  </a:lnTo>
                  <a:lnTo>
                    <a:pt x="556" y="183"/>
                  </a:lnTo>
                  <a:lnTo>
                    <a:pt x="556" y="170"/>
                  </a:lnTo>
                  <a:lnTo>
                    <a:pt x="556" y="186"/>
                  </a:lnTo>
                  <a:lnTo>
                    <a:pt x="556" y="172"/>
                  </a:lnTo>
                  <a:lnTo>
                    <a:pt x="556" y="180"/>
                  </a:lnTo>
                  <a:lnTo>
                    <a:pt x="556" y="167"/>
                  </a:lnTo>
                  <a:lnTo>
                    <a:pt x="556" y="178"/>
                  </a:lnTo>
                  <a:lnTo>
                    <a:pt x="556" y="167"/>
                  </a:lnTo>
                  <a:lnTo>
                    <a:pt x="556" y="170"/>
                  </a:lnTo>
                  <a:lnTo>
                    <a:pt x="556" y="172"/>
                  </a:lnTo>
                  <a:lnTo>
                    <a:pt x="556" y="162"/>
                  </a:lnTo>
                  <a:lnTo>
                    <a:pt x="556" y="164"/>
                  </a:lnTo>
                </a:path>
              </a:pathLst>
            </a:custGeom>
            <a:noFill/>
            <a:ln w="12700" cmpd="sng">
              <a:solidFill>
                <a:srgbClr val="FF0000"/>
              </a:solidFill>
              <a:prstDash val="solid"/>
              <a:round/>
              <a:headEnd/>
              <a:tailEnd/>
            </a:ln>
          </p:spPr>
          <p:txBody>
            <a:bodyPr/>
            <a:lstStyle/>
            <a:p>
              <a:endParaRPr lang="en-US"/>
            </a:p>
          </p:txBody>
        </p:sp>
        <p:sp>
          <p:nvSpPr>
            <p:cNvPr id="86100" name="Freeform 259"/>
            <p:cNvSpPr>
              <a:spLocks/>
            </p:cNvSpPr>
            <p:nvPr/>
          </p:nvSpPr>
          <p:spPr bwMode="auto">
            <a:xfrm>
              <a:off x="3895" y="1076"/>
              <a:ext cx="192" cy="43"/>
            </a:xfrm>
            <a:custGeom>
              <a:avLst/>
              <a:gdLst>
                <a:gd name="T0" fmla="*/ 2 w 192"/>
                <a:gd name="T1" fmla="*/ 30 h 43"/>
                <a:gd name="T2" fmla="*/ 2 w 192"/>
                <a:gd name="T3" fmla="*/ 27 h 43"/>
                <a:gd name="T4" fmla="*/ 2 w 192"/>
                <a:gd name="T5" fmla="*/ 27 h 43"/>
                <a:gd name="T6" fmla="*/ 2 w 192"/>
                <a:gd name="T7" fmla="*/ 32 h 43"/>
                <a:gd name="T8" fmla="*/ 2 w 192"/>
                <a:gd name="T9" fmla="*/ 24 h 43"/>
                <a:gd name="T10" fmla="*/ 4 w 192"/>
                <a:gd name="T11" fmla="*/ 27 h 43"/>
                <a:gd name="T12" fmla="*/ 4 w 192"/>
                <a:gd name="T13" fmla="*/ 38 h 43"/>
                <a:gd name="T14" fmla="*/ 4 w 192"/>
                <a:gd name="T15" fmla="*/ 30 h 43"/>
                <a:gd name="T16" fmla="*/ 4 w 192"/>
                <a:gd name="T17" fmla="*/ 24 h 43"/>
                <a:gd name="T18" fmla="*/ 6 w 192"/>
                <a:gd name="T19" fmla="*/ 24 h 43"/>
                <a:gd name="T20" fmla="*/ 6 w 192"/>
                <a:gd name="T21" fmla="*/ 30 h 43"/>
                <a:gd name="T22" fmla="*/ 6 w 192"/>
                <a:gd name="T23" fmla="*/ 30 h 43"/>
                <a:gd name="T24" fmla="*/ 6 w 192"/>
                <a:gd name="T25" fmla="*/ 30 h 43"/>
                <a:gd name="T26" fmla="*/ 6 w 192"/>
                <a:gd name="T27" fmla="*/ 32 h 43"/>
                <a:gd name="T28" fmla="*/ 7 w 192"/>
                <a:gd name="T29" fmla="*/ 35 h 43"/>
                <a:gd name="T30" fmla="*/ 7 w 192"/>
                <a:gd name="T31" fmla="*/ 24 h 43"/>
                <a:gd name="T32" fmla="*/ 7 w 192"/>
                <a:gd name="T33" fmla="*/ 16 h 43"/>
                <a:gd name="T34" fmla="*/ 7 w 192"/>
                <a:gd name="T35" fmla="*/ 30 h 43"/>
                <a:gd name="T36" fmla="*/ 7 w 192"/>
                <a:gd name="T37" fmla="*/ 16 h 43"/>
                <a:gd name="T38" fmla="*/ 9 w 192"/>
                <a:gd name="T39" fmla="*/ 11 h 43"/>
                <a:gd name="T40" fmla="*/ 9 w 192"/>
                <a:gd name="T41" fmla="*/ 16 h 43"/>
                <a:gd name="T42" fmla="*/ 9 w 192"/>
                <a:gd name="T43" fmla="*/ 11 h 43"/>
                <a:gd name="T44" fmla="*/ 9 w 192"/>
                <a:gd name="T45" fmla="*/ 30 h 43"/>
                <a:gd name="T46" fmla="*/ 9 w 192"/>
                <a:gd name="T47" fmla="*/ 27 h 43"/>
                <a:gd name="T48" fmla="*/ 11 w 192"/>
                <a:gd name="T49" fmla="*/ 24 h 43"/>
                <a:gd name="T50" fmla="*/ 11 w 192"/>
                <a:gd name="T51" fmla="*/ 30 h 43"/>
                <a:gd name="T52" fmla="*/ 11 w 192"/>
                <a:gd name="T53" fmla="*/ 27 h 43"/>
                <a:gd name="T54" fmla="*/ 11 w 192"/>
                <a:gd name="T55" fmla="*/ 27 h 43"/>
                <a:gd name="T56" fmla="*/ 11 w 192"/>
                <a:gd name="T57" fmla="*/ 35 h 43"/>
                <a:gd name="T58" fmla="*/ 11 w 192"/>
                <a:gd name="T59" fmla="*/ 27 h 43"/>
                <a:gd name="T60" fmla="*/ 11 w 192"/>
                <a:gd name="T61" fmla="*/ 35 h 43"/>
                <a:gd name="T62" fmla="*/ 13 w 192"/>
                <a:gd name="T63" fmla="*/ 27 h 43"/>
                <a:gd name="T64" fmla="*/ 13 w 192"/>
                <a:gd name="T65" fmla="*/ 24 h 43"/>
                <a:gd name="T66" fmla="*/ 13 w 192"/>
                <a:gd name="T67" fmla="*/ 30 h 43"/>
                <a:gd name="T68" fmla="*/ 13 w 192"/>
                <a:gd name="T69" fmla="*/ 30 h 43"/>
                <a:gd name="T70" fmla="*/ 85 w 192"/>
                <a:gd name="T71" fmla="*/ 27 h 43"/>
                <a:gd name="T72" fmla="*/ 87 w 192"/>
                <a:gd name="T73" fmla="*/ 30 h 43"/>
                <a:gd name="T74" fmla="*/ 89 w 192"/>
                <a:gd name="T75" fmla="*/ 19 h 43"/>
                <a:gd name="T76" fmla="*/ 92 w 192"/>
                <a:gd name="T77" fmla="*/ 13 h 43"/>
                <a:gd name="T78" fmla="*/ 94 w 192"/>
                <a:gd name="T79" fmla="*/ 16 h 43"/>
                <a:gd name="T80" fmla="*/ 96 w 192"/>
                <a:gd name="T81" fmla="*/ 19 h 43"/>
                <a:gd name="T82" fmla="*/ 105 w 192"/>
                <a:gd name="T83" fmla="*/ 11 h 43"/>
                <a:gd name="T84" fmla="*/ 107 w 192"/>
                <a:gd name="T85" fmla="*/ 13 h 43"/>
                <a:gd name="T86" fmla="*/ 108 w 192"/>
                <a:gd name="T87" fmla="*/ 11 h 43"/>
                <a:gd name="T88" fmla="*/ 110 w 192"/>
                <a:gd name="T89" fmla="*/ 5 h 43"/>
                <a:gd name="T90" fmla="*/ 112 w 192"/>
                <a:gd name="T91" fmla="*/ 13 h 43"/>
                <a:gd name="T92" fmla="*/ 114 w 192"/>
                <a:gd name="T93" fmla="*/ 16 h 43"/>
                <a:gd name="T94" fmla="*/ 115 w 192"/>
                <a:gd name="T95" fmla="*/ 19 h 43"/>
                <a:gd name="T96" fmla="*/ 119 w 192"/>
                <a:gd name="T97" fmla="*/ 24 h 43"/>
                <a:gd name="T98" fmla="*/ 121 w 192"/>
                <a:gd name="T99" fmla="*/ 27 h 43"/>
                <a:gd name="T100" fmla="*/ 123 w 192"/>
                <a:gd name="T101" fmla="*/ 32 h 43"/>
                <a:gd name="T102" fmla="*/ 124 w 192"/>
                <a:gd name="T103" fmla="*/ 32 h 43"/>
                <a:gd name="T104" fmla="*/ 126 w 192"/>
                <a:gd name="T105" fmla="*/ 27 h 43"/>
                <a:gd name="T106" fmla="*/ 128 w 192"/>
                <a:gd name="T107" fmla="*/ 19 h 43"/>
                <a:gd name="T108" fmla="*/ 149 w 192"/>
                <a:gd name="T109" fmla="*/ 16 h 43"/>
                <a:gd name="T110" fmla="*/ 176 w 192"/>
                <a:gd name="T111" fmla="*/ 11 h 43"/>
                <a:gd name="T112" fmla="*/ 177 w 192"/>
                <a:gd name="T113" fmla="*/ 13 h 43"/>
                <a:gd name="T114" fmla="*/ 179 w 192"/>
                <a:gd name="T115" fmla="*/ 19 h 43"/>
                <a:gd name="T116" fmla="*/ 181 w 192"/>
                <a:gd name="T117" fmla="*/ 13 h 43"/>
                <a:gd name="T118" fmla="*/ 183 w 192"/>
                <a:gd name="T119" fmla="*/ 24 h 43"/>
                <a:gd name="T120" fmla="*/ 185 w 192"/>
                <a:gd name="T121" fmla="*/ 32 h 4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2"/>
                <a:gd name="T184" fmla="*/ 0 h 43"/>
                <a:gd name="T185" fmla="*/ 192 w 192"/>
                <a:gd name="T186" fmla="*/ 43 h 4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2" h="43">
                  <a:moveTo>
                    <a:pt x="0" y="24"/>
                  </a:moveTo>
                  <a:lnTo>
                    <a:pt x="0" y="27"/>
                  </a:lnTo>
                  <a:lnTo>
                    <a:pt x="2" y="30"/>
                  </a:lnTo>
                  <a:lnTo>
                    <a:pt x="2" y="22"/>
                  </a:lnTo>
                  <a:lnTo>
                    <a:pt x="2" y="30"/>
                  </a:lnTo>
                  <a:lnTo>
                    <a:pt x="2" y="24"/>
                  </a:lnTo>
                  <a:lnTo>
                    <a:pt x="2" y="30"/>
                  </a:lnTo>
                  <a:lnTo>
                    <a:pt x="2" y="24"/>
                  </a:lnTo>
                  <a:lnTo>
                    <a:pt x="2" y="30"/>
                  </a:lnTo>
                  <a:lnTo>
                    <a:pt x="2" y="22"/>
                  </a:lnTo>
                  <a:lnTo>
                    <a:pt x="2" y="30"/>
                  </a:lnTo>
                  <a:lnTo>
                    <a:pt x="2" y="24"/>
                  </a:lnTo>
                  <a:lnTo>
                    <a:pt x="2" y="27"/>
                  </a:lnTo>
                  <a:lnTo>
                    <a:pt x="2" y="30"/>
                  </a:lnTo>
                  <a:lnTo>
                    <a:pt x="2" y="22"/>
                  </a:lnTo>
                  <a:lnTo>
                    <a:pt x="2" y="27"/>
                  </a:lnTo>
                  <a:lnTo>
                    <a:pt x="2" y="24"/>
                  </a:lnTo>
                  <a:lnTo>
                    <a:pt x="2" y="30"/>
                  </a:lnTo>
                  <a:lnTo>
                    <a:pt x="2" y="22"/>
                  </a:lnTo>
                  <a:lnTo>
                    <a:pt x="2" y="27"/>
                  </a:lnTo>
                  <a:lnTo>
                    <a:pt x="2" y="30"/>
                  </a:lnTo>
                  <a:lnTo>
                    <a:pt x="2" y="24"/>
                  </a:lnTo>
                  <a:lnTo>
                    <a:pt x="2" y="27"/>
                  </a:lnTo>
                  <a:lnTo>
                    <a:pt x="2" y="24"/>
                  </a:lnTo>
                  <a:lnTo>
                    <a:pt x="2" y="27"/>
                  </a:lnTo>
                  <a:lnTo>
                    <a:pt x="2" y="22"/>
                  </a:lnTo>
                  <a:lnTo>
                    <a:pt x="2" y="32"/>
                  </a:lnTo>
                  <a:lnTo>
                    <a:pt x="2" y="24"/>
                  </a:lnTo>
                  <a:lnTo>
                    <a:pt x="2" y="35"/>
                  </a:lnTo>
                  <a:lnTo>
                    <a:pt x="2" y="24"/>
                  </a:lnTo>
                  <a:lnTo>
                    <a:pt x="2" y="35"/>
                  </a:lnTo>
                  <a:lnTo>
                    <a:pt x="2" y="24"/>
                  </a:lnTo>
                  <a:lnTo>
                    <a:pt x="2" y="40"/>
                  </a:lnTo>
                  <a:lnTo>
                    <a:pt x="2" y="24"/>
                  </a:lnTo>
                  <a:lnTo>
                    <a:pt x="2" y="40"/>
                  </a:lnTo>
                  <a:lnTo>
                    <a:pt x="4" y="38"/>
                  </a:lnTo>
                  <a:lnTo>
                    <a:pt x="4" y="24"/>
                  </a:lnTo>
                  <a:lnTo>
                    <a:pt x="4" y="40"/>
                  </a:lnTo>
                  <a:lnTo>
                    <a:pt x="4" y="30"/>
                  </a:lnTo>
                  <a:lnTo>
                    <a:pt x="4" y="40"/>
                  </a:lnTo>
                  <a:lnTo>
                    <a:pt x="4" y="27"/>
                  </a:lnTo>
                  <a:lnTo>
                    <a:pt x="4" y="40"/>
                  </a:lnTo>
                  <a:lnTo>
                    <a:pt x="4" y="32"/>
                  </a:lnTo>
                  <a:lnTo>
                    <a:pt x="4" y="40"/>
                  </a:lnTo>
                  <a:lnTo>
                    <a:pt x="4" y="32"/>
                  </a:lnTo>
                  <a:lnTo>
                    <a:pt x="4" y="35"/>
                  </a:lnTo>
                  <a:lnTo>
                    <a:pt x="4" y="38"/>
                  </a:lnTo>
                  <a:lnTo>
                    <a:pt x="4" y="35"/>
                  </a:lnTo>
                  <a:lnTo>
                    <a:pt x="4" y="38"/>
                  </a:lnTo>
                  <a:lnTo>
                    <a:pt x="4" y="32"/>
                  </a:lnTo>
                  <a:lnTo>
                    <a:pt x="4" y="35"/>
                  </a:lnTo>
                  <a:lnTo>
                    <a:pt x="4" y="30"/>
                  </a:lnTo>
                  <a:lnTo>
                    <a:pt x="4" y="32"/>
                  </a:lnTo>
                  <a:lnTo>
                    <a:pt x="4" y="30"/>
                  </a:lnTo>
                  <a:lnTo>
                    <a:pt x="4" y="32"/>
                  </a:lnTo>
                  <a:lnTo>
                    <a:pt x="4" y="27"/>
                  </a:lnTo>
                  <a:lnTo>
                    <a:pt x="4" y="24"/>
                  </a:lnTo>
                  <a:lnTo>
                    <a:pt x="4" y="35"/>
                  </a:lnTo>
                  <a:lnTo>
                    <a:pt x="4" y="19"/>
                  </a:lnTo>
                  <a:lnTo>
                    <a:pt x="4" y="24"/>
                  </a:lnTo>
                  <a:lnTo>
                    <a:pt x="4" y="16"/>
                  </a:lnTo>
                  <a:lnTo>
                    <a:pt x="6" y="19"/>
                  </a:lnTo>
                  <a:lnTo>
                    <a:pt x="6" y="22"/>
                  </a:lnTo>
                  <a:lnTo>
                    <a:pt x="6" y="16"/>
                  </a:lnTo>
                  <a:lnTo>
                    <a:pt x="6" y="22"/>
                  </a:lnTo>
                  <a:lnTo>
                    <a:pt x="6" y="16"/>
                  </a:lnTo>
                  <a:lnTo>
                    <a:pt x="6" y="24"/>
                  </a:lnTo>
                  <a:lnTo>
                    <a:pt x="6" y="16"/>
                  </a:lnTo>
                  <a:lnTo>
                    <a:pt x="6" y="27"/>
                  </a:lnTo>
                  <a:lnTo>
                    <a:pt x="6" y="22"/>
                  </a:lnTo>
                  <a:lnTo>
                    <a:pt x="6" y="30"/>
                  </a:lnTo>
                  <a:lnTo>
                    <a:pt x="6" y="22"/>
                  </a:lnTo>
                  <a:lnTo>
                    <a:pt x="6" y="35"/>
                  </a:lnTo>
                  <a:lnTo>
                    <a:pt x="6" y="30"/>
                  </a:lnTo>
                  <a:lnTo>
                    <a:pt x="6" y="40"/>
                  </a:lnTo>
                  <a:lnTo>
                    <a:pt x="6" y="24"/>
                  </a:lnTo>
                  <a:lnTo>
                    <a:pt x="6" y="35"/>
                  </a:lnTo>
                  <a:lnTo>
                    <a:pt x="6" y="27"/>
                  </a:lnTo>
                  <a:lnTo>
                    <a:pt x="6" y="35"/>
                  </a:lnTo>
                  <a:lnTo>
                    <a:pt x="6" y="22"/>
                  </a:lnTo>
                  <a:lnTo>
                    <a:pt x="6" y="30"/>
                  </a:lnTo>
                  <a:lnTo>
                    <a:pt x="6" y="22"/>
                  </a:lnTo>
                  <a:lnTo>
                    <a:pt x="6" y="32"/>
                  </a:lnTo>
                  <a:lnTo>
                    <a:pt x="6" y="30"/>
                  </a:lnTo>
                  <a:lnTo>
                    <a:pt x="6" y="32"/>
                  </a:lnTo>
                  <a:lnTo>
                    <a:pt x="6" y="30"/>
                  </a:lnTo>
                  <a:lnTo>
                    <a:pt x="6" y="32"/>
                  </a:lnTo>
                  <a:lnTo>
                    <a:pt x="6" y="30"/>
                  </a:lnTo>
                  <a:lnTo>
                    <a:pt x="6" y="32"/>
                  </a:lnTo>
                  <a:lnTo>
                    <a:pt x="6" y="30"/>
                  </a:lnTo>
                  <a:lnTo>
                    <a:pt x="6" y="32"/>
                  </a:lnTo>
                  <a:lnTo>
                    <a:pt x="6" y="30"/>
                  </a:lnTo>
                  <a:lnTo>
                    <a:pt x="6" y="32"/>
                  </a:lnTo>
                  <a:lnTo>
                    <a:pt x="6" y="27"/>
                  </a:lnTo>
                  <a:lnTo>
                    <a:pt x="6" y="32"/>
                  </a:lnTo>
                  <a:lnTo>
                    <a:pt x="7" y="30"/>
                  </a:lnTo>
                  <a:lnTo>
                    <a:pt x="7" y="35"/>
                  </a:lnTo>
                  <a:lnTo>
                    <a:pt x="7" y="32"/>
                  </a:lnTo>
                  <a:lnTo>
                    <a:pt x="7" y="35"/>
                  </a:lnTo>
                  <a:lnTo>
                    <a:pt x="7" y="32"/>
                  </a:lnTo>
                  <a:lnTo>
                    <a:pt x="7" y="35"/>
                  </a:lnTo>
                  <a:lnTo>
                    <a:pt x="7" y="30"/>
                  </a:lnTo>
                  <a:lnTo>
                    <a:pt x="7" y="40"/>
                  </a:lnTo>
                  <a:lnTo>
                    <a:pt x="7" y="30"/>
                  </a:lnTo>
                  <a:lnTo>
                    <a:pt x="7" y="43"/>
                  </a:lnTo>
                  <a:lnTo>
                    <a:pt x="7" y="35"/>
                  </a:lnTo>
                  <a:lnTo>
                    <a:pt x="7" y="40"/>
                  </a:lnTo>
                  <a:lnTo>
                    <a:pt x="7" y="24"/>
                  </a:lnTo>
                  <a:lnTo>
                    <a:pt x="7" y="32"/>
                  </a:lnTo>
                  <a:lnTo>
                    <a:pt x="7" y="22"/>
                  </a:lnTo>
                  <a:lnTo>
                    <a:pt x="7" y="27"/>
                  </a:lnTo>
                  <a:lnTo>
                    <a:pt x="7" y="30"/>
                  </a:lnTo>
                  <a:lnTo>
                    <a:pt x="7" y="16"/>
                  </a:lnTo>
                  <a:lnTo>
                    <a:pt x="7" y="30"/>
                  </a:lnTo>
                  <a:lnTo>
                    <a:pt x="7" y="16"/>
                  </a:lnTo>
                  <a:lnTo>
                    <a:pt x="7" y="30"/>
                  </a:lnTo>
                  <a:lnTo>
                    <a:pt x="7" y="16"/>
                  </a:lnTo>
                  <a:lnTo>
                    <a:pt x="7" y="30"/>
                  </a:lnTo>
                  <a:lnTo>
                    <a:pt x="7" y="22"/>
                  </a:lnTo>
                  <a:lnTo>
                    <a:pt x="7" y="30"/>
                  </a:lnTo>
                  <a:lnTo>
                    <a:pt x="7" y="19"/>
                  </a:lnTo>
                  <a:lnTo>
                    <a:pt x="7" y="30"/>
                  </a:lnTo>
                  <a:lnTo>
                    <a:pt x="7" y="19"/>
                  </a:lnTo>
                  <a:lnTo>
                    <a:pt x="7" y="30"/>
                  </a:lnTo>
                  <a:lnTo>
                    <a:pt x="7" y="16"/>
                  </a:lnTo>
                  <a:lnTo>
                    <a:pt x="7" y="30"/>
                  </a:lnTo>
                  <a:lnTo>
                    <a:pt x="7" y="16"/>
                  </a:lnTo>
                  <a:lnTo>
                    <a:pt x="7" y="30"/>
                  </a:lnTo>
                  <a:lnTo>
                    <a:pt x="7" y="16"/>
                  </a:lnTo>
                  <a:lnTo>
                    <a:pt x="9" y="30"/>
                  </a:lnTo>
                  <a:lnTo>
                    <a:pt x="9" y="19"/>
                  </a:lnTo>
                  <a:lnTo>
                    <a:pt x="9" y="27"/>
                  </a:lnTo>
                  <a:lnTo>
                    <a:pt x="9" y="13"/>
                  </a:lnTo>
                  <a:lnTo>
                    <a:pt x="9" y="27"/>
                  </a:lnTo>
                  <a:lnTo>
                    <a:pt x="9" y="11"/>
                  </a:lnTo>
                  <a:lnTo>
                    <a:pt x="9" y="19"/>
                  </a:lnTo>
                  <a:lnTo>
                    <a:pt x="9" y="11"/>
                  </a:lnTo>
                  <a:lnTo>
                    <a:pt x="9" y="22"/>
                  </a:lnTo>
                  <a:lnTo>
                    <a:pt x="9" y="8"/>
                  </a:lnTo>
                  <a:lnTo>
                    <a:pt x="9" y="19"/>
                  </a:lnTo>
                  <a:lnTo>
                    <a:pt x="9" y="3"/>
                  </a:lnTo>
                  <a:lnTo>
                    <a:pt x="9" y="16"/>
                  </a:lnTo>
                  <a:lnTo>
                    <a:pt x="9" y="5"/>
                  </a:lnTo>
                  <a:lnTo>
                    <a:pt x="9" y="16"/>
                  </a:lnTo>
                  <a:lnTo>
                    <a:pt x="9" y="11"/>
                  </a:lnTo>
                  <a:lnTo>
                    <a:pt x="9" y="22"/>
                  </a:lnTo>
                  <a:lnTo>
                    <a:pt x="9" y="13"/>
                  </a:lnTo>
                  <a:lnTo>
                    <a:pt x="9" y="11"/>
                  </a:lnTo>
                  <a:lnTo>
                    <a:pt x="9" y="24"/>
                  </a:lnTo>
                  <a:lnTo>
                    <a:pt x="9" y="19"/>
                  </a:lnTo>
                  <a:lnTo>
                    <a:pt x="9" y="27"/>
                  </a:lnTo>
                  <a:lnTo>
                    <a:pt x="9" y="19"/>
                  </a:lnTo>
                  <a:lnTo>
                    <a:pt x="9" y="38"/>
                  </a:lnTo>
                  <a:lnTo>
                    <a:pt x="9" y="24"/>
                  </a:lnTo>
                  <a:lnTo>
                    <a:pt x="9" y="30"/>
                  </a:lnTo>
                  <a:lnTo>
                    <a:pt x="9" y="27"/>
                  </a:lnTo>
                  <a:lnTo>
                    <a:pt x="9" y="30"/>
                  </a:lnTo>
                  <a:lnTo>
                    <a:pt x="9" y="27"/>
                  </a:lnTo>
                  <a:lnTo>
                    <a:pt x="9" y="30"/>
                  </a:lnTo>
                  <a:lnTo>
                    <a:pt x="9" y="24"/>
                  </a:lnTo>
                  <a:lnTo>
                    <a:pt x="9" y="30"/>
                  </a:lnTo>
                  <a:lnTo>
                    <a:pt x="9" y="27"/>
                  </a:lnTo>
                  <a:lnTo>
                    <a:pt x="9" y="24"/>
                  </a:lnTo>
                  <a:lnTo>
                    <a:pt x="9" y="30"/>
                  </a:lnTo>
                  <a:lnTo>
                    <a:pt x="11" y="27"/>
                  </a:lnTo>
                  <a:lnTo>
                    <a:pt x="11" y="30"/>
                  </a:lnTo>
                  <a:lnTo>
                    <a:pt x="11" y="24"/>
                  </a:lnTo>
                  <a:lnTo>
                    <a:pt x="11" y="30"/>
                  </a:lnTo>
                  <a:lnTo>
                    <a:pt x="11" y="24"/>
                  </a:lnTo>
                  <a:lnTo>
                    <a:pt x="11" y="30"/>
                  </a:lnTo>
                  <a:lnTo>
                    <a:pt x="11" y="27"/>
                  </a:lnTo>
                  <a:lnTo>
                    <a:pt x="11" y="30"/>
                  </a:lnTo>
                  <a:lnTo>
                    <a:pt x="11" y="27"/>
                  </a:lnTo>
                  <a:lnTo>
                    <a:pt x="11" y="30"/>
                  </a:lnTo>
                  <a:lnTo>
                    <a:pt x="11" y="27"/>
                  </a:lnTo>
                  <a:lnTo>
                    <a:pt x="11" y="30"/>
                  </a:lnTo>
                  <a:lnTo>
                    <a:pt x="11" y="27"/>
                  </a:lnTo>
                  <a:lnTo>
                    <a:pt x="11" y="30"/>
                  </a:lnTo>
                  <a:lnTo>
                    <a:pt x="11" y="24"/>
                  </a:lnTo>
                  <a:lnTo>
                    <a:pt x="11" y="35"/>
                  </a:lnTo>
                  <a:lnTo>
                    <a:pt x="11" y="27"/>
                  </a:lnTo>
                  <a:lnTo>
                    <a:pt x="11" y="32"/>
                  </a:lnTo>
                  <a:lnTo>
                    <a:pt x="11" y="27"/>
                  </a:lnTo>
                  <a:lnTo>
                    <a:pt x="11" y="32"/>
                  </a:lnTo>
                  <a:lnTo>
                    <a:pt x="11" y="27"/>
                  </a:lnTo>
                  <a:lnTo>
                    <a:pt x="11" y="32"/>
                  </a:lnTo>
                  <a:lnTo>
                    <a:pt x="11" y="27"/>
                  </a:lnTo>
                  <a:lnTo>
                    <a:pt x="11" y="32"/>
                  </a:lnTo>
                  <a:lnTo>
                    <a:pt x="11" y="27"/>
                  </a:lnTo>
                  <a:lnTo>
                    <a:pt x="11" y="35"/>
                  </a:lnTo>
                  <a:lnTo>
                    <a:pt x="11" y="27"/>
                  </a:lnTo>
                  <a:lnTo>
                    <a:pt x="11" y="35"/>
                  </a:lnTo>
                  <a:lnTo>
                    <a:pt x="11" y="27"/>
                  </a:lnTo>
                  <a:lnTo>
                    <a:pt x="11" y="35"/>
                  </a:lnTo>
                  <a:lnTo>
                    <a:pt x="11" y="27"/>
                  </a:lnTo>
                  <a:lnTo>
                    <a:pt x="11" y="35"/>
                  </a:lnTo>
                  <a:lnTo>
                    <a:pt x="11" y="27"/>
                  </a:lnTo>
                  <a:lnTo>
                    <a:pt x="11" y="32"/>
                  </a:lnTo>
                  <a:lnTo>
                    <a:pt x="11" y="27"/>
                  </a:lnTo>
                  <a:lnTo>
                    <a:pt x="11" y="32"/>
                  </a:lnTo>
                  <a:lnTo>
                    <a:pt x="11" y="27"/>
                  </a:lnTo>
                  <a:lnTo>
                    <a:pt x="11" y="32"/>
                  </a:lnTo>
                  <a:lnTo>
                    <a:pt x="11" y="27"/>
                  </a:lnTo>
                  <a:lnTo>
                    <a:pt x="11" y="32"/>
                  </a:lnTo>
                  <a:lnTo>
                    <a:pt x="11" y="27"/>
                  </a:lnTo>
                  <a:lnTo>
                    <a:pt x="11" y="35"/>
                  </a:lnTo>
                  <a:lnTo>
                    <a:pt x="11" y="24"/>
                  </a:lnTo>
                  <a:lnTo>
                    <a:pt x="11" y="35"/>
                  </a:lnTo>
                  <a:lnTo>
                    <a:pt x="11" y="24"/>
                  </a:lnTo>
                  <a:lnTo>
                    <a:pt x="11" y="35"/>
                  </a:lnTo>
                  <a:lnTo>
                    <a:pt x="11" y="24"/>
                  </a:lnTo>
                  <a:lnTo>
                    <a:pt x="11" y="27"/>
                  </a:lnTo>
                  <a:lnTo>
                    <a:pt x="13" y="27"/>
                  </a:lnTo>
                  <a:lnTo>
                    <a:pt x="13" y="24"/>
                  </a:lnTo>
                  <a:lnTo>
                    <a:pt x="13" y="27"/>
                  </a:lnTo>
                  <a:lnTo>
                    <a:pt x="13" y="24"/>
                  </a:lnTo>
                  <a:lnTo>
                    <a:pt x="13" y="32"/>
                  </a:lnTo>
                  <a:lnTo>
                    <a:pt x="13" y="24"/>
                  </a:lnTo>
                  <a:lnTo>
                    <a:pt x="13" y="32"/>
                  </a:lnTo>
                  <a:lnTo>
                    <a:pt x="13" y="24"/>
                  </a:lnTo>
                  <a:lnTo>
                    <a:pt x="13" y="32"/>
                  </a:lnTo>
                  <a:lnTo>
                    <a:pt x="13" y="24"/>
                  </a:lnTo>
                  <a:lnTo>
                    <a:pt x="13" y="32"/>
                  </a:lnTo>
                  <a:lnTo>
                    <a:pt x="13" y="24"/>
                  </a:lnTo>
                  <a:lnTo>
                    <a:pt x="13" y="30"/>
                  </a:lnTo>
                  <a:lnTo>
                    <a:pt x="13" y="24"/>
                  </a:lnTo>
                  <a:lnTo>
                    <a:pt x="13" y="30"/>
                  </a:lnTo>
                  <a:lnTo>
                    <a:pt x="13" y="24"/>
                  </a:lnTo>
                  <a:lnTo>
                    <a:pt x="13" y="30"/>
                  </a:lnTo>
                  <a:lnTo>
                    <a:pt x="13" y="24"/>
                  </a:lnTo>
                  <a:lnTo>
                    <a:pt x="13" y="30"/>
                  </a:lnTo>
                  <a:lnTo>
                    <a:pt x="13" y="27"/>
                  </a:lnTo>
                  <a:lnTo>
                    <a:pt x="13" y="30"/>
                  </a:lnTo>
                  <a:lnTo>
                    <a:pt x="13" y="27"/>
                  </a:lnTo>
                  <a:lnTo>
                    <a:pt x="13" y="30"/>
                  </a:lnTo>
                  <a:lnTo>
                    <a:pt x="13" y="27"/>
                  </a:lnTo>
                  <a:lnTo>
                    <a:pt x="13" y="32"/>
                  </a:lnTo>
                  <a:lnTo>
                    <a:pt x="85" y="32"/>
                  </a:lnTo>
                  <a:lnTo>
                    <a:pt x="85" y="35"/>
                  </a:lnTo>
                  <a:lnTo>
                    <a:pt x="85" y="32"/>
                  </a:lnTo>
                  <a:lnTo>
                    <a:pt x="85" y="27"/>
                  </a:lnTo>
                  <a:lnTo>
                    <a:pt x="85" y="32"/>
                  </a:lnTo>
                  <a:lnTo>
                    <a:pt x="85" y="27"/>
                  </a:lnTo>
                  <a:lnTo>
                    <a:pt x="87" y="32"/>
                  </a:lnTo>
                  <a:lnTo>
                    <a:pt x="87" y="30"/>
                  </a:lnTo>
                  <a:lnTo>
                    <a:pt x="87" y="32"/>
                  </a:lnTo>
                  <a:lnTo>
                    <a:pt x="87" y="27"/>
                  </a:lnTo>
                  <a:lnTo>
                    <a:pt x="87" y="30"/>
                  </a:lnTo>
                  <a:lnTo>
                    <a:pt x="87" y="22"/>
                  </a:lnTo>
                  <a:lnTo>
                    <a:pt x="89" y="16"/>
                  </a:lnTo>
                  <a:lnTo>
                    <a:pt x="89" y="19"/>
                  </a:lnTo>
                  <a:lnTo>
                    <a:pt x="89" y="13"/>
                  </a:lnTo>
                  <a:lnTo>
                    <a:pt x="89" y="16"/>
                  </a:lnTo>
                  <a:lnTo>
                    <a:pt x="89" y="19"/>
                  </a:lnTo>
                  <a:lnTo>
                    <a:pt x="89" y="24"/>
                  </a:lnTo>
                  <a:lnTo>
                    <a:pt x="91" y="30"/>
                  </a:lnTo>
                  <a:lnTo>
                    <a:pt x="91" y="16"/>
                  </a:lnTo>
                  <a:lnTo>
                    <a:pt x="91" y="24"/>
                  </a:lnTo>
                  <a:lnTo>
                    <a:pt x="91" y="27"/>
                  </a:lnTo>
                  <a:lnTo>
                    <a:pt x="91" y="19"/>
                  </a:lnTo>
                  <a:lnTo>
                    <a:pt x="92" y="13"/>
                  </a:lnTo>
                  <a:lnTo>
                    <a:pt x="92" y="24"/>
                  </a:lnTo>
                  <a:lnTo>
                    <a:pt x="92" y="13"/>
                  </a:lnTo>
                  <a:lnTo>
                    <a:pt x="92" y="16"/>
                  </a:lnTo>
                  <a:lnTo>
                    <a:pt x="92" y="11"/>
                  </a:lnTo>
                  <a:lnTo>
                    <a:pt x="94" y="8"/>
                  </a:lnTo>
                  <a:lnTo>
                    <a:pt x="94" y="19"/>
                  </a:lnTo>
                  <a:lnTo>
                    <a:pt x="94" y="16"/>
                  </a:lnTo>
                  <a:lnTo>
                    <a:pt x="94" y="24"/>
                  </a:lnTo>
                  <a:lnTo>
                    <a:pt x="94" y="32"/>
                  </a:lnTo>
                  <a:lnTo>
                    <a:pt x="94" y="27"/>
                  </a:lnTo>
                  <a:lnTo>
                    <a:pt x="96" y="27"/>
                  </a:lnTo>
                  <a:lnTo>
                    <a:pt x="96" y="32"/>
                  </a:lnTo>
                  <a:lnTo>
                    <a:pt x="96" y="19"/>
                  </a:lnTo>
                  <a:lnTo>
                    <a:pt x="96" y="22"/>
                  </a:lnTo>
                  <a:lnTo>
                    <a:pt x="96" y="16"/>
                  </a:lnTo>
                  <a:lnTo>
                    <a:pt x="98" y="19"/>
                  </a:lnTo>
                  <a:lnTo>
                    <a:pt x="98" y="16"/>
                  </a:lnTo>
                  <a:lnTo>
                    <a:pt x="103" y="16"/>
                  </a:lnTo>
                  <a:lnTo>
                    <a:pt x="103" y="19"/>
                  </a:lnTo>
                  <a:lnTo>
                    <a:pt x="105" y="11"/>
                  </a:lnTo>
                  <a:lnTo>
                    <a:pt x="105" y="13"/>
                  </a:lnTo>
                  <a:lnTo>
                    <a:pt x="105" y="8"/>
                  </a:lnTo>
                  <a:lnTo>
                    <a:pt x="105" y="11"/>
                  </a:lnTo>
                  <a:lnTo>
                    <a:pt x="105" y="13"/>
                  </a:lnTo>
                  <a:lnTo>
                    <a:pt x="105" y="11"/>
                  </a:lnTo>
                  <a:lnTo>
                    <a:pt x="107" y="13"/>
                  </a:lnTo>
                  <a:lnTo>
                    <a:pt x="107" y="8"/>
                  </a:lnTo>
                  <a:lnTo>
                    <a:pt x="107" y="13"/>
                  </a:lnTo>
                  <a:lnTo>
                    <a:pt x="107" y="11"/>
                  </a:lnTo>
                  <a:lnTo>
                    <a:pt x="107" y="16"/>
                  </a:lnTo>
                  <a:lnTo>
                    <a:pt x="107" y="11"/>
                  </a:lnTo>
                  <a:lnTo>
                    <a:pt x="108" y="11"/>
                  </a:lnTo>
                  <a:lnTo>
                    <a:pt x="108" y="8"/>
                  </a:lnTo>
                  <a:lnTo>
                    <a:pt x="108" y="13"/>
                  </a:lnTo>
                  <a:lnTo>
                    <a:pt x="108" y="8"/>
                  </a:lnTo>
                  <a:lnTo>
                    <a:pt x="108" y="11"/>
                  </a:lnTo>
                  <a:lnTo>
                    <a:pt x="108" y="0"/>
                  </a:lnTo>
                  <a:lnTo>
                    <a:pt x="110" y="5"/>
                  </a:lnTo>
                  <a:lnTo>
                    <a:pt x="110" y="3"/>
                  </a:lnTo>
                  <a:lnTo>
                    <a:pt x="110" y="5"/>
                  </a:lnTo>
                  <a:lnTo>
                    <a:pt x="110" y="11"/>
                  </a:lnTo>
                  <a:lnTo>
                    <a:pt x="110" y="8"/>
                  </a:lnTo>
                  <a:lnTo>
                    <a:pt x="110" y="11"/>
                  </a:lnTo>
                  <a:lnTo>
                    <a:pt x="112" y="16"/>
                  </a:lnTo>
                  <a:lnTo>
                    <a:pt x="112" y="13"/>
                  </a:lnTo>
                  <a:lnTo>
                    <a:pt x="112" y="19"/>
                  </a:lnTo>
                  <a:lnTo>
                    <a:pt x="112" y="24"/>
                  </a:lnTo>
                  <a:lnTo>
                    <a:pt x="112" y="19"/>
                  </a:lnTo>
                  <a:lnTo>
                    <a:pt x="114" y="13"/>
                  </a:lnTo>
                  <a:lnTo>
                    <a:pt x="114" y="19"/>
                  </a:lnTo>
                  <a:lnTo>
                    <a:pt x="114" y="16"/>
                  </a:lnTo>
                  <a:lnTo>
                    <a:pt x="114" y="13"/>
                  </a:lnTo>
                  <a:lnTo>
                    <a:pt x="114" y="19"/>
                  </a:lnTo>
                  <a:lnTo>
                    <a:pt x="115" y="13"/>
                  </a:lnTo>
                  <a:lnTo>
                    <a:pt x="115" y="24"/>
                  </a:lnTo>
                  <a:lnTo>
                    <a:pt x="115" y="27"/>
                  </a:lnTo>
                  <a:lnTo>
                    <a:pt x="115" y="19"/>
                  </a:lnTo>
                  <a:lnTo>
                    <a:pt x="117" y="22"/>
                  </a:lnTo>
                  <a:lnTo>
                    <a:pt x="117" y="19"/>
                  </a:lnTo>
                  <a:lnTo>
                    <a:pt x="117" y="24"/>
                  </a:lnTo>
                  <a:lnTo>
                    <a:pt x="119" y="30"/>
                  </a:lnTo>
                  <a:lnTo>
                    <a:pt x="119" y="24"/>
                  </a:lnTo>
                  <a:lnTo>
                    <a:pt x="119" y="30"/>
                  </a:lnTo>
                  <a:lnTo>
                    <a:pt x="119" y="32"/>
                  </a:lnTo>
                  <a:lnTo>
                    <a:pt x="119" y="22"/>
                  </a:lnTo>
                  <a:lnTo>
                    <a:pt x="119" y="27"/>
                  </a:lnTo>
                  <a:lnTo>
                    <a:pt x="121" y="27"/>
                  </a:lnTo>
                  <a:lnTo>
                    <a:pt x="121" y="30"/>
                  </a:lnTo>
                  <a:lnTo>
                    <a:pt x="123" y="32"/>
                  </a:lnTo>
                  <a:lnTo>
                    <a:pt x="123" y="24"/>
                  </a:lnTo>
                  <a:lnTo>
                    <a:pt x="123" y="30"/>
                  </a:lnTo>
                  <a:lnTo>
                    <a:pt x="123" y="27"/>
                  </a:lnTo>
                  <a:lnTo>
                    <a:pt x="123" y="32"/>
                  </a:lnTo>
                  <a:lnTo>
                    <a:pt x="123" y="40"/>
                  </a:lnTo>
                  <a:lnTo>
                    <a:pt x="123" y="38"/>
                  </a:lnTo>
                  <a:lnTo>
                    <a:pt x="124" y="40"/>
                  </a:lnTo>
                  <a:lnTo>
                    <a:pt x="124" y="27"/>
                  </a:lnTo>
                  <a:lnTo>
                    <a:pt x="124" y="32"/>
                  </a:lnTo>
                  <a:lnTo>
                    <a:pt x="124" y="27"/>
                  </a:lnTo>
                  <a:lnTo>
                    <a:pt x="124" y="32"/>
                  </a:lnTo>
                  <a:lnTo>
                    <a:pt x="124" y="27"/>
                  </a:lnTo>
                  <a:lnTo>
                    <a:pt x="124" y="32"/>
                  </a:lnTo>
                  <a:lnTo>
                    <a:pt x="126" y="27"/>
                  </a:lnTo>
                  <a:lnTo>
                    <a:pt x="126" y="24"/>
                  </a:lnTo>
                  <a:lnTo>
                    <a:pt x="126" y="27"/>
                  </a:lnTo>
                  <a:lnTo>
                    <a:pt x="126" y="24"/>
                  </a:lnTo>
                  <a:lnTo>
                    <a:pt x="126" y="27"/>
                  </a:lnTo>
                  <a:lnTo>
                    <a:pt x="128" y="24"/>
                  </a:lnTo>
                  <a:lnTo>
                    <a:pt x="128" y="30"/>
                  </a:lnTo>
                  <a:lnTo>
                    <a:pt x="128" y="19"/>
                  </a:lnTo>
                  <a:lnTo>
                    <a:pt x="128" y="24"/>
                  </a:lnTo>
                  <a:lnTo>
                    <a:pt x="128" y="22"/>
                  </a:lnTo>
                  <a:lnTo>
                    <a:pt x="147" y="22"/>
                  </a:lnTo>
                  <a:lnTo>
                    <a:pt x="149" y="16"/>
                  </a:lnTo>
                  <a:lnTo>
                    <a:pt x="149" y="13"/>
                  </a:lnTo>
                  <a:lnTo>
                    <a:pt x="149" y="16"/>
                  </a:lnTo>
                  <a:lnTo>
                    <a:pt x="149" y="22"/>
                  </a:lnTo>
                  <a:lnTo>
                    <a:pt x="151" y="22"/>
                  </a:lnTo>
                  <a:lnTo>
                    <a:pt x="151" y="27"/>
                  </a:lnTo>
                  <a:lnTo>
                    <a:pt x="153" y="22"/>
                  </a:lnTo>
                  <a:lnTo>
                    <a:pt x="176" y="22"/>
                  </a:lnTo>
                  <a:lnTo>
                    <a:pt x="176" y="11"/>
                  </a:lnTo>
                  <a:lnTo>
                    <a:pt x="176" y="19"/>
                  </a:lnTo>
                  <a:lnTo>
                    <a:pt x="176" y="30"/>
                  </a:lnTo>
                  <a:lnTo>
                    <a:pt x="176" y="11"/>
                  </a:lnTo>
                  <a:lnTo>
                    <a:pt x="177" y="13"/>
                  </a:lnTo>
                  <a:lnTo>
                    <a:pt x="177" y="8"/>
                  </a:lnTo>
                  <a:lnTo>
                    <a:pt x="177" y="13"/>
                  </a:lnTo>
                  <a:lnTo>
                    <a:pt x="177" y="16"/>
                  </a:lnTo>
                  <a:lnTo>
                    <a:pt x="177" y="11"/>
                  </a:lnTo>
                  <a:lnTo>
                    <a:pt x="177" y="13"/>
                  </a:lnTo>
                  <a:lnTo>
                    <a:pt x="179" y="13"/>
                  </a:lnTo>
                  <a:lnTo>
                    <a:pt x="179" y="19"/>
                  </a:lnTo>
                  <a:lnTo>
                    <a:pt x="179" y="27"/>
                  </a:lnTo>
                  <a:lnTo>
                    <a:pt x="179" y="24"/>
                  </a:lnTo>
                  <a:lnTo>
                    <a:pt x="179" y="11"/>
                  </a:lnTo>
                  <a:lnTo>
                    <a:pt x="179" y="22"/>
                  </a:lnTo>
                  <a:lnTo>
                    <a:pt x="181" y="16"/>
                  </a:lnTo>
                  <a:lnTo>
                    <a:pt x="181" y="22"/>
                  </a:lnTo>
                  <a:lnTo>
                    <a:pt x="181" y="13"/>
                  </a:lnTo>
                  <a:lnTo>
                    <a:pt x="181" y="11"/>
                  </a:lnTo>
                  <a:lnTo>
                    <a:pt x="181" y="19"/>
                  </a:lnTo>
                  <a:lnTo>
                    <a:pt x="183" y="24"/>
                  </a:lnTo>
                  <a:lnTo>
                    <a:pt x="183" y="22"/>
                  </a:lnTo>
                  <a:lnTo>
                    <a:pt x="183" y="24"/>
                  </a:lnTo>
                  <a:lnTo>
                    <a:pt x="183" y="30"/>
                  </a:lnTo>
                  <a:lnTo>
                    <a:pt x="185" y="32"/>
                  </a:lnTo>
                  <a:lnTo>
                    <a:pt x="185" y="27"/>
                  </a:lnTo>
                  <a:lnTo>
                    <a:pt x="185" y="32"/>
                  </a:lnTo>
                  <a:lnTo>
                    <a:pt x="185" y="30"/>
                  </a:lnTo>
                  <a:lnTo>
                    <a:pt x="185" y="32"/>
                  </a:lnTo>
                  <a:lnTo>
                    <a:pt x="192" y="32"/>
                  </a:lnTo>
                </a:path>
              </a:pathLst>
            </a:custGeom>
            <a:noFill/>
            <a:ln w="12700" cmpd="sng">
              <a:solidFill>
                <a:srgbClr val="FF0000"/>
              </a:solidFill>
              <a:prstDash val="solid"/>
              <a:round/>
              <a:headEnd/>
              <a:tailEnd/>
            </a:ln>
          </p:spPr>
          <p:txBody>
            <a:bodyPr/>
            <a:lstStyle/>
            <a:p>
              <a:endParaRPr lang="en-US"/>
            </a:p>
          </p:txBody>
        </p:sp>
        <p:sp>
          <p:nvSpPr>
            <p:cNvPr id="86101" name="Freeform 260"/>
            <p:cNvSpPr>
              <a:spLocks/>
            </p:cNvSpPr>
            <p:nvPr/>
          </p:nvSpPr>
          <p:spPr bwMode="auto">
            <a:xfrm>
              <a:off x="4087" y="1049"/>
              <a:ext cx="1221" cy="92"/>
            </a:xfrm>
            <a:custGeom>
              <a:avLst/>
              <a:gdLst>
                <a:gd name="T0" fmla="*/ 7 w 1221"/>
                <a:gd name="T1" fmla="*/ 59 h 92"/>
                <a:gd name="T2" fmla="*/ 10 w 1221"/>
                <a:gd name="T3" fmla="*/ 59 h 92"/>
                <a:gd name="T4" fmla="*/ 10 w 1221"/>
                <a:gd name="T5" fmla="*/ 59 h 92"/>
                <a:gd name="T6" fmla="*/ 12 w 1221"/>
                <a:gd name="T7" fmla="*/ 59 h 92"/>
                <a:gd name="T8" fmla="*/ 12 w 1221"/>
                <a:gd name="T9" fmla="*/ 57 h 92"/>
                <a:gd name="T10" fmla="*/ 12 w 1221"/>
                <a:gd name="T11" fmla="*/ 62 h 92"/>
                <a:gd name="T12" fmla="*/ 12 w 1221"/>
                <a:gd name="T13" fmla="*/ 67 h 92"/>
                <a:gd name="T14" fmla="*/ 14 w 1221"/>
                <a:gd name="T15" fmla="*/ 59 h 92"/>
                <a:gd name="T16" fmla="*/ 14 w 1221"/>
                <a:gd name="T17" fmla="*/ 59 h 92"/>
                <a:gd name="T18" fmla="*/ 14 w 1221"/>
                <a:gd name="T19" fmla="*/ 54 h 92"/>
                <a:gd name="T20" fmla="*/ 16 w 1221"/>
                <a:gd name="T21" fmla="*/ 57 h 92"/>
                <a:gd name="T22" fmla="*/ 16 w 1221"/>
                <a:gd name="T23" fmla="*/ 46 h 92"/>
                <a:gd name="T24" fmla="*/ 17 w 1221"/>
                <a:gd name="T25" fmla="*/ 43 h 92"/>
                <a:gd name="T26" fmla="*/ 17 w 1221"/>
                <a:gd name="T27" fmla="*/ 40 h 92"/>
                <a:gd name="T28" fmla="*/ 17 w 1221"/>
                <a:gd name="T29" fmla="*/ 40 h 92"/>
                <a:gd name="T30" fmla="*/ 17 w 1221"/>
                <a:gd name="T31" fmla="*/ 40 h 92"/>
                <a:gd name="T32" fmla="*/ 19 w 1221"/>
                <a:gd name="T33" fmla="*/ 46 h 92"/>
                <a:gd name="T34" fmla="*/ 19 w 1221"/>
                <a:gd name="T35" fmla="*/ 38 h 92"/>
                <a:gd name="T36" fmla="*/ 19 w 1221"/>
                <a:gd name="T37" fmla="*/ 40 h 92"/>
                <a:gd name="T38" fmla="*/ 21 w 1221"/>
                <a:gd name="T39" fmla="*/ 46 h 92"/>
                <a:gd name="T40" fmla="*/ 21 w 1221"/>
                <a:gd name="T41" fmla="*/ 46 h 92"/>
                <a:gd name="T42" fmla="*/ 40 w 1221"/>
                <a:gd name="T43" fmla="*/ 43 h 92"/>
                <a:gd name="T44" fmla="*/ 44 w 1221"/>
                <a:gd name="T45" fmla="*/ 32 h 92"/>
                <a:gd name="T46" fmla="*/ 47 w 1221"/>
                <a:gd name="T47" fmla="*/ 35 h 92"/>
                <a:gd name="T48" fmla="*/ 51 w 1221"/>
                <a:gd name="T49" fmla="*/ 38 h 92"/>
                <a:gd name="T50" fmla="*/ 56 w 1221"/>
                <a:gd name="T51" fmla="*/ 22 h 92"/>
                <a:gd name="T52" fmla="*/ 60 w 1221"/>
                <a:gd name="T53" fmla="*/ 11 h 92"/>
                <a:gd name="T54" fmla="*/ 63 w 1221"/>
                <a:gd name="T55" fmla="*/ 14 h 92"/>
                <a:gd name="T56" fmla="*/ 69 w 1221"/>
                <a:gd name="T57" fmla="*/ 22 h 92"/>
                <a:gd name="T58" fmla="*/ 72 w 1221"/>
                <a:gd name="T59" fmla="*/ 24 h 92"/>
                <a:gd name="T60" fmla="*/ 76 w 1221"/>
                <a:gd name="T61" fmla="*/ 19 h 92"/>
                <a:gd name="T62" fmla="*/ 79 w 1221"/>
                <a:gd name="T63" fmla="*/ 54 h 92"/>
                <a:gd name="T64" fmla="*/ 85 w 1221"/>
                <a:gd name="T65" fmla="*/ 57 h 92"/>
                <a:gd name="T66" fmla="*/ 88 w 1221"/>
                <a:gd name="T67" fmla="*/ 40 h 92"/>
                <a:gd name="T68" fmla="*/ 92 w 1221"/>
                <a:gd name="T69" fmla="*/ 38 h 92"/>
                <a:gd name="T70" fmla="*/ 95 w 1221"/>
                <a:gd name="T71" fmla="*/ 67 h 92"/>
                <a:gd name="T72" fmla="*/ 99 w 1221"/>
                <a:gd name="T73" fmla="*/ 62 h 92"/>
                <a:gd name="T74" fmla="*/ 104 w 1221"/>
                <a:gd name="T75" fmla="*/ 75 h 92"/>
                <a:gd name="T76" fmla="*/ 108 w 1221"/>
                <a:gd name="T77" fmla="*/ 62 h 92"/>
                <a:gd name="T78" fmla="*/ 111 w 1221"/>
                <a:gd name="T79" fmla="*/ 67 h 92"/>
                <a:gd name="T80" fmla="*/ 115 w 1221"/>
                <a:gd name="T81" fmla="*/ 62 h 92"/>
                <a:gd name="T82" fmla="*/ 118 w 1221"/>
                <a:gd name="T83" fmla="*/ 54 h 92"/>
                <a:gd name="T84" fmla="*/ 157 w 1221"/>
                <a:gd name="T85" fmla="*/ 51 h 92"/>
                <a:gd name="T86" fmla="*/ 178 w 1221"/>
                <a:gd name="T87" fmla="*/ 51 h 92"/>
                <a:gd name="T88" fmla="*/ 198 w 1221"/>
                <a:gd name="T89" fmla="*/ 32 h 92"/>
                <a:gd name="T90" fmla="*/ 217 w 1221"/>
                <a:gd name="T91" fmla="*/ 8 h 92"/>
                <a:gd name="T92" fmla="*/ 237 w 1221"/>
                <a:gd name="T93" fmla="*/ 24 h 92"/>
                <a:gd name="T94" fmla="*/ 256 w 1221"/>
                <a:gd name="T95" fmla="*/ 19 h 92"/>
                <a:gd name="T96" fmla="*/ 276 w 1221"/>
                <a:gd name="T97" fmla="*/ 16 h 92"/>
                <a:gd name="T98" fmla="*/ 297 w 1221"/>
                <a:gd name="T99" fmla="*/ 32 h 92"/>
                <a:gd name="T100" fmla="*/ 317 w 1221"/>
                <a:gd name="T101" fmla="*/ 30 h 92"/>
                <a:gd name="T102" fmla="*/ 336 w 1221"/>
                <a:gd name="T103" fmla="*/ 65 h 92"/>
                <a:gd name="T104" fmla="*/ 356 w 1221"/>
                <a:gd name="T105" fmla="*/ 46 h 92"/>
                <a:gd name="T106" fmla="*/ 375 w 1221"/>
                <a:gd name="T107" fmla="*/ 67 h 92"/>
                <a:gd name="T108" fmla="*/ 394 w 1221"/>
                <a:gd name="T109" fmla="*/ 89 h 92"/>
                <a:gd name="T110" fmla="*/ 1221 w 1221"/>
                <a:gd name="T111" fmla="*/ 43 h 9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21"/>
                <a:gd name="T169" fmla="*/ 0 h 92"/>
                <a:gd name="T170" fmla="*/ 1221 w 1221"/>
                <a:gd name="T171" fmla="*/ 92 h 9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21" h="92">
                  <a:moveTo>
                    <a:pt x="0" y="59"/>
                  </a:moveTo>
                  <a:lnTo>
                    <a:pt x="7" y="59"/>
                  </a:lnTo>
                  <a:lnTo>
                    <a:pt x="8" y="59"/>
                  </a:lnTo>
                  <a:lnTo>
                    <a:pt x="10" y="59"/>
                  </a:lnTo>
                  <a:lnTo>
                    <a:pt x="10" y="62"/>
                  </a:lnTo>
                  <a:lnTo>
                    <a:pt x="10" y="59"/>
                  </a:lnTo>
                  <a:lnTo>
                    <a:pt x="10" y="54"/>
                  </a:lnTo>
                  <a:lnTo>
                    <a:pt x="12" y="59"/>
                  </a:lnTo>
                  <a:lnTo>
                    <a:pt x="12" y="65"/>
                  </a:lnTo>
                  <a:lnTo>
                    <a:pt x="12" y="57"/>
                  </a:lnTo>
                  <a:lnTo>
                    <a:pt x="12" y="67"/>
                  </a:lnTo>
                  <a:lnTo>
                    <a:pt x="12" y="62"/>
                  </a:lnTo>
                  <a:lnTo>
                    <a:pt x="12" y="67"/>
                  </a:lnTo>
                  <a:lnTo>
                    <a:pt x="14" y="65"/>
                  </a:lnTo>
                  <a:lnTo>
                    <a:pt x="14" y="59"/>
                  </a:lnTo>
                  <a:lnTo>
                    <a:pt x="14" y="62"/>
                  </a:lnTo>
                  <a:lnTo>
                    <a:pt x="14" y="59"/>
                  </a:lnTo>
                  <a:lnTo>
                    <a:pt x="14" y="62"/>
                  </a:lnTo>
                  <a:lnTo>
                    <a:pt x="14" y="54"/>
                  </a:lnTo>
                  <a:lnTo>
                    <a:pt x="16" y="54"/>
                  </a:lnTo>
                  <a:lnTo>
                    <a:pt x="16" y="57"/>
                  </a:lnTo>
                  <a:lnTo>
                    <a:pt x="16" y="51"/>
                  </a:lnTo>
                  <a:lnTo>
                    <a:pt x="16" y="46"/>
                  </a:lnTo>
                  <a:lnTo>
                    <a:pt x="17" y="43"/>
                  </a:lnTo>
                  <a:lnTo>
                    <a:pt x="17" y="38"/>
                  </a:lnTo>
                  <a:lnTo>
                    <a:pt x="17" y="40"/>
                  </a:lnTo>
                  <a:lnTo>
                    <a:pt x="17" y="43"/>
                  </a:lnTo>
                  <a:lnTo>
                    <a:pt x="17" y="40"/>
                  </a:lnTo>
                  <a:lnTo>
                    <a:pt x="17" y="46"/>
                  </a:lnTo>
                  <a:lnTo>
                    <a:pt x="17" y="40"/>
                  </a:lnTo>
                  <a:lnTo>
                    <a:pt x="19" y="43"/>
                  </a:lnTo>
                  <a:lnTo>
                    <a:pt x="19" y="46"/>
                  </a:lnTo>
                  <a:lnTo>
                    <a:pt x="19" y="38"/>
                  </a:lnTo>
                  <a:lnTo>
                    <a:pt x="19" y="43"/>
                  </a:lnTo>
                  <a:lnTo>
                    <a:pt x="19" y="40"/>
                  </a:lnTo>
                  <a:lnTo>
                    <a:pt x="19" y="43"/>
                  </a:lnTo>
                  <a:lnTo>
                    <a:pt x="21" y="46"/>
                  </a:lnTo>
                  <a:lnTo>
                    <a:pt x="21" y="43"/>
                  </a:lnTo>
                  <a:lnTo>
                    <a:pt x="21" y="46"/>
                  </a:lnTo>
                  <a:lnTo>
                    <a:pt x="21" y="43"/>
                  </a:lnTo>
                  <a:lnTo>
                    <a:pt x="40" y="43"/>
                  </a:lnTo>
                  <a:lnTo>
                    <a:pt x="42" y="46"/>
                  </a:lnTo>
                  <a:lnTo>
                    <a:pt x="44" y="32"/>
                  </a:lnTo>
                  <a:lnTo>
                    <a:pt x="46" y="43"/>
                  </a:lnTo>
                  <a:lnTo>
                    <a:pt x="47" y="35"/>
                  </a:lnTo>
                  <a:lnTo>
                    <a:pt x="49" y="32"/>
                  </a:lnTo>
                  <a:lnTo>
                    <a:pt x="51" y="38"/>
                  </a:lnTo>
                  <a:lnTo>
                    <a:pt x="53" y="24"/>
                  </a:lnTo>
                  <a:lnTo>
                    <a:pt x="56" y="22"/>
                  </a:lnTo>
                  <a:lnTo>
                    <a:pt x="58" y="3"/>
                  </a:lnTo>
                  <a:lnTo>
                    <a:pt x="60" y="11"/>
                  </a:lnTo>
                  <a:lnTo>
                    <a:pt x="62" y="11"/>
                  </a:lnTo>
                  <a:lnTo>
                    <a:pt x="63" y="14"/>
                  </a:lnTo>
                  <a:lnTo>
                    <a:pt x="67" y="19"/>
                  </a:lnTo>
                  <a:lnTo>
                    <a:pt x="69" y="22"/>
                  </a:lnTo>
                  <a:lnTo>
                    <a:pt x="69" y="16"/>
                  </a:lnTo>
                  <a:lnTo>
                    <a:pt x="72" y="24"/>
                  </a:lnTo>
                  <a:lnTo>
                    <a:pt x="74" y="6"/>
                  </a:lnTo>
                  <a:lnTo>
                    <a:pt x="76" y="19"/>
                  </a:lnTo>
                  <a:lnTo>
                    <a:pt x="78" y="43"/>
                  </a:lnTo>
                  <a:lnTo>
                    <a:pt x="79" y="54"/>
                  </a:lnTo>
                  <a:lnTo>
                    <a:pt x="81" y="49"/>
                  </a:lnTo>
                  <a:lnTo>
                    <a:pt x="85" y="57"/>
                  </a:lnTo>
                  <a:lnTo>
                    <a:pt x="86" y="51"/>
                  </a:lnTo>
                  <a:lnTo>
                    <a:pt x="88" y="40"/>
                  </a:lnTo>
                  <a:lnTo>
                    <a:pt x="90" y="40"/>
                  </a:lnTo>
                  <a:lnTo>
                    <a:pt x="92" y="38"/>
                  </a:lnTo>
                  <a:lnTo>
                    <a:pt x="93" y="67"/>
                  </a:lnTo>
                  <a:lnTo>
                    <a:pt x="95" y="67"/>
                  </a:lnTo>
                  <a:lnTo>
                    <a:pt x="97" y="59"/>
                  </a:lnTo>
                  <a:lnTo>
                    <a:pt x="99" y="62"/>
                  </a:lnTo>
                  <a:lnTo>
                    <a:pt x="101" y="65"/>
                  </a:lnTo>
                  <a:lnTo>
                    <a:pt x="104" y="75"/>
                  </a:lnTo>
                  <a:lnTo>
                    <a:pt x="106" y="73"/>
                  </a:lnTo>
                  <a:lnTo>
                    <a:pt x="108" y="62"/>
                  </a:lnTo>
                  <a:lnTo>
                    <a:pt x="109" y="62"/>
                  </a:lnTo>
                  <a:lnTo>
                    <a:pt x="111" y="67"/>
                  </a:lnTo>
                  <a:lnTo>
                    <a:pt x="113" y="83"/>
                  </a:lnTo>
                  <a:lnTo>
                    <a:pt x="115" y="62"/>
                  </a:lnTo>
                  <a:lnTo>
                    <a:pt x="116" y="57"/>
                  </a:lnTo>
                  <a:lnTo>
                    <a:pt x="118" y="54"/>
                  </a:lnTo>
                  <a:lnTo>
                    <a:pt x="148" y="54"/>
                  </a:lnTo>
                  <a:lnTo>
                    <a:pt x="157" y="51"/>
                  </a:lnTo>
                  <a:lnTo>
                    <a:pt x="168" y="75"/>
                  </a:lnTo>
                  <a:lnTo>
                    <a:pt x="178" y="51"/>
                  </a:lnTo>
                  <a:lnTo>
                    <a:pt x="187" y="51"/>
                  </a:lnTo>
                  <a:lnTo>
                    <a:pt x="198" y="32"/>
                  </a:lnTo>
                  <a:lnTo>
                    <a:pt x="207" y="32"/>
                  </a:lnTo>
                  <a:lnTo>
                    <a:pt x="217" y="8"/>
                  </a:lnTo>
                  <a:lnTo>
                    <a:pt x="226" y="22"/>
                  </a:lnTo>
                  <a:lnTo>
                    <a:pt x="237" y="24"/>
                  </a:lnTo>
                  <a:lnTo>
                    <a:pt x="248" y="0"/>
                  </a:lnTo>
                  <a:lnTo>
                    <a:pt x="256" y="19"/>
                  </a:lnTo>
                  <a:lnTo>
                    <a:pt x="267" y="24"/>
                  </a:lnTo>
                  <a:lnTo>
                    <a:pt x="276" y="16"/>
                  </a:lnTo>
                  <a:lnTo>
                    <a:pt x="286" y="49"/>
                  </a:lnTo>
                  <a:lnTo>
                    <a:pt x="297" y="32"/>
                  </a:lnTo>
                  <a:lnTo>
                    <a:pt x="306" y="27"/>
                  </a:lnTo>
                  <a:lnTo>
                    <a:pt x="317" y="30"/>
                  </a:lnTo>
                  <a:lnTo>
                    <a:pt x="325" y="40"/>
                  </a:lnTo>
                  <a:lnTo>
                    <a:pt x="336" y="65"/>
                  </a:lnTo>
                  <a:lnTo>
                    <a:pt x="345" y="57"/>
                  </a:lnTo>
                  <a:lnTo>
                    <a:pt x="356" y="46"/>
                  </a:lnTo>
                  <a:lnTo>
                    <a:pt x="364" y="67"/>
                  </a:lnTo>
                  <a:lnTo>
                    <a:pt x="375" y="67"/>
                  </a:lnTo>
                  <a:lnTo>
                    <a:pt x="384" y="92"/>
                  </a:lnTo>
                  <a:lnTo>
                    <a:pt x="394" y="89"/>
                  </a:lnTo>
                  <a:lnTo>
                    <a:pt x="405" y="43"/>
                  </a:lnTo>
                  <a:lnTo>
                    <a:pt x="1221" y="43"/>
                  </a:lnTo>
                </a:path>
              </a:pathLst>
            </a:custGeom>
            <a:noFill/>
            <a:ln w="12700" cmpd="sng">
              <a:solidFill>
                <a:srgbClr val="FF0000"/>
              </a:solidFill>
              <a:prstDash val="solid"/>
              <a:round/>
              <a:headEnd/>
              <a:tailEnd/>
            </a:ln>
          </p:spPr>
          <p:txBody>
            <a:bodyPr/>
            <a:lstStyle/>
            <a:p>
              <a:endParaRPr lang="en-US"/>
            </a:p>
          </p:txBody>
        </p:sp>
      </p:grpSp>
      <p:sp>
        <p:nvSpPr>
          <p:cNvPr id="86020" name="Rectangle 2"/>
          <p:cNvSpPr>
            <a:spLocks noGrp="1" noChangeArrowheads="1"/>
          </p:cNvSpPr>
          <p:nvPr>
            <p:ph type="title" idx="4294967295"/>
          </p:nvPr>
        </p:nvSpPr>
        <p:spPr bwMode="auto">
          <a:xfrm>
            <a:off x="254000" y="115888"/>
            <a:ext cx="8878888" cy="1143000"/>
          </a:xfrm>
          <a:prstGeom prst="rect">
            <a:avLst/>
          </a:prstGeom>
          <a:noFill/>
          <a:ln>
            <a:miter lim="800000"/>
            <a:headEnd/>
            <a:tailEnd/>
          </a:ln>
        </p:spPr>
        <p:txBody>
          <a:bodyPr/>
          <a:lstStyle/>
          <a:p>
            <a:pPr algn="ctr"/>
            <a:r>
              <a:rPr lang="en-US" sz="3600" smtClean="0">
                <a:solidFill>
                  <a:schemeClr val="tx1"/>
                </a:solidFill>
                <a:latin typeface="Arial" charset="0"/>
              </a:rPr>
              <a:t>Helium Leak into TCWS VA</a:t>
            </a:r>
          </a:p>
        </p:txBody>
      </p:sp>
      <p:sp>
        <p:nvSpPr>
          <p:cNvPr id="86021" name="Rectangle 3"/>
          <p:cNvSpPr>
            <a:spLocks noChangeArrowheads="1"/>
          </p:cNvSpPr>
          <p:nvPr/>
        </p:nvSpPr>
        <p:spPr bwMode="auto">
          <a:xfrm>
            <a:off x="555625" y="900113"/>
            <a:ext cx="7872413" cy="1482725"/>
          </a:xfrm>
          <a:prstGeom prst="rect">
            <a:avLst/>
          </a:prstGeom>
          <a:noFill/>
          <a:ln w="9525">
            <a:noFill/>
            <a:miter lim="800000"/>
            <a:headEnd/>
            <a:tailEnd/>
          </a:ln>
        </p:spPr>
        <p:txBody>
          <a:bodyPr>
            <a:spAutoFit/>
          </a:bodyPr>
          <a:lstStyle/>
          <a:p>
            <a:pPr marL="53975" indent="-53975" defTabSz="914400">
              <a:spcBef>
                <a:spcPct val="50000"/>
              </a:spcBef>
            </a:pPr>
            <a:r>
              <a:rPr lang="en-US">
                <a:solidFill>
                  <a:srgbClr val="CC3300"/>
                </a:solidFill>
                <a:latin typeface="Times New Roman" pitchFamily="18" charset="0"/>
              </a:rPr>
              <a:t>Pressure Results</a:t>
            </a:r>
            <a:endParaRPr lang="en-US">
              <a:solidFill>
                <a:srgbClr val="000000"/>
              </a:solidFill>
              <a:latin typeface="Times New Roman" pitchFamily="18" charset="0"/>
            </a:endParaRPr>
          </a:p>
          <a:p>
            <a:pPr lvl="1" indent="-112713" defTabSz="914400">
              <a:lnSpc>
                <a:spcPct val="80000"/>
              </a:lnSpc>
              <a:spcBef>
                <a:spcPct val="50000"/>
              </a:spcBef>
              <a:buFontTx/>
              <a:buChar char="•"/>
            </a:pPr>
            <a:r>
              <a:rPr lang="en-US" sz="1600">
                <a:solidFill>
                  <a:srgbClr val="000000"/>
                </a:solidFill>
                <a:latin typeface="Times New Roman" pitchFamily="18" charset="0"/>
              </a:rPr>
              <a:t>TCWS vault annex pressure peaks at ~100.3 kPa as 13 kg of helium is vented from helium system into the vault annex</a:t>
            </a:r>
          </a:p>
          <a:p>
            <a:pPr lvl="1" indent="-112713" defTabSz="914400">
              <a:lnSpc>
                <a:spcPct val="80000"/>
              </a:lnSpc>
              <a:spcBef>
                <a:spcPct val="50000"/>
              </a:spcBef>
              <a:buFontTx/>
              <a:buChar char="•"/>
            </a:pPr>
            <a:r>
              <a:rPr lang="en-US" sz="1600">
                <a:solidFill>
                  <a:srgbClr val="000000"/>
                </a:solidFill>
                <a:latin typeface="Times New Roman" pitchFamily="18" charset="0"/>
              </a:rPr>
              <a:t>VV pressure is decoupled form VA in this event by the helium cooling system isolation valves </a:t>
            </a:r>
          </a:p>
        </p:txBody>
      </p:sp>
      <p:sp>
        <p:nvSpPr>
          <p:cNvPr id="86022" name="Rectangle 94"/>
          <p:cNvSpPr>
            <a:spLocks noChangeArrowheads="1"/>
          </p:cNvSpPr>
          <p:nvPr/>
        </p:nvSpPr>
        <p:spPr bwMode="auto">
          <a:xfrm>
            <a:off x="0" y="0"/>
            <a:ext cx="9144000" cy="6856413"/>
          </a:xfrm>
          <a:prstGeom prst="rect">
            <a:avLst/>
          </a:prstGeom>
          <a:noFill/>
          <a:ln w="9525">
            <a:noFill/>
            <a:miter lim="800000"/>
            <a:headEnd/>
            <a:tailEnd/>
          </a:ln>
        </p:spPr>
        <p:txBody>
          <a:bodyPr/>
          <a:lstStyle/>
          <a:p>
            <a:endParaRPr lang="en-US" sz="18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Number Placeholder 1"/>
          <p:cNvSpPr>
            <a:spLocks noGrp="1"/>
          </p:cNvSpPr>
          <p:nvPr>
            <p:ph type="sldNum" sz="quarter" idx="10"/>
          </p:nvPr>
        </p:nvSpPr>
        <p:spPr bwMode="auto">
          <a:noFill/>
          <a:ln>
            <a:miter lim="800000"/>
            <a:headEnd/>
            <a:tailEnd/>
          </a:ln>
        </p:spPr>
        <p:txBody>
          <a:bodyPr/>
          <a:lstStyle/>
          <a:p>
            <a:fld id="{D2420E3A-7731-4F9C-8F41-D81539C3A03E}" type="slidenum">
              <a:rPr lang="en-US" smtClean="0">
                <a:ea typeface="MS PGothic"/>
              </a:rPr>
              <a:pPr/>
              <a:t>37</a:t>
            </a:fld>
            <a:endParaRPr lang="en-US" smtClean="0">
              <a:ea typeface="MS PGothic"/>
            </a:endParaRPr>
          </a:p>
        </p:txBody>
      </p:sp>
      <p:sp>
        <p:nvSpPr>
          <p:cNvPr id="88066" name="Rectangle 2"/>
          <p:cNvSpPr>
            <a:spLocks noGrp="1" noChangeArrowheads="1"/>
          </p:cNvSpPr>
          <p:nvPr>
            <p:ph type="title" idx="4294967295"/>
          </p:nvPr>
        </p:nvSpPr>
        <p:spPr bwMode="auto">
          <a:xfrm>
            <a:off x="254000" y="115888"/>
            <a:ext cx="8878888" cy="1143000"/>
          </a:xfrm>
          <a:prstGeom prst="rect">
            <a:avLst/>
          </a:prstGeom>
          <a:noFill/>
          <a:ln>
            <a:miter lim="800000"/>
            <a:headEnd/>
            <a:tailEnd/>
          </a:ln>
        </p:spPr>
        <p:txBody>
          <a:bodyPr/>
          <a:lstStyle/>
          <a:p>
            <a:pPr algn="ctr"/>
            <a:r>
              <a:rPr lang="en-US" sz="3600" smtClean="0">
                <a:solidFill>
                  <a:schemeClr val="tx1"/>
                </a:solidFill>
                <a:latin typeface="Arial" charset="0"/>
              </a:rPr>
              <a:t>Accidents Inside Tritium Building</a:t>
            </a:r>
          </a:p>
        </p:txBody>
      </p:sp>
      <p:sp>
        <p:nvSpPr>
          <p:cNvPr id="88067" name="Rectangle 3"/>
          <p:cNvSpPr>
            <a:spLocks noChangeArrowheads="1"/>
          </p:cNvSpPr>
          <p:nvPr/>
        </p:nvSpPr>
        <p:spPr bwMode="auto">
          <a:xfrm>
            <a:off x="492125" y="1262063"/>
            <a:ext cx="7872413" cy="4964112"/>
          </a:xfrm>
          <a:prstGeom prst="rect">
            <a:avLst/>
          </a:prstGeom>
          <a:noFill/>
          <a:ln w="9525">
            <a:noFill/>
            <a:miter lim="800000"/>
            <a:headEnd/>
            <a:tailEnd/>
          </a:ln>
        </p:spPr>
        <p:txBody>
          <a:bodyPr>
            <a:spAutoFit/>
          </a:bodyPr>
          <a:lstStyle/>
          <a:p>
            <a:pPr marL="227013" indent="-227013" defTabSz="914400">
              <a:lnSpc>
                <a:spcPct val="90000"/>
              </a:lnSpc>
              <a:spcBef>
                <a:spcPct val="50000"/>
              </a:spcBef>
              <a:buFontTx/>
              <a:buChar char="•"/>
            </a:pPr>
            <a:r>
              <a:rPr lang="en-US" sz="1800">
                <a:solidFill>
                  <a:srgbClr val="000000"/>
                </a:solidFill>
                <a:latin typeface="Times New Roman" pitchFamily="18" charset="0"/>
              </a:rPr>
              <a:t>The TES for the DCLL TBS will be a vacuum permeator system.  Most of the equipment for this TES will reside in the port cell.  Tritium from this TES will be stored in a getter bed that will be extracted from the TES every three years and transported to the Tritium Building to transfer this tritium, inside of a glove box, from this bed to the ITER Tritium Plant.</a:t>
            </a:r>
          </a:p>
          <a:p>
            <a:pPr marL="227013" indent="-227013" defTabSz="914400">
              <a:lnSpc>
                <a:spcPct val="90000"/>
              </a:lnSpc>
              <a:spcBef>
                <a:spcPct val="50000"/>
              </a:spcBef>
              <a:buFontTx/>
              <a:buChar char="•"/>
            </a:pPr>
            <a:r>
              <a:rPr lang="en-US" sz="1800">
                <a:solidFill>
                  <a:srgbClr val="000000"/>
                </a:solidFill>
                <a:latin typeface="Times New Roman" pitchFamily="18" charset="0"/>
              </a:rPr>
              <a:t>At this time, the required DCLL TBS equipment inside of the tritium building DCLL glove box has not been identified, nor have any of the transfer procedures been defined.  As a consequence, a FMEA of DCLL TBS equipment in the Tritium Building can not be performed at this time.</a:t>
            </a:r>
          </a:p>
          <a:p>
            <a:pPr marL="227013" indent="-227013" defTabSz="914400">
              <a:lnSpc>
                <a:spcPct val="90000"/>
              </a:lnSpc>
              <a:spcBef>
                <a:spcPct val="50000"/>
              </a:spcBef>
              <a:buFontTx/>
              <a:buChar char="•"/>
            </a:pPr>
            <a:r>
              <a:rPr lang="en-US" sz="1800">
                <a:solidFill>
                  <a:srgbClr val="000000"/>
                </a:solidFill>
                <a:latin typeface="Times New Roman" pitchFamily="18" charset="0"/>
              </a:rPr>
              <a:t>As an conservative consequence analysis, it was assumed that all of the tritium produced by the DCLL TBM in three years (2.1 g) is mobilized from the getter bed during the worst case design basis event.  If this tritium is released to the environment by way of the ITER stack, the maximum dose to anyone in the region of ITER, under DF2, Dn5, or DP5 weather, would be 4.8x10</a:t>
            </a:r>
            <a:r>
              <a:rPr lang="en-US" sz="1800" baseline="30000">
                <a:solidFill>
                  <a:srgbClr val="000000"/>
                </a:solidFill>
                <a:latin typeface="Times New Roman" pitchFamily="18" charset="0"/>
              </a:rPr>
              <a:t>-2</a:t>
            </a:r>
            <a:r>
              <a:rPr lang="en-US" sz="1800">
                <a:solidFill>
                  <a:srgbClr val="000000"/>
                </a:solidFill>
                <a:latin typeface="Times New Roman" pitchFamily="18" charset="0"/>
              </a:rPr>
              <a:t> mSv, which is far less than the limit of 10 mSv.</a:t>
            </a:r>
          </a:p>
          <a:p>
            <a:pPr marL="227013" indent="-227013" defTabSz="914400">
              <a:lnSpc>
                <a:spcPct val="90000"/>
              </a:lnSpc>
              <a:spcBef>
                <a:spcPct val="50000"/>
              </a:spcBef>
              <a:buFontTx/>
              <a:buChar char="•"/>
            </a:pPr>
            <a:r>
              <a:rPr lang="en-US" sz="1800">
                <a:solidFill>
                  <a:srgbClr val="FF0000"/>
                </a:solidFill>
                <a:latin typeface="Times New Roman" pitchFamily="18" charset="0"/>
              </a:rPr>
              <a:t>Question to ITER IO, would it be possible to see the RPrS release results for the ITER DBA.  We could reference ITER results vs. inventory as opposed to this approach.</a:t>
            </a:r>
          </a:p>
        </p:txBody>
      </p:sp>
      <p:sp>
        <p:nvSpPr>
          <p:cNvPr id="88068" name="Rectangle 94"/>
          <p:cNvSpPr>
            <a:spLocks noChangeArrowheads="1"/>
          </p:cNvSpPr>
          <p:nvPr/>
        </p:nvSpPr>
        <p:spPr bwMode="auto">
          <a:xfrm>
            <a:off x="0" y="0"/>
            <a:ext cx="9144000" cy="6856413"/>
          </a:xfrm>
          <a:prstGeom prst="rect">
            <a:avLst/>
          </a:prstGeom>
          <a:noFill/>
          <a:ln w="9525">
            <a:noFill/>
            <a:miter lim="800000"/>
            <a:headEnd/>
            <a:tailEnd/>
          </a:ln>
        </p:spPr>
        <p:txBody>
          <a:bodyPr/>
          <a:lstStyle/>
          <a:p>
            <a:endParaRPr lang="en-US" sz="18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Number Placeholder 1"/>
          <p:cNvSpPr>
            <a:spLocks noGrp="1"/>
          </p:cNvSpPr>
          <p:nvPr>
            <p:ph type="sldNum" sz="quarter" idx="10"/>
          </p:nvPr>
        </p:nvSpPr>
        <p:spPr bwMode="auto">
          <a:noFill/>
          <a:ln>
            <a:miter lim="800000"/>
            <a:headEnd/>
            <a:tailEnd/>
          </a:ln>
        </p:spPr>
        <p:txBody>
          <a:bodyPr/>
          <a:lstStyle/>
          <a:p>
            <a:fld id="{E2D1390A-2053-450D-AF77-D2C59C22E65C}" type="slidenum">
              <a:rPr lang="en-US" smtClean="0">
                <a:ea typeface="MS PGothic"/>
              </a:rPr>
              <a:pPr/>
              <a:t>38</a:t>
            </a:fld>
            <a:endParaRPr lang="en-US" smtClean="0">
              <a:ea typeface="MS PGothic"/>
            </a:endParaRPr>
          </a:p>
        </p:txBody>
      </p:sp>
      <p:sp>
        <p:nvSpPr>
          <p:cNvPr id="90114" name="Rectangle 2"/>
          <p:cNvSpPr>
            <a:spLocks noGrp="1" noChangeArrowheads="1"/>
          </p:cNvSpPr>
          <p:nvPr>
            <p:ph type="title" idx="4294967295"/>
          </p:nvPr>
        </p:nvSpPr>
        <p:spPr bwMode="auto">
          <a:xfrm>
            <a:off x="254000" y="115888"/>
            <a:ext cx="8878888" cy="1143000"/>
          </a:xfrm>
          <a:prstGeom prst="rect">
            <a:avLst/>
          </a:prstGeom>
          <a:noFill/>
          <a:ln>
            <a:miter lim="800000"/>
            <a:headEnd/>
            <a:tailEnd/>
          </a:ln>
        </p:spPr>
        <p:txBody>
          <a:bodyPr/>
          <a:lstStyle/>
          <a:p>
            <a:pPr algn="ctr"/>
            <a:r>
              <a:rPr lang="en-US" sz="3600" smtClean="0">
                <a:solidFill>
                  <a:schemeClr val="tx1"/>
                </a:solidFill>
                <a:latin typeface="Arial" charset="0"/>
              </a:rPr>
              <a:t>Accidents Inside Hot Cell</a:t>
            </a:r>
          </a:p>
        </p:txBody>
      </p:sp>
      <p:sp>
        <p:nvSpPr>
          <p:cNvPr id="90115" name="Rectangle 3"/>
          <p:cNvSpPr>
            <a:spLocks noChangeArrowheads="1"/>
          </p:cNvSpPr>
          <p:nvPr/>
        </p:nvSpPr>
        <p:spPr bwMode="auto">
          <a:xfrm>
            <a:off x="492125" y="1262063"/>
            <a:ext cx="7872413" cy="4359275"/>
          </a:xfrm>
          <a:prstGeom prst="rect">
            <a:avLst/>
          </a:prstGeom>
          <a:noFill/>
          <a:ln w="9525">
            <a:noFill/>
            <a:miter lim="800000"/>
            <a:headEnd/>
            <a:tailEnd/>
          </a:ln>
        </p:spPr>
        <p:txBody>
          <a:bodyPr>
            <a:spAutoFit/>
          </a:bodyPr>
          <a:lstStyle/>
          <a:p>
            <a:pPr marL="227013" indent="-227013" defTabSz="914400">
              <a:lnSpc>
                <a:spcPct val="90000"/>
              </a:lnSpc>
              <a:spcBef>
                <a:spcPct val="50000"/>
              </a:spcBef>
              <a:buFontTx/>
              <a:buChar char="•"/>
            </a:pPr>
            <a:r>
              <a:rPr lang="en-US" sz="1800">
                <a:solidFill>
                  <a:srgbClr val="000000"/>
                </a:solidFill>
                <a:latin typeface="Times New Roman" pitchFamily="18" charset="0"/>
              </a:rPr>
              <a:t>FMEA has not been performed for the DCLL TBS activities being performed in the Hot Cell.  Therefore likely events can not be identified at this time</a:t>
            </a:r>
          </a:p>
          <a:p>
            <a:pPr marL="227013" indent="-227013" defTabSz="914400">
              <a:lnSpc>
                <a:spcPct val="90000"/>
              </a:lnSpc>
              <a:spcBef>
                <a:spcPct val="50000"/>
              </a:spcBef>
              <a:buFontTx/>
              <a:buChar char="•"/>
            </a:pPr>
            <a:r>
              <a:rPr lang="en-US" sz="1800">
                <a:solidFill>
                  <a:srgbClr val="000000"/>
                </a:solidFill>
                <a:latin typeface="Times New Roman" pitchFamily="18" charset="0"/>
              </a:rPr>
              <a:t>The hazardous inventories at risk in the PbLi system are: 1.8 Ci of Po 210, 36 Ci of Hg 203, 180 g of activated F82H corrosion products, 1.7 mg of tritium.  In the TBM, 0.6 mg of tritium and</a:t>
            </a:r>
            <a:r>
              <a:rPr lang="en-US" sz="1800">
                <a:latin typeface="Times New Roman" pitchFamily="18" charset="0"/>
              </a:rPr>
              <a:t> </a:t>
            </a:r>
            <a:r>
              <a:rPr lang="en-US" sz="1800">
                <a:solidFill>
                  <a:srgbClr val="000000"/>
                </a:solidFill>
                <a:latin typeface="Times New Roman" pitchFamily="18" charset="0"/>
              </a:rPr>
              <a:t>620 kg of activated TBM F82H structure.</a:t>
            </a:r>
          </a:p>
          <a:p>
            <a:pPr marL="227013" indent="-227013" defTabSz="914400">
              <a:lnSpc>
                <a:spcPct val="90000"/>
              </a:lnSpc>
              <a:spcBef>
                <a:spcPct val="50000"/>
              </a:spcBef>
              <a:buFontTx/>
              <a:buChar char="•"/>
            </a:pPr>
            <a:r>
              <a:rPr lang="en-US" sz="1800">
                <a:solidFill>
                  <a:srgbClr val="000000"/>
                </a:solidFill>
                <a:latin typeface="Times New Roman" pitchFamily="18" charset="0"/>
              </a:rPr>
              <a:t>In order for these inventories to be mobilized, accidents that cause the DCLL TBS to heat up (e.g., loss-of-cooling or fire events) must be coupled with a confinement breach event (e.g., inadvertent pipe breaks, cask failure, etc).</a:t>
            </a:r>
          </a:p>
          <a:p>
            <a:pPr marL="227013" indent="-227013" defTabSz="914400">
              <a:lnSpc>
                <a:spcPct val="90000"/>
              </a:lnSpc>
              <a:spcBef>
                <a:spcPct val="50000"/>
              </a:spcBef>
              <a:buFontTx/>
              <a:buChar char="•"/>
            </a:pPr>
            <a:r>
              <a:rPr lang="en-US" sz="1800">
                <a:solidFill>
                  <a:srgbClr val="000000"/>
                </a:solidFill>
                <a:latin typeface="Times New Roman" pitchFamily="18" charset="0"/>
              </a:rPr>
              <a:t>For significant mobilization of these inventories to occur, the PbLi would have to melt and the TBM would have to reach 500 </a:t>
            </a:r>
            <a:r>
              <a:rPr lang="en-US" sz="1800">
                <a:solidFill>
                  <a:srgbClr val="000000"/>
                </a:solidFill>
                <a:latin typeface="Times New Roman" pitchFamily="18" charset="0"/>
                <a:cs typeface="Times New Roman" pitchFamily="18" charset="0"/>
              </a:rPr>
              <a:t>°C.  Assuming adiabatic heat up, the PbLi films inside the PbLi AEU would take 4 days to melt and the TBM would take 9 days to reach 500 °C.  This is plenty of time to remediate the event.</a:t>
            </a:r>
            <a:r>
              <a:rPr lang="en-US" sz="1800">
                <a:solidFill>
                  <a:srgbClr val="000000"/>
                </a:solidFill>
                <a:latin typeface="Times New Roman" pitchFamily="18" charset="0"/>
              </a:rPr>
              <a:t> </a:t>
            </a:r>
          </a:p>
          <a:p>
            <a:pPr marL="227013" indent="-227013" defTabSz="914400">
              <a:lnSpc>
                <a:spcPct val="90000"/>
              </a:lnSpc>
              <a:spcBef>
                <a:spcPct val="50000"/>
              </a:spcBef>
              <a:buFontTx/>
              <a:buChar char="•"/>
            </a:pPr>
            <a:r>
              <a:rPr lang="en-US" sz="1800">
                <a:solidFill>
                  <a:srgbClr val="FF0000"/>
                </a:solidFill>
                <a:latin typeface="Times New Roman" pitchFamily="18" charset="0"/>
              </a:rPr>
              <a:t>Question to ITER IO, would it be possible to see the RPrS release results for the ITER DBA.  We could reference ITER results vs. inventory as opposed to this approach.</a:t>
            </a:r>
          </a:p>
        </p:txBody>
      </p:sp>
      <p:sp>
        <p:nvSpPr>
          <p:cNvPr id="90116" name="Rectangle 94"/>
          <p:cNvSpPr>
            <a:spLocks noChangeArrowheads="1"/>
          </p:cNvSpPr>
          <p:nvPr/>
        </p:nvSpPr>
        <p:spPr bwMode="auto">
          <a:xfrm>
            <a:off x="0" y="0"/>
            <a:ext cx="9144000" cy="6856413"/>
          </a:xfrm>
          <a:prstGeom prst="rect">
            <a:avLst/>
          </a:prstGeom>
          <a:noFill/>
          <a:ln w="9525">
            <a:noFill/>
            <a:miter lim="800000"/>
            <a:headEnd/>
            <a:tailEnd/>
          </a:ln>
        </p:spPr>
        <p:txBody>
          <a:bodyPr/>
          <a:lstStyle/>
          <a:p>
            <a:endParaRPr lang="en-US" sz="18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Number Placeholder 1"/>
          <p:cNvSpPr>
            <a:spLocks noGrp="1"/>
          </p:cNvSpPr>
          <p:nvPr>
            <p:ph type="sldNum" sz="quarter" idx="10"/>
          </p:nvPr>
        </p:nvSpPr>
        <p:spPr bwMode="auto">
          <a:noFill/>
          <a:ln>
            <a:miter lim="800000"/>
            <a:headEnd/>
            <a:tailEnd/>
          </a:ln>
        </p:spPr>
        <p:txBody>
          <a:bodyPr/>
          <a:lstStyle/>
          <a:p>
            <a:fld id="{A733CF71-309D-474C-9847-5BF201E9F810}" type="slidenum">
              <a:rPr lang="en-US" smtClean="0">
                <a:ea typeface="MS PGothic"/>
              </a:rPr>
              <a:pPr/>
              <a:t>39</a:t>
            </a:fld>
            <a:endParaRPr lang="en-US" smtClean="0">
              <a:ea typeface="MS PGothic"/>
            </a:endParaRPr>
          </a:p>
        </p:txBody>
      </p:sp>
      <p:sp>
        <p:nvSpPr>
          <p:cNvPr id="92162" name="Rectangle 2"/>
          <p:cNvSpPr>
            <a:spLocks noGrp="1" noChangeArrowheads="1"/>
          </p:cNvSpPr>
          <p:nvPr>
            <p:ph type="title" idx="4294967295"/>
          </p:nvPr>
        </p:nvSpPr>
        <p:spPr bwMode="auto">
          <a:xfrm>
            <a:off x="254000" y="115888"/>
            <a:ext cx="8878888" cy="1143000"/>
          </a:xfrm>
          <a:prstGeom prst="rect">
            <a:avLst/>
          </a:prstGeom>
          <a:noFill/>
          <a:ln>
            <a:miter lim="800000"/>
            <a:headEnd/>
            <a:tailEnd/>
          </a:ln>
        </p:spPr>
        <p:txBody>
          <a:bodyPr/>
          <a:lstStyle/>
          <a:p>
            <a:pPr algn="ctr"/>
            <a:r>
              <a:rPr lang="en-US" sz="3600" smtClean="0">
                <a:solidFill>
                  <a:schemeClr val="tx1"/>
                </a:solidFill>
                <a:latin typeface="Arial" charset="0"/>
              </a:rPr>
              <a:t>Waste Classification </a:t>
            </a:r>
          </a:p>
        </p:txBody>
      </p:sp>
      <p:sp>
        <p:nvSpPr>
          <p:cNvPr id="92163" name="Rectangle 3"/>
          <p:cNvSpPr>
            <a:spLocks noChangeArrowheads="1"/>
          </p:cNvSpPr>
          <p:nvPr/>
        </p:nvSpPr>
        <p:spPr bwMode="auto">
          <a:xfrm>
            <a:off x="719138" y="1568450"/>
            <a:ext cx="7872412" cy="4468813"/>
          </a:xfrm>
          <a:prstGeom prst="rect">
            <a:avLst/>
          </a:prstGeom>
          <a:noFill/>
          <a:ln w="9525">
            <a:noFill/>
            <a:miter lim="800000"/>
            <a:headEnd/>
            <a:tailEnd/>
          </a:ln>
        </p:spPr>
        <p:txBody>
          <a:bodyPr>
            <a:spAutoFit/>
          </a:bodyPr>
          <a:lstStyle/>
          <a:p>
            <a:pPr marL="227013" indent="-227013" defTabSz="914400">
              <a:lnSpc>
                <a:spcPct val="90000"/>
              </a:lnSpc>
              <a:spcBef>
                <a:spcPct val="50000"/>
              </a:spcBef>
              <a:buFontTx/>
              <a:buChar char="•"/>
            </a:pPr>
            <a:r>
              <a:rPr lang="en-US" sz="1800">
                <a:solidFill>
                  <a:srgbClr val="000000"/>
                </a:solidFill>
                <a:latin typeface="Times New Roman" pitchFamily="18" charset="0"/>
              </a:rPr>
              <a:t>Waste classification from: J. Elbez-Uzan, H. Maubert, “Management of ITER radwastes; status in July 2007,” ITER Program Document, 277XUW, Ver. 1, July 17, 2007.</a:t>
            </a:r>
          </a:p>
          <a:p>
            <a:pPr marL="227013" indent="-227013" defTabSz="914400">
              <a:lnSpc>
                <a:spcPct val="90000"/>
              </a:lnSpc>
              <a:spcBef>
                <a:spcPct val="50000"/>
              </a:spcBef>
              <a:buFontTx/>
              <a:buChar char="•"/>
            </a:pPr>
            <a:r>
              <a:rPr lang="en-US" sz="1800">
                <a:solidFill>
                  <a:srgbClr val="000000"/>
                </a:solidFill>
                <a:latin typeface="Times New Roman" pitchFamily="18" charset="0"/>
              </a:rPr>
              <a:t>MA (moderate activity) waste includes activated steel components and components that contain PbLi residues and or steel corrosion products, most of which have long lived radioisotopes.  These components were assumed to be MAVL (MA very long life) regardless of specific radioactivity level, although all had A &gt; 2x10</a:t>
            </a:r>
            <a:r>
              <a:rPr lang="en-US" sz="1800" baseline="30000">
                <a:solidFill>
                  <a:srgbClr val="000000"/>
                </a:solidFill>
                <a:latin typeface="Times New Roman" pitchFamily="18" charset="0"/>
              </a:rPr>
              <a:t>5</a:t>
            </a:r>
            <a:r>
              <a:rPr lang="en-US" sz="1800">
                <a:solidFill>
                  <a:srgbClr val="000000"/>
                </a:solidFill>
                <a:latin typeface="Times New Roman" pitchFamily="18" charset="0"/>
              </a:rPr>
              <a:t> Bq/g </a:t>
            </a:r>
            <a:r>
              <a:rPr lang="en-US" sz="1800">
                <a:solidFill>
                  <a:srgbClr val="FF0000"/>
                </a:solidFill>
                <a:latin typeface="Times New Roman" pitchFamily="18" charset="0"/>
              </a:rPr>
              <a:t>(note to ITER IO, we can not improve upon this assumption until a complete list of  isotope IRAS is obtained)</a:t>
            </a:r>
            <a:r>
              <a:rPr lang="en-US" sz="1800">
                <a:solidFill>
                  <a:srgbClr val="000000"/>
                </a:solidFill>
                <a:latin typeface="Times New Roman" pitchFamily="18" charset="0"/>
              </a:rPr>
              <a:t>.  If the radioactivity was only T</a:t>
            </a:r>
            <a:r>
              <a:rPr lang="en-US" sz="1800" baseline="-25000">
                <a:solidFill>
                  <a:srgbClr val="000000"/>
                </a:solidFill>
                <a:latin typeface="Times New Roman" pitchFamily="18" charset="0"/>
              </a:rPr>
              <a:t>2</a:t>
            </a:r>
            <a:r>
              <a:rPr lang="en-US" sz="1800">
                <a:solidFill>
                  <a:srgbClr val="000000"/>
                </a:solidFill>
                <a:latin typeface="Times New Roman" pitchFamily="18" charset="0"/>
              </a:rPr>
              <a:t> the component was classified MA if A &gt; 2x10</a:t>
            </a:r>
            <a:r>
              <a:rPr lang="en-US" sz="1800" baseline="30000">
                <a:solidFill>
                  <a:srgbClr val="000000"/>
                </a:solidFill>
                <a:latin typeface="Times New Roman" pitchFamily="18" charset="0"/>
              </a:rPr>
              <a:t>5</a:t>
            </a:r>
            <a:r>
              <a:rPr lang="en-US" sz="1800">
                <a:solidFill>
                  <a:srgbClr val="000000"/>
                </a:solidFill>
                <a:latin typeface="Times New Roman" pitchFamily="18" charset="0"/>
              </a:rPr>
              <a:t> Bq/g.</a:t>
            </a:r>
          </a:p>
          <a:p>
            <a:pPr marL="227013" indent="-227013" defTabSz="914400">
              <a:lnSpc>
                <a:spcPct val="90000"/>
              </a:lnSpc>
              <a:spcBef>
                <a:spcPct val="50000"/>
              </a:spcBef>
              <a:buFontTx/>
              <a:buChar char="•"/>
            </a:pPr>
            <a:r>
              <a:rPr lang="en-US" sz="1800">
                <a:solidFill>
                  <a:srgbClr val="000000"/>
                </a:solidFill>
                <a:latin typeface="Times New Roman" pitchFamily="18" charset="0"/>
              </a:rPr>
              <a:t>FMA waste only includes components with only T</a:t>
            </a:r>
            <a:r>
              <a:rPr lang="en-US" sz="1800" baseline="-25000">
                <a:solidFill>
                  <a:srgbClr val="000000"/>
                </a:solidFill>
                <a:latin typeface="Times New Roman" pitchFamily="18" charset="0"/>
              </a:rPr>
              <a:t>2</a:t>
            </a:r>
            <a:r>
              <a:rPr lang="en-US" sz="1800">
                <a:solidFill>
                  <a:srgbClr val="000000"/>
                </a:solidFill>
                <a:latin typeface="Times New Roman" pitchFamily="18" charset="0"/>
              </a:rPr>
              <a:t> inventories: 10 Bq/g &lt; A &lt; 2x10</a:t>
            </a:r>
            <a:r>
              <a:rPr lang="en-US" sz="1800" baseline="30000">
                <a:solidFill>
                  <a:srgbClr val="000000"/>
                </a:solidFill>
                <a:latin typeface="Times New Roman" pitchFamily="18" charset="0"/>
              </a:rPr>
              <a:t>5</a:t>
            </a:r>
            <a:r>
              <a:rPr lang="en-US" sz="1800">
                <a:solidFill>
                  <a:srgbClr val="000000"/>
                </a:solidFill>
                <a:latin typeface="Times New Roman" pitchFamily="18" charset="0"/>
              </a:rPr>
              <a:t> Bq/g and an degassing rate &lt; 2 Bq/g/day</a:t>
            </a:r>
            <a:r>
              <a:rPr lang="en-US" sz="1800">
                <a:solidFill>
                  <a:srgbClr val="FF0000"/>
                </a:solidFill>
                <a:latin typeface="Times New Roman" pitchFamily="18" charset="0"/>
              </a:rPr>
              <a:t> (thanks to Rosanvallon I see my error.  Our piping degassing rate is 18 Bq/g/day {2.1x10</a:t>
            </a:r>
            <a:r>
              <a:rPr lang="en-US" sz="1800" baseline="30000">
                <a:solidFill>
                  <a:srgbClr val="FF0000"/>
                </a:solidFill>
                <a:latin typeface="Times New Roman" pitchFamily="18" charset="0"/>
              </a:rPr>
              <a:t>-4</a:t>
            </a:r>
            <a:r>
              <a:rPr lang="en-US" sz="1800">
                <a:solidFill>
                  <a:srgbClr val="FF0000"/>
                </a:solidFill>
                <a:latin typeface="Times New Roman" pitchFamily="18" charset="0"/>
              </a:rPr>
              <a:t> Bq/g/s).  Baking will have to be considered or the waste must be reclassified).</a:t>
            </a:r>
            <a:endParaRPr lang="en-US" sz="1800">
              <a:solidFill>
                <a:srgbClr val="000000"/>
              </a:solidFill>
              <a:latin typeface="Times New Roman" pitchFamily="18" charset="0"/>
            </a:endParaRPr>
          </a:p>
          <a:p>
            <a:pPr marL="227013" indent="-227013" defTabSz="914400">
              <a:lnSpc>
                <a:spcPct val="90000"/>
              </a:lnSpc>
              <a:spcBef>
                <a:spcPct val="50000"/>
              </a:spcBef>
              <a:buFontTx/>
              <a:buChar char="•"/>
            </a:pPr>
            <a:r>
              <a:rPr lang="en-US" sz="1800">
                <a:solidFill>
                  <a:srgbClr val="000000"/>
                </a:solidFill>
                <a:latin typeface="Times New Roman" pitchFamily="18" charset="0"/>
              </a:rPr>
              <a:t>TFA waste only includes components with only  T</a:t>
            </a:r>
            <a:r>
              <a:rPr lang="en-US" sz="1800" baseline="-25000">
                <a:solidFill>
                  <a:srgbClr val="000000"/>
                </a:solidFill>
                <a:latin typeface="Times New Roman" pitchFamily="18" charset="0"/>
              </a:rPr>
              <a:t>2</a:t>
            </a:r>
            <a:r>
              <a:rPr lang="en-US" sz="1800">
                <a:solidFill>
                  <a:srgbClr val="000000"/>
                </a:solidFill>
                <a:latin typeface="Times New Roman" pitchFamily="18" charset="0"/>
              </a:rPr>
              <a:t> inventories: 1 Bq/g &lt; A &lt; 10 Bq/g.</a:t>
            </a:r>
          </a:p>
        </p:txBody>
      </p:sp>
      <p:sp>
        <p:nvSpPr>
          <p:cNvPr id="92164" name="Rectangle 94"/>
          <p:cNvSpPr>
            <a:spLocks noChangeArrowheads="1"/>
          </p:cNvSpPr>
          <p:nvPr/>
        </p:nvSpPr>
        <p:spPr bwMode="auto">
          <a:xfrm>
            <a:off x="0" y="0"/>
            <a:ext cx="9144000" cy="6856413"/>
          </a:xfrm>
          <a:prstGeom prst="rect">
            <a:avLst/>
          </a:prstGeom>
          <a:noFill/>
          <a:ln w="9525">
            <a:noFill/>
            <a:miter lim="800000"/>
            <a:headEnd/>
            <a:tailEnd/>
          </a:ln>
        </p:spPr>
        <p:txBody>
          <a:bodyPr/>
          <a:lstStyle/>
          <a:p>
            <a:endParaRPr lang="en-US" sz="1800"/>
          </a:p>
        </p:txBody>
      </p:sp>
      <p:sp>
        <p:nvSpPr>
          <p:cNvPr id="137302" name="Rectangle 86"/>
          <p:cNvSpPr>
            <a:spLocks noChangeArrowheads="1"/>
          </p:cNvSpPr>
          <p:nvPr/>
        </p:nvSpPr>
        <p:spPr bwMode="auto">
          <a:xfrm>
            <a:off x="0" y="4492625"/>
            <a:ext cx="9144000" cy="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endParaRPr lang="en-US"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1"/>
          <p:cNvSpPr txBox="1">
            <a:spLocks noGrp="1"/>
          </p:cNvSpPr>
          <p:nvPr/>
        </p:nvSpPr>
        <p:spPr bwMode="auto">
          <a:xfrm>
            <a:off x="0" y="6492875"/>
            <a:ext cx="2133600" cy="365125"/>
          </a:xfrm>
          <a:prstGeom prst="rect">
            <a:avLst/>
          </a:prstGeom>
          <a:noFill/>
          <a:ln w="9525">
            <a:noFill/>
            <a:miter lim="800000"/>
            <a:headEnd/>
            <a:tailEnd/>
          </a:ln>
        </p:spPr>
        <p:txBody>
          <a:bodyPr anchor="ctr"/>
          <a:lstStyle/>
          <a:p>
            <a:fld id="{E46438BB-D756-4924-A453-B0B1A7B0C90B}" type="slidenum">
              <a:rPr lang="en-US" sz="1200">
                <a:solidFill>
                  <a:srgbClr val="FF0000"/>
                </a:solidFill>
                <a:cs typeface="Arial" charset="0"/>
              </a:rPr>
              <a:pPr/>
              <a:t>4</a:t>
            </a:fld>
            <a:endParaRPr lang="en-US" sz="1200">
              <a:solidFill>
                <a:srgbClr val="FF0000"/>
              </a:solidFill>
              <a:cs typeface="Arial" charset="0"/>
            </a:endParaRPr>
          </a:p>
        </p:txBody>
      </p:sp>
      <p:sp>
        <p:nvSpPr>
          <p:cNvPr id="35842"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Status of US DCLL TBS PrSR (3/6)</a:t>
            </a:r>
          </a:p>
        </p:txBody>
      </p:sp>
      <p:sp>
        <p:nvSpPr>
          <p:cNvPr id="102405" name="Text Box 5"/>
          <p:cNvSpPr txBox="1">
            <a:spLocks noChangeArrowheads="1"/>
          </p:cNvSpPr>
          <p:nvPr/>
        </p:nvSpPr>
        <p:spPr bwMode="auto">
          <a:xfrm>
            <a:off x="584200" y="1109663"/>
            <a:ext cx="7962900" cy="439896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117475" indent="-117475" defTabSz="914400">
              <a:buFontTx/>
              <a:buChar char="•"/>
            </a:pPr>
            <a:r>
              <a:rPr lang="en-US" sz="1800" b="1"/>
              <a:t>Requested information (cont.):</a:t>
            </a:r>
          </a:p>
          <a:p>
            <a:pPr marL="1143000" lvl="2" indent="-228600" defTabSz="914400">
              <a:buFontTx/>
              <a:buChar char="•"/>
            </a:pPr>
            <a:r>
              <a:rPr lang="en-US" sz="1800" b="1"/>
              <a:t>Description of the expected maintenance activities (including equipment &amp; personnel access requirements)	 </a:t>
            </a:r>
          </a:p>
          <a:p>
            <a:pPr marL="1600200" lvl="3" indent="-228600" defTabSz="914400">
              <a:buFontTx/>
              <a:buChar char="•"/>
            </a:pPr>
            <a:r>
              <a:rPr lang="en-US" sz="1600"/>
              <a:t>TBM Frame Assembly	 </a:t>
            </a:r>
          </a:p>
          <a:p>
            <a:pPr marL="1600200" lvl="3" indent="-228600" defTabSz="914400">
              <a:buFontTx/>
              <a:buChar char="•"/>
            </a:pPr>
            <a:r>
              <a:rPr lang="en-US" sz="1600"/>
              <a:t>Pipe Forest assembly	 </a:t>
            </a:r>
          </a:p>
          <a:p>
            <a:pPr marL="1600200" lvl="3" indent="-228600" defTabSz="914400">
              <a:buFontTx/>
              <a:buChar char="•"/>
            </a:pPr>
            <a:r>
              <a:rPr lang="en-US" sz="1600"/>
              <a:t>Port Cell Auxiliary Equipment unit (AEU).	 </a:t>
            </a:r>
          </a:p>
          <a:p>
            <a:pPr marL="1600200" lvl="3" indent="-228600" defTabSz="914400">
              <a:buFontTx/>
              <a:buChar char="•"/>
            </a:pPr>
            <a:r>
              <a:rPr lang="en-US" sz="1600"/>
              <a:t>Helium Coolant equipment in the Tokamak Cooling Water System (TCWS) vault annex (VA)</a:t>
            </a:r>
            <a:r>
              <a:rPr lang="en-US" sz="1800" b="1"/>
              <a:t>	 </a:t>
            </a:r>
          </a:p>
          <a:p>
            <a:pPr marL="687388" lvl="1" indent="-230188" defTabSz="914400">
              <a:buFontTx/>
              <a:buChar char="•"/>
            </a:pPr>
            <a:r>
              <a:rPr lang="en-US" sz="1800" b="1"/>
              <a:t> GENERAL SAFETY PRINCIPLES AND DESIGN FEATURES	 </a:t>
            </a:r>
          </a:p>
          <a:p>
            <a:pPr marL="1143000" lvl="2" indent="-228600" defTabSz="914400">
              <a:buFontTx/>
              <a:buChar char="•"/>
            </a:pPr>
            <a:r>
              <a:rPr lang="en-US" sz="1600"/>
              <a:t>Safety design principles and Requirements	 </a:t>
            </a:r>
          </a:p>
          <a:p>
            <a:pPr marL="1600200" lvl="3" indent="-228600" defTabSz="914400">
              <a:buFontTx/>
              <a:buChar char="•"/>
            </a:pPr>
            <a:r>
              <a:rPr lang="en-US" sz="1600"/>
              <a:t>Defense-in-depth	 </a:t>
            </a:r>
          </a:p>
          <a:p>
            <a:pPr marL="1600200" lvl="3" indent="-228600" defTabSz="914400">
              <a:buFontTx/>
              <a:buChar char="•"/>
            </a:pPr>
            <a:r>
              <a:rPr lang="en-US" sz="1600"/>
              <a:t>ALARA</a:t>
            </a:r>
            <a:r>
              <a:rPr lang="en-US" sz="1600" b="1" i="1"/>
              <a:t>	 </a:t>
            </a:r>
          </a:p>
          <a:p>
            <a:pPr marL="1143000" lvl="2" indent="-228600" defTabSz="914400">
              <a:buFontTx/>
              <a:buChar char="•"/>
            </a:pPr>
            <a:r>
              <a:rPr lang="en-US" sz="1600"/>
              <a:t>Safety design features and TBS safety functions</a:t>
            </a:r>
            <a:r>
              <a:rPr lang="en-US" sz="1600" b="1" i="1"/>
              <a:t>	 </a:t>
            </a:r>
            <a:r>
              <a:rPr lang="en-US" sz="1600"/>
              <a:t>	 </a:t>
            </a:r>
          </a:p>
          <a:p>
            <a:pPr marL="1600200" lvl="3" indent="-228600" defTabSz="914400">
              <a:buFontTx/>
              <a:buChar char="•"/>
            </a:pPr>
            <a:r>
              <a:rPr lang="en-US" sz="1600"/>
              <a:t>Fusion Power Termination System signals	 </a:t>
            </a:r>
          </a:p>
          <a:p>
            <a:pPr marL="1600200" lvl="3" indent="-228600" defTabSz="914400">
              <a:buFontTx/>
              <a:buChar char="•"/>
            </a:pPr>
            <a:r>
              <a:rPr lang="en-US" sz="1600"/>
              <a:t>Minimization of radioactive inventory	 </a:t>
            </a:r>
          </a:p>
          <a:p>
            <a:pPr marL="1600200" lvl="3" indent="-228600" defTabSz="914400">
              <a:buFontTx/>
              <a:buChar char="•"/>
            </a:pPr>
            <a:r>
              <a:rPr lang="en-US" sz="1600"/>
              <a:t>Confinement systems	 </a:t>
            </a:r>
          </a:p>
          <a:p>
            <a:pPr marL="1600200" lvl="3" indent="-228600" defTabSz="914400">
              <a:buFontTx/>
              <a:buChar char="•"/>
            </a:pPr>
            <a:r>
              <a:rPr lang="en-US" sz="1600"/>
              <a:t>Passive heat removal and other structural integrity features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Number Placeholder 1"/>
          <p:cNvSpPr>
            <a:spLocks noGrp="1"/>
          </p:cNvSpPr>
          <p:nvPr>
            <p:ph type="sldNum" sz="quarter" idx="10"/>
          </p:nvPr>
        </p:nvSpPr>
        <p:spPr bwMode="auto">
          <a:noFill/>
          <a:ln>
            <a:miter lim="800000"/>
            <a:headEnd/>
            <a:tailEnd/>
          </a:ln>
        </p:spPr>
        <p:txBody>
          <a:bodyPr/>
          <a:lstStyle/>
          <a:p>
            <a:fld id="{3DB45DF5-2D37-4E05-8FD2-EE2647475F6F}" type="slidenum">
              <a:rPr lang="en-US" smtClean="0">
                <a:ea typeface="MS PGothic"/>
              </a:rPr>
              <a:pPr/>
              <a:t>40</a:t>
            </a:fld>
            <a:endParaRPr lang="en-US" smtClean="0">
              <a:ea typeface="MS PGothic"/>
            </a:endParaRPr>
          </a:p>
        </p:txBody>
      </p:sp>
      <p:pic>
        <p:nvPicPr>
          <p:cNvPr id="94210" name="Picture 112"/>
          <p:cNvPicPr>
            <a:picLocks noChangeAspect="1" noChangeArrowheads="1"/>
          </p:cNvPicPr>
          <p:nvPr/>
        </p:nvPicPr>
        <p:blipFill>
          <a:blip r:embed="rId2"/>
          <a:srcRect/>
          <a:stretch>
            <a:fillRect/>
          </a:stretch>
        </p:blipFill>
        <p:spPr bwMode="auto">
          <a:xfrm>
            <a:off x="1344613" y="2265363"/>
            <a:ext cx="6757987" cy="3952875"/>
          </a:xfrm>
          <a:prstGeom prst="rect">
            <a:avLst/>
          </a:prstGeom>
          <a:noFill/>
          <a:ln w="9525">
            <a:noFill/>
            <a:miter lim="800000"/>
            <a:headEnd/>
            <a:tailEnd/>
          </a:ln>
        </p:spPr>
      </p:pic>
      <p:sp>
        <p:nvSpPr>
          <p:cNvPr id="94211"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Waste Classification (cont.)</a:t>
            </a:r>
          </a:p>
        </p:txBody>
      </p:sp>
      <p:sp>
        <p:nvSpPr>
          <p:cNvPr id="94212" name="TextBox 7"/>
          <p:cNvSpPr txBox="1">
            <a:spLocks noChangeArrowheads="1"/>
          </p:cNvSpPr>
          <p:nvPr/>
        </p:nvSpPr>
        <p:spPr bwMode="auto">
          <a:xfrm>
            <a:off x="381000" y="1163638"/>
            <a:ext cx="7934325" cy="641350"/>
          </a:xfrm>
          <a:prstGeom prst="rect">
            <a:avLst/>
          </a:prstGeom>
          <a:noFill/>
          <a:ln w="9525">
            <a:noFill/>
            <a:miter lim="800000"/>
            <a:headEnd/>
            <a:tailEnd/>
          </a:ln>
        </p:spPr>
        <p:txBody>
          <a:bodyPr>
            <a:spAutoFit/>
          </a:bodyPr>
          <a:lstStyle/>
          <a:p>
            <a:pPr marL="233363" indent="-233363">
              <a:spcBef>
                <a:spcPts val="600"/>
              </a:spcBef>
              <a:buFontTx/>
              <a:buChar char="•"/>
            </a:pPr>
            <a:r>
              <a:rPr lang="en-US" sz="1800" b="1"/>
              <a:t>DCLL TBS waste classification appears in Table 8.1 of the DCLL TBS PrSR</a:t>
            </a:r>
            <a:endParaRPr lang="en-US" sz="1600" b="1"/>
          </a:p>
        </p:txBody>
      </p:sp>
      <p:sp>
        <p:nvSpPr>
          <p:cNvPr id="94213" name="Rectangle 6"/>
          <p:cNvSpPr>
            <a:spLocks noChangeArrowheads="1"/>
          </p:cNvSpPr>
          <p:nvPr/>
        </p:nvSpPr>
        <p:spPr bwMode="auto">
          <a:xfrm>
            <a:off x="847725" y="5802313"/>
            <a:ext cx="7467600" cy="685800"/>
          </a:xfrm>
          <a:prstGeom prst="rect">
            <a:avLst/>
          </a:prstGeom>
          <a:noFill/>
          <a:ln w="9525">
            <a:noFill/>
            <a:miter lim="800000"/>
            <a:headEnd/>
            <a:tailEnd/>
          </a:ln>
        </p:spPr>
        <p:txBody>
          <a:bodyPr/>
          <a:lstStyle/>
          <a:p>
            <a:pPr>
              <a:spcBef>
                <a:spcPct val="20000"/>
              </a:spcBef>
            </a:pPr>
            <a:endParaRPr lang="en-US" sz="1600" b="1">
              <a:solidFill>
                <a:srgbClr val="0000FF"/>
              </a:solidFill>
            </a:endParaRPr>
          </a:p>
        </p:txBody>
      </p:sp>
      <p:sp>
        <p:nvSpPr>
          <p:cNvPr id="220256" name="Text Box 96"/>
          <p:cNvSpPr txBox="1">
            <a:spLocks noChangeArrowheads="1"/>
          </p:cNvSpPr>
          <p:nvPr/>
        </p:nvSpPr>
        <p:spPr bwMode="auto">
          <a:xfrm>
            <a:off x="1563688" y="1816100"/>
            <a:ext cx="3443287" cy="36671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defTabSz="914400">
              <a:defRPr/>
            </a:pPr>
            <a:r>
              <a:rPr lang="en-GB" sz="1200" b="1"/>
              <a:t>Table 8.1. Listing of US DCLL Waste Criteria</a:t>
            </a:r>
            <a:r>
              <a:rPr lang="en-US" sz="1800"/>
              <a:t> </a:t>
            </a:r>
          </a:p>
        </p:txBody>
      </p:sp>
      <p:sp>
        <p:nvSpPr>
          <p:cNvPr id="220257" name="Text Box 97"/>
          <p:cNvSpPr txBox="1">
            <a:spLocks noChangeArrowheads="1"/>
          </p:cNvSpPr>
          <p:nvPr/>
        </p:nvSpPr>
        <p:spPr bwMode="auto">
          <a:xfrm>
            <a:off x="19050" y="2408238"/>
            <a:ext cx="2051050" cy="1100137"/>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ea typeface="ＭＳ Ｐゴシック"/>
                <a:cs typeface="ＭＳ Ｐゴシック"/>
              </a:rPr>
              <a:t>TBS system name</a:t>
            </a:r>
          </a:p>
          <a:p>
            <a:pPr defTabSz="914400">
              <a:buFontTx/>
              <a:buChar char="•"/>
              <a:defRPr/>
            </a:pPr>
            <a:r>
              <a:rPr lang="en-US" sz="1600">
                <a:ea typeface="ＭＳ Ｐゴシック"/>
                <a:cs typeface="ＭＳ Ｐゴシック"/>
              </a:rPr>
              <a:t>PbLi</a:t>
            </a:r>
          </a:p>
          <a:p>
            <a:pPr defTabSz="914400">
              <a:buFontTx/>
              <a:buChar char="•"/>
              <a:defRPr/>
            </a:pPr>
            <a:r>
              <a:rPr lang="en-US" sz="1600">
                <a:ea typeface="ＭＳ Ｐゴシック"/>
                <a:cs typeface="ＭＳ Ｐゴシック"/>
              </a:rPr>
              <a:t>Primary helium</a:t>
            </a:r>
          </a:p>
          <a:p>
            <a:pPr defTabSz="914400">
              <a:buFontTx/>
              <a:buChar char="•"/>
              <a:defRPr/>
            </a:pPr>
            <a:r>
              <a:rPr lang="en-US" sz="1600">
                <a:ea typeface="ＭＳ Ｐゴシック"/>
                <a:cs typeface="ＭＳ Ｐゴシック"/>
              </a:rPr>
              <a:t>Secondary helium</a:t>
            </a:r>
          </a:p>
        </p:txBody>
      </p:sp>
      <p:sp>
        <p:nvSpPr>
          <p:cNvPr id="94216" name="Line 98"/>
          <p:cNvSpPr>
            <a:spLocks noChangeShapeType="1"/>
          </p:cNvSpPr>
          <p:nvPr/>
        </p:nvSpPr>
        <p:spPr bwMode="auto">
          <a:xfrm>
            <a:off x="1798638" y="2998788"/>
            <a:ext cx="436562" cy="20637"/>
          </a:xfrm>
          <a:prstGeom prst="line">
            <a:avLst/>
          </a:prstGeom>
          <a:noFill/>
          <a:ln w="19050">
            <a:solidFill>
              <a:schemeClr val="tx1"/>
            </a:solidFill>
            <a:round/>
            <a:headEnd/>
            <a:tailEnd type="triangle" w="med" len="med"/>
          </a:ln>
        </p:spPr>
        <p:txBody>
          <a:bodyPr/>
          <a:lstStyle/>
          <a:p>
            <a:endParaRPr lang="en-US"/>
          </a:p>
        </p:txBody>
      </p:sp>
      <p:sp>
        <p:nvSpPr>
          <p:cNvPr id="220259" name="Text Box 99"/>
          <p:cNvSpPr txBox="1">
            <a:spLocks noChangeArrowheads="1"/>
          </p:cNvSpPr>
          <p:nvPr/>
        </p:nvSpPr>
        <p:spPr bwMode="auto">
          <a:xfrm>
            <a:off x="406400" y="4356100"/>
            <a:ext cx="1365250" cy="641350"/>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t>Component</a:t>
            </a:r>
          </a:p>
          <a:p>
            <a:pPr defTabSz="914400">
              <a:defRPr/>
            </a:pPr>
            <a:r>
              <a:rPr lang="en-US" sz="1800"/>
              <a:t>volume</a:t>
            </a:r>
          </a:p>
        </p:txBody>
      </p:sp>
      <p:sp>
        <p:nvSpPr>
          <p:cNvPr id="94218" name="Line 100"/>
          <p:cNvSpPr>
            <a:spLocks noChangeShapeType="1"/>
          </p:cNvSpPr>
          <p:nvPr/>
        </p:nvSpPr>
        <p:spPr bwMode="auto">
          <a:xfrm flipV="1">
            <a:off x="1836738" y="3970338"/>
            <a:ext cx="1120775" cy="546100"/>
          </a:xfrm>
          <a:prstGeom prst="line">
            <a:avLst/>
          </a:prstGeom>
          <a:noFill/>
          <a:ln w="19050">
            <a:solidFill>
              <a:schemeClr val="tx1"/>
            </a:solidFill>
            <a:round/>
            <a:headEnd/>
            <a:tailEnd type="triangle" w="med" len="med"/>
          </a:ln>
        </p:spPr>
        <p:txBody>
          <a:bodyPr/>
          <a:lstStyle/>
          <a:p>
            <a:endParaRPr lang="en-US"/>
          </a:p>
        </p:txBody>
      </p:sp>
      <p:sp>
        <p:nvSpPr>
          <p:cNvPr id="220261" name="Text Box 101"/>
          <p:cNvSpPr txBox="1">
            <a:spLocks noChangeArrowheads="1"/>
          </p:cNvSpPr>
          <p:nvPr/>
        </p:nvSpPr>
        <p:spPr bwMode="auto">
          <a:xfrm>
            <a:off x="6208713" y="5421313"/>
            <a:ext cx="2640012" cy="641350"/>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a:spAutoFit/>
          </a:bodyPr>
          <a:lstStyle/>
          <a:p>
            <a:pPr defTabSz="914400">
              <a:defRPr/>
            </a:pPr>
            <a:r>
              <a:rPr lang="en-US" sz="1800"/>
              <a:t>Total mass of components</a:t>
            </a:r>
          </a:p>
        </p:txBody>
      </p:sp>
      <p:sp>
        <p:nvSpPr>
          <p:cNvPr id="94220" name="Line 102"/>
          <p:cNvSpPr>
            <a:spLocks noChangeShapeType="1"/>
          </p:cNvSpPr>
          <p:nvPr/>
        </p:nvSpPr>
        <p:spPr bwMode="auto">
          <a:xfrm flipH="1" flipV="1">
            <a:off x="6122988" y="4589463"/>
            <a:ext cx="719137" cy="812800"/>
          </a:xfrm>
          <a:prstGeom prst="line">
            <a:avLst/>
          </a:prstGeom>
          <a:noFill/>
          <a:ln w="19050">
            <a:solidFill>
              <a:schemeClr val="tx1"/>
            </a:solidFill>
            <a:round/>
            <a:headEnd/>
            <a:tailEnd type="triangle" w="med" len="med"/>
          </a:ln>
        </p:spPr>
        <p:txBody>
          <a:bodyPr/>
          <a:lstStyle/>
          <a:p>
            <a:endParaRPr lang="en-US"/>
          </a:p>
        </p:txBody>
      </p:sp>
      <p:sp>
        <p:nvSpPr>
          <p:cNvPr id="220263" name="Text Box 103"/>
          <p:cNvSpPr txBox="1">
            <a:spLocks noChangeArrowheads="1"/>
          </p:cNvSpPr>
          <p:nvPr/>
        </p:nvSpPr>
        <p:spPr bwMode="auto">
          <a:xfrm>
            <a:off x="2730500" y="4848225"/>
            <a:ext cx="1479550" cy="641350"/>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t>Component</a:t>
            </a:r>
          </a:p>
          <a:p>
            <a:pPr defTabSz="914400">
              <a:defRPr/>
            </a:pPr>
            <a:r>
              <a:rPr lang="en-US" sz="1800"/>
              <a:t>Radioactivity</a:t>
            </a:r>
          </a:p>
        </p:txBody>
      </p:sp>
      <p:sp>
        <p:nvSpPr>
          <p:cNvPr id="94222" name="Line 104"/>
          <p:cNvSpPr>
            <a:spLocks noChangeShapeType="1"/>
          </p:cNvSpPr>
          <p:nvPr/>
        </p:nvSpPr>
        <p:spPr bwMode="auto">
          <a:xfrm flipV="1">
            <a:off x="4002088" y="4727575"/>
            <a:ext cx="830262" cy="403225"/>
          </a:xfrm>
          <a:prstGeom prst="line">
            <a:avLst/>
          </a:prstGeom>
          <a:noFill/>
          <a:ln w="19050">
            <a:solidFill>
              <a:schemeClr val="tx1"/>
            </a:solidFill>
            <a:round/>
            <a:headEnd/>
            <a:tailEnd type="triangle" w="med" len="med"/>
          </a:ln>
        </p:spPr>
        <p:txBody>
          <a:bodyPr/>
          <a:lstStyle/>
          <a:p>
            <a:endParaRPr lang="en-US"/>
          </a:p>
        </p:txBody>
      </p:sp>
      <p:sp>
        <p:nvSpPr>
          <p:cNvPr id="227857" name="Text Box 6673"/>
          <p:cNvSpPr txBox="1">
            <a:spLocks noChangeArrowheads="1"/>
          </p:cNvSpPr>
          <p:nvPr/>
        </p:nvSpPr>
        <p:spPr bwMode="auto">
          <a:xfrm>
            <a:off x="7445375" y="1619250"/>
            <a:ext cx="1479550" cy="641350"/>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a:defRPr/>
            </a:pPr>
            <a:r>
              <a:rPr lang="en-US" sz="1800"/>
              <a:t>ITER waste</a:t>
            </a:r>
          </a:p>
          <a:p>
            <a:pPr>
              <a:defRPr/>
            </a:pPr>
            <a:r>
              <a:rPr lang="en-US" sz="1800"/>
              <a:t>classification</a:t>
            </a:r>
          </a:p>
        </p:txBody>
      </p:sp>
      <p:sp>
        <p:nvSpPr>
          <p:cNvPr id="94224" name="Line 6674"/>
          <p:cNvSpPr>
            <a:spLocks noChangeShapeType="1"/>
          </p:cNvSpPr>
          <p:nvPr/>
        </p:nvSpPr>
        <p:spPr bwMode="auto">
          <a:xfrm>
            <a:off x="6403975" y="2187575"/>
            <a:ext cx="188913" cy="319088"/>
          </a:xfrm>
          <a:prstGeom prst="line">
            <a:avLst/>
          </a:prstGeom>
          <a:noFill/>
          <a:ln w="19050">
            <a:solidFill>
              <a:schemeClr val="tx1"/>
            </a:solidFill>
            <a:round/>
            <a:headEnd/>
            <a:tailEnd type="triangle" w="med" len="med"/>
          </a:ln>
        </p:spPr>
        <p:txBody>
          <a:bodyPr/>
          <a:lstStyle/>
          <a:p>
            <a:endParaRPr lang="en-US"/>
          </a:p>
        </p:txBody>
      </p:sp>
      <p:sp>
        <p:nvSpPr>
          <p:cNvPr id="94225" name="Line 6675"/>
          <p:cNvSpPr>
            <a:spLocks noChangeShapeType="1"/>
          </p:cNvSpPr>
          <p:nvPr/>
        </p:nvSpPr>
        <p:spPr bwMode="auto">
          <a:xfrm flipH="1">
            <a:off x="7556500" y="2292350"/>
            <a:ext cx="455613" cy="360363"/>
          </a:xfrm>
          <a:prstGeom prst="line">
            <a:avLst/>
          </a:prstGeom>
          <a:noFill/>
          <a:ln w="19050">
            <a:solidFill>
              <a:schemeClr val="tx1"/>
            </a:solidFill>
            <a:round/>
            <a:headEnd/>
            <a:tailEnd type="triangle" w="med" len="med"/>
          </a:ln>
        </p:spPr>
        <p:txBody>
          <a:bodyPr/>
          <a:lstStyle/>
          <a:p>
            <a:endParaRPr lang="en-US"/>
          </a:p>
        </p:txBody>
      </p:sp>
      <p:sp>
        <p:nvSpPr>
          <p:cNvPr id="94226" name="Text Box 6673"/>
          <p:cNvSpPr txBox="1">
            <a:spLocks noChangeArrowheads="1"/>
          </p:cNvSpPr>
          <p:nvPr/>
        </p:nvSpPr>
        <p:spPr bwMode="auto">
          <a:xfrm>
            <a:off x="4764088" y="1565275"/>
            <a:ext cx="2532062" cy="641350"/>
          </a:xfrm>
          <a:prstGeom prst="rect">
            <a:avLst/>
          </a:prstGeom>
          <a:solidFill>
            <a:schemeClr val="bg1"/>
          </a:solidFill>
          <a:ln w="9525">
            <a:noFill/>
            <a:miter lim="800000"/>
            <a:headEnd/>
            <a:tailEnd/>
          </a:ln>
          <a:effectLst>
            <a:prstShdw prst="shdw17" dist="17961" dir="2700000">
              <a:srgbClr val="999999"/>
            </a:prstShdw>
          </a:effectLst>
        </p:spPr>
        <p:txBody>
          <a:bodyPr>
            <a:spAutoFit/>
          </a:bodyPr>
          <a:lstStyle/>
          <a:p>
            <a:r>
              <a:rPr lang="en-US" sz="1800"/>
              <a:t>Specific radioactivity after 30 day decay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Number Placeholder 1"/>
          <p:cNvSpPr>
            <a:spLocks noGrp="1"/>
          </p:cNvSpPr>
          <p:nvPr>
            <p:ph type="sldNum" sz="quarter" idx="10"/>
          </p:nvPr>
        </p:nvSpPr>
        <p:spPr bwMode="auto">
          <a:noFill/>
          <a:ln>
            <a:miter lim="800000"/>
            <a:headEnd/>
            <a:tailEnd/>
          </a:ln>
        </p:spPr>
        <p:txBody>
          <a:bodyPr/>
          <a:lstStyle/>
          <a:p>
            <a:fld id="{22A1E42F-5DB9-493A-B03F-48197C2A346B}" type="slidenum">
              <a:rPr lang="en-US" smtClean="0">
                <a:ea typeface="MS PGothic"/>
              </a:rPr>
              <a:pPr/>
              <a:t>41</a:t>
            </a:fld>
            <a:endParaRPr lang="en-US" smtClean="0">
              <a:ea typeface="MS PGothic"/>
            </a:endParaRPr>
          </a:p>
        </p:txBody>
      </p:sp>
      <p:sp>
        <p:nvSpPr>
          <p:cNvPr id="95234"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Waste Classification (cont.)</a:t>
            </a:r>
          </a:p>
        </p:txBody>
      </p:sp>
      <p:sp>
        <p:nvSpPr>
          <p:cNvPr id="95235" name="TextBox 7"/>
          <p:cNvSpPr txBox="1">
            <a:spLocks noChangeArrowheads="1"/>
          </p:cNvSpPr>
          <p:nvPr/>
        </p:nvSpPr>
        <p:spPr bwMode="auto">
          <a:xfrm>
            <a:off x="381000" y="1163638"/>
            <a:ext cx="7934325" cy="366712"/>
          </a:xfrm>
          <a:prstGeom prst="rect">
            <a:avLst/>
          </a:prstGeom>
          <a:noFill/>
          <a:ln w="9525">
            <a:noFill/>
            <a:miter lim="800000"/>
            <a:headEnd/>
            <a:tailEnd/>
          </a:ln>
        </p:spPr>
        <p:txBody>
          <a:bodyPr>
            <a:spAutoFit/>
          </a:bodyPr>
          <a:lstStyle/>
          <a:p>
            <a:pPr marL="233363" indent="-233363">
              <a:spcBef>
                <a:spcPts val="600"/>
              </a:spcBef>
              <a:buFontTx/>
              <a:buChar char="•"/>
            </a:pPr>
            <a:r>
              <a:rPr lang="en-US" sz="1800" b="1"/>
              <a:t>DCLL TBS waste classification summary</a:t>
            </a:r>
            <a:endParaRPr lang="en-US" sz="1600" b="1"/>
          </a:p>
        </p:txBody>
      </p:sp>
      <p:sp>
        <p:nvSpPr>
          <p:cNvPr id="95236" name="Text Box 6673"/>
          <p:cNvSpPr txBox="1">
            <a:spLocks noChangeArrowheads="1"/>
          </p:cNvSpPr>
          <p:nvPr/>
        </p:nvSpPr>
        <p:spPr bwMode="auto">
          <a:xfrm>
            <a:off x="3652838" y="5272088"/>
            <a:ext cx="4065587" cy="1465262"/>
          </a:xfrm>
          <a:prstGeom prst="rect">
            <a:avLst/>
          </a:prstGeom>
          <a:solidFill>
            <a:schemeClr val="bg1"/>
          </a:solidFill>
          <a:ln w="9525">
            <a:noFill/>
            <a:miter lim="800000"/>
            <a:headEnd/>
            <a:tailEnd/>
          </a:ln>
          <a:effectLst>
            <a:prstShdw prst="shdw17" dist="17961" dir="2700000">
              <a:srgbClr val="999999"/>
            </a:prstShdw>
          </a:effectLst>
        </p:spPr>
        <p:txBody>
          <a:bodyPr>
            <a:spAutoFit/>
          </a:bodyPr>
          <a:lstStyle/>
          <a:p>
            <a:r>
              <a:rPr lang="en-US" sz="1800"/>
              <a:t>Predominately components  from helium systems with only trace T</a:t>
            </a:r>
            <a:r>
              <a:rPr lang="en-US" sz="1800" baseline="-25000"/>
              <a:t>2</a:t>
            </a:r>
            <a:r>
              <a:rPr lang="en-US" sz="1800"/>
              <a:t> inventories due to permeation into systems.  Release rate for these components ~5.1x10</a:t>
            </a:r>
            <a:r>
              <a:rPr lang="en-US" sz="1800" baseline="30000"/>
              <a:t>-3</a:t>
            </a:r>
            <a:r>
              <a:rPr lang="en-US" sz="1800"/>
              <a:t> Bq/g/s </a:t>
            </a:r>
          </a:p>
        </p:txBody>
      </p:sp>
      <p:sp>
        <p:nvSpPr>
          <p:cNvPr id="95237" name="Text Box 6673"/>
          <p:cNvSpPr txBox="1">
            <a:spLocks noChangeArrowheads="1"/>
          </p:cNvSpPr>
          <p:nvPr/>
        </p:nvSpPr>
        <p:spPr bwMode="auto">
          <a:xfrm>
            <a:off x="925513" y="5230813"/>
            <a:ext cx="2481262" cy="915987"/>
          </a:xfrm>
          <a:prstGeom prst="rect">
            <a:avLst/>
          </a:prstGeom>
          <a:solidFill>
            <a:schemeClr val="bg1"/>
          </a:solidFill>
          <a:ln w="9525">
            <a:noFill/>
            <a:miter lim="800000"/>
            <a:headEnd/>
            <a:tailEnd/>
          </a:ln>
          <a:effectLst>
            <a:prstShdw prst="shdw17" dist="17961" dir="2700000">
              <a:srgbClr val="999999"/>
            </a:prstShdw>
          </a:effectLst>
        </p:spPr>
        <p:txBody>
          <a:bodyPr>
            <a:spAutoFit/>
          </a:bodyPr>
          <a:lstStyle/>
          <a:p>
            <a:r>
              <a:rPr lang="en-US" sz="1800"/>
              <a:t>Predominately PbLi equipment, shields, and pipe forest</a:t>
            </a:r>
          </a:p>
        </p:txBody>
      </p:sp>
      <p:sp>
        <p:nvSpPr>
          <p:cNvPr id="136211" name="Rectangle 19"/>
          <p:cNvSpPr>
            <a:spLocks noChangeArrowheads="1"/>
          </p:cNvSpPr>
          <p:nvPr/>
        </p:nvSpPr>
        <p:spPr bwMode="auto">
          <a:xfrm>
            <a:off x="1581150" y="1900238"/>
            <a:ext cx="4933950" cy="58102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defRPr/>
            </a:pPr>
            <a:r>
              <a:rPr lang="en-US" sz="1600">
                <a:latin typeface="Times New Roman" pitchFamily="18" charset="0"/>
                <a:cs typeface="Times New Roman" pitchFamily="18" charset="0"/>
              </a:rPr>
              <a:t>Table 8-2: Summary of Anticipated On-site DCLL Waste </a:t>
            </a:r>
          </a:p>
          <a:p>
            <a:pPr>
              <a:defRPr/>
            </a:pPr>
            <a:r>
              <a:rPr lang="en-US" sz="1600">
                <a:latin typeface="Times New Roman" pitchFamily="18" charset="0"/>
                <a:cs typeface="Times New Roman" pitchFamily="18" charset="0"/>
              </a:rPr>
              <a:t>Volumes and Classification</a:t>
            </a:r>
            <a:endParaRPr lang="en-US" sz="1600">
              <a:latin typeface="Times New Roman" pitchFamily="18" charset="0"/>
            </a:endParaRPr>
          </a:p>
        </p:txBody>
      </p:sp>
      <p:graphicFrame>
        <p:nvGraphicFramePr>
          <p:cNvPr id="136335" name="Group 143"/>
          <p:cNvGraphicFramePr>
            <a:graphicFrameLocks noGrp="1"/>
          </p:cNvGraphicFramePr>
          <p:nvPr/>
        </p:nvGraphicFramePr>
        <p:xfrm>
          <a:off x="1581150" y="2438400"/>
          <a:ext cx="5403850" cy="2505075"/>
        </p:xfrm>
        <a:graphic>
          <a:graphicData uri="http://schemas.openxmlformats.org/drawingml/2006/table">
            <a:tbl>
              <a:tblPr/>
              <a:tblGrid>
                <a:gridCol w="2079625"/>
                <a:gridCol w="911225"/>
                <a:gridCol w="798513"/>
                <a:gridCol w="855662"/>
                <a:gridCol w="758825"/>
              </a:tblGrid>
              <a:tr h="887413">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2200" b="1" i="0" u="none" strike="noStrike" cap="none" normalizeH="0" baseline="0" smtClean="0">
                        <a:ln>
                          <a:noFill/>
                        </a:ln>
                        <a:solidFill>
                          <a:schemeClr val="tx1"/>
                        </a:solidFill>
                        <a:effectLst/>
                        <a:latin typeface="Century Gothic" pitchFamily="34" charset="0"/>
                        <a:ea typeface="MS PGothic"/>
                        <a:cs typeface="MS PGothic"/>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endParaRPr>
                    </a:p>
                    <a:p>
                      <a:pPr marL="0" marR="0" lvl="0" indent="0" algn="ctr" defTabSz="4572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ITER Type-B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ITER Type-A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53975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Classification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MAVL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FMA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TFA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816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Total volume (m</a:t>
                      </a:r>
                      <a:r>
                        <a:rPr kumimoji="0" lang="en-US" sz="1800" b="0" i="0" u="none" strike="noStrike" cap="none" normalizeH="0" baseline="30000" smtClean="0">
                          <a:ln>
                            <a:noFill/>
                          </a:ln>
                          <a:solidFill>
                            <a:schemeClr val="tx1"/>
                          </a:solidFill>
                          <a:effectLst/>
                          <a:latin typeface="Times New Roman" pitchFamily="18" charset="0"/>
                          <a:ea typeface="MS Mincho"/>
                          <a:cs typeface="Times New Roman" pitchFamily="18" charset="0"/>
                        </a:rPr>
                        <a:t>3</a:t>
                      </a: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5.7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5.85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4.1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11.3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975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Total weight (kg)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12,790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9880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9130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MS Mincho"/>
                          <a:cs typeface="Times New Roman" pitchFamily="18" charset="0"/>
                        </a:rPr>
                        <a:t>4745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5269" name="Line 98"/>
          <p:cNvSpPr>
            <a:spLocks noChangeShapeType="1"/>
          </p:cNvSpPr>
          <p:nvPr/>
        </p:nvSpPr>
        <p:spPr bwMode="auto">
          <a:xfrm flipV="1">
            <a:off x="3225800" y="4748213"/>
            <a:ext cx="581025" cy="576262"/>
          </a:xfrm>
          <a:prstGeom prst="line">
            <a:avLst/>
          </a:prstGeom>
          <a:noFill/>
          <a:ln w="19050">
            <a:solidFill>
              <a:schemeClr val="tx1"/>
            </a:solidFill>
            <a:round/>
            <a:headEnd/>
            <a:tailEnd type="triangle" w="med" len="med"/>
          </a:ln>
        </p:spPr>
        <p:txBody>
          <a:bodyPr/>
          <a:lstStyle/>
          <a:p>
            <a:endParaRPr lang="en-US"/>
          </a:p>
        </p:txBody>
      </p:sp>
      <p:sp>
        <p:nvSpPr>
          <p:cNvPr id="95270" name="Line 98"/>
          <p:cNvSpPr>
            <a:spLocks noChangeShapeType="1"/>
          </p:cNvSpPr>
          <p:nvPr/>
        </p:nvSpPr>
        <p:spPr bwMode="auto">
          <a:xfrm flipV="1">
            <a:off x="3225800" y="4838700"/>
            <a:ext cx="1549400" cy="484188"/>
          </a:xfrm>
          <a:prstGeom prst="line">
            <a:avLst/>
          </a:prstGeom>
          <a:noFill/>
          <a:ln w="19050">
            <a:solidFill>
              <a:schemeClr val="tx1"/>
            </a:solidFill>
            <a:round/>
            <a:headEnd/>
            <a:tailEnd type="triangle" w="med" len="med"/>
          </a:ln>
        </p:spPr>
        <p:txBody>
          <a:bodyPr/>
          <a:lstStyle/>
          <a:p>
            <a:endParaRPr lang="en-US"/>
          </a:p>
        </p:txBody>
      </p:sp>
      <p:sp>
        <p:nvSpPr>
          <p:cNvPr id="95271" name="Line 98"/>
          <p:cNvSpPr>
            <a:spLocks noChangeShapeType="1"/>
          </p:cNvSpPr>
          <p:nvPr/>
        </p:nvSpPr>
        <p:spPr bwMode="auto">
          <a:xfrm flipV="1">
            <a:off x="5353050" y="4818063"/>
            <a:ext cx="407988" cy="485775"/>
          </a:xfrm>
          <a:prstGeom prst="line">
            <a:avLst/>
          </a:prstGeom>
          <a:noFill/>
          <a:ln w="19050">
            <a:solidFill>
              <a:schemeClr val="tx1"/>
            </a:solidFill>
            <a:round/>
            <a:headEnd/>
            <a:tailEnd type="triangle" w="med" len="med"/>
          </a:ln>
        </p:spPr>
        <p:txBody>
          <a:bodyPr/>
          <a:lstStyle/>
          <a:p>
            <a:endParaRPr lang="en-US"/>
          </a:p>
        </p:txBody>
      </p:sp>
      <p:sp>
        <p:nvSpPr>
          <p:cNvPr id="95272" name="Text Box 6673"/>
          <p:cNvSpPr txBox="1">
            <a:spLocks noChangeArrowheads="1"/>
          </p:cNvSpPr>
          <p:nvPr/>
        </p:nvSpPr>
        <p:spPr bwMode="auto">
          <a:xfrm>
            <a:off x="7178675" y="1562100"/>
            <a:ext cx="1965325" cy="3937000"/>
          </a:xfrm>
          <a:prstGeom prst="rect">
            <a:avLst/>
          </a:prstGeom>
          <a:solidFill>
            <a:schemeClr val="bg1"/>
          </a:solidFill>
          <a:ln w="9525">
            <a:noFill/>
            <a:miter lim="800000"/>
            <a:headEnd/>
            <a:tailEnd/>
          </a:ln>
          <a:effectLst>
            <a:prstShdw prst="shdw17" dist="17961" dir="2700000">
              <a:srgbClr val="999999"/>
            </a:prstShdw>
          </a:effectLst>
        </p:spPr>
        <p:txBody>
          <a:bodyPr>
            <a:spAutoFit/>
          </a:bodyPr>
          <a:lstStyle/>
          <a:p>
            <a:r>
              <a:rPr lang="en-US" sz="1800"/>
              <a:t>Predominately components  from helium systems with none to negligible T</a:t>
            </a:r>
            <a:r>
              <a:rPr lang="en-US" sz="1800" baseline="-25000"/>
              <a:t>2</a:t>
            </a:r>
            <a:r>
              <a:rPr lang="en-US" sz="1800"/>
              <a:t> inventories such as helium storage tanks, buffer tanks, etc. T2 release rate more than 100 times less than FMA waste</a:t>
            </a:r>
          </a:p>
        </p:txBody>
      </p:sp>
      <p:sp>
        <p:nvSpPr>
          <p:cNvPr id="95273" name="Line 98"/>
          <p:cNvSpPr>
            <a:spLocks noChangeShapeType="1"/>
          </p:cNvSpPr>
          <p:nvPr/>
        </p:nvSpPr>
        <p:spPr bwMode="auto">
          <a:xfrm flipH="1">
            <a:off x="6889750" y="3173413"/>
            <a:ext cx="280988" cy="320675"/>
          </a:xfrm>
          <a:prstGeom prst="line">
            <a:avLst/>
          </a:prstGeom>
          <a:noFill/>
          <a:ln w="1905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Number Placeholder 1"/>
          <p:cNvSpPr>
            <a:spLocks noGrp="1"/>
          </p:cNvSpPr>
          <p:nvPr>
            <p:ph type="sldNum" sz="quarter" idx="10"/>
          </p:nvPr>
        </p:nvSpPr>
        <p:spPr bwMode="auto">
          <a:noFill/>
          <a:ln>
            <a:miter lim="800000"/>
            <a:headEnd/>
            <a:tailEnd/>
          </a:ln>
        </p:spPr>
        <p:txBody>
          <a:bodyPr/>
          <a:lstStyle/>
          <a:p>
            <a:fld id="{C4CE3C85-E3DA-47B8-B069-ABBC73F01BC1}" type="slidenum">
              <a:rPr lang="en-US" smtClean="0">
                <a:ea typeface="MS PGothic"/>
              </a:rPr>
              <a:pPr/>
              <a:t>42</a:t>
            </a:fld>
            <a:endParaRPr lang="en-US" smtClean="0">
              <a:ea typeface="MS PGothic"/>
            </a:endParaRPr>
          </a:p>
        </p:txBody>
      </p:sp>
      <p:sp>
        <p:nvSpPr>
          <p:cNvPr id="96258"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Outline</a:t>
            </a:r>
          </a:p>
        </p:txBody>
      </p:sp>
      <p:sp>
        <p:nvSpPr>
          <p:cNvPr id="96259" name="TextBox 7"/>
          <p:cNvSpPr txBox="1">
            <a:spLocks noChangeArrowheads="1"/>
          </p:cNvSpPr>
          <p:nvPr/>
        </p:nvSpPr>
        <p:spPr bwMode="auto">
          <a:xfrm>
            <a:off x="1290638" y="1905000"/>
            <a:ext cx="7024687" cy="2301875"/>
          </a:xfrm>
          <a:prstGeom prst="rect">
            <a:avLst/>
          </a:prstGeom>
          <a:noFill/>
          <a:ln w="9525">
            <a:noFill/>
            <a:miter lim="800000"/>
            <a:headEnd/>
            <a:tailEnd/>
          </a:ln>
        </p:spPr>
        <p:txBody>
          <a:bodyPr>
            <a:spAutoFit/>
          </a:bodyPr>
          <a:lstStyle/>
          <a:p>
            <a:pPr marL="233363" indent="-233363">
              <a:spcBef>
                <a:spcPts val="600"/>
              </a:spcBef>
              <a:buFontTx/>
              <a:buChar char="•"/>
            </a:pPr>
            <a:r>
              <a:rPr lang="en-US" sz="2000"/>
              <a:t>Status of US DCLL TBS Preliminary Safety Report (PrSR)</a:t>
            </a:r>
          </a:p>
          <a:p>
            <a:pPr marL="233363" indent="-233363">
              <a:spcBef>
                <a:spcPts val="600"/>
              </a:spcBef>
              <a:buFontTx/>
              <a:buChar char="•"/>
            </a:pPr>
            <a:r>
              <a:rPr lang="en-US" sz="2000"/>
              <a:t>TBS component list and classifications</a:t>
            </a:r>
          </a:p>
          <a:p>
            <a:pPr marL="233363" indent="-233363">
              <a:spcBef>
                <a:spcPts val="600"/>
              </a:spcBef>
              <a:buFontTx/>
              <a:buChar char="•"/>
            </a:pPr>
            <a:r>
              <a:rPr lang="en-US" sz="2000"/>
              <a:t>Accident analysis summary</a:t>
            </a:r>
          </a:p>
          <a:p>
            <a:pPr marL="233363" indent="-233363">
              <a:spcBef>
                <a:spcPts val="600"/>
              </a:spcBef>
              <a:buFontTx/>
              <a:buChar char="•"/>
            </a:pPr>
            <a:r>
              <a:rPr lang="en-US" sz="2000"/>
              <a:t>Occupational radiation exposure estimates</a:t>
            </a:r>
          </a:p>
          <a:p>
            <a:pPr marL="233363" indent="-233363">
              <a:spcBef>
                <a:spcPts val="600"/>
              </a:spcBef>
              <a:buFontTx/>
              <a:buChar char="•"/>
            </a:pPr>
            <a:r>
              <a:rPr lang="en-US" sz="2000"/>
              <a:t>Waste disposal analysis summary</a:t>
            </a:r>
          </a:p>
          <a:p>
            <a:pPr marL="233363" indent="-233363">
              <a:spcBef>
                <a:spcPts val="600"/>
              </a:spcBef>
              <a:buFontTx/>
              <a:buChar char="•"/>
            </a:pPr>
            <a:r>
              <a:rPr lang="en-US" sz="2000"/>
              <a:t>Conclusion</a:t>
            </a:r>
          </a:p>
        </p:txBody>
      </p:sp>
      <p:sp>
        <p:nvSpPr>
          <p:cNvPr id="96260" name="Rectangle 6"/>
          <p:cNvSpPr>
            <a:spLocks noChangeArrowheads="1"/>
          </p:cNvSpPr>
          <p:nvPr/>
        </p:nvSpPr>
        <p:spPr bwMode="auto">
          <a:xfrm>
            <a:off x="847725" y="5802313"/>
            <a:ext cx="7467600" cy="685800"/>
          </a:xfrm>
          <a:prstGeom prst="rect">
            <a:avLst/>
          </a:prstGeom>
          <a:noFill/>
          <a:ln w="9525">
            <a:noFill/>
            <a:miter lim="800000"/>
            <a:headEnd/>
            <a:tailEnd/>
          </a:ln>
        </p:spPr>
        <p:txBody>
          <a:bodyPr/>
          <a:lstStyle/>
          <a:p>
            <a:pPr>
              <a:spcBef>
                <a:spcPct val="20000"/>
              </a:spcBef>
            </a:pPr>
            <a:endParaRPr lang="en-US" sz="1600" b="1">
              <a:solidFill>
                <a:srgbClr val="0000FF"/>
              </a:solidFill>
            </a:endParaRPr>
          </a:p>
        </p:txBody>
      </p:sp>
      <p:pic>
        <p:nvPicPr>
          <p:cNvPr id="96261" name="Picture 7" descr="ucla_logo_darker2"/>
          <p:cNvPicPr>
            <a:picLocks noChangeAspect="1" noChangeArrowheads="1"/>
          </p:cNvPicPr>
          <p:nvPr/>
        </p:nvPicPr>
        <p:blipFill>
          <a:blip r:embed="rId2"/>
          <a:srcRect/>
          <a:stretch>
            <a:fillRect/>
          </a:stretch>
        </p:blipFill>
        <p:spPr bwMode="auto">
          <a:xfrm>
            <a:off x="771525" y="5326063"/>
            <a:ext cx="1133475" cy="458787"/>
          </a:xfrm>
          <a:prstGeom prst="rect">
            <a:avLst/>
          </a:prstGeom>
          <a:noFill/>
          <a:ln w="9525">
            <a:noFill/>
            <a:miter lim="800000"/>
            <a:headEnd/>
            <a:tailEnd/>
          </a:ln>
        </p:spPr>
      </p:pic>
      <p:pic>
        <p:nvPicPr>
          <p:cNvPr id="96262" name="Picture 10" descr="Body_Slide_Logo_04"/>
          <p:cNvPicPr>
            <a:picLocks noChangeAspect="1" noChangeArrowheads="1"/>
          </p:cNvPicPr>
          <p:nvPr/>
        </p:nvPicPr>
        <p:blipFill>
          <a:blip r:embed="rId3"/>
          <a:srcRect/>
          <a:stretch>
            <a:fillRect/>
          </a:stretch>
        </p:blipFill>
        <p:spPr bwMode="ltGray">
          <a:xfrm>
            <a:off x="4048125" y="5402263"/>
            <a:ext cx="1731963" cy="331787"/>
          </a:xfrm>
          <a:prstGeom prst="rect">
            <a:avLst/>
          </a:prstGeom>
          <a:noFill/>
          <a:ln w="9525">
            <a:noFill/>
            <a:miter lim="800000"/>
            <a:headEnd/>
            <a:tailEnd/>
          </a:ln>
        </p:spPr>
      </p:pic>
      <p:pic>
        <p:nvPicPr>
          <p:cNvPr id="96263" name="Picture 2"/>
          <p:cNvPicPr>
            <a:picLocks noChangeAspect="1" noChangeArrowheads="1"/>
          </p:cNvPicPr>
          <p:nvPr/>
        </p:nvPicPr>
        <p:blipFill>
          <a:blip r:embed="rId4"/>
          <a:srcRect/>
          <a:stretch>
            <a:fillRect/>
          </a:stretch>
        </p:blipFill>
        <p:spPr bwMode="auto">
          <a:xfrm>
            <a:off x="2447925" y="5859463"/>
            <a:ext cx="990600" cy="457200"/>
          </a:xfrm>
          <a:prstGeom prst="rect">
            <a:avLst/>
          </a:prstGeom>
          <a:noFill/>
          <a:ln w="9525">
            <a:noFill/>
            <a:miter lim="800000"/>
            <a:headEnd/>
            <a:tailEnd/>
          </a:ln>
        </p:spPr>
      </p:pic>
      <p:pic>
        <p:nvPicPr>
          <p:cNvPr id="96264" name="Picture 3"/>
          <p:cNvPicPr>
            <a:picLocks noChangeAspect="1" noChangeArrowheads="1"/>
          </p:cNvPicPr>
          <p:nvPr/>
        </p:nvPicPr>
        <p:blipFill>
          <a:blip r:embed="rId5"/>
          <a:srcRect/>
          <a:stretch>
            <a:fillRect/>
          </a:stretch>
        </p:blipFill>
        <p:spPr bwMode="auto">
          <a:xfrm>
            <a:off x="1076325" y="5859463"/>
            <a:ext cx="914400" cy="457200"/>
          </a:xfrm>
          <a:prstGeom prst="rect">
            <a:avLst/>
          </a:prstGeom>
          <a:noFill/>
          <a:ln w="9525">
            <a:noFill/>
            <a:miter lim="800000"/>
            <a:headEnd/>
            <a:tailEnd/>
          </a:ln>
        </p:spPr>
      </p:pic>
      <p:pic>
        <p:nvPicPr>
          <p:cNvPr id="96265" name="Picture 2"/>
          <p:cNvPicPr>
            <a:picLocks noChangeAspect="1" noChangeArrowheads="1"/>
          </p:cNvPicPr>
          <p:nvPr/>
        </p:nvPicPr>
        <p:blipFill>
          <a:blip r:embed="rId6"/>
          <a:srcRect/>
          <a:stretch>
            <a:fillRect/>
          </a:stretch>
        </p:blipFill>
        <p:spPr bwMode="auto">
          <a:xfrm>
            <a:off x="5953125" y="5173663"/>
            <a:ext cx="1214438" cy="525462"/>
          </a:xfrm>
          <a:prstGeom prst="rect">
            <a:avLst/>
          </a:prstGeom>
          <a:noFill/>
          <a:ln w="9525">
            <a:noFill/>
            <a:miter lim="800000"/>
            <a:headEnd/>
            <a:tailEnd/>
          </a:ln>
        </p:spPr>
      </p:pic>
      <p:pic>
        <p:nvPicPr>
          <p:cNvPr id="96266" name="Picture 4"/>
          <p:cNvPicPr>
            <a:picLocks noChangeAspect="1" noChangeArrowheads="1"/>
          </p:cNvPicPr>
          <p:nvPr/>
        </p:nvPicPr>
        <p:blipFill>
          <a:blip r:embed="rId7"/>
          <a:srcRect/>
          <a:stretch>
            <a:fillRect/>
          </a:stretch>
        </p:blipFill>
        <p:spPr bwMode="auto">
          <a:xfrm>
            <a:off x="5038725" y="5859463"/>
            <a:ext cx="842963" cy="561975"/>
          </a:xfrm>
          <a:prstGeom prst="rect">
            <a:avLst/>
          </a:prstGeom>
          <a:noFill/>
          <a:ln w="9525">
            <a:noFill/>
            <a:miter lim="800000"/>
            <a:headEnd/>
            <a:tailEnd/>
          </a:ln>
        </p:spPr>
      </p:pic>
      <p:pic>
        <p:nvPicPr>
          <p:cNvPr id="96267" name="Picture 6"/>
          <p:cNvPicPr>
            <a:picLocks noChangeAspect="1" noChangeArrowheads="1"/>
          </p:cNvPicPr>
          <p:nvPr/>
        </p:nvPicPr>
        <p:blipFill>
          <a:blip r:embed="rId8"/>
          <a:srcRect/>
          <a:stretch>
            <a:fillRect/>
          </a:stretch>
        </p:blipFill>
        <p:spPr bwMode="auto">
          <a:xfrm>
            <a:off x="7629525" y="5173663"/>
            <a:ext cx="766763" cy="742950"/>
          </a:xfrm>
          <a:prstGeom prst="rect">
            <a:avLst/>
          </a:prstGeom>
          <a:noFill/>
          <a:ln w="9525">
            <a:noFill/>
            <a:miter lim="800000"/>
            <a:headEnd/>
            <a:tailEnd/>
          </a:ln>
        </p:spPr>
      </p:pic>
      <p:pic>
        <p:nvPicPr>
          <p:cNvPr id="96268" name="Picture 8"/>
          <p:cNvPicPr>
            <a:picLocks noChangeAspect="1" noChangeArrowheads="1"/>
          </p:cNvPicPr>
          <p:nvPr/>
        </p:nvPicPr>
        <p:blipFill>
          <a:blip r:embed="rId9"/>
          <a:srcRect/>
          <a:stretch>
            <a:fillRect/>
          </a:stretch>
        </p:blipFill>
        <p:spPr bwMode="auto">
          <a:xfrm>
            <a:off x="6410325" y="5859463"/>
            <a:ext cx="711200" cy="533400"/>
          </a:xfrm>
          <a:prstGeom prst="rect">
            <a:avLst/>
          </a:prstGeom>
          <a:noFill/>
          <a:ln w="9525">
            <a:noFill/>
            <a:miter lim="800000"/>
            <a:headEnd/>
            <a:tailEnd/>
          </a:ln>
        </p:spPr>
      </p:pic>
      <p:pic>
        <p:nvPicPr>
          <p:cNvPr id="19" name="Picture 16"/>
          <p:cNvPicPr>
            <a:picLocks noChangeAspect="1" noChangeArrowheads="1"/>
          </p:cNvPicPr>
          <p:nvPr/>
        </p:nvPicPr>
        <p:blipFill>
          <a:blip r:embed="rId10"/>
          <a:srcRect/>
          <a:stretch>
            <a:fillRect/>
          </a:stretch>
        </p:blipFill>
        <p:spPr bwMode="auto">
          <a:xfrm>
            <a:off x="3895725" y="5859463"/>
            <a:ext cx="638175" cy="503237"/>
          </a:xfrm>
          <a:prstGeom prst="rect">
            <a:avLst/>
          </a:prstGeom>
          <a:noFill/>
          <a:ln w="9525">
            <a:noFill/>
            <a:miter lim="800000"/>
            <a:headEnd/>
            <a:tailEnd/>
          </a:ln>
          <a:effectLst>
            <a:prstShdw prst="shdw17" dist="17961" dir="2700000">
              <a:schemeClr val="accent1">
                <a:gamma/>
                <a:shade val="60000"/>
                <a:invGamma/>
              </a:schemeClr>
            </a:prstShdw>
          </a:effectLst>
        </p:spPr>
      </p:pic>
      <p:pic>
        <p:nvPicPr>
          <p:cNvPr id="96270" name="Picture 21" descr="C:\Users\Clemment Wong\Desktop\GA_logo_new.tif"/>
          <p:cNvPicPr>
            <a:picLocks noChangeAspect="1" noChangeArrowheads="1"/>
          </p:cNvPicPr>
          <p:nvPr/>
        </p:nvPicPr>
        <p:blipFill>
          <a:blip r:embed="rId11"/>
          <a:srcRect/>
          <a:stretch>
            <a:fillRect/>
          </a:stretch>
        </p:blipFill>
        <p:spPr bwMode="auto">
          <a:xfrm>
            <a:off x="2066925" y="5402263"/>
            <a:ext cx="1733550" cy="301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1"/>
          <p:cNvSpPr txBox="1">
            <a:spLocks noGrp="1"/>
          </p:cNvSpPr>
          <p:nvPr/>
        </p:nvSpPr>
        <p:spPr bwMode="auto">
          <a:xfrm>
            <a:off x="0" y="6492875"/>
            <a:ext cx="2133600" cy="365125"/>
          </a:xfrm>
          <a:prstGeom prst="rect">
            <a:avLst/>
          </a:prstGeom>
          <a:noFill/>
          <a:ln w="9525">
            <a:noFill/>
            <a:miter lim="800000"/>
            <a:headEnd/>
            <a:tailEnd/>
          </a:ln>
        </p:spPr>
        <p:txBody>
          <a:bodyPr anchor="ctr"/>
          <a:lstStyle/>
          <a:p>
            <a:fld id="{C65A732B-4516-46E0-9A8C-F441DD5707FD}" type="slidenum">
              <a:rPr lang="en-US" sz="1200">
                <a:solidFill>
                  <a:srgbClr val="FF0000"/>
                </a:solidFill>
                <a:cs typeface="Arial" charset="0"/>
              </a:rPr>
              <a:pPr/>
              <a:t>5</a:t>
            </a:fld>
            <a:endParaRPr lang="en-US" sz="1200">
              <a:solidFill>
                <a:srgbClr val="FF0000"/>
              </a:solidFill>
              <a:cs typeface="Arial" charset="0"/>
            </a:endParaRPr>
          </a:p>
        </p:txBody>
      </p:sp>
      <p:sp>
        <p:nvSpPr>
          <p:cNvPr id="36866"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Status of US DCLL TBS PrSR (4/6)</a:t>
            </a:r>
          </a:p>
        </p:txBody>
      </p:sp>
      <p:sp>
        <p:nvSpPr>
          <p:cNvPr id="102405" name="Text Box 5"/>
          <p:cNvSpPr txBox="1">
            <a:spLocks noChangeArrowheads="1"/>
          </p:cNvSpPr>
          <p:nvPr/>
        </p:nvSpPr>
        <p:spPr bwMode="auto">
          <a:xfrm>
            <a:off x="584200" y="1109663"/>
            <a:ext cx="7962900" cy="43688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117475" indent="-117475" defTabSz="914400">
              <a:buFontTx/>
              <a:buChar char="•"/>
              <a:defRPr/>
            </a:pPr>
            <a:r>
              <a:rPr lang="en-US" sz="1800" b="1"/>
              <a:t>Requested information (cont.):</a:t>
            </a:r>
          </a:p>
          <a:p>
            <a:pPr marL="690563" lvl="1" indent="-228600" defTabSz="914400">
              <a:buFontTx/>
              <a:buChar char="•"/>
              <a:defRPr/>
            </a:pPr>
            <a:r>
              <a:rPr lang="en-US" sz="1800" b="1"/>
              <a:t>DESCRIPTION OF POTENTIAL HAZARDS and ADOPTED SAFETY MEASURES	 </a:t>
            </a:r>
          </a:p>
          <a:p>
            <a:pPr marL="1143000" lvl="2" indent="-228600" defTabSz="914400">
              <a:buFontTx/>
              <a:buChar char="•"/>
              <a:defRPr/>
            </a:pPr>
            <a:r>
              <a:rPr lang="en-US" sz="1600"/>
              <a:t>Direct Radiation Fields	 </a:t>
            </a:r>
          </a:p>
          <a:p>
            <a:pPr marL="1143000" lvl="2" indent="-228600" defTabSz="914400">
              <a:buFontTx/>
              <a:buChar char="•"/>
              <a:defRPr/>
            </a:pPr>
            <a:r>
              <a:rPr lang="en-US" sz="1600"/>
              <a:t>Tritium	 </a:t>
            </a:r>
          </a:p>
          <a:p>
            <a:pPr marL="1143000" lvl="2" indent="-228600" defTabSz="914400">
              <a:buFontTx/>
              <a:buChar char="•"/>
              <a:defRPr/>
            </a:pPr>
            <a:r>
              <a:rPr lang="en-US" sz="1600"/>
              <a:t>Activated Products	 </a:t>
            </a:r>
          </a:p>
          <a:p>
            <a:pPr marL="1143000" lvl="2" indent="-228600" defTabSz="914400">
              <a:buFontTx/>
              <a:buChar char="•"/>
              <a:defRPr/>
            </a:pPr>
            <a:r>
              <a:rPr lang="en-US" sz="1600"/>
              <a:t>Cryogenic liquids	 </a:t>
            </a:r>
          </a:p>
          <a:p>
            <a:pPr marL="1143000" lvl="2" indent="-228600" defTabSz="914400">
              <a:buFontTx/>
              <a:buChar char="•"/>
              <a:defRPr/>
            </a:pPr>
            <a:r>
              <a:rPr lang="en-US" sz="1600"/>
              <a:t>Potential chemical reactions	 </a:t>
            </a:r>
          </a:p>
          <a:p>
            <a:pPr marL="1143000" lvl="2" indent="-228600" defTabSz="914400">
              <a:buFontTx/>
              <a:buChar char="•"/>
              <a:defRPr/>
            </a:pPr>
            <a:r>
              <a:rPr lang="en-US" sz="1600"/>
              <a:t>Hydrogen Deflagrations/Detonations	 </a:t>
            </a:r>
          </a:p>
          <a:p>
            <a:pPr marL="1143000" lvl="2" indent="-228600" defTabSz="914400">
              <a:buFontTx/>
              <a:buChar char="•"/>
              <a:defRPr/>
            </a:pPr>
            <a:r>
              <a:rPr lang="en-US" sz="1600"/>
              <a:t>Fire	 </a:t>
            </a:r>
          </a:p>
          <a:p>
            <a:pPr marL="1143000" lvl="2" indent="-228600" defTabSz="914400">
              <a:buFontTx/>
              <a:buChar char="•"/>
              <a:defRPr/>
            </a:pPr>
            <a:r>
              <a:rPr lang="en-US" sz="1600"/>
              <a:t>Other potential source terms</a:t>
            </a:r>
          </a:p>
          <a:p>
            <a:pPr marL="690563" lvl="1" indent="-228600" defTabSz="914400">
              <a:buFontTx/>
              <a:buChar char="•"/>
              <a:defRPr/>
            </a:pPr>
            <a:r>
              <a:rPr lang="en-US" sz="1800" b="1"/>
              <a:t> GENERAL SAFETY OBJECTIVES AND RELEASE GUIDELINES</a:t>
            </a:r>
            <a:endParaRPr lang="en-US" sz="1600"/>
          </a:p>
          <a:p>
            <a:pPr marL="1143000" lvl="2" indent="-228600" defTabSz="914400">
              <a:buFontTx/>
              <a:buChar char="•"/>
              <a:defRPr/>
            </a:pPr>
            <a:r>
              <a:rPr lang="en-US" sz="1600"/>
              <a:t>ITER zoning for Radiation, Ventilation, Beryllium, Fire, and Magnetic Field and TBS compliance with them 	 </a:t>
            </a:r>
          </a:p>
          <a:p>
            <a:pPr marL="1143000" lvl="2" indent="-228600" defTabSz="914400">
              <a:buFontTx/>
              <a:buChar char="•"/>
              <a:defRPr/>
            </a:pPr>
            <a:r>
              <a:rPr lang="en-US" sz="1600"/>
              <a:t>General safety objectives (Dose Limits)	 </a:t>
            </a:r>
          </a:p>
          <a:p>
            <a:pPr marL="1143000" lvl="2" indent="-228600" defTabSz="914400">
              <a:buFontTx/>
              <a:buChar char="•"/>
              <a:defRPr/>
            </a:pPr>
            <a:r>
              <a:rPr lang="en-US" sz="1600"/>
              <a:t>Estimated releases	 </a:t>
            </a:r>
          </a:p>
          <a:p>
            <a:pPr marL="690563" lvl="1" indent="-228600" defTabSz="914400">
              <a:buFontTx/>
              <a:buChar char="•"/>
              <a:defRPr/>
            </a:pPr>
            <a:endParaRPr lang="en-US" sz="16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1"/>
          <p:cNvSpPr txBox="1">
            <a:spLocks noGrp="1"/>
          </p:cNvSpPr>
          <p:nvPr/>
        </p:nvSpPr>
        <p:spPr bwMode="auto">
          <a:xfrm>
            <a:off x="0" y="6492875"/>
            <a:ext cx="2133600" cy="365125"/>
          </a:xfrm>
          <a:prstGeom prst="rect">
            <a:avLst/>
          </a:prstGeom>
          <a:noFill/>
          <a:ln w="9525">
            <a:noFill/>
            <a:miter lim="800000"/>
            <a:headEnd/>
            <a:tailEnd/>
          </a:ln>
        </p:spPr>
        <p:txBody>
          <a:bodyPr anchor="ctr"/>
          <a:lstStyle/>
          <a:p>
            <a:fld id="{02089B4F-6A21-4BA2-930E-27A899CB7B9C}" type="slidenum">
              <a:rPr lang="en-US" sz="1200">
                <a:solidFill>
                  <a:srgbClr val="FF0000"/>
                </a:solidFill>
                <a:cs typeface="Arial" charset="0"/>
              </a:rPr>
              <a:pPr/>
              <a:t>6</a:t>
            </a:fld>
            <a:endParaRPr lang="en-US" sz="1200">
              <a:solidFill>
                <a:srgbClr val="FF0000"/>
              </a:solidFill>
              <a:cs typeface="Arial" charset="0"/>
            </a:endParaRPr>
          </a:p>
        </p:txBody>
      </p:sp>
      <p:sp>
        <p:nvSpPr>
          <p:cNvPr id="37890"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Status of US DCLL TBS PrSR (5/6)</a:t>
            </a:r>
          </a:p>
        </p:txBody>
      </p:sp>
      <p:sp>
        <p:nvSpPr>
          <p:cNvPr id="102405" name="Text Box 5"/>
          <p:cNvSpPr txBox="1">
            <a:spLocks noChangeArrowheads="1"/>
          </p:cNvSpPr>
          <p:nvPr/>
        </p:nvSpPr>
        <p:spPr bwMode="auto">
          <a:xfrm>
            <a:off x="584200" y="1109663"/>
            <a:ext cx="7962900" cy="506888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117475" indent="-117475" defTabSz="914400">
              <a:buFontTx/>
              <a:buChar char="•"/>
            </a:pPr>
            <a:r>
              <a:rPr lang="en-US" sz="1800" b="1"/>
              <a:t>Requested information (cont.):</a:t>
            </a:r>
          </a:p>
          <a:p>
            <a:pPr marL="631825" lvl="1" indent="-174625" defTabSz="914400">
              <a:buFontTx/>
              <a:buChar char="•"/>
            </a:pPr>
            <a:r>
              <a:rPr lang="en-US" sz="1800" b="1"/>
              <a:t> SAFETY ASSESSMENT	 </a:t>
            </a:r>
          </a:p>
          <a:p>
            <a:pPr marL="1143000" lvl="2" indent="-228600" defTabSz="914400">
              <a:buFontTx/>
              <a:buChar char="•"/>
            </a:pPr>
            <a:r>
              <a:rPr lang="en-US" sz="1800" b="1"/>
              <a:t>Normal operation	 </a:t>
            </a:r>
          </a:p>
          <a:p>
            <a:pPr marL="1600200" lvl="3" indent="-228600" defTabSz="914400">
              <a:buFontTx/>
              <a:buChar char="•"/>
            </a:pPr>
            <a:r>
              <a:rPr lang="en-US" sz="1600"/>
              <a:t>Gaseous and liquid releases during operations	 </a:t>
            </a:r>
          </a:p>
          <a:p>
            <a:pPr marL="1600200" lvl="3" indent="-228600" defTabSz="914400">
              <a:buFontTx/>
              <a:buChar char="•"/>
            </a:pPr>
            <a:r>
              <a:rPr lang="en-US" sz="1600"/>
              <a:t>Gaseous and liquid releases during maintenance</a:t>
            </a:r>
            <a:r>
              <a:rPr lang="en-US" sz="1800" b="1"/>
              <a:t>	 </a:t>
            </a:r>
          </a:p>
          <a:p>
            <a:pPr marL="1143000" lvl="2" indent="-228600" defTabSz="914400">
              <a:buFontTx/>
              <a:buChar char="•"/>
            </a:pPr>
            <a:r>
              <a:rPr lang="en-US" sz="1800" b="1"/>
              <a:t>Design Basis Accidents</a:t>
            </a:r>
            <a:r>
              <a:rPr lang="en-US"/>
              <a:t> </a:t>
            </a:r>
            <a:r>
              <a:rPr lang="en-US" sz="1800" b="1"/>
              <a:t>	 </a:t>
            </a:r>
          </a:p>
          <a:p>
            <a:pPr marL="1600200" lvl="3" indent="-228600" defTabSz="914400">
              <a:buFontTx/>
              <a:buChar char="•"/>
            </a:pPr>
            <a:r>
              <a:rPr lang="en-US" sz="1600"/>
              <a:t>Identification of reference accidents Design Basis Accidents (DBAs)</a:t>
            </a:r>
          </a:p>
          <a:p>
            <a:pPr marL="1600200" lvl="3" indent="-228600" defTabSz="914400">
              <a:buFontTx/>
              <a:buChar char="•"/>
            </a:pPr>
            <a:r>
              <a:rPr lang="en-US" sz="1600"/>
              <a:t>Consequence analysis of DBAs inside: ITER Vacuum Vessel, Port Inter-space, Port Cell, Helium Cooling System Room, Tritium Building, and Inside Hot Cell</a:t>
            </a:r>
          </a:p>
          <a:p>
            <a:pPr marL="1143000" lvl="2" indent="-228600" defTabSz="914400">
              <a:buFontTx/>
              <a:buChar char="•"/>
            </a:pPr>
            <a:r>
              <a:rPr lang="en-US" sz="1800" b="1"/>
              <a:t>Beyond Design Basis Accidents</a:t>
            </a:r>
          </a:p>
          <a:p>
            <a:pPr marL="1143000" lvl="2" indent="-228600" defTabSz="914400">
              <a:buFontTx/>
              <a:buChar char="•"/>
            </a:pPr>
            <a:r>
              <a:rPr lang="en-US" sz="1800" b="1"/>
              <a:t>Occupational Radiation Exposure (ORE) during normal maintenance	 </a:t>
            </a:r>
          </a:p>
          <a:p>
            <a:pPr marL="1600200" lvl="3" indent="-228600" defTabSz="914400">
              <a:buFontTx/>
              <a:buChar char="•"/>
            </a:pPr>
            <a:r>
              <a:rPr lang="en-US" sz="1600"/>
              <a:t>Equipment inside port cell	 </a:t>
            </a:r>
          </a:p>
          <a:p>
            <a:pPr marL="1600200" lvl="3" indent="-228600" defTabSz="914400">
              <a:buFontTx/>
              <a:buChar char="•"/>
            </a:pPr>
            <a:r>
              <a:rPr lang="en-US" sz="1600"/>
              <a:t>Maintenance inside Cooling System Room</a:t>
            </a:r>
          </a:p>
          <a:p>
            <a:pPr marL="1600200" lvl="3" indent="-228600" defTabSz="914400">
              <a:buFontTx/>
              <a:buChar char="•"/>
            </a:pPr>
            <a:r>
              <a:rPr lang="en-US" sz="1600"/>
              <a:t>Maintenance inside Tritium System Room	 </a:t>
            </a:r>
          </a:p>
          <a:p>
            <a:pPr marL="1600200" lvl="3" indent="-228600" defTabSz="914400">
              <a:buFontTx/>
              <a:buChar char="•"/>
            </a:pPr>
            <a:r>
              <a:rPr lang="en-US" sz="1600"/>
              <a:t>TBM-set maintenance inside hot cell	 </a:t>
            </a:r>
          </a:p>
          <a:p>
            <a:pPr marL="1600200" lvl="3" indent="-228600" defTabSz="914400">
              <a:buFontTx/>
              <a:buChar char="•"/>
            </a:pPr>
            <a:r>
              <a:rPr lang="en-US" sz="1600"/>
              <a:t>AEU maintenance inside hot cell	 </a:t>
            </a:r>
          </a:p>
          <a:p>
            <a:pPr marL="1600200" lvl="3" indent="-228600" defTabSz="914400">
              <a:buFontTx/>
              <a:buChar char="•"/>
            </a:pPr>
            <a:r>
              <a:rPr lang="en-US" sz="1600"/>
              <a:t>Radiation exposure during TBM replacement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1"/>
          <p:cNvSpPr txBox="1">
            <a:spLocks noGrp="1"/>
          </p:cNvSpPr>
          <p:nvPr/>
        </p:nvSpPr>
        <p:spPr bwMode="auto">
          <a:xfrm>
            <a:off x="0" y="6492875"/>
            <a:ext cx="2133600" cy="365125"/>
          </a:xfrm>
          <a:prstGeom prst="rect">
            <a:avLst/>
          </a:prstGeom>
          <a:noFill/>
          <a:ln w="9525">
            <a:noFill/>
            <a:miter lim="800000"/>
            <a:headEnd/>
            <a:tailEnd/>
          </a:ln>
        </p:spPr>
        <p:txBody>
          <a:bodyPr anchor="ctr"/>
          <a:lstStyle/>
          <a:p>
            <a:fld id="{F6ED92FE-EA49-471C-899D-E2603206031C}" type="slidenum">
              <a:rPr lang="en-US" sz="1200">
                <a:solidFill>
                  <a:srgbClr val="FF0000"/>
                </a:solidFill>
                <a:cs typeface="Arial" charset="0"/>
              </a:rPr>
              <a:pPr/>
              <a:t>7</a:t>
            </a:fld>
            <a:endParaRPr lang="en-US" sz="1200">
              <a:solidFill>
                <a:srgbClr val="FF0000"/>
              </a:solidFill>
              <a:cs typeface="Arial" charset="0"/>
            </a:endParaRPr>
          </a:p>
        </p:txBody>
      </p:sp>
      <p:sp>
        <p:nvSpPr>
          <p:cNvPr id="38914"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Status of US DCLL TBS PrSR (6/6)</a:t>
            </a:r>
          </a:p>
        </p:txBody>
      </p:sp>
      <p:sp>
        <p:nvSpPr>
          <p:cNvPr id="102405" name="Text Box 5"/>
          <p:cNvSpPr txBox="1">
            <a:spLocks noChangeArrowheads="1"/>
          </p:cNvSpPr>
          <p:nvPr/>
        </p:nvSpPr>
        <p:spPr bwMode="auto">
          <a:xfrm>
            <a:off x="584200" y="1109663"/>
            <a:ext cx="7962900" cy="274796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117475" indent="-117475" defTabSz="914400">
              <a:buFontTx/>
              <a:buChar char="•"/>
            </a:pPr>
            <a:r>
              <a:rPr lang="en-US" sz="1800" b="1"/>
              <a:t>Requested information (cont.):</a:t>
            </a:r>
            <a:endParaRPr lang="en-US" sz="1600"/>
          </a:p>
          <a:p>
            <a:pPr marL="117475" indent="-117475" defTabSz="914400">
              <a:buFontTx/>
              <a:buChar char="•"/>
            </a:pPr>
            <a:r>
              <a:rPr lang="en-US" sz="1800" b="1"/>
              <a:t> DECOMMISSIONING AND WASTE</a:t>
            </a:r>
          </a:p>
          <a:p>
            <a:pPr marL="1143000" lvl="2" indent="-228600" defTabSz="914400">
              <a:buFontTx/>
              <a:buChar char="•"/>
            </a:pPr>
            <a:r>
              <a:rPr lang="en-US" sz="1600"/>
              <a:t>Identification of waste mass, volume, specific activity, decay heat, tritium levels and tritium degassing rate.  Categorize waste according to French and ITER waste burial classifications</a:t>
            </a:r>
            <a:r>
              <a:rPr lang="en-US" sz="1800" b="1"/>
              <a:t>	 </a:t>
            </a:r>
          </a:p>
          <a:p>
            <a:pPr marL="117475" indent="-117475" defTabSz="914400">
              <a:buFontTx/>
              <a:buChar char="•"/>
            </a:pPr>
            <a:endParaRPr lang="en-US" sz="1800" b="1"/>
          </a:p>
          <a:p>
            <a:pPr marL="117475" indent="-117475" defTabSz="914400">
              <a:buFontTx/>
              <a:buChar char="•"/>
            </a:pPr>
            <a:r>
              <a:rPr lang="en-US" sz="1800" b="1">
                <a:solidFill>
                  <a:srgbClr val="0000FF"/>
                </a:solidFill>
              </a:rPr>
              <a:t>To date two reviews have been completed without significant findings</a:t>
            </a:r>
          </a:p>
          <a:p>
            <a:pPr marL="117475" indent="-117475" defTabSz="914400">
              <a:buFontTx/>
              <a:buChar char="•"/>
            </a:pPr>
            <a:r>
              <a:rPr lang="en-US" sz="1800" b="1">
                <a:solidFill>
                  <a:srgbClr val="0000FF"/>
                </a:solidFill>
              </a:rPr>
              <a:t>The US was the only ITER Partner to meet the June 2010 deadline for PrSR submittal</a:t>
            </a:r>
            <a:r>
              <a:rPr lang="en-US" sz="1600"/>
              <a:t>	 </a:t>
            </a:r>
          </a:p>
          <a:p>
            <a:pPr marL="687388" lvl="1" indent="-230188" defTabSz="914400">
              <a:buFontTx/>
              <a:buChar char="•"/>
            </a:pPr>
            <a:endParaRPr lang="en-US" sz="16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1"/>
          <p:cNvSpPr>
            <a:spLocks noGrp="1"/>
          </p:cNvSpPr>
          <p:nvPr>
            <p:ph type="sldNum" sz="quarter" idx="10"/>
          </p:nvPr>
        </p:nvSpPr>
        <p:spPr bwMode="auto">
          <a:noFill/>
          <a:ln>
            <a:miter lim="800000"/>
            <a:headEnd/>
            <a:tailEnd/>
          </a:ln>
        </p:spPr>
        <p:txBody>
          <a:bodyPr/>
          <a:lstStyle/>
          <a:p>
            <a:fld id="{203BBBF3-7001-4A62-9AF2-65743F73CD64}" type="slidenum">
              <a:rPr lang="en-US" smtClean="0">
                <a:ea typeface="MS PGothic"/>
              </a:rPr>
              <a:pPr/>
              <a:t>8</a:t>
            </a:fld>
            <a:endParaRPr lang="en-US" smtClean="0">
              <a:ea typeface="MS PGothic"/>
            </a:endParaRPr>
          </a:p>
        </p:txBody>
      </p:sp>
      <p:sp>
        <p:nvSpPr>
          <p:cNvPr id="39938"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TBS component list</a:t>
            </a:r>
          </a:p>
        </p:txBody>
      </p:sp>
      <p:sp>
        <p:nvSpPr>
          <p:cNvPr id="39939" name="TextBox 7"/>
          <p:cNvSpPr txBox="1">
            <a:spLocks noChangeArrowheads="1"/>
          </p:cNvSpPr>
          <p:nvPr/>
        </p:nvSpPr>
        <p:spPr bwMode="auto">
          <a:xfrm>
            <a:off x="381000" y="1163638"/>
            <a:ext cx="7934325" cy="641350"/>
          </a:xfrm>
          <a:prstGeom prst="rect">
            <a:avLst/>
          </a:prstGeom>
          <a:noFill/>
          <a:ln w="9525">
            <a:noFill/>
            <a:miter lim="800000"/>
            <a:headEnd/>
            <a:tailEnd/>
          </a:ln>
        </p:spPr>
        <p:txBody>
          <a:bodyPr>
            <a:spAutoFit/>
          </a:bodyPr>
          <a:lstStyle/>
          <a:p>
            <a:pPr marL="233363" indent="-233363">
              <a:spcBef>
                <a:spcPts val="600"/>
              </a:spcBef>
              <a:buFontTx/>
              <a:buChar char="•"/>
            </a:pPr>
            <a:r>
              <a:rPr lang="en-US" sz="1800" b="1"/>
              <a:t>A preliminary list of DCLL TBS components appears in Table 3.6.1-1 of the DCLL TBS PrSR.  </a:t>
            </a:r>
            <a:endParaRPr lang="en-US" sz="1600" b="1"/>
          </a:p>
        </p:txBody>
      </p:sp>
      <p:graphicFrame>
        <p:nvGraphicFramePr>
          <p:cNvPr id="38981" name="Group 69"/>
          <p:cNvGraphicFramePr>
            <a:graphicFrameLocks noGrp="1"/>
          </p:cNvGraphicFramePr>
          <p:nvPr/>
        </p:nvGraphicFramePr>
        <p:xfrm>
          <a:off x="2736850" y="2382838"/>
          <a:ext cx="4121150" cy="2971800"/>
        </p:xfrm>
        <a:graphic>
          <a:graphicData uri="http://schemas.openxmlformats.org/drawingml/2006/table">
            <a:tbl>
              <a:tblPr/>
              <a:tblGrid>
                <a:gridCol w="1373188"/>
                <a:gridCol w="1854200"/>
                <a:gridCol w="893762"/>
              </a:tblGrid>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System</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Component</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Quantity</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gridSpan="3">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TBM</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6A6A6"/>
                    </a:solidFill>
                  </a:tcPr>
                </a:tc>
                <a:tc hMerge="1">
                  <a:txBody>
                    <a:bodyPr/>
                    <a:lstStyle/>
                    <a:p>
                      <a:endParaRPr lang="en-US"/>
                    </a:p>
                  </a:txBody>
                  <a:tcPr/>
                </a:tc>
                <a:tc hMerge="1">
                  <a:txBody>
                    <a:bodyPr/>
                    <a:lstStyle/>
                    <a:p>
                      <a:endParaRPr lang="en-US"/>
                    </a:p>
                  </a:txBody>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DCLL test blanket module</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1</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gridSpan="3">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PbLi cooling system/AEU</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hMerge="1">
                  <a:txBody>
                    <a:bodyPr/>
                    <a:lstStyle/>
                    <a:p>
                      <a:endParaRPr lang="en-US"/>
                    </a:p>
                  </a:txBody>
                  <a:tcPr/>
                </a:tc>
                <a:tc hMerge="1">
                  <a:txBody>
                    <a:bodyPr/>
                    <a:lstStyle/>
                    <a:p>
                      <a:endParaRPr lang="en-US"/>
                    </a:p>
                  </a:txBody>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Pipes</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36 m</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PbLi/He</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Heat exchanger</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1</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Pump</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1</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Expansion tank</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1</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Cold trap</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1</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Mixing tank</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1</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Drain tank</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1</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Permeator</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1</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0" fontAlgn="base" latinLnBrk="0" hangingPunct="0">
                        <a:lnSpc>
                          <a:spcPct val="100000"/>
                        </a:lnSpc>
                        <a:spcBef>
                          <a:spcPct val="20000"/>
                        </a:spcBef>
                        <a:spcAft>
                          <a:spcPct val="0"/>
                        </a:spcAft>
                        <a:buClr>
                          <a:srgbClr val="0C2D84"/>
                        </a:buClr>
                        <a:buSzTx/>
                        <a:buFontTx/>
                        <a:buNone/>
                        <a:tabLst/>
                      </a:pP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Vacuum pump</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000000"/>
                          </a:solidFill>
                          <a:effectLst/>
                          <a:latin typeface="Arial" charset="0"/>
                          <a:ea typeface="MS PGothic"/>
                          <a:cs typeface="Times New Roman" pitchFamily="18" charset="0"/>
                        </a:rPr>
                        <a:t>1</a:t>
                      </a:r>
                      <a:endParaRPr kumimoji="0" lang="en-US" sz="900" b="1" i="0" u="none" strike="noStrike" cap="none" normalizeH="0" baseline="0" smtClean="0">
                        <a:ln>
                          <a:noFill/>
                        </a:ln>
                        <a:solidFill>
                          <a:schemeClr val="tx1"/>
                        </a:solidFill>
                        <a:effectLst/>
                        <a:latin typeface="Arial" charset="0"/>
                        <a:ea typeface="MS PGothic"/>
                        <a:cs typeface="MS PGothic"/>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217168" name="Text Box 80"/>
          <p:cNvSpPr txBox="1">
            <a:spLocks noChangeArrowheads="1"/>
          </p:cNvSpPr>
          <p:nvPr/>
        </p:nvSpPr>
        <p:spPr bwMode="auto">
          <a:xfrm>
            <a:off x="2895600" y="2079625"/>
            <a:ext cx="3937000" cy="36671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defTabSz="914400">
              <a:defRPr/>
            </a:pPr>
            <a:r>
              <a:rPr lang="en-GB" sz="1200" b="1">
                <a:ea typeface="ＭＳ Ｐゴシック"/>
                <a:cs typeface="ＭＳ Ｐゴシック"/>
              </a:rPr>
              <a:t>Table 3.6.1-1. Listing of US DCLL TBS components</a:t>
            </a:r>
            <a:r>
              <a:rPr lang="en-US" sz="1800">
                <a:ea typeface="ＭＳ Ｐゴシック"/>
                <a:cs typeface="ＭＳ Ｐゴシック"/>
              </a:rPr>
              <a:t> </a:t>
            </a:r>
          </a:p>
        </p:txBody>
      </p:sp>
      <p:sp>
        <p:nvSpPr>
          <p:cNvPr id="217169" name="Text Box 81"/>
          <p:cNvSpPr txBox="1">
            <a:spLocks noChangeArrowheads="1"/>
          </p:cNvSpPr>
          <p:nvPr/>
        </p:nvSpPr>
        <p:spPr bwMode="auto">
          <a:xfrm>
            <a:off x="3175" y="2514600"/>
            <a:ext cx="2222500" cy="1100138"/>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ea typeface="ＭＳ Ｐゴシック"/>
                <a:cs typeface="ＭＳ Ｐゴシック"/>
              </a:rPr>
              <a:t>TBS system name</a:t>
            </a:r>
          </a:p>
          <a:p>
            <a:pPr marL="228600" lvl="1" indent="114300" defTabSz="914400">
              <a:buFontTx/>
              <a:buChar char="•"/>
              <a:defRPr/>
            </a:pPr>
            <a:r>
              <a:rPr lang="en-US" sz="1600">
                <a:ea typeface="ＭＳ Ｐゴシック"/>
                <a:cs typeface="ＭＳ Ｐゴシック"/>
              </a:rPr>
              <a:t>PbLi</a:t>
            </a:r>
          </a:p>
          <a:p>
            <a:pPr marL="228600" lvl="1" indent="114300" defTabSz="914400">
              <a:buFontTx/>
              <a:buChar char="•"/>
              <a:defRPr/>
            </a:pPr>
            <a:r>
              <a:rPr lang="en-US" sz="1600">
                <a:ea typeface="ＭＳ Ｐゴシック"/>
                <a:cs typeface="ＭＳ Ｐゴシック"/>
              </a:rPr>
              <a:t>Primary helium</a:t>
            </a:r>
          </a:p>
          <a:p>
            <a:pPr marL="228600" lvl="1" indent="114300" defTabSz="914400">
              <a:buFontTx/>
              <a:buChar char="•"/>
              <a:defRPr/>
            </a:pPr>
            <a:r>
              <a:rPr lang="en-US" sz="1600">
                <a:ea typeface="ＭＳ Ｐゴシック"/>
                <a:cs typeface="ＭＳ Ｐゴシック"/>
              </a:rPr>
              <a:t>Secondary helium</a:t>
            </a:r>
          </a:p>
        </p:txBody>
      </p:sp>
      <p:sp>
        <p:nvSpPr>
          <p:cNvPr id="39999" name="Line 82"/>
          <p:cNvSpPr>
            <a:spLocks noChangeShapeType="1"/>
          </p:cNvSpPr>
          <p:nvPr/>
        </p:nvSpPr>
        <p:spPr bwMode="auto">
          <a:xfrm>
            <a:off x="2279650" y="3006725"/>
            <a:ext cx="484188" cy="161925"/>
          </a:xfrm>
          <a:prstGeom prst="line">
            <a:avLst/>
          </a:prstGeom>
          <a:noFill/>
          <a:ln w="19050">
            <a:solidFill>
              <a:schemeClr val="tx1"/>
            </a:solidFill>
            <a:round/>
            <a:headEnd/>
            <a:tailEnd type="triangle" w="med" len="med"/>
          </a:ln>
        </p:spPr>
        <p:txBody>
          <a:bodyPr/>
          <a:lstStyle/>
          <a:p>
            <a:endParaRPr lang="en-US"/>
          </a:p>
        </p:txBody>
      </p:sp>
      <p:sp>
        <p:nvSpPr>
          <p:cNvPr id="217171" name="Text Box 83"/>
          <p:cNvSpPr txBox="1">
            <a:spLocks noChangeArrowheads="1"/>
          </p:cNvSpPr>
          <p:nvPr/>
        </p:nvSpPr>
        <p:spPr bwMode="auto">
          <a:xfrm>
            <a:off x="350838" y="3949700"/>
            <a:ext cx="2292350" cy="366713"/>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ea typeface="ＭＳ Ｐゴシック"/>
                <a:cs typeface="ＭＳ Ｐゴシック"/>
              </a:rPr>
              <a:t>Component identifier</a:t>
            </a:r>
          </a:p>
        </p:txBody>
      </p:sp>
      <p:sp>
        <p:nvSpPr>
          <p:cNvPr id="40001" name="Line 84"/>
          <p:cNvSpPr>
            <a:spLocks noChangeShapeType="1"/>
          </p:cNvSpPr>
          <p:nvPr/>
        </p:nvSpPr>
        <p:spPr bwMode="auto">
          <a:xfrm flipV="1">
            <a:off x="2625725" y="4103688"/>
            <a:ext cx="1500188" cy="22225"/>
          </a:xfrm>
          <a:prstGeom prst="line">
            <a:avLst/>
          </a:prstGeom>
          <a:noFill/>
          <a:ln w="19050">
            <a:solidFill>
              <a:schemeClr val="tx1"/>
            </a:solidFill>
            <a:round/>
            <a:headEnd/>
            <a:tailEnd type="triangle" w="med" len="med"/>
          </a:ln>
        </p:spPr>
        <p:txBody>
          <a:bodyPr/>
          <a:lstStyle/>
          <a:p>
            <a:endParaRPr lang="en-US"/>
          </a:p>
        </p:txBody>
      </p:sp>
      <p:sp>
        <p:nvSpPr>
          <p:cNvPr id="217173" name="Text Box 85"/>
          <p:cNvSpPr txBox="1">
            <a:spLocks noChangeArrowheads="1"/>
          </p:cNvSpPr>
          <p:nvPr/>
        </p:nvSpPr>
        <p:spPr bwMode="auto">
          <a:xfrm>
            <a:off x="7292975" y="3317875"/>
            <a:ext cx="1035050" cy="366713"/>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wrap="none">
            <a:spAutoFit/>
          </a:bodyPr>
          <a:lstStyle/>
          <a:p>
            <a:pPr defTabSz="914400">
              <a:defRPr/>
            </a:pPr>
            <a:r>
              <a:rPr lang="en-US" sz="1800">
                <a:ea typeface="ＭＳ Ｐゴシック"/>
                <a:cs typeface="ＭＳ Ｐゴシック"/>
              </a:rPr>
              <a:t>Quantity</a:t>
            </a:r>
          </a:p>
        </p:txBody>
      </p:sp>
      <p:sp>
        <p:nvSpPr>
          <p:cNvPr id="40003" name="Line 86"/>
          <p:cNvSpPr>
            <a:spLocks noChangeShapeType="1"/>
          </p:cNvSpPr>
          <p:nvPr/>
        </p:nvSpPr>
        <p:spPr bwMode="auto">
          <a:xfrm flipH="1" flipV="1">
            <a:off x="6542088" y="3429000"/>
            <a:ext cx="695325" cy="34925"/>
          </a:xfrm>
          <a:prstGeom prst="line">
            <a:avLst/>
          </a:prstGeom>
          <a:noFill/>
          <a:ln w="1905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1"/>
          <p:cNvSpPr>
            <a:spLocks noGrp="1"/>
          </p:cNvSpPr>
          <p:nvPr>
            <p:ph type="sldNum" sz="quarter" idx="10"/>
          </p:nvPr>
        </p:nvSpPr>
        <p:spPr bwMode="auto">
          <a:noFill/>
          <a:ln>
            <a:miter lim="800000"/>
            <a:headEnd/>
            <a:tailEnd/>
          </a:ln>
        </p:spPr>
        <p:txBody>
          <a:bodyPr/>
          <a:lstStyle/>
          <a:p>
            <a:fld id="{4EAB05DA-CB05-4531-9513-DCCF68CF6D0C}" type="slidenum">
              <a:rPr lang="en-US" smtClean="0">
                <a:ea typeface="MS PGothic"/>
              </a:rPr>
              <a:pPr/>
              <a:t>9</a:t>
            </a:fld>
            <a:endParaRPr lang="en-US" smtClean="0">
              <a:ea typeface="MS PGothic"/>
            </a:endParaRPr>
          </a:p>
        </p:txBody>
      </p:sp>
      <p:sp>
        <p:nvSpPr>
          <p:cNvPr id="40962" name="Title 3"/>
          <p:cNvSpPr>
            <a:spLocks noGrp="1"/>
          </p:cNvSpPr>
          <p:nvPr>
            <p:ph type="ctrTitle" idx="4294967295"/>
          </p:nvPr>
        </p:nvSpPr>
        <p:spPr bwMode="auto">
          <a:xfrm>
            <a:off x="685800" y="152400"/>
            <a:ext cx="7772400" cy="1470025"/>
          </a:xfrm>
          <a:prstGeom prst="rect">
            <a:avLst/>
          </a:prstGeom>
          <a:noFill/>
          <a:ln>
            <a:miter lim="800000"/>
            <a:headEnd/>
            <a:tailEnd/>
          </a:ln>
        </p:spPr>
        <p:txBody>
          <a:bodyPr/>
          <a:lstStyle/>
          <a:p>
            <a:pPr algn="ctr"/>
            <a:r>
              <a:rPr lang="en-US" sz="3200" smtClean="0">
                <a:latin typeface="Arial" charset="0"/>
                <a:cs typeface="Arial" charset="0"/>
              </a:rPr>
              <a:t>TBS component Classification (1/4)</a:t>
            </a:r>
          </a:p>
        </p:txBody>
      </p:sp>
      <p:sp>
        <p:nvSpPr>
          <p:cNvPr id="40963" name="TextBox 7"/>
          <p:cNvSpPr txBox="1">
            <a:spLocks noChangeArrowheads="1"/>
          </p:cNvSpPr>
          <p:nvPr/>
        </p:nvSpPr>
        <p:spPr bwMode="auto">
          <a:xfrm>
            <a:off x="381000" y="1301750"/>
            <a:ext cx="8180388" cy="366713"/>
          </a:xfrm>
          <a:prstGeom prst="rect">
            <a:avLst/>
          </a:prstGeom>
          <a:noFill/>
          <a:ln w="9525">
            <a:noFill/>
            <a:miter lim="800000"/>
            <a:headEnd/>
            <a:tailEnd/>
          </a:ln>
        </p:spPr>
        <p:txBody>
          <a:bodyPr>
            <a:spAutoFit/>
          </a:bodyPr>
          <a:lstStyle/>
          <a:p>
            <a:pPr marL="233363" indent="-233363">
              <a:spcBef>
                <a:spcPts val="600"/>
              </a:spcBef>
              <a:buFontTx/>
              <a:buChar char="•"/>
            </a:pPr>
            <a:r>
              <a:rPr lang="en-US" sz="1800" b="1"/>
              <a:t>DCLL TBS component PED/ESPN classification</a:t>
            </a:r>
            <a:endParaRPr lang="en-US" sz="1600" b="1"/>
          </a:p>
        </p:txBody>
      </p:sp>
      <p:pic>
        <p:nvPicPr>
          <p:cNvPr id="40964" name="Picture 2"/>
          <p:cNvPicPr>
            <a:picLocks noChangeAspect="1" noChangeArrowheads="1"/>
          </p:cNvPicPr>
          <p:nvPr/>
        </p:nvPicPr>
        <p:blipFill>
          <a:blip r:embed="rId2"/>
          <a:srcRect/>
          <a:stretch>
            <a:fillRect/>
          </a:stretch>
        </p:blipFill>
        <p:spPr bwMode="auto">
          <a:xfrm>
            <a:off x="5953125" y="5173663"/>
            <a:ext cx="1214438" cy="525462"/>
          </a:xfrm>
          <a:prstGeom prst="rect">
            <a:avLst/>
          </a:prstGeom>
          <a:noFill/>
          <a:ln w="9525">
            <a:noFill/>
            <a:miter lim="800000"/>
            <a:headEnd/>
            <a:tailEnd/>
          </a:ln>
        </p:spPr>
      </p:pic>
      <p:sp>
        <p:nvSpPr>
          <p:cNvPr id="228360" name="Text Box 8"/>
          <p:cNvSpPr txBox="1">
            <a:spLocks noChangeArrowheads="1"/>
          </p:cNvSpPr>
          <p:nvPr/>
        </p:nvSpPr>
        <p:spPr bwMode="auto">
          <a:xfrm>
            <a:off x="231775" y="2281238"/>
            <a:ext cx="4056063" cy="2857500"/>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a:spAutoFit/>
          </a:bodyPr>
          <a:lstStyle/>
          <a:p>
            <a:pPr marL="176213" indent="-176213" defTabSz="914400">
              <a:buFontTx/>
              <a:buChar char="•"/>
              <a:defRPr/>
            </a:pPr>
            <a:r>
              <a:rPr lang="en-GB" sz="1400">
                <a:ea typeface="ＭＳ Ｐゴシック"/>
                <a:cs typeface="ＭＳ Ｐゴシック"/>
              </a:rPr>
              <a:t>Criterion 1 - </a:t>
            </a:r>
            <a:r>
              <a:rPr lang="en-US" sz="1400">
                <a:ea typeface="ＭＳ Ｐゴシック"/>
                <a:cs typeface="ＭＳ Ｐゴシック"/>
              </a:rPr>
              <a:t>If the component pressure exceeds 1.5 Bar under </a:t>
            </a:r>
            <a:r>
              <a:rPr lang="en-US" sz="1400">
                <a:solidFill>
                  <a:srgbClr val="FF0000"/>
                </a:solidFill>
                <a:ea typeface="ＭＳ Ｐゴシック"/>
                <a:cs typeface="ＭＳ Ｐゴシック"/>
              </a:rPr>
              <a:t>normal operation conditions</a:t>
            </a:r>
            <a:r>
              <a:rPr lang="en-US" sz="1400">
                <a:ea typeface="ＭＳ Ｐゴシック"/>
                <a:cs typeface="ＭＳ Ｐゴシック"/>
              </a:rPr>
              <a:t>, then this vessel is to be considered a pressure vessel and falls with the purview of the PED</a:t>
            </a:r>
            <a:endParaRPr lang="en-GB" sz="1400">
              <a:ea typeface="ＭＳ Ｐゴシック"/>
              <a:cs typeface="ＭＳ Ｐゴシック"/>
            </a:endParaRPr>
          </a:p>
          <a:p>
            <a:pPr marL="176213" indent="-176213" defTabSz="914400">
              <a:buFontTx/>
              <a:buChar char="•"/>
              <a:defRPr/>
            </a:pPr>
            <a:r>
              <a:rPr lang="en-GB" sz="1400">
                <a:ea typeface="ＭＳ Ｐゴシック"/>
                <a:cs typeface="ＭＳ Ｐゴシック"/>
              </a:rPr>
              <a:t> Criterion 2 - </a:t>
            </a:r>
            <a:r>
              <a:rPr lang="en-US" sz="1400">
                <a:ea typeface="ＭＳ Ｐゴシック"/>
                <a:cs typeface="ＭＳ Ｐゴシック"/>
              </a:rPr>
              <a:t>If this pressure vessel is located in a</a:t>
            </a:r>
            <a:r>
              <a:rPr lang="en-US" sz="1400">
                <a:solidFill>
                  <a:schemeClr val="accent2"/>
                </a:solidFill>
                <a:ea typeface="ＭＳ Ｐゴシック"/>
                <a:cs typeface="ＭＳ Ｐゴシック"/>
              </a:rPr>
              <a:t> basic nuclear facility </a:t>
            </a:r>
            <a:r>
              <a:rPr lang="en-US" sz="1400">
                <a:ea typeface="ＭＳ Ｐゴシック"/>
                <a:cs typeface="ＭＳ Ｐゴシック"/>
              </a:rPr>
              <a:t>and </a:t>
            </a:r>
            <a:r>
              <a:rPr lang="en-US" sz="1400">
                <a:solidFill>
                  <a:srgbClr val="FF0000"/>
                </a:solidFill>
                <a:ea typeface="ＭＳ Ｐゴシック"/>
                <a:cs typeface="ＭＳ Ｐゴシック"/>
              </a:rPr>
              <a:t>directly ensures the confinement of radioactivity,</a:t>
            </a:r>
            <a:r>
              <a:rPr lang="en-US" sz="1400">
                <a:ea typeface="ＭＳ Ｐゴシック"/>
                <a:cs typeface="ＭＳ Ｐゴシック"/>
              </a:rPr>
              <a:t> </a:t>
            </a:r>
            <a:r>
              <a:rPr lang="en-US" sz="1400">
                <a:solidFill>
                  <a:srgbClr val="FF0000"/>
                </a:solidFill>
                <a:ea typeface="ＭＳ Ｐゴシック"/>
                <a:cs typeface="ＭＳ Ｐゴシック"/>
              </a:rPr>
              <a:t>under the conditions defined for operational purposes,</a:t>
            </a:r>
            <a:r>
              <a:rPr lang="en-US" sz="1400">
                <a:ea typeface="ＭＳ Ｐゴシック"/>
                <a:cs typeface="ＭＳ Ｐゴシック"/>
              </a:rPr>
              <a:t> for which the</a:t>
            </a:r>
            <a:r>
              <a:rPr lang="en-US" sz="1400">
                <a:solidFill>
                  <a:schemeClr val="accent2"/>
                </a:solidFill>
                <a:ea typeface="ＭＳ Ｐゴシック"/>
                <a:cs typeface="ＭＳ Ｐゴシック"/>
              </a:rPr>
              <a:t> release of this radioactivity exceeds 370 MBq</a:t>
            </a:r>
            <a:r>
              <a:rPr lang="en-US" sz="1400">
                <a:ea typeface="ＭＳ Ｐゴシック"/>
                <a:cs typeface="ＭＳ Ｐゴシック"/>
              </a:rPr>
              <a:t>, then this component is considered to be Nuclear Pressure Equipment (NPE) and falls within the regulatory frame work of ESPN</a:t>
            </a:r>
          </a:p>
        </p:txBody>
      </p:sp>
      <p:sp>
        <p:nvSpPr>
          <p:cNvPr id="228361" name="Text Box 9"/>
          <p:cNvSpPr txBox="1">
            <a:spLocks noChangeArrowheads="1"/>
          </p:cNvSpPr>
          <p:nvPr/>
        </p:nvSpPr>
        <p:spPr bwMode="auto">
          <a:xfrm>
            <a:off x="4699000" y="2032000"/>
            <a:ext cx="4052888" cy="4346575"/>
          </a:xfrm>
          <a:prstGeom prst="rect">
            <a:avLst/>
          </a:prstGeom>
          <a:solidFill>
            <a:schemeClr val="bg1"/>
          </a:solidFill>
          <a:ln w="9525">
            <a:noFill/>
            <a:miter lim="800000"/>
            <a:headEnd/>
            <a:tailEnd/>
          </a:ln>
          <a:effectLst>
            <a:prstShdw prst="shdw17" dist="17961" dir="2700000">
              <a:schemeClr val="bg1">
                <a:gamma/>
                <a:shade val="60000"/>
                <a:invGamma/>
              </a:schemeClr>
            </a:prstShdw>
          </a:effectLst>
        </p:spPr>
        <p:txBody>
          <a:bodyPr>
            <a:spAutoFit/>
          </a:bodyPr>
          <a:lstStyle/>
          <a:p>
            <a:pPr marL="228600" indent="-228600" defTabSz="914400">
              <a:buFont typeface="Times New Roman" pitchFamily="18" charset="0"/>
              <a:buAutoNum type="arabicPeriod"/>
              <a:defRPr/>
            </a:pPr>
            <a:r>
              <a:rPr lang="en-US" sz="1400">
                <a:ea typeface="ＭＳ Ｐゴシック"/>
                <a:cs typeface="ＭＳ Ｐゴシック"/>
              </a:rPr>
              <a:t>PED classification - pressure hazard category 0, I, II, II, and IV taken from Figure 2 of </a:t>
            </a:r>
            <a:r>
              <a:rPr lang="en-GB" sz="1400">
                <a:ea typeface="ＭＳ Ｐゴシック"/>
                <a:cs typeface="ＭＳ Ｐゴシック"/>
              </a:rPr>
              <a:t>ITER_D_2F3WWR_v1_3</a:t>
            </a:r>
          </a:p>
          <a:p>
            <a:pPr marL="228600" indent="-228600" defTabSz="914400">
              <a:buFont typeface="Times New Roman" pitchFamily="18" charset="0"/>
              <a:buAutoNum type="arabicPeriod"/>
              <a:defRPr/>
            </a:pPr>
            <a:r>
              <a:rPr lang="en-GB" sz="1400">
                <a:ea typeface="ＭＳ Ｐゴシック"/>
                <a:cs typeface="ＭＳ Ｐゴシック"/>
              </a:rPr>
              <a:t>ESPN n</a:t>
            </a:r>
            <a:r>
              <a:rPr lang="en-US" sz="1400">
                <a:ea typeface="ＭＳ Ｐゴシック"/>
                <a:cs typeface="ＭＳ Ｐゴシック"/>
              </a:rPr>
              <a:t>nuclear level of category N1, N2, and N3</a:t>
            </a:r>
            <a:endParaRPr lang="en-GB" sz="1400">
              <a:ea typeface="ＭＳ Ｐゴシック"/>
              <a:cs typeface="ＭＳ Ｐゴシック"/>
            </a:endParaRPr>
          </a:p>
          <a:p>
            <a:pPr marL="571500" lvl="1" indent="-228600" defTabSz="914400">
              <a:buFont typeface="Times New Roman" pitchFamily="18" charset="0"/>
              <a:buAutoNum type="alphaLcParenR"/>
              <a:defRPr/>
            </a:pPr>
            <a:r>
              <a:rPr lang="en-US" sz="1400">
                <a:ea typeface="ＭＳ Ｐゴシック"/>
                <a:cs typeface="ＭＳ Ｐゴシック"/>
              </a:rPr>
              <a:t>N1 level applies to all NPE for which failure may lead to conditions under which the safety report and related documentation governing the basic nuclear facility where said equipment is located or destined makes it impossible to bring the facility back to a safe state</a:t>
            </a:r>
          </a:p>
          <a:p>
            <a:pPr marL="571500" lvl="1" indent="-228600" defTabSz="914400">
              <a:buFont typeface="Times New Roman" pitchFamily="18" charset="0"/>
              <a:buAutoNum type="alphaLcParenR"/>
              <a:defRPr/>
            </a:pPr>
            <a:r>
              <a:rPr lang="en-US" sz="1400">
                <a:ea typeface="ＭＳ Ｐゴシック"/>
                <a:cs typeface="ＭＳ Ｐゴシック"/>
              </a:rPr>
              <a:t>N2 level applies to all nuclear pressure equipment that is not classified in the N1 level and for which the failure may result in radioactive releases greater than 370 GBq </a:t>
            </a:r>
            <a:endParaRPr lang="en-GB" sz="1400">
              <a:ea typeface="ＭＳ Ｐゴシック"/>
              <a:cs typeface="ＭＳ Ｐゴシック"/>
            </a:endParaRPr>
          </a:p>
          <a:p>
            <a:pPr marL="571500" lvl="1" indent="-228600" defTabSz="914400">
              <a:buFont typeface="Times New Roman" pitchFamily="18" charset="0"/>
              <a:buAutoNum type="alphaLcParenR"/>
              <a:defRPr/>
            </a:pPr>
            <a:r>
              <a:rPr lang="en-US" sz="1400">
                <a:ea typeface="ＭＳ Ｐゴシック"/>
                <a:cs typeface="ＭＳ Ｐゴシック"/>
              </a:rPr>
              <a:t>N3 level applies to all nuclear pressure equipment that is not classified in the N1 or N2 categories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CLL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entury Gothic"/>
        <a:ea typeface="Times New Roman"/>
        <a:cs typeface="Arial Narrow"/>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2500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25000" smtClean="0">
            <a:ln>
              <a:noFill/>
            </a:ln>
            <a:solidFill>
              <a:schemeClr val="tx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11747</TotalTime>
  <Words>5096</Words>
  <Application>Microsoft Office PowerPoint</Application>
  <PresentationFormat>On-screen Show (4:3)</PresentationFormat>
  <Paragraphs>849</Paragraphs>
  <Slides>42</Slides>
  <Notes>22</Notes>
  <HiddenSlides>0</HiddenSlides>
  <MMClips>0</MMClips>
  <ScaleCrop>false</ScaleCrop>
  <HeadingPairs>
    <vt:vector size="6" baseType="variant">
      <vt:variant>
        <vt:lpstr>Fonts Used</vt:lpstr>
      </vt:variant>
      <vt:variant>
        <vt:i4>9</vt:i4>
      </vt:variant>
      <vt:variant>
        <vt:lpstr>Design Template</vt:lpstr>
      </vt:variant>
      <vt:variant>
        <vt:i4>16</vt:i4>
      </vt:variant>
      <vt:variant>
        <vt:lpstr>Slide Titles</vt:lpstr>
      </vt:variant>
      <vt:variant>
        <vt:i4>42</vt:i4>
      </vt:variant>
    </vt:vector>
  </HeadingPairs>
  <TitlesOfParts>
    <vt:vector size="67" baseType="lpstr">
      <vt:lpstr>Arial</vt:lpstr>
      <vt:lpstr>MS PGothic</vt:lpstr>
      <vt:lpstr>Century Gothic</vt:lpstr>
      <vt:lpstr>Times New Roman</vt:lpstr>
      <vt:lpstr>Arial Narrow</vt:lpstr>
      <vt:lpstr>Calibri</vt:lpstr>
      <vt:lpstr>Wingdings</vt:lpstr>
      <vt:lpstr>Arial-BoldMT</vt:lpstr>
      <vt:lpstr>MS Mincho</vt:lpstr>
      <vt:lpstr>DCLL Theme</vt:lpstr>
      <vt:lpstr>Custom Design</vt:lpstr>
      <vt:lpstr>DCLL Theme</vt:lpstr>
      <vt:lpstr>DCLL Theme</vt:lpstr>
      <vt:lpstr>DCLL Theme</vt:lpstr>
      <vt:lpstr>DCLL Theme</vt:lpstr>
      <vt:lpstr>DCLL Theme</vt:lpstr>
      <vt:lpstr>DCLL Theme</vt:lpstr>
      <vt:lpstr>DCLL Theme</vt:lpstr>
      <vt:lpstr>DCLL Theme</vt:lpstr>
      <vt:lpstr>DCLL Theme</vt:lpstr>
      <vt:lpstr>DCLL Theme</vt:lpstr>
      <vt:lpstr>DCLL Theme</vt:lpstr>
      <vt:lpstr>DCLL Theme</vt:lpstr>
      <vt:lpstr>DCLL Theme</vt:lpstr>
      <vt:lpstr>DCLL Theme</vt:lpstr>
      <vt:lpstr>US DCLL TBS Preliminary Safety Report Status</vt:lpstr>
      <vt:lpstr>Status of US DCLL TBS PrSR (1/6)</vt:lpstr>
      <vt:lpstr>Status of US DCLL TBS PrSR (2/6)</vt:lpstr>
      <vt:lpstr>Status of US DCLL TBS PrSR (3/6)</vt:lpstr>
      <vt:lpstr>Status of US DCLL TBS PrSR (4/6)</vt:lpstr>
      <vt:lpstr>Status of US DCLL TBS PrSR (5/6)</vt:lpstr>
      <vt:lpstr>Status of US DCLL TBS PrSR (6/6)</vt:lpstr>
      <vt:lpstr>TBS component list</vt:lpstr>
      <vt:lpstr>TBS component Classification (1/4)</vt:lpstr>
      <vt:lpstr>TBS component Classification (2/4)</vt:lpstr>
      <vt:lpstr>TBS component Classification (3/4)</vt:lpstr>
      <vt:lpstr>TBS component Classification (4/4)</vt:lpstr>
      <vt:lpstr>Conclusions (1/3)</vt:lpstr>
      <vt:lpstr>Conclusions (2/3)</vt:lpstr>
      <vt:lpstr>Conclusions (3/3)</vt:lpstr>
      <vt:lpstr>TBS component SIC Classification </vt:lpstr>
      <vt:lpstr>TBS component SIC Classification (cont.)</vt:lpstr>
      <vt:lpstr>TBS component SIC Classification (cont.)</vt:lpstr>
      <vt:lpstr>Reference Accidents Analyzed*</vt:lpstr>
      <vt:lpstr>Reference Accidents Analyzed (cont.)</vt:lpstr>
      <vt:lpstr>In-vessel TBM Helium Leak</vt:lpstr>
      <vt:lpstr>In-vessel TBM Helium Leak (cont).</vt:lpstr>
      <vt:lpstr>Helium Leak &amp; Coincident Breeder Box Failure</vt:lpstr>
      <vt:lpstr>Reference Accidents Analyzed (cont.)</vt:lpstr>
      <vt:lpstr>Reference Accidents Analyzed (cont.)</vt:lpstr>
      <vt:lpstr>PbLi Leak into Inter-space</vt:lpstr>
      <vt:lpstr>Reference Accidents Analyzed (cont.)</vt:lpstr>
      <vt:lpstr>Reference Accidents Analyzed (cont.)</vt:lpstr>
      <vt:lpstr>Helium Leak into Inter-space</vt:lpstr>
      <vt:lpstr>Helium Leak into Inter-space (cont.)</vt:lpstr>
      <vt:lpstr>Helium Leak into Inter-space (cont.)</vt:lpstr>
      <vt:lpstr>Reference Accidents Analyzed (cont.)</vt:lpstr>
      <vt:lpstr>Helium Leak into Port Cell</vt:lpstr>
      <vt:lpstr>Helium Leak into Port Cell (cont.)</vt:lpstr>
      <vt:lpstr>Reference Accidents Analyzed (cont.)</vt:lpstr>
      <vt:lpstr>Helium Leak into TCWS VA</vt:lpstr>
      <vt:lpstr>Accidents Inside Tritium Building</vt:lpstr>
      <vt:lpstr>Accidents Inside Hot Cell</vt:lpstr>
      <vt:lpstr>Waste Classification </vt:lpstr>
      <vt:lpstr>Waste Classification (cont.)</vt:lpstr>
      <vt:lpstr>Waste Classification (cont.)</vt:lpstr>
      <vt:lpstr>Outline</vt:lpstr>
    </vt:vector>
  </TitlesOfParts>
  <Company>University of Wisconsin-Madison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Mohamed Sawan User</dc:creator>
  <cp:lastModifiedBy>TEST</cp:lastModifiedBy>
  <cp:revision>308</cp:revision>
  <dcterms:created xsi:type="dcterms:W3CDTF">2009-06-25T16:00:08Z</dcterms:created>
  <dcterms:modified xsi:type="dcterms:W3CDTF">2010-08-02T21:23:30Z</dcterms:modified>
</cp:coreProperties>
</file>