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4" r:id="rId3"/>
    <p:sldId id="276" r:id="rId4"/>
    <p:sldId id="288" r:id="rId5"/>
    <p:sldId id="277" r:id="rId6"/>
    <p:sldId id="289" r:id="rId7"/>
    <p:sldId id="278" r:id="rId8"/>
    <p:sldId id="290" r:id="rId9"/>
    <p:sldId id="279" r:id="rId10"/>
    <p:sldId id="280" r:id="rId11"/>
  </p:sldIdLst>
  <p:sldSz cx="9144000" cy="6858000" type="screen4x3"/>
  <p:notesSz cx="6858000" cy="91011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806" y="4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834B16F-66E5-4F27-B0D0-2EA49ACD2792}" type="datetimeFigureOut">
              <a:rPr lang="en-US" smtClean="0"/>
              <a:t>11/13/2014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B12C39D-E7B9-445A-9FAE-D07481716DCA}"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34B16F-66E5-4F27-B0D0-2EA49ACD2792}" type="datetimeFigureOut">
              <a:rPr lang="en-US" smtClean="0"/>
              <a:t>11/13/2014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12C39D-E7B9-445A-9FAE-D07481716D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40"/>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1"/>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34B16F-66E5-4F27-B0D0-2EA49ACD2792}" type="datetimeFigureOut">
              <a:rPr lang="en-US" smtClean="0"/>
              <a:t>11/13/2014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12C39D-E7B9-445A-9FAE-D07481716D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34B16F-66E5-4F27-B0D0-2EA49ACD2792}" type="datetimeFigureOut">
              <a:rPr lang="en-US" smtClean="0"/>
              <a:t>11/13/2014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12C39D-E7B9-445A-9FAE-D07481716DC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834B16F-66E5-4F27-B0D0-2EA49ACD2792}" type="datetimeFigureOut">
              <a:rPr lang="en-US" smtClean="0"/>
              <a:t>11/13/2014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12C39D-E7B9-445A-9FAE-D07481716DCA}"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34B16F-66E5-4F27-B0D0-2EA49ACD2792}" type="datetimeFigureOut">
              <a:rPr lang="en-US" smtClean="0"/>
              <a:t>11/13/2014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B12C39D-E7B9-445A-9FAE-D07481716DC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34B16F-66E5-4F27-B0D0-2EA49ACD2792}" type="datetimeFigureOut">
              <a:rPr lang="en-US" smtClean="0"/>
              <a:t>11/13/2014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B12C39D-E7B9-445A-9FAE-D07481716DC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834B16F-66E5-4F27-B0D0-2EA49ACD2792}" type="datetimeFigureOut">
              <a:rPr lang="en-US" smtClean="0"/>
              <a:t>11/13/2014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B12C39D-E7B9-445A-9FAE-D07481716D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834B16F-66E5-4F27-B0D0-2EA49ACD2792}" type="datetimeFigureOut">
              <a:rPr lang="en-US" smtClean="0"/>
              <a:t>11/13/2014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B12C39D-E7B9-445A-9FAE-D07481716DCA}"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34B16F-66E5-4F27-B0D0-2EA49ACD2792}" type="datetimeFigureOut">
              <a:rPr lang="en-US" smtClean="0"/>
              <a:t>11/13/2014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B12C39D-E7B9-445A-9FAE-D07481716DC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834B16F-66E5-4F27-B0D0-2EA49ACD2792}" type="datetimeFigureOut">
              <a:rPr lang="en-US" smtClean="0"/>
              <a:t>11/13/2014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B12C39D-E7B9-445A-9FAE-D07481716DCA}"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4"/>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2"/>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6"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8"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2" y="1055078"/>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834B16F-66E5-4F27-B0D0-2EA49ACD2792}" type="datetimeFigureOut">
              <a:rPr lang="en-US" smtClean="0"/>
              <a:t>11/13/2014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B12C39D-E7B9-445A-9FAE-D07481716DCA}"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6400" y="1066801"/>
            <a:ext cx="6477000" cy="646331"/>
          </a:xfrm>
          <a:prstGeom prst="rect">
            <a:avLst/>
          </a:prstGeom>
        </p:spPr>
        <p:txBody>
          <a:bodyPr wrap="square">
            <a:spAutoFit/>
          </a:bodyPr>
          <a:lstStyle/>
          <a:p>
            <a:pPr algn="ctr"/>
            <a:r>
              <a:rPr lang="en-US" sz="3600" b="1" dirty="0" smtClean="0">
                <a:latin typeface="Times New Roman" pitchFamily="18" charset="0"/>
                <a:cs typeface="Times New Roman" pitchFamily="18" charset="0"/>
              </a:rPr>
              <a:t>What is Dual Coolant Blanket?</a:t>
            </a:r>
          </a:p>
        </p:txBody>
      </p:sp>
      <p:sp>
        <p:nvSpPr>
          <p:cNvPr id="5" name="Rectangle 4"/>
          <p:cNvSpPr/>
          <p:nvPr/>
        </p:nvSpPr>
        <p:spPr>
          <a:xfrm>
            <a:off x="3628813" y="3352801"/>
            <a:ext cx="2448106" cy="461665"/>
          </a:xfrm>
          <a:prstGeom prst="rect">
            <a:avLst/>
          </a:prstGeom>
        </p:spPr>
        <p:txBody>
          <a:bodyPr wrap="none">
            <a:spAutoFit/>
          </a:bodyPr>
          <a:lstStyle/>
          <a:p>
            <a:pPr algn="ctr"/>
            <a:r>
              <a:rPr lang="de-DE" sz="2400" b="1" dirty="0" smtClean="0">
                <a:latin typeface="Times New Roman" pitchFamily="18" charset="0"/>
                <a:cs typeface="Times New Roman" pitchFamily="18" charset="0"/>
              </a:rPr>
              <a:t>Siegfried Malang</a:t>
            </a:r>
            <a:endParaRPr lang="en-US" sz="2400" dirty="0">
              <a:latin typeface="Times New Roman" pitchFamily="18" charset="0"/>
              <a:cs typeface="Times New Roman" pitchFamily="18" charset="0"/>
            </a:endParaRPr>
          </a:p>
        </p:txBody>
      </p:sp>
      <p:sp>
        <p:nvSpPr>
          <p:cNvPr id="6" name="Rectangle 5"/>
          <p:cNvSpPr/>
          <p:nvPr/>
        </p:nvSpPr>
        <p:spPr>
          <a:xfrm>
            <a:off x="2495725" y="5058833"/>
            <a:ext cx="4572000" cy="1200329"/>
          </a:xfrm>
          <a:prstGeom prst="rect">
            <a:avLst/>
          </a:prstGeom>
        </p:spPr>
        <p:txBody>
          <a:bodyPr>
            <a:spAutoFit/>
          </a:bodyPr>
          <a:lstStyle/>
          <a:p>
            <a:pPr algn="ctr"/>
            <a:r>
              <a:rPr lang="en-US" b="1" dirty="0" smtClean="0">
                <a:effectLst>
                  <a:outerShdw blurRad="50800" dist="38100" algn="tr" rotWithShape="0">
                    <a:prstClr val="black">
                      <a:alpha val="40000"/>
                    </a:prstClr>
                  </a:outerShdw>
                </a:effectLst>
              </a:rPr>
              <a:t>2</a:t>
            </a:r>
            <a:r>
              <a:rPr lang="en-US" b="1" baseline="30000" dirty="0" smtClean="0">
                <a:effectLst>
                  <a:outerShdw blurRad="50800" dist="38100" algn="tr" rotWithShape="0">
                    <a:prstClr val="black">
                      <a:alpha val="40000"/>
                    </a:prstClr>
                  </a:outerShdw>
                </a:effectLst>
              </a:rPr>
              <a:t>nd</a:t>
            </a:r>
            <a:r>
              <a:rPr lang="en-US" b="1" dirty="0" smtClean="0">
                <a:effectLst>
                  <a:outerShdw blurRad="50800" dist="38100" algn="tr" rotWithShape="0">
                    <a:prstClr val="black">
                      <a:alpha val="40000"/>
                    </a:prstClr>
                  </a:outerShdw>
                </a:effectLst>
              </a:rPr>
              <a:t> EU-US DCLL Workshop </a:t>
            </a:r>
          </a:p>
          <a:p>
            <a:pPr algn="ctr"/>
            <a:r>
              <a:rPr lang="en-US" b="1" dirty="0" smtClean="0">
                <a:effectLst>
                  <a:outerShdw blurRad="50800" dist="38100" algn="tr" rotWithShape="0">
                    <a:prstClr val="black">
                      <a:alpha val="40000"/>
                    </a:prstClr>
                  </a:outerShdw>
                </a:effectLst>
              </a:rPr>
              <a:t>University of California, </a:t>
            </a:r>
          </a:p>
          <a:p>
            <a:pPr algn="ctr"/>
            <a:r>
              <a:rPr lang="en-US" b="1" dirty="0" smtClean="0">
                <a:effectLst>
                  <a:outerShdw blurRad="50800" dist="38100" algn="tr" rotWithShape="0">
                    <a:prstClr val="black">
                      <a:alpha val="40000"/>
                    </a:prstClr>
                  </a:outerShdw>
                </a:effectLst>
              </a:rPr>
              <a:t>Los Angeles </a:t>
            </a:r>
          </a:p>
          <a:p>
            <a:pPr algn="ctr"/>
            <a:r>
              <a:rPr lang="en-US" b="1" dirty="0" smtClean="0">
                <a:effectLst>
                  <a:outerShdw blurRad="50800" dist="38100" algn="tr" rotWithShape="0">
                    <a:prstClr val="black">
                      <a:alpha val="40000"/>
                    </a:prstClr>
                  </a:outerShdw>
                </a:effectLst>
              </a:rPr>
              <a:t>November 14-15, 2014</a:t>
            </a:r>
            <a:endParaRPr lang="en-US" dirty="0"/>
          </a:p>
        </p:txBody>
      </p:sp>
    </p:spTree>
    <p:extLst>
      <p:ext uri="{BB962C8B-B14F-4D97-AF65-F5344CB8AC3E}">
        <p14:creationId xmlns:p14="http://schemas.microsoft.com/office/powerpoint/2010/main" val="4113480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96646" lvl="0" indent="-514350" algn="ctr">
              <a:spcBef>
                <a:spcPts val="1200"/>
              </a:spcBef>
            </a:pPr>
            <a:r>
              <a:rPr lang="en-US" sz="3600" b="1" dirty="0" smtClean="0">
                <a:latin typeface="Times New Roman" pitchFamily="18" charset="0"/>
                <a:cs typeface="Times New Roman" pitchFamily="18" charset="0"/>
              </a:rPr>
              <a:t>Summary and Conclusions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sz="2000" dirty="0" smtClean="0"/>
              <a:t>In the EU blanket and comparison study the DCLL blanket was an interesting competitor to the WCLL blanket.</a:t>
            </a:r>
          </a:p>
          <a:p>
            <a:pPr>
              <a:buFont typeface="Wingdings" panose="05000000000000000000" pitchFamily="2" charset="2"/>
              <a:buChar char="Ø"/>
            </a:pPr>
            <a:r>
              <a:rPr lang="en-US" sz="2000" dirty="0" smtClean="0"/>
              <a:t>The HT DCLL study as suggested in the ARIES-ST study was the leading </a:t>
            </a:r>
            <a:r>
              <a:rPr lang="en-US" sz="2000" dirty="0" err="1" smtClean="0"/>
              <a:t>PbLi</a:t>
            </a:r>
            <a:r>
              <a:rPr lang="en-US" sz="2000" dirty="0" smtClean="0"/>
              <a:t> blanket concept in the European PPCS with the WCLL and the HCLL concepts as </a:t>
            </a:r>
            <a:r>
              <a:rPr lang="en-US" sz="2000" dirty="0" smtClean="0"/>
              <a:t>competitors.</a:t>
            </a:r>
            <a:endParaRPr lang="en-US" sz="2000" dirty="0" smtClean="0"/>
          </a:p>
          <a:p>
            <a:pPr>
              <a:buFont typeface="Wingdings" panose="05000000000000000000" pitchFamily="2" charset="2"/>
              <a:buChar char="Ø"/>
            </a:pPr>
            <a:r>
              <a:rPr lang="en-US" sz="2000" dirty="0" smtClean="0"/>
              <a:t>In the EU DEMO 01 study, the candidate blanket concepts are</a:t>
            </a:r>
          </a:p>
          <a:p>
            <a:pPr marL="82296" indent="0">
              <a:buNone/>
            </a:pPr>
            <a:r>
              <a:rPr lang="en-US" sz="1600" dirty="0" smtClean="0"/>
              <a:t>    - Helium Cooled Ceramic Breeder </a:t>
            </a:r>
            <a:r>
              <a:rPr lang="en-US" sz="1600" dirty="0"/>
              <a:t>(HCCB</a:t>
            </a:r>
            <a:r>
              <a:rPr lang="en-US" sz="1600" dirty="0" smtClean="0"/>
              <a:t>) blanket</a:t>
            </a:r>
            <a:endParaRPr lang="en-US" sz="1600" dirty="0"/>
          </a:p>
          <a:p>
            <a:pPr marL="82296" indent="0">
              <a:buNone/>
            </a:pPr>
            <a:r>
              <a:rPr lang="en-US" sz="1600" dirty="0" smtClean="0"/>
              <a:t>    - </a:t>
            </a:r>
            <a:r>
              <a:rPr lang="en-US" sz="1600" dirty="0" smtClean="0"/>
              <a:t>Helium </a:t>
            </a:r>
            <a:r>
              <a:rPr lang="en-US" sz="1600" dirty="0" smtClean="0"/>
              <a:t>Cooled Lead-Lithium (HCLL) blanket</a:t>
            </a:r>
          </a:p>
          <a:p>
            <a:pPr marL="82296" indent="0">
              <a:buNone/>
            </a:pPr>
            <a:r>
              <a:rPr lang="en-US" sz="1600" dirty="0" smtClean="0"/>
              <a:t>    - Water cooled </a:t>
            </a:r>
            <a:r>
              <a:rPr lang="en-US" sz="1600" dirty="0"/>
              <a:t>Lead-Lithium (</a:t>
            </a:r>
            <a:r>
              <a:rPr lang="en-US" sz="1600" dirty="0" smtClean="0"/>
              <a:t>WCLL) blanket</a:t>
            </a:r>
          </a:p>
          <a:p>
            <a:pPr marL="82296" indent="0">
              <a:buNone/>
            </a:pPr>
            <a:r>
              <a:rPr lang="en-US" sz="1600" dirty="0" smtClean="0"/>
              <a:t>    - Dual Coolant Lead-Lithium (DCLL) blanket</a:t>
            </a:r>
          </a:p>
          <a:p>
            <a:pPr>
              <a:buFont typeface="Wingdings" panose="05000000000000000000" pitchFamily="2" charset="2"/>
              <a:buChar char="Ø"/>
            </a:pPr>
            <a:r>
              <a:rPr lang="en-US" sz="2000" dirty="0" smtClean="0"/>
              <a:t>The most attractive concept is the HT DCLL blanket because it promises an efficiency up to 45 % based on FM steel as structural material with a maximum operating temperature of 550 C.</a:t>
            </a:r>
          </a:p>
          <a:p>
            <a:pPr>
              <a:buFont typeface="Wingdings" panose="05000000000000000000" pitchFamily="2" charset="2"/>
              <a:buChar char="Ø"/>
            </a:pPr>
            <a:r>
              <a:rPr lang="en-US" sz="2000" dirty="0" smtClean="0"/>
              <a:t>The LT-DCLL blanket with sandwich FCI’s can be used for the start of DEMO 01 in case the </a:t>
            </a:r>
            <a:r>
              <a:rPr lang="en-US" sz="2000" dirty="0" err="1" smtClean="0"/>
              <a:t>SiC</a:t>
            </a:r>
            <a:r>
              <a:rPr lang="en-US" sz="2000" dirty="0" smtClean="0"/>
              <a:t>-FCI’s can’t be qualified in time.</a:t>
            </a:r>
          </a:p>
          <a:p>
            <a:pPr>
              <a:buFont typeface="Wingdings" panose="05000000000000000000" pitchFamily="2" charset="2"/>
              <a:buChar char="Ø"/>
            </a:pPr>
            <a:endParaRPr lang="en-US" sz="2000" dirty="0" smtClean="0"/>
          </a:p>
          <a:p>
            <a:pPr>
              <a:buFont typeface="Wingdings" panose="05000000000000000000" pitchFamily="2" charset="2"/>
              <a:buChar char="Ø"/>
            </a:pPr>
            <a:endParaRPr lang="en-US" sz="2000" dirty="0"/>
          </a:p>
        </p:txBody>
      </p:sp>
    </p:spTree>
    <p:extLst>
      <p:ext uri="{BB962C8B-B14F-4D97-AF65-F5344CB8AC3E}">
        <p14:creationId xmlns:p14="http://schemas.microsoft.com/office/powerpoint/2010/main" val="2381415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t>Versions of DCLL blankets</a:t>
            </a:r>
            <a:r>
              <a:rPr lang="en-US" dirty="0"/>
              <a:t/>
            </a:r>
            <a:br>
              <a:rPr lang="en-US" dirty="0"/>
            </a:br>
            <a:endParaRPr lang="en-US" dirty="0"/>
          </a:p>
        </p:txBody>
      </p:sp>
      <p:sp>
        <p:nvSpPr>
          <p:cNvPr id="3" name="Content Placeholder 2"/>
          <p:cNvSpPr>
            <a:spLocks noGrp="1"/>
          </p:cNvSpPr>
          <p:nvPr>
            <p:ph idx="1"/>
          </p:nvPr>
        </p:nvSpPr>
        <p:spPr>
          <a:xfrm>
            <a:off x="1295400" y="1371600"/>
            <a:ext cx="7555992" cy="4800600"/>
          </a:xfrm>
        </p:spPr>
        <p:txBody>
          <a:bodyPr>
            <a:normAutofit/>
          </a:bodyPr>
          <a:lstStyle/>
          <a:p>
            <a:pPr marL="82296" indent="0">
              <a:buNone/>
            </a:pPr>
            <a:r>
              <a:rPr lang="en-US" b="1" dirty="0"/>
              <a:t> </a:t>
            </a:r>
            <a:endParaRPr lang="en-US" b="1" dirty="0" smtClean="0"/>
          </a:p>
          <a:p>
            <a:pPr marL="82296" indent="0">
              <a:buNone/>
            </a:pPr>
            <a:r>
              <a:rPr lang="en-US" b="1" i="1" dirty="0" smtClean="0"/>
              <a:t>Historical order:</a:t>
            </a:r>
            <a:endParaRPr lang="en-US" i="1" dirty="0"/>
          </a:p>
          <a:p>
            <a:pPr marL="596646" lvl="0" indent="-514350">
              <a:spcBef>
                <a:spcPts val="1200"/>
              </a:spcBef>
              <a:buAutoNum type="alphaUcPeriod"/>
            </a:pPr>
            <a:r>
              <a:rPr lang="en-US" sz="2600" b="1" dirty="0" smtClean="0">
                <a:latin typeface="Times New Roman" pitchFamily="18" charset="0"/>
                <a:cs typeface="Times New Roman" pitchFamily="18" charset="0"/>
              </a:rPr>
              <a:t>Original DCLL concept as included into the EU Blanket Comparison and Selection Study (1995) </a:t>
            </a:r>
          </a:p>
          <a:p>
            <a:pPr marL="596646" lvl="0" indent="-514350">
              <a:spcBef>
                <a:spcPts val="1200"/>
              </a:spcBef>
              <a:buAutoNum type="alphaUcPeriod"/>
            </a:pPr>
            <a:r>
              <a:rPr lang="en-US" sz="2600" b="1" dirty="0" smtClean="0">
                <a:latin typeface="Times New Roman" pitchFamily="18" charset="0"/>
                <a:cs typeface="Times New Roman" pitchFamily="18" charset="0"/>
              </a:rPr>
              <a:t>HT DCLL as suggested in the ARIES-ST study (1997) and used as Model C in the EU-PPCS</a:t>
            </a:r>
          </a:p>
          <a:p>
            <a:pPr marL="596646" lvl="0" indent="-514350" algn="just">
              <a:spcBef>
                <a:spcPts val="1200"/>
              </a:spcBef>
              <a:buFont typeface="+mj-lt"/>
              <a:buAutoNum type="alphaUcPeriod"/>
            </a:pPr>
            <a:r>
              <a:rPr lang="en-US" sz="2600" b="1" dirty="0" smtClean="0">
                <a:latin typeface="Times New Roman" pitchFamily="18" charset="0"/>
                <a:cs typeface="Times New Roman" pitchFamily="18" charset="0"/>
              </a:rPr>
              <a:t>LT DCLL blanket as a candidate for the start of a conservative FNSF or EU-DEMO-01</a:t>
            </a:r>
            <a:endParaRPr lang="en-US" sz="2600" b="1" dirty="0">
              <a:latin typeface="Times New Roman" pitchFamily="18" charset="0"/>
              <a:cs typeface="Times New Roman" pitchFamily="18" charset="0"/>
            </a:endParaRPr>
          </a:p>
        </p:txBody>
      </p:sp>
    </p:spTree>
    <p:extLst>
      <p:ext uri="{BB962C8B-B14F-4D97-AF65-F5344CB8AC3E}">
        <p14:creationId xmlns:p14="http://schemas.microsoft.com/office/powerpoint/2010/main" val="1585328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a:t>
            </a:r>
            <a:r>
              <a:rPr lang="en-US" sz="3600" b="1" dirty="0">
                <a:latin typeface="Times New Roman" pitchFamily="18" charset="0"/>
                <a:cs typeface="Times New Roman" pitchFamily="18" charset="0"/>
              </a:rPr>
              <a:t> Original DCLL concept </a:t>
            </a:r>
            <a:endParaRPr lang="en-US" sz="3600" dirty="0"/>
          </a:p>
        </p:txBody>
      </p:sp>
      <p:sp>
        <p:nvSpPr>
          <p:cNvPr id="3" name="Content Placeholder 2"/>
          <p:cNvSpPr>
            <a:spLocks noGrp="1"/>
          </p:cNvSpPr>
          <p:nvPr>
            <p:ph idx="1"/>
          </p:nvPr>
        </p:nvSpPr>
        <p:spPr/>
        <p:txBody>
          <a:bodyPr/>
          <a:lstStyle/>
          <a:p>
            <a:pPr marL="82296" indent="0">
              <a:buNone/>
            </a:pPr>
            <a:r>
              <a:rPr lang="en-US" b="1" i="1" dirty="0" smtClean="0"/>
              <a:t>Characteristics:</a:t>
            </a:r>
          </a:p>
          <a:p>
            <a:pPr>
              <a:buFontTx/>
              <a:buChar char="-"/>
            </a:pPr>
            <a:r>
              <a:rPr lang="en-US" sz="2400" dirty="0" smtClean="0"/>
              <a:t>Only first wall cooled with Helium</a:t>
            </a:r>
          </a:p>
          <a:p>
            <a:pPr>
              <a:buFontTx/>
              <a:buChar char="-"/>
            </a:pPr>
            <a:r>
              <a:rPr lang="en-US" sz="2400" dirty="0" err="1" smtClean="0"/>
              <a:t>PbLi</a:t>
            </a:r>
            <a:r>
              <a:rPr lang="en-US" sz="2400" dirty="0" smtClean="0"/>
              <a:t> exit temperature limited to ~ 425 C for corrosion reasons</a:t>
            </a:r>
          </a:p>
          <a:p>
            <a:pPr>
              <a:buFontTx/>
              <a:buChar char="-"/>
            </a:pPr>
            <a:r>
              <a:rPr lang="en-US" sz="2400" dirty="0" smtClean="0"/>
              <a:t>Grid plates and separation plate between </a:t>
            </a:r>
            <a:r>
              <a:rPr lang="en-US" sz="2400" dirty="0" err="1" smtClean="0"/>
              <a:t>poloidal</a:t>
            </a:r>
            <a:r>
              <a:rPr lang="en-US" sz="2400" dirty="0" smtClean="0"/>
              <a:t> ducts either coated with Alumina or </a:t>
            </a:r>
            <a:r>
              <a:rPr lang="en-US" sz="2400" dirty="0" smtClean="0"/>
              <a:t>electrically </a:t>
            </a:r>
            <a:r>
              <a:rPr lang="en-US" sz="2400" dirty="0" smtClean="0"/>
              <a:t>insulated with sandwich flow channel inserts,</a:t>
            </a:r>
          </a:p>
          <a:p>
            <a:pPr>
              <a:buFontTx/>
              <a:buChar char="-"/>
            </a:pPr>
            <a:r>
              <a:rPr lang="en-US" sz="2400" dirty="0" smtClean="0"/>
              <a:t>Achievable efficiency in the power conversion system ~ 33 %</a:t>
            </a:r>
          </a:p>
          <a:p>
            <a:pPr>
              <a:buFontTx/>
              <a:buChar char="-"/>
            </a:pPr>
            <a:endParaRPr lang="en-US" sz="2400" dirty="0"/>
          </a:p>
          <a:p>
            <a:pPr marL="82296" indent="0">
              <a:buNone/>
            </a:pPr>
            <a:endParaRPr lang="en-US" sz="2400" dirty="0" smtClean="0"/>
          </a:p>
          <a:p>
            <a:pPr marL="82296" indent="0">
              <a:buNone/>
            </a:pPr>
            <a:endParaRPr lang="en-US" sz="2400" dirty="0"/>
          </a:p>
        </p:txBody>
      </p:sp>
    </p:spTree>
    <p:extLst>
      <p:ext uri="{BB962C8B-B14F-4D97-AF65-F5344CB8AC3E}">
        <p14:creationId xmlns:p14="http://schemas.microsoft.com/office/powerpoint/2010/main" val="1093453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2057400" y="1826520"/>
            <a:ext cx="7239000" cy="5336280"/>
          </a:xfrm>
          <a:prstGeom prst="rect">
            <a:avLst/>
          </a:prstGeom>
          <a:noFill/>
          <a:ln w="9525">
            <a:noFill/>
            <a:miter lim="800000"/>
            <a:headEnd/>
            <a:tailEnd/>
          </a:ln>
        </p:spPr>
      </p:pic>
      <p:sp>
        <p:nvSpPr>
          <p:cNvPr id="3" name="Title 2"/>
          <p:cNvSpPr>
            <a:spLocks noGrp="1"/>
          </p:cNvSpPr>
          <p:nvPr>
            <p:ph type="title"/>
          </p:nvPr>
        </p:nvSpPr>
        <p:spPr/>
        <p:txBody>
          <a:bodyPr/>
          <a:lstStyle/>
          <a:p>
            <a:r>
              <a:rPr lang="en-US" dirty="0" smtClean="0"/>
              <a:t>Original DCLL Blanket Concept</a:t>
            </a:r>
            <a:endParaRPr lang="en-US" dirty="0"/>
          </a:p>
        </p:txBody>
      </p:sp>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3969226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itchFamily="18" charset="0"/>
                <a:cs typeface="Times New Roman" pitchFamily="18" charset="0"/>
              </a:rPr>
              <a:t>High Temperature DCLL Blanket</a:t>
            </a:r>
            <a:endParaRPr lang="en-US" sz="3600" dirty="0"/>
          </a:p>
        </p:txBody>
      </p:sp>
      <p:sp>
        <p:nvSpPr>
          <p:cNvPr id="3" name="Content Placeholder 2"/>
          <p:cNvSpPr>
            <a:spLocks noGrp="1"/>
          </p:cNvSpPr>
          <p:nvPr>
            <p:ph idx="1"/>
          </p:nvPr>
        </p:nvSpPr>
        <p:spPr>
          <a:xfrm>
            <a:off x="1447800" y="1447800"/>
            <a:ext cx="7498080" cy="4800600"/>
          </a:xfrm>
        </p:spPr>
        <p:txBody>
          <a:bodyPr>
            <a:normAutofit fontScale="92500" lnSpcReduction="10000"/>
          </a:bodyPr>
          <a:lstStyle/>
          <a:p>
            <a:pPr marL="82296" indent="0">
              <a:buNone/>
            </a:pPr>
            <a:r>
              <a:rPr lang="en-US" b="1" i="1" dirty="0"/>
              <a:t>Characteristics:</a:t>
            </a:r>
          </a:p>
          <a:p>
            <a:pPr marL="82296" indent="0">
              <a:buNone/>
            </a:pPr>
            <a:endParaRPr lang="en-US" sz="2400" dirty="0" smtClean="0"/>
          </a:p>
          <a:p>
            <a:pPr>
              <a:buFontTx/>
              <a:buChar char="-"/>
            </a:pPr>
            <a:r>
              <a:rPr lang="en-US" sz="2400" dirty="0" smtClean="0"/>
              <a:t>Entire blanket structure cooled with Helium, </a:t>
            </a:r>
            <a:endParaRPr lang="en-US" sz="2400" dirty="0"/>
          </a:p>
          <a:p>
            <a:pPr>
              <a:buFontTx/>
              <a:buChar char="-"/>
            </a:pPr>
            <a:r>
              <a:rPr lang="en-US" sz="2400" dirty="0" smtClean="0"/>
              <a:t>Grid plates and separation plate between </a:t>
            </a:r>
            <a:r>
              <a:rPr lang="en-US" sz="2400" dirty="0" err="1" smtClean="0"/>
              <a:t>poloidal</a:t>
            </a:r>
            <a:r>
              <a:rPr lang="en-US" sz="2400" dirty="0" smtClean="0"/>
              <a:t>  </a:t>
            </a:r>
            <a:r>
              <a:rPr lang="en-US" sz="2400" dirty="0" err="1" smtClean="0"/>
              <a:t>PbLi</a:t>
            </a:r>
            <a:r>
              <a:rPr lang="en-US" sz="2400" dirty="0" smtClean="0"/>
              <a:t> ducts electrically and thermally insulated against </a:t>
            </a:r>
            <a:r>
              <a:rPr lang="en-US" sz="2400" dirty="0" err="1" smtClean="0"/>
              <a:t>PbLi</a:t>
            </a:r>
            <a:r>
              <a:rPr lang="en-US" sz="2400" dirty="0" smtClean="0"/>
              <a:t> with flow channel inserts made of </a:t>
            </a:r>
            <a:r>
              <a:rPr lang="en-US" sz="2400" dirty="0" err="1" smtClean="0"/>
              <a:t>SiC</a:t>
            </a:r>
            <a:endParaRPr lang="en-US" sz="2400" dirty="0" smtClean="0"/>
          </a:p>
          <a:p>
            <a:pPr>
              <a:buFontTx/>
              <a:buChar char="-"/>
            </a:pPr>
            <a:r>
              <a:rPr lang="en-US" sz="2400" dirty="0" err="1" smtClean="0"/>
              <a:t>PbLi</a:t>
            </a:r>
            <a:r>
              <a:rPr lang="en-US" sz="2400" dirty="0" smtClean="0"/>
              <a:t> inlet/outlet temperatures ~ 450 C/700 C</a:t>
            </a:r>
          </a:p>
          <a:p>
            <a:pPr>
              <a:buFontTx/>
              <a:buChar char="-"/>
            </a:pPr>
            <a:r>
              <a:rPr lang="en-US" sz="2400" dirty="0" smtClean="0"/>
              <a:t>He inlet/outlet temperatures   ~ 350 C/450 C</a:t>
            </a:r>
          </a:p>
          <a:p>
            <a:pPr>
              <a:buFontTx/>
              <a:buChar char="-"/>
            </a:pPr>
            <a:r>
              <a:rPr lang="en-US" sz="2400" dirty="0" smtClean="0"/>
              <a:t>He inlet pressure 8 MPa</a:t>
            </a:r>
          </a:p>
          <a:p>
            <a:pPr>
              <a:buFontTx/>
              <a:buChar char="-"/>
            </a:pPr>
            <a:r>
              <a:rPr lang="en-US" sz="2400" dirty="0" smtClean="0"/>
              <a:t>~ 50 % of total heat extracted with </a:t>
            </a:r>
            <a:r>
              <a:rPr lang="en-US" sz="2400" dirty="0" err="1" smtClean="0"/>
              <a:t>PbLi</a:t>
            </a:r>
            <a:r>
              <a:rPr lang="en-US" sz="2400" dirty="0" smtClean="0"/>
              <a:t>, remaining 50 % with He</a:t>
            </a:r>
          </a:p>
          <a:p>
            <a:pPr>
              <a:buFontTx/>
              <a:buChar char="-"/>
            </a:pPr>
            <a:r>
              <a:rPr lang="en-US" sz="2400" dirty="0" smtClean="0"/>
              <a:t>Achievable efficiency in the power conversion system ~ 45 %</a:t>
            </a:r>
          </a:p>
          <a:p>
            <a:pPr>
              <a:buFontTx/>
              <a:buChar char="-"/>
            </a:pPr>
            <a:endParaRPr lang="en-US" sz="2400" dirty="0"/>
          </a:p>
          <a:p>
            <a:pPr>
              <a:buFontTx/>
              <a:buChar char="-"/>
            </a:pPr>
            <a:endParaRPr lang="en-US" sz="2400" b="1" i="1" dirty="0" smtClean="0"/>
          </a:p>
          <a:p>
            <a:pPr marL="82296" indent="0">
              <a:buNone/>
            </a:pPr>
            <a:endParaRPr lang="en-US" sz="2400" b="1" i="1" dirty="0" smtClean="0"/>
          </a:p>
          <a:p>
            <a:pPr>
              <a:buFontTx/>
              <a:buChar char="-"/>
            </a:pPr>
            <a:endParaRPr lang="en-US" sz="2400" dirty="0" smtClean="0"/>
          </a:p>
          <a:p>
            <a:pPr>
              <a:buFontTx/>
              <a:buChar char="-"/>
            </a:pPr>
            <a:endParaRPr lang="en-US" sz="2400" b="1" i="1" dirty="0" smtClean="0"/>
          </a:p>
        </p:txBody>
      </p:sp>
    </p:spTree>
    <p:extLst>
      <p:ext uri="{BB962C8B-B14F-4D97-AF65-F5344CB8AC3E}">
        <p14:creationId xmlns:p14="http://schemas.microsoft.com/office/powerpoint/2010/main" val="2894276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Temperature DCLL Blanket</a:t>
            </a:r>
            <a:endParaRPr 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2514602" y="1143000"/>
            <a:ext cx="5562599" cy="5638800"/>
          </a:xfrm>
          <a:prstGeom prst="rect">
            <a:avLst/>
          </a:prstGeom>
          <a:noFill/>
          <a:ln w="9525">
            <a:noFill/>
            <a:miter lim="800000"/>
            <a:headEnd/>
            <a:tailEnd/>
          </a:ln>
        </p:spPr>
      </p:pic>
    </p:spTree>
    <p:extLst>
      <p:ext uri="{BB962C8B-B14F-4D97-AF65-F5344CB8AC3E}">
        <p14:creationId xmlns:p14="http://schemas.microsoft.com/office/powerpoint/2010/main" val="1860194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noAutofit/>
          </a:bodyPr>
          <a:lstStyle/>
          <a:p>
            <a:r>
              <a:rPr lang="en-US" sz="3600" b="1" dirty="0" smtClean="0">
                <a:latin typeface="Times New Roman" pitchFamily="18" charset="0"/>
                <a:cs typeface="Times New Roman" pitchFamily="18" charset="0"/>
              </a:rPr>
              <a:t>B</a:t>
            </a:r>
            <a:r>
              <a:rPr lang="en-US" sz="3600" b="1" dirty="0">
                <a:latin typeface="Times New Roman" pitchFamily="18" charset="0"/>
                <a:cs typeface="Times New Roman" pitchFamily="18" charset="0"/>
              </a:rPr>
              <a:t>) </a:t>
            </a:r>
            <a:r>
              <a:rPr lang="en-US" sz="3600" b="1" dirty="0" smtClean="0">
                <a:latin typeface="Times New Roman" pitchFamily="18" charset="0"/>
                <a:cs typeface="Times New Roman" pitchFamily="18" charset="0"/>
              </a:rPr>
              <a:t>Low Temperatures </a:t>
            </a:r>
            <a:r>
              <a:rPr lang="en-US" sz="3600" b="1" dirty="0">
                <a:latin typeface="Times New Roman" pitchFamily="18" charset="0"/>
                <a:cs typeface="Times New Roman" pitchFamily="18" charset="0"/>
              </a:rPr>
              <a:t>DCLL blanket </a:t>
            </a:r>
            <a:r>
              <a:rPr lang="en-US" sz="3600" b="1" i="1" dirty="0"/>
              <a:t/>
            </a:r>
            <a:br>
              <a:rPr lang="en-US" sz="3600" b="1" i="1" dirty="0"/>
            </a:br>
            <a:endParaRPr lang="en-US" sz="3600" dirty="0"/>
          </a:p>
        </p:txBody>
      </p:sp>
      <p:sp>
        <p:nvSpPr>
          <p:cNvPr id="3" name="Content Placeholder 2"/>
          <p:cNvSpPr>
            <a:spLocks noGrp="1"/>
          </p:cNvSpPr>
          <p:nvPr>
            <p:ph idx="1"/>
          </p:nvPr>
        </p:nvSpPr>
        <p:spPr>
          <a:xfrm>
            <a:off x="1447800" y="1447800"/>
            <a:ext cx="7498080" cy="4800600"/>
          </a:xfrm>
        </p:spPr>
        <p:txBody>
          <a:bodyPr>
            <a:normAutofit/>
          </a:bodyPr>
          <a:lstStyle/>
          <a:p>
            <a:pPr marL="82296" indent="0">
              <a:buNone/>
            </a:pPr>
            <a:r>
              <a:rPr lang="en-US" b="1" i="1" dirty="0"/>
              <a:t>Characteristics:</a:t>
            </a:r>
          </a:p>
          <a:p>
            <a:pPr marL="82296" indent="0">
              <a:buNone/>
            </a:pPr>
            <a:endParaRPr lang="en-US" dirty="0" smtClean="0"/>
          </a:p>
          <a:p>
            <a:pPr>
              <a:buFontTx/>
              <a:buChar char="-"/>
            </a:pPr>
            <a:r>
              <a:rPr lang="en-US" sz="2000" dirty="0" smtClean="0"/>
              <a:t>Intended for the use in an early FNSF and DEMO for the case </a:t>
            </a:r>
          </a:p>
          <a:p>
            <a:pPr marL="82296" indent="0">
              <a:buNone/>
            </a:pPr>
            <a:r>
              <a:rPr lang="en-US" sz="2000" dirty="0"/>
              <a:t> </a:t>
            </a:r>
            <a:r>
              <a:rPr lang="en-US" sz="2000" dirty="0" smtClean="0"/>
              <a:t>   </a:t>
            </a:r>
            <a:r>
              <a:rPr lang="en-US" sz="2000" dirty="0" err="1" smtClean="0"/>
              <a:t>SiC</a:t>
            </a:r>
            <a:r>
              <a:rPr lang="en-US" sz="2000" dirty="0" smtClean="0"/>
              <a:t> FCI’s can’t be qualified in time (high </a:t>
            </a:r>
            <a:r>
              <a:rPr lang="en-US" sz="2000" dirty="0" err="1" smtClean="0"/>
              <a:t>fluence</a:t>
            </a:r>
            <a:r>
              <a:rPr lang="en-US" sz="2000" dirty="0" smtClean="0"/>
              <a:t> irradiation tests </a:t>
            </a:r>
          </a:p>
          <a:p>
            <a:pPr marL="82296" indent="0">
              <a:buNone/>
            </a:pPr>
            <a:r>
              <a:rPr lang="en-US" sz="2000" dirty="0"/>
              <a:t> </a:t>
            </a:r>
            <a:r>
              <a:rPr lang="en-US" sz="2000" dirty="0" smtClean="0"/>
              <a:t>   in fusion typical neutron field required),</a:t>
            </a:r>
          </a:p>
          <a:p>
            <a:pPr>
              <a:buFontTx/>
              <a:buChar char="-"/>
            </a:pPr>
            <a:r>
              <a:rPr lang="en-US" sz="2000" dirty="0" smtClean="0"/>
              <a:t>FW and entire blanket structure cooled with Helium</a:t>
            </a:r>
          </a:p>
          <a:p>
            <a:pPr>
              <a:buFontTx/>
              <a:buChar char="-"/>
            </a:pPr>
            <a:r>
              <a:rPr lang="en-US" sz="2000" dirty="0" smtClean="0"/>
              <a:t>Sandwich FCI’s in all </a:t>
            </a:r>
            <a:r>
              <a:rPr lang="en-US" sz="2000" dirty="0" err="1" smtClean="0"/>
              <a:t>poloidal</a:t>
            </a:r>
            <a:r>
              <a:rPr lang="en-US" sz="2000" dirty="0" smtClean="0"/>
              <a:t> ducts are used for </a:t>
            </a:r>
            <a:r>
              <a:rPr lang="en-US" sz="2000" dirty="0" smtClean="0"/>
              <a:t>electrical and thermal </a:t>
            </a:r>
            <a:r>
              <a:rPr lang="en-US" sz="2000" dirty="0" smtClean="0"/>
              <a:t>insulation,</a:t>
            </a:r>
          </a:p>
          <a:p>
            <a:pPr>
              <a:buFontTx/>
              <a:buChar char="-"/>
            </a:pPr>
            <a:r>
              <a:rPr lang="en-US" sz="2000" dirty="0" err="1" smtClean="0"/>
              <a:t>PbLi</a:t>
            </a:r>
            <a:r>
              <a:rPr lang="en-US" sz="2000" dirty="0" smtClean="0"/>
              <a:t> inlet/outlet temperatures ~ 350 C/470 C</a:t>
            </a:r>
          </a:p>
          <a:p>
            <a:pPr>
              <a:buFontTx/>
              <a:buChar char="-"/>
            </a:pPr>
            <a:r>
              <a:rPr lang="en-US" sz="2000" dirty="0" smtClean="0"/>
              <a:t>He inlet/outlet temperatures   ~ 350 C/500 C</a:t>
            </a:r>
          </a:p>
          <a:p>
            <a:pPr>
              <a:buFontTx/>
              <a:buChar char="-"/>
            </a:pPr>
            <a:r>
              <a:rPr lang="en-US" sz="2000" dirty="0" smtClean="0"/>
              <a:t>Achievable efficiency in the power conversion system ~ 36 %</a:t>
            </a:r>
          </a:p>
          <a:p>
            <a:pPr>
              <a:buFontTx/>
              <a:buChar char="-"/>
            </a:pPr>
            <a:endParaRPr lang="en-US" sz="2000" dirty="0" smtClean="0"/>
          </a:p>
          <a:p>
            <a:pPr marL="82296" indent="0">
              <a:buNone/>
            </a:pPr>
            <a:endParaRPr lang="en-US" sz="2000" dirty="0"/>
          </a:p>
          <a:p>
            <a:pPr marL="596646" indent="-514350">
              <a:buAutoNum type="alphaLcParenR"/>
            </a:pPr>
            <a:endParaRPr lang="en-US" sz="2000" dirty="0" smtClean="0"/>
          </a:p>
        </p:txBody>
      </p:sp>
    </p:spTree>
    <p:extLst>
      <p:ext uri="{BB962C8B-B14F-4D97-AF65-F5344CB8AC3E}">
        <p14:creationId xmlns:p14="http://schemas.microsoft.com/office/powerpoint/2010/main" val="1741445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320" y="304800"/>
            <a:ext cx="7498080" cy="1143000"/>
          </a:xfrm>
        </p:spPr>
        <p:txBody>
          <a:bodyPr>
            <a:normAutofit fontScale="90000"/>
          </a:bodyPr>
          <a:lstStyle/>
          <a:p>
            <a:r>
              <a:rPr lang="en-US" sz="3600" dirty="0"/>
              <a:t>Principle of Sandwich </a:t>
            </a:r>
            <a:r>
              <a:rPr lang="en-US" sz="3600" dirty="0" smtClean="0"/>
              <a:t>Flow </a:t>
            </a:r>
            <a:r>
              <a:rPr lang="en-US" sz="3600" dirty="0"/>
              <a:t>Channel Insert</a:t>
            </a:r>
            <a:r>
              <a:rPr lang="en-US" dirty="0"/>
              <a:t/>
            </a:r>
            <a:br>
              <a:rPr lang="en-US" dirty="0"/>
            </a:br>
            <a:endParaRPr lang="en-US" dirty="0"/>
          </a:p>
        </p:txBody>
      </p:sp>
      <p:pic>
        <p:nvPicPr>
          <p:cNvPr id="5" name="Picture 2"/>
          <p:cNvPicPr>
            <a:picLocks noGrp="1" noChangeAspect="1" noChangeArrowheads="1"/>
          </p:cNvPicPr>
          <p:nvPr>
            <p:ph idx="1"/>
          </p:nvPr>
        </p:nvPicPr>
        <p:blipFill>
          <a:blip r:embed="rId2" cstate="print"/>
          <a:srcRect/>
          <a:stretch>
            <a:fillRect/>
          </a:stretch>
        </p:blipFill>
        <p:spPr bwMode="auto">
          <a:xfrm>
            <a:off x="3621090" y="1905000"/>
            <a:ext cx="3146419" cy="4724400"/>
          </a:xfrm>
          <a:prstGeom prst="rect">
            <a:avLst/>
          </a:prstGeom>
          <a:noFill/>
          <a:ln w="9525">
            <a:noFill/>
            <a:miter lim="800000"/>
            <a:headEnd/>
            <a:tailEnd/>
          </a:ln>
        </p:spPr>
      </p:pic>
    </p:spTree>
    <p:extLst>
      <p:ext uri="{BB962C8B-B14F-4D97-AF65-F5344CB8AC3E}">
        <p14:creationId xmlns:p14="http://schemas.microsoft.com/office/powerpoint/2010/main" val="56793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Tx/>
              <a:buChar char="-"/>
            </a:pPr>
            <a:r>
              <a:rPr lang="en-US" sz="2400" dirty="0" smtClean="0"/>
              <a:t>MHD pressure drop in the LT DCLL considerably higher because it is determined by the high electrical conductivity of the sandwich-steel- liner (~ 0.5 mm),</a:t>
            </a:r>
          </a:p>
          <a:p>
            <a:pPr>
              <a:buFontTx/>
              <a:buChar char="-"/>
            </a:pPr>
            <a:r>
              <a:rPr lang="en-US" sz="2400" dirty="0" smtClean="0"/>
              <a:t>LM exit temperature limited to ~ 470 C in order to limit interface temperature of the steel-liner for corrosion reasons, </a:t>
            </a:r>
          </a:p>
          <a:p>
            <a:pPr>
              <a:buFontTx/>
              <a:buChar char="-"/>
            </a:pPr>
            <a:r>
              <a:rPr lang="en-US" sz="2400" dirty="0" smtClean="0"/>
              <a:t>Thermal stresses in the blanket structure reduced by the more uniform temperature field, but much higher MHD pressure drop can cause higher primary stresses in the structure if thickness of walls is not increased.</a:t>
            </a:r>
          </a:p>
          <a:p>
            <a:pPr>
              <a:buFontTx/>
              <a:buChar char="-"/>
            </a:pPr>
            <a:endParaRPr lang="en-US" sz="2400" dirty="0" smtClean="0"/>
          </a:p>
          <a:p>
            <a:pPr>
              <a:buFontTx/>
              <a:buChar char="-"/>
            </a:pPr>
            <a:endParaRPr lang="en-US" sz="2400" dirty="0" smtClean="0"/>
          </a:p>
          <a:p>
            <a:pPr>
              <a:buFontTx/>
              <a:buChar char="-"/>
            </a:pPr>
            <a:endParaRPr lang="en-US" sz="2400" dirty="0"/>
          </a:p>
          <a:p>
            <a:pPr marL="82296" indent="0">
              <a:buNone/>
            </a:pPr>
            <a:endParaRPr lang="en-US" b="1" i="1" dirty="0"/>
          </a:p>
          <a:p>
            <a:endParaRPr lang="en-US" dirty="0"/>
          </a:p>
        </p:txBody>
      </p:sp>
      <p:sp>
        <p:nvSpPr>
          <p:cNvPr id="2" name="Title 1"/>
          <p:cNvSpPr>
            <a:spLocks noGrp="1"/>
          </p:cNvSpPr>
          <p:nvPr>
            <p:ph type="title"/>
          </p:nvPr>
        </p:nvSpPr>
        <p:spPr/>
        <p:txBody>
          <a:bodyPr>
            <a:normAutofit/>
          </a:bodyPr>
          <a:lstStyle/>
          <a:p>
            <a:pPr algn="ctr"/>
            <a:r>
              <a:rPr lang="en-US" sz="3200" b="1" dirty="0" smtClean="0">
                <a:latin typeface="Times New Roman" pitchFamily="18" charset="0"/>
                <a:cs typeface="Times New Roman" pitchFamily="18" charset="0"/>
              </a:rPr>
              <a:t>Comparison of LT and HT DCLL blanket</a:t>
            </a:r>
            <a:endParaRPr lang="en-US" sz="3200" dirty="0"/>
          </a:p>
        </p:txBody>
      </p:sp>
    </p:spTree>
    <p:extLst>
      <p:ext uri="{BB962C8B-B14F-4D97-AF65-F5344CB8AC3E}">
        <p14:creationId xmlns:p14="http://schemas.microsoft.com/office/powerpoint/2010/main" val="22366196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6177</TotalTime>
  <Words>508</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PowerPoint Presentation</vt:lpstr>
      <vt:lpstr> Versions of DCLL blankets </vt:lpstr>
      <vt:lpstr>A) Original DCLL concept </vt:lpstr>
      <vt:lpstr>Original DCLL Blanket Concept</vt:lpstr>
      <vt:lpstr>High Temperature DCLL Blanket</vt:lpstr>
      <vt:lpstr>High Temperature DCLL Blanket</vt:lpstr>
      <vt:lpstr>B) Low Temperatures DCLL blanket  </vt:lpstr>
      <vt:lpstr>Principle of Sandwich Flow Channel Insert </vt:lpstr>
      <vt:lpstr>Comparison of LT and HT DCLL blanket</vt:lpstr>
      <vt:lpstr>Summary and 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Dara NAvaei</dc:creator>
  <cp:lastModifiedBy>Malang</cp:lastModifiedBy>
  <cp:revision>186</cp:revision>
  <cp:lastPrinted>2014-10-13T14:34:13Z</cp:lastPrinted>
  <dcterms:created xsi:type="dcterms:W3CDTF">2012-01-08T23:51:57Z</dcterms:created>
  <dcterms:modified xsi:type="dcterms:W3CDTF">2014-11-13T16:20:55Z</dcterms:modified>
</cp:coreProperties>
</file>