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76" r:id="rId4"/>
    <p:sldId id="277" r:id="rId5"/>
    <p:sldId id="278" r:id="rId6"/>
    <p:sldId id="279" r:id="rId7"/>
    <p:sldId id="280" r:id="rId8"/>
    <p:sldId id="290" r:id="rId9"/>
    <p:sldId id="281" r:id="rId10"/>
    <p:sldId id="282" r:id="rId11"/>
    <p:sldId id="283" r:id="rId12"/>
    <p:sldId id="284" r:id="rId13"/>
    <p:sldId id="285" r:id="rId14"/>
    <p:sldId id="286" r:id="rId15"/>
    <p:sldId id="287" r:id="rId16"/>
    <p:sldId id="289" r:id="rId17"/>
  </p:sldIdLst>
  <p:sldSz cx="9144000" cy="6858000" type="screen4x3"/>
  <p:notesSz cx="6858000" cy="9101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51" autoAdjust="0"/>
    <p:restoredTop sz="94660"/>
  </p:normalViewPr>
  <p:slideViewPr>
    <p:cSldViewPr>
      <p:cViewPr>
        <p:scale>
          <a:sx n="91" d="100"/>
          <a:sy n="91" d="100"/>
        </p:scale>
        <p:origin x="-586"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B12C39D-E7B9-445A-9FAE-D07481716DCA}"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12C39D-E7B9-445A-9FAE-D07481716D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12C39D-E7B9-445A-9FAE-D07481716D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12C39D-E7B9-445A-9FAE-D07481716D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12C39D-E7B9-445A-9FAE-D07481716DCA}"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12C39D-E7B9-445A-9FAE-D07481716D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B12C39D-E7B9-445A-9FAE-D07481716D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B12C39D-E7B9-445A-9FAE-D07481716D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B12C39D-E7B9-445A-9FAE-D07481716DCA}"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12C39D-E7B9-445A-9FAE-D07481716D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834B16F-66E5-4F27-B0D0-2EA49ACD2792}" type="datetimeFigureOut">
              <a:rPr lang="en-US" smtClean="0"/>
              <a:t>11/13/2014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12C39D-E7B9-445A-9FAE-D07481716DCA}"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834B16F-66E5-4F27-B0D0-2EA49ACD2792}" type="datetimeFigureOut">
              <a:rPr lang="en-US" smtClean="0"/>
              <a:t>11/13/2014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B12C39D-E7B9-445A-9FAE-D07481716DCA}"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66800"/>
            <a:ext cx="6477000" cy="1938992"/>
          </a:xfrm>
          <a:prstGeom prst="rect">
            <a:avLst/>
          </a:prstGeom>
        </p:spPr>
        <p:txBody>
          <a:bodyPr wrap="square">
            <a:spAutoFit/>
          </a:bodyPr>
          <a:lstStyle/>
          <a:p>
            <a:pPr algn="ctr"/>
            <a:r>
              <a:rPr lang="en-US" sz="4000" b="1" dirty="0" smtClean="0">
                <a:latin typeface="Times New Roman" pitchFamily="18" charset="0"/>
                <a:cs typeface="Times New Roman" pitchFamily="18" charset="0"/>
              </a:rPr>
              <a:t>Maintenance Schemes for a DEMO Power Plant </a:t>
            </a:r>
          </a:p>
          <a:p>
            <a:pPr algn="ctr"/>
            <a:r>
              <a:rPr lang="en-US" sz="4000" b="1" dirty="0" smtClean="0">
                <a:latin typeface="Times New Roman" pitchFamily="18" charset="0"/>
                <a:cs typeface="Times New Roman" pitchFamily="18" charset="0"/>
              </a:rPr>
              <a:t>and related DCLL Designs</a:t>
            </a:r>
            <a:endParaRPr lang="en-US" sz="4000" dirty="0">
              <a:latin typeface="Times New Roman" pitchFamily="18" charset="0"/>
              <a:cs typeface="Times New Roman" pitchFamily="18" charset="0"/>
            </a:endParaRPr>
          </a:p>
        </p:txBody>
      </p:sp>
      <p:sp>
        <p:nvSpPr>
          <p:cNvPr id="5" name="Rectangle 4"/>
          <p:cNvSpPr/>
          <p:nvPr/>
        </p:nvSpPr>
        <p:spPr>
          <a:xfrm>
            <a:off x="3628812" y="3352800"/>
            <a:ext cx="2448106"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Siegfried Malang</a:t>
            </a:r>
            <a:endParaRPr lang="en-US" sz="2400" dirty="0">
              <a:latin typeface="Times New Roman" pitchFamily="18" charset="0"/>
              <a:cs typeface="Times New Roman" pitchFamily="18" charset="0"/>
            </a:endParaRPr>
          </a:p>
        </p:txBody>
      </p:sp>
      <p:sp>
        <p:nvSpPr>
          <p:cNvPr id="6" name="Rectangle 5"/>
          <p:cNvSpPr/>
          <p:nvPr/>
        </p:nvSpPr>
        <p:spPr>
          <a:xfrm>
            <a:off x="2495725" y="5058832"/>
            <a:ext cx="4572000" cy="1200329"/>
          </a:xfrm>
          <a:prstGeom prst="rect">
            <a:avLst/>
          </a:prstGeom>
        </p:spPr>
        <p:txBody>
          <a:bodyPr>
            <a:spAutoFit/>
          </a:bodyPr>
          <a:lstStyle/>
          <a:p>
            <a:pPr algn="ctr"/>
            <a:r>
              <a:rPr lang="en-US" b="1" dirty="0" smtClean="0">
                <a:effectLst>
                  <a:outerShdw blurRad="50800" dist="38100" algn="tr" rotWithShape="0">
                    <a:prstClr val="black">
                      <a:alpha val="40000"/>
                    </a:prstClr>
                  </a:outerShdw>
                </a:effectLst>
              </a:rPr>
              <a:t>2</a:t>
            </a:r>
            <a:r>
              <a:rPr lang="en-US" b="1" baseline="30000" dirty="0" smtClean="0">
                <a:effectLst>
                  <a:outerShdw blurRad="50800" dist="38100" algn="tr" rotWithShape="0">
                    <a:prstClr val="black">
                      <a:alpha val="40000"/>
                    </a:prstClr>
                  </a:outerShdw>
                </a:effectLst>
              </a:rPr>
              <a:t>nd</a:t>
            </a:r>
            <a:r>
              <a:rPr lang="en-US" b="1" dirty="0" smtClean="0">
                <a:effectLst>
                  <a:outerShdw blurRad="50800" dist="38100" algn="tr" rotWithShape="0">
                    <a:prstClr val="black">
                      <a:alpha val="40000"/>
                    </a:prstClr>
                  </a:outerShdw>
                </a:effectLst>
              </a:rPr>
              <a:t> EU-US DCLL Workshop </a:t>
            </a:r>
          </a:p>
          <a:p>
            <a:pPr algn="ctr"/>
            <a:r>
              <a:rPr lang="en-US" b="1" dirty="0" smtClean="0">
                <a:effectLst>
                  <a:outerShdw blurRad="50800" dist="38100" algn="tr" rotWithShape="0">
                    <a:prstClr val="black">
                      <a:alpha val="40000"/>
                    </a:prstClr>
                  </a:outerShdw>
                </a:effectLst>
              </a:rPr>
              <a:t>University of California, </a:t>
            </a:r>
          </a:p>
          <a:p>
            <a:pPr algn="ctr"/>
            <a:r>
              <a:rPr lang="en-US" b="1" dirty="0" smtClean="0">
                <a:effectLst>
                  <a:outerShdw blurRad="50800" dist="38100" algn="tr" rotWithShape="0">
                    <a:prstClr val="black">
                      <a:alpha val="40000"/>
                    </a:prstClr>
                  </a:outerShdw>
                </a:effectLst>
              </a:rPr>
              <a:t>Los Angeles </a:t>
            </a:r>
          </a:p>
          <a:p>
            <a:pPr algn="ctr"/>
            <a:r>
              <a:rPr lang="en-US" b="1" dirty="0" smtClean="0">
                <a:effectLst>
                  <a:outerShdw blurRad="50800" dist="38100" algn="tr" rotWithShape="0">
                    <a:prstClr val="black">
                      <a:alpha val="40000"/>
                    </a:prstClr>
                  </a:outerShdw>
                </a:effectLst>
              </a:rPr>
              <a:t>November 14-15, 2014</a:t>
            </a:r>
            <a:endParaRPr lang="en-US" dirty="0"/>
          </a:p>
        </p:txBody>
      </p:sp>
    </p:spTree>
    <p:extLst>
      <p:ext uri="{BB962C8B-B14F-4D97-AF65-F5344CB8AC3E}">
        <p14:creationId xmlns:p14="http://schemas.microsoft.com/office/powerpoint/2010/main" val="4113480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Design of DCLL blankets for MMS exchange</a:t>
            </a:r>
            <a:endParaRPr lang="en-US" sz="2800" b="1" dirty="0"/>
          </a:p>
        </p:txBody>
      </p:sp>
      <p:sp>
        <p:nvSpPr>
          <p:cNvPr id="3" name="Content Placeholder 2"/>
          <p:cNvSpPr>
            <a:spLocks noGrp="1"/>
          </p:cNvSpPr>
          <p:nvPr>
            <p:ph idx="1"/>
          </p:nvPr>
        </p:nvSpPr>
        <p:spPr>
          <a:xfrm>
            <a:off x="1371600" y="1524000"/>
            <a:ext cx="7498080" cy="4800600"/>
          </a:xfrm>
        </p:spPr>
        <p:txBody>
          <a:bodyPr>
            <a:normAutofit lnSpcReduction="10000"/>
          </a:bodyPr>
          <a:lstStyle/>
          <a:p>
            <a:pPr marL="82296" indent="0">
              <a:buNone/>
            </a:pPr>
            <a:r>
              <a:rPr lang="en-US" sz="2000" dirty="0"/>
              <a:t>T</a:t>
            </a:r>
            <a:r>
              <a:rPr lang="en-US" sz="2000" dirty="0" smtClean="0"/>
              <a:t>he LM inlet and exit pipes are attached to the replacement unit at the maintenance ports at the top of the torus.</a:t>
            </a:r>
            <a:endParaRPr lang="en-US" sz="2000" dirty="0"/>
          </a:p>
          <a:p>
            <a:pPr marL="82296" indent="0">
              <a:buNone/>
            </a:pPr>
            <a:r>
              <a:rPr lang="en-US" sz="2000" dirty="0" smtClean="0"/>
              <a:t>There are 2 IB and 3 OB segments contained in each torus sector.  These segments cover the entire height of the torus, but they are in </a:t>
            </a:r>
            <a:r>
              <a:rPr lang="en-US" sz="2000" dirty="0" err="1" smtClean="0"/>
              <a:t>poloidal</a:t>
            </a:r>
            <a:r>
              <a:rPr lang="en-US" sz="2000" dirty="0" smtClean="0"/>
              <a:t> direction subdivided into ~ </a:t>
            </a:r>
            <a:r>
              <a:rPr lang="en-US" sz="2000" dirty="0"/>
              <a:t>7</a:t>
            </a:r>
            <a:r>
              <a:rPr lang="en-US" sz="2000" dirty="0" smtClean="0"/>
              <a:t> modules. These modules with a maximum height of &lt; 2m are attached to the hot shield/manifold component.</a:t>
            </a:r>
            <a:r>
              <a:rPr lang="en-US" sz="2000" dirty="0"/>
              <a:t> </a:t>
            </a:r>
            <a:endParaRPr lang="en-US" sz="2000" dirty="0" smtClean="0"/>
          </a:p>
          <a:p>
            <a:pPr marL="82296" indent="0">
              <a:buNone/>
            </a:pPr>
            <a:r>
              <a:rPr lang="en-US" sz="2000" dirty="0" smtClean="0"/>
              <a:t>The </a:t>
            </a:r>
            <a:r>
              <a:rPr lang="en-US" sz="2000" dirty="0"/>
              <a:t>coolant supply to each blanket module is provided by connecting the module to the supply ducts in the manifold region.  </a:t>
            </a:r>
            <a:endParaRPr lang="en-US" sz="2000" dirty="0" smtClean="0"/>
          </a:p>
          <a:p>
            <a:pPr marL="82296" indent="0">
              <a:buNone/>
            </a:pPr>
            <a:r>
              <a:rPr lang="en-US" sz="2000" dirty="0" smtClean="0"/>
              <a:t>This is the typical arrangement of HCPB, HCLL, and WCLL blankets. </a:t>
            </a:r>
            <a:endParaRPr lang="en-US" sz="2000" dirty="0"/>
          </a:p>
          <a:p>
            <a:pPr marL="82296" indent="0">
              <a:buNone/>
            </a:pPr>
            <a:r>
              <a:rPr lang="en-US" sz="2000" dirty="0" smtClean="0"/>
              <a:t>For the DCLL blanket it would mean, that the ducts for He and LM coolant in these manifold run the entire height from the top port to the bottom of the segment and up to the top again. The big question is, if there is sufficient radial space for all these </a:t>
            </a:r>
            <a:r>
              <a:rPr lang="en-US" sz="2000" dirty="0" err="1" smtClean="0"/>
              <a:t>poloidal</a:t>
            </a:r>
            <a:r>
              <a:rPr lang="en-US" sz="2000" dirty="0" smtClean="0"/>
              <a:t> ducts in order to limit the LM velocities to tolerable values.</a:t>
            </a:r>
          </a:p>
          <a:p>
            <a:pPr marL="82296" indent="0">
              <a:buNone/>
            </a:pPr>
            <a:endParaRPr lang="en-US" sz="2000" dirty="0"/>
          </a:p>
        </p:txBody>
      </p:sp>
    </p:spTree>
    <p:extLst>
      <p:ext uri="{BB962C8B-B14F-4D97-AF65-F5344CB8AC3E}">
        <p14:creationId xmlns:p14="http://schemas.microsoft.com/office/powerpoint/2010/main" val="1757378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Alternative Design </a:t>
            </a:r>
            <a:r>
              <a:rPr lang="en-US" sz="4400" b="1" dirty="0"/>
              <a:t>of DCLL blankets </a:t>
            </a:r>
            <a:r>
              <a:rPr lang="en-US" sz="4400" b="1" dirty="0" smtClean="0"/>
              <a:t>for EU DEMO 01</a:t>
            </a:r>
            <a:endParaRPr lang="en-US" dirty="0"/>
          </a:p>
        </p:txBody>
      </p:sp>
      <p:sp>
        <p:nvSpPr>
          <p:cNvPr id="3" name="Content Placeholder 2"/>
          <p:cNvSpPr>
            <a:spLocks noGrp="1"/>
          </p:cNvSpPr>
          <p:nvPr>
            <p:ph idx="1"/>
          </p:nvPr>
        </p:nvSpPr>
        <p:spPr/>
        <p:txBody>
          <a:bodyPr>
            <a:normAutofit fontScale="92500"/>
          </a:bodyPr>
          <a:lstStyle/>
          <a:p>
            <a:pPr marL="82296" indent="0">
              <a:buNone/>
            </a:pPr>
            <a:endParaRPr lang="en-US" sz="2000" dirty="0" smtClean="0"/>
          </a:p>
          <a:p>
            <a:pPr marL="82296" indent="0">
              <a:buNone/>
            </a:pPr>
            <a:r>
              <a:rPr lang="en-US" sz="2000" dirty="0" smtClean="0"/>
              <a:t>The following radial depths in the IB region are given by the system code:</a:t>
            </a:r>
          </a:p>
          <a:p>
            <a:pPr>
              <a:buFontTx/>
              <a:buChar char="-"/>
            </a:pPr>
            <a:r>
              <a:rPr lang="en-US" sz="2000" dirty="0" smtClean="0"/>
              <a:t>FW/breeding zone 500 mm</a:t>
            </a:r>
          </a:p>
          <a:p>
            <a:pPr>
              <a:buFontTx/>
              <a:buChar char="-"/>
            </a:pPr>
            <a:r>
              <a:rPr lang="en-US" sz="2000" dirty="0" smtClean="0"/>
              <a:t>Multi-module manifold+ supporting structure 300 mm</a:t>
            </a:r>
          </a:p>
          <a:p>
            <a:pPr marL="82296" indent="0">
              <a:buNone/>
            </a:pPr>
            <a:endParaRPr lang="en-US" sz="2000" dirty="0"/>
          </a:p>
          <a:p>
            <a:pPr marL="82296" indent="0">
              <a:buNone/>
            </a:pPr>
            <a:r>
              <a:rPr lang="en-US" sz="2000" dirty="0" smtClean="0"/>
              <a:t>If we would arrange all coolant access ducts in this 300 mm thick region from the top to the bottom and back to the top, the LM velocity in these ducts and therefore the MHD pressure drop would be really high,  especially for the design with sandwich flow channel inserts.</a:t>
            </a:r>
          </a:p>
          <a:p>
            <a:pPr marL="82296" indent="0">
              <a:buNone/>
            </a:pPr>
            <a:endParaRPr lang="en-US" sz="2000" dirty="0"/>
          </a:p>
          <a:p>
            <a:pPr marL="82296" indent="0">
              <a:buNone/>
            </a:pPr>
            <a:r>
              <a:rPr lang="en-US" sz="2000" dirty="0" smtClean="0"/>
              <a:t>Therefore, we suggested to use this region as HT shield, supporting structure, and He-manifold only, and arrange in the 500 mm thick breeding zone two rows of </a:t>
            </a:r>
            <a:r>
              <a:rPr lang="en-US" sz="2000" dirty="0" err="1" smtClean="0"/>
              <a:t>poloidal</a:t>
            </a:r>
            <a:r>
              <a:rPr lang="en-US" sz="2000" dirty="0" smtClean="0"/>
              <a:t> ducts over the entire height of the segment.  (back row down flow, front row up flow)</a:t>
            </a:r>
            <a:endParaRPr lang="en-US" sz="2000" dirty="0"/>
          </a:p>
        </p:txBody>
      </p:sp>
    </p:spTree>
    <p:extLst>
      <p:ext uri="{BB962C8B-B14F-4D97-AF65-F5344CB8AC3E}">
        <p14:creationId xmlns:p14="http://schemas.microsoft.com/office/powerpoint/2010/main" val="3156703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Comparison of the suggested DCLL layout for EU DEMO 01 with ARIES-ACT-2</a:t>
            </a:r>
            <a:endParaRPr lang="en-US" sz="3200" dirty="0"/>
          </a:p>
        </p:txBody>
      </p:sp>
      <p:sp>
        <p:nvSpPr>
          <p:cNvPr id="3" name="Content Placeholder 2"/>
          <p:cNvSpPr>
            <a:spLocks noGrp="1"/>
          </p:cNvSpPr>
          <p:nvPr>
            <p:ph idx="1"/>
          </p:nvPr>
        </p:nvSpPr>
        <p:spPr/>
        <p:txBody>
          <a:bodyPr/>
          <a:lstStyle/>
          <a:p>
            <a:pPr marL="82296" indent="0">
              <a:buNone/>
            </a:pPr>
            <a:r>
              <a:rPr lang="en-US" dirty="0" smtClean="0"/>
              <a:t>Radial thickness at IB-region:</a:t>
            </a:r>
          </a:p>
          <a:p>
            <a:pPr marL="82296" indent="0">
              <a:buNone/>
            </a:pPr>
            <a:r>
              <a:rPr lang="en-US" dirty="0" smtClean="0"/>
              <a:t>                       </a:t>
            </a:r>
            <a:r>
              <a:rPr lang="en-US" sz="2000" dirty="0" smtClean="0"/>
              <a:t>DEMO 01   ARIES-ACT-2</a:t>
            </a:r>
          </a:p>
          <a:p>
            <a:pPr marL="82296" indent="0">
              <a:buNone/>
            </a:pPr>
            <a:r>
              <a:rPr lang="en-US" sz="2000" dirty="0"/>
              <a:t> </a:t>
            </a:r>
            <a:r>
              <a:rPr lang="en-US" sz="2000" dirty="0" smtClean="0"/>
              <a:t>FW/breeding zone           500 mm          620 mm</a:t>
            </a:r>
          </a:p>
          <a:p>
            <a:pPr marL="82296" indent="0">
              <a:buNone/>
            </a:pPr>
            <a:r>
              <a:rPr lang="en-US" sz="2000" dirty="0" smtClean="0"/>
              <a:t>Blanket back plate                                   130 mm</a:t>
            </a:r>
          </a:p>
          <a:p>
            <a:pPr marL="82296" indent="0">
              <a:buNone/>
            </a:pPr>
            <a:r>
              <a:rPr lang="en-US" sz="2000" dirty="0" smtClean="0"/>
              <a:t>He-manifold+ structure     300 mm          250 mm</a:t>
            </a:r>
          </a:p>
          <a:p>
            <a:pPr marL="82296" indent="0">
              <a:buNone/>
            </a:pPr>
            <a:r>
              <a:rPr lang="en-US" sz="2000" dirty="0" smtClean="0"/>
              <a:t>______________________________________</a:t>
            </a:r>
          </a:p>
          <a:p>
            <a:pPr marL="82296" indent="0">
              <a:buNone/>
            </a:pPr>
            <a:r>
              <a:rPr lang="en-US" sz="2000" dirty="0" smtClean="0"/>
              <a:t>Total IB thickness              800 mm         1000 mm</a:t>
            </a:r>
          </a:p>
          <a:p>
            <a:pPr marL="82296" indent="0">
              <a:buNone/>
            </a:pPr>
            <a:endParaRPr lang="en-US" sz="2000" dirty="0"/>
          </a:p>
          <a:p>
            <a:pPr marL="82296" indent="0">
              <a:buNone/>
            </a:pPr>
            <a:r>
              <a:rPr lang="en-US" sz="2000" smtClean="0"/>
              <a:t>In ARIES-ACT-2 </a:t>
            </a:r>
            <a:r>
              <a:rPr lang="en-US" sz="2000" dirty="0" smtClean="0"/>
              <a:t>the </a:t>
            </a:r>
            <a:r>
              <a:rPr lang="en-US" sz="2000" dirty="0" err="1" smtClean="0"/>
              <a:t>He-manifold+structure</a:t>
            </a:r>
            <a:r>
              <a:rPr lang="en-US" sz="2000" dirty="0" smtClean="0"/>
              <a:t> was made to a life-time component by this 200 mm increased thickness. </a:t>
            </a:r>
            <a:endParaRPr lang="en-US" sz="2000" dirty="0"/>
          </a:p>
        </p:txBody>
      </p:sp>
    </p:spTree>
    <p:extLst>
      <p:ext uri="{BB962C8B-B14F-4D97-AF65-F5344CB8AC3E}">
        <p14:creationId xmlns:p14="http://schemas.microsoft.com/office/powerpoint/2010/main" val="360392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7315200"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3600" dirty="0" smtClean="0"/>
              <a:t>LM Access-Pipe at upper Port</a:t>
            </a:r>
            <a:endParaRPr lang="en-US" sz="3600" dirty="0"/>
          </a:p>
        </p:txBody>
      </p:sp>
    </p:spTree>
    <p:extLst>
      <p:ext uri="{BB962C8B-B14F-4D97-AF65-F5344CB8AC3E}">
        <p14:creationId xmlns:p14="http://schemas.microsoft.com/office/powerpoint/2010/main" val="79445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70104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dirty="0" err="1" smtClean="0"/>
              <a:t>Poloidal</a:t>
            </a:r>
            <a:r>
              <a:rPr lang="en-US" sz="3600" dirty="0" smtClean="0"/>
              <a:t> LM ducts in IB segment</a:t>
            </a:r>
            <a:endParaRPr lang="en-US" sz="3600" dirty="0"/>
          </a:p>
        </p:txBody>
      </p:sp>
    </p:spTree>
    <p:extLst>
      <p:ext uri="{BB962C8B-B14F-4D97-AF65-F5344CB8AC3E}">
        <p14:creationId xmlns:p14="http://schemas.microsoft.com/office/powerpoint/2010/main" val="381868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dagher.VCTVISION\Google Drive\DEMO-IB-Design-UCLA-July2013\IB Blanket-Bottom channel turn 3D S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4340451"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3600" dirty="0" smtClean="0"/>
              <a:t>Transition from down-flow to up-flow</a:t>
            </a:r>
            <a:endParaRPr lang="en-US" sz="3600" dirty="0"/>
          </a:p>
        </p:txBody>
      </p:sp>
    </p:spTree>
    <p:extLst>
      <p:ext uri="{BB962C8B-B14F-4D97-AF65-F5344CB8AC3E}">
        <p14:creationId xmlns:p14="http://schemas.microsoft.com/office/powerpoint/2010/main" val="1208960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Summary and Conclusions</a:t>
            </a:r>
            <a:endParaRPr lang="en-US" sz="3600" b="1" dirty="0"/>
          </a:p>
        </p:txBody>
      </p:sp>
      <p:sp>
        <p:nvSpPr>
          <p:cNvPr id="3" name="Content Placeholder 2"/>
          <p:cNvSpPr>
            <a:spLocks noGrp="1"/>
          </p:cNvSpPr>
          <p:nvPr>
            <p:ph idx="1"/>
          </p:nvPr>
        </p:nvSpPr>
        <p:spPr/>
        <p:txBody>
          <a:bodyPr>
            <a:normAutofit fontScale="92500" lnSpcReduction="20000"/>
          </a:bodyPr>
          <a:lstStyle/>
          <a:p>
            <a:r>
              <a:rPr lang="en-US" sz="2200" b="1" dirty="0" smtClean="0"/>
              <a:t>Possible maintenance schemes for the replacement of FW/breeding blankets:</a:t>
            </a:r>
          </a:p>
          <a:p>
            <a:pPr marL="82296" indent="0">
              <a:buNone/>
            </a:pPr>
            <a:r>
              <a:rPr lang="en-US" sz="2000" dirty="0" smtClean="0"/>
              <a:t>    - Replacement of small modules by an articulated boom,</a:t>
            </a:r>
          </a:p>
          <a:p>
            <a:pPr marL="82296" indent="0">
              <a:buNone/>
            </a:pPr>
            <a:r>
              <a:rPr lang="en-US" sz="2000" dirty="0" smtClean="0"/>
              <a:t>    - Vertical replacement of blanket segments through ports </a:t>
            </a:r>
          </a:p>
          <a:p>
            <a:pPr marL="82296" indent="0">
              <a:buNone/>
            </a:pPr>
            <a:r>
              <a:rPr lang="en-US" sz="2000" dirty="0"/>
              <a:t> </a:t>
            </a:r>
            <a:r>
              <a:rPr lang="en-US" sz="2000" dirty="0" smtClean="0"/>
              <a:t>     at the top of the torus,</a:t>
            </a:r>
          </a:p>
          <a:p>
            <a:pPr marL="82296" indent="0">
              <a:buNone/>
            </a:pPr>
            <a:r>
              <a:rPr lang="en-US" sz="2000" dirty="0" smtClean="0"/>
              <a:t>    - Horizontal replacement of entire torus sectors through </a:t>
            </a:r>
          </a:p>
          <a:p>
            <a:pPr marL="82296" indent="0">
              <a:buNone/>
            </a:pPr>
            <a:r>
              <a:rPr lang="en-US" sz="2000" dirty="0"/>
              <a:t> </a:t>
            </a:r>
            <a:r>
              <a:rPr lang="en-US" sz="2000" dirty="0" smtClean="0"/>
              <a:t>     large ports between the TF-coils</a:t>
            </a:r>
          </a:p>
          <a:p>
            <a:pPr lvl="0">
              <a:buClr>
                <a:srgbClr val="3891A7"/>
              </a:buClr>
            </a:pPr>
            <a:r>
              <a:rPr lang="en-US" sz="2200" b="1" dirty="0">
                <a:solidFill>
                  <a:prstClr val="black"/>
                </a:solidFill>
              </a:rPr>
              <a:t>Selected method for EU DEMO </a:t>
            </a:r>
            <a:r>
              <a:rPr lang="en-US" sz="2200" b="1" dirty="0" smtClean="0">
                <a:solidFill>
                  <a:prstClr val="black"/>
                </a:solidFill>
              </a:rPr>
              <a:t>01:</a:t>
            </a:r>
          </a:p>
          <a:p>
            <a:pPr marL="82296" lvl="0" indent="0">
              <a:buClr>
                <a:srgbClr val="3891A7"/>
              </a:buClr>
              <a:buNone/>
            </a:pPr>
            <a:r>
              <a:rPr lang="en-US" sz="2000" dirty="0" smtClean="0">
                <a:solidFill>
                  <a:prstClr val="black"/>
                </a:solidFill>
              </a:rPr>
              <a:t>    - Subdivide each sector into 2 IB and 3 OB segments </a:t>
            </a:r>
          </a:p>
          <a:p>
            <a:pPr marL="82296" lvl="0" indent="0">
              <a:buClr>
                <a:srgbClr val="3891A7"/>
              </a:buClr>
              <a:buNone/>
            </a:pPr>
            <a:r>
              <a:rPr lang="en-US" sz="2000" dirty="0">
                <a:solidFill>
                  <a:prstClr val="black"/>
                </a:solidFill>
              </a:rPr>
              <a:t> </a:t>
            </a:r>
            <a:r>
              <a:rPr lang="en-US" sz="2000" dirty="0" smtClean="0">
                <a:solidFill>
                  <a:prstClr val="black"/>
                </a:solidFill>
              </a:rPr>
              <a:t>     to be exchanged through a port at the top of the torus,</a:t>
            </a:r>
          </a:p>
          <a:p>
            <a:pPr marL="82296" lvl="0" indent="0">
              <a:buClr>
                <a:srgbClr val="3891A7"/>
              </a:buClr>
              <a:buNone/>
            </a:pPr>
            <a:r>
              <a:rPr lang="en-US" sz="2000" dirty="0">
                <a:solidFill>
                  <a:prstClr val="black"/>
                </a:solidFill>
              </a:rPr>
              <a:t> </a:t>
            </a:r>
            <a:r>
              <a:rPr lang="en-US" sz="2000" dirty="0" smtClean="0">
                <a:solidFill>
                  <a:prstClr val="black"/>
                </a:solidFill>
              </a:rPr>
              <a:t>   - Subdivide a IB segment in radial direction into a 500 mm thick</a:t>
            </a:r>
          </a:p>
          <a:p>
            <a:pPr marL="82296" lvl="0" indent="0">
              <a:buClr>
                <a:srgbClr val="3891A7"/>
              </a:buClr>
              <a:buNone/>
            </a:pPr>
            <a:r>
              <a:rPr lang="en-US" sz="2000" dirty="0">
                <a:solidFill>
                  <a:prstClr val="black"/>
                </a:solidFill>
              </a:rPr>
              <a:t> </a:t>
            </a:r>
            <a:r>
              <a:rPr lang="en-US" sz="2000" dirty="0" smtClean="0">
                <a:solidFill>
                  <a:prstClr val="black"/>
                </a:solidFill>
              </a:rPr>
              <a:t>     FW/breeding region and a 300 mm thick </a:t>
            </a:r>
          </a:p>
          <a:p>
            <a:pPr marL="82296" lvl="0" indent="0">
              <a:buClr>
                <a:srgbClr val="3891A7"/>
              </a:buClr>
              <a:buNone/>
            </a:pPr>
            <a:r>
              <a:rPr lang="en-US" sz="2000" dirty="0">
                <a:solidFill>
                  <a:prstClr val="black"/>
                </a:solidFill>
              </a:rPr>
              <a:t> </a:t>
            </a:r>
            <a:r>
              <a:rPr lang="en-US" sz="2000" dirty="0" smtClean="0">
                <a:solidFill>
                  <a:prstClr val="black"/>
                </a:solidFill>
              </a:rPr>
              <a:t>     He-manifold + HT shielding zone</a:t>
            </a:r>
          </a:p>
          <a:p>
            <a:pPr marL="82296" lvl="0" indent="0">
              <a:buClr>
                <a:srgbClr val="3891A7"/>
              </a:buClr>
              <a:buNone/>
            </a:pPr>
            <a:r>
              <a:rPr lang="en-US" sz="2000" dirty="0">
                <a:solidFill>
                  <a:prstClr val="black"/>
                </a:solidFill>
              </a:rPr>
              <a:t> </a:t>
            </a:r>
            <a:r>
              <a:rPr lang="en-US" sz="2000" dirty="0" smtClean="0">
                <a:solidFill>
                  <a:prstClr val="black"/>
                </a:solidFill>
              </a:rPr>
              <a:t>   - Subdivide the breeding zone into a back row of LM down-flow ducts</a:t>
            </a:r>
          </a:p>
          <a:p>
            <a:pPr marL="82296" lvl="0" indent="0">
              <a:buClr>
                <a:srgbClr val="3891A7"/>
              </a:buClr>
              <a:buNone/>
            </a:pPr>
            <a:r>
              <a:rPr lang="en-US" sz="2000" dirty="0">
                <a:solidFill>
                  <a:prstClr val="black"/>
                </a:solidFill>
              </a:rPr>
              <a:t> </a:t>
            </a:r>
            <a:r>
              <a:rPr lang="en-US" sz="2000" dirty="0" smtClean="0">
                <a:solidFill>
                  <a:prstClr val="black"/>
                </a:solidFill>
              </a:rPr>
              <a:t>     and a front row of up-flow ducts.</a:t>
            </a:r>
            <a:endParaRPr lang="en-US" sz="2000" dirty="0">
              <a:solidFill>
                <a:prstClr val="black"/>
              </a:solidFill>
            </a:endParaRPr>
          </a:p>
          <a:p>
            <a:pPr marL="82296" indent="0">
              <a:buNone/>
            </a:pPr>
            <a:endParaRPr lang="en-US" sz="2000" dirty="0"/>
          </a:p>
        </p:txBody>
      </p:sp>
    </p:spTree>
    <p:extLst>
      <p:ext uri="{BB962C8B-B14F-4D97-AF65-F5344CB8AC3E}">
        <p14:creationId xmlns:p14="http://schemas.microsoft.com/office/powerpoint/2010/main" val="2651795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Candidate Maintenance Concepts</a:t>
            </a:r>
            <a:r>
              <a:rPr lang="en-US" dirty="0"/>
              <a:t/>
            </a:r>
            <a:br>
              <a:rPr lang="en-US" dirty="0"/>
            </a:br>
            <a:endParaRPr lang="en-US" dirty="0"/>
          </a:p>
        </p:txBody>
      </p:sp>
      <p:sp>
        <p:nvSpPr>
          <p:cNvPr id="3" name="Content Placeholder 2"/>
          <p:cNvSpPr>
            <a:spLocks noGrp="1"/>
          </p:cNvSpPr>
          <p:nvPr>
            <p:ph idx="1"/>
          </p:nvPr>
        </p:nvSpPr>
        <p:spPr>
          <a:xfrm>
            <a:off x="1295400" y="1371600"/>
            <a:ext cx="7555992" cy="4800600"/>
          </a:xfrm>
        </p:spPr>
        <p:txBody>
          <a:bodyPr>
            <a:normAutofit/>
          </a:bodyPr>
          <a:lstStyle/>
          <a:p>
            <a:pPr marL="82296" indent="0">
              <a:buNone/>
            </a:pPr>
            <a:r>
              <a:rPr lang="en-US" b="1" dirty="0"/>
              <a:t> </a:t>
            </a:r>
            <a:endParaRPr lang="en-US" dirty="0"/>
          </a:p>
          <a:p>
            <a:pPr marL="596646" lvl="0" indent="-514350" algn="just">
              <a:spcBef>
                <a:spcPts val="1200"/>
              </a:spcBef>
              <a:buAutoNum type="alphaUcPeriod"/>
            </a:pPr>
            <a:r>
              <a:rPr lang="en-US" sz="2600" b="1" dirty="0" smtClean="0">
                <a:latin typeface="Times New Roman" pitchFamily="18" charset="0"/>
                <a:cs typeface="Times New Roman" pitchFamily="18" charset="0"/>
              </a:rPr>
              <a:t>Replacement of blanket modules through maintenance ports with articulated booms.</a:t>
            </a:r>
          </a:p>
          <a:p>
            <a:pPr marL="596646" lvl="0" indent="-514350" algn="just">
              <a:spcBef>
                <a:spcPts val="1200"/>
              </a:spcBef>
              <a:buFont typeface="+mj-lt"/>
              <a:buAutoNum type="alphaUcPeriod"/>
            </a:pPr>
            <a:r>
              <a:rPr lang="en-US" sz="2600" b="1" dirty="0" smtClean="0">
                <a:latin typeface="Times New Roman" pitchFamily="18" charset="0"/>
                <a:cs typeface="Times New Roman" pitchFamily="18" charset="0"/>
              </a:rPr>
              <a:t>Vertical replacement of blanket segments through ports at the top of the torus</a:t>
            </a:r>
          </a:p>
          <a:p>
            <a:pPr marL="596646" lvl="0" indent="-514350" algn="just">
              <a:spcBef>
                <a:spcPts val="1200"/>
              </a:spcBef>
              <a:buFont typeface="+mj-lt"/>
              <a:buAutoNum type="alphaUcPeriod"/>
            </a:pPr>
            <a:r>
              <a:rPr lang="en-US" sz="2600" b="1" dirty="0" smtClean="0">
                <a:latin typeface="Times New Roman" pitchFamily="18" charset="0"/>
                <a:cs typeface="Times New Roman" pitchFamily="18" charset="0"/>
              </a:rPr>
              <a:t>Horizontal replacement of torus sectors through large maintenance ports between TF-coils</a:t>
            </a:r>
            <a:endParaRPr lang="en-US"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1585328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Replacement of blanket modules</a:t>
            </a:r>
            <a:endParaRPr lang="en-US" sz="3600" dirty="0"/>
          </a:p>
        </p:txBody>
      </p:sp>
      <p:sp>
        <p:nvSpPr>
          <p:cNvPr id="3" name="Content Placeholder 2"/>
          <p:cNvSpPr>
            <a:spLocks noGrp="1"/>
          </p:cNvSpPr>
          <p:nvPr>
            <p:ph idx="1"/>
          </p:nvPr>
        </p:nvSpPr>
        <p:spPr/>
        <p:txBody>
          <a:bodyPr/>
          <a:lstStyle/>
          <a:p>
            <a:pPr marL="82296" indent="0">
              <a:buNone/>
            </a:pPr>
            <a:r>
              <a:rPr lang="en-US" dirty="0" smtClean="0"/>
              <a:t>Typical Examples:</a:t>
            </a:r>
          </a:p>
          <a:p>
            <a:pPr marL="82296" indent="0">
              <a:buNone/>
            </a:pPr>
            <a:r>
              <a:rPr lang="en-US" sz="2400" dirty="0" smtClean="0"/>
              <a:t>a) Module replacement as suggested in </a:t>
            </a:r>
          </a:p>
          <a:p>
            <a:pPr marL="82296" indent="0">
              <a:buNone/>
            </a:pPr>
            <a:r>
              <a:rPr lang="en-US" sz="2400" dirty="0"/>
              <a:t> </a:t>
            </a:r>
            <a:r>
              <a:rPr lang="en-US" sz="2400" dirty="0" smtClean="0"/>
              <a:t>   EU Power Plant Conceptual Study (PPCS</a:t>
            </a:r>
            <a:r>
              <a:rPr lang="en-US" sz="2400" dirty="0"/>
              <a:t>) </a:t>
            </a:r>
            <a:endParaRPr lang="en-US" sz="2400" dirty="0" smtClean="0"/>
          </a:p>
          <a:p>
            <a:pPr marL="82296" indent="0">
              <a:buNone/>
            </a:pPr>
            <a:r>
              <a:rPr lang="en-US" sz="2400" dirty="0" smtClean="0"/>
              <a:t>b) Module replacement as suggested in the</a:t>
            </a:r>
          </a:p>
          <a:p>
            <a:pPr marL="82296" indent="0">
              <a:buNone/>
            </a:pPr>
            <a:r>
              <a:rPr lang="en-US" sz="2400" dirty="0"/>
              <a:t> </a:t>
            </a:r>
            <a:r>
              <a:rPr lang="en-US" sz="2400" dirty="0" smtClean="0"/>
              <a:t>   ARIES Compact </a:t>
            </a:r>
            <a:r>
              <a:rPr lang="en-US" sz="2400" dirty="0" err="1" smtClean="0"/>
              <a:t>Stellarator</a:t>
            </a:r>
            <a:r>
              <a:rPr lang="en-US" sz="2400" dirty="0" smtClean="0"/>
              <a:t> (CS) Study</a:t>
            </a:r>
          </a:p>
          <a:p>
            <a:pPr marL="82296" indent="0">
              <a:buNone/>
            </a:pPr>
            <a:r>
              <a:rPr lang="en-US" sz="2400" dirty="0" smtClean="0"/>
              <a:t>c) Module replacement as suggested for the </a:t>
            </a:r>
          </a:p>
          <a:p>
            <a:pPr marL="82296" indent="0">
              <a:buNone/>
            </a:pPr>
            <a:r>
              <a:rPr lang="en-US" sz="2400" dirty="0"/>
              <a:t> </a:t>
            </a:r>
            <a:r>
              <a:rPr lang="en-US" sz="2400" dirty="0" smtClean="0"/>
              <a:t>   pre-conceptual design of the DCLL blanket </a:t>
            </a:r>
          </a:p>
          <a:p>
            <a:pPr marL="82296" indent="0">
              <a:buNone/>
            </a:pPr>
            <a:r>
              <a:rPr lang="en-US" sz="2400" dirty="0"/>
              <a:t> </a:t>
            </a:r>
            <a:r>
              <a:rPr lang="en-US" sz="2400" dirty="0" smtClean="0"/>
              <a:t>   for a US-DEMO </a:t>
            </a:r>
            <a:endParaRPr lang="en-US" sz="2400" dirty="0"/>
          </a:p>
        </p:txBody>
      </p:sp>
    </p:spTree>
    <p:extLst>
      <p:ext uri="{BB962C8B-B14F-4D97-AF65-F5344CB8AC3E}">
        <p14:creationId xmlns:p14="http://schemas.microsoft.com/office/powerpoint/2010/main" val="1093453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Replacement of blanket </a:t>
            </a:r>
            <a:r>
              <a:rPr lang="en-US" sz="2800" dirty="0" smtClean="0"/>
              <a:t>modules (continued)</a:t>
            </a:r>
            <a:endParaRPr lang="en-US" sz="2800" dirty="0"/>
          </a:p>
        </p:txBody>
      </p:sp>
      <p:sp>
        <p:nvSpPr>
          <p:cNvPr id="3" name="Content Placeholder 2"/>
          <p:cNvSpPr>
            <a:spLocks noGrp="1"/>
          </p:cNvSpPr>
          <p:nvPr>
            <p:ph idx="1"/>
          </p:nvPr>
        </p:nvSpPr>
        <p:spPr>
          <a:xfrm>
            <a:off x="1447800" y="1447800"/>
            <a:ext cx="7498080" cy="4800600"/>
          </a:xfrm>
        </p:spPr>
        <p:txBody>
          <a:bodyPr>
            <a:normAutofit/>
          </a:bodyPr>
          <a:lstStyle/>
          <a:p>
            <a:pPr marL="82296" indent="0">
              <a:buNone/>
            </a:pPr>
            <a:r>
              <a:rPr lang="en-US" sz="2400" b="1" i="1" dirty="0" smtClean="0"/>
              <a:t>Critical issues for module replacement:</a:t>
            </a:r>
          </a:p>
          <a:p>
            <a:pPr marL="82296" indent="0">
              <a:buNone/>
            </a:pPr>
            <a:endParaRPr lang="en-US" sz="2400" b="1" i="1" dirty="0" smtClean="0"/>
          </a:p>
          <a:p>
            <a:pPr marL="82296" indent="0">
              <a:buNone/>
            </a:pPr>
            <a:r>
              <a:rPr lang="en-US" sz="2400" dirty="0" smtClean="0"/>
              <a:t>- Difficult and time-consuming handling of large</a:t>
            </a:r>
          </a:p>
          <a:p>
            <a:pPr marL="82296" indent="0">
              <a:buNone/>
            </a:pPr>
            <a:r>
              <a:rPr lang="en-US" sz="2400" dirty="0" smtClean="0"/>
              <a:t>   number of modules,</a:t>
            </a:r>
          </a:p>
          <a:p>
            <a:pPr marL="82296" indent="0">
              <a:buNone/>
            </a:pPr>
            <a:r>
              <a:rPr lang="en-US" sz="2400" dirty="0" smtClean="0"/>
              <a:t>- Difficult attachment of the (hot) modules </a:t>
            </a:r>
          </a:p>
          <a:p>
            <a:pPr marL="82296" indent="0">
              <a:buNone/>
            </a:pPr>
            <a:r>
              <a:rPr lang="en-US" sz="2400" dirty="0"/>
              <a:t> </a:t>
            </a:r>
            <a:r>
              <a:rPr lang="en-US" sz="2400" dirty="0" smtClean="0"/>
              <a:t>  to the (cold) vacuum vessel,</a:t>
            </a:r>
          </a:p>
          <a:p>
            <a:pPr marL="82296" indent="0">
              <a:buNone/>
            </a:pPr>
            <a:r>
              <a:rPr lang="en-US" sz="2400" dirty="0" smtClean="0"/>
              <a:t>- Difficult attachment of the coolant access pipes </a:t>
            </a:r>
          </a:p>
          <a:p>
            <a:pPr marL="82296" indent="0">
              <a:buNone/>
            </a:pPr>
            <a:r>
              <a:rPr lang="en-US" sz="2400" dirty="0" smtClean="0"/>
              <a:t>   to the modules inside the VV.</a:t>
            </a:r>
          </a:p>
          <a:p>
            <a:pPr>
              <a:buFontTx/>
              <a:buChar char="-"/>
            </a:pPr>
            <a:endParaRPr lang="en-US" sz="2400" b="1" i="1" dirty="0" smtClean="0"/>
          </a:p>
          <a:p>
            <a:pPr marL="82296" indent="0">
              <a:buNone/>
            </a:pPr>
            <a:endParaRPr lang="en-US" sz="2400" b="1" i="1" dirty="0" smtClean="0"/>
          </a:p>
          <a:p>
            <a:pPr>
              <a:buFontTx/>
              <a:buChar char="-"/>
            </a:pPr>
            <a:endParaRPr lang="en-US" sz="2400" dirty="0" smtClean="0"/>
          </a:p>
          <a:p>
            <a:pPr>
              <a:buFontTx/>
              <a:buChar char="-"/>
            </a:pPr>
            <a:endParaRPr lang="en-US" sz="2400" b="1" i="1" dirty="0" smtClean="0"/>
          </a:p>
        </p:txBody>
      </p:sp>
    </p:spTree>
    <p:extLst>
      <p:ext uri="{BB962C8B-B14F-4D97-AF65-F5344CB8AC3E}">
        <p14:creationId xmlns:p14="http://schemas.microsoft.com/office/powerpoint/2010/main" val="289427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B) Vertical </a:t>
            </a:r>
            <a:r>
              <a:rPr lang="en-US" sz="3600" b="1" dirty="0">
                <a:latin typeface="Times New Roman" pitchFamily="18" charset="0"/>
                <a:cs typeface="Times New Roman" pitchFamily="18" charset="0"/>
              </a:rPr>
              <a:t>replacement </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of </a:t>
            </a:r>
            <a:r>
              <a:rPr lang="en-US" sz="3600" b="1" dirty="0">
                <a:latin typeface="Times New Roman" pitchFamily="18" charset="0"/>
                <a:cs typeface="Times New Roman" pitchFamily="18" charset="0"/>
              </a:rPr>
              <a:t>blanket segments</a:t>
            </a:r>
            <a:endParaRPr lang="en-US" sz="3600" dirty="0"/>
          </a:p>
        </p:txBody>
      </p:sp>
      <p:sp>
        <p:nvSpPr>
          <p:cNvPr id="3" name="Content Placeholder 2"/>
          <p:cNvSpPr>
            <a:spLocks noGrp="1"/>
          </p:cNvSpPr>
          <p:nvPr>
            <p:ph idx="1"/>
          </p:nvPr>
        </p:nvSpPr>
        <p:spPr/>
        <p:txBody>
          <a:bodyPr>
            <a:normAutofit/>
          </a:bodyPr>
          <a:lstStyle/>
          <a:p>
            <a:pPr marL="82296" indent="0">
              <a:buNone/>
            </a:pPr>
            <a:endParaRPr lang="en-US" dirty="0" smtClean="0"/>
          </a:p>
          <a:p>
            <a:pPr marL="82296" indent="0">
              <a:buNone/>
            </a:pPr>
            <a:r>
              <a:rPr lang="en-US" dirty="0" smtClean="0"/>
              <a:t>Typical </a:t>
            </a:r>
            <a:r>
              <a:rPr lang="en-US" dirty="0"/>
              <a:t>Examples</a:t>
            </a:r>
            <a:r>
              <a:rPr lang="en-US" dirty="0" smtClean="0"/>
              <a:t>:</a:t>
            </a:r>
          </a:p>
          <a:p>
            <a:pPr marL="82296" indent="0">
              <a:buNone/>
            </a:pPr>
            <a:endParaRPr lang="en-US" sz="3000" dirty="0" smtClean="0"/>
          </a:p>
          <a:p>
            <a:pPr marL="82296" indent="0">
              <a:buNone/>
            </a:pPr>
            <a:r>
              <a:rPr lang="en-US" sz="3000" dirty="0" smtClean="0"/>
              <a:t>a) EU </a:t>
            </a:r>
            <a:r>
              <a:rPr lang="en-US" sz="3000" dirty="0" smtClean="0"/>
              <a:t>DEMO-NET </a:t>
            </a:r>
            <a:r>
              <a:rPr lang="en-US" sz="3000" dirty="0" smtClean="0"/>
              <a:t>concept, serving as basis </a:t>
            </a:r>
          </a:p>
          <a:p>
            <a:pPr marL="82296" indent="0">
              <a:buNone/>
            </a:pPr>
            <a:r>
              <a:rPr lang="en-US" sz="3000" dirty="0" smtClean="0"/>
              <a:t>    for EU blanket selection exercise,</a:t>
            </a:r>
          </a:p>
          <a:p>
            <a:pPr marL="82296" indent="0">
              <a:buNone/>
            </a:pPr>
            <a:endParaRPr lang="en-US" dirty="0"/>
          </a:p>
          <a:p>
            <a:pPr marL="82296" indent="0">
              <a:buNone/>
            </a:pPr>
            <a:r>
              <a:rPr lang="en-US" sz="2800" dirty="0" smtClean="0"/>
              <a:t>b) PPPL Pilot plant </a:t>
            </a:r>
            <a:r>
              <a:rPr lang="en-US" sz="2800" dirty="0"/>
              <a:t>s</a:t>
            </a:r>
            <a:r>
              <a:rPr lang="en-US" sz="2800" dirty="0" smtClean="0"/>
              <a:t>tudy,</a:t>
            </a:r>
          </a:p>
          <a:p>
            <a:pPr marL="82296" indent="0">
              <a:buNone/>
            </a:pPr>
            <a:endParaRPr lang="en-US" sz="2400" dirty="0" smtClean="0"/>
          </a:p>
          <a:p>
            <a:pPr marL="82296" indent="0">
              <a:buNone/>
            </a:pPr>
            <a:r>
              <a:rPr lang="en-US" sz="2800" dirty="0" smtClean="0"/>
              <a:t>c) EU </a:t>
            </a:r>
            <a:r>
              <a:rPr lang="en-US" sz="2800" dirty="0"/>
              <a:t>MMS </a:t>
            </a:r>
            <a:r>
              <a:rPr lang="en-US" sz="2800" dirty="0" smtClean="0"/>
              <a:t>concept</a:t>
            </a:r>
            <a:r>
              <a:rPr lang="en-US" sz="2800" dirty="0"/>
              <a:t>,</a:t>
            </a:r>
            <a:endParaRPr lang="en-US" sz="2800" dirty="0" smtClean="0"/>
          </a:p>
          <a:p>
            <a:pPr marL="596646" indent="-514350">
              <a:buFont typeface="Wingdings 2"/>
              <a:buAutoNum type="alphaLcParenR"/>
            </a:pPr>
            <a:endParaRPr lang="en-US" sz="2400" dirty="0"/>
          </a:p>
          <a:p>
            <a:pPr marL="596646" indent="-514350">
              <a:buAutoNum type="alphaLcParenR"/>
            </a:pPr>
            <a:endParaRPr lang="en-US" sz="2400" dirty="0" smtClean="0"/>
          </a:p>
        </p:txBody>
      </p:sp>
    </p:spTree>
    <p:extLst>
      <p:ext uri="{BB962C8B-B14F-4D97-AF65-F5344CB8AC3E}">
        <p14:creationId xmlns:p14="http://schemas.microsoft.com/office/powerpoint/2010/main" val="174144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82296" indent="0">
              <a:buNone/>
            </a:pPr>
            <a:r>
              <a:rPr lang="en-US" sz="2800" b="1" i="1" dirty="0"/>
              <a:t>Critical issues </a:t>
            </a:r>
            <a:r>
              <a:rPr lang="en-US" sz="2800" b="1" i="1" dirty="0" smtClean="0"/>
              <a:t>of vertical </a:t>
            </a:r>
            <a:r>
              <a:rPr lang="en-US" sz="2800" b="1" i="1" dirty="0"/>
              <a:t>replacement</a:t>
            </a:r>
            <a:r>
              <a:rPr lang="en-US" sz="2800" b="1" i="1" dirty="0" smtClean="0"/>
              <a:t>:</a:t>
            </a:r>
          </a:p>
          <a:p>
            <a:pPr marL="82296" indent="0">
              <a:buNone/>
            </a:pPr>
            <a:endParaRPr lang="en-US" sz="2800" b="1" i="1" dirty="0" smtClean="0"/>
          </a:p>
          <a:p>
            <a:pPr>
              <a:buFontTx/>
              <a:buChar char="-"/>
            </a:pPr>
            <a:r>
              <a:rPr lang="en-US" sz="2400" dirty="0" smtClean="0"/>
              <a:t>Available space at the top between TF-coils very limited, making the attachment of coolant access pipes there difficult</a:t>
            </a:r>
          </a:p>
          <a:p>
            <a:pPr>
              <a:buFontTx/>
              <a:buChar char="-"/>
            </a:pPr>
            <a:endParaRPr lang="en-US" sz="2400" dirty="0" smtClean="0"/>
          </a:p>
          <a:p>
            <a:pPr>
              <a:buFontTx/>
              <a:buChar char="-"/>
            </a:pPr>
            <a:r>
              <a:rPr lang="en-US" sz="2400" dirty="0" smtClean="0"/>
              <a:t>Mechanical attachment of segments to the VV difficult (differential thermal expansion, disruption forces)</a:t>
            </a:r>
          </a:p>
          <a:p>
            <a:pPr>
              <a:buFontTx/>
              <a:buChar char="-"/>
            </a:pPr>
            <a:endParaRPr lang="en-US" sz="2400" dirty="0" smtClean="0"/>
          </a:p>
          <a:p>
            <a:pPr>
              <a:buFontTx/>
              <a:buChar char="-"/>
            </a:pPr>
            <a:r>
              <a:rPr lang="en-US" sz="2400" dirty="0" smtClean="0"/>
              <a:t>Handling of the long segments (moving in radial, </a:t>
            </a:r>
            <a:r>
              <a:rPr lang="en-US" sz="2400" dirty="0" err="1" smtClean="0"/>
              <a:t>toroidal</a:t>
            </a:r>
            <a:r>
              <a:rPr lang="en-US" sz="2400" dirty="0" smtClean="0"/>
              <a:t>, and vertical direction), confinement of </a:t>
            </a:r>
            <a:r>
              <a:rPr lang="en-US" sz="2400" dirty="0" smtClean="0"/>
              <a:t>radio-activity (Tritium, dust) </a:t>
            </a:r>
            <a:r>
              <a:rPr lang="en-US" sz="2400" dirty="0" smtClean="0"/>
              <a:t>outside the VV difficult. </a:t>
            </a:r>
          </a:p>
          <a:p>
            <a:pPr>
              <a:buFontTx/>
              <a:buChar char="-"/>
            </a:pPr>
            <a:endParaRPr lang="en-US" sz="2400" dirty="0" smtClean="0"/>
          </a:p>
          <a:p>
            <a:pPr>
              <a:buFontTx/>
              <a:buChar char="-"/>
            </a:pPr>
            <a:endParaRPr lang="en-US" sz="2400" dirty="0" smtClean="0"/>
          </a:p>
          <a:p>
            <a:pPr>
              <a:buFontTx/>
              <a:buChar char="-"/>
            </a:pPr>
            <a:endParaRPr lang="en-US" sz="2400" dirty="0"/>
          </a:p>
          <a:p>
            <a:pPr marL="82296" indent="0">
              <a:buNone/>
            </a:pPr>
            <a:endParaRPr lang="en-US" b="1" i="1" dirty="0"/>
          </a:p>
          <a:p>
            <a:endParaRPr lang="en-US" dirty="0"/>
          </a:p>
        </p:txBody>
      </p:sp>
      <p:sp>
        <p:nvSpPr>
          <p:cNvPr id="2" name="Title 1"/>
          <p:cNvSpPr>
            <a:spLocks noGrp="1"/>
          </p:cNvSpPr>
          <p:nvPr>
            <p:ph type="title"/>
          </p:nvPr>
        </p:nvSpPr>
        <p:spPr/>
        <p:txBody>
          <a:bodyPr>
            <a:normAutofit/>
          </a:bodyPr>
          <a:lstStyle/>
          <a:p>
            <a:r>
              <a:rPr lang="en-US" sz="2800" b="1" dirty="0">
                <a:latin typeface="Times New Roman" pitchFamily="18" charset="0"/>
                <a:cs typeface="Times New Roman" pitchFamily="18" charset="0"/>
              </a:rPr>
              <a:t>Vertical </a:t>
            </a:r>
            <a:r>
              <a:rPr lang="en-US" sz="2800" b="1" dirty="0" smtClean="0">
                <a:latin typeface="Times New Roman" pitchFamily="18" charset="0"/>
                <a:cs typeface="Times New Roman" pitchFamily="18" charset="0"/>
              </a:rPr>
              <a:t>replacement of segments (continued)</a:t>
            </a:r>
            <a:endParaRPr lang="en-US" sz="2800" dirty="0"/>
          </a:p>
        </p:txBody>
      </p:sp>
    </p:spTree>
    <p:extLst>
      <p:ext uri="{BB962C8B-B14F-4D97-AF65-F5344CB8AC3E}">
        <p14:creationId xmlns:p14="http://schemas.microsoft.com/office/powerpoint/2010/main" val="223661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96646" lvl="0" indent="-514350" algn="ctr">
              <a:spcBef>
                <a:spcPts val="1200"/>
              </a:spcBef>
            </a:pPr>
            <a:r>
              <a:rPr lang="en-US" sz="2800" b="1" dirty="0">
                <a:latin typeface="Times New Roman" pitchFamily="18" charset="0"/>
                <a:cs typeface="Times New Roman" pitchFamily="18" charset="0"/>
              </a:rPr>
              <a:t>Horizontal replacement of torus </a:t>
            </a:r>
            <a:r>
              <a:rPr lang="en-US" sz="2800" b="1" dirty="0" smtClean="0">
                <a:latin typeface="Times New Roman" pitchFamily="18" charset="0"/>
                <a:cs typeface="Times New Roman" pitchFamily="18" charset="0"/>
              </a:rPr>
              <a:t>sectors through </a:t>
            </a:r>
            <a:r>
              <a:rPr lang="en-US" sz="2800" b="1" dirty="0">
                <a:latin typeface="Times New Roman" pitchFamily="18" charset="0"/>
                <a:cs typeface="Times New Roman" pitchFamily="18" charset="0"/>
              </a:rPr>
              <a:t>large </a:t>
            </a:r>
            <a:r>
              <a:rPr lang="en-US" sz="2800" b="1" dirty="0" smtClean="0">
                <a:latin typeface="Times New Roman" pitchFamily="18" charset="0"/>
                <a:cs typeface="Times New Roman" pitchFamily="18" charset="0"/>
              </a:rPr>
              <a:t>ports between TF-coils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82296" indent="0">
              <a:buNone/>
            </a:pPr>
            <a:r>
              <a:rPr lang="en-US" sz="2200" dirty="0" smtClean="0"/>
              <a:t>This is the standard maintenance method for all ARIES </a:t>
            </a:r>
            <a:r>
              <a:rPr lang="en-US" sz="2200" dirty="0" err="1" smtClean="0"/>
              <a:t>Tokamak</a:t>
            </a:r>
            <a:r>
              <a:rPr lang="en-US" sz="2200" dirty="0" smtClean="0"/>
              <a:t> power plant studies with the following characteristics:</a:t>
            </a:r>
          </a:p>
          <a:p>
            <a:pPr marL="82296" indent="0">
              <a:buNone/>
            </a:pPr>
            <a:endParaRPr lang="en-US" sz="2200" dirty="0" smtClean="0"/>
          </a:p>
          <a:p>
            <a:pPr marL="539496" indent="-457200">
              <a:buAutoNum type="alphaLcParenR"/>
            </a:pPr>
            <a:r>
              <a:rPr lang="en-US" sz="2000" dirty="0" smtClean="0"/>
              <a:t>Blanket segments covering the full width </a:t>
            </a:r>
            <a:r>
              <a:rPr lang="en-US" sz="2000" dirty="0" smtClean="0"/>
              <a:t>and height of </a:t>
            </a:r>
            <a:r>
              <a:rPr lang="en-US" sz="2000" dirty="0" smtClean="0"/>
              <a:t>a sector are attached to a “skeleton ring”, providing a strong structure continuous in </a:t>
            </a:r>
            <a:r>
              <a:rPr lang="en-US" sz="2000" dirty="0" err="1" smtClean="0"/>
              <a:t>poloidal</a:t>
            </a:r>
            <a:r>
              <a:rPr lang="en-US" sz="2000" dirty="0" smtClean="0"/>
              <a:t> direction. Temperatures of this ring and the blanket segments are very close.</a:t>
            </a:r>
          </a:p>
          <a:p>
            <a:pPr marL="539496" indent="-457200">
              <a:buAutoNum type="alphaLcParenR"/>
            </a:pPr>
            <a:r>
              <a:rPr lang="en-US" sz="2000" dirty="0" smtClean="0"/>
              <a:t>Skeleton ring rests on the VV at the bottom only, allowing free thermal expansion in </a:t>
            </a:r>
            <a:r>
              <a:rPr lang="en-US" sz="2000" dirty="0" err="1" smtClean="0"/>
              <a:t>toridal</a:t>
            </a:r>
            <a:r>
              <a:rPr lang="en-US" sz="2000" dirty="0" smtClean="0"/>
              <a:t> and </a:t>
            </a:r>
            <a:r>
              <a:rPr lang="en-US" sz="2000" dirty="0" err="1" smtClean="0"/>
              <a:t>poloidal</a:t>
            </a:r>
            <a:r>
              <a:rPr lang="en-US" sz="2000" dirty="0" smtClean="0"/>
              <a:t> directions.</a:t>
            </a:r>
          </a:p>
          <a:p>
            <a:pPr marL="539496" indent="-457200">
              <a:buAutoNum type="alphaLcParenR"/>
            </a:pPr>
            <a:r>
              <a:rPr lang="en-US" sz="2000" dirty="0" smtClean="0"/>
              <a:t>Coolant access pipes are attached to the skeleton ring at the bottom region only,  can be cut/</a:t>
            </a:r>
            <a:r>
              <a:rPr lang="en-US" sz="2000" dirty="0" err="1" smtClean="0"/>
              <a:t>rewelded</a:t>
            </a:r>
            <a:r>
              <a:rPr lang="en-US" sz="2000" dirty="0" smtClean="0"/>
              <a:t> there inside the port.</a:t>
            </a:r>
          </a:p>
          <a:p>
            <a:pPr marL="539496" indent="-457200">
              <a:buAutoNum type="alphaLcParenR"/>
            </a:pPr>
            <a:r>
              <a:rPr lang="en-US" sz="2000" dirty="0" smtClean="0"/>
              <a:t>Entire sector is withdrawn into transfer cask docked on the port flange.</a:t>
            </a:r>
          </a:p>
          <a:p>
            <a:pPr marL="539496" indent="-457200">
              <a:buAutoNum type="alphaLcParenR"/>
            </a:pPr>
            <a:r>
              <a:rPr lang="en-US" sz="2000" dirty="0" smtClean="0"/>
              <a:t>Blanket segments are disconnected from the skeleton ring in a hot cell.</a:t>
            </a:r>
            <a:endParaRPr lang="en-US" sz="2000" dirty="0"/>
          </a:p>
        </p:txBody>
      </p:sp>
    </p:spTree>
    <p:extLst>
      <p:ext uri="{BB962C8B-B14F-4D97-AF65-F5344CB8AC3E}">
        <p14:creationId xmlns:p14="http://schemas.microsoft.com/office/powerpoint/2010/main" val="2381415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2676"/>
            <a:ext cx="9144000" cy="5552648"/>
          </a:xfrm>
          <a:prstGeom prst="rect">
            <a:avLst/>
          </a:prstGeom>
        </p:spPr>
      </p:pic>
    </p:spTree>
    <p:extLst>
      <p:ext uri="{BB962C8B-B14F-4D97-AF65-F5344CB8AC3E}">
        <p14:creationId xmlns:p14="http://schemas.microsoft.com/office/powerpoint/2010/main" val="100308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Implication of the maintenance method on the DCLL blanket design</a:t>
            </a:r>
            <a:endParaRPr lang="en-US" sz="3600" dirty="0"/>
          </a:p>
        </p:txBody>
      </p:sp>
      <p:sp>
        <p:nvSpPr>
          <p:cNvPr id="3" name="Content Placeholder 2"/>
          <p:cNvSpPr>
            <a:spLocks noGrp="1"/>
          </p:cNvSpPr>
          <p:nvPr>
            <p:ph idx="1"/>
          </p:nvPr>
        </p:nvSpPr>
        <p:spPr/>
        <p:txBody>
          <a:bodyPr/>
          <a:lstStyle/>
          <a:p>
            <a:pPr marL="82296" indent="0">
              <a:buNone/>
            </a:pPr>
            <a:r>
              <a:rPr lang="en-US" dirty="0" smtClean="0"/>
              <a:t>Crucial issue:</a:t>
            </a:r>
          </a:p>
          <a:p>
            <a:pPr marL="82296" indent="0">
              <a:buNone/>
            </a:pPr>
            <a:r>
              <a:rPr lang="en-US" sz="2000" dirty="0" smtClean="0"/>
              <a:t>MHD pressure drop in long </a:t>
            </a:r>
            <a:r>
              <a:rPr lang="en-US" sz="2000" dirty="0" err="1" smtClean="0"/>
              <a:t>poloidal</a:t>
            </a:r>
            <a:r>
              <a:rPr lang="en-US" sz="2000" dirty="0" smtClean="0"/>
              <a:t> ducts and the flow distribution from the LM access pipes to  large number of parallel ducts depends on the size and shape of blanket modules or segments.</a:t>
            </a:r>
          </a:p>
          <a:p>
            <a:pPr marL="82296" indent="0">
              <a:buNone/>
            </a:pPr>
            <a:endParaRPr lang="en-US" sz="2000" dirty="0"/>
          </a:p>
          <a:p>
            <a:pPr marL="82296" indent="0">
              <a:buNone/>
            </a:pPr>
            <a:r>
              <a:rPr lang="en-US" sz="2000" dirty="0" smtClean="0"/>
              <a:t>With most of the candidate maintenance schemes, the LM enters and leaves either at the top of the torus or the bottom of it.  This means for vertical replacement of segments or horizontal replacement of sectors really long flow paths.</a:t>
            </a:r>
          </a:p>
          <a:p>
            <a:pPr marL="82296" indent="0">
              <a:buNone/>
            </a:pPr>
            <a:endParaRPr lang="en-US" sz="2000" dirty="0"/>
          </a:p>
          <a:p>
            <a:pPr marL="82296" indent="0">
              <a:buNone/>
            </a:pPr>
            <a:r>
              <a:rPr lang="en-US" sz="2000" dirty="0" smtClean="0"/>
              <a:t>A design with multi module segments (MMS) can reduce the flow path length, provided there is sufficient radial space for the </a:t>
            </a:r>
            <a:r>
              <a:rPr lang="en-US" sz="2000" dirty="0" err="1" smtClean="0"/>
              <a:t>poloidal</a:t>
            </a:r>
            <a:r>
              <a:rPr lang="en-US" sz="2000" dirty="0" smtClean="0"/>
              <a:t> LM manifolds.</a:t>
            </a:r>
            <a:endParaRPr lang="en-US" sz="2000" dirty="0"/>
          </a:p>
        </p:txBody>
      </p:sp>
    </p:spTree>
    <p:extLst>
      <p:ext uri="{BB962C8B-B14F-4D97-AF65-F5344CB8AC3E}">
        <p14:creationId xmlns:p14="http://schemas.microsoft.com/office/powerpoint/2010/main" val="1217448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6859</TotalTime>
  <Words>1062</Words>
  <Application>Microsoft Office PowerPoint</Application>
  <PresentationFormat>On-screen Show (4:3)</PresentationFormat>
  <Paragraphs>111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PowerPoint Presentation</vt:lpstr>
      <vt:lpstr> Candidate Maintenance Concepts </vt:lpstr>
      <vt:lpstr>A) Replacement of blanket modules</vt:lpstr>
      <vt:lpstr>Replacement of blanket modules (continued)</vt:lpstr>
      <vt:lpstr>B) Vertical replacement       of blanket segments</vt:lpstr>
      <vt:lpstr>Vertical replacement of segments (continued)</vt:lpstr>
      <vt:lpstr>Horizontal replacement of torus sectors through large ports between TF-coils</vt:lpstr>
      <vt:lpstr>PowerPoint Presentation</vt:lpstr>
      <vt:lpstr>Implication of the maintenance method on the DCLL blanket design</vt:lpstr>
      <vt:lpstr>Design of DCLL blankets for MMS exchange</vt:lpstr>
      <vt:lpstr>Alternative Design of DCLL blankets for EU DEMO 01</vt:lpstr>
      <vt:lpstr>Comparison of the suggested DCLL layout for EU DEMO 01 with ARIES-ACT-2</vt:lpstr>
      <vt:lpstr>LM Access-Pipe at upper Port</vt:lpstr>
      <vt:lpstr>Poloidal LM ducts in IB segment</vt:lpstr>
      <vt:lpstr>Transition from down-flow to up-flow</vt:lpstr>
      <vt:lpstr>Summary and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 NAvaei</dc:creator>
  <cp:lastModifiedBy>Malang</cp:lastModifiedBy>
  <cp:revision>176</cp:revision>
  <cp:lastPrinted>2014-10-08T13:09:18Z</cp:lastPrinted>
  <dcterms:created xsi:type="dcterms:W3CDTF">2012-01-08T23:51:57Z</dcterms:created>
  <dcterms:modified xsi:type="dcterms:W3CDTF">2014-11-13T16:33:46Z</dcterms:modified>
</cp:coreProperties>
</file>