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16" y="3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57C6F-E41C-4FF9-9F97-C7FA5511D7BD}" type="datetimeFigureOut">
              <a:rPr lang="en-US" smtClean="0"/>
              <a:pPr/>
              <a:t>7/31/2010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57C6F-E41C-4FF9-9F97-C7FA5511D7BD}" type="datetimeFigureOut">
              <a:rPr lang="en-US" smtClean="0"/>
              <a:pPr/>
              <a:t>7/31/2010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57C6F-E41C-4FF9-9F97-C7FA5511D7BD}" type="datetimeFigureOut">
              <a:rPr lang="en-US" smtClean="0"/>
              <a:pPr/>
              <a:t>7/31/2010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57C6F-E41C-4FF9-9F97-C7FA5511D7BD}" type="datetimeFigureOut">
              <a:rPr lang="en-US" smtClean="0"/>
              <a:pPr/>
              <a:t>7/31/2010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57C6F-E41C-4FF9-9F97-C7FA5511D7BD}" type="datetimeFigureOut">
              <a:rPr lang="en-US" smtClean="0"/>
              <a:pPr/>
              <a:t>7/31/2010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57C6F-E41C-4FF9-9F97-C7FA5511D7BD}" type="datetimeFigureOut">
              <a:rPr lang="en-US" smtClean="0"/>
              <a:pPr/>
              <a:t>7/31/2010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57C6F-E41C-4FF9-9F97-C7FA5511D7BD}" type="datetimeFigureOut">
              <a:rPr lang="en-US" smtClean="0"/>
              <a:pPr/>
              <a:t>7/31/2010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57C6F-E41C-4FF9-9F97-C7FA5511D7BD}" type="datetimeFigureOut">
              <a:rPr lang="en-US" smtClean="0"/>
              <a:pPr/>
              <a:t>7/31/2010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57C6F-E41C-4FF9-9F97-C7FA5511D7BD}" type="datetimeFigureOut">
              <a:rPr lang="en-US" smtClean="0"/>
              <a:pPr/>
              <a:t>7/31/2010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57C6F-E41C-4FF9-9F97-C7FA5511D7BD}" type="datetimeFigureOut">
              <a:rPr lang="en-US" smtClean="0"/>
              <a:pPr/>
              <a:t>7/31/2010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57C6F-E41C-4FF9-9F97-C7FA5511D7BD}" type="datetimeFigureOut">
              <a:rPr lang="en-US" smtClean="0"/>
              <a:pPr/>
              <a:t>7/31/2010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803572-D128-4A38-BF6C-F6463C3669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57C6F-E41C-4FF9-9F97-C7FA5511D7BD}" type="datetimeFigureOut">
              <a:rPr lang="en-US" smtClean="0"/>
              <a:pPr/>
              <a:t>7/31/2010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03572-D128-4A38-BF6C-F6463C3669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34975"/>
            <a:ext cx="8229600" cy="1470025"/>
          </a:xfrm>
        </p:spPr>
        <p:txBody>
          <a:bodyPr>
            <a:normAutofit/>
          </a:bodyPr>
          <a:lstStyle/>
          <a:p>
            <a:r>
              <a:rPr lang="en-US" sz="3600" b="1" dirty="0" smtClean="0">
                <a:solidFill>
                  <a:srgbClr val="0000FF"/>
                </a:solidFill>
              </a:rPr>
              <a:t>FNSF Maintenance and Research Strategy</a:t>
            </a:r>
            <a:endParaRPr lang="en-US" sz="3600" b="1" dirty="0">
              <a:solidFill>
                <a:srgbClr val="0000FF"/>
              </a:solidFill>
            </a:endParaRPr>
          </a:p>
        </p:txBody>
      </p:sp>
      <p:sp>
        <p:nvSpPr>
          <p:cNvPr id="3" name="Subtitle 2"/>
          <p:cNvSpPr>
            <a:spLocks noGrp="1"/>
          </p:cNvSpPr>
          <p:nvPr>
            <p:ph type="subTitle" idx="1"/>
          </p:nvPr>
        </p:nvSpPr>
        <p:spPr>
          <a:xfrm>
            <a:off x="1371600" y="3429000"/>
            <a:ext cx="6400800" cy="685800"/>
          </a:xfrm>
        </p:spPr>
        <p:txBody>
          <a:bodyPr>
            <a:normAutofit fontScale="92500"/>
          </a:bodyPr>
          <a:lstStyle/>
          <a:p>
            <a:r>
              <a:rPr lang="en-US" dirty="0" smtClean="0">
                <a:solidFill>
                  <a:schemeClr val="tx1"/>
                </a:solidFill>
              </a:rPr>
              <a:t>Siegfried Malang and Mohamed Abdou</a:t>
            </a:r>
            <a:endParaRPr lang="en-US" dirty="0">
              <a:solidFill>
                <a:schemeClr val="tx1"/>
              </a:solidFill>
            </a:endParaRPr>
          </a:p>
        </p:txBody>
      </p:sp>
      <p:sp>
        <p:nvSpPr>
          <p:cNvPr id="4" name="TextBox 3"/>
          <p:cNvSpPr txBox="1"/>
          <p:nvPr/>
        </p:nvSpPr>
        <p:spPr>
          <a:xfrm>
            <a:off x="1143000" y="5562600"/>
            <a:ext cx="6934200" cy="477054"/>
          </a:xfrm>
          <a:prstGeom prst="rect">
            <a:avLst/>
          </a:prstGeom>
          <a:noFill/>
        </p:spPr>
        <p:txBody>
          <a:bodyPr wrap="square" rtlCol="0">
            <a:spAutoFit/>
          </a:bodyPr>
          <a:lstStyle/>
          <a:p>
            <a:pPr algn="ctr"/>
            <a:r>
              <a:rPr lang="en-US" sz="2500" dirty="0" smtClean="0"/>
              <a:t>FNST Meeting held at UCLA, August 3, 2010</a:t>
            </a:r>
            <a:endParaRPr lang="en-US"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00FF"/>
                </a:solidFill>
              </a:rPr>
              <a:t>FNSF Maintenance and Research Strategy</a:t>
            </a:r>
            <a:endParaRPr lang="en-US" sz="4000" b="1" dirty="0">
              <a:solidFill>
                <a:srgbClr val="0000FF"/>
              </a:solidFill>
            </a:endParaRPr>
          </a:p>
        </p:txBody>
      </p:sp>
      <p:sp>
        <p:nvSpPr>
          <p:cNvPr id="3" name="Subtitle 2"/>
          <p:cNvSpPr>
            <a:spLocks noGrp="1"/>
          </p:cNvSpPr>
          <p:nvPr>
            <p:ph idx="1"/>
          </p:nvPr>
        </p:nvSpPr>
        <p:spPr/>
        <p:txBody>
          <a:bodyPr>
            <a:noAutofit/>
          </a:bodyPr>
          <a:lstStyle/>
          <a:p>
            <a:pPr algn="l">
              <a:spcBef>
                <a:spcPts val="0"/>
              </a:spcBef>
              <a:spcAft>
                <a:spcPts val="600"/>
              </a:spcAft>
              <a:buFont typeface="Arial" pitchFamily="34" charset="0"/>
              <a:buChar char="•"/>
            </a:pPr>
            <a:r>
              <a:rPr lang="en-US" sz="2400" b="1" dirty="0" smtClean="0">
                <a:solidFill>
                  <a:srgbClr val="000000"/>
                </a:solidFill>
                <a:latin typeface="Arial" pitchFamily="34" charset="0"/>
                <a:ea typeface="Times New Roman"/>
                <a:cs typeface="Arial" pitchFamily="34" charset="0"/>
              </a:rPr>
              <a:t>Principal function of the vacuum vessel: </a:t>
            </a:r>
            <a:endParaRPr lang="en-US" sz="2400" dirty="0" smtClean="0">
              <a:solidFill>
                <a:srgbClr val="000000"/>
              </a:solidFill>
              <a:latin typeface="Arial" pitchFamily="34" charset="0"/>
              <a:ea typeface="Times New Roman"/>
              <a:cs typeface="Arial" pitchFamily="34" charset="0"/>
            </a:endParaRPr>
          </a:p>
          <a:p>
            <a:pPr lvl="1" algn="l">
              <a:spcBef>
                <a:spcPts val="0"/>
              </a:spcBef>
              <a:spcAft>
                <a:spcPts val="600"/>
              </a:spcAft>
            </a:pPr>
            <a:r>
              <a:rPr lang="en-US" sz="1800" b="1" dirty="0" smtClean="0">
                <a:solidFill>
                  <a:srgbClr val="000000"/>
                </a:solidFill>
                <a:latin typeface="Arial" pitchFamily="34" charset="0"/>
                <a:ea typeface="Times New Roman"/>
                <a:cs typeface="Arial" pitchFamily="34" charset="0"/>
              </a:rPr>
              <a:t>Vacuum boundary</a:t>
            </a:r>
            <a:r>
              <a:rPr lang="en-US" sz="1800" dirty="0" smtClean="0">
                <a:solidFill>
                  <a:srgbClr val="000000"/>
                </a:solidFill>
                <a:latin typeface="Arial" pitchFamily="34" charset="0"/>
                <a:ea typeface="Times New Roman"/>
                <a:cs typeface="Arial" pitchFamily="34" charset="0"/>
              </a:rPr>
              <a:t> </a:t>
            </a:r>
          </a:p>
          <a:p>
            <a:pPr algn="l" defTabSz="738188">
              <a:spcBef>
                <a:spcPts val="0"/>
              </a:spcBef>
              <a:spcAft>
                <a:spcPts val="600"/>
              </a:spcAft>
              <a:buNone/>
            </a:pPr>
            <a:r>
              <a:rPr lang="en-US" sz="1800" dirty="0" smtClean="0">
                <a:solidFill>
                  <a:srgbClr val="000000"/>
                </a:solidFill>
                <a:latin typeface="Arial" pitchFamily="34" charset="0"/>
                <a:ea typeface="Times New Roman"/>
                <a:cs typeface="Arial" pitchFamily="34" charset="0"/>
              </a:rPr>
              <a:t>		Maintain reliable ultra-high vacuum, provisions for bake-out.</a:t>
            </a:r>
          </a:p>
          <a:p>
            <a:pPr algn="l">
              <a:spcBef>
                <a:spcPts val="0"/>
              </a:spcBef>
              <a:spcAft>
                <a:spcPts val="600"/>
              </a:spcAft>
              <a:buNone/>
            </a:pPr>
            <a:r>
              <a:rPr lang="en-US" sz="1600" dirty="0" smtClean="0">
                <a:solidFill>
                  <a:srgbClr val="000000"/>
                </a:solidFill>
                <a:latin typeface="Arial" pitchFamily="34" charset="0"/>
                <a:ea typeface="Times New Roman"/>
                <a:cs typeface="Arial" pitchFamily="34" charset="0"/>
              </a:rPr>
              <a:t> </a:t>
            </a:r>
          </a:p>
          <a:p>
            <a:pPr algn="l">
              <a:spcBef>
                <a:spcPts val="0"/>
              </a:spcBef>
              <a:spcAft>
                <a:spcPts val="600"/>
              </a:spcAft>
            </a:pPr>
            <a:r>
              <a:rPr lang="en-US" sz="2400" b="1" dirty="0" smtClean="0">
                <a:solidFill>
                  <a:srgbClr val="000000"/>
                </a:solidFill>
                <a:latin typeface="Arial" pitchFamily="34" charset="0"/>
                <a:ea typeface="Times New Roman"/>
                <a:cs typeface="Arial" pitchFamily="34" charset="0"/>
              </a:rPr>
              <a:t>Other potential functions of the vacuum vessel:</a:t>
            </a:r>
          </a:p>
          <a:p>
            <a:pPr marL="746125" indent="-288925">
              <a:spcBef>
                <a:spcPts val="0"/>
              </a:spcBef>
              <a:spcAft>
                <a:spcPts val="600"/>
              </a:spcAft>
              <a:buFont typeface="Arial" pitchFamily="34" charset="0"/>
              <a:buChar char="–"/>
            </a:pPr>
            <a:r>
              <a:rPr lang="en-US" sz="1800" dirty="0" smtClean="0">
                <a:solidFill>
                  <a:srgbClr val="000000"/>
                </a:solidFill>
                <a:latin typeface="Arial" pitchFamily="34" charset="0"/>
                <a:ea typeface="Times New Roman"/>
                <a:cs typeface="Arial" pitchFamily="34" charset="0"/>
              </a:rPr>
              <a:t>Mechanical support of the in-vessel components (Disruption forces!)</a:t>
            </a:r>
          </a:p>
          <a:p>
            <a:pPr lvl="1">
              <a:spcBef>
                <a:spcPts val="0"/>
              </a:spcBef>
              <a:spcAft>
                <a:spcPts val="600"/>
              </a:spcAft>
            </a:pPr>
            <a:r>
              <a:rPr lang="en-US" sz="1800" dirty="0" smtClean="0">
                <a:solidFill>
                  <a:srgbClr val="000000"/>
                </a:solidFill>
                <a:latin typeface="Arial" pitchFamily="34" charset="0"/>
                <a:ea typeface="Times New Roman"/>
                <a:cs typeface="Arial" pitchFamily="34" charset="0"/>
              </a:rPr>
              <a:t>Containment of activated inventory (tritium!)</a:t>
            </a:r>
          </a:p>
          <a:p>
            <a:pPr lvl="1">
              <a:spcBef>
                <a:spcPts val="0"/>
              </a:spcBef>
              <a:spcAft>
                <a:spcPts val="600"/>
              </a:spcAft>
            </a:pPr>
            <a:r>
              <a:rPr lang="en-US" sz="1800" dirty="0" smtClean="0">
                <a:solidFill>
                  <a:srgbClr val="000000"/>
                </a:solidFill>
                <a:latin typeface="Arial" pitchFamily="34" charset="0"/>
                <a:ea typeface="Times New Roman"/>
                <a:cs typeface="Arial" pitchFamily="34" charset="0"/>
              </a:rPr>
              <a:t>Contribution to radiation shielding of TF- and PF-coils</a:t>
            </a:r>
          </a:p>
          <a:p>
            <a:pPr lvl="1">
              <a:spcBef>
                <a:spcPts val="0"/>
              </a:spcBef>
              <a:spcAft>
                <a:spcPts val="600"/>
              </a:spcAft>
            </a:pPr>
            <a:r>
              <a:rPr lang="en-US" sz="1800" dirty="0" smtClean="0">
                <a:solidFill>
                  <a:srgbClr val="000000"/>
                </a:solidFill>
                <a:latin typeface="Arial" pitchFamily="34" charset="0"/>
                <a:ea typeface="Times New Roman"/>
                <a:cs typeface="Arial" pitchFamily="34" charset="0"/>
              </a:rPr>
              <a:t>Pressure boundary in case of in-vessel LOCA (up to 0.5 </a:t>
            </a:r>
            <a:r>
              <a:rPr lang="en-US" sz="1800" dirty="0" err="1" smtClean="0">
                <a:solidFill>
                  <a:srgbClr val="000000"/>
                </a:solidFill>
                <a:latin typeface="Arial" pitchFamily="34" charset="0"/>
                <a:ea typeface="Times New Roman"/>
                <a:cs typeface="Arial" pitchFamily="34" charset="0"/>
              </a:rPr>
              <a:t>MPa</a:t>
            </a:r>
            <a:r>
              <a:rPr lang="en-US" sz="1800" dirty="0" smtClean="0">
                <a:solidFill>
                  <a:srgbClr val="000000"/>
                </a:solidFill>
                <a:latin typeface="Arial" pitchFamily="34" charset="0"/>
                <a:ea typeface="Times New Roman"/>
                <a:cs typeface="Arial" pitchFamily="34" charset="0"/>
              </a:rPr>
              <a:t> ?)</a:t>
            </a:r>
          </a:p>
          <a:p>
            <a:pPr lvl="1">
              <a:spcBef>
                <a:spcPts val="0"/>
              </a:spcBef>
              <a:spcAft>
                <a:spcPts val="600"/>
              </a:spcAft>
            </a:pPr>
            <a:r>
              <a:rPr lang="en-US" sz="1800" dirty="0" smtClean="0">
                <a:solidFill>
                  <a:srgbClr val="000000"/>
                </a:solidFill>
                <a:latin typeface="Arial" pitchFamily="34" charset="0"/>
                <a:ea typeface="Times New Roman"/>
                <a:cs typeface="Arial" pitchFamily="34" charset="0"/>
              </a:rPr>
              <a:t>Heat sink in case of complete loss of ancillary cooling loops</a:t>
            </a:r>
          </a:p>
          <a:p>
            <a:endParaRPr lang="en-US" sz="16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019800"/>
          </a:xfrm>
        </p:spPr>
        <p:txBody>
          <a:bodyPr>
            <a:normAutofit/>
          </a:bodyPr>
          <a:lstStyle/>
          <a:p>
            <a:pPr marL="0">
              <a:spcBef>
                <a:spcPts val="0"/>
              </a:spcBef>
              <a:spcAft>
                <a:spcPts val="600"/>
              </a:spcAft>
              <a:buNone/>
            </a:pPr>
            <a:r>
              <a:rPr lang="en-US" sz="2400" b="1" u="sng" dirty="0" smtClean="0">
                <a:solidFill>
                  <a:srgbClr val="0000FF"/>
                </a:solidFill>
              </a:rPr>
              <a:t>Principal layout and operating conditions of the VV:</a:t>
            </a:r>
          </a:p>
          <a:p>
            <a:pPr marL="625475" indent="-228600">
              <a:spcBef>
                <a:spcPts val="0"/>
              </a:spcBef>
              <a:spcAft>
                <a:spcPts val="600"/>
              </a:spcAft>
            </a:pPr>
            <a:r>
              <a:rPr lang="en-US" sz="1800" dirty="0" smtClean="0">
                <a:solidFill>
                  <a:srgbClr val="000000"/>
                </a:solidFill>
                <a:latin typeface="Arial" pitchFamily="34" charset="0"/>
                <a:ea typeface="Times New Roman"/>
                <a:cs typeface="Arial" pitchFamily="34" charset="0"/>
              </a:rPr>
              <a:t>Located between HT shield and TF-coils</a:t>
            </a:r>
          </a:p>
          <a:p>
            <a:pPr marL="625475" indent="-228600">
              <a:spcBef>
                <a:spcPts val="0"/>
              </a:spcBef>
              <a:spcAft>
                <a:spcPts val="600"/>
              </a:spcAft>
            </a:pPr>
            <a:r>
              <a:rPr lang="en-US" sz="1800" dirty="0" smtClean="0">
                <a:solidFill>
                  <a:srgbClr val="000000"/>
                </a:solidFill>
                <a:latin typeface="Arial" pitchFamily="34" charset="0"/>
                <a:ea typeface="Times New Roman"/>
                <a:cs typeface="Arial" pitchFamily="34" charset="0"/>
              </a:rPr>
              <a:t>Operating temperature ~ 200 C (water cooled!)</a:t>
            </a:r>
          </a:p>
          <a:p>
            <a:pPr marL="625475" indent="-228600" defTabSz="341313">
              <a:spcBef>
                <a:spcPts val="0"/>
              </a:spcBef>
              <a:spcAft>
                <a:spcPts val="600"/>
              </a:spcAft>
            </a:pPr>
            <a:r>
              <a:rPr lang="en-US" sz="1800" dirty="0" smtClean="0">
                <a:solidFill>
                  <a:srgbClr val="000000"/>
                </a:solidFill>
                <a:latin typeface="Arial" pitchFamily="34" charset="0"/>
                <a:ea typeface="Times New Roman"/>
                <a:cs typeface="Arial" pitchFamily="34" charset="0"/>
              </a:rPr>
              <a:t>What is the maximum </a:t>
            </a:r>
            <a:r>
              <a:rPr lang="en-US" sz="1800" dirty="0" err="1" smtClean="0">
                <a:solidFill>
                  <a:srgbClr val="000000"/>
                </a:solidFill>
                <a:latin typeface="Arial" pitchFamily="34" charset="0"/>
                <a:ea typeface="Times New Roman"/>
                <a:cs typeface="Arial" pitchFamily="34" charset="0"/>
              </a:rPr>
              <a:t>dpa</a:t>
            </a:r>
            <a:r>
              <a:rPr lang="en-US" sz="1800" dirty="0" smtClean="0">
                <a:solidFill>
                  <a:srgbClr val="000000"/>
                </a:solidFill>
                <a:latin typeface="Arial" pitchFamily="34" charset="0"/>
                <a:ea typeface="Times New Roman"/>
                <a:cs typeface="Arial" pitchFamily="34" charset="0"/>
              </a:rPr>
              <a:t> value to keep the fracture toughness sufficiently 	high during the anticipated life-time? (Strongly dependent on material and 	irradiation temperature!)</a:t>
            </a:r>
          </a:p>
          <a:p>
            <a:pPr marL="625475" indent="-228600" defTabSz="341313">
              <a:spcBef>
                <a:spcPts val="0"/>
              </a:spcBef>
              <a:spcAft>
                <a:spcPts val="600"/>
              </a:spcAft>
            </a:pPr>
            <a:r>
              <a:rPr lang="en-US" sz="1800" dirty="0" smtClean="0">
                <a:solidFill>
                  <a:srgbClr val="000000"/>
                </a:solidFill>
                <a:latin typeface="Arial" pitchFamily="34" charset="0"/>
                <a:ea typeface="Times New Roman"/>
                <a:cs typeface="Arial" pitchFamily="34" charset="0"/>
              </a:rPr>
              <a:t>If repair or partly replacement of the VV during the life-time of the plant is 	required, what are the re-welding limits?</a:t>
            </a:r>
          </a:p>
          <a:p>
            <a:pPr marL="625475" indent="-228600">
              <a:spcAft>
                <a:spcPts val="600"/>
              </a:spcAft>
              <a:buNone/>
            </a:pPr>
            <a:r>
              <a:rPr lang="de-DE" sz="1800" dirty="0" smtClean="0">
                <a:latin typeface="Arial" pitchFamily="34" charset="0"/>
                <a:ea typeface="Calibri"/>
                <a:cs typeface="Arial" pitchFamily="34" charset="0"/>
              </a:rPr>
              <a:t>  - Max</a:t>
            </a:r>
            <a:r>
              <a:rPr lang="de-DE" sz="1800" dirty="0">
                <a:latin typeface="Arial" pitchFamily="34" charset="0"/>
                <a:ea typeface="Calibri"/>
                <a:cs typeface="Arial" pitchFamily="34" charset="0"/>
              </a:rPr>
              <a:t>. He concentration &lt; 1appm? (material and welding method dependent </a:t>
            </a:r>
            <a:r>
              <a:rPr lang="de-DE" sz="1800" dirty="0" smtClean="0">
                <a:latin typeface="Arial" pitchFamily="34" charset="0"/>
                <a:ea typeface="Calibri"/>
                <a:cs typeface="Arial" pitchFamily="34" charset="0"/>
              </a:rPr>
              <a:t>!)</a:t>
            </a:r>
          </a:p>
          <a:p>
            <a:pPr marL="0" lvl="0">
              <a:spcBef>
                <a:spcPts val="0"/>
              </a:spcBef>
              <a:spcAft>
                <a:spcPts val="600"/>
              </a:spcAft>
              <a:buNone/>
            </a:pPr>
            <a:r>
              <a:rPr lang="de-DE" sz="2400" b="1" u="sng" dirty="0" smtClean="0">
                <a:solidFill>
                  <a:srgbClr val="0000FF"/>
                </a:solidFill>
              </a:rPr>
              <a:t/>
            </a:r>
            <a:br>
              <a:rPr lang="de-DE" sz="2400" b="1" u="sng" dirty="0" smtClean="0">
                <a:solidFill>
                  <a:srgbClr val="0000FF"/>
                </a:solidFill>
              </a:rPr>
            </a:br>
            <a:r>
              <a:rPr lang="de-DE" sz="2400" b="1" u="sng" dirty="0" smtClean="0">
                <a:solidFill>
                  <a:srgbClr val="0000FF"/>
                </a:solidFill>
              </a:rPr>
              <a:t>Candidate materials for VV:</a:t>
            </a:r>
          </a:p>
          <a:p>
            <a:pPr marL="625475" lvl="0" indent="-276225">
              <a:spcBef>
                <a:spcPts val="0"/>
              </a:spcBef>
              <a:spcAft>
                <a:spcPts val="600"/>
              </a:spcAft>
              <a:buFont typeface="+mj-lt"/>
              <a:buAutoNum type="alphaLcParenR"/>
            </a:pPr>
            <a:r>
              <a:rPr lang="en-US" sz="1800" dirty="0" smtClean="0">
                <a:solidFill>
                  <a:srgbClr val="000000"/>
                </a:solidFill>
                <a:latin typeface="Arial" pitchFamily="34" charset="0"/>
                <a:ea typeface="Times New Roman"/>
                <a:cs typeface="Arial" pitchFamily="34" charset="0"/>
              </a:rPr>
              <a:t> Austenitic steel (SS 316)  (activation allowable?)</a:t>
            </a:r>
          </a:p>
          <a:p>
            <a:pPr marL="625475" lvl="0" indent="-276225" defTabSz="396875">
              <a:spcBef>
                <a:spcPts val="0"/>
              </a:spcBef>
              <a:spcAft>
                <a:spcPts val="600"/>
              </a:spcAft>
              <a:buFont typeface="+mj-lt"/>
              <a:buAutoNum type="alphaLcParenR"/>
            </a:pPr>
            <a:r>
              <a:rPr lang="en-US" sz="1800" dirty="0" smtClean="0">
                <a:solidFill>
                  <a:srgbClr val="000000"/>
                </a:solidFill>
                <a:latin typeface="Arial" pitchFamily="34" charset="0"/>
                <a:ea typeface="Times New Roman"/>
                <a:cs typeface="Arial" pitchFamily="34" charset="0"/>
              </a:rPr>
              <a:t> </a:t>
            </a:r>
            <a:r>
              <a:rPr lang="en-US" sz="1800" dirty="0" err="1" smtClean="0">
                <a:solidFill>
                  <a:srgbClr val="000000"/>
                </a:solidFill>
                <a:latin typeface="Arial" pitchFamily="34" charset="0"/>
                <a:ea typeface="Times New Roman"/>
                <a:cs typeface="Arial" pitchFamily="34" charset="0"/>
              </a:rPr>
              <a:t>Ferritic</a:t>
            </a:r>
            <a:r>
              <a:rPr lang="en-US" sz="1800" dirty="0" smtClean="0">
                <a:solidFill>
                  <a:srgbClr val="000000"/>
                </a:solidFill>
                <a:latin typeface="Arial" pitchFamily="34" charset="0"/>
                <a:ea typeface="Times New Roman"/>
                <a:cs typeface="Arial" pitchFamily="34" charset="0"/>
              </a:rPr>
              <a:t>/</a:t>
            </a:r>
            <a:r>
              <a:rPr lang="en-US" sz="1800" dirty="0" err="1" smtClean="0">
                <a:solidFill>
                  <a:srgbClr val="000000"/>
                </a:solidFill>
                <a:latin typeface="Arial" pitchFamily="34" charset="0"/>
                <a:ea typeface="Times New Roman"/>
                <a:cs typeface="Arial" pitchFamily="34" charset="0"/>
              </a:rPr>
              <a:t>Martensitic</a:t>
            </a:r>
            <a:r>
              <a:rPr lang="en-US" sz="1800" dirty="0" smtClean="0">
                <a:solidFill>
                  <a:srgbClr val="000000"/>
                </a:solidFill>
                <a:latin typeface="Arial" pitchFamily="34" charset="0"/>
                <a:ea typeface="Times New Roman"/>
                <a:cs typeface="Arial" pitchFamily="34" charset="0"/>
              </a:rPr>
              <a:t> steel (F82H, </a:t>
            </a:r>
            <a:r>
              <a:rPr lang="en-US" sz="1800" dirty="0" err="1" smtClean="0">
                <a:solidFill>
                  <a:srgbClr val="000000"/>
                </a:solidFill>
                <a:latin typeface="Arial" pitchFamily="34" charset="0"/>
                <a:ea typeface="Times New Roman"/>
                <a:cs typeface="Arial" pitchFamily="34" charset="0"/>
              </a:rPr>
              <a:t>Eurofer</a:t>
            </a:r>
            <a:r>
              <a:rPr lang="en-US" sz="1800" dirty="0" smtClean="0">
                <a:solidFill>
                  <a:srgbClr val="000000"/>
                </a:solidFill>
                <a:latin typeface="Arial" pitchFamily="34" charset="0"/>
                <a:ea typeface="Times New Roman"/>
                <a:cs typeface="Arial" pitchFamily="34" charset="0"/>
              </a:rPr>
              <a:t>) (</a:t>
            </a:r>
            <a:r>
              <a:rPr lang="en-US" sz="1800" dirty="0" err="1" smtClean="0">
                <a:solidFill>
                  <a:srgbClr val="000000"/>
                </a:solidFill>
                <a:latin typeface="Arial" pitchFamily="34" charset="0"/>
                <a:ea typeface="Times New Roman"/>
                <a:cs typeface="Arial" pitchFamily="34" charset="0"/>
              </a:rPr>
              <a:t>embrittlement</a:t>
            </a:r>
            <a:r>
              <a:rPr lang="en-US" sz="1800" dirty="0" smtClean="0">
                <a:solidFill>
                  <a:srgbClr val="000000"/>
                </a:solidFill>
                <a:latin typeface="Arial" pitchFamily="34" charset="0"/>
                <a:ea typeface="Times New Roman"/>
                <a:cs typeface="Arial" pitchFamily="34" charset="0"/>
              </a:rPr>
              <a:t> at low irradiation temperature, complicated </a:t>
            </a:r>
            <a:r>
              <a:rPr lang="en-US" sz="1800" dirty="0" smtClean="0">
                <a:solidFill>
                  <a:srgbClr val="000000"/>
                </a:solidFill>
                <a:latin typeface="Arial" pitchFamily="34" charset="0"/>
                <a:ea typeface="Times New Roman"/>
                <a:cs typeface="Arial" pitchFamily="34" charset="0"/>
              </a:rPr>
              <a:t>Post </a:t>
            </a:r>
            <a:r>
              <a:rPr lang="en-US" sz="1800" dirty="0" smtClean="0">
                <a:solidFill>
                  <a:srgbClr val="000000"/>
                </a:solidFill>
                <a:latin typeface="Arial" pitchFamily="34" charset="0"/>
                <a:ea typeface="Times New Roman"/>
                <a:cs typeface="Arial" pitchFamily="34" charset="0"/>
              </a:rPr>
              <a:t>Weld Heat Treatment required)</a:t>
            </a:r>
          </a:p>
          <a:p>
            <a:pPr marL="625475" lvl="0" indent="-276225">
              <a:spcBef>
                <a:spcPts val="0"/>
              </a:spcBef>
              <a:spcAft>
                <a:spcPts val="600"/>
              </a:spcAft>
              <a:buFont typeface="+mj-lt"/>
              <a:buAutoNum type="alphaLcParenR"/>
            </a:pPr>
            <a:r>
              <a:rPr lang="en-US" sz="1800" dirty="0" smtClean="0">
                <a:solidFill>
                  <a:srgbClr val="000000"/>
                </a:solidFill>
                <a:latin typeface="Arial" pitchFamily="34" charset="0"/>
                <a:ea typeface="Times New Roman"/>
                <a:cs typeface="Arial" pitchFamily="34" charset="0"/>
              </a:rPr>
              <a:t>Simple </a:t>
            </a:r>
            <a:r>
              <a:rPr lang="en-US" sz="1800" dirty="0" err="1" smtClean="0">
                <a:solidFill>
                  <a:srgbClr val="000000"/>
                </a:solidFill>
                <a:latin typeface="Arial" pitchFamily="34" charset="0"/>
                <a:ea typeface="Times New Roman"/>
                <a:cs typeface="Arial" pitchFamily="34" charset="0"/>
              </a:rPr>
              <a:t>ferritic</a:t>
            </a:r>
            <a:r>
              <a:rPr lang="en-US" sz="1800" dirty="0" smtClean="0">
                <a:solidFill>
                  <a:srgbClr val="000000"/>
                </a:solidFill>
                <a:latin typeface="Arial" pitchFamily="34" charset="0"/>
                <a:ea typeface="Times New Roman"/>
                <a:cs typeface="Arial" pitchFamily="34" charset="0"/>
              </a:rPr>
              <a:t> steel (Fe with small amounts of C, </a:t>
            </a:r>
            <a:r>
              <a:rPr lang="en-US" sz="1800" dirty="0" err="1" smtClean="0">
                <a:solidFill>
                  <a:srgbClr val="000000"/>
                </a:solidFill>
                <a:latin typeface="Arial" pitchFamily="34" charset="0"/>
                <a:ea typeface="Times New Roman"/>
                <a:cs typeface="Arial" pitchFamily="34" charset="0"/>
              </a:rPr>
              <a:t>Mn</a:t>
            </a:r>
            <a:r>
              <a:rPr lang="en-US" sz="1800" dirty="0" smtClean="0">
                <a:solidFill>
                  <a:srgbClr val="000000"/>
                </a:solidFill>
                <a:latin typeface="Arial" pitchFamily="34" charset="0"/>
                <a:ea typeface="Times New Roman"/>
                <a:cs typeface="Arial" pitchFamily="34" charset="0"/>
              </a:rPr>
              <a:t>, Si…widely used in industry, without complicated PWHT, tolerable activation?)</a:t>
            </a:r>
          </a:p>
          <a:p>
            <a:pPr marL="625475" lvl="0" indent="-276225">
              <a:spcBef>
                <a:spcPts val="0"/>
              </a:spcBef>
              <a:spcAft>
                <a:spcPts val="600"/>
              </a:spcAft>
              <a:buFont typeface="+mj-lt"/>
              <a:buAutoNum type="alphaLcParenR"/>
            </a:pPr>
            <a:r>
              <a:rPr lang="en-US" sz="1800" dirty="0" smtClean="0">
                <a:solidFill>
                  <a:srgbClr val="000000"/>
                </a:solidFill>
                <a:latin typeface="Arial" pitchFamily="34" charset="0"/>
                <a:ea typeface="Times New Roman"/>
                <a:cs typeface="Arial" pitchFamily="34" charset="0"/>
              </a:rPr>
              <a:t>Others (</a:t>
            </a:r>
            <a:r>
              <a:rPr lang="en-US" sz="1800" dirty="0" err="1" smtClean="0">
                <a:solidFill>
                  <a:srgbClr val="000000"/>
                </a:solidFill>
                <a:latin typeface="Arial" pitchFamily="34" charset="0"/>
                <a:ea typeface="Times New Roman"/>
                <a:cs typeface="Arial" pitchFamily="34" charset="0"/>
              </a:rPr>
              <a:t>Inconel</a:t>
            </a:r>
            <a:r>
              <a:rPr lang="en-US" sz="1800" dirty="0" smtClean="0">
                <a:solidFill>
                  <a:srgbClr val="000000"/>
                </a:solidFill>
                <a:latin typeface="Arial" pitchFamily="34" charset="0"/>
                <a:ea typeface="Times New Roman"/>
                <a:cs typeface="Arial" pitchFamily="34" charset="0"/>
              </a:rPr>
              <a:t>, Cu-alloys, Al-alloys…)</a:t>
            </a:r>
          </a:p>
          <a:p>
            <a:pPr>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de-DE" sz="3600" b="1" dirty="0">
                <a:solidFill>
                  <a:srgbClr val="0000FF"/>
                </a:solidFill>
              </a:rPr>
              <a:t>Configuration and </a:t>
            </a:r>
            <a:r>
              <a:rPr lang="de-DE" sz="3600" b="1" dirty="0" smtClean="0">
                <a:solidFill>
                  <a:srgbClr val="0000FF"/>
                </a:solidFill>
              </a:rPr>
              <a:t>Maintainability</a:t>
            </a:r>
            <a:endParaRPr lang="en-US" sz="3600" b="1" dirty="0">
              <a:solidFill>
                <a:srgbClr val="0000FF"/>
              </a:solidFill>
            </a:endParaRPr>
          </a:p>
        </p:txBody>
      </p:sp>
      <p:sp>
        <p:nvSpPr>
          <p:cNvPr id="3" name="Content Placeholder 2"/>
          <p:cNvSpPr>
            <a:spLocks noGrp="1"/>
          </p:cNvSpPr>
          <p:nvPr>
            <p:ph idx="1"/>
          </p:nvPr>
        </p:nvSpPr>
        <p:spPr>
          <a:xfrm>
            <a:off x="152400" y="1143000"/>
            <a:ext cx="8534400" cy="5257800"/>
          </a:xfrm>
        </p:spPr>
        <p:txBody>
          <a:bodyPr>
            <a:noAutofit/>
          </a:bodyPr>
          <a:lstStyle/>
          <a:p>
            <a:pPr lvl="0">
              <a:spcBef>
                <a:spcPts val="0"/>
              </a:spcBef>
              <a:spcAft>
                <a:spcPts val="1200"/>
              </a:spcAft>
              <a:buFont typeface="+mj-lt"/>
              <a:buAutoNum type="alphaLcParenR"/>
            </a:pPr>
            <a:r>
              <a:rPr lang="en-US" sz="1800" dirty="0" smtClean="0">
                <a:solidFill>
                  <a:srgbClr val="000000"/>
                </a:solidFill>
                <a:latin typeface="Arial" pitchFamily="34" charset="0"/>
                <a:ea typeface="Times New Roman"/>
                <a:cs typeface="Arial" pitchFamily="34" charset="0"/>
              </a:rPr>
              <a:t>Should we try to get the lay-out of the in-vessel components similar to a power plant in order to get relevant information’s about Mean Time To Replace/Repair (MTTR) ?</a:t>
            </a:r>
          </a:p>
          <a:p>
            <a:pPr lvl="0">
              <a:spcBef>
                <a:spcPts val="0"/>
              </a:spcBef>
              <a:spcAft>
                <a:spcPts val="1200"/>
              </a:spcAft>
              <a:buFont typeface="+mj-lt"/>
              <a:buAutoNum type="alphaLcParenR"/>
            </a:pPr>
            <a:r>
              <a:rPr lang="en-US" sz="1800" dirty="0" smtClean="0">
                <a:solidFill>
                  <a:srgbClr val="000000"/>
                </a:solidFill>
                <a:latin typeface="Arial" pitchFamily="34" charset="0"/>
                <a:ea typeface="Times New Roman"/>
                <a:cs typeface="Arial" pitchFamily="34" charset="0"/>
              </a:rPr>
              <a:t>Or should we design a FNSF for minimized time to replace in-vessel components by using particular features of the FNSF, for example the possibility to open normal conducting TF coils?</a:t>
            </a:r>
          </a:p>
          <a:p>
            <a:pPr lvl="0">
              <a:spcBef>
                <a:spcPts val="0"/>
              </a:spcBef>
              <a:spcAft>
                <a:spcPts val="1200"/>
              </a:spcAft>
              <a:buFont typeface="+mj-lt"/>
              <a:buAutoNum type="alphaLcParenR"/>
            </a:pPr>
            <a:r>
              <a:rPr lang="en-US" sz="1800" dirty="0" smtClean="0">
                <a:solidFill>
                  <a:srgbClr val="000000"/>
                </a:solidFill>
                <a:latin typeface="Arial" pitchFamily="34" charset="0"/>
                <a:ea typeface="Times New Roman"/>
                <a:cs typeface="Arial" pitchFamily="34" charset="0"/>
              </a:rPr>
              <a:t>Is there a strong impact of the type of the fusion plant on the optimum maintenance concept?</a:t>
            </a:r>
          </a:p>
          <a:p>
            <a:pPr lvl="0">
              <a:spcBef>
                <a:spcPts val="0"/>
              </a:spcBef>
              <a:spcAft>
                <a:spcPts val="1200"/>
              </a:spcAft>
              <a:buFont typeface="+mj-lt"/>
              <a:buAutoNum type="alphaLcParenR"/>
            </a:pPr>
            <a:r>
              <a:rPr lang="en-US" sz="1800" dirty="0" smtClean="0">
                <a:solidFill>
                  <a:srgbClr val="000000"/>
                </a:solidFill>
                <a:latin typeface="Arial" pitchFamily="34" charset="0"/>
                <a:ea typeface="Times New Roman"/>
                <a:cs typeface="Arial" pitchFamily="34" charset="0"/>
              </a:rPr>
              <a:t>Which are the envisaged maintenance concepts for the following candidate FNSF facilities:</a:t>
            </a:r>
          </a:p>
          <a:p>
            <a:pPr lvl="1" indent="-225425">
              <a:spcBef>
                <a:spcPts val="0"/>
              </a:spcBef>
              <a:spcAft>
                <a:spcPts val="600"/>
              </a:spcAft>
              <a:buFont typeface="Verdana"/>
              <a:buChar char="-"/>
            </a:pPr>
            <a:r>
              <a:rPr lang="en-US" sz="1600" dirty="0" smtClean="0">
                <a:solidFill>
                  <a:srgbClr val="000000"/>
                </a:solidFill>
                <a:latin typeface="Arial" pitchFamily="34" charset="0"/>
                <a:ea typeface="Times New Roman"/>
                <a:cs typeface="Arial" pitchFamily="34" charset="0"/>
              </a:rPr>
              <a:t>Spherical </a:t>
            </a:r>
            <a:r>
              <a:rPr lang="en-US" sz="1600" dirty="0" err="1" smtClean="0">
                <a:solidFill>
                  <a:srgbClr val="000000"/>
                </a:solidFill>
                <a:latin typeface="Arial" pitchFamily="34" charset="0"/>
                <a:ea typeface="Times New Roman"/>
                <a:cs typeface="Arial" pitchFamily="34" charset="0"/>
              </a:rPr>
              <a:t>Tokamak</a:t>
            </a:r>
            <a:r>
              <a:rPr lang="en-US" sz="1600" dirty="0" smtClean="0">
                <a:solidFill>
                  <a:srgbClr val="000000"/>
                </a:solidFill>
                <a:latin typeface="Arial" pitchFamily="34" charset="0"/>
                <a:ea typeface="Times New Roman"/>
                <a:cs typeface="Arial" pitchFamily="34" charset="0"/>
              </a:rPr>
              <a:t> with normal conducting TF coils,</a:t>
            </a:r>
          </a:p>
          <a:p>
            <a:pPr lvl="1" indent="-225425">
              <a:spcBef>
                <a:spcPts val="0"/>
              </a:spcBef>
              <a:spcAft>
                <a:spcPts val="600"/>
              </a:spcAft>
              <a:buFont typeface="Verdana"/>
              <a:buChar char="-"/>
            </a:pPr>
            <a:r>
              <a:rPr lang="en-US" sz="1600" dirty="0" smtClean="0">
                <a:solidFill>
                  <a:srgbClr val="000000"/>
                </a:solidFill>
                <a:latin typeface="Arial" pitchFamily="34" charset="0"/>
                <a:ea typeface="Times New Roman"/>
                <a:cs typeface="Arial" pitchFamily="34" charset="0"/>
              </a:rPr>
              <a:t>Standard aspect ratio </a:t>
            </a:r>
            <a:r>
              <a:rPr lang="en-US" sz="1600" dirty="0" err="1" smtClean="0">
                <a:solidFill>
                  <a:srgbClr val="000000"/>
                </a:solidFill>
                <a:latin typeface="Arial" pitchFamily="34" charset="0"/>
                <a:ea typeface="Times New Roman"/>
                <a:cs typeface="Arial" pitchFamily="34" charset="0"/>
              </a:rPr>
              <a:t>Tokamak</a:t>
            </a:r>
            <a:r>
              <a:rPr lang="en-US" sz="1600" dirty="0" smtClean="0">
                <a:solidFill>
                  <a:srgbClr val="000000"/>
                </a:solidFill>
                <a:latin typeface="Arial" pitchFamily="34" charset="0"/>
                <a:ea typeface="Times New Roman"/>
                <a:cs typeface="Arial" pitchFamily="34" charset="0"/>
              </a:rPr>
              <a:t> with normal conductive TF coils,</a:t>
            </a:r>
          </a:p>
          <a:p>
            <a:pPr lvl="1" indent="-225425">
              <a:spcBef>
                <a:spcPts val="0"/>
              </a:spcBef>
              <a:spcAft>
                <a:spcPts val="600"/>
              </a:spcAft>
              <a:buFont typeface="Verdana"/>
              <a:buChar char="-"/>
            </a:pPr>
            <a:r>
              <a:rPr lang="en-US" sz="1600" dirty="0" smtClean="0">
                <a:solidFill>
                  <a:srgbClr val="000000"/>
                </a:solidFill>
                <a:latin typeface="Arial" pitchFamily="34" charset="0"/>
                <a:ea typeface="Times New Roman"/>
                <a:cs typeface="Arial" pitchFamily="34" charset="0"/>
              </a:rPr>
              <a:t>Compact </a:t>
            </a:r>
            <a:r>
              <a:rPr lang="en-US" sz="1600" dirty="0" err="1" smtClean="0">
                <a:solidFill>
                  <a:srgbClr val="000000"/>
                </a:solidFill>
                <a:latin typeface="Arial" pitchFamily="34" charset="0"/>
                <a:ea typeface="Times New Roman"/>
                <a:cs typeface="Arial" pitchFamily="34" charset="0"/>
              </a:rPr>
              <a:t>Stellarator</a:t>
            </a:r>
            <a:r>
              <a:rPr lang="en-US" sz="1600" dirty="0" smtClean="0">
                <a:solidFill>
                  <a:srgbClr val="000000"/>
                </a:solidFill>
                <a:latin typeface="Arial" pitchFamily="34" charset="0"/>
                <a:ea typeface="Times New Roman"/>
                <a:cs typeface="Arial" pitchFamily="34" charset="0"/>
              </a:rPr>
              <a:t>,</a:t>
            </a:r>
          </a:p>
          <a:p>
            <a:pPr lvl="1" indent="-225425">
              <a:spcBef>
                <a:spcPts val="0"/>
              </a:spcBef>
              <a:spcAft>
                <a:spcPts val="600"/>
              </a:spcAft>
              <a:buFont typeface="Verdana"/>
              <a:buChar char="-"/>
            </a:pPr>
            <a:r>
              <a:rPr lang="en-US" sz="1600" dirty="0" err="1" smtClean="0">
                <a:solidFill>
                  <a:srgbClr val="000000"/>
                </a:solidFill>
                <a:latin typeface="Arial" pitchFamily="34" charset="0"/>
                <a:ea typeface="Times New Roman"/>
                <a:cs typeface="Arial" pitchFamily="34" charset="0"/>
              </a:rPr>
              <a:t>Tokamak</a:t>
            </a:r>
            <a:r>
              <a:rPr lang="en-US" sz="1600" dirty="0" smtClean="0">
                <a:solidFill>
                  <a:srgbClr val="000000"/>
                </a:solidFill>
                <a:latin typeface="Arial" pitchFamily="34" charset="0"/>
                <a:ea typeface="Times New Roman"/>
                <a:cs typeface="Arial" pitchFamily="34" charset="0"/>
              </a:rPr>
              <a:t> with S/C TF coils?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de-DE" sz="2800" b="1" dirty="0">
                <a:solidFill>
                  <a:srgbClr val="0000FF"/>
                </a:solidFill>
              </a:rPr>
              <a:t>Reliability, Availability, Maintainability, Inspectability</a:t>
            </a:r>
            <a:endParaRPr lang="en-US" sz="2800" b="1" dirty="0">
              <a:solidFill>
                <a:srgbClr val="0000FF"/>
              </a:solidFill>
            </a:endParaRPr>
          </a:p>
        </p:txBody>
      </p:sp>
      <p:sp>
        <p:nvSpPr>
          <p:cNvPr id="3" name="Content Placeholder 2"/>
          <p:cNvSpPr>
            <a:spLocks noGrp="1"/>
          </p:cNvSpPr>
          <p:nvPr>
            <p:ph idx="1"/>
          </p:nvPr>
        </p:nvSpPr>
        <p:spPr>
          <a:xfrm>
            <a:off x="457200" y="1143000"/>
            <a:ext cx="8229600" cy="5257800"/>
          </a:xfrm>
        </p:spPr>
        <p:txBody>
          <a:bodyPr>
            <a:normAutofit/>
          </a:bodyPr>
          <a:lstStyle/>
          <a:p>
            <a:r>
              <a:rPr lang="en-US" sz="2000" dirty="0" smtClean="0">
                <a:latin typeface="Arial" pitchFamily="34" charset="0"/>
                <a:cs typeface="Arial" pitchFamily="34" charset="0"/>
              </a:rPr>
              <a:t>Plant availability is mainly the result of failure rate and the down time to replace or repair components.</a:t>
            </a:r>
          </a:p>
          <a:p>
            <a:r>
              <a:rPr lang="en-US" sz="2000" dirty="0" smtClean="0">
                <a:latin typeface="Arial" pitchFamily="34" charset="0"/>
                <a:cs typeface="Arial" pitchFamily="34" charset="0"/>
              </a:rPr>
              <a:t>An exceptionally low failure rate for all in-vessel components is a feasibility issue for any fusion plant because:</a:t>
            </a:r>
          </a:p>
          <a:p>
            <a:pPr marL="800100" lvl="1" indent="-282575">
              <a:buFont typeface="+mj-lt"/>
              <a:buAutoNum type="alphaLcPeriod"/>
            </a:pPr>
            <a:r>
              <a:rPr lang="en-US" sz="1800" dirty="0" smtClean="0"/>
              <a:t>There is nearly zero tolerance for failure (for example the smallest coolant leak inside the VV shuts the plant down!)</a:t>
            </a:r>
          </a:p>
          <a:p>
            <a:pPr marL="800100" lvl="1" indent="-282575">
              <a:buFont typeface="+mj-lt"/>
              <a:buAutoNum type="alphaLcPeriod"/>
            </a:pPr>
            <a:r>
              <a:rPr lang="de-DE" sz="1800" dirty="0" smtClean="0"/>
              <a:t>Any repair or replacement of in-vessel components requires cool down of the power core, many operations of disconnent (e.g. manifold connections) opening of the VV, and insertion of handling tools,  then in-situ repair or removal, then  the processes are repeated in reverse (insertion of module, connections of maniflolds, etc) all are time consuming tasks.</a:t>
            </a:r>
            <a:endParaRPr lang="en-US" sz="1800" dirty="0" smtClean="0"/>
          </a:p>
          <a:p>
            <a:r>
              <a:rPr lang="en-US" sz="2000" dirty="0" smtClean="0">
                <a:latin typeface="Arial" pitchFamily="34" charset="0"/>
                <a:cs typeface="Arial" pitchFamily="34" charset="0"/>
              </a:rPr>
              <a:t>In order to achieve a sufficiently high availability of a fusion plant, it is mandatory already for a FNSF but much more for a power plant to strive for extremely reliable components (MTBF extremely long!) and short down times for replacements (MTTR much lower than in presently envisaged plants!)</a:t>
            </a:r>
          </a:p>
          <a:p>
            <a:endParaRPr lang="en-US"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de-DE" sz="2800" b="1" dirty="0" smtClean="0">
                <a:solidFill>
                  <a:srgbClr val="0000FF"/>
                </a:solidFill>
              </a:rPr>
              <a:t>What are necessary goals for MTBF and MTTR ?</a:t>
            </a:r>
            <a:endParaRPr lang="en-US" sz="2800" b="1" dirty="0">
              <a:solidFill>
                <a:srgbClr val="0000FF"/>
              </a:solidFill>
            </a:endParaRPr>
          </a:p>
        </p:txBody>
      </p:sp>
      <p:sp>
        <p:nvSpPr>
          <p:cNvPr id="3" name="Content Placeholder 2"/>
          <p:cNvSpPr>
            <a:spLocks noGrp="1"/>
          </p:cNvSpPr>
          <p:nvPr>
            <p:ph idx="1"/>
          </p:nvPr>
        </p:nvSpPr>
        <p:spPr>
          <a:xfrm>
            <a:off x="457200" y="1143000"/>
            <a:ext cx="8229600" cy="5257800"/>
          </a:xfrm>
        </p:spPr>
        <p:txBody>
          <a:bodyPr>
            <a:normAutofit/>
          </a:bodyPr>
          <a:lstStyle/>
          <a:p>
            <a:pPr marL="0" marR="0">
              <a:spcBef>
                <a:spcPts val="0"/>
              </a:spcBef>
              <a:spcAft>
                <a:spcPts val="600"/>
              </a:spcAft>
            </a:pPr>
            <a:r>
              <a:rPr lang="en-US" sz="2000" b="1" dirty="0" smtClean="0">
                <a:solidFill>
                  <a:srgbClr val="0000FF"/>
                </a:solidFill>
                <a:latin typeface="Arial" pitchFamily="34" charset="0"/>
                <a:ea typeface="Times New Roman"/>
                <a:cs typeface="Arial" pitchFamily="34" charset="0"/>
              </a:rPr>
              <a:t>Example: </a:t>
            </a:r>
            <a:endParaRPr lang="en-US" sz="1200" dirty="0" smtClean="0">
              <a:solidFill>
                <a:srgbClr val="0000FF"/>
              </a:solidFill>
              <a:latin typeface="Arial" pitchFamily="34" charset="0"/>
              <a:ea typeface="Times New Roman"/>
              <a:cs typeface="Arial" pitchFamily="34" charset="0"/>
            </a:endParaRPr>
          </a:p>
          <a:p>
            <a:pPr lvl="1">
              <a:spcBef>
                <a:spcPts val="600"/>
              </a:spcBef>
              <a:spcAft>
                <a:spcPts val="600"/>
              </a:spcAft>
              <a:buFont typeface="Wingdings" pitchFamily="2" charset="2"/>
              <a:buChar char="Ø"/>
            </a:pPr>
            <a:r>
              <a:rPr lang="en-US" sz="1800" dirty="0" smtClean="0"/>
              <a:t>There are 200 blanket modules, and it is assumed that each of them fails once during its anticipated life-time of  5 years (MTBF = 9 days). If this would be the only reason for shutting the plant down, and if it would take 1 week to be back in operation (MTTR=7 days), the resulting availability would be 56 %.</a:t>
            </a:r>
          </a:p>
          <a:p>
            <a:pPr marL="0">
              <a:spcBef>
                <a:spcPts val="600"/>
              </a:spcBef>
              <a:spcAft>
                <a:spcPts val="600"/>
              </a:spcAft>
            </a:pPr>
            <a:r>
              <a:rPr lang="en-US" sz="2000" b="1" dirty="0" smtClean="0">
                <a:solidFill>
                  <a:srgbClr val="0000FF"/>
                </a:solidFill>
                <a:latin typeface="Arial" pitchFamily="34" charset="0"/>
                <a:ea typeface="Times New Roman"/>
                <a:cs typeface="Arial" pitchFamily="34" charset="0"/>
              </a:rPr>
              <a:t>Would this be realistic?</a:t>
            </a:r>
          </a:p>
          <a:p>
            <a:pPr lvl="1">
              <a:spcAft>
                <a:spcPts val="600"/>
              </a:spcAft>
              <a:buFont typeface="Wingdings" pitchFamily="2" charset="2"/>
              <a:buChar char="Ø"/>
            </a:pPr>
            <a:r>
              <a:rPr lang="en-US" sz="1800" dirty="0" smtClean="0"/>
              <a:t>Un-availability of 44 % caused by the failures in blankets alone would be fare to low even for an experimental machine. There are many additional components where a failure causes a shut down, for example </a:t>
            </a:r>
            <a:r>
              <a:rPr lang="en-US" sz="1800" dirty="0" err="1" smtClean="0"/>
              <a:t>divertor</a:t>
            </a:r>
            <a:r>
              <a:rPr lang="en-US" sz="1800" dirty="0" smtClean="0"/>
              <a:t> targets.  </a:t>
            </a:r>
          </a:p>
          <a:p>
            <a:pPr>
              <a:spcAft>
                <a:spcPts val="600"/>
              </a:spcAft>
            </a:pPr>
            <a:r>
              <a:rPr lang="en-US" sz="2000" dirty="0" smtClean="0"/>
              <a:t>On the other hand, a MTTR of one week to replace an in-vessel component is already very optimistic (ITER assumes that it will take ~ 2 weeks to replace a TBM, which is located in a test port and is designed for fast replacement).</a:t>
            </a:r>
          </a:p>
          <a:p>
            <a:endParaRPr lang="en-US" sz="1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dirty="0" smtClean="0">
                <a:solidFill>
                  <a:srgbClr val="0000FF"/>
                </a:solidFill>
              </a:rPr>
              <a:t>What can be done to improve this situation?</a:t>
            </a:r>
          </a:p>
        </p:txBody>
      </p:sp>
      <p:sp>
        <p:nvSpPr>
          <p:cNvPr id="3" name="Content Placeholder 2"/>
          <p:cNvSpPr>
            <a:spLocks noGrp="1"/>
          </p:cNvSpPr>
          <p:nvPr>
            <p:ph idx="1"/>
          </p:nvPr>
        </p:nvSpPr>
        <p:spPr>
          <a:xfrm>
            <a:off x="381000" y="990600"/>
            <a:ext cx="8229600" cy="5486400"/>
          </a:xfrm>
        </p:spPr>
        <p:txBody>
          <a:bodyPr>
            <a:noAutofit/>
          </a:bodyPr>
          <a:lstStyle/>
          <a:p>
            <a:pPr marL="514350" lvl="0" indent="-514350">
              <a:spcAft>
                <a:spcPts val="600"/>
              </a:spcAft>
              <a:buFont typeface="+mj-lt"/>
              <a:buAutoNum type="alphaUcPeriod"/>
            </a:pPr>
            <a:r>
              <a:rPr lang="en-US" sz="1800" b="1" dirty="0" smtClean="0">
                <a:latin typeface="Arial" pitchFamily="34" charset="0"/>
                <a:cs typeface="Arial" pitchFamily="34" charset="0"/>
              </a:rPr>
              <a:t>Get the MTBF much longer by developing and testing the in-vessel components to the maximum extent possible.</a:t>
            </a:r>
          </a:p>
          <a:p>
            <a:pPr lvl="2">
              <a:spcAft>
                <a:spcPts val="600"/>
              </a:spcAft>
            </a:pPr>
            <a:r>
              <a:rPr lang="en-US" sz="1600" dirty="0" smtClean="0">
                <a:latin typeface="Arial" pitchFamily="34" charset="0"/>
                <a:cs typeface="Arial" pitchFamily="34" charset="0"/>
              </a:rPr>
              <a:t>This means for example for blankets an extensive fabrication and testing program prior to the start of the construction of a fusion plant, and a gradual increase of the performance in such a plant.</a:t>
            </a:r>
          </a:p>
          <a:p>
            <a:pPr lvl="2">
              <a:spcAft>
                <a:spcPts val="600"/>
              </a:spcAft>
            </a:pPr>
            <a:r>
              <a:rPr lang="en-US" sz="1600" dirty="0" smtClean="0">
                <a:latin typeface="Arial" pitchFamily="34" charset="0"/>
                <a:cs typeface="Arial" pitchFamily="34" charset="0"/>
              </a:rPr>
              <a:t>The suggestion is to start with robust low performance versions of a concept, use test blanket modules in dedicated test ports as fore-runners for more advanced versions, and increase the performance of the base blanket gradually up to the status desired for a following power plant.</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marL="514350" indent="-514350">
              <a:spcAft>
                <a:spcPts val="600"/>
              </a:spcAft>
              <a:buFont typeface="+mj-lt"/>
              <a:buAutoNum type="alphaUcPeriod"/>
            </a:pPr>
            <a:r>
              <a:rPr lang="en-US" sz="1800" b="1" dirty="0" smtClean="0">
                <a:latin typeface="Arial" pitchFamily="34" charset="0"/>
                <a:cs typeface="Arial" pitchFamily="34" charset="0"/>
              </a:rPr>
              <a:t>Design the next step fusion facility for fast maintenance. Short  MTTR in such a facility is considered by many to be more important than similarity to a following power plant. (However, other experts are also very concerned about not getting prototypical data on MTTR in FNSF).</a:t>
            </a:r>
          </a:p>
          <a:p>
            <a:pPr lvl="2">
              <a:spcAft>
                <a:spcPts val="600"/>
              </a:spcAft>
            </a:pPr>
            <a:r>
              <a:rPr lang="en-US" sz="1600" dirty="0" smtClean="0">
                <a:latin typeface="Arial" pitchFamily="34" charset="0"/>
                <a:cs typeface="Arial" pitchFamily="34" charset="0"/>
              </a:rPr>
              <a:t>The missing possibility to extrapolate the experience for maintenance to the power plant has to be compensated for by an extensive development and qualification program for maintenance methods and tools needed for such a plant.</a:t>
            </a:r>
          </a:p>
          <a:p>
            <a:pPr marL="1257300" lvl="2" indent="-457200">
              <a:buFont typeface="+mj-lt"/>
              <a:buAutoNum type="alphaUcPeriod"/>
            </a:pPr>
            <a:endParaRPr lang="en-US" sz="13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200" b="1" dirty="0" smtClean="0">
                <a:solidFill>
                  <a:srgbClr val="0000FF"/>
                </a:solidFill>
              </a:rPr>
              <a:t>Suggested Subjects for Discussions</a:t>
            </a:r>
          </a:p>
        </p:txBody>
      </p:sp>
      <p:sp>
        <p:nvSpPr>
          <p:cNvPr id="3" name="Content Placeholder 2"/>
          <p:cNvSpPr>
            <a:spLocks noGrp="1"/>
          </p:cNvSpPr>
          <p:nvPr>
            <p:ph idx="1"/>
          </p:nvPr>
        </p:nvSpPr>
        <p:spPr>
          <a:xfrm>
            <a:off x="228600" y="838200"/>
            <a:ext cx="8686800" cy="6019800"/>
          </a:xfrm>
        </p:spPr>
        <p:txBody>
          <a:bodyPr>
            <a:noAutofit/>
          </a:bodyPr>
          <a:lstStyle/>
          <a:p>
            <a:pPr>
              <a:spcAft>
                <a:spcPts val="600"/>
              </a:spcAft>
              <a:buFont typeface="+mj-lt"/>
              <a:buAutoNum type="alphaUcPeriod"/>
            </a:pPr>
            <a:r>
              <a:rPr lang="de-DE" sz="1600" b="1" dirty="0" smtClean="0">
                <a:latin typeface="Arial" pitchFamily="34" charset="0"/>
                <a:cs typeface="Arial" pitchFamily="34" charset="0"/>
              </a:rPr>
              <a:t>If we would like to operate the VV at temperatures &gt; 350 C, how would we cool it :</a:t>
            </a:r>
          </a:p>
          <a:p>
            <a:pPr lvl="1" indent="-225425">
              <a:spcAft>
                <a:spcPts val="600"/>
              </a:spcAft>
              <a:buFont typeface="Wingdings" pitchFamily="2" charset="2"/>
              <a:buChar char="Ø"/>
            </a:pPr>
            <a:r>
              <a:rPr lang="en-US" sz="1600" i="1" dirty="0" smtClean="0">
                <a:latin typeface="Arial" pitchFamily="34" charset="0"/>
                <a:cs typeface="Arial" pitchFamily="34" charset="0"/>
              </a:rPr>
              <a:t>Water at P &gt; 20 </a:t>
            </a:r>
            <a:r>
              <a:rPr lang="en-US" sz="1600" i="1" dirty="0" err="1" smtClean="0">
                <a:latin typeface="Arial" pitchFamily="34" charset="0"/>
                <a:cs typeface="Arial" pitchFamily="34" charset="0"/>
              </a:rPr>
              <a:t>MPa</a:t>
            </a:r>
            <a:r>
              <a:rPr lang="en-US" sz="1600" i="1" dirty="0" smtClean="0">
                <a:latin typeface="Arial" pitchFamily="34" charset="0"/>
                <a:cs typeface="Arial" pitchFamily="34" charset="0"/>
              </a:rPr>
              <a:t>, Helium, organic fluid, liquid metal?</a:t>
            </a:r>
          </a:p>
          <a:p>
            <a:pPr lvl="0">
              <a:spcAft>
                <a:spcPts val="600"/>
              </a:spcAft>
              <a:buFont typeface="+mj-lt"/>
              <a:buAutoNum type="alphaUcPeriod"/>
            </a:pPr>
            <a:r>
              <a:rPr lang="en-US" sz="1600" b="1" dirty="0" smtClean="0">
                <a:latin typeface="Arial" pitchFamily="34" charset="0"/>
                <a:cs typeface="Arial" pitchFamily="34" charset="0"/>
              </a:rPr>
              <a:t>Can we attach mechanically “hot” in-vessel components to a “cold” VV? (Differential thermal expansion, thermal insulations, disruption forces)</a:t>
            </a:r>
          </a:p>
          <a:p>
            <a:pPr lvl="1" indent="-225425">
              <a:spcAft>
                <a:spcPts val="600"/>
              </a:spcAft>
              <a:buFont typeface="Wingdings" pitchFamily="2" charset="2"/>
              <a:buChar char="Ø"/>
            </a:pPr>
            <a:r>
              <a:rPr lang="en-US" sz="1600" i="1" dirty="0" smtClean="0">
                <a:latin typeface="Arial" pitchFamily="34" charset="0"/>
                <a:cs typeface="Arial" pitchFamily="34" charset="0"/>
              </a:rPr>
              <a:t>Alternative: Design in-vessel “hot skeleton rings” composed of HT shield and coolant manifolds, attaching blanket modules to this rings which can freely expand relative to the “cold” VV. </a:t>
            </a:r>
          </a:p>
          <a:p>
            <a:pPr marL="349250" lvl="0" indent="-349250">
              <a:spcAft>
                <a:spcPts val="600"/>
              </a:spcAft>
              <a:buFont typeface="+mj-lt"/>
              <a:buAutoNum type="alphaUcPeriod"/>
            </a:pPr>
            <a:r>
              <a:rPr lang="en-US" sz="1600" b="1" dirty="0" smtClean="0">
                <a:latin typeface="Arial" pitchFamily="34" charset="0"/>
                <a:cs typeface="Arial" pitchFamily="34" charset="0"/>
              </a:rPr>
              <a:t>Do we have to design the VV ports for the attachment of transfer cask to avoid the spread of in-vessel radio-activities (Tritium, dust) into the building atmosphere?</a:t>
            </a:r>
          </a:p>
          <a:p>
            <a:pPr marL="349250" indent="-349250">
              <a:spcAft>
                <a:spcPts val="600"/>
              </a:spcAft>
              <a:buFont typeface="+mj-lt"/>
              <a:buAutoNum type="alphaUcPeriod"/>
            </a:pPr>
            <a:r>
              <a:rPr lang="de-DE" sz="1600" b="1" dirty="0" smtClean="0">
                <a:latin typeface="Arial" pitchFamily="34" charset="0"/>
                <a:cs typeface="Arial" pitchFamily="34" charset="0"/>
              </a:rPr>
              <a:t>Do we have to design the VV for repair, partial replacement, and what would be the requirement on re-weldability?</a:t>
            </a:r>
          </a:p>
          <a:p>
            <a:pPr marL="349250" lvl="0" indent="-349250">
              <a:spcAft>
                <a:spcPts val="600"/>
              </a:spcAft>
              <a:buFont typeface="+mj-lt"/>
              <a:buAutoNum type="alphaUcPeriod"/>
            </a:pPr>
            <a:r>
              <a:rPr lang="en-US" sz="1600" b="1" dirty="0" smtClean="0">
                <a:latin typeface="Arial" pitchFamily="34" charset="0"/>
                <a:cs typeface="Arial" pitchFamily="34" charset="0"/>
              </a:rPr>
              <a:t>What is the impact of mechanical strength, operating temperature, activation, required PWHT, on the selection of a suitable material for the VV?</a:t>
            </a:r>
          </a:p>
          <a:p>
            <a:pPr marL="349250" indent="-349250">
              <a:spcAft>
                <a:spcPts val="600"/>
              </a:spcAft>
              <a:buFont typeface="+mj-lt"/>
              <a:buAutoNum type="alphaUcPeriod"/>
            </a:pPr>
            <a:r>
              <a:rPr lang="en-US" sz="1600" b="1" dirty="0" smtClean="0">
                <a:latin typeface="Arial" pitchFamily="34" charset="0"/>
                <a:cs typeface="Arial" pitchFamily="34" charset="0"/>
              </a:rPr>
              <a:t>For the selection of the maintenance method for a FNSF, what should have the higher priority:</a:t>
            </a:r>
          </a:p>
          <a:p>
            <a:pPr marL="746125" lvl="1" indent="-228600">
              <a:spcAft>
                <a:spcPts val="600"/>
              </a:spcAft>
              <a:buFont typeface="Wingdings" pitchFamily="2" charset="2"/>
              <a:buChar char="Ø"/>
            </a:pPr>
            <a:r>
              <a:rPr lang="en-US" sz="1600" i="1" dirty="0" smtClean="0">
                <a:latin typeface="Arial" pitchFamily="34" charset="0"/>
                <a:cs typeface="Arial" pitchFamily="34" charset="0"/>
              </a:rPr>
              <a:t>Similarity to a following power plant or short MTTR in the FNSF?</a:t>
            </a:r>
          </a:p>
          <a:p>
            <a:pPr lvl="0">
              <a:spcAft>
                <a:spcPts val="600"/>
              </a:spcAft>
              <a:buFont typeface="+mj-lt"/>
              <a:buAutoNum type="alphaUcPeriod"/>
            </a:pPr>
            <a:r>
              <a:rPr lang="en-US" sz="1600" b="1" dirty="0" smtClean="0">
                <a:latin typeface="Arial" pitchFamily="34" charset="0"/>
                <a:cs typeface="Arial" pitchFamily="34" charset="0"/>
              </a:rPr>
              <a:t>Are there inherent differences in the maintainability of the different types of candidate concepts for a next step fusion facility? If yes, should this be a major criterion for selecting a concept?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b="1" dirty="0" smtClean="0">
                <a:solidFill>
                  <a:srgbClr val="0000FF"/>
                </a:solidFill>
              </a:rPr>
              <a:t>Suggested Methods for Maximizing the Reliability of the In-Vessel Components</a:t>
            </a:r>
          </a:p>
        </p:txBody>
      </p:sp>
      <p:sp>
        <p:nvSpPr>
          <p:cNvPr id="3" name="Content Placeholder 2"/>
          <p:cNvSpPr>
            <a:spLocks noGrp="1"/>
          </p:cNvSpPr>
          <p:nvPr>
            <p:ph idx="1"/>
          </p:nvPr>
        </p:nvSpPr>
        <p:spPr>
          <a:xfrm>
            <a:off x="457200" y="1295400"/>
            <a:ext cx="8382000" cy="5105400"/>
          </a:xfrm>
        </p:spPr>
        <p:txBody>
          <a:bodyPr>
            <a:noAutofit/>
          </a:bodyPr>
          <a:lstStyle/>
          <a:p>
            <a:pPr marL="514350" lvl="0" indent="-514350">
              <a:spcAft>
                <a:spcPts val="600"/>
              </a:spcAft>
              <a:buFont typeface="+mj-lt"/>
              <a:buAutoNum type="arabicPeriod"/>
            </a:pPr>
            <a:r>
              <a:rPr lang="en-US" sz="1800" dirty="0" smtClean="0">
                <a:latin typeface="Arial" pitchFamily="34" charset="0"/>
                <a:cs typeface="Arial" pitchFamily="34" charset="0"/>
              </a:rPr>
              <a:t>Design for high reliability by proper selection of concepts, materials, margins to given limits, fabrication methods, quality assurance programs, analyses methods…</a:t>
            </a:r>
          </a:p>
          <a:p>
            <a:pPr marL="514350" indent="-514350">
              <a:spcAft>
                <a:spcPts val="600"/>
              </a:spcAft>
              <a:buFont typeface="+mj-lt"/>
              <a:buAutoNum type="arabicPeriod"/>
            </a:pPr>
            <a:r>
              <a:rPr lang="en-US" sz="1800" dirty="0" smtClean="0">
                <a:latin typeface="Arial" pitchFamily="34" charset="0"/>
                <a:cs typeface="Arial" pitchFamily="34" charset="0"/>
              </a:rPr>
              <a:t>Considering the available data base on the failure rates of nuclear quality pipes, welds, and other elements of in-vessel components (in addition to initial failures at the start of operation), should the complexity (number and kind of internal pipes, coolant channels, welds…, be a criteria for the selection of concept for FW/blankets, </a:t>
            </a:r>
            <a:r>
              <a:rPr lang="en-US" sz="1800" dirty="0" err="1" smtClean="0">
                <a:latin typeface="Arial" pitchFamily="34" charset="0"/>
                <a:cs typeface="Arial" pitchFamily="34" charset="0"/>
              </a:rPr>
              <a:t>divertor</a:t>
            </a:r>
            <a:r>
              <a:rPr lang="en-US" sz="1800" dirty="0" smtClean="0">
                <a:latin typeface="Arial" pitchFamily="34" charset="0"/>
                <a:cs typeface="Arial" pitchFamily="34" charset="0"/>
              </a:rPr>
              <a:t> target plates...? </a:t>
            </a:r>
          </a:p>
          <a:p>
            <a:pPr marL="514350" indent="-514350">
              <a:spcAft>
                <a:spcPts val="600"/>
              </a:spcAft>
              <a:buFont typeface="+mj-lt"/>
              <a:buAutoNum type="arabicPeriod"/>
            </a:pPr>
            <a:r>
              <a:rPr lang="en-US" sz="1800" dirty="0" smtClean="0">
                <a:latin typeface="Arial" pitchFamily="34" charset="0"/>
                <a:cs typeface="Arial" pitchFamily="34" charset="0"/>
              </a:rPr>
              <a:t>Use all thinkable methods, tools and facilities for testing the components and the fabrication methods to the maximum extent possible prior to the insertion of any component into the fusion plant.</a:t>
            </a:r>
          </a:p>
          <a:p>
            <a:pPr marL="514350" indent="-514350">
              <a:spcAft>
                <a:spcPts val="600"/>
              </a:spcAft>
              <a:buFont typeface="+mj-lt"/>
              <a:buAutoNum type="arabicPeriod"/>
            </a:pPr>
            <a:r>
              <a:rPr lang="en-US" sz="1800" dirty="0" smtClean="0">
                <a:latin typeface="Arial" pitchFamily="34" charset="0"/>
                <a:cs typeface="Arial" pitchFamily="34" charset="0"/>
              </a:rPr>
              <a:t>Develop suitable method for monitoring the performance of the components in order to detect and localize potential components for failures before they fail (“replacement before failure”).</a:t>
            </a:r>
          </a:p>
          <a:p>
            <a:pPr marL="514350" indent="-514350">
              <a:spcAft>
                <a:spcPts val="600"/>
              </a:spcAft>
              <a:buFont typeface="+mj-lt"/>
              <a:buAutoNum type="arabicPeriod"/>
            </a:pPr>
            <a:r>
              <a:rPr lang="en-US" sz="1800" dirty="0" smtClean="0">
                <a:latin typeface="Arial" pitchFamily="34" charset="0"/>
                <a:cs typeface="Arial" pitchFamily="34" charset="0"/>
              </a:rPr>
              <a:t>Use the test ports for testing advanced versions of the concept used for example as base blankets.</a:t>
            </a:r>
          </a:p>
          <a:p>
            <a:pPr marL="514350" lvl="0" indent="-514350">
              <a:buFont typeface="+mj-lt"/>
              <a:buAutoNum type="arabicPeriod"/>
            </a:pPr>
            <a:endParaRPr lang="en-US" sz="1600" dirty="0" smtClean="0">
              <a:latin typeface="Arial" pitchFamily="34" charset="0"/>
              <a:cs typeface="Arial" pitchFamily="34"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1090</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FNSF Maintenance and Research Strategy</vt:lpstr>
      <vt:lpstr>FNSF Maintenance and Research Strategy</vt:lpstr>
      <vt:lpstr>Slide 3</vt:lpstr>
      <vt:lpstr>Configuration and Maintainability</vt:lpstr>
      <vt:lpstr>Reliability, Availability, Maintainability, Inspectability</vt:lpstr>
      <vt:lpstr>What are necessary goals for MTBF and MTTR ?</vt:lpstr>
      <vt:lpstr>What can be done to improve this situation?</vt:lpstr>
      <vt:lpstr>Suggested Subjects for Discussions</vt:lpstr>
      <vt:lpstr>Suggested Methods for Maximizing the Reliability of the In-Vessel Components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FNSF maintenance and research strategy</dc:title>
  <dc:creator>Carrie Gibson</dc:creator>
  <cp:lastModifiedBy>Siegfried Malang</cp:lastModifiedBy>
  <cp:revision>17</cp:revision>
  <dcterms:created xsi:type="dcterms:W3CDTF">2010-07-27T23:33:44Z</dcterms:created>
  <dcterms:modified xsi:type="dcterms:W3CDTF">2010-07-31T15:20:24Z</dcterms:modified>
</cp:coreProperties>
</file>