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0" r:id="rId3"/>
    <p:sldId id="259" r:id="rId4"/>
    <p:sldId id="273" r:id="rId5"/>
    <p:sldId id="268" r:id="rId6"/>
    <p:sldId id="278" r:id="rId7"/>
    <p:sldId id="269" r:id="rId8"/>
    <p:sldId id="279" r:id="rId9"/>
    <p:sldId id="264" r:id="rId10"/>
    <p:sldId id="274" r:id="rId11"/>
    <p:sldId id="275" r:id="rId12"/>
    <p:sldId id="276" r:id="rId13"/>
    <p:sldId id="277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329CF-60D6-495F-8AED-2B0273F1DA71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6575-AD10-4CC7-BD3C-E6F9CE5CA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6575-AD10-4CC7-BD3C-E6F9CE5CAC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6575-AD10-4CC7-BD3C-E6F9CE5CAC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27AD-28EA-459E-915C-0FE64CC319C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3513-8C63-4991-97A9-D517D8D6D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Be/FS joining for ITER TBM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981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Ryan Matthew </a:t>
            </a:r>
            <a:r>
              <a:rPr lang="en-US" dirty="0" smtClean="0"/>
              <a:t>Hunt</a:t>
            </a:r>
          </a:p>
          <a:p>
            <a:endParaRPr lang="en-US" dirty="0" smtClean="0"/>
          </a:p>
          <a:p>
            <a:r>
              <a:rPr lang="en-US" dirty="0" smtClean="0"/>
              <a:t>FNST Meeting</a:t>
            </a:r>
            <a:endParaRPr lang="en-US" dirty="0" smtClean="0"/>
          </a:p>
          <a:p>
            <a:r>
              <a:rPr lang="en-US" sz="2400" dirty="0" smtClean="0"/>
              <a:t>August 18, 2009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96000"/>
            <a:ext cx="6858000" cy="578882"/>
          </a:xfrm>
          <a:prstGeom prst="roundRect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A collaboration between UCLA, SNL-Livermore, Brush-Wellman, </a:t>
            </a:r>
            <a:r>
              <a:rPr lang="en-US" sz="1400" i="1" dirty="0" err="1" smtClean="0"/>
              <a:t>Axsys</a:t>
            </a:r>
            <a:r>
              <a:rPr lang="en-US" sz="1400" i="1" dirty="0" smtClean="0"/>
              <a:t> Inc. and Bodycote.  </a:t>
            </a:r>
          </a:p>
          <a:p>
            <a:pPr algn="ctr"/>
            <a:r>
              <a:rPr lang="en-US" sz="1400" i="1" dirty="0" smtClean="0"/>
              <a:t>F82H supplied by JAEA through TITAN collaboration</a:t>
            </a:r>
            <a:endParaRPr lang="en-US" sz="1400" dirty="0"/>
          </a:p>
        </p:txBody>
      </p:sp>
      <p:pic>
        <p:nvPicPr>
          <p:cNvPr id="1026" name="Picture 2" descr="C:\Documents and Settings\rhunt\My Documents\ucla_c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006" y="139630"/>
            <a:ext cx="1677988" cy="77477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95300" y="838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Ti//Cu Diffusion Zone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799F0F88-6CC9-44B0-9B36-D8BD3500829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Samples annealed 30 min. </a:t>
            </a:r>
          </a:p>
          <a:p>
            <a:pPr lvl="1"/>
            <a:r>
              <a:rPr lang="en-US" dirty="0" smtClean="0"/>
              <a:t>Use data to predict depth for 2 hour anneal     </a:t>
            </a:r>
            <a:r>
              <a:rPr lang="en-US" sz="3300" dirty="0" smtClean="0">
                <a:latin typeface="Arial"/>
                <a:cs typeface="Arial"/>
              </a:rPr>
              <a:t>→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100" i="1" dirty="0" smtClean="0">
                <a:solidFill>
                  <a:schemeClr val="bg1">
                    <a:lumMod val="50000"/>
                  </a:schemeClr>
                </a:solidFill>
              </a:rPr>
              <a:t>Note:  Oxygen levels in Ti higher than expected.  PVD chamber potentially problematic.  May Cause slightly different diffusion behavior.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946"/>
          <a:stretch>
            <a:fillRect/>
          </a:stretch>
        </p:blipFill>
        <p:spPr bwMode="auto">
          <a:xfrm>
            <a:off x="6629400" y="1752600"/>
            <a:ext cx="1800225" cy="381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2971800"/>
            <a:ext cx="721672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650 °C</a:t>
            </a:r>
            <a:endParaRPr lang="en-US" sz="1600" dirty="0" smtClean="0">
              <a:sym typeface="Wingdings" pitchFamily="2" charset="2"/>
            </a:endParaRPr>
          </a:p>
        </p:txBody>
      </p:sp>
      <p:pic>
        <p:nvPicPr>
          <p:cNvPr id="25" name="Picture 4" descr="C:\Documents and Settings\rhunt\My Documents\PhD Documents\Experiments\EMP Analysis\08_12_09\850picture.jpg"/>
          <p:cNvPicPr>
            <a:picLocks noChangeAspect="1" noChangeArrowheads="1"/>
          </p:cNvPicPr>
          <p:nvPr/>
        </p:nvPicPr>
        <p:blipFill>
          <a:blip r:embed="rId3"/>
          <a:srcRect l="3614" r="5422"/>
          <a:stretch>
            <a:fillRect/>
          </a:stretch>
        </p:blipFill>
        <p:spPr bwMode="auto">
          <a:xfrm>
            <a:off x="5272945" y="3357520"/>
            <a:ext cx="3835430" cy="3500480"/>
          </a:xfrm>
          <a:prstGeom prst="rect">
            <a:avLst/>
          </a:prstGeom>
          <a:noFill/>
        </p:spPr>
      </p:pic>
      <p:pic>
        <p:nvPicPr>
          <p:cNvPr id="26" name="Picture 2" descr="C:\Documents and Settings\rhunt\My Documents\PhD Documents\Experiments\EMP Analysis\08_12_09\750picture.jpg"/>
          <p:cNvPicPr>
            <a:picLocks noChangeAspect="1" noChangeArrowheads="1"/>
          </p:cNvPicPr>
          <p:nvPr/>
        </p:nvPicPr>
        <p:blipFill>
          <a:blip r:embed="rId4"/>
          <a:srcRect l="14747" r="22579"/>
          <a:stretch>
            <a:fillRect/>
          </a:stretch>
        </p:blipFill>
        <p:spPr bwMode="auto">
          <a:xfrm>
            <a:off x="2626425" y="3323820"/>
            <a:ext cx="2590800" cy="3534180"/>
          </a:xfrm>
          <a:prstGeom prst="rect">
            <a:avLst/>
          </a:prstGeom>
          <a:noFill/>
        </p:spPr>
      </p:pic>
      <p:pic>
        <p:nvPicPr>
          <p:cNvPr id="31" name="Picture 3" descr="C:\Documents and Settings\rhunt\My Documents\PhD Documents\Experiments\EMP Analysis\08_12_09\testpicture.jpg"/>
          <p:cNvPicPr>
            <a:picLocks noChangeAspect="1" noChangeArrowheads="1"/>
          </p:cNvPicPr>
          <p:nvPr/>
        </p:nvPicPr>
        <p:blipFill>
          <a:blip r:embed="rId5"/>
          <a:srcRect l="16553" r="22753"/>
          <a:stretch>
            <a:fillRect/>
          </a:stretch>
        </p:blipFill>
        <p:spPr bwMode="auto">
          <a:xfrm>
            <a:off x="35625" y="3317898"/>
            <a:ext cx="2514600" cy="354010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657600" y="2988625"/>
            <a:ext cx="721672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750 °C</a:t>
            </a:r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8000" y="3036125"/>
            <a:ext cx="721672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850 °C</a:t>
            </a:r>
            <a:endParaRPr lang="en-US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3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Ti/Cu interlayers, HIP at 750 °C for 2 hrs, 103 MPa, appear to be viable recipe for bonding.</a:t>
            </a:r>
          </a:p>
          <a:p>
            <a:pPr lvl="1"/>
            <a:r>
              <a:rPr lang="en-US" dirty="0" smtClean="0"/>
              <a:t>750 °C is promising result, close to PWHT of TBM, (as desired by JAEA research)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800, 700 °C Cu/F82H HIP cycle results underway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Higher temp HIP cycles may require unreasonable amount of Ti to </a:t>
            </a:r>
            <a:r>
              <a:rPr lang="en-US" i="1" dirty="0" smtClean="0"/>
              <a:t>completely</a:t>
            </a:r>
            <a:r>
              <a:rPr lang="en-US" dirty="0" smtClean="0"/>
              <a:t> block diffusion of Cu into Be </a:t>
            </a:r>
          </a:p>
          <a:p>
            <a:pPr lvl="1"/>
            <a:r>
              <a:rPr lang="en-US" dirty="0" smtClean="0"/>
              <a:t>Still can slow diffusion</a:t>
            </a:r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799F0F88-6CC9-44B0-9B36-D8BD3500829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Full Joint</a:t>
            </a:r>
          </a:p>
          <a:p>
            <a:r>
              <a:rPr lang="en-US" dirty="0" smtClean="0"/>
              <a:t>Manufacture coupons to include Beryllium, utilizing analysis from current experiments</a:t>
            </a:r>
          </a:p>
          <a:p>
            <a:pPr lvl="1"/>
            <a:r>
              <a:rPr lang="en-US" dirty="0" smtClean="0"/>
              <a:t>10 sample matrix: </a:t>
            </a:r>
          </a:p>
          <a:p>
            <a:pPr lvl="2"/>
            <a:r>
              <a:rPr lang="en-US" dirty="0" smtClean="0"/>
              <a:t>Expect failure in Ti/Cu </a:t>
            </a:r>
            <a:r>
              <a:rPr lang="en-US" dirty="0" err="1" smtClean="0"/>
              <a:t>intermetallics</a:t>
            </a:r>
            <a:endParaRPr lang="en-US" dirty="0" smtClean="0"/>
          </a:p>
          <a:p>
            <a:pPr lvl="2"/>
            <a:r>
              <a:rPr lang="en-US" dirty="0" smtClean="0"/>
              <a:t>For comparison - direct bond, only Ti, only Cr, Cr/Cu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Design Analysis</a:t>
            </a:r>
          </a:p>
          <a:p>
            <a:r>
              <a:rPr lang="en-US" dirty="0" smtClean="0"/>
              <a:t>Show that bond will survive in ITER</a:t>
            </a:r>
          </a:p>
          <a:p>
            <a:r>
              <a:rPr lang="en-US" dirty="0" smtClean="0"/>
              <a:t>Perform FEM stress analysis of TBM.  Include:</a:t>
            </a:r>
          </a:p>
          <a:p>
            <a:pPr lvl="1"/>
            <a:r>
              <a:rPr lang="en-US" dirty="0" smtClean="0"/>
              <a:t>Primary (pressure) and Secondary (thermal) loading in region</a:t>
            </a:r>
          </a:p>
          <a:p>
            <a:pPr lvl="1"/>
            <a:r>
              <a:rPr lang="en-US" dirty="0" smtClean="0"/>
              <a:t>Cyclic loading for lifetime of ITER</a:t>
            </a:r>
          </a:p>
          <a:p>
            <a:pPr lvl="2"/>
            <a:r>
              <a:rPr lang="en-US" dirty="0" smtClean="0"/>
              <a:t>Effects of irradiation will not be studied.  Suggested as future work for qualification.</a:t>
            </a:r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799F0F88-6CC9-44B0-9B36-D8BD3500829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799F0F88-6CC9-44B0-9B36-D8BD3500829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9" y="2690812"/>
          <a:ext cx="8305801" cy="1790700"/>
        </p:xfrm>
        <a:graphic>
          <a:graphicData uri="http://schemas.openxmlformats.org/drawingml/2006/table">
            <a:tbl>
              <a:tblPr/>
              <a:tblGrid>
                <a:gridCol w="1689548"/>
                <a:gridCol w="1391932"/>
                <a:gridCol w="1428562"/>
                <a:gridCol w="1909326"/>
                <a:gridCol w="1886433"/>
              </a:tblGrid>
              <a:tr h="523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HIP Temp [C]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 hrs, 103 MPa)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 Tensile Strength [MPa]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 Shear Strength [MPa]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Ti/Cu Diffusion Depth [μm] (</a:t>
                      </a:r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30min anneal</a:t>
                      </a:r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Predicted Ti/Cu Diffusion Depth [</a:t>
                      </a:r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through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through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Knowledge</a:t>
            </a:r>
          </a:p>
          <a:p>
            <a:r>
              <a:rPr lang="en-US" dirty="0" smtClean="0"/>
              <a:t>Bonding Layering Scheme</a:t>
            </a:r>
          </a:p>
          <a:p>
            <a:r>
              <a:rPr lang="en-US" dirty="0" smtClean="0"/>
              <a:t>Initial Progress</a:t>
            </a:r>
          </a:p>
          <a:p>
            <a:r>
              <a:rPr lang="en-US" dirty="0" smtClean="0"/>
              <a:t>Experimental Procedure</a:t>
            </a:r>
          </a:p>
          <a:p>
            <a:r>
              <a:rPr lang="en-US" dirty="0" smtClean="0"/>
              <a:t>Characterization of Cu//F82H bond</a:t>
            </a:r>
          </a:p>
          <a:p>
            <a:r>
              <a:rPr lang="en-US" dirty="0" smtClean="0"/>
              <a:t>Analysis of Ti//Cu Diffusion Zone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Future Work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799F0F88-6CC9-44B0-9B36-D8BD3500829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Application</a:t>
            </a:r>
            <a:r>
              <a:rPr lang="en-US" dirty="0" smtClean="0"/>
              <a:t>: ITER requires a 2mm coating of Beryllium on plasma facing surfaces of TBMs</a:t>
            </a:r>
          </a:p>
          <a:p>
            <a:pPr lvl="1"/>
            <a:r>
              <a:rPr lang="en-US" dirty="0" smtClean="0"/>
              <a:t>Be used as armor layer</a:t>
            </a:r>
          </a:p>
          <a:p>
            <a:pPr lvl="1"/>
            <a:r>
              <a:rPr lang="en-US" dirty="0" smtClean="0"/>
              <a:t>RAFM steel used as structural material (F82H, </a:t>
            </a:r>
            <a:r>
              <a:rPr lang="en-US" dirty="0" err="1" smtClean="0"/>
              <a:t>Eurofer</a:t>
            </a:r>
            <a:r>
              <a:rPr lang="en-US" dirty="0" smtClean="0"/>
              <a:t>, etc.)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Research Task</a:t>
            </a:r>
            <a:r>
              <a:rPr lang="en-US" dirty="0" smtClean="0"/>
              <a:t>:  create a robust diffusion bond between two dissimilar metals strong enough to survive in ITER:</a:t>
            </a:r>
          </a:p>
          <a:p>
            <a:pPr lvl="1"/>
            <a:r>
              <a:rPr lang="en-US" dirty="0" smtClean="0"/>
              <a:t>Beryllium  &amp;  RAFM steel (F82H)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0F88-6CC9-44B0-9B36-D8BD3500829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C:\Documents and Settings\rhunt\Desktop\dcl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476" r="30668"/>
          <a:stretch>
            <a:fillRect/>
          </a:stretch>
        </p:blipFill>
        <p:spPr bwMode="auto">
          <a:xfrm>
            <a:off x="6324600" y="1219200"/>
            <a:ext cx="2514600" cy="5226887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>
            <a:stCxn id="8" idx="0"/>
          </p:cNvCxnSpPr>
          <p:nvPr/>
        </p:nvCxnSpPr>
        <p:spPr>
          <a:xfrm rot="5400000" flipH="1" flipV="1">
            <a:off x="6343651" y="5124449"/>
            <a:ext cx="914400" cy="7239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59436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2mm coating on plasma facing surfaces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5410200" cy="2666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 reacts with just about everything</a:t>
            </a:r>
          </a:p>
          <a:p>
            <a:pPr lvl="2"/>
            <a:r>
              <a:rPr lang="en-US" dirty="0" smtClean="0"/>
              <a:t>Exceptions:  </a:t>
            </a:r>
            <a:r>
              <a:rPr lang="en-US" dirty="0" err="1" smtClean="0"/>
              <a:t>Ge</a:t>
            </a:r>
            <a:r>
              <a:rPr lang="en-US" dirty="0" smtClean="0"/>
              <a:t>, Si, Ag, Al</a:t>
            </a:r>
          </a:p>
          <a:p>
            <a:pPr lvl="1"/>
            <a:r>
              <a:rPr lang="en-US" dirty="0" smtClean="0"/>
              <a:t>Forms brittle intermetallic compounds</a:t>
            </a:r>
          </a:p>
          <a:p>
            <a:pPr lvl="1"/>
            <a:r>
              <a:rPr lang="en-US" dirty="0" smtClean="0"/>
              <a:t>Need a </a:t>
            </a:r>
            <a:r>
              <a:rPr lang="en-US" sz="2600" b="1" i="1" dirty="0" smtClean="0"/>
              <a:t>diffusion barrier </a:t>
            </a:r>
            <a:r>
              <a:rPr lang="en-US" dirty="0" smtClean="0"/>
              <a:t>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0F88-6CC9-44B0-9B36-D8BD3500829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0000" t="21094" r="31250" b="27344"/>
          <a:stretch>
            <a:fillRect/>
          </a:stretch>
        </p:blipFill>
        <p:spPr bwMode="auto">
          <a:xfrm>
            <a:off x="5715000" y="1676400"/>
            <a:ext cx="325581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Much research in last 15 years to solve this problem in relation to FW beryllium bonds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to CuCrZr, Be to SS, Cu to 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Arrived at </a:t>
            </a:r>
            <a:r>
              <a:rPr lang="en-US" sz="2800" dirty="0" smtClean="0">
                <a:solidFill>
                  <a:srgbClr val="0070C0"/>
                </a:solidFill>
              </a:rPr>
              <a:t>Ti/Cu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interlayer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1"/>
            <a:ext cx="8229600" cy="2285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Piggyback on FW shield module research:</a:t>
            </a:r>
          </a:p>
          <a:p>
            <a:pPr lvl="1"/>
            <a:r>
              <a:rPr lang="en-US" dirty="0" smtClean="0"/>
              <a:t>Titanium diffusion barrier</a:t>
            </a:r>
          </a:p>
          <a:p>
            <a:pPr lvl="2"/>
            <a:r>
              <a:rPr lang="en-US" dirty="0" smtClean="0"/>
              <a:t>Must be thin as </a:t>
            </a:r>
            <a:r>
              <a:rPr lang="en-US" dirty="0" smtClean="0"/>
              <a:t>possible</a:t>
            </a:r>
            <a:endParaRPr lang="en-US" dirty="0" smtClean="0"/>
          </a:p>
          <a:p>
            <a:pPr lvl="3"/>
            <a:r>
              <a:rPr lang="en-US" dirty="0" smtClean="0"/>
              <a:t>Costly to fabricate thick layer; too thick Ti may fail from brittle fracture</a:t>
            </a:r>
            <a:endParaRPr lang="en-US" dirty="0" smtClean="0"/>
          </a:p>
          <a:p>
            <a:pPr lvl="1"/>
            <a:r>
              <a:rPr lang="en-US" dirty="0" smtClean="0"/>
              <a:t>Copper compliant layer</a:t>
            </a:r>
          </a:p>
          <a:p>
            <a:pPr lvl="2"/>
            <a:r>
              <a:rPr lang="en-US" dirty="0" smtClean="0"/>
              <a:t>Stress from thermal expansion difference is absorbed by ductile Cu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0F88-6CC9-44B0-9B36-D8BD3500829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62201" y="1381780"/>
            <a:ext cx="990600" cy="2057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362201" y="1381780"/>
            <a:ext cx="990600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324101" y="2410480"/>
            <a:ext cx="2057400" cy="1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2362201" y="3439180"/>
            <a:ext cx="990600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05201" y="1381780"/>
            <a:ext cx="152400" cy="2057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1" y="1381780"/>
            <a:ext cx="3048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7006" y="1381780"/>
            <a:ext cx="990600" cy="205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5257006" y="1381780"/>
            <a:ext cx="990600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229894" y="2410480"/>
            <a:ext cx="2056606" cy="794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5257006" y="3439181"/>
            <a:ext cx="990600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95600" y="3743980"/>
            <a:ext cx="11430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 (5-25 </a:t>
            </a:r>
            <a:r>
              <a:rPr lang="el-GR" sz="1400" b="1" dirty="0" smtClean="0"/>
              <a:t>μ</a:t>
            </a:r>
            <a:r>
              <a:rPr lang="en-US" sz="1400" b="1" dirty="0" smtClean="0"/>
              <a:t>m) via PVD</a:t>
            </a:r>
            <a:endParaRPr lang="en-US" sz="1400" b="1" dirty="0"/>
          </a:p>
        </p:txBody>
      </p:sp>
      <p:cxnSp>
        <p:nvCxnSpPr>
          <p:cNvPr id="50" name="Straight Arrow Connector 49"/>
          <p:cNvCxnSpPr>
            <a:stCxn id="47" idx="0"/>
            <a:endCxn id="29" idx="2"/>
          </p:cNvCxnSpPr>
          <p:nvPr/>
        </p:nvCxnSpPr>
        <p:spPr>
          <a:xfrm rot="5400000" flipH="1" flipV="1">
            <a:off x="3371850" y="3534430"/>
            <a:ext cx="304800" cy="11430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91000" y="3667780"/>
            <a:ext cx="1295400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Cu (10-30 </a:t>
            </a:r>
            <a:r>
              <a:rPr lang="el-GR" sz="1400" b="1" dirty="0" smtClean="0"/>
              <a:t>μ</a:t>
            </a:r>
            <a:r>
              <a:rPr lang="en-US" sz="1400" b="1" dirty="0" smtClean="0"/>
              <a:t>m) via PVD</a:t>
            </a:r>
            <a:endParaRPr lang="en-US" sz="1400" b="1" dirty="0"/>
          </a:p>
        </p:txBody>
      </p:sp>
      <p:cxnSp>
        <p:nvCxnSpPr>
          <p:cNvPr id="53" name="Straight Arrow Connector 52"/>
          <p:cNvCxnSpPr>
            <a:stCxn id="52" idx="0"/>
          </p:cNvCxnSpPr>
          <p:nvPr/>
        </p:nvCxnSpPr>
        <p:spPr>
          <a:xfrm rot="16200000" flipV="1">
            <a:off x="4324351" y="3153431"/>
            <a:ext cx="304800" cy="72389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14600" y="2143780"/>
            <a:ext cx="6858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334000" y="2143780"/>
            <a:ext cx="9144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F82H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4191000" y="1940625"/>
            <a:ext cx="9906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HIP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>
            <a:stCxn id="30" idx="3"/>
            <a:endCxn id="31" idx="1"/>
          </p:cNvCxnSpPr>
          <p:nvPr/>
        </p:nvCxnSpPr>
        <p:spPr>
          <a:xfrm>
            <a:off x="4114801" y="2410480"/>
            <a:ext cx="114220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29" grpId="0" animBg="1"/>
      <p:bldP spid="30" grpId="0" animBg="1"/>
      <p:bldP spid="31" grpId="0" animBg="1"/>
      <p:bldP spid="47" grpId="0" animBg="1"/>
      <p:bldP spid="52" grpId="0" animBg="1"/>
      <p:bldP spid="59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on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92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Fabrication</a:t>
            </a:r>
          </a:p>
          <a:p>
            <a:pPr lvl="1"/>
            <a:r>
              <a:rPr lang="en-US" dirty="0" smtClean="0"/>
              <a:t>HIP temp bounds:</a:t>
            </a:r>
          </a:p>
          <a:p>
            <a:pPr lvl="2"/>
            <a:r>
              <a:rPr lang="en-US" u="sng" dirty="0" smtClean="0">
                <a:solidFill>
                  <a:srgbClr val="0070C0"/>
                </a:solidFill>
              </a:rPr>
              <a:t>&lt;</a:t>
            </a:r>
            <a:r>
              <a:rPr lang="en-US" dirty="0" smtClean="0">
                <a:solidFill>
                  <a:srgbClr val="0070C0"/>
                </a:solidFill>
              </a:rPr>
              <a:t> 850 C </a:t>
            </a:r>
            <a:r>
              <a:rPr lang="en-US" dirty="0" err="1" smtClean="0"/>
              <a:t>recrystallization</a:t>
            </a:r>
            <a:r>
              <a:rPr lang="en-US" dirty="0" smtClean="0"/>
              <a:t> temperature of Beryllium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Want lowest temp possible to avoid extraneous heat treatment of TBM structural joints</a:t>
            </a:r>
          </a:p>
          <a:p>
            <a:pPr lvl="2"/>
            <a:r>
              <a:rPr lang="en-US" u="sng" dirty="0" smtClean="0">
                <a:solidFill>
                  <a:srgbClr val="0070C0"/>
                </a:solidFill>
              </a:rPr>
              <a:t>&gt;</a:t>
            </a:r>
            <a:r>
              <a:rPr lang="en-US" dirty="0" smtClean="0">
                <a:solidFill>
                  <a:srgbClr val="0070C0"/>
                </a:solidFill>
              </a:rPr>
              <a:t> 650 C  </a:t>
            </a:r>
            <a:r>
              <a:rPr lang="en-US" dirty="0" smtClean="0"/>
              <a:t>insufficient bonding below this temp (known from FW research)</a:t>
            </a:r>
          </a:p>
          <a:p>
            <a:pPr lvl="1"/>
            <a:r>
              <a:rPr lang="en-US" sz="2723" dirty="0" smtClean="0"/>
              <a:t>i.e</a:t>
            </a:r>
            <a:r>
              <a:rPr lang="en-US" sz="2723" dirty="0" smtClean="0"/>
              <a:t>. FW Be/CuCrZr bond uses 2 </a:t>
            </a:r>
            <a:r>
              <a:rPr lang="el-GR" sz="2723" dirty="0" smtClean="0"/>
              <a:t>μ</a:t>
            </a:r>
            <a:r>
              <a:rPr lang="en-US" sz="2723" dirty="0" smtClean="0"/>
              <a:t>m Ti, 25 </a:t>
            </a:r>
            <a:r>
              <a:rPr lang="el-GR" sz="2723" dirty="0" smtClean="0"/>
              <a:t>μ</a:t>
            </a:r>
            <a:r>
              <a:rPr lang="en-US" sz="2723" dirty="0" err="1" smtClean="0"/>
              <a:t>m</a:t>
            </a:r>
            <a:r>
              <a:rPr lang="en-US" sz="2723" dirty="0" smtClean="0"/>
              <a:t> Cu @ 560 C HIP, for 2 hrs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Strength of interface need exceed stress in region</a:t>
            </a:r>
          </a:p>
          <a:p>
            <a:pPr lvl="2"/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=57 MPa </a:t>
            </a:r>
            <a:r>
              <a:rPr lang="en-US" dirty="0" smtClean="0"/>
              <a:t>predicted from thermal stress [Lee2006] </a:t>
            </a:r>
          </a:p>
          <a:p>
            <a:pPr lvl="2"/>
            <a:r>
              <a:rPr lang="en-US" dirty="0" smtClean="0"/>
              <a:t>3D FEM analysis of TBM armor layer </a:t>
            </a:r>
            <a:r>
              <a:rPr lang="en-US" dirty="0" smtClean="0">
                <a:solidFill>
                  <a:srgbClr val="FF0000"/>
                </a:solidFill>
              </a:rPr>
              <a:t>not yet completed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729" t="5016"/>
          <a:stretch>
            <a:fillRect/>
          </a:stretch>
        </p:blipFill>
        <p:spPr bwMode="auto">
          <a:xfrm>
            <a:off x="7315200" y="3962400"/>
            <a:ext cx="18288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None/>
            </a:pPr>
            <a:r>
              <a:rPr lang="en-US" dirty="0" smtClean="0"/>
              <a:t>(Prior to inclusion of Beryllium)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strength of Cu direct bond to RAFM steel </a:t>
            </a:r>
            <a:endParaRPr lang="en-US" dirty="0"/>
          </a:p>
          <a:p>
            <a:pPr marL="914400" lvl="1" indent="-514350"/>
            <a:r>
              <a:rPr lang="en-US" dirty="0" smtClean="0"/>
              <a:t>Previously, Cu to SS easy to bond. SS had nickel to aid diffusion.  RAFM has much less Ni. Cu may not bond as well.</a:t>
            </a:r>
          </a:p>
          <a:p>
            <a:pPr marL="914400" lvl="1" indent="-514350"/>
            <a:r>
              <a:rPr lang="en-US" sz="3300" i="1" dirty="0" smtClean="0">
                <a:solidFill>
                  <a:srgbClr val="0070C0"/>
                </a:solidFill>
              </a:rPr>
              <a:t>Experiment 1</a:t>
            </a:r>
            <a:r>
              <a:rPr lang="en-US" dirty="0" smtClean="0"/>
              <a:t>:  Measure Cu to F82H bond strength</a:t>
            </a:r>
          </a:p>
          <a:p>
            <a:pPr marL="1314450" lvl="2" indent="-514350"/>
            <a:r>
              <a:rPr lang="en-US" dirty="0" smtClean="0"/>
              <a:t>Tensile, shear, and toughness at interface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min. thickness of Ti that still blocks diffusion at HIP temperatures</a:t>
            </a:r>
          </a:p>
          <a:p>
            <a:pPr marL="914400" lvl="1" indent="-514350"/>
            <a:r>
              <a:rPr lang="en-US" sz="3300" i="1" dirty="0" smtClean="0">
                <a:solidFill>
                  <a:srgbClr val="0070C0"/>
                </a:solidFill>
              </a:rPr>
              <a:t>Experiment 2</a:t>
            </a:r>
            <a:r>
              <a:rPr lang="en-US" dirty="0" smtClean="0"/>
              <a:t>:  For each possible HIP temp., measure depth of diffusion of Cu into Ti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0F88-6CC9-44B0-9B36-D8BD35008294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600201"/>
            <a:ext cx="4038600" cy="251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Experiment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Fabricate 5 HIP SS cans with Cu &amp; F82H substrates inside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HIP for 2 hours, 103 MPa @ 650, 700, 750, 800, 850 °C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Measure strength in MTS tensile, shear &amp; toughness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600201"/>
            <a:ext cx="4038600" cy="2514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Experiment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Fabricate samples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Anneal in vacuum furnace to simulate HIP bond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Measure diffusion depth via EMP line scans</a:t>
            </a:r>
            <a:endParaRPr lang="en-US" dirty="0"/>
          </a:p>
        </p:txBody>
      </p:sp>
      <p:pic>
        <p:nvPicPr>
          <p:cNvPr id="3074" name="Picture 2" descr="C:\Documents and Settings\rhunt\My Documents\PhD Documents\Experiments\HIP Experiment\Bodycote Images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276600" cy="245745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76800" y="5105400"/>
            <a:ext cx="2286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876800" y="5105400"/>
            <a:ext cx="2286000" cy="158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591300" y="5676900"/>
            <a:ext cx="1143002" cy="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06091" y="5676109"/>
            <a:ext cx="1142208" cy="79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76800" y="4876800"/>
            <a:ext cx="22860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4495800"/>
            <a:ext cx="2286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05400" y="5334000"/>
            <a:ext cx="1846385" cy="6771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Substrate</a:t>
            </a:r>
          </a:p>
          <a:p>
            <a:pPr algn="ctr"/>
            <a:r>
              <a:rPr lang="en-US" sz="1400" dirty="0" smtClean="0"/>
              <a:t>*Cu used for simplicity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0" y="4648200"/>
            <a:ext cx="99060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20 </a:t>
            </a:r>
            <a:r>
              <a:rPr lang="el-GR" sz="1400" b="1" dirty="0" smtClean="0"/>
              <a:t>μ</a:t>
            </a:r>
            <a:r>
              <a:rPr lang="en-US" sz="1400" b="1" dirty="0" smtClean="0"/>
              <a:t>m Ti</a:t>
            </a:r>
            <a:endParaRPr lang="en-US" sz="1400" b="1" dirty="0"/>
          </a:p>
        </p:txBody>
      </p:sp>
      <p:cxnSp>
        <p:nvCxnSpPr>
          <p:cNvPr id="34" name="Straight Arrow Connector 33"/>
          <p:cNvCxnSpPr>
            <a:stCxn id="33" idx="1"/>
            <a:endCxn id="16" idx="3"/>
          </p:cNvCxnSpPr>
          <p:nvPr/>
        </p:nvCxnSpPr>
        <p:spPr>
          <a:xfrm rot="10800000" flipV="1">
            <a:off x="7162800" y="4802088"/>
            <a:ext cx="457200" cy="1509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43800" y="4267200"/>
            <a:ext cx="990600" cy="30777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25 </a:t>
            </a:r>
            <a:r>
              <a:rPr lang="el-GR" sz="1400" b="1" dirty="0" smtClean="0"/>
              <a:t>μ</a:t>
            </a:r>
            <a:r>
              <a:rPr lang="en-US" sz="1400" b="1" dirty="0" smtClean="0"/>
              <a:t>m Cu</a:t>
            </a:r>
            <a:endParaRPr lang="en-US" sz="1400" b="1" dirty="0"/>
          </a:p>
        </p:txBody>
      </p:sp>
      <p:cxnSp>
        <p:nvCxnSpPr>
          <p:cNvPr id="36" name="Straight Arrow Connector 35"/>
          <p:cNvCxnSpPr>
            <a:stCxn id="35" idx="1"/>
            <a:endCxn id="17" idx="3"/>
          </p:cNvCxnSpPr>
          <p:nvPr/>
        </p:nvCxnSpPr>
        <p:spPr>
          <a:xfrm rot="10800000" flipV="1">
            <a:off x="7162800" y="4421088"/>
            <a:ext cx="381000" cy="2271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866900" y="39243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2" grpId="0" animBg="1"/>
      <p:bldP spid="16" grpId="0" animBg="1"/>
      <p:bldP spid="17" grpId="0" animBg="1"/>
      <p:bldP spid="19" grpId="0"/>
      <p:bldP spid="3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Characterization of Cu//F82H bond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5029200" cy="3810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Composition:</a:t>
            </a:r>
          </a:p>
          <a:p>
            <a:r>
              <a:rPr lang="en-US" dirty="0" smtClean="0"/>
              <a:t>AES shows very narrow (~1 </a:t>
            </a:r>
            <a:r>
              <a:rPr lang="el-GR" dirty="0" smtClean="0"/>
              <a:t>μ</a:t>
            </a:r>
            <a:r>
              <a:rPr lang="en-US" dirty="0" smtClean="0"/>
              <a:t>m) diffusion zone after 850 °C HIP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sz="2600" i="1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(Analysis of lower temps underway)</a:t>
            </a:r>
          </a:p>
          <a:p>
            <a:endParaRPr lang="en-US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Strength:</a:t>
            </a:r>
          </a:p>
          <a:p>
            <a:r>
              <a:rPr lang="en-US" dirty="0" smtClean="0"/>
              <a:t>@ 850 C and </a:t>
            </a:r>
            <a:r>
              <a:rPr lang="en-US" b="1" dirty="0" smtClean="0"/>
              <a:t>@ 750 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/>
              <a:t>Failure in Cu bulk material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achieves </a:t>
            </a:r>
            <a:r>
              <a:rPr lang="en-US" b="1" dirty="0" smtClean="0">
                <a:sym typeface="Wingdings" pitchFamily="2" charset="2"/>
              </a:rPr>
              <a:t>211 MPa</a:t>
            </a:r>
            <a:r>
              <a:rPr lang="en-US" dirty="0" smtClean="0">
                <a:sym typeface="Wingdings" pitchFamily="2" charset="2"/>
              </a:rPr>
              <a:t> min. tensile strength</a:t>
            </a:r>
          </a:p>
          <a:p>
            <a:endParaRPr lang="en-US" dirty="0" smtClean="0"/>
          </a:p>
          <a:p>
            <a:r>
              <a:rPr lang="en-US" dirty="0" smtClean="0"/>
              <a:t>@ 650 C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Failure at material interface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creates insufficient bond</a:t>
            </a:r>
          </a:p>
          <a:p>
            <a:endParaRPr lang="en-US" sz="2600" i="1" dirty="0" smtClean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US" sz="2600" i="1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(Awaiting results for 800, 700 C HIP bonds)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0F88-6CC9-44B0-9B36-D8BD3500829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8" name="Picture 17" descr="g-850C trace"/>
          <p:cNvPicPr>
            <a:picLocks noChangeAspect="1"/>
          </p:cNvPicPr>
          <p:nvPr/>
        </p:nvPicPr>
        <p:blipFill>
          <a:blip r:embed="rId2"/>
          <a:srcRect t="734"/>
          <a:stretch>
            <a:fillRect/>
          </a:stretch>
        </p:blipFill>
        <p:spPr bwMode="auto">
          <a:xfrm>
            <a:off x="5490305" y="1295400"/>
            <a:ext cx="3044095" cy="2635144"/>
          </a:xfrm>
          <a:prstGeom prst="rect">
            <a:avLst/>
          </a:prstGeom>
          <a:noFill/>
        </p:spPr>
      </p:pic>
      <p:pic>
        <p:nvPicPr>
          <p:cNvPr id="21" name="Picture 4" descr="C:\Documents and Settings\rhunt\My Documents\PhD Documents\Experiments\HIP Experiment\tensile\RH650T2-5.JPG"/>
          <p:cNvPicPr>
            <a:picLocks noChangeAspect="1" noChangeArrowheads="1"/>
          </p:cNvPicPr>
          <p:nvPr/>
        </p:nvPicPr>
        <p:blipFill>
          <a:blip r:embed="rId3" cstate="print"/>
          <a:srcRect l="9677" t="27708" r="12903" b="25165"/>
          <a:stretch>
            <a:fillRect/>
          </a:stretch>
        </p:blipFill>
        <p:spPr bwMode="auto">
          <a:xfrm>
            <a:off x="2590800" y="5334000"/>
            <a:ext cx="2493818" cy="1143000"/>
          </a:xfrm>
          <a:prstGeom prst="rect">
            <a:avLst/>
          </a:prstGeom>
          <a:noFill/>
        </p:spPr>
      </p:pic>
      <p:pic>
        <p:nvPicPr>
          <p:cNvPr id="22" name="Picture 5" descr="C:\Documents and Settings\rhunt\My Documents\PhD Documents\Experiments\HIP Experiment\tensile\RH850T1-1.JPG"/>
          <p:cNvPicPr>
            <a:picLocks noChangeAspect="1" noChangeArrowheads="1"/>
          </p:cNvPicPr>
          <p:nvPr/>
        </p:nvPicPr>
        <p:blipFill>
          <a:blip r:embed="rId4" cstate="print"/>
          <a:srcRect t="16409" r="1158" b="23423"/>
          <a:stretch>
            <a:fillRect/>
          </a:stretch>
        </p:blipFill>
        <p:spPr bwMode="auto">
          <a:xfrm>
            <a:off x="96982" y="5334000"/>
            <a:ext cx="2493818" cy="11430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95300" y="12176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Picture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35020" y="3962400"/>
            <a:ext cx="3915377" cy="2819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881</Words>
  <Application>Microsoft Office PowerPoint</Application>
  <PresentationFormat>On-screen Show (4:3)</PresentationFormat>
  <Paragraphs>165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Be/FS joining for ITER TBM</vt:lpstr>
      <vt:lpstr>Outline</vt:lpstr>
      <vt:lpstr>Introduction</vt:lpstr>
      <vt:lpstr>Current Knowledge</vt:lpstr>
      <vt:lpstr>Layering Scheme</vt:lpstr>
      <vt:lpstr>Limitations on Joint</vt:lpstr>
      <vt:lpstr>Initial progress</vt:lpstr>
      <vt:lpstr>Experimental Procedure</vt:lpstr>
      <vt:lpstr>Characterization of Cu//F82H bond</vt:lpstr>
      <vt:lpstr>Analysis of Ti//Cu Diffusion Zone</vt:lpstr>
      <vt:lpstr>Initial Conclusions</vt:lpstr>
      <vt:lpstr>Future Work</vt:lpstr>
      <vt:lpstr>Question?</vt:lpstr>
      <vt:lpstr>Slide 14</vt:lpstr>
    </vt:vector>
  </TitlesOfParts>
  <Company>University of California, Los Angeles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Be/F82H diffusion bond for ITER TBM</dc:title>
  <dc:creator>UCLA Fusion Science &amp; Technology</dc:creator>
  <cp:lastModifiedBy>UCLA Fusion Science &amp; Technology</cp:lastModifiedBy>
  <cp:revision>127</cp:revision>
  <dcterms:created xsi:type="dcterms:W3CDTF">2009-08-18T16:37:17Z</dcterms:created>
  <dcterms:modified xsi:type="dcterms:W3CDTF">2009-08-18T20:50:28Z</dcterms:modified>
</cp:coreProperties>
</file>