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7" r:id="rId3"/>
    <p:sldId id="285" r:id="rId4"/>
    <p:sldId id="271" r:id="rId5"/>
    <p:sldId id="265" r:id="rId6"/>
    <p:sldId id="266" r:id="rId7"/>
    <p:sldId id="259" r:id="rId8"/>
    <p:sldId id="261" r:id="rId9"/>
    <p:sldId id="263" r:id="rId10"/>
    <p:sldId id="286" r:id="rId11"/>
    <p:sldId id="273" r:id="rId12"/>
    <p:sldId id="287" r:id="rId13"/>
    <p:sldId id="288" r:id="rId14"/>
    <p:sldId id="274" r:id="rId15"/>
    <p:sldId id="264" r:id="rId16"/>
    <p:sldId id="280" r:id="rId17"/>
    <p:sldId id="283" r:id="rId18"/>
    <p:sldId id="284" r:id="rId19"/>
    <p:sldId id="258" r:id="rId20"/>
    <p:sldId id="275"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81" autoAdjust="0"/>
    <p:restoredTop sz="77757" autoAdjust="0"/>
  </p:normalViewPr>
  <p:slideViewPr>
    <p:cSldViewPr snapToGrid="0" snapToObjects="1">
      <p:cViewPr varScale="1">
        <p:scale>
          <a:sx n="68" d="100"/>
          <a:sy n="68" d="100"/>
        </p:scale>
        <p:origin x="-13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2000E-D133-D649-991D-AC4948A638FC}" type="datetimeFigureOut">
              <a:rPr lang="es-ES" smtClean="0"/>
              <a:pPr/>
              <a:t>13/11/14</a:t>
            </a:fld>
            <a:endParaRPr lang="en-GB"/>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896D2-14D6-244F-8DAF-33645FD95B06}" type="slidenum">
              <a:rPr lang="en-GB" smtClean="0"/>
              <a:pPr/>
              <a:t>‹Nr.›</a:t>
            </a:fld>
            <a:endParaRPr lang="en-GB"/>
          </a:p>
        </p:txBody>
      </p:sp>
    </p:spTree>
    <p:extLst>
      <p:ext uri="{BB962C8B-B14F-4D97-AF65-F5344CB8AC3E}">
        <p14:creationId xmlns:p14="http://schemas.microsoft.com/office/powerpoint/2010/main" val="4991737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once more, good</a:t>
            </a:r>
            <a:r>
              <a:rPr lang="en-GB" baseline="0" dirty="0" smtClean="0"/>
              <a:t> afternoon</a:t>
            </a:r>
          </a:p>
          <a:p>
            <a:endParaRPr lang="en-GB" baseline="0" dirty="0" smtClean="0"/>
          </a:p>
          <a:p>
            <a:r>
              <a:rPr lang="en-GB" dirty="0" smtClean="0"/>
              <a:t>this time I would like to review the viability for using </a:t>
            </a:r>
            <a:r>
              <a:rPr lang="en-GB" dirty="0" err="1" smtClean="0"/>
              <a:t>SiC</a:t>
            </a:r>
            <a:r>
              <a:rPr lang="en-GB" dirty="0" smtClean="0"/>
              <a:t> as an alternative insulator for the technological</a:t>
            </a:r>
            <a:r>
              <a:rPr lang="en-GB" baseline="0" dirty="0" smtClean="0"/>
              <a:t> </a:t>
            </a:r>
            <a:r>
              <a:rPr lang="en-GB" dirty="0" smtClean="0"/>
              <a:t>FCI of an</a:t>
            </a:r>
            <a:r>
              <a:rPr lang="en-GB" baseline="0" dirty="0" smtClean="0"/>
              <a:t> </a:t>
            </a:r>
            <a:r>
              <a:rPr lang="en-GB" baseline="0" dirty="0" err="1" smtClean="0"/>
              <a:t>european</a:t>
            </a:r>
            <a:r>
              <a:rPr lang="en-GB" baseline="0" dirty="0" smtClean="0"/>
              <a:t> DCLL DEMO breeder blanket</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1</a:t>
            </a:fld>
            <a:endParaRPr lang="en-GB"/>
          </a:p>
        </p:txBody>
      </p:sp>
    </p:spTree>
    <p:extLst>
      <p:ext uri="{BB962C8B-B14F-4D97-AF65-F5344CB8AC3E}">
        <p14:creationId xmlns:p14="http://schemas.microsoft.com/office/powerpoint/2010/main" val="2199244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At the light of this</a:t>
            </a:r>
            <a:r>
              <a:rPr lang="en-GB" baseline="0" dirty="0" smtClean="0"/>
              <a:t> two interesting experimental works on the characterization of </a:t>
            </a:r>
            <a:r>
              <a:rPr lang="en-GB" baseline="0" dirty="0" err="1" smtClean="0"/>
              <a:t>SiC</a:t>
            </a:r>
            <a:r>
              <a:rPr lang="en-GB" baseline="0" dirty="0" smtClean="0"/>
              <a:t>, the initial question considered seems to be found an answer on a coated porous </a:t>
            </a:r>
            <a:r>
              <a:rPr lang="en-GB" baseline="0" dirty="0" err="1" smtClean="0"/>
              <a:t>SiC.</a:t>
            </a:r>
            <a:endParaRPr lang="en-GB" baseline="0" dirty="0" smtClean="0"/>
          </a:p>
          <a:p>
            <a:endParaRPr lang="en-GB" baseline="0" dirty="0" smtClean="0"/>
          </a:p>
          <a:p>
            <a:r>
              <a:rPr lang="en-GB" baseline="0" dirty="0" smtClean="0"/>
              <a:t>Nevertheless, key properties need to be tested, the most important related to radiation effects, as RIC and RIED, </a:t>
            </a:r>
            <a:r>
              <a:rPr lang="en-GB" baseline="0" smtClean="0"/>
              <a:t>creep behaviour, </a:t>
            </a:r>
            <a:r>
              <a:rPr lang="en-GB" baseline="0" dirty="0" smtClean="0"/>
              <a:t>…</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10</a:t>
            </a:fld>
            <a:endParaRPr lang="en-GB"/>
          </a:p>
        </p:txBody>
      </p:sp>
    </p:spTree>
    <p:extLst>
      <p:ext uri="{BB962C8B-B14F-4D97-AF65-F5344CB8AC3E}">
        <p14:creationId xmlns:p14="http://schemas.microsoft.com/office/powerpoint/2010/main" val="678296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15</a:t>
            </a:fld>
            <a:endParaRPr lang="en-GB"/>
          </a:p>
        </p:txBody>
      </p:sp>
    </p:spTree>
    <p:extLst>
      <p:ext uri="{BB962C8B-B14F-4D97-AF65-F5344CB8AC3E}">
        <p14:creationId xmlns:p14="http://schemas.microsoft.com/office/powerpoint/2010/main" val="316778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dirty="0" smtClean="0">
                <a:solidFill>
                  <a:srgbClr val="000000"/>
                </a:solidFill>
                <a:latin typeface="Papyrus"/>
                <a:cs typeface="Papyrus"/>
              </a:rPr>
              <a:t>FCI, the electrical insulation issue to reduce the MHD pressure drop. In addition this in-channel devices will contribute to the thermal insulation between the high temperature liquid</a:t>
            </a:r>
            <a:r>
              <a:rPr lang="en-GB" sz="1200" baseline="0" dirty="0" smtClean="0">
                <a:solidFill>
                  <a:srgbClr val="000000"/>
                </a:solidFill>
                <a:latin typeface="Papyrus"/>
                <a:cs typeface="Papyrus"/>
              </a:rPr>
              <a:t> metal and the steel structure, limited to temperatures below 700ºC. Together with its properties as an insulator, this part of an DCLL breeder should tolerate the thermal stress generated due to the thermal difference between its surfaces, should exhibit the maximum radiation resistance and chemical compatibility with the liquid metal.</a:t>
            </a:r>
          </a:p>
          <a:p>
            <a:endParaRPr lang="en-GB" sz="1200" baseline="0" dirty="0" smtClean="0">
              <a:solidFill>
                <a:srgbClr val="000000"/>
              </a:solidFill>
              <a:latin typeface="Papyrus"/>
              <a:cs typeface="Papyrus"/>
            </a:endParaRPr>
          </a:p>
          <a:p>
            <a:r>
              <a:rPr lang="en-GB" sz="1200" baseline="0" dirty="0" smtClean="0">
                <a:solidFill>
                  <a:srgbClr val="000000"/>
                </a:solidFill>
                <a:latin typeface="Papyrus"/>
                <a:cs typeface="Papyrus"/>
              </a:rPr>
              <a:t>A good candidate due to its proven good properties is </a:t>
            </a:r>
            <a:r>
              <a:rPr lang="en-GB" sz="1200" baseline="0" dirty="0" err="1" smtClean="0">
                <a:solidFill>
                  <a:srgbClr val="000000"/>
                </a:solidFill>
                <a:latin typeface="Papyrus"/>
                <a:cs typeface="Papyrus"/>
              </a:rPr>
              <a:t>SiC</a:t>
            </a:r>
            <a:r>
              <a:rPr lang="en-GB" sz="1200" baseline="0" dirty="0" smtClean="0">
                <a:solidFill>
                  <a:srgbClr val="000000"/>
                </a:solidFill>
                <a:latin typeface="Papyrus"/>
                <a:cs typeface="Papyrus"/>
              </a:rPr>
              <a:t> ceramics.</a:t>
            </a:r>
          </a:p>
          <a:p>
            <a:endParaRPr lang="en-GB" sz="1200" baseline="0" dirty="0" smtClean="0">
              <a:solidFill>
                <a:srgbClr val="000000"/>
              </a:solidFill>
              <a:latin typeface="Papyrus"/>
              <a:cs typeface="Papyrus"/>
            </a:endParaRPr>
          </a:p>
          <a:p>
            <a:r>
              <a:rPr lang="en-GB" sz="1200" baseline="0" dirty="0" smtClean="0">
                <a:solidFill>
                  <a:srgbClr val="000000"/>
                </a:solidFill>
                <a:latin typeface="Papyrus"/>
                <a:cs typeface="Papyrus"/>
              </a:rPr>
              <a:t>Two designs are being considered, mainly trying to minimize the thermal gradients.</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2</a:t>
            </a:fld>
            <a:endParaRPr lang="en-GB"/>
          </a:p>
        </p:txBody>
      </p:sp>
    </p:spTree>
    <p:extLst>
      <p:ext uri="{BB962C8B-B14F-4D97-AF65-F5344CB8AC3E}">
        <p14:creationId xmlns:p14="http://schemas.microsoft.com/office/powerpoint/2010/main" val="1674387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dirty="0" err="1"/>
              <a:t>SiC</a:t>
            </a:r>
            <a:r>
              <a:rPr lang="es-ES_tradnl" dirty="0"/>
              <a:t> has </a:t>
            </a:r>
            <a:r>
              <a:rPr lang="es-ES_tradnl" dirty="0" err="1"/>
              <a:t>been</a:t>
            </a:r>
            <a:r>
              <a:rPr lang="es-ES_tradnl" dirty="0"/>
              <a:t> </a:t>
            </a:r>
            <a:r>
              <a:rPr lang="es-ES_tradnl" dirty="0" err="1"/>
              <a:t>extensively</a:t>
            </a:r>
            <a:r>
              <a:rPr lang="es-ES_tradnl" baseline="0" dirty="0"/>
              <a:t> </a:t>
            </a:r>
            <a:r>
              <a:rPr lang="es-ES_tradnl" baseline="0" dirty="0" err="1"/>
              <a:t>analyzed</a:t>
            </a:r>
            <a:r>
              <a:rPr lang="es-ES_tradnl" baseline="0" dirty="0"/>
              <a:t> as FCI material </a:t>
            </a:r>
            <a:r>
              <a:rPr lang="es-ES_tradnl" baseline="0" dirty="0" err="1"/>
              <a:t>for</a:t>
            </a:r>
            <a:r>
              <a:rPr lang="es-ES_tradnl" baseline="0" dirty="0"/>
              <a:t> US </a:t>
            </a:r>
            <a:r>
              <a:rPr lang="es-ES_tradnl" baseline="0" dirty="0" err="1"/>
              <a:t>researchers</a:t>
            </a:r>
            <a:r>
              <a:rPr lang="es-ES_tradnl" baseline="0" dirty="0"/>
              <a:t>.</a:t>
            </a:r>
          </a:p>
          <a:p>
            <a:endParaRPr lang="es-ES_tradnl" baseline="0" dirty="0"/>
          </a:p>
          <a:p>
            <a:r>
              <a:rPr lang="es-ES_tradnl" baseline="0" dirty="0" err="1"/>
              <a:t>Being</a:t>
            </a:r>
            <a:r>
              <a:rPr lang="es-ES_tradnl" baseline="0" dirty="0"/>
              <a:t> </a:t>
            </a:r>
            <a:r>
              <a:rPr lang="es-ES_tradnl" baseline="0" dirty="0" err="1"/>
              <a:t>the</a:t>
            </a:r>
            <a:r>
              <a:rPr lang="es-ES_tradnl" baseline="0" dirty="0"/>
              <a:t> </a:t>
            </a:r>
            <a:r>
              <a:rPr lang="es-ES_tradnl" sz="1200" kern="1200" baseline="0" dirty="0" err="1" smtClean="0">
                <a:solidFill>
                  <a:schemeClr val="tx1"/>
                </a:solidFill>
                <a:latin typeface="+mn-lt"/>
                <a:ea typeface="+mn-ea"/>
                <a:cs typeface="+mn-cs"/>
              </a:rPr>
              <a:t>continuous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fiber-reinforced</a:t>
            </a:r>
            <a:r>
              <a:rPr lang="es-ES_tradnl" sz="1200" kern="1200" baseline="0" dirty="0" smtClean="0">
                <a:solidFill>
                  <a:schemeClr val="tx1"/>
                </a:solidFill>
                <a:latin typeface="+mn-lt"/>
                <a:ea typeface="+mn-ea"/>
                <a:cs typeface="+mn-cs"/>
              </a:rPr>
              <a:t> </a:t>
            </a:r>
            <a:r>
              <a:rPr lang="es-ES_tradnl" baseline="0" dirty="0" err="1"/>
              <a:t>SiC</a:t>
            </a:r>
            <a:r>
              <a:rPr lang="es-ES_tradnl" baseline="0" dirty="0"/>
              <a:t> </a:t>
            </a:r>
            <a:r>
              <a:rPr lang="es-ES_tradnl" sz="1200" kern="1200" baseline="0" dirty="0" err="1" smtClean="0">
                <a:solidFill>
                  <a:schemeClr val="tx1"/>
                </a:solidFill>
                <a:latin typeface="+mn-lt"/>
                <a:ea typeface="+mn-ea"/>
                <a:cs typeface="+mn-cs"/>
              </a:rPr>
              <a:t>composite</a:t>
            </a:r>
            <a:r>
              <a:rPr lang="es-ES_tradnl" sz="1200" kern="1200" baseline="0" dirty="0" smtClean="0">
                <a:solidFill>
                  <a:schemeClr val="tx1"/>
                </a:solidFill>
                <a:latin typeface="+mn-lt"/>
                <a:ea typeface="+mn-ea"/>
                <a:cs typeface="+mn-cs"/>
              </a:rPr>
              <a:t> and </a:t>
            </a:r>
            <a:r>
              <a:rPr lang="es-ES_tradnl" sz="1200" kern="1200" baseline="0" dirty="0" err="1" smtClean="0">
                <a:solidFill>
                  <a:schemeClr val="tx1"/>
                </a:solidFill>
                <a:latin typeface="+mn-lt"/>
                <a:ea typeface="+mn-ea"/>
                <a:cs typeface="+mn-cs"/>
              </a:rPr>
              <a:t>the</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porous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SiC</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the</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most</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promising</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forms</a:t>
            </a:r>
            <a:r>
              <a:rPr lang="es-ES_tradnl" sz="1200" kern="1200" baseline="0" dirty="0" smtClean="0">
                <a:solidFill>
                  <a:schemeClr val="tx1"/>
                </a:solidFill>
                <a:latin typeface="+mn-lt"/>
                <a:ea typeface="+mn-ea"/>
                <a:cs typeface="+mn-cs"/>
              </a:rPr>
              <a:t> of </a:t>
            </a:r>
            <a:r>
              <a:rPr lang="es-ES_tradnl" sz="1200" kern="1200" baseline="0" dirty="0" err="1" smtClean="0">
                <a:solidFill>
                  <a:schemeClr val="tx1"/>
                </a:solidFill>
                <a:latin typeface="+mn-lt"/>
                <a:ea typeface="+mn-ea"/>
                <a:cs typeface="+mn-cs"/>
              </a:rPr>
              <a:t>this</a:t>
            </a:r>
            <a:r>
              <a:rPr lang="es-ES_tradnl" sz="1200" kern="1200" baseline="0" dirty="0" smtClean="0">
                <a:solidFill>
                  <a:schemeClr val="tx1"/>
                </a:solidFill>
                <a:latin typeface="+mn-lt"/>
                <a:ea typeface="+mn-ea"/>
                <a:cs typeface="+mn-cs"/>
              </a:rPr>
              <a:t> material.</a:t>
            </a:r>
          </a:p>
          <a:p>
            <a:endParaRPr lang="es-ES_tradnl" sz="1200" kern="1200" baseline="0" dirty="0" smtClean="0">
              <a:solidFill>
                <a:schemeClr val="tx1"/>
              </a:solidFill>
              <a:latin typeface="+mn-lt"/>
              <a:ea typeface="+mn-ea"/>
              <a:cs typeface="+mn-cs"/>
            </a:endParaRPr>
          </a:p>
          <a:p>
            <a:r>
              <a:rPr lang="es-ES_tradnl" sz="1200" kern="1200" baseline="0" dirty="0" err="1" smtClean="0">
                <a:solidFill>
                  <a:schemeClr val="tx1"/>
                </a:solidFill>
                <a:latin typeface="+mn-lt"/>
                <a:ea typeface="+mn-ea"/>
                <a:cs typeface="+mn-cs"/>
              </a:rPr>
              <a:t>Althought</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seems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to</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satisfy</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the</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requirements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still</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remains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few</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critical</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issues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that</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need</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to</a:t>
            </a:r>
            <a:r>
              <a:rPr lang="es-ES_tradnl" sz="1200" kern="1200" baseline="0" dirty="0" smtClean="0">
                <a:solidFill>
                  <a:schemeClr val="tx1"/>
                </a:solidFill>
                <a:latin typeface="+mn-lt"/>
                <a:ea typeface="+mn-ea"/>
                <a:cs typeface="+mn-cs"/>
              </a:rPr>
              <a:t> be </a:t>
            </a:r>
            <a:r>
              <a:rPr lang="es-ES_tradnl" sz="1200" kern="1200" baseline="0" dirty="0" err="1" smtClean="0">
                <a:solidFill>
                  <a:schemeClr val="tx1"/>
                </a:solidFill>
                <a:latin typeface="+mn-lt"/>
                <a:ea typeface="+mn-ea"/>
                <a:cs typeface="+mn-cs"/>
              </a:rPr>
              <a:t>addressed</a:t>
            </a:r>
            <a:r>
              <a:rPr lang="es-ES_tradnl" sz="1200" kern="1200" baseline="0" dirty="0" smtClean="0">
                <a:solidFill>
                  <a:schemeClr val="tx1"/>
                </a:solidFill>
                <a:latin typeface="+mn-lt"/>
                <a:ea typeface="+mn-ea"/>
                <a:cs typeface="+mn-cs"/>
              </a:rPr>
              <a:t>.</a:t>
            </a:r>
          </a:p>
          <a:p>
            <a:endParaRPr lang="es-ES_tradnl" sz="1200" kern="1200" baseline="0" dirty="0" smtClean="0">
              <a:solidFill>
                <a:schemeClr val="tx1"/>
              </a:solidFill>
              <a:latin typeface="+mn-lt"/>
              <a:ea typeface="+mn-ea"/>
              <a:cs typeface="+mn-cs"/>
            </a:endParaRPr>
          </a:p>
          <a:p>
            <a:r>
              <a:rPr lang="es-ES_tradnl" sz="1200" kern="1200" baseline="0" dirty="0" err="1" smtClean="0">
                <a:solidFill>
                  <a:schemeClr val="tx1"/>
                </a:solidFill>
                <a:latin typeface="+mn-lt"/>
                <a:ea typeface="+mn-ea"/>
                <a:cs typeface="+mn-cs"/>
              </a:rPr>
              <a:t>Its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chemical</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compatibility</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with</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flowing</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PbLi</a:t>
            </a:r>
            <a:r>
              <a:rPr lang="es-ES_tradnl" sz="1200" kern="1200" baseline="0" dirty="0" smtClean="0">
                <a:solidFill>
                  <a:schemeClr val="tx1"/>
                </a:solidFill>
                <a:latin typeface="+mn-lt"/>
                <a:ea typeface="+mn-ea"/>
                <a:cs typeface="+mn-cs"/>
              </a:rPr>
              <a:t> and </a:t>
            </a:r>
            <a:r>
              <a:rPr lang="es-ES_tradnl" sz="1200" kern="1200" baseline="0" dirty="0" err="1" smtClean="0">
                <a:solidFill>
                  <a:schemeClr val="tx1"/>
                </a:solidFill>
                <a:latin typeface="+mn-lt"/>
                <a:ea typeface="+mn-ea"/>
                <a:cs typeface="+mn-cs"/>
              </a:rPr>
              <a:t>operational</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temperature</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distribution</a:t>
            </a:r>
            <a:endParaRPr lang="es-ES_tradnl" sz="1200" kern="1200" baseline="0" dirty="0" smtClean="0">
              <a:solidFill>
                <a:schemeClr val="tx1"/>
              </a:solidFill>
              <a:latin typeface="+mn-lt"/>
              <a:ea typeface="+mn-ea"/>
              <a:cs typeface="+mn-cs"/>
            </a:endParaRPr>
          </a:p>
          <a:p>
            <a:endParaRPr lang="es-ES_tradnl" sz="1200" kern="1200" baseline="0" dirty="0" smtClean="0">
              <a:solidFill>
                <a:schemeClr val="tx1"/>
              </a:solidFill>
              <a:latin typeface="+mn-lt"/>
              <a:ea typeface="+mn-ea"/>
              <a:cs typeface="+mn-cs"/>
            </a:endParaRPr>
          </a:p>
          <a:p>
            <a:r>
              <a:rPr lang="es-ES_tradnl" sz="1200" kern="1200" baseline="0" dirty="0" err="1" smtClean="0">
                <a:solidFill>
                  <a:schemeClr val="tx1"/>
                </a:solidFill>
                <a:latin typeface="+mn-lt"/>
                <a:ea typeface="+mn-ea"/>
                <a:cs typeface="+mn-cs"/>
              </a:rPr>
              <a:t>Its</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mechanical</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integrity</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when</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submitted</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to</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temperature</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gradients</a:t>
            </a:r>
            <a:r>
              <a:rPr lang="es-ES_tradnl" sz="1200" kern="1200" baseline="0" dirty="0" smtClean="0">
                <a:solidFill>
                  <a:schemeClr val="tx1"/>
                </a:solidFill>
                <a:latin typeface="+mn-lt"/>
                <a:ea typeface="+mn-ea"/>
                <a:cs typeface="+mn-cs"/>
              </a:rPr>
              <a:t> and </a:t>
            </a:r>
            <a:r>
              <a:rPr lang="es-ES_tradnl" sz="1200" kern="1200" baseline="0" dirty="0" err="1" smtClean="0">
                <a:solidFill>
                  <a:schemeClr val="tx1"/>
                </a:solidFill>
                <a:latin typeface="+mn-lt"/>
                <a:ea typeface="+mn-ea"/>
                <a:cs typeface="+mn-cs"/>
              </a:rPr>
              <a:t>radiation</a:t>
            </a:r>
            <a:r>
              <a:rPr lang="es-ES_tradnl" sz="1200" kern="1200" baseline="0" dirty="0" smtClean="0">
                <a:solidFill>
                  <a:schemeClr val="tx1"/>
                </a:solidFill>
                <a:latin typeface="+mn-lt"/>
                <a:ea typeface="+mn-ea"/>
                <a:cs typeface="+mn-cs"/>
              </a:rPr>
              <a:t> </a:t>
            </a:r>
            <a:r>
              <a:rPr lang="es-ES_tradnl" sz="1200" kern="1200" baseline="0" dirty="0" err="1" smtClean="0">
                <a:solidFill>
                  <a:schemeClr val="tx1"/>
                </a:solidFill>
                <a:latin typeface="+mn-lt"/>
                <a:ea typeface="+mn-ea"/>
                <a:cs typeface="+mn-cs"/>
              </a:rPr>
              <a:t>enviroment</a:t>
            </a:r>
            <a:r>
              <a:rPr lang="es-ES_tradnl" sz="1200" kern="1200" baseline="0" dirty="0" smtClean="0">
                <a:solidFill>
                  <a:schemeClr val="tx1"/>
                </a:solidFill>
                <a:latin typeface="+mn-lt"/>
                <a:ea typeface="+mn-ea"/>
                <a:cs typeface="+mn-cs"/>
              </a:rPr>
              <a:t>.</a:t>
            </a:r>
            <a:endParaRPr lang="es-ES_tradnl"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the question arising is, </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4</a:t>
            </a:fld>
            <a:endParaRPr lang="en-GB"/>
          </a:p>
        </p:txBody>
      </p:sp>
    </p:spTree>
    <p:extLst>
      <p:ext uri="{BB962C8B-B14F-4D97-AF65-F5344CB8AC3E}">
        <p14:creationId xmlns:p14="http://schemas.microsoft.com/office/powerpoint/2010/main" val="307684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_tradnl"/>
              <a:t>Some spanish</a:t>
            </a:r>
            <a:r>
              <a:rPr lang="es-ES_tradnl" baseline="0"/>
              <a:t> groups have extense experience on characterizing SiC for Fusion applications</a:t>
            </a:r>
          </a:p>
          <a:p>
            <a:endParaRPr lang="es-ES_tradnl" baseline="0"/>
          </a:p>
          <a:p>
            <a:r>
              <a:rPr lang="es-ES_tradnl" baseline="0"/>
              <a:t>this is the case of Ibarra’s group at CIEMAT, who have tested different commercial SiC with the aim of characterizing the electrical insulation behaviour under ionizing radiation and temperature variable conditions.</a:t>
            </a:r>
            <a:endParaRPr lang="es-ES_tradnl"/>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smtClean="0">
                <a:solidFill>
                  <a:schemeClr val="tx1"/>
                </a:solidFill>
                <a:latin typeface="+mn-lt"/>
                <a:ea typeface="+mn-ea"/>
                <a:cs typeface="+mn-cs"/>
              </a:rPr>
              <a:t>RL was used as a tool for in-situ monitoring of radiation damage.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Emission spectra,</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luminescence efficiency and the effect of irradiation temperature were found to strongly depend on </a:t>
            </a:r>
            <a:r>
              <a:rPr lang="en-GB" sz="1200" kern="1200" dirty="0" err="1" smtClean="0">
                <a:solidFill>
                  <a:schemeClr val="tx1"/>
                </a:solidFill>
                <a:latin typeface="+mn-lt"/>
                <a:ea typeface="+mn-ea"/>
                <a:cs typeface="+mn-cs"/>
              </a:rPr>
              <a:t>SiC</a:t>
            </a:r>
            <a:r>
              <a:rPr lang="en-GB" sz="1200" kern="1200" dirty="0" smtClean="0">
                <a:solidFill>
                  <a:schemeClr val="tx1"/>
                </a:solidFill>
                <a:latin typeface="+mn-lt"/>
                <a:ea typeface="+mn-ea"/>
                <a:cs typeface="+mn-cs"/>
              </a:rPr>
              <a:t> type.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 the case of N-6H </a:t>
            </a:r>
            <a:r>
              <a:rPr lang="en-GB" sz="1200" kern="1200" dirty="0" err="1" smtClean="0">
                <a:solidFill>
                  <a:schemeClr val="tx1"/>
                </a:solidFill>
                <a:latin typeface="+mn-lt"/>
                <a:ea typeface="+mn-ea"/>
                <a:cs typeface="+mn-cs"/>
              </a:rPr>
              <a:t>SiC</a:t>
            </a:r>
            <a:r>
              <a:rPr lang="en-GB" sz="1200" kern="1200" dirty="0" smtClean="0">
                <a:solidFill>
                  <a:schemeClr val="tx1"/>
                </a:solidFill>
                <a:latin typeface="+mn-lt"/>
                <a:ea typeface="+mn-ea"/>
                <a:cs typeface="+mn-cs"/>
              </a:rPr>
              <a:t> evidence for correlation between emission band energy and crystal structure modification has been found.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 the two </a:t>
            </a:r>
            <a:r>
              <a:rPr lang="en-GB" sz="1200" kern="1200" dirty="0" err="1" smtClean="0">
                <a:solidFill>
                  <a:schemeClr val="tx1"/>
                </a:solidFill>
                <a:latin typeface="+mn-lt"/>
                <a:ea typeface="+mn-ea"/>
                <a:cs typeface="+mn-cs"/>
              </a:rPr>
              <a:t>SiC</a:t>
            </a:r>
            <a:r>
              <a:rPr lang="en-GB" sz="1200" kern="1200" dirty="0" smtClean="0">
                <a:solidFill>
                  <a:schemeClr val="tx1"/>
                </a:solidFill>
                <a:latin typeface="+mn-lt"/>
                <a:ea typeface="+mn-ea"/>
                <a:cs typeface="+mn-cs"/>
              </a:rPr>
              <a:t>/</a:t>
            </a:r>
            <a:r>
              <a:rPr lang="en-GB" sz="1200" kern="1200" dirty="0" err="1" smtClean="0">
                <a:solidFill>
                  <a:schemeClr val="tx1"/>
                </a:solidFill>
                <a:latin typeface="+mn-lt"/>
                <a:ea typeface="+mn-ea"/>
                <a:cs typeface="+mn-cs"/>
              </a:rPr>
              <a:t>SiC</a:t>
            </a:r>
            <a:r>
              <a:rPr lang="en-GB" sz="1200" kern="1200" dirty="0" smtClean="0">
                <a:solidFill>
                  <a:schemeClr val="tx1"/>
                </a:solidFill>
                <a:latin typeface="+mn-lt"/>
                <a:ea typeface="+mn-ea"/>
                <a:cs typeface="+mn-cs"/>
              </a:rPr>
              <a:t> materials no RL was found in experiments covering a wide dose rate range and high accumulated doses.</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6</a:t>
            </a:fld>
            <a:endParaRPr lang="en-GB"/>
          </a:p>
        </p:txBody>
      </p:sp>
    </p:spTree>
    <p:extLst>
      <p:ext uri="{BB962C8B-B14F-4D97-AF65-F5344CB8AC3E}">
        <p14:creationId xmlns:p14="http://schemas.microsoft.com/office/powerpoint/2010/main" val="61763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In the framework of </a:t>
            </a:r>
            <a:r>
              <a:rPr lang="en-GB" dirty="0" err="1" smtClean="0"/>
              <a:t>TechnoFus</a:t>
            </a:r>
            <a:r>
              <a:rPr lang="en-GB" dirty="0" smtClean="0"/>
              <a:t> project, CEIT</a:t>
            </a:r>
            <a:r>
              <a:rPr lang="en-GB" baseline="0" dirty="0" smtClean="0"/>
              <a:t> produced a porous </a:t>
            </a:r>
            <a:r>
              <a:rPr lang="en-GB" baseline="0" dirty="0" err="1" smtClean="0"/>
              <a:t>SiC</a:t>
            </a:r>
            <a:r>
              <a:rPr lang="en-GB" baseline="0" dirty="0" smtClean="0"/>
              <a:t> material coated with a 30 micron layer of CVD </a:t>
            </a:r>
            <a:r>
              <a:rPr lang="en-GB" baseline="0" dirty="0" err="1" smtClean="0"/>
              <a:t>SiC</a:t>
            </a:r>
            <a:r>
              <a:rPr lang="en-GB" baseline="0" dirty="0" smtClean="0"/>
              <a:t> to test its behaviour in a LT DCLL breeder environment.</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7</a:t>
            </a:fld>
            <a:endParaRPr lang="en-GB"/>
          </a:p>
        </p:txBody>
      </p:sp>
    </p:spTree>
    <p:extLst>
      <p:ext uri="{BB962C8B-B14F-4D97-AF65-F5344CB8AC3E}">
        <p14:creationId xmlns:p14="http://schemas.microsoft.com/office/powerpoint/2010/main" val="3922408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A broad distribution of high temperature thermal</a:t>
            </a:r>
            <a:r>
              <a:rPr lang="en-GB" baseline="0" dirty="0" smtClean="0"/>
              <a:t> conductivity </a:t>
            </a:r>
            <a:r>
              <a:rPr lang="en-GB" dirty="0" smtClean="0"/>
              <a:t>data was found,</a:t>
            </a:r>
            <a:r>
              <a:rPr lang="en-GB" baseline="0" dirty="0" smtClean="0"/>
              <a:t> the conductivity depending on composition (particularly the oxide dopant proportion) and the ceramic sintering conditions.</a:t>
            </a:r>
          </a:p>
          <a:p>
            <a:endParaRPr lang="en-GB" baseline="0" dirty="0" smtClean="0"/>
          </a:p>
          <a:p>
            <a:r>
              <a:rPr lang="en-GB" baseline="0" dirty="0" smtClean="0"/>
              <a:t>Those materials showing the lowest thermal conductivity having optimum flexural strength were selected to be coated with an anticorrosion layer and further analysis.</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8</a:t>
            </a:fld>
            <a:endParaRPr lang="en-GB"/>
          </a:p>
        </p:txBody>
      </p:sp>
    </p:spTree>
    <p:extLst>
      <p:ext uri="{BB962C8B-B14F-4D97-AF65-F5344CB8AC3E}">
        <p14:creationId xmlns:p14="http://schemas.microsoft.com/office/powerpoint/2010/main" val="375735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smtClean="0"/>
              <a:t>Surface</a:t>
            </a:r>
            <a:r>
              <a:rPr lang="en-GB" baseline="0" dirty="0" smtClean="0"/>
              <a:t> c</a:t>
            </a:r>
            <a:r>
              <a:rPr lang="en-GB" dirty="0" smtClean="0"/>
              <a:t>orrosion</a:t>
            </a:r>
            <a:r>
              <a:rPr lang="en-GB" baseline="0" dirty="0" smtClean="0"/>
              <a:t> and electrical conductivity as a function of temperature were tested on coated ceramics.</a:t>
            </a:r>
          </a:p>
          <a:p>
            <a:endParaRPr lang="en-GB" baseline="0" dirty="0" smtClean="0"/>
          </a:p>
          <a:p>
            <a:r>
              <a:rPr lang="en-GB" baseline="0" dirty="0" smtClean="0"/>
              <a:t>A 30 micron CVD </a:t>
            </a:r>
            <a:r>
              <a:rPr lang="en-GB" baseline="0" dirty="0" err="1" smtClean="0"/>
              <a:t>SiC</a:t>
            </a:r>
            <a:r>
              <a:rPr lang="en-GB" baseline="0" dirty="0" smtClean="0"/>
              <a:t> layer covering the porous </a:t>
            </a:r>
            <a:r>
              <a:rPr lang="en-GB" baseline="0" dirty="0" err="1" smtClean="0"/>
              <a:t>SiC</a:t>
            </a:r>
            <a:r>
              <a:rPr lang="en-GB" baseline="0" dirty="0" smtClean="0"/>
              <a:t> surface can provide partial protection against corrosion to pure LL liquid, while electrical conductivity was maintained below </a:t>
            </a:r>
            <a:r>
              <a:rPr lang="en-GB" baseline="0" dirty="0" err="1" smtClean="0"/>
              <a:t>resonable</a:t>
            </a:r>
            <a:r>
              <a:rPr lang="en-GB" baseline="0" dirty="0" smtClean="0"/>
              <a:t> limits at high temperatures.</a:t>
            </a:r>
            <a:endParaRPr lang="en-GB" dirty="0"/>
          </a:p>
        </p:txBody>
      </p:sp>
      <p:sp>
        <p:nvSpPr>
          <p:cNvPr id="4" name="Marcador de número de diapositiva 3"/>
          <p:cNvSpPr>
            <a:spLocks noGrp="1"/>
          </p:cNvSpPr>
          <p:nvPr>
            <p:ph type="sldNum" sz="quarter" idx="10"/>
          </p:nvPr>
        </p:nvSpPr>
        <p:spPr/>
        <p:txBody>
          <a:bodyPr/>
          <a:lstStyle/>
          <a:p>
            <a:fld id="{D69896D2-14D6-244F-8DAF-33645FD95B06}" type="slidenum">
              <a:rPr lang="en-GB" smtClean="0"/>
              <a:pPr/>
              <a:t>9</a:t>
            </a:fld>
            <a:endParaRPr lang="en-GB"/>
          </a:p>
        </p:txBody>
      </p:sp>
    </p:spTree>
    <p:extLst>
      <p:ext uri="{BB962C8B-B14F-4D97-AF65-F5344CB8AC3E}">
        <p14:creationId xmlns:p14="http://schemas.microsoft.com/office/powerpoint/2010/main" val="390503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49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n-GB"/>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248344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44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n-GB"/>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165944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n-GB"/>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294282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n-GB"/>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32944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n-GB"/>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12770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n-GB"/>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401834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6542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n-GB"/>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26400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n-GB"/>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1430614D-43CC-454C-8193-E5DD6A880396}" type="datetimeFigureOut">
              <a:rPr lang="es-ES" smtClean="0"/>
              <a:pPr/>
              <a:t>13/11/14</a:t>
            </a:fld>
            <a:endParaRPr lang="en-GB"/>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97A9BCC-8581-E34E-B1C5-DCB93099FC07}" type="slidenum">
              <a:rPr lang="en-GB" smtClean="0"/>
              <a:pPr/>
              <a:t>‹Nr.›</a:t>
            </a:fld>
            <a:endParaRPr lang="en-GB"/>
          </a:p>
        </p:txBody>
      </p:sp>
    </p:spTree>
    <p:extLst>
      <p:ext uri="{BB962C8B-B14F-4D97-AF65-F5344CB8AC3E}">
        <p14:creationId xmlns:p14="http://schemas.microsoft.com/office/powerpoint/2010/main" val="963150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5" descr="7-00029_BAK_v03TOP"/>
          <p:cNvPicPr>
            <a:picLocks noChangeAspect="1" noChangeArrowheads="1"/>
          </p:cNvPicPr>
          <p:nvPr userDrawn="1"/>
        </p:nvPicPr>
        <p:blipFill>
          <a:blip r:embed="rId16" cstate="print"/>
          <a:srcRect/>
          <a:stretch>
            <a:fillRect/>
          </a:stretch>
        </p:blipFill>
        <p:spPr bwMode="auto">
          <a:xfrm>
            <a:off x="-15875" y="6309320"/>
            <a:ext cx="9159875" cy="576064"/>
          </a:xfrm>
          <a:prstGeom prst="rect">
            <a:avLst/>
          </a:prstGeom>
          <a:noFill/>
        </p:spPr>
      </p:pic>
      <p:sp>
        <p:nvSpPr>
          <p:cNvPr id="7" name="Marcador de pie de página 4"/>
          <p:cNvSpPr txBox="1">
            <a:spLocks/>
          </p:cNvSpPr>
          <p:nvPr userDrawn="1"/>
        </p:nvSpPr>
        <p:spPr>
          <a:xfrm>
            <a:off x="862713" y="6480526"/>
            <a:ext cx="7982248" cy="365125"/>
          </a:xfrm>
          <a:prstGeom prst="rect">
            <a:avLst/>
          </a:prstGeom>
          <a:ln w="19050">
            <a:noFill/>
          </a:ln>
        </p:spPr>
        <p:txBody>
          <a:bodyPr vert="horz" lIns="91440" tIns="45720" rIns="91440" bIns="45720" rtlCol="0" anchor="ctr"/>
          <a:lstStyle>
            <a:defPPr>
              <a:defRPr lang="es-ES"/>
            </a:defPPr>
            <a:lvl1pPr marL="0" algn="ctr" defTabSz="457200" rtl="0" eaLnBrk="1" latinLnBrk="0" hangingPunct="1">
              <a:defRPr sz="1200" kern="1200">
                <a:solidFill>
                  <a:schemeClr val="tx1">
                    <a:lumMod val="75000"/>
                    <a:lumOff val="25000"/>
                  </a:schemeClr>
                </a:solidFill>
                <a:latin typeface="Chalkduster"/>
                <a:ea typeface="+mn-ea"/>
                <a:cs typeface="Chalkduste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b="1" dirty="0" smtClean="0">
                <a:solidFill>
                  <a:schemeClr val="tx1"/>
                </a:solidFill>
                <a:latin typeface="Papyrus"/>
                <a:cs typeface="Papyrus"/>
              </a:rPr>
              <a:t>M. González</a:t>
            </a:r>
            <a:r>
              <a:rPr lang="en-GB" sz="1200" dirty="0" smtClean="0">
                <a:solidFill>
                  <a:schemeClr val="tx1"/>
                </a:solidFill>
                <a:latin typeface="Papyrus"/>
                <a:cs typeface="Papyrus"/>
              </a:rPr>
              <a:t>. “</a:t>
            </a:r>
            <a:r>
              <a:rPr lang="en-US" sz="1200" dirty="0" err="1" smtClean="0">
                <a:solidFill>
                  <a:schemeClr val="tx1"/>
                </a:solidFill>
                <a:latin typeface="Papyrus"/>
                <a:cs typeface="Papyrus"/>
              </a:rPr>
              <a:t>SiC</a:t>
            </a:r>
            <a:r>
              <a:rPr lang="en-US" sz="1200" dirty="0" smtClean="0">
                <a:solidFill>
                  <a:schemeClr val="tx1"/>
                </a:solidFill>
                <a:latin typeface="Papyrus"/>
                <a:cs typeface="Papyrus"/>
              </a:rPr>
              <a:t> as a FCI alternative material for an EU DEMO DCLL breeder</a:t>
            </a:r>
            <a:r>
              <a:rPr lang="en-US" sz="1200" baseline="0" dirty="0" smtClean="0">
                <a:solidFill>
                  <a:schemeClr val="tx1"/>
                </a:solidFill>
                <a:latin typeface="Papyrus"/>
                <a:cs typeface="Papyrus"/>
              </a:rPr>
              <a:t> blanket</a:t>
            </a:r>
            <a:r>
              <a:rPr lang="en-GB" sz="1200" dirty="0" smtClean="0">
                <a:solidFill>
                  <a:schemeClr val="tx1"/>
                </a:solidFill>
                <a:latin typeface="Papyrus"/>
                <a:cs typeface="Papyrus"/>
              </a:rPr>
              <a:t>”.</a:t>
            </a:r>
          </a:p>
          <a:p>
            <a:pPr algn="ctr"/>
            <a:r>
              <a:rPr lang="en-GB" sz="1200" dirty="0" smtClean="0">
                <a:solidFill>
                  <a:schemeClr val="tx1"/>
                </a:solidFill>
                <a:latin typeface="Papyrus"/>
                <a:cs typeface="Papyrus"/>
              </a:rPr>
              <a:t>2</a:t>
            </a:r>
            <a:r>
              <a:rPr lang="en-GB" sz="1200" baseline="30000" dirty="0" smtClean="0">
                <a:solidFill>
                  <a:schemeClr val="tx1"/>
                </a:solidFill>
                <a:latin typeface="Papyrus"/>
                <a:cs typeface="Papyrus"/>
              </a:rPr>
              <a:t>nd</a:t>
            </a:r>
            <a:r>
              <a:rPr lang="en-GB" sz="1200" dirty="0" smtClean="0">
                <a:solidFill>
                  <a:schemeClr val="tx1"/>
                </a:solidFill>
                <a:latin typeface="Papyrus"/>
                <a:cs typeface="Papyrus"/>
              </a:rPr>
              <a:t> EU_US DCLL Workshop. 14-15 Nov 2014. Los Angeles (CA), USA. </a:t>
            </a:r>
            <a:endParaRPr lang="en-GB" sz="1200" dirty="0">
              <a:solidFill>
                <a:schemeClr val="tx1"/>
              </a:solidFill>
              <a:latin typeface="Papyrus"/>
              <a:cs typeface="Papyrus"/>
            </a:endParaRPr>
          </a:p>
        </p:txBody>
      </p:sp>
    </p:spTree>
    <p:extLst>
      <p:ext uri="{BB962C8B-B14F-4D97-AF65-F5344CB8AC3E}">
        <p14:creationId xmlns:p14="http://schemas.microsoft.com/office/powerpoint/2010/main" val="196461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jpeg"/><Relationship Id="rId5"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6.jpe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tiff"/><Relationship Id="rId5" Type="http://schemas.openxmlformats.org/officeDocument/2006/relationships/image" Target="../media/image30.tiff"/><Relationship Id="rId6" Type="http://schemas.openxmlformats.org/officeDocument/2006/relationships/image" Target="../media/image6.jpeg"/><Relationship Id="rId7" Type="http://schemas.openxmlformats.org/officeDocument/2006/relationships/image" Target="../media/image9.png"/><Relationship Id="rId1" Type="http://schemas.openxmlformats.org/officeDocument/2006/relationships/slideLayout" Target="../slideLayouts/slideLayout14.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microsoft.com/office/2007/relationships/hdphoto" Target="../media/hdphoto1.wdp"/><Relationship Id="rId6" Type="http://schemas.openxmlformats.org/officeDocument/2006/relationships/image" Target="../media/image6.jpe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6.jpeg"/><Relationship Id="rId7" Type="http://schemas.openxmlformats.org/officeDocument/2006/relationships/image" Target="../media/image9.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6.jpeg"/><Relationship Id="rId5" Type="http://schemas.openxmlformats.org/officeDocument/2006/relationships/image" Target="../media/image9.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6.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6.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685800" y="2130425"/>
            <a:ext cx="7772400" cy="2149283"/>
          </a:xfrm>
          <a:prstGeom prst="rect">
            <a:avLst/>
          </a:prstGeom>
        </p:spPr>
        <p:txBody>
          <a:bodyPr/>
          <a:lstStyle/>
          <a:p>
            <a:r>
              <a:rPr lang="en-US" sz="4000" b="1" i="1" dirty="0" err="1">
                <a:solidFill>
                  <a:schemeClr val="tx2">
                    <a:lumMod val="75000"/>
                  </a:schemeClr>
                </a:solidFill>
                <a:latin typeface="Papyrus"/>
                <a:cs typeface="Papyrus"/>
              </a:rPr>
              <a:t>SiC</a:t>
            </a:r>
            <a:r>
              <a:rPr lang="en-US" sz="4000" b="1" i="1" dirty="0">
                <a:solidFill>
                  <a:schemeClr val="tx2">
                    <a:lumMod val="75000"/>
                  </a:schemeClr>
                </a:solidFill>
                <a:latin typeface="Papyrus"/>
                <a:cs typeface="Papyrus"/>
              </a:rPr>
              <a:t> as </a:t>
            </a:r>
            <a:r>
              <a:rPr lang="en-US" sz="4000" b="1" i="1" dirty="0" smtClean="0">
                <a:solidFill>
                  <a:schemeClr val="tx2">
                    <a:lumMod val="75000"/>
                  </a:schemeClr>
                </a:solidFill>
                <a:latin typeface="Papyrus"/>
                <a:cs typeface="Papyrus"/>
              </a:rPr>
              <a:t>a FCI alternative material </a:t>
            </a:r>
            <a:br>
              <a:rPr lang="en-US" sz="4000" b="1" i="1" dirty="0" smtClean="0">
                <a:solidFill>
                  <a:schemeClr val="tx2">
                    <a:lumMod val="75000"/>
                  </a:schemeClr>
                </a:solidFill>
                <a:latin typeface="Papyrus"/>
                <a:cs typeface="Papyrus"/>
              </a:rPr>
            </a:br>
            <a:r>
              <a:rPr lang="en-US" sz="4000" b="1" i="1" dirty="0" smtClean="0">
                <a:solidFill>
                  <a:schemeClr val="tx2">
                    <a:lumMod val="75000"/>
                  </a:schemeClr>
                </a:solidFill>
                <a:latin typeface="Papyrus"/>
                <a:cs typeface="Papyrus"/>
              </a:rPr>
              <a:t>for an EU_DEMO DCLL breeder blanket</a:t>
            </a:r>
            <a:endParaRPr lang="en-GB" sz="4000" b="1" i="1" dirty="0">
              <a:solidFill>
                <a:schemeClr val="tx2">
                  <a:lumMod val="75000"/>
                </a:schemeClr>
              </a:solidFill>
              <a:latin typeface="Papyrus"/>
              <a:cs typeface="Papyrus"/>
            </a:endParaRPr>
          </a:p>
        </p:txBody>
      </p:sp>
      <p:sp>
        <p:nvSpPr>
          <p:cNvPr id="4" name="Subtítulo 2"/>
          <p:cNvSpPr>
            <a:spLocks noGrp="1"/>
          </p:cNvSpPr>
          <p:nvPr>
            <p:ph type="subTitle" idx="4294967295"/>
          </p:nvPr>
        </p:nvSpPr>
        <p:spPr>
          <a:xfrm>
            <a:off x="489142" y="4897569"/>
            <a:ext cx="6498883" cy="890003"/>
          </a:xfrm>
          <a:prstGeom prst="rect">
            <a:avLst/>
          </a:prstGeom>
        </p:spPr>
        <p:txBody>
          <a:bodyPr>
            <a:normAutofit/>
          </a:bodyPr>
          <a:lstStyle/>
          <a:p>
            <a:pPr marL="0" indent="0">
              <a:spcBef>
                <a:spcPts val="0"/>
              </a:spcBef>
              <a:spcAft>
                <a:spcPts val="600"/>
              </a:spcAft>
              <a:buNone/>
            </a:pPr>
            <a:r>
              <a:rPr lang="en-GB" sz="2400" b="1" u="sng" dirty="0" smtClean="0">
                <a:solidFill>
                  <a:schemeClr val="tx2">
                    <a:lumMod val="75000"/>
                  </a:schemeClr>
                </a:solidFill>
                <a:latin typeface="Papyrus"/>
                <a:cs typeface="Papyrus"/>
              </a:rPr>
              <a:t>M. González</a:t>
            </a:r>
            <a:r>
              <a:rPr lang="en-GB" sz="2400" b="1" dirty="0" smtClean="0">
                <a:solidFill>
                  <a:schemeClr val="tx2">
                    <a:lumMod val="75000"/>
                  </a:schemeClr>
                </a:solidFill>
                <a:latin typeface="Papyrus"/>
                <a:cs typeface="Papyrus"/>
              </a:rPr>
              <a:t>, D. </a:t>
            </a:r>
            <a:r>
              <a:rPr lang="en-GB" sz="2400" b="1" dirty="0" err="1" smtClean="0">
                <a:solidFill>
                  <a:schemeClr val="tx2">
                    <a:lumMod val="75000"/>
                  </a:schemeClr>
                </a:solidFill>
                <a:latin typeface="Papyrus"/>
                <a:cs typeface="Papyrus"/>
              </a:rPr>
              <a:t>Rapisarda</a:t>
            </a:r>
            <a:r>
              <a:rPr lang="en-GB" sz="2400" b="1" dirty="0" smtClean="0">
                <a:solidFill>
                  <a:schemeClr val="tx2">
                    <a:lumMod val="75000"/>
                  </a:schemeClr>
                </a:solidFill>
                <a:latin typeface="Papyrus"/>
                <a:cs typeface="Papyrus"/>
              </a:rPr>
              <a:t>, A. Ibarra</a:t>
            </a:r>
          </a:p>
          <a:p>
            <a:pPr marL="0" indent="0">
              <a:spcBef>
                <a:spcPts val="0"/>
              </a:spcBef>
              <a:spcAft>
                <a:spcPts val="600"/>
              </a:spcAft>
              <a:buNone/>
            </a:pPr>
            <a:r>
              <a:rPr lang="en-GB" sz="2000" b="1" dirty="0" smtClean="0">
                <a:solidFill>
                  <a:schemeClr val="tx2">
                    <a:lumMod val="75000"/>
                  </a:schemeClr>
                </a:solidFill>
                <a:latin typeface="Papyrus"/>
                <a:cs typeface="Papyrus"/>
              </a:rPr>
              <a:t>National </a:t>
            </a:r>
            <a:r>
              <a:rPr lang="en-GB" sz="2000" b="1" dirty="0">
                <a:solidFill>
                  <a:schemeClr val="tx2">
                    <a:lumMod val="75000"/>
                  </a:schemeClr>
                </a:solidFill>
                <a:latin typeface="Papyrus"/>
                <a:cs typeface="Papyrus"/>
              </a:rPr>
              <a:t>Fusion </a:t>
            </a:r>
            <a:r>
              <a:rPr lang="en-GB" sz="2000" b="1" dirty="0" smtClean="0">
                <a:solidFill>
                  <a:schemeClr val="tx2">
                    <a:lumMod val="75000"/>
                  </a:schemeClr>
                </a:solidFill>
                <a:latin typeface="Papyrus"/>
                <a:cs typeface="Papyrus"/>
              </a:rPr>
              <a:t>Laboratory</a:t>
            </a:r>
            <a:r>
              <a:rPr lang="en-GB" sz="2000" b="1" dirty="0">
                <a:solidFill>
                  <a:schemeClr val="tx2">
                    <a:lumMod val="75000"/>
                  </a:schemeClr>
                </a:solidFill>
                <a:latin typeface="Papyrus"/>
                <a:cs typeface="Papyrus"/>
              </a:rPr>
              <a:t>,</a:t>
            </a:r>
            <a:r>
              <a:rPr lang="en-GB" sz="2000" b="1" dirty="0" smtClean="0">
                <a:solidFill>
                  <a:schemeClr val="tx2">
                    <a:lumMod val="75000"/>
                  </a:schemeClr>
                </a:solidFill>
                <a:latin typeface="Papyrus"/>
                <a:cs typeface="Papyrus"/>
              </a:rPr>
              <a:t> CIEMAT, Madrid, Spain.</a:t>
            </a:r>
            <a:endParaRPr lang="en-GB" sz="2000" b="1" dirty="0">
              <a:solidFill>
                <a:schemeClr val="tx2">
                  <a:lumMod val="75000"/>
                </a:schemeClr>
              </a:solidFill>
              <a:latin typeface="Papyrus"/>
              <a:cs typeface="Papyrus"/>
            </a:endParaRPr>
          </a:p>
        </p:txBody>
      </p:sp>
      <p:pic>
        <p:nvPicPr>
          <p:cNvPr id="5" name="Imagen 4" descr="logoCIEMAT.jpg"/>
          <p:cNvPicPr>
            <a:picLocks noChangeAspect="1"/>
          </p:cNvPicPr>
          <p:nvPr/>
        </p:nvPicPr>
        <p:blipFill rotWithShape="1">
          <a:blip r:embed="rId3">
            <a:extLst>
              <a:ext uri="{28A0092B-C50C-407E-A947-70E740481C1C}">
                <a14:useLocalDpi xmlns:a14="http://schemas.microsoft.com/office/drawing/2010/main" val="0"/>
              </a:ext>
            </a:extLst>
          </a:blip>
          <a:srcRect t="27518" b="29874"/>
          <a:stretch/>
        </p:blipFill>
        <p:spPr>
          <a:xfrm>
            <a:off x="7435576" y="5941726"/>
            <a:ext cx="1708424" cy="360477"/>
          </a:xfrm>
          <a:prstGeom prst="rect">
            <a:avLst/>
          </a:prstGeom>
        </p:spPr>
      </p:pic>
      <p:pic>
        <p:nvPicPr>
          <p:cNvPr id="6" name="Imagen 5" descr="logo LNF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743" y="5941726"/>
            <a:ext cx="1708424" cy="298975"/>
          </a:xfrm>
          <a:prstGeom prst="rect">
            <a:avLst/>
          </a:prstGeom>
        </p:spPr>
      </p:pic>
      <p:pic>
        <p:nvPicPr>
          <p:cNvPr id="7" name="Imagen 6" descr="logoFEDERe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029" y="5969640"/>
            <a:ext cx="989804" cy="322954"/>
          </a:xfrm>
          <a:prstGeom prst="rect">
            <a:avLst/>
          </a:prstGeom>
        </p:spPr>
      </p:pic>
      <p:pic>
        <p:nvPicPr>
          <p:cNvPr id="8" name="Bild 1" descr="BBP Logo.jpg"/>
          <p:cNvPicPr/>
          <p:nvPr/>
        </p:nvPicPr>
        <p:blipFill>
          <a:blip r:embed="rId6" cstate="print"/>
          <a:srcRect/>
          <a:stretch>
            <a:fillRect/>
          </a:stretch>
        </p:blipFill>
        <p:spPr bwMode="auto">
          <a:xfrm>
            <a:off x="211711" y="44624"/>
            <a:ext cx="4792337" cy="346459"/>
          </a:xfrm>
          <a:prstGeom prst="rect">
            <a:avLst/>
          </a:prstGeom>
          <a:noFill/>
          <a:ln w="9525">
            <a:noFill/>
            <a:miter lim="800000"/>
            <a:headEnd/>
            <a:tailEnd/>
          </a:ln>
        </p:spPr>
      </p:pic>
      <p:pic>
        <p:nvPicPr>
          <p:cNvPr id="9" name="Picture 9" descr="C:\Users\franket\Desktop\EUROfusion_PPPT_Logo_small.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44624"/>
            <a:ext cx="2197055" cy="756000"/>
          </a:xfrm>
          <a:prstGeom prst="rect">
            <a:avLst/>
          </a:prstGeom>
          <a:noFill/>
          <a:ln>
            <a:noFill/>
          </a:ln>
        </p:spPr>
      </p:pic>
    </p:spTree>
    <p:extLst>
      <p:ext uri="{BB962C8B-B14F-4D97-AF65-F5344CB8AC3E}">
        <p14:creationId xmlns:p14="http://schemas.microsoft.com/office/powerpoint/2010/main" val="12898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6954" y="768976"/>
            <a:ext cx="8147517" cy="2067025"/>
          </a:xfrm>
        </p:spPr>
        <p:txBody>
          <a:bodyPr/>
          <a:lstStyle/>
          <a:p>
            <a:pPr marL="0" indent="0" algn="ctr">
              <a:spcBef>
                <a:spcPts val="0"/>
              </a:spcBef>
              <a:buNone/>
            </a:pPr>
            <a:r>
              <a:rPr lang="en-GB" sz="2400" dirty="0" smtClean="0">
                <a:solidFill>
                  <a:srgbClr val="17375E"/>
                </a:solidFill>
                <a:latin typeface="Papyrus"/>
                <a:cs typeface="Papyrus"/>
              </a:rPr>
              <a:t>even when EU_DCLL is considering </a:t>
            </a:r>
          </a:p>
          <a:p>
            <a:pPr marL="0" indent="0" algn="ctr">
              <a:spcBef>
                <a:spcPts val="0"/>
              </a:spcBef>
              <a:buNone/>
            </a:pPr>
            <a:r>
              <a:rPr lang="en-GB" sz="2400" dirty="0" smtClean="0">
                <a:solidFill>
                  <a:srgbClr val="17375E"/>
                </a:solidFill>
                <a:latin typeface="Papyrus"/>
                <a:cs typeface="Papyrus"/>
              </a:rPr>
              <a:t>steel + alumina ceramic sandwich-like structures </a:t>
            </a:r>
          </a:p>
          <a:p>
            <a:pPr marL="0" indent="0" algn="ctr">
              <a:spcBef>
                <a:spcPts val="0"/>
              </a:spcBef>
              <a:buNone/>
            </a:pPr>
            <a:r>
              <a:rPr lang="en-GB" sz="2400" dirty="0" smtClean="0">
                <a:solidFill>
                  <a:srgbClr val="17375E"/>
                </a:solidFill>
                <a:latin typeface="Papyrus"/>
                <a:cs typeface="Papyrus"/>
              </a:rPr>
              <a:t>for the FCIs,</a:t>
            </a:r>
          </a:p>
          <a:p>
            <a:pPr marL="0" indent="0" algn="ctr">
              <a:spcBef>
                <a:spcPts val="0"/>
              </a:spcBef>
              <a:buNone/>
            </a:pPr>
            <a:r>
              <a:rPr lang="en-GB" sz="2400" dirty="0" smtClean="0">
                <a:solidFill>
                  <a:srgbClr val="17375E"/>
                </a:solidFill>
                <a:latin typeface="Papyrus"/>
                <a:cs typeface="Papyrus"/>
              </a:rPr>
              <a:t>is also </a:t>
            </a:r>
            <a:r>
              <a:rPr lang="en-GB" sz="2400" dirty="0" err="1" smtClean="0">
                <a:solidFill>
                  <a:srgbClr val="17375E"/>
                </a:solidFill>
                <a:latin typeface="Papyrus"/>
                <a:cs typeface="Papyrus"/>
              </a:rPr>
              <a:t>SiC</a:t>
            </a:r>
            <a:r>
              <a:rPr lang="en-GB" sz="2400" dirty="0" smtClean="0">
                <a:solidFill>
                  <a:srgbClr val="17375E"/>
                </a:solidFill>
                <a:latin typeface="Papyrus"/>
                <a:cs typeface="Papyrus"/>
              </a:rPr>
              <a:t> a reasonable choice </a:t>
            </a:r>
          </a:p>
          <a:p>
            <a:pPr marL="0" indent="0" algn="ctr">
              <a:spcBef>
                <a:spcPts val="0"/>
              </a:spcBef>
              <a:buNone/>
            </a:pPr>
            <a:r>
              <a:rPr lang="en-GB" sz="2400" dirty="0" smtClean="0">
                <a:solidFill>
                  <a:srgbClr val="17375E"/>
                </a:solidFill>
                <a:latin typeface="Papyrus"/>
                <a:cs typeface="Papyrus"/>
              </a:rPr>
              <a:t>for the </a:t>
            </a:r>
            <a:r>
              <a:rPr lang="en-GB" sz="2400" dirty="0">
                <a:solidFill>
                  <a:srgbClr val="17375E"/>
                </a:solidFill>
                <a:latin typeface="Papyrus"/>
                <a:cs typeface="Papyrus"/>
              </a:rPr>
              <a:t>low temperature </a:t>
            </a:r>
            <a:r>
              <a:rPr lang="en-GB" sz="2400" dirty="0" smtClean="0">
                <a:solidFill>
                  <a:srgbClr val="17375E"/>
                </a:solidFill>
                <a:latin typeface="Papyrus"/>
                <a:cs typeface="Papyrus"/>
              </a:rPr>
              <a:t>FCI insulation?</a:t>
            </a:r>
            <a:endParaRPr lang="en-GB" sz="2400" dirty="0">
              <a:solidFill>
                <a:srgbClr val="17375E"/>
              </a:solidFill>
              <a:latin typeface="Papyrus"/>
              <a:cs typeface="Papyrus"/>
            </a:endParaRPr>
          </a:p>
        </p:txBody>
      </p:sp>
      <p:pic>
        <p:nvPicPr>
          <p:cNvPr id="4" name="Picture 9" descr="C:\Users\franket\Desktop\EUROfusion_PPPT_Logo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093" y="44624"/>
            <a:ext cx="2043210" cy="626662"/>
          </a:xfrm>
          <a:prstGeom prst="rect">
            <a:avLst/>
          </a:prstGeom>
          <a:noFill/>
          <a:ln>
            <a:noFill/>
          </a:ln>
        </p:spPr>
      </p:pic>
      <p:cxnSp>
        <p:nvCxnSpPr>
          <p:cNvPr id="5" name="Conector recto 4"/>
          <p:cNvCxnSpPr/>
          <p:nvPr/>
        </p:nvCxnSpPr>
        <p:spPr>
          <a:xfrm>
            <a:off x="1796143"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4"/>
          <a:stretch>
            <a:fillRect/>
          </a:stretch>
        </p:blipFill>
        <p:spPr>
          <a:xfrm>
            <a:off x="8258" y="61686"/>
            <a:ext cx="1574800" cy="609600"/>
          </a:xfrm>
          <a:prstGeom prst="rect">
            <a:avLst/>
          </a:prstGeom>
        </p:spPr>
      </p:pic>
      <p:sp>
        <p:nvSpPr>
          <p:cNvPr id="7" name="Marcador de contenido 2"/>
          <p:cNvSpPr txBox="1">
            <a:spLocks/>
          </p:cNvSpPr>
          <p:nvPr/>
        </p:nvSpPr>
        <p:spPr>
          <a:xfrm>
            <a:off x="907140" y="3031123"/>
            <a:ext cx="7561943" cy="3277207"/>
          </a:xfrm>
          <a:prstGeom prst="rect">
            <a:avLst/>
          </a:prstGeom>
          <a:ln>
            <a:solidFill>
              <a:srgbClr val="E46C0A"/>
            </a:solidFill>
          </a:ln>
        </p:spPr>
        <p:txBody>
          <a:bodyPr/>
          <a:lstStyle/>
          <a:p>
            <a:pPr marL="0" marR="0" lvl="0" indent="0" algn="ctr" defTabSz="457200" rtl="0" eaLnBrk="1" fontAlgn="auto" latinLnBrk="0" hangingPunct="1">
              <a:lnSpc>
                <a:spcPct val="100000"/>
              </a:lnSpc>
              <a:buClrTx/>
              <a:buSzTx/>
              <a:buFont typeface="Arial"/>
              <a:buNone/>
              <a:tabLst/>
              <a:defRPr/>
            </a:pPr>
            <a:endParaRPr kumimoji="0" lang="en-GB" sz="2800" b="0" i="0" u="none" strike="noStrike" kern="1200" cap="none" spc="0" normalizeH="0" baseline="0" noProof="0" dirty="0" smtClean="0">
              <a:ln>
                <a:noFill/>
              </a:ln>
              <a:solidFill>
                <a:srgbClr val="17375E"/>
              </a:solidFill>
              <a:effectLst/>
              <a:uLnTx/>
              <a:uFillTx/>
              <a:latin typeface="Papyrus"/>
              <a:ea typeface="+mn-ea"/>
              <a:cs typeface="Papyrus"/>
            </a:endParaRPr>
          </a:p>
          <a:p>
            <a:pPr marL="0" marR="0" lvl="0" indent="0" algn="ctr" defTabSz="457200" rtl="0" eaLnBrk="1" fontAlgn="auto" latinLnBrk="0" hangingPunct="1">
              <a:lnSpc>
                <a:spcPct val="100000"/>
              </a:lnSpc>
              <a:buClrTx/>
              <a:buSzTx/>
              <a:buFont typeface="Arial"/>
              <a:buNone/>
              <a:tabLst/>
              <a:defRPr/>
            </a:pPr>
            <a:r>
              <a:rPr kumimoji="0" lang="en-GB" sz="2800" b="0" i="0" u="none" strike="noStrike" kern="1200" cap="none" spc="0" normalizeH="0" baseline="0" noProof="0" dirty="0" smtClean="0">
                <a:ln>
                  <a:noFill/>
                </a:ln>
                <a:solidFill>
                  <a:srgbClr val="17375E"/>
                </a:solidFill>
                <a:effectLst/>
                <a:uLnTx/>
                <a:uFillTx/>
                <a:latin typeface="Papyrus"/>
                <a:ea typeface="+mn-ea"/>
                <a:cs typeface="Papyrus"/>
              </a:rPr>
              <a:t>Potential material: </a:t>
            </a:r>
          </a:p>
          <a:p>
            <a:pPr marL="0" marR="0" lvl="0" indent="0" algn="ctr" defTabSz="457200" rtl="0" eaLnBrk="1" fontAlgn="auto" latinLnBrk="0" hangingPunct="1">
              <a:lnSpc>
                <a:spcPct val="100000"/>
              </a:lnSpc>
              <a:buClrTx/>
              <a:buSzTx/>
              <a:buFont typeface="Arial"/>
              <a:buNone/>
              <a:tabLst/>
              <a:defRPr/>
            </a:pPr>
            <a:r>
              <a:rPr kumimoji="0" lang="en-GB" sz="2800" b="0" i="0" u="none" strike="noStrike" kern="1200" cap="none" spc="0" normalizeH="0" baseline="0" noProof="0" dirty="0" err="1" smtClean="0">
                <a:ln>
                  <a:noFill/>
                </a:ln>
                <a:solidFill>
                  <a:srgbClr val="17375E"/>
                </a:solidFill>
                <a:effectLst/>
                <a:uLnTx/>
                <a:uFillTx/>
                <a:latin typeface="Papyrus"/>
                <a:ea typeface="+mn-ea"/>
                <a:cs typeface="Papyrus"/>
              </a:rPr>
              <a:t>SiC</a:t>
            </a:r>
            <a:r>
              <a:rPr kumimoji="0" lang="en-GB" sz="2800" b="0" i="0" u="none" strike="noStrike" kern="1200" cap="none" spc="0" normalizeH="0" baseline="0" noProof="0" dirty="0" smtClean="0">
                <a:ln>
                  <a:noFill/>
                </a:ln>
                <a:solidFill>
                  <a:srgbClr val="17375E"/>
                </a:solidFill>
                <a:effectLst/>
                <a:uLnTx/>
                <a:uFillTx/>
                <a:latin typeface="Papyrus"/>
                <a:ea typeface="+mn-ea"/>
                <a:cs typeface="Papyrus"/>
              </a:rPr>
              <a:t>-coated porous </a:t>
            </a:r>
            <a:r>
              <a:rPr kumimoji="0" lang="en-GB" sz="2800" b="0" i="0" u="none" strike="noStrike" kern="1200" cap="none" spc="0" normalizeH="0" baseline="0" noProof="0" dirty="0" err="1" smtClean="0">
                <a:ln>
                  <a:noFill/>
                </a:ln>
                <a:solidFill>
                  <a:srgbClr val="17375E"/>
                </a:solidFill>
                <a:effectLst/>
                <a:uLnTx/>
                <a:uFillTx/>
                <a:latin typeface="Papyrus"/>
                <a:ea typeface="+mn-ea"/>
                <a:cs typeface="Papyrus"/>
              </a:rPr>
              <a:t>SiC</a:t>
            </a:r>
            <a:endParaRPr kumimoji="0" lang="en-GB" sz="2800" b="0" i="0" u="none" strike="noStrike" kern="1200" cap="none" spc="0" normalizeH="0" baseline="0" noProof="0" dirty="0" smtClean="0">
              <a:ln>
                <a:noFill/>
              </a:ln>
              <a:solidFill>
                <a:srgbClr val="17375E"/>
              </a:solidFill>
              <a:effectLst/>
              <a:uLnTx/>
              <a:uFillTx/>
              <a:latin typeface="Papyrus"/>
              <a:ea typeface="+mn-ea"/>
              <a:cs typeface="Papyrus"/>
            </a:endParaRPr>
          </a:p>
          <a:p>
            <a:pPr marL="0" marR="0" lvl="0" indent="0" algn="ctr" defTabSz="457200" rtl="0" eaLnBrk="1" fontAlgn="auto" latinLnBrk="0" hangingPunct="1">
              <a:lnSpc>
                <a:spcPct val="100000"/>
              </a:lnSpc>
              <a:buClrTx/>
              <a:buSzTx/>
              <a:buFont typeface="Arial"/>
              <a:buNone/>
              <a:tabLst/>
              <a:defRPr/>
            </a:pPr>
            <a:endParaRPr kumimoji="0" lang="en-GB" sz="2800" b="0" i="0" u="none" strike="noStrike" kern="1200" cap="none" spc="0" normalizeH="0" baseline="0" noProof="0" dirty="0" smtClean="0">
              <a:ln>
                <a:noFill/>
              </a:ln>
              <a:solidFill>
                <a:srgbClr val="17375E"/>
              </a:solidFill>
              <a:effectLst/>
              <a:uLnTx/>
              <a:uFillTx/>
              <a:latin typeface="Papyrus"/>
              <a:ea typeface="+mn-ea"/>
              <a:cs typeface="Papyrus"/>
            </a:endParaRPr>
          </a:p>
          <a:p>
            <a:pPr marL="0" marR="0" lvl="0" indent="0" algn="ctr" defTabSz="457200" rtl="0" eaLnBrk="1" fontAlgn="auto" latinLnBrk="0" hangingPunct="1">
              <a:lnSpc>
                <a:spcPct val="100000"/>
              </a:lnSpc>
              <a:buClrTx/>
              <a:buSzTx/>
              <a:buFont typeface="Arial"/>
              <a:buNone/>
              <a:tabLst/>
              <a:defRPr/>
            </a:pPr>
            <a:r>
              <a:rPr kumimoji="0" lang="en-GB" sz="2800" b="0" i="0" u="none" strike="noStrike" kern="1200" cap="none" spc="0" normalizeH="0" baseline="0" noProof="0" dirty="0" smtClean="0">
                <a:ln>
                  <a:noFill/>
                </a:ln>
                <a:solidFill>
                  <a:srgbClr val="17375E"/>
                </a:solidFill>
                <a:effectLst/>
                <a:uLnTx/>
                <a:uFillTx/>
                <a:latin typeface="Papyrus"/>
                <a:ea typeface="+mn-ea"/>
                <a:cs typeface="Papyrus"/>
              </a:rPr>
              <a:t>Key </a:t>
            </a:r>
            <a:r>
              <a:rPr kumimoji="0" lang="en-GB" sz="2800" b="0" i="0" u="none" strike="noStrike" kern="1200" cap="none" spc="0" normalizeH="0" baseline="0" noProof="0" dirty="0" smtClean="0">
                <a:ln>
                  <a:noFill/>
                </a:ln>
                <a:solidFill>
                  <a:srgbClr val="17375E"/>
                </a:solidFill>
                <a:effectLst/>
                <a:uLnTx/>
                <a:uFillTx/>
                <a:latin typeface="Papyrus"/>
                <a:ea typeface="+mn-ea"/>
                <a:cs typeface="Papyrus"/>
              </a:rPr>
              <a:t>properties to be tested</a:t>
            </a:r>
          </a:p>
          <a:p>
            <a:pPr marL="0" marR="0" lvl="0" indent="0" algn="ctr" defTabSz="457200" rtl="0" eaLnBrk="1" fontAlgn="auto" latinLnBrk="0" hangingPunct="1">
              <a:lnSpc>
                <a:spcPct val="100000"/>
              </a:lnSpc>
              <a:buClrTx/>
              <a:buSzTx/>
              <a:buFont typeface="Arial"/>
              <a:buNone/>
              <a:tabLst/>
              <a:defRPr/>
            </a:pPr>
            <a:r>
              <a:rPr kumimoji="0" lang="en-GB" sz="2000" b="0" i="0" u="none" strike="noStrike" kern="1200" cap="none" spc="0" normalizeH="0" baseline="0" noProof="0" dirty="0" smtClean="0">
                <a:ln>
                  <a:noFill/>
                </a:ln>
                <a:solidFill>
                  <a:srgbClr val="17375E"/>
                </a:solidFill>
                <a:effectLst/>
                <a:uLnTx/>
                <a:uFillTx/>
                <a:latin typeface="Papyrus"/>
                <a:ea typeface="+mn-ea"/>
                <a:cs typeface="Papyrus"/>
              </a:rPr>
              <a:t>(mainly radiation </a:t>
            </a:r>
            <a:r>
              <a:rPr kumimoji="0" lang="en-GB" sz="2000" b="0" i="0" u="none" strike="noStrike" kern="1200" cap="none" spc="0" normalizeH="0" baseline="0" noProof="0" dirty="0" smtClean="0">
                <a:ln>
                  <a:noFill/>
                </a:ln>
                <a:solidFill>
                  <a:srgbClr val="17375E"/>
                </a:solidFill>
                <a:effectLst/>
                <a:uLnTx/>
                <a:uFillTx/>
                <a:latin typeface="Papyrus"/>
                <a:ea typeface="+mn-ea"/>
                <a:cs typeface="Papyrus"/>
              </a:rPr>
              <a:t>effects</a:t>
            </a:r>
          </a:p>
          <a:p>
            <a:pPr marL="0" marR="0" lvl="0" indent="0" algn="ctr" defTabSz="457200" rtl="0" eaLnBrk="1" fontAlgn="auto" latinLnBrk="0" hangingPunct="1">
              <a:lnSpc>
                <a:spcPct val="100000"/>
              </a:lnSpc>
              <a:buClrTx/>
              <a:buSzTx/>
              <a:buFont typeface="Arial"/>
              <a:buNone/>
              <a:tabLst/>
              <a:defRPr/>
            </a:pPr>
            <a:r>
              <a:rPr kumimoji="0" lang="en-GB" sz="2000" b="0" i="0" u="none" strike="noStrike" kern="1200" cap="none" spc="0" normalizeH="0" baseline="0" noProof="0" dirty="0" smtClean="0">
                <a:ln>
                  <a:noFill/>
                </a:ln>
                <a:solidFill>
                  <a:srgbClr val="17375E"/>
                </a:solidFill>
                <a:effectLst/>
                <a:uLnTx/>
                <a:uFillTx/>
                <a:latin typeface="Papyrus"/>
                <a:ea typeface="+mn-ea"/>
                <a:cs typeface="Papyrus"/>
              </a:rPr>
              <a:t> on insulator properties</a:t>
            </a:r>
          </a:p>
          <a:p>
            <a:pPr marL="0" marR="0" lvl="0" indent="0" algn="ctr" defTabSz="457200" rtl="0" eaLnBrk="1" fontAlgn="auto" latinLnBrk="0" hangingPunct="1">
              <a:lnSpc>
                <a:spcPct val="100000"/>
              </a:lnSpc>
              <a:buClrTx/>
              <a:buSzTx/>
              <a:buFont typeface="Arial"/>
              <a:buNone/>
              <a:tabLst/>
              <a:defRPr/>
            </a:pPr>
            <a:r>
              <a:rPr kumimoji="0" lang="en-GB" sz="2000" b="0" i="0" u="none" strike="noStrike" kern="1200" cap="none" spc="0" normalizeH="0" baseline="0" noProof="0" dirty="0" smtClean="0">
                <a:ln>
                  <a:noFill/>
                </a:ln>
                <a:solidFill>
                  <a:srgbClr val="17375E"/>
                </a:solidFill>
                <a:effectLst/>
                <a:uLnTx/>
                <a:uFillTx/>
                <a:latin typeface="Papyrus"/>
                <a:ea typeface="+mn-ea"/>
                <a:cs typeface="Papyrus"/>
              </a:rPr>
              <a:t> </a:t>
            </a:r>
            <a:r>
              <a:rPr kumimoji="0" lang="en-GB" sz="2000" b="0" i="0" u="none" strike="noStrike" kern="1200" cap="none" spc="0" normalizeH="0" baseline="0" noProof="0" dirty="0" smtClean="0">
                <a:ln>
                  <a:noFill/>
                </a:ln>
                <a:solidFill>
                  <a:srgbClr val="17375E"/>
                </a:solidFill>
                <a:effectLst/>
                <a:uLnTx/>
                <a:uFillTx/>
                <a:latin typeface="Papyrus"/>
                <a:ea typeface="+mn-ea"/>
                <a:cs typeface="Papyrus"/>
              </a:rPr>
              <a:t>at operational </a:t>
            </a:r>
            <a:r>
              <a:rPr kumimoji="0" lang="en-GB" sz="2000" b="0" i="0" u="none" strike="noStrike" kern="1200" cap="none" spc="0" normalizeH="0" baseline="0" noProof="0" dirty="0" smtClean="0">
                <a:ln>
                  <a:noFill/>
                </a:ln>
                <a:solidFill>
                  <a:srgbClr val="17375E"/>
                </a:solidFill>
                <a:effectLst/>
                <a:uLnTx/>
                <a:uFillTx/>
                <a:latin typeface="Papyrus"/>
                <a:ea typeface="+mn-ea"/>
                <a:cs typeface="Papyrus"/>
              </a:rPr>
              <a:t>conditions</a:t>
            </a:r>
            <a:r>
              <a:rPr lang="en-GB" sz="2000" dirty="0" smtClean="0">
                <a:solidFill>
                  <a:srgbClr val="17375E"/>
                </a:solidFill>
                <a:latin typeface="Papyrus"/>
                <a:cs typeface="Papyrus"/>
              </a:rPr>
              <a:t>)</a:t>
            </a:r>
            <a:endParaRPr kumimoji="0" lang="en-GB" sz="2000" b="0" i="0" u="none" strike="noStrike" kern="1200" cap="none" spc="0" normalizeH="0" baseline="0" noProof="0" dirty="0" smtClean="0">
              <a:ln>
                <a:noFill/>
              </a:ln>
              <a:solidFill>
                <a:srgbClr val="17375E"/>
              </a:solidFill>
              <a:effectLst/>
              <a:uLnTx/>
              <a:uFillTx/>
              <a:latin typeface="Papyrus"/>
              <a:ea typeface="+mn-ea"/>
              <a:cs typeface="Papyrus"/>
            </a:endParaRPr>
          </a:p>
        </p:txBody>
      </p:sp>
      <p:sp>
        <p:nvSpPr>
          <p:cNvPr id="8" name="Flecha a la derecha con muesca 7"/>
          <p:cNvSpPr/>
          <p:nvPr/>
        </p:nvSpPr>
        <p:spPr>
          <a:xfrm rot="5400000">
            <a:off x="4304190" y="2636987"/>
            <a:ext cx="584550" cy="797088"/>
          </a:xfrm>
          <a:prstGeom prst="notchedRightArrow">
            <a:avLst/>
          </a:prstGeom>
          <a:solidFill>
            <a:schemeClr val="accent6">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10345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4747" y="2387380"/>
            <a:ext cx="7647588" cy="3388943"/>
          </a:xfrm>
        </p:spPr>
        <p:txBody>
          <a:bodyPr/>
          <a:lstStyle/>
          <a:p>
            <a:pPr marL="0" indent="0">
              <a:buNone/>
            </a:pPr>
            <a:r>
              <a:rPr lang="en-GB" sz="2400" b="1" u="sng" dirty="0" smtClean="0">
                <a:solidFill>
                  <a:srgbClr val="17375E"/>
                </a:solidFill>
                <a:latin typeface="Papyrus"/>
                <a:cs typeface="Papyrus"/>
              </a:rPr>
              <a:t>Objectives</a:t>
            </a:r>
            <a:r>
              <a:rPr lang="en-GB" sz="2400" dirty="0" smtClean="0">
                <a:solidFill>
                  <a:srgbClr val="17375E"/>
                </a:solidFill>
                <a:latin typeface="Papyrus"/>
                <a:cs typeface="Papyrus"/>
              </a:rPr>
              <a:t>: </a:t>
            </a:r>
          </a:p>
          <a:p>
            <a:r>
              <a:rPr lang="en-GB" sz="2400" dirty="0" smtClean="0">
                <a:solidFill>
                  <a:srgbClr val="17375E"/>
                </a:solidFill>
                <a:latin typeface="Papyrus"/>
                <a:cs typeface="Papyrus"/>
              </a:rPr>
              <a:t>to select the appropriate material from </a:t>
            </a:r>
            <a:r>
              <a:rPr lang="en-GB" sz="2400" dirty="0" smtClean="0">
                <a:solidFill>
                  <a:srgbClr val="17375E"/>
                </a:solidFill>
                <a:latin typeface="Papyrus"/>
                <a:cs typeface="Papyrus"/>
              </a:rPr>
              <a:t>available/commercial </a:t>
            </a:r>
            <a:r>
              <a:rPr lang="en-GB" sz="2400" dirty="0" smtClean="0">
                <a:solidFill>
                  <a:srgbClr val="17375E"/>
                </a:solidFill>
                <a:latin typeface="Papyrus"/>
                <a:cs typeface="Papyrus"/>
              </a:rPr>
              <a:t>options </a:t>
            </a:r>
          </a:p>
          <a:p>
            <a:pPr marL="0" indent="0" algn="ctr">
              <a:buNone/>
            </a:pPr>
            <a:r>
              <a:rPr lang="en-GB" sz="2400" dirty="0" smtClean="0">
                <a:solidFill>
                  <a:schemeClr val="accent6">
                    <a:lumMod val="75000"/>
                  </a:schemeClr>
                </a:solidFill>
                <a:latin typeface="Papyrus"/>
                <a:cs typeface="Papyrus"/>
              </a:rPr>
              <a:t>CEIT porous </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-coated </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 </a:t>
            </a:r>
          </a:p>
          <a:p>
            <a:pPr marL="0" indent="0" algn="ctr">
              <a:buNone/>
            </a:pPr>
            <a:r>
              <a:rPr lang="en-GB" sz="2400" dirty="0" err="1" smtClean="0">
                <a:solidFill>
                  <a:schemeClr val="accent6">
                    <a:lumMod val="75000"/>
                  </a:schemeClr>
                </a:solidFill>
                <a:latin typeface="Papyrus"/>
                <a:cs typeface="Papyrus"/>
              </a:rPr>
              <a:t>commercial SiC</a:t>
            </a:r>
            <a:r>
              <a:rPr lang="en-GB" sz="2400" baseline="-25000" dirty="0" err="1" smtClean="0">
                <a:solidFill>
                  <a:schemeClr val="accent6">
                    <a:lumMod val="75000"/>
                  </a:schemeClr>
                </a:solidFill>
                <a:latin typeface="Papyrus"/>
                <a:cs typeface="Papyrus"/>
              </a:rPr>
              <a:t>f</a:t>
            </a:r>
            <a:r>
              <a:rPr lang="en-GB" sz="2400" dirty="0" smtClean="0">
                <a:solidFill>
                  <a:schemeClr val="accent6">
                    <a:lumMod val="75000"/>
                  </a:schemeClr>
                </a:solidFill>
                <a:latin typeface="Papyrus"/>
                <a:cs typeface="Papyrus"/>
              </a:rPr>
              <a:t>/</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a:t>
            </a:r>
          </a:p>
          <a:p>
            <a:pPr marL="0" indent="0" algn="ctr">
              <a:spcBef>
                <a:spcPts val="0"/>
              </a:spcBef>
              <a:spcAft>
                <a:spcPts val="1200"/>
              </a:spcAft>
              <a:buNone/>
            </a:pPr>
            <a:r>
              <a:rPr lang="en-GB" sz="2400" dirty="0" err="1" smtClean="0">
                <a:solidFill>
                  <a:schemeClr val="accent6">
                    <a:lumMod val="75000"/>
                  </a:schemeClr>
                </a:solidFill>
                <a:latin typeface="Papyrus"/>
                <a:cs typeface="Papyrus"/>
              </a:rPr>
              <a:t>and also SiC</a:t>
            </a:r>
            <a:r>
              <a:rPr lang="en-GB" sz="2400" dirty="0" smtClean="0">
                <a:solidFill>
                  <a:schemeClr val="accent6">
                    <a:lumMod val="75000"/>
                  </a:schemeClr>
                </a:solidFill>
                <a:latin typeface="Papyrus"/>
                <a:cs typeface="Papyrus"/>
              </a:rPr>
              <a:t> used in the US_DCLL </a:t>
            </a:r>
          </a:p>
          <a:p>
            <a:r>
              <a:rPr lang="en-GB" sz="2400" dirty="0" smtClean="0">
                <a:solidFill>
                  <a:srgbClr val="17375E"/>
                </a:solidFill>
                <a:latin typeface="Papyrus"/>
                <a:cs typeface="Papyrus"/>
              </a:rPr>
              <a:t>engineering validation </a:t>
            </a:r>
          </a:p>
          <a:p>
            <a:r>
              <a:rPr lang="en-GB" sz="2400" dirty="0" smtClean="0">
                <a:solidFill>
                  <a:srgbClr val="17375E"/>
                </a:solidFill>
                <a:latin typeface="Papyrus"/>
                <a:cs typeface="Papyrus"/>
              </a:rPr>
              <a:t>to complete databases</a:t>
            </a:r>
          </a:p>
        </p:txBody>
      </p:sp>
      <p:pic>
        <p:nvPicPr>
          <p:cNvPr id="4" name="Picture 9" descr="C:\Users\franket\Desktop\EUROfusion_PPPT_Logo_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677" y="58134"/>
            <a:ext cx="2043210" cy="626662"/>
          </a:xfrm>
          <a:prstGeom prst="rect">
            <a:avLst/>
          </a:prstGeom>
          <a:noFill/>
          <a:ln>
            <a:noFill/>
          </a:ln>
        </p:spPr>
      </p:pic>
      <p:cxnSp>
        <p:nvCxnSpPr>
          <p:cNvPr id="5" name="Conector recto 4"/>
          <p:cNvCxnSpPr/>
          <p:nvPr/>
        </p:nvCxnSpPr>
        <p:spPr>
          <a:xfrm>
            <a:off x="1890727"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3"/>
          <a:stretch>
            <a:fillRect/>
          </a:stretch>
        </p:blipFill>
        <p:spPr>
          <a:xfrm>
            <a:off x="102842" y="75196"/>
            <a:ext cx="1574800" cy="609600"/>
          </a:xfrm>
          <a:prstGeom prst="rect">
            <a:avLst/>
          </a:prstGeom>
        </p:spPr>
      </p:pic>
      <p:cxnSp>
        <p:nvCxnSpPr>
          <p:cNvPr id="8" name="Conector recto 7"/>
          <p:cNvCxnSpPr/>
          <p:nvPr/>
        </p:nvCxnSpPr>
        <p:spPr>
          <a:xfrm>
            <a:off x="770163" y="2224186"/>
            <a:ext cx="76475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770163" y="2295526"/>
            <a:ext cx="7664867" cy="1588"/>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sp>
        <p:nvSpPr>
          <p:cNvPr id="10" name="Título 1"/>
          <p:cNvSpPr txBox="1">
            <a:spLocks/>
          </p:cNvSpPr>
          <p:nvPr/>
        </p:nvSpPr>
        <p:spPr>
          <a:xfrm>
            <a:off x="770163" y="1156334"/>
            <a:ext cx="7647587" cy="11032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GB" sz="3000" b="1" dirty="0">
                <a:solidFill>
                  <a:srgbClr val="17375E"/>
                </a:solidFill>
                <a:latin typeface="Papyrus"/>
                <a:cs typeface="Papyrus"/>
              </a:rPr>
              <a:t>S</a:t>
            </a:r>
            <a:r>
              <a:rPr lang="en-GB" sz="3000" b="1" dirty="0" smtClean="0">
                <a:solidFill>
                  <a:srgbClr val="17375E"/>
                </a:solidFill>
                <a:latin typeface="Papyrus"/>
                <a:cs typeface="Papyrus"/>
              </a:rPr>
              <a:t>uggested Working Plan.</a:t>
            </a:r>
            <a:br>
              <a:rPr lang="en-GB" sz="3000" b="1" dirty="0" smtClean="0">
                <a:solidFill>
                  <a:srgbClr val="17375E"/>
                </a:solidFill>
                <a:latin typeface="Papyrus"/>
                <a:cs typeface="Papyrus"/>
              </a:rPr>
            </a:br>
            <a:r>
              <a:rPr lang="en-GB" sz="3000" b="1" dirty="0" smtClean="0">
                <a:solidFill>
                  <a:srgbClr val="17375E"/>
                </a:solidFill>
                <a:latin typeface="Papyrus"/>
                <a:cs typeface="Papyrus"/>
              </a:rPr>
              <a:t>Testing </a:t>
            </a:r>
            <a:r>
              <a:rPr lang="en-GB" sz="3000" b="1" dirty="0" err="1" smtClean="0">
                <a:solidFill>
                  <a:srgbClr val="17375E"/>
                </a:solidFill>
                <a:latin typeface="Papyrus"/>
                <a:cs typeface="Papyrus"/>
              </a:rPr>
              <a:t>SiC</a:t>
            </a:r>
            <a:r>
              <a:rPr lang="en-GB" sz="3000" b="1" dirty="0" smtClean="0">
                <a:solidFill>
                  <a:srgbClr val="17375E"/>
                </a:solidFill>
                <a:latin typeface="Papyrus"/>
                <a:cs typeface="Papyrus"/>
              </a:rPr>
              <a:t> ceramics as LT_DCLL FCI</a:t>
            </a:r>
            <a:endParaRPr lang="en-GB" sz="3000" b="1" dirty="0">
              <a:solidFill>
                <a:srgbClr val="17375E"/>
              </a:solidFill>
              <a:latin typeface="Papyrus"/>
              <a:cs typeface="Papyrus"/>
            </a:endParaRPr>
          </a:p>
        </p:txBody>
      </p:sp>
    </p:spTree>
    <p:extLst>
      <p:ext uri="{BB962C8B-B14F-4D97-AF65-F5344CB8AC3E}">
        <p14:creationId xmlns:p14="http://schemas.microsoft.com/office/powerpoint/2010/main" val="193490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4747" y="2387380"/>
            <a:ext cx="7647588" cy="3388943"/>
          </a:xfrm>
        </p:spPr>
        <p:txBody>
          <a:bodyPr/>
          <a:lstStyle/>
          <a:p>
            <a:pPr marL="0" indent="0">
              <a:buNone/>
            </a:pPr>
            <a:r>
              <a:rPr lang="en-GB" sz="2400" b="1" u="sng" dirty="0" smtClean="0">
                <a:solidFill>
                  <a:srgbClr val="17375E"/>
                </a:solidFill>
                <a:latin typeface="Papyrus"/>
                <a:cs typeface="Papyrus"/>
              </a:rPr>
              <a:t>Objectives</a:t>
            </a:r>
            <a:r>
              <a:rPr lang="en-GB" sz="2400" dirty="0" smtClean="0">
                <a:solidFill>
                  <a:srgbClr val="17375E"/>
                </a:solidFill>
                <a:latin typeface="Papyrus"/>
                <a:cs typeface="Papyrus"/>
              </a:rPr>
              <a:t>: </a:t>
            </a:r>
          </a:p>
          <a:p>
            <a:r>
              <a:rPr lang="en-GB" sz="2400" dirty="0" smtClean="0">
                <a:solidFill>
                  <a:srgbClr val="17375E"/>
                </a:solidFill>
                <a:latin typeface="Papyrus"/>
                <a:cs typeface="Papyrus"/>
              </a:rPr>
              <a:t>to select the appropriate material from </a:t>
            </a:r>
            <a:r>
              <a:rPr lang="en-GB" sz="2400" dirty="0" smtClean="0">
                <a:solidFill>
                  <a:srgbClr val="17375E"/>
                </a:solidFill>
                <a:latin typeface="Papyrus"/>
                <a:cs typeface="Papyrus"/>
              </a:rPr>
              <a:t>available/commercial </a:t>
            </a:r>
            <a:r>
              <a:rPr lang="en-GB" sz="2400" dirty="0" smtClean="0">
                <a:solidFill>
                  <a:srgbClr val="17375E"/>
                </a:solidFill>
                <a:latin typeface="Papyrus"/>
                <a:cs typeface="Papyrus"/>
              </a:rPr>
              <a:t>options </a:t>
            </a:r>
          </a:p>
          <a:p>
            <a:pPr marL="0" indent="0" algn="ctr">
              <a:buNone/>
            </a:pPr>
            <a:r>
              <a:rPr lang="en-GB" sz="2400" dirty="0" smtClean="0">
                <a:solidFill>
                  <a:schemeClr val="accent6">
                    <a:lumMod val="75000"/>
                  </a:schemeClr>
                </a:solidFill>
                <a:latin typeface="Papyrus"/>
                <a:cs typeface="Papyrus"/>
              </a:rPr>
              <a:t>CEIT porous </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-coated </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 </a:t>
            </a:r>
          </a:p>
          <a:p>
            <a:pPr marL="0" indent="0" algn="ctr">
              <a:buNone/>
            </a:pPr>
            <a:r>
              <a:rPr lang="en-GB" sz="2400" dirty="0" err="1" smtClean="0">
                <a:solidFill>
                  <a:schemeClr val="accent6">
                    <a:lumMod val="75000"/>
                  </a:schemeClr>
                </a:solidFill>
                <a:latin typeface="Papyrus"/>
                <a:cs typeface="Papyrus"/>
              </a:rPr>
              <a:t>commercial SiC</a:t>
            </a:r>
            <a:r>
              <a:rPr lang="en-GB" sz="2400" baseline="-25000" dirty="0" err="1" smtClean="0">
                <a:solidFill>
                  <a:schemeClr val="accent6">
                    <a:lumMod val="75000"/>
                  </a:schemeClr>
                </a:solidFill>
                <a:latin typeface="Papyrus"/>
                <a:cs typeface="Papyrus"/>
              </a:rPr>
              <a:t>f</a:t>
            </a:r>
            <a:r>
              <a:rPr lang="en-GB" sz="2400" dirty="0" smtClean="0">
                <a:solidFill>
                  <a:schemeClr val="accent6">
                    <a:lumMod val="75000"/>
                  </a:schemeClr>
                </a:solidFill>
                <a:latin typeface="Papyrus"/>
                <a:cs typeface="Papyrus"/>
              </a:rPr>
              <a:t>/</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a:t>
            </a:r>
          </a:p>
          <a:p>
            <a:pPr marL="0" indent="0" algn="ctr">
              <a:spcBef>
                <a:spcPts val="0"/>
              </a:spcBef>
              <a:spcAft>
                <a:spcPts val="1200"/>
              </a:spcAft>
              <a:buNone/>
            </a:pPr>
            <a:r>
              <a:rPr lang="en-GB" sz="2400" dirty="0" err="1" smtClean="0">
                <a:solidFill>
                  <a:schemeClr val="accent6">
                    <a:lumMod val="75000"/>
                  </a:schemeClr>
                </a:solidFill>
                <a:latin typeface="Papyrus"/>
                <a:cs typeface="Papyrus"/>
              </a:rPr>
              <a:t>and also SiC</a:t>
            </a:r>
            <a:r>
              <a:rPr lang="en-GB" sz="2400" dirty="0" smtClean="0">
                <a:solidFill>
                  <a:schemeClr val="accent6">
                    <a:lumMod val="75000"/>
                  </a:schemeClr>
                </a:solidFill>
                <a:latin typeface="Papyrus"/>
                <a:cs typeface="Papyrus"/>
              </a:rPr>
              <a:t> used in the US_DCLL </a:t>
            </a:r>
          </a:p>
          <a:p>
            <a:r>
              <a:rPr lang="en-GB" sz="2400" dirty="0" smtClean="0">
                <a:solidFill>
                  <a:srgbClr val="17375E"/>
                </a:solidFill>
                <a:latin typeface="Papyrus"/>
                <a:cs typeface="Papyrus"/>
              </a:rPr>
              <a:t>engineering validation </a:t>
            </a:r>
          </a:p>
          <a:p>
            <a:r>
              <a:rPr lang="en-GB" sz="2400" dirty="0" smtClean="0">
                <a:solidFill>
                  <a:srgbClr val="17375E"/>
                </a:solidFill>
                <a:latin typeface="Papyrus"/>
                <a:cs typeface="Papyrus"/>
              </a:rPr>
              <a:t>to complete databases</a:t>
            </a:r>
          </a:p>
        </p:txBody>
      </p:sp>
      <p:pic>
        <p:nvPicPr>
          <p:cNvPr id="4" name="Picture 9" descr="C:\Users\franket\Desktop\EUROfusion_PPPT_Logo_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677" y="58134"/>
            <a:ext cx="2043210" cy="626662"/>
          </a:xfrm>
          <a:prstGeom prst="rect">
            <a:avLst/>
          </a:prstGeom>
          <a:noFill/>
          <a:ln>
            <a:noFill/>
          </a:ln>
        </p:spPr>
      </p:pic>
      <p:cxnSp>
        <p:nvCxnSpPr>
          <p:cNvPr id="5" name="Conector recto 4"/>
          <p:cNvCxnSpPr/>
          <p:nvPr/>
        </p:nvCxnSpPr>
        <p:spPr>
          <a:xfrm>
            <a:off x="1890727"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3"/>
          <a:stretch>
            <a:fillRect/>
          </a:stretch>
        </p:blipFill>
        <p:spPr>
          <a:xfrm>
            <a:off x="102842" y="75196"/>
            <a:ext cx="1574800" cy="609600"/>
          </a:xfrm>
          <a:prstGeom prst="rect">
            <a:avLst/>
          </a:prstGeom>
        </p:spPr>
      </p:pic>
      <p:cxnSp>
        <p:nvCxnSpPr>
          <p:cNvPr id="8" name="Conector recto 7"/>
          <p:cNvCxnSpPr/>
          <p:nvPr/>
        </p:nvCxnSpPr>
        <p:spPr>
          <a:xfrm>
            <a:off x="770163" y="2224186"/>
            <a:ext cx="76475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770163" y="2295526"/>
            <a:ext cx="7664867" cy="1588"/>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sp>
        <p:nvSpPr>
          <p:cNvPr id="10" name="Título 1"/>
          <p:cNvSpPr txBox="1">
            <a:spLocks/>
          </p:cNvSpPr>
          <p:nvPr/>
        </p:nvSpPr>
        <p:spPr>
          <a:xfrm>
            <a:off x="770163" y="1156334"/>
            <a:ext cx="7647587" cy="11032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GB" sz="3000" b="1" dirty="0">
                <a:solidFill>
                  <a:srgbClr val="17375E"/>
                </a:solidFill>
                <a:latin typeface="Papyrus"/>
                <a:cs typeface="Papyrus"/>
              </a:rPr>
              <a:t>S</a:t>
            </a:r>
            <a:r>
              <a:rPr lang="en-GB" sz="3000" b="1" dirty="0" smtClean="0">
                <a:solidFill>
                  <a:srgbClr val="17375E"/>
                </a:solidFill>
                <a:latin typeface="Papyrus"/>
                <a:cs typeface="Papyrus"/>
              </a:rPr>
              <a:t>uggested Working Plan.</a:t>
            </a:r>
            <a:br>
              <a:rPr lang="en-GB" sz="3000" b="1" dirty="0" smtClean="0">
                <a:solidFill>
                  <a:srgbClr val="17375E"/>
                </a:solidFill>
                <a:latin typeface="Papyrus"/>
                <a:cs typeface="Papyrus"/>
              </a:rPr>
            </a:br>
            <a:r>
              <a:rPr lang="en-GB" sz="3000" b="1" dirty="0" smtClean="0">
                <a:solidFill>
                  <a:srgbClr val="17375E"/>
                </a:solidFill>
                <a:latin typeface="Papyrus"/>
                <a:cs typeface="Papyrus"/>
              </a:rPr>
              <a:t>Testing </a:t>
            </a:r>
            <a:r>
              <a:rPr lang="en-GB" sz="3000" b="1" dirty="0" err="1" smtClean="0">
                <a:solidFill>
                  <a:srgbClr val="17375E"/>
                </a:solidFill>
                <a:latin typeface="Papyrus"/>
                <a:cs typeface="Papyrus"/>
              </a:rPr>
              <a:t>SiC</a:t>
            </a:r>
            <a:r>
              <a:rPr lang="en-GB" sz="3000" b="1" dirty="0" smtClean="0">
                <a:solidFill>
                  <a:srgbClr val="17375E"/>
                </a:solidFill>
                <a:latin typeface="Papyrus"/>
                <a:cs typeface="Papyrus"/>
              </a:rPr>
              <a:t> ceramics as LT_DCLL FCI</a:t>
            </a:r>
            <a:endParaRPr lang="en-GB" sz="3000" b="1" dirty="0">
              <a:solidFill>
                <a:srgbClr val="17375E"/>
              </a:solidFill>
              <a:latin typeface="Papyrus"/>
              <a:cs typeface="Papyrus"/>
            </a:endParaRPr>
          </a:p>
        </p:txBody>
      </p:sp>
      <p:sp>
        <p:nvSpPr>
          <p:cNvPr id="11" name="CuadroTexto 10"/>
          <p:cNvSpPr txBox="1"/>
          <p:nvPr/>
        </p:nvSpPr>
        <p:spPr>
          <a:xfrm rot="21167049">
            <a:off x="747021" y="2434496"/>
            <a:ext cx="7494486" cy="2246769"/>
          </a:xfrm>
          <a:prstGeom prst="rect">
            <a:avLst/>
          </a:prstGeom>
          <a:solidFill>
            <a:schemeClr val="bg1"/>
          </a:solidFill>
          <a:ln w="19050" cmpd="sng">
            <a:solidFill>
              <a:schemeClr val="accent6">
                <a:lumMod val="75000"/>
              </a:schemeClr>
            </a:solidFill>
          </a:ln>
        </p:spPr>
        <p:txBody>
          <a:bodyPr wrap="square" rtlCol="0">
            <a:spAutoFit/>
          </a:bodyPr>
          <a:lstStyle/>
          <a:p>
            <a:pPr marL="342900" indent="-342900" algn="ctr">
              <a:buFont typeface="Arial"/>
              <a:buChar char="•"/>
            </a:pPr>
            <a:endParaRPr lang="en-GB" sz="2800" b="1" dirty="0">
              <a:latin typeface="Papyrus"/>
              <a:cs typeface="Papyrus"/>
            </a:endParaRPr>
          </a:p>
          <a:p>
            <a:pPr algn="ctr"/>
            <a:r>
              <a:rPr lang="en-GB" sz="2800" b="1" dirty="0" smtClean="0">
                <a:latin typeface="Papyrus"/>
                <a:cs typeface="Papyrus"/>
              </a:rPr>
              <a:t>we would appreciate if UCLA group could</a:t>
            </a:r>
            <a:r>
              <a:rPr lang="en-GB" sz="2800" b="1" dirty="0" smtClean="0">
                <a:solidFill>
                  <a:srgbClr val="10253F"/>
                </a:solidFill>
                <a:latin typeface="Papyrus"/>
                <a:cs typeface="Papyrus"/>
              </a:rPr>
              <a:t> </a:t>
            </a:r>
            <a:r>
              <a:rPr lang="en-GB" sz="2800" b="1" dirty="0" smtClean="0">
                <a:latin typeface="Papyrus"/>
                <a:cs typeface="Papyrus"/>
              </a:rPr>
              <a:t>help us obtaining </a:t>
            </a:r>
            <a:r>
              <a:rPr lang="en-GB" sz="2800" b="1" dirty="0">
                <a:latin typeface="Papyrus"/>
                <a:cs typeface="Papyrus"/>
              </a:rPr>
              <a:t> </a:t>
            </a:r>
            <a:r>
              <a:rPr lang="en-GB" sz="2800" b="1" dirty="0" smtClean="0">
                <a:solidFill>
                  <a:srgbClr val="10253F"/>
                </a:solidFill>
                <a:latin typeface="Papyrus"/>
                <a:cs typeface="Papyrus"/>
              </a:rPr>
              <a:t>porous </a:t>
            </a:r>
            <a:r>
              <a:rPr lang="en-GB" sz="2800" b="1" dirty="0" err="1" smtClean="0">
                <a:latin typeface="Papyrus"/>
                <a:cs typeface="Papyrus"/>
              </a:rPr>
              <a:t>SiC</a:t>
            </a:r>
            <a:endParaRPr lang="en-GB" sz="2800" b="1" dirty="0" smtClean="0">
              <a:latin typeface="Papyrus"/>
              <a:cs typeface="Papyrus"/>
            </a:endParaRPr>
          </a:p>
          <a:p>
            <a:pPr algn="ctr"/>
            <a:r>
              <a:rPr lang="en-GB" sz="2800" b="1" dirty="0" smtClean="0">
                <a:latin typeface="Papyrus"/>
                <a:cs typeface="Papyrus"/>
              </a:rPr>
              <a:t>to </a:t>
            </a:r>
            <a:r>
              <a:rPr lang="en-GB" sz="2800" b="1" dirty="0" smtClean="0">
                <a:latin typeface="Papyrus"/>
                <a:cs typeface="Papyrus"/>
              </a:rPr>
              <a:t>be tested for the LT </a:t>
            </a:r>
            <a:r>
              <a:rPr lang="en-GB" sz="2800" b="1" dirty="0" smtClean="0">
                <a:latin typeface="Papyrus"/>
                <a:cs typeface="Papyrus"/>
              </a:rPr>
              <a:t>EU_DCLL </a:t>
            </a:r>
            <a:endParaRPr lang="en-GB" sz="2800" b="1" dirty="0">
              <a:latin typeface="Papyrus"/>
              <a:cs typeface="Papyrus"/>
            </a:endParaRPr>
          </a:p>
          <a:p>
            <a:pPr marL="342900" indent="-342900" algn="ctr">
              <a:buFont typeface="Arial"/>
              <a:buChar char="•"/>
            </a:pPr>
            <a:endParaRPr lang="en-GB" sz="2800" b="1" dirty="0" smtClean="0">
              <a:latin typeface="Papyrus"/>
              <a:cs typeface="Papyrus"/>
            </a:endParaRPr>
          </a:p>
        </p:txBody>
      </p:sp>
    </p:spTree>
    <p:extLst>
      <p:ext uri="{BB962C8B-B14F-4D97-AF65-F5344CB8AC3E}">
        <p14:creationId xmlns:p14="http://schemas.microsoft.com/office/powerpoint/2010/main" val="358865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64747" y="2387380"/>
            <a:ext cx="7647588" cy="3388943"/>
          </a:xfrm>
        </p:spPr>
        <p:txBody>
          <a:bodyPr/>
          <a:lstStyle/>
          <a:p>
            <a:pPr marL="0" indent="0">
              <a:buNone/>
            </a:pPr>
            <a:r>
              <a:rPr lang="en-GB" sz="2400" b="1" u="sng" dirty="0" smtClean="0">
                <a:solidFill>
                  <a:srgbClr val="17375E"/>
                </a:solidFill>
                <a:latin typeface="Papyrus"/>
                <a:cs typeface="Papyrus"/>
              </a:rPr>
              <a:t>Objectives</a:t>
            </a:r>
            <a:r>
              <a:rPr lang="en-GB" sz="2400" dirty="0" smtClean="0">
                <a:solidFill>
                  <a:srgbClr val="17375E"/>
                </a:solidFill>
                <a:latin typeface="Papyrus"/>
                <a:cs typeface="Papyrus"/>
              </a:rPr>
              <a:t>: </a:t>
            </a:r>
          </a:p>
          <a:p>
            <a:r>
              <a:rPr lang="en-GB" sz="2400" dirty="0" smtClean="0">
                <a:solidFill>
                  <a:srgbClr val="17375E"/>
                </a:solidFill>
                <a:latin typeface="Papyrus"/>
                <a:cs typeface="Papyrus"/>
              </a:rPr>
              <a:t>to select the appropriate material from </a:t>
            </a:r>
            <a:r>
              <a:rPr lang="en-GB" sz="2400" dirty="0" smtClean="0">
                <a:solidFill>
                  <a:srgbClr val="17375E"/>
                </a:solidFill>
                <a:latin typeface="Papyrus"/>
                <a:cs typeface="Papyrus"/>
              </a:rPr>
              <a:t>available/commercial </a:t>
            </a:r>
            <a:r>
              <a:rPr lang="en-GB" sz="2400" dirty="0" smtClean="0">
                <a:solidFill>
                  <a:srgbClr val="17375E"/>
                </a:solidFill>
                <a:latin typeface="Papyrus"/>
                <a:cs typeface="Papyrus"/>
              </a:rPr>
              <a:t>options </a:t>
            </a:r>
          </a:p>
          <a:p>
            <a:pPr marL="0" indent="0" algn="ctr">
              <a:buNone/>
            </a:pPr>
            <a:r>
              <a:rPr lang="en-GB" sz="2400" dirty="0" smtClean="0">
                <a:solidFill>
                  <a:schemeClr val="accent6">
                    <a:lumMod val="75000"/>
                  </a:schemeClr>
                </a:solidFill>
                <a:latin typeface="Papyrus"/>
                <a:cs typeface="Papyrus"/>
              </a:rPr>
              <a:t>CEIT porous </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-coated </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 </a:t>
            </a:r>
          </a:p>
          <a:p>
            <a:pPr marL="0" indent="0" algn="ctr">
              <a:buNone/>
            </a:pPr>
            <a:r>
              <a:rPr lang="en-GB" sz="2400" dirty="0" err="1" smtClean="0">
                <a:solidFill>
                  <a:schemeClr val="accent6">
                    <a:lumMod val="75000"/>
                  </a:schemeClr>
                </a:solidFill>
                <a:latin typeface="Papyrus"/>
                <a:cs typeface="Papyrus"/>
              </a:rPr>
              <a:t>commercial SiC</a:t>
            </a:r>
            <a:r>
              <a:rPr lang="en-GB" sz="2400" baseline="-25000" dirty="0" err="1" smtClean="0">
                <a:solidFill>
                  <a:schemeClr val="accent6">
                    <a:lumMod val="75000"/>
                  </a:schemeClr>
                </a:solidFill>
                <a:latin typeface="Papyrus"/>
                <a:cs typeface="Papyrus"/>
              </a:rPr>
              <a:t>f</a:t>
            </a:r>
            <a:r>
              <a:rPr lang="en-GB" sz="2400" dirty="0" smtClean="0">
                <a:solidFill>
                  <a:schemeClr val="accent6">
                    <a:lumMod val="75000"/>
                  </a:schemeClr>
                </a:solidFill>
                <a:latin typeface="Papyrus"/>
                <a:cs typeface="Papyrus"/>
              </a:rPr>
              <a:t>/</a:t>
            </a:r>
            <a:r>
              <a:rPr lang="en-GB" sz="2400" dirty="0" err="1" smtClean="0">
                <a:solidFill>
                  <a:schemeClr val="accent6">
                    <a:lumMod val="75000"/>
                  </a:schemeClr>
                </a:solidFill>
                <a:latin typeface="Papyrus"/>
                <a:cs typeface="Papyrus"/>
              </a:rPr>
              <a:t>SiC</a:t>
            </a:r>
            <a:r>
              <a:rPr lang="en-GB" sz="2400" dirty="0" smtClean="0">
                <a:solidFill>
                  <a:schemeClr val="accent6">
                    <a:lumMod val="75000"/>
                  </a:schemeClr>
                </a:solidFill>
                <a:latin typeface="Papyrus"/>
                <a:cs typeface="Papyrus"/>
              </a:rPr>
              <a:t>,</a:t>
            </a:r>
          </a:p>
          <a:p>
            <a:pPr marL="0" indent="0" algn="ctr">
              <a:spcBef>
                <a:spcPts val="0"/>
              </a:spcBef>
              <a:spcAft>
                <a:spcPts val="1200"/>
              </a:spcAft>
              <a:buNone/>
            </a:pPr>
            <a:r>
              <a:rPr lang="en-GB" sz="2400" dirty="0" err="1" smtClean="0">
                <a:solidFill>
                  <a:schemeClr val="accent6">
                    <a:lumMod val="75000"/>
                  </a:schemeClr>
                </a:solidFill>
                <a:latin typeface="Papyrus"/>
                <a:cs typeface="Papyrus"/>
              </a:rPr>
              <a:t>and also SiC</a:t>
            </a:r>
            <a:r>
              <a:rPr lang="en-GB" sz="2400" dirty="0" smtClean="0">
                <a:solidFill>
                  <a:schemeClr val="accent6">
                    <a:lumMod val="75000"/>
                  </a:schemeClr>
                </a:solidFill>
                <a:latin typeface="Papyrus"/>
                <a:cs typeface="Papyrus"/>
              </a:rPr>
              <a:t> used in the US_DCLL </a:t>
            </a:r>
          </a:p>
          <a:p>
            <a:r>
              <a:rPr lang="en-GB" sz="2400" dirty="0" smtClean="0">
                <a:solidFill>
                  <a:srgbClr val="17375E"/>
                </a:solidFill>
                <a:latin typeface="Papyrus"/>
                <a:cs typeface="Papyrus"/>
              </a:rPr>
              <a:t>engineering validation </a:t>
            </a:r>
          </a:p>
          <a:p>
            <a:r>
              <a:rPr lang="en-GB" sz="2400" dirty="0" smtClean="0">
                <a:solidFill>
                  <a:srgbClr val="17375E"/>
                </a:solidFill>
                <a:latin typeface="Papyrus"/>
                <a:cs typeface="Papyrus"/>
              </a:rPr>
              <a:t>to complete databases</a:t>
            </a:r>
          </a:p>
        </p:txBody>
      </p:sp>
      <p:pic>
        <p:nvPicPr>
          <p:cNvPr id="4" name="Picture 9" descr="C:\Users\franket\Desktop\EUROfusion_PPPT_Logo_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677" y="58134"/>
            <a:ext cx="2043210" cy="626662"/>
          </a:xfrm>
          <a:prstGeom prst="rect">
            <a:avLst/>
          </a:prstGeom>
          <a:noFill/>
          <a:ln>
            <a:noFill/>
          </a:ln>
        </p:spPr>
      </p:pic>
      <p:cxnSp>
        <p:nvCxnSpPr>
          <p:cNvPr id="5" name="Conector recto 4"/>
          <p:cNvCxnSpPr/>
          <p:nvPr/>
        </p:nvCxnSpPr>
        <p:spPr>
          <a:xfrm>
            <a:off x="1890727"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3"/>
          <a:stretch>
            <a:fillRect/>
          </a:stretch>
        </p:blipFill>
        <p:spPr>
          <a:xfrm>
            <a:off x="102842" y="75196"/>
            <a:ext cx="1574800" cy="609600"/>
          </a:xfrm>
          <a:prstGeom prst="rect">
            <a:avLst/>
          </a:prstGeom>
        </p:spPr>
      </p:pic>
      <p:cxnSp>
        <p:nvCxnSpPr>
          <p:cNvPr id="8" name="Conector recto 7"/>
          <p:cNvCxnSpPr/>
          <p:nvPr/>
        </p:nvCxnSpPr>
        <p:spPr>
          <a:xfrm>
            <a:off x="770163" y="2224186"/>
            <a:ext cx="76475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Conector recto 8"/>
          <p:cNvCxnSpPr/>
          <p:nvPr/>
        </p:nvCxnSpPr>
        <p:spPr>
          <a:xfrm>
            <a:off x="770163" y="2295526"/>
            <a:ext cx="7664867" cy="1588"/>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sp>
        <p:nvSpPr>
          <p:cNvPr id="10" name="Título 1"/>
          <p:cNvSpPr txBox="1">
            <a:spLocks/>
          </p:cNvSpPr>
          <p:nvPr/>
        </p:nvSpPr>
        <p:spPr>
          <a:xfrm>
            <a:off x="770163" y="1156334"/>
            <a:ext cx="7647587" cy="11032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GB" sz="3000" b="1" dirty="0">
                <a:solidFill>
                  <a:srgbClr val="17375E"/>
                </a:solidFill>
                <a:latin typeface="Papyrus"/>
                <a:cs typeface="Papyrus"/>
              </a:rPr>
              <a:t>S</a:t>
            </a:r>
            <a:r>
              <a:rPr lang="en-GB" sz="3000" b="1" dirty="0" smtClean="0">
                <a:solidFill>
                  <a:srgbClr val="17375E"/>
                </a:solidFill>
                <a:latin typeface="Papyrus"/>
                <a:cs typeface="Papyrus"/>
              </a:rPr>
              <a:t>uggested Working Plan.</a:t>
            </a:r>
            <a:br>
              <a:rPr lang="en-GB" sz="3000" b="1" dirty="0" smtClean="0">
                <a:solidFill>
                  <a:srgbClr val="17375E"/>
                </a:solidFill>
                <a:latin typeface="Papyrus"/>
                <a:cs typeface="Papyrus"/>
              </a:rPr>
            </a:br>
            <a:r>
              <a:rPr lang="en-GB" sz="3000" b="1" dirty="0" smtClean="0">
                <a:solidFill>
                  <a:srgbClr val="17375E"/>
                </a:solidFill>
                <a:latin typeface="Papyrus"/>
                <a:cs typeface="Papyrus"/>
              </a:rPr>
              <a:t>Testing </a:t>
            </a:r>
            <a:r>
              <a:rPr lang="en-GB" sz="3000" b="1" dirty="0" err="1" smtClean="0">
                <a:solidFill>
                  <a:srgbClr val="17375E"/>
                </a:solidFill>
                <a:latin typeface="Papyrus"/>
                <a:cs typeface="Papyrus"/>
              </a:rPr>
              <a:t>SiC</a:t>
            </a:r>
            <a:r>
              <a:rPr lang="en-GB" sz="3000" b="1" dirty="0" smtClean="0">
                <a:solidFill>
                  <a:srgbClr val="17375E"/>
                </a:solidFill>
                <a:latin typeface="Papyrus"/>
                <a:cs typeface="Papyrus"/>
              </a:rPr>
              <a:t> ceramics as LT_DCLL FCI</a:t>
            </a:r>
            <a:endParaRPr lang="en-GB" sz="3000" b="1" dirty="0">
              <a:solidFill>
                <a:srgbClr val="17375E"/>
              </a:solidFill>
              <a:latin typeface="Papyrus"/>
              <a:cs typeface="Papyrus"/>
            </a:endParaRPr>
          </a:p>
        </p:txBody>
      </p:sp>
    </p:spTree>
    <p:extLst>
      <p:ext uri="{BB962C8B-B14F-4D97-AF65-F5344CB8AC3E}">
        <p14:creationId xmlns:p14="http://schemas.microsoft.com/office/powerpoint/2010/main" val="102948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a:spLocks noGrp="1"/>
          </p:cNvSpPr>
          <p:nvPr>
            <p:ph idx="1"/>
          </p:nvPr>
        </p:nvSpPr>
        <p:spPr>
          <a:xfrm>
            <a:off x="778450" y="3945394"/>
            <a:ext cx="7796294" cy="2121625"/>
          </a:xfrm>
        </p:spPr>
        <p:txBody>
          <a:bodyPr/>
          <a:lstStyle/>
          <a:p>
            <a:pPr marL="0" indent="0" algn="ctr">
              <a:buNone/>
            </a:pPr>
            <a:r>
              <a:rPr lang="en-GB" sz="2800" u="sng" dirty="0">
                <a:solidFill>
                  <a:srgbClr val="17375E"/>
                </a:solidFill>
                <a:latin typeface="Papyrus"/>
                <a:cs typeface="Papyrus"/>
              </a:rPr>
              <a:t>after thermal </a:t>
            </a:r>
            <a:r>
              <a:rPr lang="en-GB" sz="2800" u="sng" dirty="0" smtClean="0">
                <a:solidFill>
                  <a:srgbClr val="17375E"/>
                </a:solidFill>
                <a:latin typeface="Papyrus"/>
                <a:cs typeface="Papyrus"/>
              </a:rPr>
              <a:t>gradients, thermal cycles and LM </a:t>
            </a:r>
            <a:endParaRPr lang="en-GB" sz="2800" u="sng" dirty="0">
              <a:solidFill>
                <a:srgbClr val="17375E"/>
              </a:solidFill>
              <a:latin typeface="Papyrus"/>
              <a:cs typeface="Papyrus"/>
            </a:endParaRPr>
          </a:p>
          <a:p>
            <a:pPr>
              <a:buFontTx/>
              <a:buChar char="-"/>
            </a:pPr>
            <a:r>
              <a:rPr lang="en-GB" sz="2400" dirty="0" smtClean="0">
                <a:solidFill>
                  <a:srgbClr val="17375E"/>
                </a:solidFill>
                <a:latin typeface="Papyrus"/>
                <a:cs typeface="Papyrus"/>
              </a:rPr>
              <a:t>insulator properties retention: electrical </a:t>
            </a:r>
            <a:r>
              <a:rPr lang="en-GB" sz="2400" dirty="0" smtClean="0">
                <a:solidFill>
                  <a:srgbClr val="17375E"/>
                </a:solidFill>
                <a:latin typeface="Papyrus"/>
                <a:cs typeface="Papyrus"/>
              </a:rPr>
              <a:t>and thermal conductivities</a:t>
            </a:r>
          </a:p>
          <a:p>
            <a:pPr marL="0" indent="0">
              <a:buNone/>
            </a:pPr>
            <a:r>
              <a:rPr lang="en-GB" sz="2400" dirty="0" smtClean="0">
                <a:solidFill>
                  <a:srgbClr val="17375E"/>
                </a:solidFill>
                <a:latin typeface="Papyrus"/>
                <a:cs typeface="Papyrus"/>
              </a:rPr>
              <a:t>- </a:t>
            </a:r>
            <a:r>
              <a:rPr lang="en-GB" sz="2400" dirty="0" smtClean="0">
                <a:solidFill>
                  <a:srgbClr val="17375E"/>
                </a:solidFill>
                <a:latin typeface="Papyrus"/>
                <a:cs typeface="Papyrus"/>
              </a:rPr>
              <a:t>material </a:t>
            </a:r>
            <a:r>
              <a:rPr lang="en-GB" sz="2400" dirty="0" smtClean="0">
                <a:solidFill>
                  <a:srgbClr val="17375E"/>
                </a:solidFill>
                <a:latin typeface="Papyrus"/>
                <a:cs typeface="Papyrus"/>
              </a:rPr>
              <a:t>integrity</a:t>
            </a:r>
            <a:r>
              <a:rPr lang="en-GB" sz="2000" dirty="0" smtClean="0">
                <a:solidFill>
                  <a:srgbClr val="17375E"/>
                </a:solidFill>
                <a:latin typeface="Papyrus"/>
                <a:cs typeface="Papyrus"/>
              </a:rPr>
              <a:t> (cracking, steel-insulator detachment, …)</a:t>
            </a:r>
            <a:endParaRPr lang="en-GB" sz="2000" dirty="0">
              <a:solidFill>
                <a:srgbClr val="17375E"/>
              </a:solidFill>
              <a:latin typeface="Papyrus"/>
              <a:cs typeface="Papyrus"/>
            </a:endParaRPr>
          </a:p>
        </p:txBody>
      </p:sp>
      <p:sp>
        <p:nvSpPr>
          <p:cNvPr id="8" name="Rectángulo 7"/>
          <p:cNvSpPr/>
          <p:nvPr/>
        </p:nvSpPr>
        <p:spPr>
          <a:xfrm>
            <a:off x="890506" y="2562941"/>
            <a:ext cx="7386731" cy="1200328"/>
          </a:xfrm>
          <a:prstGeom prst="rect">
            <a:avLst/>
          </a:prstGeom>
          <a:ln>
            <a:solidFill>
              <a:srgbClr val="E46C0A"/>
            </a:solidFill>
          </a:ln>
        </p:spPr>
        <p:txBody>
          <a:bodyPr wrap="square">
            <a:spAutoFit/>
          </a:bodyPr>
          <a:lstStyle/>
          <a:p>
            <a:pPr algn="ctr"/>
            <a:r>
              <a:rPr lang="en-GB" sz="2400" b="1" dirty="0">
                <a:solidFill>
                  <a:srgbClr val="17375E"/>
                </a:solidFill>
                <a:latin typeface="Papyrus"/>
                <a:cs typeface="Papyrus"/>
              </a:rPr>
              <a:t>at </a:t>
            </a:r>
            <a:r>
              <a:rPr lang="en-GB" sz="2400" b="1" dirty="0" smtClean="0">
                <a:solidFill>
                  <a:srgbClr val="17375E"/>
                </a:solidFill>
                <a:latin typeface="Papyrus"/>
                <a:cs typeface="Papyrus"/>
              </a:rPr>
              <a:t>low </a:t>
            </a:r>
            <a:r>
              <a:rPr lang="en-GB" sz="2400" b="1" dirty="0" smtClean="0">
                <a:solidFill>
                  <a:srgbClr val="17375E"/>
                </a:solidFill>
                <a:latin typeface="Papyrus"/>
                <a:cs typeface="Papyrus"/>
              </a:rPr>
              <a:t>working </a:t>
            </a:r>
            <a:r>
              <a:rPr lang="en-GB" sz="2400" b="1" dirty="0">
                <a:solidFill>
                  <a:srgbClr val="17375E"/>
                </a:solidFill>
                <a:latin typeface="Papyrus"/>
                <a:cs typeface="Papyrus"/>
              </a:rPr>
              <a:t>temperatures (up to </a:t>
            </a:r>
            <a:r>
              <a:rPr lang="en-GB" sz="2400" b="1" dirty="0" smtClean="0">
                <a:solidFill>
                  <a:srgbClr val="17375E"/>
                </a:solidFill>
                <a:latin typeface="Papyrus"/>
                <a:cs typeface="Papyrus"/>
              </a:rPr>
              <a:t>500C</a:t>
            </a:r>
            <a:r>
              <a:rPr lang="en-GB" sz="2400" b="1" dirty="0">
                <a:solidFill>
                  <a:srgbClr val="17375E"/>
                </a:solidFill>
                <a:latin typeface="Papyrus"/>
                <a:cs typeface="Papyrus"/>
              </a:rPr>
              <a:t>), </a:t>
            </a:r>
          </a:p>
          <a:p>
            <a:pPr algn="ctr"/>
            <a:r>
              <a:rPr lang="en-GB" sz="2400" b="1" u="sng" dirty="0">
                <a:solidFill>
                  <a:srgbClr val="17375E"/>
                </a:solidFill>
                <a:latin typeface="Papyrus"/>
                <a:cs typeface="Papyrus"/>
              </a:rPr>
              <a:t>including under ionizing radiation</a:t>
            </a:r>
          </a:p>
          <a:p>
            <a:pPr algn="ctr"/>
            <a:r>
              <a:rPr lang="en-GB" sz="2400" b="1" dirty="0">
                <a:solidFill>
                  <a:srgbClr val="17375E"/>
                </a:solidFill>
                <a:latin typeface="Papyrus"/>
                <a:cs typeface="Papyrus"/>
              </a:rPr>
              <a:t>and irradiated material (post examination) testing</a:t>
            </a:r>
            <a:endParaRPr lang="en-GB" sz="2400" b="1" dirty="0">
              <a:solidFill>
                <a:srgbClr val="17375E"/>
              </a:solidFill>
            </a:endParaRPr>
          </a:p>
        </p:txBody>
      </p:sp>
      <p:pic>
        <p:nvPicPr>
          <p:cNvPr id="5" name="Picture 9" descr="C:\Users\franket\Desktop\EUROfusion_PPPT_Logo_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677" y="58134"/>
            <a:ext cx="2043210" cy="626662"/>
          </a:xfrm>
          <a:prstGeom prst="rect">
            <a:avLst/>
          </a:prstGeom>
          <a:noFill/>
          <a:ln>
            <a:noFill/>
          </a:ln>
        </p:spPr>
      </p:pic>
      <p:cxnSp>
        <p:nvCxnSpPr>
          <p:cNvPr id="9" name="Conector recto 8"/>
          <p:cNvCxnSpPr/>
          <p:nvPr/>
        </p:nvCxnSpPr>
        <p:spPr>
          <a:xfrm>
            <a:off x="1890727"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Imagen 9"/>
          <p:cNvPicPr>
            <a:picLocks noChangeAspect="1"/>
          </p:cNvPicPr>
          <p:nvPr/>
        </p:nvPicPr>
        <p:blipFill>
          <a:blip r:embed="rId3"/>
          <a:stretch>
            <a:fillRect/>
          </a:stretch>
        </p:blipFill>
        <p:spPr>
          <a:xfrm>
            <a:off x="102842" y="75196"/>
            <a:ext cx="1574800" cy="609600"/>
          </a:xfrm>
          <a:prstGeom prst="rect">
            <a:avLst/>
          </a:prstGeom>
        </p:spPr>
      </p:pic>
      <p:cxnSp>
        <p:nvCxnSpPr>
          <p:cNvPr id="11" name="Conector recto 10"/>
          <p:cNvCxnSpPr/>
          <p:nvPr/>
        </p:nvCxnSpPr>
        <p:spPr>
          <a:xfrm>
            <a:off x="770163" y="2074794"/>
            <a:ext cx="76475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ector recto 11"/>
          <p:cNvCxnSpPr/>
          <p:nvPr/>
        </p:nvCxnSpPr>
        <p:spPr>
          <a:xfrm>
            <a:off x="770163" y="2146134"/>
            <a:ext cx="7664867" cy="1588"/>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sp>
        <p:nvSpPr>
          <p:cNvPr id="13" name="Título 1"/>
          <p:cNvSpPr txBox="1">
            <a:spLocks/>
          </p:cNvSpPr>
          <p:nvPr/>
        </p:nvSpPr>
        <p:spPr>
          <a:xfrm>
            <a:off x="770163" y="969594"/>
            <a:ext cx="7647587" cy="11032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1200"/>
              </a:spcAft>
            </a:pPr>
            <a:r>
              <a:rPr lang="en-GB" sz="3000" b="1" dirty="0">
                <a:solidFill>
                  <a:srgbClr val="17375E"/>
                </a:solidFill>
                <a:latin typeface="Papyrus"/>
                <a:cs typeface="Papyrus"/>
              </a:rPr>
              <a:t>S</a:t>
            </a:r>
            <a:r>
              <a:rPr lang="en-GB" sz="3000" b="1" dirty="0" smtClean="0">
                <a:solidFill>
                  <a:srgbClr val="17375E"/>
                </a:solidFill>
                <a:latin typeface="Papyrus"/>
                <a:cs typeface="Papyrus"/>
              </a:rPr>
              <a:t>uggested Working Plan.</a:t>
            </a:r>
            <a:br>
              <a:rPr lang="en-GB" sz="3000" b="1" dirty="0" smtClean="0">
                <a:solidFill>
                  <a:srgbClr val="17375E"/>
                </a:solidFill>
                <a:latin typeface="Papyrus"/>
                <a:cs typeface="Papyrus"/>
              </a:rPr>
            </a:br>
            <a:r>
              <a:rPr lang="en-GB" sz="3000" b="1" dirty="0" smtClean="0">
                <a:solidFill>
                  <a:srgbClr val="17375E"/>
                </a:solidFill>
                <a:latin typeface="Papyrus"/>
                <a:cs typeface="Papyrus"/>
              </a:rPr>
              <a:t>Testing </a:t>
            </a:r>
            <a:r>
              <a:rPr lang="en-GB" sz="3000" b="1" dirty="0" err="1" smtClean="0">
                <a:solidFill>
                  <a:srgbClr val="17375E"/>
                </a:solidFill>
                <a:latin typeface="Papyrus"/>
                <a:cs typeface="Papyrus"/>
              </a:rPr>
              <a:t>SiC</a:t>
            </a:r>
            <a:r>
              <a:rPr lang="en-GB" sz="3000" b="1" dirty="0" smtClean="0">
                <a:solidFill>
                  <a:srgbClr val="17375E"/>
                </a:solidFill>
                <a:latin typeface="Papyrus"/>
                <a:cs typeface="Papyrus"/>
              </a:rPr>
              <a:t> ceramics as LT_DCLL FCI</a:t>
            </a:r>
            <a:endParaRPr lang="en-GB" sz="3000" b="1" dirty="0">
              <a:solidFill>
                <a:srgbClr val="17375E"/>
              </a:solidFill>
              <a:latin typeface="Papyrus"/>
              <a:cs typeface="Papyrus"/>
            </a:endParaRPr>
          </a:p>
        </p:txBody>
      </p:sp>
    </p:spTree>
    <p:extLst>
      <p:ext uri="{BB962C8B-B14F-4D97-AF65-F5344CB8AC3E}">
        <p14:creationId xmlns:p14="http://schemas.microsoft.com/office/powerpoint/2010/main" val="1387569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52712" y="2562579"/>
            <a:ext cx="7525657" cy="3877984"/>
          </a:xfrm>
          <a:prstGeom prst="rect">
            <a:avLst/>
          </a:prstGeom>
          <a:noFill/>
        </p:spPr>
        <p:txBody>
          <a:bodyPr wrap="square" rtlCol="0">
            <a:spAutoFit/>
          </a:bodyPr>
          <a:lstStyle/>
          <a:p>
            <a:pPr marL="342900" indent="-342900" algn="just">
              <a:spcAft>
                <a:spcPts val="1200"/>
              </a:spcAft>
              <a:buFont typeface="Arial"/>
              <a:buChar char="•"/>
            </a:pPr>
            <a:r>
              <a:rPr lang="en-GB" sz="2400" dirty="0" err="1">
                <a:latin typeface="Papyrus"/>
                <a:cs typeface="Papyrus"/>
              </a:rPr>
              <a:t>T</a:t>
            </a:r>
            <a:r>
              <a:rPr lang="en-GB" sz="2400" dirty="0" err="1" smtClean="0">
                <a:latin typeface="Papyrus"/>
                <a:cs typeface="Papyrus"/>
              </a:rPr>
              <a:t>hermo_mechanical</a:t>
            </a:r>
            <a:r>
              <a:rPr lang="en-GB" sz="2400" dirty="0" smtClean="0">
                <a:latin typeface="Papyrus"/>
                <a:cs typeface="Papyrus"/>
              </a:rPr>
              <a:t> tests (tensile, compression, 3-point bending) inside a double FE_SE + FIB microscope. </a:t>
            </a:r>
          </a:p>
          <a:p>
            <a:pPr marL="342900" indent="-342900" algn="just">
              <a:spcAft>
                <a:spcPts val="1200"/>
              </a:spcAft>
              <a:buFont typeface="Arial"/>
              <a:buChar char="•"/>
            </a:pPr>
            <a:r>
              <a:rPr lang="en-GB" sz="2400" dirty="0" smtClean="0">
                <a:latin typeface="Papyrus"/>
                <a:cs typeface="Papyrus"/>
              </a:rPr>
              <a:t>Radiation </a:t>
            </a:r>
            <a:r>
              <a:rPr lang="en-GB" sz="2400" dirty="0" smtClean="0">
                <a:latin typeface="Papyrus"/>
                <a:cs typeface="Papyrus"/>
              </a:rPr>
              <a:t>effects </a:t>
            </a:r>
            <a:r>
              <a:rPr lang="en-GB" sz="2400" dirty="0" smtClean="0">
                <a:solidFill>
                  <a:srgbClr val="17375E"/>
                </a:solidFill>
                <a:latin typeface="Papyrus"/>
                <a:cs typeface="Papyrus"/>
              </a:rPr>
              <a:t>(</a:t>
            </a:r>
            <a:r>
              <a:rPr lang="en-GB" sz="2400" dirty="0">
                <a:solidFill>
                  <a:srgbClr val="17375E"/>
                </a:solidFill>
                <a:latin typeface="Papyrus"/>
                <a:cs typeface="Papyrus"/>
              </a:rPr>
              <a:t>Radiation Induced Conductivity, Radiation Induced Electrical </a:t>
            </a:r>
            <a:r>
              <a:rPr lang="en-GB" sz="2400" dirty="0" smtClean="0">
                <a:solidFill>
                  <a:srgbClr val="17375E"/>
                </a:solidFill>
                <a:latin typeface="Papyrus"/>
                <a:cs typeface="Papyrus"/>
              </a:rPr>
              <a:t>Degradation, …)</a:t>
            </a:r>
            <a:r>
              <a:rPr lang="en-GB" sz="2400" dirty="0" smtClean="0">
                <a:latin typeface="Papyrus"/>
                <a:cs typeface="Papyrus"/>
              </a:rPr>
              <a:t>. </a:t>
            </a:r>
            <a:r>
              <a:rPr lang="en-GB" sz="2400" dirty="0" smtClean="0">
                <a:latin typeface="Papyrus"/>
                <a:cs typeface="Papyrus"/>
              </a:rPr>
              <a:t>Mainly ionizing radiation. </a:t>
            </a:r>
          </a:p>
          <a:p>
            <a:pPr marL="342900" indent="-342900" algn="just">
              <a:spcAft>
                <a:spcPts val="1200"/>
              </a:spcAft>
              <a:buFont typeface="Arial"/>
              <a:buChar char="•"/>
            </a:pPr>
            <a:r>
              <a:rPr lang="en-GB" sz="2400" dirty="0" smtClean="0">
                <a:latin typeface="Papyrus"/>
                <a:cs typeface="Papyrus"/>
              </a:rPr>
              <a:t>Simulating </a:t>
            </a:r>
            <a:r>
              <a:rPr lang="en-GB" sz="2400" dirty="0">
                <a:latin typeface="Papyrus"/>
                <a:cs typeface="Papyrus"/>
              </a:rPr>
              <a:t>internal </a:t>
            </a:r>
            <a:r>
              <a:rPr lang="en-GB" sz="2400" dirty="0" smtClean="0">
                <a:latin typeface="Papyrus"/>
                <a:cs typeface="Papyrus"/>
              </a:rPr>
              <a:t>diffusion of neutron </a:t>
            </a:r>
            <a:r>
              <a:rPr lang="en-GB" sz="2400" dirty="0">
                <a:latin typeface="Papyrus"/>
                <a:cs typeface="Papyrus"/>
              </a:rPr>
              <a:t>reaction products </a:t>
            </a:r>
            <a:r>
              <a:rPr lang="en-GB" sz="2400" dirty="0" smtClean="0">
                <a:latin typeface="Papyrus"/>
                <a:cs typeface="Papyrus"/>
              </a:rPr>
              <a:t>(He).</a:t>
            </a:r>
            <a:endParaRPr lang="en-GB" sz="2400" dirty="0">
              <a:latin typeface="Papyrus"/>
              <a:cs typeface="Papyrus"/>
            </a:endParaRPr>
          </a:p>
          <a:p>
            <a:pPr marL="342900" indent="-342900" algn="just">
              <a:spcAft>
                <a:spcPts val="1200"/>
              </a:spcAft>
              <a:buFont typeface="Arial"/>
              <a:buChar char="•"/>
            </a:pPr>
            <a:endParaRPr lang="en-GB" sz="2400" dirty="0">
              <a:latin typeface="Papyrus"/>
              <a:cs typeface="Papyrus"/>
            </a:endParaRPr>
          </a:p>
        </p:txBody>
      </p:sp>
      <p:pic>
        <p:nvPicPr>
          <p:cNvPr id="6" name="Picture 9" descr="C:\Users\franket\Desktop\EUROfusion_PPPT_Logo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0029" y="58134"/>
            <a:ext cx="2043210" cy="626662"/>
          </a:xfrm>
          <a:prstGeom prst="rect">
            <a:avLst/>
          </a:prstGeom>
          <a:noFill/>
          <a:ln>
            <a:noFill/>
          </a:ln>
        </p:spPr>
      </p:pic>
      <p:cxnSp>
        <p:nvCxnSpPr>
          <p:cNvPr id="7" name="Conector recto 6"/>
          <p:cNvCxnSpPr/>
          <p:nvPr/>
        </p:nvCxnSpPr>
        <p:spPr>
          <a:xfrm>
            <a:off x="1928079"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4"/>
          <a:stretch>
            <a:fillRect/>
          </a:stretch>
        </p:blipFill>
        <p:spPr>
          <a:xfrm>
            <a:off x="140194" y="75196"/>
            <a:ext cx="1574800" cy="609600"/>
          </a:xfrm>
          <a:prstGeom prst="rect">
            <a:avLst/>
          </a:prstGeom>
        </p:spPr>
      </p:pic>
      <p:sp>
        <p:nvSpPr>
          <p:cNvPr id="9" name="Título 1"/>
          <p:cNvSpPr>
            <a:spLocks noGrp="1"/>
          </p:cNvSpPr>
          <p:nvPr>
            <p:ph type="title"/>
          </p:nvPr>
        </p:nvSpPr>
        <p:spPr>
          <a:xfrm>
            <a:off x="457200" y="984250"/>
            <a:ext cx="8229600" cy="1069883"/>
          </a:xfrm>
        </p:spPr>
        <p:txBody>
          <a:bodyPr/>
          <a:lstStyle/>
          <a:p>
            <a:r>
              <a:rPr lang="en-GB" sz="3000" dirty="0">
                <a:solidFill>
                  <a:srgbClr val="17375E"/>
                </a:solidFill>
                <a:latin typeface="Papyrus"/>
                <a:cs typeface="Papyrus"/>
              </a:rPr>
              <a:t>S</a:t>
            </a:r>
            <a:r>
              <a:rPr lang="en-GB" sz="3000" dirty="0" smtClean="0">
                <a:solidFill>
                  <a:srgbClr val="17375E"/>
                </a:solidFill>
                <a:latin typeface="Papyrus"/>
                <a:cs typeface="Papyrus"/>
              </a:rPr>
              <a:t>uggested </a:t>
            </a:r>
            <a:r>
              <a:rPr lang="en-GB" sz="3000" dirty="0">
                <a:solidFill>
                  <a:srgbClr val="17375E"/>
                </a:solidFill>
                <a:latin typeface="Papyrus"/>
                <a:cs typeface="Papyrus"/>
              </a:rPr>
              <a:t>W</a:t>
            </a:r>
            <a:r>
              <a:rPr lang="en-GB" sz="3000" dirty="0" smtClean="0">
                <a:solidFill>
                  <a:srgbClr val="17375E"/>
                </a:solidFill>
                <a:latin typeface="Papyrus"/>
                <a:cs typeface="Papyrus"/>
              </a:rPr>
              <a:t>orking </a:t>
            </a:r>
            <a:r>
              <a:rPr lang="en-GB" sz="3000" dirty="0">
                <a:solidFill>
                  <a:srgbClr val="17375E"/>
                </a:solidFill>
                <a:latin typeface="Papyrus"/>
                <a:cs typeface="Papyrus"/>
              </a:rPr>
              <a:t>P</a:t>
            </a:r>
            <a:r>
              <a:rPr lang="en-GB" sz="3000" dirty="0" smtClean="0">
                <a:solidFill>
                  <a:srgbClr val="17375E"/>
                </a:solidFill>
                <a:latin typeface="Papyrus"/>
                <a:cs typeface="Papyrus"/>
              </a:rPr>
              <a:t>lan:</a:t>
            </a:r>
            <a:r>
              <a:rPr lang="en-GB" sz="3000" dirty="0" smtClean="0">
                <a:solidFill>
                  <a:srgbClr val="17375E"/>
                </a:solidFill>
                <a:latin typeface="Papyrus"/>
                <a:cs typeface="Papyrus"/>
              </a:rPr>
              <a:t/>
            </a:r>
            <a:br>
              <a:rPr lang="en-GB" sz="3000" dirty="0" smtClean="0">
                <a:solidFill>
                  <a:srgbClr val="17375E"/>
                </a:solidFill>
                <a:latin typeface="Papyrus"/>
                <a:cs typeface="Papyrus"/>
              </a:rPr>
            </a:br>
            <a:r>
              <a:rPr lang="en-GB" sz="3000" dirty="0">
                <a:solidFill>
                  <a:srgbClr val="17375E"/>
                </a:solidFill>
                <a:latin typeface="Papyrus"/>
                <a:cs typeface="Papyrus"/>
              </a:rPr>
              <a:t>C</a:t>
            </a:r>
            <a:r>
              <a:rPr lang="en-GB" sz="3000" dirty="0" smtClean="0">
                <a:solidFill>
                  <a:srgbClr val="17375E"/>
                </a:solidFill>
                <a:latin typeface="Papyrus"/>
                <a:cs typeface="Papyrus"/>
              </a:rPr>
              <a:t>omplementary  </a:t>
            </a:r>
            <a:r>
              <a:rPr lang="en-GB" sz="3000" dirty="0" smtClean="0">
                <a:solidFill>
                  <a:srgbClr val="17375E"/>
                </a:solidFill>
                <a:latin typeface="Papyrus"/>
                <a:cs typeface="Papyrus"/>
              </a:rPr>
              <a:t>testing </a:t>
            </a:r>
            <a:r>
              <a:rPr lang="en-GB" sz="3000" dirty="0" err="1" smtClean="0">
                <a:solidFill>
                  <a:srgbClr val="17375E"/>
                </a:solidFill>
                <a:latin typeface="Papyrus"/>
                <a:cs typeface="Papyrus"/>
              </a:rPr>
              <a:t>SiC</a:t>
            </a:r>
            <a:r>
              <a:rPr lang="en-GB" sz="3000" dirty="0" smtClean="0">
                <a:solidFill>
                  <a:srgbClr val="17375E"/>
                </a:solidFill>
                <a:latin typeface="Papyrus"/>
                <a:cs typeface="Papyrus"/>
              </a:rPr>
              <a:t> ceramics </a:t>
            </a:r>
            <a:endParaRPr lang="en-GB" sz="3000" dirty="0">
              <a:solidFill>
                <a:srgbClr val="17375E"/>
              </a:solidFill>
              <a:latin typeface="Papyrus"/>
              <a:cs typeface="Papyrus"/>
            </a:endParaRPr>
          </a:p>
        </p:txBody>
      </p:sp>
      <p:cxnSp>
        <p:nvCxnSpPr>
          <p:cNvPr id="10" name="Conector recto 9"/>
          <p:cNvCxnSpPr/>
          <p:nvPr/>
        </p:nvCxnSpPr>
        <p:spPr>
          <a:xfrm>
            <a:off x="770163" y="2242860"/>
            <a:ext cx="76475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770163" y="2314200"/>
            <a:ext cx="7664867" cy="1588"/>
          </a:xfrm>
          <a:prstGeom prst="line">
            <a:avLst/>
          </a:prstGeom>
          <a:ln>
            <a:solidFill>
              <a:srgbClr val="E46C0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64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51609" y="2692855"/>
            <a:ext cx="3744383" cy="2820604"/>
          </a:xfrm>
          <a:prstGeom prst="rect">
            <a:avLst/>
          </a:prstGeom>
        </p:spPr>
      </p:pic>
      <p:sp>
        <p:nvSpPr>
          <p:cNvPr id="5" name="CuadroTexto 4"/>
          <p:cNvSpPr txBox="1"/>
          <p:nvPr/>
        </p:nvSpPr>
        <p:spPr>
          <a:xfrm>
            <a:off x="1202012" y="1173414"/>
            <a:ext cx="5737468" cy="1723549"/>
          </a:xfrm>
          <a:prstGeom prst="rect">
            <a:avLst/>
          </a:prstGeom>
          <a:noFill/>
        </p:spPr>
        <p:txBody>
          <a:bodyPr wrap="none" rtlCol="0">
            <a:spAutoFit/>
          </a:bodyPr>
          <a:lstStyle/>
          <a:p>
            <a:pPr>
              <a:spcAft>
                <a:spcPts val="600"/>
              </a:spcAft>
            </a:pPr>
            <a:r>
              <a:rPr lang="es-ES_tradnl" b="1" dirty="0">
                <a:solidFill>
                  <a:srgbClr val="17375E"/>
                </a:solidFill>
                <a:latin typeface="Papyrus"/>
                <a:cs typeface="Papyrus"/>
              </a:rPr>
              <a:t>* </a:t>
            </a:r>
            <a:r>
              <a:rPr lang="es-ES_tradnl" b="1" dirty="0" err="1">
                <a:solidFill>
                  <a:srgbClr val="17375E"/>
                </a:solidFill>
                <a:latin typeface="Papyrus"/>
                <a:cs typeface="Papyrus"/>
              </a:rPr>
              <a:t>electron-irradiation</a:t>
            </a:r>
            <a:r>
              <a:rPr lang="es-ES_tradnl" b="1" dirty="0">
                <a:solidFill>
                  <a:srgbClr val="17375E"/>
                </a:solidFill>
                <a:latin typeface="Papyrus"/>
                <a:cs typeface="Papyrus"/>
              </a:rPr>
              <a:t> HVEC Van der </a:t>
            </a:r>
            <a:r>
              <a:rPr lang="es-ES_tradnl" b="1" dirty="0" err="1">
                <a:solidFill>
                  <a:srgbClr val="17375E"/>
                </a:solidFill>
                <a:latin typeface="Papyrus"/>
                <a:cs typeface="Papyrus"/>
              </a:rPr>
              <a:t>Graaf</a:t>
            </a:r>
            <a:r>
              <a:rPr lang="es-ES_tradnl" b="1" dirty="0">
                <a:solidFill>
                  <a:srgbClr val="17375E"/>
                </a:solidFill>
                <a:latin typeface="Papyrus"/>
                <a:cs typeface="Papyrus"/>
              </a:rPr>
              <a:t> </a:t>
            </a:r>
            <a:r>
              <a:rPr lang="es-ES_tradnl" b="1" dirty="0" err="1">
                <a:solidFill>
                  <a:srgbClr val="17375E"/>
                </a:solidFill>
                <a:latin typeface="Papyrus"/>
                <a:cs typeface="Papyrus"/>
              </a:rPr>
              <a:t>accelerator</a:t>
            </a:r>
            <a:r>
              <a:rPr lang="es-ES_tradnl" b="1" dirty="0">
                <a:solidFill>
                  <a:srgbClr val="17375E"/>
                </a:solidFill>
                <a:latin typeface="Papyrus"/>
                <a:cs typeface="Papyrus"/>
              </a:rPr>
              <a:t> </a:t>
            </a:r>
            <a:r>
              <a:rPr lang="es-ES_tradnl" dirty="0">
                <a:solidFill>
                  <a:srgbClr val="17375E"/>
                </a:solidFill>
                <a:latin typeface="Papyrus"/>
                <a:cs typeface="Papyrus"/>
              </a:rPr>
              <a:t> </a:t>
            </a:r>
          </a:p>
          <a:p>
            <a:pPr>
              <a:spcAft>
                <a:spcPts val="600"/>
              </a:spcAft>
            </a:pPr>
            <a:r>
              <a:rPr lang="es-ES_tradnl" dirty="0">
                <a:solidFill>
                  <a:srgbClr val="17375E"/>
                </a:solidFill>
                <a:latin typeface="Papyrus"/>
                <a:cs typeface="Papyrus"/>
              </a:rPr>
              <a:t>	= </a:t>
            </a:r>
            <a:r>
              <a:rPr lang="es-ES_tradnl" sz="1600" dirty="0" err="1">
                <a:solidFill>
                  <a:srgbClr val="17375E"/>
                </a:solidFill>
                <a:latin typeface="Papyrus"/>
                <a:cs typeface="Papyrus"/>
              </a:rPr>
              <a:t>high</a:t>
            </a:r>
            <a:r>
              <a:rPr lang="es-ES_tradnl" sz="1600" dirty="0">
                <a:solidFill>
                  <a:srgbClr val="17375E"/>
                </a:solidFill>
                <a:latin typeface="Papyrus"/>
                <a:cs typeface="Papyrus"/>
              </a:rPr>
              <a:t> </a:t>
            </a:r>
            <a:r>
              <a:rPr lang="es-ES_tradnl" sz="1600" dirty="0" err="1">
                <a:solidFill>
                  <a:srgbClr val="17375E"/>
                </a:solidFill>
                <a:latin typeface="Papyrus"/>
                <a:cs typeface="Papyrus"/>
              </a:rPr>
              <a:t>vacuum</a:t>
            </a:r>
            <a:r>
              <a:rPr lang="es-ES_tradnl" sz="1600" dirty="0">
                <a:solidFill>
                  <a:srgbClr val="17375E"/>
                </a:solidFill>
                <a:latin typeface="Papyrus"/>
                <a:cs typeface="Papyrus"/>
              </a:rPr>
              <a:t> (</a:t>
            </a:r>
            <a:r>
              <a:rPr lang="es-ES_tradnl" sz="1600" dirty="0" err="1">
                <a:solidFill>
                  <a:srgbClr val="17375E"/>
                </a:solidFill>
                <a:latin typeface="Papyrus"/>
                <a:cs typeface="Papyrus"/>
              </a:rPr>
              <a:t>better</a:t>
            </a:r>
            <a:r>
              <a:rPr lang="es-ES_tradnl" sz="1600" dirty="0">
                <a:solidFill>
                  <a:srgbClr val="17375E"/>
                </a:solidFill>
                <a:latin typeface="Papyrus"/>
                <a:cs typeface="Papyrus"/>
              </a:rPr>
              <a:t> </a:t>
            </a:r>
            <a:r>
              <a:rPr lang="es-ES_tradnl" sz="1600" dirty="0" err="1">
                <a:solidFill>
                  <a:srgbClr val="17375E"/>
                </a:solidFill>
                <a:latin typeface="Papyrus"/>
                <a:cs typeface="Papyrus"/>
              </a:rPr>
              <a:t>than</a:t>
            </a:r>
            <a:r>
              <a:rPr lang="es-ES_tradnl" sz="1600" dirty="0">
                <a:solidFill>
                  <a:srgbClr val="17375E"/>
                </a:solidFill>
                <a:latin typeface="Papyrus"/>
                <a:cs typeface="Papyrus"/>
              </a:rPr>
              <a:t> 3 x 10</a:t>
            </a:r>
            <a:r>
              <a:rPr lang="es-ES_tradnl" sz="1600" baseline="30000" dirty="0">
                <a:solidFill>
                  <a:srgbClr val="17375E"/>
                </a:solidFill>
                <a:latin typeface="Papyrus"/>
                <a:cs typeface="Papyrus"/>
              </a:rPr>
              <a:t>-6</a:t>
            </a:r>
            <a:r>
              <a:rPr lang="es-ES_tradnl" sz="1600" dirty="0">
                <a:solidFill>
                  <a:srgbClr val="17375E"/>
                </a:solidFill>
                <a:latin typeface="Papyrus"/>
                <a:cs typeface="Papyrus"/>
              </a:rPr>
              <a:t> </a:t>
            </a:r>
            <a:r>
              <a:rPr lang="es-ES_tradnl" sz="1600" dirty="0" err="1">
                <a:solidFill>
                  <a:srgbClr val="17375E"/>
                </a:solidFill>
                <a:latin typeface="Papyrus"/>
                <a:cs typeface="Papyrus"/>
              </a:rPr>
              <a:t>bars</a:t>
            </a:r>
            <a:r>
              <a:rPr lang="es-ES_tradnl" sz="1600" dirty="0">
                <a:solidFill>
                  <a:srgbClr val="17375E"/>
                </a:solidFill>
                <a:latin typeface="Papyrus"/>
                <a:cs typeface="Papyrus"/>
              </a:rPr>
              <a:t>)</a:t>
            </a:r>
          </a:p>
          <a:p>
            <a:pPr>
              <a:spcAft>
                <a:spcPts val="600"/>
              </a:spcAft>
            </a:pPr>
            <a:r>
              <a:rPr lang="es-ES_tradnl" sz="1600" dirty="0">
                <a:solidFill>
                  <a:srgbClr val="17375E"/>
                </a:solidFill>
                <a:latin typeface="Papyrus"/>
                <a:cs typeface="Papyrus"/>
              </a:rPr>
              <a:t>	= 1.8 </a:t>
            </a:r>
            <a:r>
              <a:rPr lang="es-ES_tradnl" sz="1600" dirty="0" err="1">
                <a:solidFill>
                  <a:srgbClr val="17375E"/>
                </a:solidFill>
                <a:latin typeface="Papyrus"/>
                <a:cs typeface="Papyrus"/>
              </a:rPr>
              <a:t>MeV</a:t>
            </a:r>
            <a:r>
              <a:rPr lang="es-ES_tradnl" sz="1600" dirty="0">
                <a:solidFill>
                  <a:srgbClr val="17375E"/>
                </a:solidFill>
                <a:latin typeface="Papyrus"/>
                <a:cs typeface="Papyrus"/>
              </a:rPr>
              <a:t> at a </a:t>
            </a:r>
            <a:r>
              <a:rPr lang="es-ES_tradnl" sz="1600" dirty="0" err="1">
                <a:solidFill>
                  <a:srgbClr val="17375E"/>
                </a:solidFill>
                <a:latin typeface="Papyrus"/>
                <a:cs typeface="Papyrus"/>
              </a:rPr>
              <a:t>dose</a:t>
            </a:r>
            <a:r>
              <a:rPr lang="es-ES_tradnl" sz="1600" dirty="0">
                <a:solidFill>
                  <a:srgbClr val="17375E"/>
                </a:solidFill>
                <a:latin typeface="Papyrus"/>
                <a:cs typeface="Papyrus"/>
              </a:rPr>
              <a:t> </a:t>
            </a:r>
            <a:r>
              <a:rPr lang="es-ES_tradnl" sz="1600" dirty="0" err="1">
                <a:solidFill>
                  <a:srgbClr val="17375E"/>
                </a:solidFill>
                <a:latin typeface="Papyrus"/>
                <a:cs typeface="Papyrus"/>
              </a:rPr>
              <a:t>rate</a:t>
            </a:r>
            <a:r>
              <a:rPr lang="es-ES_tradnl" sz="1600" dirty="0">
                <a:solidFill>
                  <a:srgbClr val="17375E"/>
                </a:solidFill>
                <a:latin typeface="Papyrus"/>
                <a:cs typeface="Papyrus"/>
              </a:rPr>
              <a:t> of 7kGy/s</a:t>
            </a:r>
          </a:p>
          <a:p>
            <a:pPr>
              <a:spcAft>
                <a:spcPts val="600"/>
              </a:spcAft>
            </a:pPr>
            <a:r>
              <a:rPr lang="es-ES_tradnl" sz="1600" dirty="0">
                <a:solidFill>
                  <a:srgbClr val="17375E"/>
                </a:solidFill>
                <a:latin typeface="Papyrus"/>
                <a:cs typeface="Papyrus"/>
              </a:rPr>
              <a:t>	= </a:t>
            </a:r>
            <a:r>
              <a:rPr lang="es-ES_tradnl" sz="1600" dirty="0" err="1">
                <a:solidFill>
                  <a:srgbClr val="17375E"/>
                </a:solidFill>
                <a:latin typeface="Papyrus"/>
                <a:cs typeface="Papyrus"/>
              </a:rPr>
              <a:t>irradiation</a:t>
            </a:r>
            <a:r>
              <a:rPr lang="es-ES_tradnl" sz="1600" dirty="0">
                <a:solidFill>
                  <a:srgbClr val="17375E"/>
                </a:solidFill>
                <a:latin typeface="Papyrus"/>
                <a:cs typeface="Papyrus"/>
              </a:rPr>
              <a:t> </a:t>
            </a:r>
            <a:r>
              <a:rPr lang="es-ES_tradnl" sz="1600" dirty="0" err="1">
                <a:solidFill>
                  <a:srgbClr val="17375E"/>
                </a:solidFill>
                <a:latin typeface="Papyrus"/>
                <a:cs typeface="Papyrus"/>
              </a:rPr>
              <a:t>temperatures</a:t>
            </a:r>
            <a:r>
              <a:rPr lang="es-ES_tradnl" sz="1600" dirty="0">
                <a:solidFill>
                  <a:srgbClr val="17375E"/>
                </a:solidFill>
                <a:latin typeface="Papyrus"/>
                <a:cs typeface="Papyrus"/>
              </a:rPr>
              <a:t> </a:t>
            </a:r>
            <a:r>
              <a:rPr lang="es-ES_tradnl" sz="1600" dirty="0" err="1">
                <a:solidFill>
                  <a:srgbClr val="17375E"/>
                </a:solidFill>
                <a:latin typeface="Papyrus"/>
                <a:cs typeface="Papyrus"/>
              </a:rPr>
              <a:t>upto</a:t>
            </a:r>
            <a:r>
              <a:rPr lang="es-ES_tradnl" sz="1600" dirty="0">
                <a:solidFill>
                  <a:srgbClr val="17375E"/>
                </a:solidFill>
                <a:latin typeface="Papyrus"/>
                <a:cs typeface="Papyrus"/>
              </a:rPr>
              <a:t> 800ºC</a:t>
            </a:r>
          </a:p>
          <a:p>
            <a:pPr>
              <a:spcAft>
                <a:spcPts val="600"/>
              </a:spcAft>
            </a:pPr>
            <a:endParaRPr lang="es-ES_tradnl" dirty="0">
              <a:solidFill>
                <a:srgbClr val="17375E"/>
              </a:solidFill>
              <a:latin typeface="Papyrus"/>
              <a:cs typeface="Papyrus"/>
            </a:endParaRPr>
          </a:p>
        </p:txBody>
      </p:sp>
      <p:sp>
        <p:nvSpPr>
          <p:cNvPr id="6" name="CuadroTexto 5"/>
          <p:cNvSpPr txBox="1"/>
          <p:nvPr/>
        </p:nvSpPr>
        <p:spPr>
          <a:xfrm>
            <a:off x="846468" y="710612"/>
            <a:ext cx="7518599" cy="461665"/>
          </a:xfrm>
          <a:prstGeom prst="rect">
            <a:avLst/>
          </a:prstGeom>
          <a:noFill/>
        </p:spPr>
        <p:txBody>
          <a:bodyPr wrap="square" rtlCol="0">
            <a:spAutoFit/>
          </a:bodyPr>
          <a:lstStyle/>
          <a:p>
            <a:r>
              <a:rPr lang="es-ES_tradnl" sz="2400" b="1" u="sng" dirty="0">
                <a:solidFill>
                  <a:srgbClr val="17375E"/>
                </a:solidFill>
                <a:latin typeface="Papyrus"/>
                <a:cs typeface="Papyrus"/>
              </a:rPr>
              <a:t>CIEMAT (Madrid, </a:t>
            </a:r>
            <a:r>
              <a:rPr lang="es-ES_tradnl" sz="2400" b="1" u="sng" dirty="0" err="1">
                <a:solidFill>
                  <a:srgbClr val="17375E"/>
                </a:solidFill>
                <a:latin typeface="Papyrus"/>
                <a:cs typeface="Papyrus"/>
              </a:rPr>
              <a:t>Spain</a:t>
            </a:r>
            <a:r>
              <a:rPr lang="es-ES_tradnl" sz="2400" b="1" u="sng" dirty="0">
                <a:solidFill>
                  <a:srgbClr val="17375E"/>
                </a:solidFill>
                <a:latin typeface="Papyrus"/>
                <a:cs typeface="Papyrus"/>
              </a:rPr>
              <a:t>) </a:t>
            </a:r>
            <a:r>
              <a:rPr lang="es-ES_tradnl" sz="2400" b="1" u="sng" dirty="0" err="1">
                <a:solidFill>
                  <a:srgbClr val="17375E"/>
                </a:solidFill>
                <a:latin typeface="Papyrus"/>
                <a:cs typeface="Papyrus"/>
              </a:rPr>
              <a:t>Irradiation</a:t>
            </a:r>
            <a:r>
              <a:rPr lang="es-ES_tradnl" sz="2400" b="1" u="sng" dirty="0">
                <a:solidFill>
                  <a:srgbClr val="17375E"/>
                </a:solidFill>
                <a:latin typeface="Papyrus"/>
                <a:cs typeface="Papyrus"/>
              </a:rPr>
              <a:t> </a:t>
            </a:r>
            <a:r>
              <a:rPr lang="es-ES_tradnl" sz="2400" b="1" u="sng" dirty="0" err="1">
                <a:solidFill>
                  <a:srgbClr val="17375E"/>
                </a:solidFill>
                <a:latin typeface="Papyrus"/>
                <a:cs typeface="Papyrus"/>
              </a:rPr>
              <a:t>Facilities</a:t>
            </a:r>
            <a:r>
              <a:rPr lang="es-ES_tradnl" sz="2400" b="1" u="sng" dirty="0">
                <a:solidFill>
                  <a:srgbClr val="17375E"/>
                </a:solidFill>
                <a:latin typeface="Papyrus"/>
                <a:cs typeface="Papyrus"/>
              </a:rPr>
              <a:t> (</a:t>
            </a:r>
            <a:r>
              <a:rPr lang="es-ES_tradnl" sz="2400" b="1" u="sng" dirty="0" smtClean="0">
                <a:solidFill>
                  <a:srgbClr val="17375E"/>
                </a:solidFill>
                <a:latin typeface="Papyrus"/>
                <a:cs typeface="Papyrus"/>
              </a:rPr>
              <a:t>I)</a:t>
            </a:r>
            <a:endParaRPr lang="es-ES_tradnl" sz="2400" b="1" u="sng" dirty="0">
              <a:solidFill>
                <a:srgbClr val="17375E"/>
              </a:solidFill>
              <a:latin typeface="Papyrus"/>
              <a:cs typeface="Papyrus"/>
            </a:endParaRPr>
          </a:p>
        </p:txBody>
      </p:sp>
      <p:pic>
        <p:nvPicPr>
          <p:cNvPr id="7" name="Imagen 6"/>
          <p:cNvPicPr>
            <a:picLocks noChangeAspect="1"/>
          </p:cNvPicPr>
          <p:nvPr/>
        </p:nvPicPr>
        <p:blipFill>
          <a:blip r:embed="rId3"/>
          <a:stretch>
            <a:fillRect/>
          </a:stretch>
        </p:blipFill>
        <p:spPr>
          <a:xfrm>
            <a:off x="4412404" y="3097279"/>
            <a:ext cx="2980267" cy="2247495"/>
          </a:xfrm>
          <a:prstGeom prst="rect">
            <a:avLst/>
          </a:prstGeom>
        </p:spPr>
      </p:pic>
      <p:sp>
        <p:nvSpPr>
          <p:cNvPr id="13" name="Elipse 12"/>
          <p:cNvSpPr/>
          <p:nvPr/>
        </p:nvSpPr>
        <p:spPr>
          <a:xfrm flipV="1">
            <a:off x="1000337" y="3381664"/>
            <a:ext cx="920750" cy="705458"/>
          </a:xfrm>
          <a:prstGeom prst="ellipse">
            <a:avLst/>
          </a:prstGeom>
          <a:noFill/>
          <a:ln w="381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cxnSp>
        <p:nvCxnSpPr>
          <p:cNvPr id="14" name="Conector recto de flecha 13"/>
          <p:cNvCxnSpPr>
            <a:endCxn id="13" idx="6"/>
          </p:cNvCxnSpPr>
          <p:nvPr/>
        </p:nvCxnSpPr>
        <p:spPr>
          <a:xfrm flipH="1" flipV="1">
            <a:off x="1921087" y="3734393"/>
            <a:ext cx="2491317" cy="1214198"/>
          </a:xfrm>
          <a:prstGeom prst="straightConnector1">
            <a:avLst/>
          </a:prstGeom>
          <a:ln w="34925" cap="flat" cmpd="sng" algn="ctr">
            <a:solidFill>
              <a:srgbClr val="FFFF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CuadroTexto 19"/>
          <p:cNvSpPr txBox="1"/>
          <p:nvPr/>
        </p:nvSpPr>
        <p:spPr>
          <a:xfrm>
            <a:off x="1921087" y="5446372"/>
            <a:ext cx="5471584" cy="738664"/>
          </a:xfrm>
          <a:prstGeom prst="rect">
            <a:avLst/>
          </a:prstGeom>
          <a:noFill/>
        </p:spPr>
        <p:txBody>
          <a:bodyPr wrap="square" rtlCol="0">
            <a:spAutoFit/>
          </a:bodyPr>
          <a:lstStyle/>
          <a:p>
            <a:pPr algn="ctr"/>
            <a:r>
              <a:rPr lang="en-GB" sz="1400" i="1" dirty="0" err="1">
                <a:solidFill>
                  <a:srgbClr val="17375E"/>
                </a:solidFill>
                <a:latin typeface="Papyrus"/>
                <a:cs typeface="Papyrus"/>
              </a:rPr>
              <a:t>VdG</a:t>
            </a:r>
            <a:r>
              <a:rPr lang="en-GB" sz="1400" i="1" dirty="0">
                <a:solidFill>
                  <a:srgbClr val="17375E"/>
                </a:solidFill>
                <a:latin typeface="Papyrus"/>
                <a:cs typeface="Papyrus"/>
              </a:rPr>
              <a:t> irradiation facility      and</a:t>
            </a:r>
          </a:p>
          <a:p>
            <a:pPr algn="ctr"/>
            <a:r>
              <a:rPr lang="en-GB" sz="1400" i="1" dirty="0">
                <a:solidFill>
                  <a:srgbClr val="17375E"/>
                </a:solidFill>
                <a:latin typeface="Papyrus"/>
                <a:cs typeface="Papyrus"/>
              </a:rPr>
              <a:t>Deuterium absorption + thermal induced-desorption measuring </a:t>
            </a:r>
            <a:r>
              <a:rPr lang="en-GB" sz="1400" i="1" dirty="0" smtClean="0">
                <a:solidFill>
                  <a:srgbClr val="17375E"/>
                </a:solidFill>
                <a:latin typeface="Papyrus"/>
                <a:cs typeface="Papyrus"/>
              </a:rPr>
              <a:t>chamber</a:t>
            </a:r>
            <a:endParaRPr lang="en-GB" sz="1400" i="1" dirty="0">
              <a:solidFill>
                <a:srgbClr val="17375E"/>
              </a:solidFill>
              <a:latin typeface="Papyrus"/>
              <a:cs typeface="Papyrus"/>
            </a:endParaRPr>
          </a:p>
        </p:txBody>
      </p:sp>
      <p:sp>
        <p:nvSpPr>
          <p:cNvPr id="15" name="Flecha izquierda 14"/>
          <p:cNvSpPr/>
          <p:nvPr/>
        </p:nvSpPr>
        <p:spPr>
          <a:xfrm>
            <a:off x="6980305" y="4020757"/>
            <a:ext cx="824732" cy="32327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Rectángulo 15"/>
          <p:cNvSpPr/>
          <p:nvPr/>
        </p:nvSpPr>
        <p:spPr>
          <a:xfrm>
            <a:off x="7929537" y="3936092"/>
            <a:ext cx="1146468" cy="461665"/>
          </a:xfrm>
          <a:prstGeom prst="rect">
            <a:avLst/>
          </a:prstGeom>
        </p:spPr>
        <p:txBody>
          <a:bodyPr wrap="none">
            <a:spAutoFit/>
          </a:bodyPr>
          <a:lstStyle/>
          <a:p>
            <a:r>
              <a:rPr lang="es-ES_tradnl" sz="1200" dirty="0" err="1">
                <a:solidFill>
                  <a:srgbClr val="17375E"/>
                </a:solidFill>
                <a:latin typeface="Papyrus"/>
                <a:cs typeface="Papyrus"/>
              </a:rPr>
              <a:t>electron</a:t>
            </a:r>
            <a:r>
              <a:rPr lang="es-ES_tradnl" sz="1200" dirty="0">
                <a:solidFill>
                  <a:srgbClr val="17375E"/>
                </a:solidFill>
                <a:latin typeface="Papyrus"/>
                <a:cs typeface="Papyrus"/>
              </a:rPr>
              <a:t> </a:t>
            </a:r>
            <a:r>
              <a:rPr lang="es-ES_tradnl" sz="1200" dirty="0" err="1">
                <a:solidFill>
                  <a:srgbClr val="17375E"/>
                </a:solidFill>
                <a:latin typeface="Papyrus"/>
                <a:cs typeface="Papyrus"/>
              </a:rPr>
              <a:t>beam</a:t>
            </a:r>
            <a:r>
              <a:rPr lang="es-ES_tradnl" sz="1200" dirty="0">
                <a:solidFill>
                  <a:srgbClr val="17375E"/>
                </a:solidFill>
                <a:latin typeface="Papyrus"/>
                <a:cs typeface="Papyrus"/>
              </a:rPr>
              <a:t> </a:t>
            </a:r>
            <a:endParaRPr lang="es-ES_tradnl" sz="1200" dirty="0" smtClean="0">
              <a:solidFill>
                <a:srgbClr val="17375E"/>
              </a:solidFill>
              <a:latin typeface="Papyrus"/>
              <a:cs typeface="Papyrus"/>
            </a:endParaRPr>
          </a:p>
          <a:p>
            <a:r>
              <a:rPr lang="es-ES_tradnl" sz="1200" dirty="0" err="1" smtClean="0">
                <a:solidFill>
                  <a:srgbClr val="17375E"/>
                </a:solidFill>
                <a:latin typeface="Papyrus"/>
                <a:cs typeface="Papyrus"/>
              </a:rPr>
              <a:t>direction</a:t>
            </a:r>
            <a:r>
              <a:rPr lang="es-ES_tradnl" sz="1200" dirty="0" smtClean="0">
                <a:solidFill>
                  <a:srgbClr val="17375E"/>
                </a:solidFill>
                <a:latin typeface="Papyrus"/>
                <a:cs typeface="Papyrus"/>
              </a:rPr>
              <a:t> </a:t>
            </a:r>
            <a:endParaRPr lang="es-ES_tradnl" sz="1200" dirty="0">
              <a:solidFill>
                <a:srgbClr val="17375E"/>
              </a:solidFill>
              <a:latin typeface="Papyrus"/>
              <a:cs typeface="Papyrus"/>
            </a:endParaRPr>
          </a:p>
        </p:txBody>
      </p:sp>
      <p:pic>
        <p:nvPicPr>
          <p:cNvPr id="11"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0029" y="58134"/>
            <a:ext cx="2043210" cy="626662"/>
          </a:xfrm>
          <a:prstGeom prst="rect">
            <a:avLst/>
          </a:prstGeom>
          <a:noFill/>
          <a:ln>
            <a:noFill/>
          </a:ln>
        </p:spPr>
      </p:pic>
      <p:cxnSp>
        <p:nvCxnSpPr>
          <p:cNvPr id="12" name="Conector recto 11"/>
          <p:cNvCxnSpPr/>
          <p:nvPr/>
        </p:nvCxnSpPr>
        <p:spPr>
          <a:xfrm>
            <a:off x="1928079"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Imagen 16"/>
          <p:cNvPicPr>
            <a:picLocks noChangeAspect="1"/>
          </p:cNvPicPr>
          <p:nvPr/>
        </p:nvPicPr>
        <p:blipFill>
          <a:blip r:embed="rId5"/>
          <a:stretch>
            <a:fillRect/>
          </a:stretch>
        </p:blipFill>
        <p:spPr>
          <a:xfrm>
            <a:off x="140194" y="75196"/>
            <a:ext cx="1574800" cy="609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2014" y="1342756"/>
            <a:ext cx="8035629" cy="2416046"/>
          </a:xfrm>
          <a:prstGeom prst="rect">
            <a:avLst/>
          </a:prstGeom>
        </p:spPr>
        <p:txBody>
          <a:bodyPr wrap="square">
            <a:spAutoFit/>
          </a:bodyPr>
          <a:lstStyle/>
          <a:p>
            <a:pPr>
              <a:spcAft>
                <a:spcPts val="600"/>
              </a:spcAft>
            </a:pPr>
            <a:r>
              <a:rPr lang="en-GB" b="1" dirty="0">
                <a:solidFill>
                  <a:srgbClr val="17375E"/>
                </a:solidFill>
                <a:latin typeface="Papyrus"/>
                <a:cs typeface="Papyrus"/>
              </a:rPr>
              <a:t>Elemental depth profile analysis</a:t>
            </a:r>
            <a:r>
              <a:rPr lang="en-GB" dirty="0">
                <a:solidFill>
                  <a:srgbClr val="17375E"/>
                </a:solidFill>
                <a:latin typeface="Papyrus"/>
                <a:cs typeface="Papyrus"/>
              </a:rPr>
              <a:t> </a:t>
            </a:r>
            <a:r>
              <a:rPr lang="es-ES_tradnl" dirty="0" err="1">
                <a:solidFill>
                  <a:srgbClr val="17375E"/>
                </a:solidFill>
                <a:latin typeface="Papyrus"/>
                <a:cs typeface="Papyrus"/>
              </a:rPr>
              <a:t>by</a:t>
            </a:r>
            <a:r>
              <a:rPr lang="es-ES_tradnl" dirty="0">
                <a:solidFill>
                  <a:srgbClr val="17375E"/>
                </a:solidFill>
                <a:latin typeface="Papyrus"/>
                <a:cs typeface="Papyrus"/>
              </a:rPr>
              <a:t> </a:t>
            </a:r>
            <a:r>
              <a:rPr lang="es-ES_tradnl" dirty="0" err="1">
                <a:solidFill>
                  <a:srgbClr val="17375E"/>
                </a:solidFill>
                <a:latin typeface="Papyrus"/>
                <a:cs typeface="Papyrus"/>
              </a:rPr>
              <a:t>using</a:t>
            </a:r>
            <a:r>
              <a:rPr lang="es-ES_tradnl" dirty="0">
                <a:solidFill>
                  <a:srgbClr val="17375E"/>
                </a:solidFill>
                <a:latin typeface="Papyrus"/>
                <a:cs typeface="Papyrus"/>
              </a:rPr>
              <a:t> SIMS </a:t>
            </a:r>
            <a:r>
              <a:rPr lang="es-ES_tradnl" dirty="0" err="1">
                <a:solidFill>
                  <a:srgbClr val="17375E"/>
                </a:solidFill>
                <a:latin typeface="Papyrus"/>
                <a:cs typeface="Papyrus"/>
              </a:rPr>
              <a:t>technique</a:t>
            </a:r>
            <a:r>
              <a:rPr lang="es-ES_tradnl" dirty="0">
                <a:solidFill>
                  <a:srgbClr val="17375E"/>
                </a:solidFill>
                <a:latin typeface="Papyrus"/>
                <a:cs typeface="Papyrus"/>
              </a:rPr>
              <a:t> (</a:t>
            </a:r>
            <a:r>
              <a:rPr lang="es-ES_tradnl" dirty="0" err="1">
                <a:solidFill>
                  <a:srgbClr val="17375E"/>
                </a:solidFill>
                <a:latin typeface="Papyrus"/>
                <a:cs typeface="Papyrus"/>
              </a:rPr>
              <a:t>secondary</a:t>
            </a:r>
            <a:r>
              <a:rPr lang="es-ES_tradnl" dirty="0">
                <a:solidFill>
                  <a:srgbClr val="17375E"/>
                </a:solidFill>
                <a:latin typeface="Papyrus"/>
                <a:cs typeface="Papyrus"/>
              </a:rPr>
              <a:t> ion </a:t>
            </a:r>
            <a:r>
              <a:rPr lang="es-ES_tradnl" dirty="0" err="1">
                <a:solidFill>
                  <a:srgbClr val="17375E"/>
                </a:solidFill>
                <a:latin typeface="Papyrus"/>
                <a:cs typeface="Papyrus"/>
              </a:rPr>
              <a:t>mass</a:t>
            </a:r>
            <a:r>
              <a:rPr lang="es-ES_tradnl" dirty="0">
                <a:solidFill>
                  <a:srgbClr val="17375E"/>
                </a:solidFill>
                <a:latin typeface="Papyrus"/>
                <a:cs typeface="Papyrus"/>
              </a:rPr>
              <a:t> </a:t>
            </a:r>
            <a:r>
              <a:rPr lang="es-ES_tradnl" dirty="0" err="1">
                <a:solidFill>
                  <a:srgbClr val="17375E"/>
                </a:solidFill>
                <a:latin typeface="Papyrus"/>
                <a:cs typeface="Papyrus"/>
              </a:rPr>
              <a:t>spectrometry</a:t>
            </a:r>
            <a:r>
              <a:rPr lang="es-ES_tradnl" dirty="0">
                <a:solidFill>
                  <a:srgbClr val="17375E"/>
                </a:solidFill>
                <a:latin typeface="Papyrus"/>
                <a:cs typeface="Papyrus"/>
              </a:rPr>
              <a:t>) </a:t>
            </a:r>
            <a:endParaRPr lang="en-GB" dirty="0">
              <a:solidFill>
                <a:srgbClr val="17375E"/>
              </a:solidFill>
              <a:latin typeface="Papyrus"/>
              <a:cs typeface="Papyrus"/>
            </a:endParaRPr>
          </a:p>
          <a:p>
            <a:pPr>
              <a:spcAft>
                <a:spcPts val="600"/>
              </a:spcAft>
              <a:buClr>
                <a:srgbClr val="000090"/>
              </a:buClr>
              <a:buFont typeface="Wingdings" charset="2"/>
              <a:buChar char="ü"/>
            </a:pPr>
            <a:r>
              <a:rPr lang="es-ES_tradnl" dirty="0">
                <a:solidFill>
                  <a:srgbClr val="17375E"/>
                </a:solidFill>
                <a:latin typeface="Papyrus"/>
                <a:cs typeface="Papyrus"/>
              </a:rPr>
              <a:t> HIDEN SIMS Workstation.</a:t>
            </a:r>
          </a:p>
          <a:p>
            <a:pPr>
              <a:spcAft>
                <a:spcPts val="600"/>
              </a:spcAft>
              <a:buClr>
                <a:srgbClr val="000090"/>
              </a:buClr>
              <a:buFont typeface="Wingdings" charset="2"/>
              <a:buChar char="ü"/>
            </a:pPr>
            <a:r>
              <a:rPr lang="es-ES_tradnl" dirty="0">
                <a:solidFill>
                  <a:srgbClr val="17375E"/>
                </a:solidFill>
                <a:latin typeface="Papyrus"/>
                <a:cs typeface="Papyrus"/>
              </a:rPr>
              <a:t> </a:t>
            </a:r>
            <a:r>
              <a:rPr lang="en-GB" dirty="0">
                <a:solidFill>
                  <a:srgbClr val="17375E"/>
                </a:solidFill>
                <a:latin typeface="Papyrus"/>
                <a:cs typeface="Papyrus"/>
              </a:rPr>
              <a:t>the depth monitoring of component species, impurities and dopants</a:t>
            </a:r>
          </a:p>
          <a:p>
            <a:pPr>
              <a:spcAft>
                <a:spcPts val="600"/>
              </a:spcAft>
              <a:buClr>
                <a:srgbClr val="000090"/>
              </a:buClr>
              <a:buFont typeface="Wingdings" charset="2"/>
              <a:buChar char="ü"/>
            </a:pPr>
            <a:r>
              <a:rPr lang="es-ES_tradnl" dirty="0">
                <a:solidFill>
                  <a:srgbClr val="17375E"/>
                </a:solidFill>
                <a:latin typeface="Papyrus"/>
                <a:cs typeface="Papyrus"/>
              </a:rPr>
              <a:t> 6kV </a:t>
            </a:r>
            <a:r>
              <a:rPr lang="es-ES_tradnl" dirty="0" err="1">
                <a:solidFill>
                  <a:srgbClr val="17375E"/>
                </a:solidFill>
                <a:latin typeface="Papyrus"/>
                <a:cs typeface="Papyrus"/>
              </a:rPr>
              <a:t>oxygen</a:t>
            </a:r>
            <a:r>
              <a:rPr lang="es-ES_tradnl" dirty="0">
                <a:solidFill>
                  <a:srgbClr val="17375E"/>
                </a:solidFill>
                <a:latin typeface="Papyrus"/>
                <a:cs typeface="Papyrus"/>
              </a:rPr>
              <a:t> ion </a:t>
            </a:r>
            <a:r>
              <a:rPr lang="es-ES_tradnl" dirty="0" err="1">
                <a:solidFill>
                  <a:srgbClr val="17375E"/>
                </a:solidFill>
                <a:latin typeface="Papyrus"/>
                <a:cs typeface="Papyrus"/>
              </a:rPr>
              <a:t>gun</a:t>
            </a:r>
            <a:r>
              <a:rPr lang="es-ES_tradnl" dirty="0">
                <a:solidFill>
                  <a:srgbClr val="17375E"/>
                </a:solidFill>
                <a:latin typeface="Papyrus"/>
                <a:cs typeface="Papyrus"/>
              </a:rPr>
              <a:t> and LM Cs, as </a:t>
            </a:r>
            <a:r>
              <a:rPr lang="es-ES_tradnl" dirty="0" err="1">
                <a:solidFill>
                  <a:srgbClr val="17375E"/>
                </a:solidFill>
                <a:latin typeface="Papyrus"/>
                <a:cs typeface="Papyrus"/>
              </a:rPr>
              <a:t>the</a:t>
            </a:r>
            <a:r>
              <a:rPr lang="es-ES_tradnl" dirty="0">
                <a:solidFill>
                  <a:srgbClr val="17375E"/>
                </a:solidFill>
                <a:latin typeface="Papyrus"/>
                <a:cs typeface="Papyrus"/>
              </a:rPr>
              <a:t> </a:t>
            </a:r>
            <a:r>
              <a:rPr lang="es-ES_tradnl" dirty="0" err="1">
                <a:solidFill>
                  <a:srgbClr val="17375E"/>
                </a:solidFill>
                <a:latin typeface="Papyrus"/>
                <a:cs typeface="Papyrus"/>
              </a:rPr>
              <a:t>primary</a:t>
            </a:r>
            <a:r>
              <a:rPr lang="es-ES_tradnl" dirty="0">
                <a:solidFill>
                  <a:srgbClr val="17375E"/>
                </a:solidFill>
                <a:latin typeface="Papyrus"/>
                <a:cs typeface="Papyrus"/>
              </a:rPr>
              <a:t> ion </a:t>
            </a:r>
            <a:r>
              <a:rPr lang="es-ES_tradnl" dirty="0" err="1">
                <a:solidFill>
                  <a:srgbClr val="17375E"/>
                </a:solidFill>
                <a:latin typeface="Papyrus"/>
                <a:cs typeface="Papyrus"/>
              </a:rPr>
              <a:t>sources</a:t>
            </a:r>
            <a:r>
              <a:rPr lang="es-ES_tradnl" dirty="0">
                <a:solidFill>
                  <a:srgbClr val="17375E"/>
                </a:solidFill>
                <a:latin typeface="Papyrus"/>
                <a:cs typeface="Papyrus"/>
              </a:rPr>
              <a:t>. </a:t>
            </a:r>
          </a:p>
          <a:p>
            <a:pPr>
              <a:spcAft>
                <a:spcPts val="600"/>
              </a:spcAft>
              <a:buClr>
                <a:srgbClr val="000090"/>
              </a:buClr>
              <a:buFont typeface="Wingdings" charset="2"/>
              <a:buChar char="ü"/>
            </a:pPr>
            <a:r>
              <a:rPr lang="es-ES_tradnl" dirty="0">
                <a:solidFill>
                  <a:srgbClr val="17375E"/>
                </a:solidFill>
                <a:latin typeface="Papyrus"/>
                <a:cs typeface="Papyrus"/>
              </a:rPr>
              <a:t> </a:t>
            </a:r>
            <a:r>
              <a:rPr lang="es-ES_tradnl" dirty="0" err="1">
                <a:solidFill>
                  <a:srgbClr val="17375E"/>
                </a:solidFill>
                <a:latin typeface="Papyrus"/>
                <a:cs typeface="Papyrus"/>
              </a:rPr>
              <a:t>Chamber</a:t>
            </a:r>
            <a:r>
              <a:rPr lang="es-ES_tradnl" dirty="0">
                <a:solidFill>
                  <a:srgbClr val="17375E"/>
                </a:solidFill>
                <a:latin typeface="Papyrus"/>
                <a:cs typeface="Papyrus"/>
              </a:rPr>
              <a:t> </a:t>
            </a:r>
            <a:r>
              <a:rPr lang="es-ES_tradnl" dirty="0" err="1">
                <a:solidFill>
                  <a:srgbClr val="17375E"/>
                </a:solidFill>
                <a:latin typeface="Papyrus"/>
                <a:cs typeface="Papyrus"/>
              </a:rPr>
              <a:t>vacuum</a:t>
            </a:r>
            <a:r>
              <a:rPr lang="es-ES_tradnl" dirty="0">
                <a:solidFill>
                  <a:srgbClr val="17375E"/>
                </a:solidFill>
                <a:latin typeface="Papyrus"/>
                <a:cs typeface="Papyrus"/>
              </a:rPr>
              <a:t> </a:t>
            </a:r>
            <a:r>
              <a:rPr lang="es-ES_tradnl" dirty="0" err="1">
                <a:solidFill>
                  <a:srgbClr val="17375E"/>
                </a:solidFill>
                <a:latin typeface="Papyrus"/>
                <a:cs typeface="Papyrus"/>
              </a:rPr>
              <a:t>pressure</a:t>
            </a:r>
            <a:r>
              <a:rPr lang="es-ES_tradnl" dirty="0">
                <a:solidFill>
                  <a:srgbClr val="17375E"/>
                </a:solidFill>
                <a:latin typeface="Papyrus"/>
                <a:cs typeface="Papyrus"/>
              </a:rPr>
              <a:t> </a:t>
            </a:r>
            <a:r>
              <a:rPr lang="es-ES_tradnl" dirty="0" err="1">
                <a:solidFill>
                  <a:srgbClr val="17375E"/>
                </a:solidFill>
                <a:latin typeface="Papyrus"/>
                <a:cs typeface="Papyrus"/>
              </a:rPr>
              <a:t>better</a:t>
            </a:r>
            <a:r>
              <a:rPr lang="es-ES_tradnl" dirty="0">
                <a:solidFill>
                  <a:srgbClr val="17375E"/>
                </a:solidFill>
                <a:latin typeface="Papyrus"/>
                <a:cs typeface="Papyrus"/>
              </a:rPr>
              <a:t> </a:t>
            </a:r>
            <a:r>
              <a:rPr lang="es-ES_tradnl" dirty="0" err="1">
                <a:solidFill>
                  <a:srgbClr val="17375E"/>
                </a:solidFill>
                <a:latin typeface="Papyrus"/>
                <a:cs typeface="Papyrus"/>
              </a:rPr>
              <a:t>than</a:t>
            </a:r>
            <a:r>
              <a:rPr lang="es-ES_tradnl" dirty="0">
                <a:solidFill>
                  <a:srgbClr val="17375E"/>
                </a:solidFill>
                <a:latin typeface="Papyrus"/>
                <a:cs typeface="Papyrus"/>
              </a:rPr>
              <a:t> 5 10 </a:t>
            </a:r>
            <a:r>
              <a:rPr lang="es-ES_tradnl" baseline="30000" dirty="0">
                <a:solidFill>
                  <a:srgbClr val="17375E"/>
                </a:solidFill>
                <a:latin typeface="Papyrus"/>
                <a:cs typeface="Papyrus"/>
              </a:rPr>
              <a:t>-8</a:t>
            </a:r>
            <a:r>
              <a:rPr lang="es-ES_tradnl" dirty="0">
                <a:solidFill>
                  <a:srgbClr val="17375E"/>
                </a:solidFill>
                <a:latin typeface="Papyrus"/>
                <a:cs typeface="Papyrus"/>
              </a:rPr>
              <a:t> </a:t>
            </a:r>
            <a:r>
              <a:rPr lang="es-ES_tradnl" dirty="0" err="1">
                <a:solidFill>
                  <a:srgbClr val="17375E"/>
                </a:solidFill>
                <a:latin typeface="Papyrus"/>
                <a:cs typeface="Papyrus"/>
              </a:rPr>
              <a:t>mbars</a:t>
            </a:r>
            <a:r>
              <a:rPr lang="es-ES_tradnl" dirty="0">
                <a:solidFill>
                  <a:srgbClr val="17375E"/>
                </a:solidFill>
                <a:latin typeface="Papyrus"/>
                <a:cs typeface="Papyrus"/>
              </a:rPr>
              <a:t>. </a:t>
            </a:r>
          </a:p>
          <a:p>
            <a:pPr>
              <a:spcAft>
                <a:spcPts val="600"/>
              </a:spcAft>
              <a:buClr>
                <a:srgbClr val="000090"/>
              </a:buClr>
              <a:buFont typeface="Wingdings" charset="2"/>
              <a:buChar char="ü"/>
            </a:pPr>
            <a:r>
              <a:rPr lang="es-ES_tradnl" dirty="0">
                <a:solidFill>
                  <a:srgbClr val="17375E"/>
                </a:solidFill>
                <a:latin typeface="Papyrus"/>
                <a:cs typeface="Papyrus"/>
              </a:rPr>
              <a:t> </a:t>
            </a:r>
            <a:r>
              <a:rPr lang="es-ES_tradnl" dirty="0" err="1">
                <a:solidFill>
                  <a:srgbClr val="17375E"/>
                </a:solidFill>
                <a:latin typeface="Papyrus"/>
                <a:cs typeface="Papyrus"/>
              </a:rPr>
              <a:t>Quadrupole</a:t>
            </a:r>
            <a:r>
              <a:rPr lang="es-ES_tradnl" dirty="0">
                <a:solidFill>
                  <a:srgbClr val="17375E"/>
                </a:solidFill>
                <a:latin typeface="Papyrus"/>
                <a:cs typeface="Papyrus"/>
              </a:rPr>
              <a:t> </a:t>
            </a:r>
            <a:r>
              <a:rPr lang="es-ES_tradnl" dirty="0" err="1">
                <a:solidFill>
                  <a:srgbClr val="17375E"/>
                </a:solidFill>
                <a:latin typeface="Papyrus"/>
                <a:cs typeface="Papyrus"/>
              </a:rPr>
              <a:t>mass</a:t>
            </a:r>
            <a:r>
              <a:rPr lang="es-ES_tradnl" dirty="0">
                <a:solidFill>
                  <a:srgbClr val="17375E"/>
                </a:solidFill>
                <a:latin typeface="Papyrus"/>
                <a:cs typeface="Papyrus"/>
              </a:rPr>
              <a:t> </a:t>
            </a:r>
            <a:r>
              <a:rPr lang="es-ES_tradnl" dirty="0" err="1">
                <a:solidFill>
                  <a:srgbClr val="17375E"/>
                </a:solidFill>
                <a:latin typeface="Papyrus"/>
                <a:cs typeface="Papyrus"/>
              </a:rPr>
              <a:t>spectrometer</a:t>
            </a:r>
            <a:r>
              <a:rPr lang="es-ES_tradnl" dirty="0">
                <a:solidFill>
                  <a:srgbClr val="17375E"/>
                </a:solidFill>
                <a:latin typeface="Papyrus"/>
                <a:cs typeface="Papyrus"/>
              </a:rPr>
              <a:t>. </a:t>
            </a:r>
          </a:p>
        </p:txBody>
      </p:sp>
      <p:pic>
        <p:nvPicPr>
          <p:cNvPr id="5" name="Imagen 4" descr="FotoSist+PC.jpg"/>
          <p:cNvPicPr>
            <a:picLocks noChangeAspect="1"/>
          </p:cNvPicPr>
          <p:nvPr/>
        </p:nvPicPr>
        <p:blipFill>
          <a:blip r:embed="rId2"/>
          <a:stretch>
            <a:fillRect/>
          </a:stretch>
        </p:blipFill>
        <p:spPr>
          <a:xfrm>
            <a:off x="1416373" y="3897121"/>
            <a:ext cx="2535679" cy="1901759"/>
          </a:xfrm>
          <a:prstGeom prst="rect">
            <a:avLst/>
          </a:prstGeom>
        </p:spPr>
      </p:pic>
      <p:sp>
        <p:nvSpPr>
          <p:cNvPr id="6" name="CuadroTexto 5"/>
          <p:cNvSpPr txBox="1"/>
          <p:nvPr/>
        </p:nvSpPr>
        <p:spPr>
          <a:xfrm>
            <a:off x="1528429" y="5906588"/>
            <a:ext cx="2188801" cy="276999"/>
          </a:xfrm>
          <a:prstGeom prst="rect">
            <a:avLst/>
          </a:prstGeom>
          <a:noFill/>
        </p:spPr>
        <p:txBody>
          <a:bodyPr wrap="square" rtlCol="0">
            <a:spAutoFit/>
          </a:bodyPr>
          <a:lstStyle/>
          <a:p>
            <a:pPr algn="ctr"/>
            <a:r>
              <a:rPr lang="es-ES_tradnl" sz="1200" i="1" dirty="0">
                <a:solidFill>
                  <a:srgbClr val="17375E"/>
                </a:solidFill>
                <a:latin typeface="Papyrus"/>
                <a:cs typeface="Papyrus"/>
              </a:rPr>
              <a:t>HIDEN SIMS Workstation</a:t>
            </a:r>
          </a:p>
        </p:txBody>
      </p:sp>
      <p:sp>
        <p:nvSpPr>
          <p:cNvPr id="7" name="CuadroTexto 6"/>
          <p:cNvSpPr txBox="1"/>
          <p:nvPr/>
        </p:nvSpPr>
        <p:spPr>
          <a:xfrm>
            <a:off x="762014" y="751803"/>
            <a:ext cx="7407077" cy="461665"/>
          </a:xfrm>
          <a:prstGeom prst="rect">
            <a:avLst/>
          </a:prstGeom>
          <a:noFill/>
        </p:spPr>
        <p:txBody>
          <a:bodyPr wrap="square" rtlCol="0">
            <a:spAutoFit/>
          </a:bodyPr>
          <a:lstStyle/>
          <a:p>
            <a:pPr algn="ctr"/>
            <a:r>
              <a:rPr lang="es-ES_tradnl" sz="2400" b="1" u="sng" dirty="0">
                <a:solidFill>
                  <a:srgbClr val="17375E"/>
                </a:solidFill>
                <a:latin typeface="Papyrus"/>
                <a:cs typeface="Papyrus"/>
              </a:rPr>
              <a:t>CIEMAT (Madrid, </a:t>
            </a:r>
            <a:r>
              <a:rPr lang="es-ES_tradnl" sz="2400" b="1" u="sng" dirty="0" err="1">
                <a:solidFill>
                  <a:srgbClr val="17375E"/>
                </a:solidFill>
                <a:latin typeface="Papyrus"/>
                <a:cs typeface="Papyrus"/>
              </a:rPr>
              <a:t>Spain</a:t>
            </a:r>
            <a:r>
              <a:rPr lang="es-ES_tradnl" sz="2400" b="1" u="sng" dirty="0">
                <a:solidFill>
                  <a:srgbClr val="17375E"/>
                </a:solidFill>
                <a:latin typeface="Papyrus"/>
                <a:cs typeface="Papyrus"/>
              </a:rPr>
              <a:t>) </a:t>
            </a:r>
            <a:r>
              <a:rPr lang="es-ES_tradnl" sz="2400" b="1" u="sng" dirty="0" err="1">
                <a:solidFill>
                  <a:srgbClr val="17375E"/>
                </a:solidFill>
                <a:latin typeface="Papyrus"/>
                <a:cs typeface="Papyrus"/>
              </a:rPr>
              <a:t>Testing</a:t>
            </a:r>
            <a:r>
              <a:rPr lang="es-ES_tradnl" sz="2400" b="1" u="sng" dirty="0">
                <a:solidFill>
                  <a:srgbClr val="17375E"/>
                </a:solidFill>
                <a:latin typeface="Papyrus"/>
                <a:cs typeface="Papyrus"/>
              </a:rPr>
              <a:t> </a:t>
            </a:r>
            <a:r>
              <a:rPr lang="es-ES_tradnl" sz="2400" b="1" u="sng" dirty="0" err="1">
                <a:solidFill>
                  <a:srgbClr val="17375E"/>
                </a:solidFill>
                <a:latin typeface="Papyrus"/>
                <a:cs typeface="Papyrus"/>
              </a:rPr>
              <a:t>Facilities</a:t>
            </a:r>
            <a:r>
              <a:rPr lang="es-ES_tradnl" sz="2400" b="1" u="sng" dirty="0">
                <a:solidFill>
                  <a:srgbClr val="17375E"/>
                </a:solidFill>
                <a:latin typeface="Papyrus"/>
                <a:cs typeface="Papyrus"/>
              </a:rPr>
              <a:t> (II)</a:t>
            </a:r>
          </a:p>
        </p:txBody>
      </p:sp>
      <p:pic>
        <p:nvPicPr>
          <p:cNvPr id="10" name="Imagen 9"/>
          <p:cNvPicPr>
            <a:picLocks noChangeAspect="1"/>
          </p:cNvPicPr>
          <p:nvPr/>
        </p:nvPicPr>
        <p:blipFill>
          <a:blip r:embed="rId3"/>
          <a:stretch>
            <a:fillRect/>
          </a:stretch>
        </p:blipFill>
        <p:spPr>
          <a:xfrm>
            <a:off x="4980427" y="3494855"/>
            <a:ext cx="2910805" cy="1958266"/>
          </a:xfrm>
          <a:prstGeom prst="rect">
            <a:avLst/>
          </a:prstGeom>
          <a:ln>
            <a:solidFill>
              <a:srgbClr val="FF0000"/>
            </a:solidFill>
          </a:ln>
        </p:spPr>
      </p:pic>
      <p:sp>
        <p:nvSpPr>
          <p:cNvPr id="11" name="CuadroTexto 10"/>
          <p:cNvSpPr txBox="1"/>
          <p:nvPr/>
        </p:nvSpPr>
        <p:spPr>
          <a:xfrm>
            <a:off x="4588026" y="5552206"/>
            <a:ext cx="3643339" cy="830997"/>
          </a:xfrm>
          <a:prstGeom prst="rect">
            <a:avLst/>
          </a:prstGeom>
          <a:noFill/>
        </p:spPr>
        <p:txBody>
          <a:bodyPr wrap="square" rtlCol="0">
            <a:spAutoFit/>
          </a:bodyPr>
          <a:lstStyle/>
          <a:p>
            <a:pPr algn="ctr"/>
            <a:r>
              <a:rPr lang="es-ES_tradnl" sz="1200" i="1" dirty="0" err="1">
                <a:solidFill>
                  <a:srgbClr val="17375E"/>
                </a:solidFill>
                <a:latin typeface="Papyrus"/>
                <a:cs typeface="Papyrus"/>
              </a:rPr>
              <a:t>Evolution</a:t>
            </a:r>
            <a:r>
              <a:rPr lang="es-ES_tradnl" sz="1200" i="1" dirty="0">
                <a:solidFill>
                  <a:srgbClr val="17375E"/>
                </a:solidFill>
                <a:latin typeface="Papyrus"/>
                <a:cs typeface="Papyrus"/>
              </a:rPr>
              <a:t> of a </a:t>
            </a:r>
            <a:r>
              <a:rPr lang="es-ES_tradnl" sz="1200" i="1" dirty="0" err="1">
                <a:solidFill>
                  <a:srgbClr val="17375E"/>
                </a:solidFill>
                <a:latin typeface="Papyrus"/>
                <a:cs typeface="Papyrus"/>
              </a:rPr>
              <a:t>mass</a:t>
            </a:r>
            <a:r>
              <a:rPr lang="es-ES_tradnl" sz="1200" i="1" dirty="0">
                <a:solidFill>
                  <a:srgbClr val="17375E"/>
                </a:solidFill>
                <a:latin typeface="Papyrus"/>
                <a:cs typeface="Papyrus"/>
              </a:rPr>
              <a:t> </a:t>
            </a:r>
            <a:r>
              <a:rPr lang="es-ES_tradnl" sz="1200" i="1" dirty="0" err="1">
                <a:solidFill>
                  <a:srgbClr val="17375E"/>
                </a:solidFill>
                <a:latin typeface="Papyrus"/>
                <a:cs typeface="Papyrus"/>
              </a:rPr>
              <a:t>signal</a:t>
            </a:r>
            <a:r>
              <a:rPr lang="es-ES_tradnl" sz="1200" i="1" dirty="0">
                <a:solidFill>
                  <a:srgbClr val="17375E"/>
                </a:solidFill>
                <a:latin typeface="Papyrus"/>
                <a:cs typeface="Papyrus"/>
              </a:rPr>
              <a:t> as a </a:t>
            </a:r>
            <a:r>
              <a:rPr lang="es-ES_tradnl" sz="1200" i="1" dirty="0" err="1">
                <a:solidFill>
                  <a:srgbClr val="17375E"/>
                </a:solidFill>
                <a:latin typeface="Papyrus"/>
                <a:cs typeface="Papyrus"/>
              </a:rPr>
              <a:t>function</a:t>
            </a:r>
            <a:r>
              <a:rPr lang="es-ES_tradnl" sz="1200" i="1" dirty="0">
                <a:solidFill>
                  <a:srgbClr val="17375E"/>
                </a:solidFill>
                <a:latin typeface="Papyrus"/>
                <a:cs typeface="Papyrus"/>
              </a:rPr>
              <a:t> of time</a:t>
            </a:r>
          </a:p>
          <a:p>
            <a:pPr algn="ctr"/>
            <a:r>
              <a:rPr lang="es-ES_tradnl" sz="1200" i="1" dirty="0">
                <a:solidFill>
                  <a:srgbClr val="17375E"/>
                </a:solidFill>
                <a:latin typeface="Papyrus"/>
                <a:cs typeface="Papyrus"/>
              </a:rPr>
              <a:t>JUST AN EXAMPLE !!</a:t>
            </a:r>
          </a:p>
          <a:p>
            <a:pPr algn="ctr"/>
            <a:r>
              <a:rPr lang="es-ES_tradnl" sz="1200" i="1" dirty="0" err="1">
                <a:solidFill>
                  <a:srgbClr val="17375E"/>
                </a:solidFill>
                <a:latin typeface="Papyrus"/>
                <a:cs typeface="Papyrus"/>
              </a:rPr>
              <a:t>Not</a:t>
            </a:r>
            <a:r>
              <a:rPr lang="es-ES_tradnl" sz="1200" i="1" dirty="0">
                <a:solidFill>
                  <a:srgbClr val="17375E"/>
                </a:solidFill>
                <a:latin typeface="Papyrus"/>
                <a:cs typeface="Papyrus"/>
              </a:rPr>
              <a:t> </a:t>
            </a:r>
            <a:r>
              <a:rPr lang="es-ES_tradnl" sz="1200" i="1" dirty="0" err="1">
                <a:solidFill>
                  <a:srgbClr val="17375E"/>
                </a:solidFill>
                <a:latin typeface="Papyrus"/>
                <a:cs typeface="Papyrus"/>
              </a:rPr>
              <a:t>showing</a:t>
            </a:r>
            <a:r>
              <a:rPr lang="es-ES_tradnl" sz="1200" i="1" dirty="0">
                <a:solidFill>
                  <a:srgbClr val="17375E"/>
                </a:solidFill>
                <a:latin typeface="Papyrus"/>
                <a:cs typeface="Papyrus"/>
              </a:rPr>
              <a:t> </a:t>
            </a:r>
            <a:r>
              <a:rPr lang="es-ES_tradnl" sz="1200" i="1" dirty="0" err="1">
                <a:solidFill>
                  <a:srgbClr val="17375E"/>
                </a:solidFill>
                <a:latin typeface="Papyrus"/>
                <a:cs typeface="Papyrus"/>
              </a:rPr>
              <a:t>the</a:t>
            </a:r>
            <a:r>
              <a:rPr lang="es-ES_tradnl" sz="1200" i="1" dirty="0">
                <a:solidFill>
                  <a:srgbClr val="17375E"/>
                </a:solidFill>
                <a:latin typeface="Papyrus"/>
                <a:cs typeface="Papyrus"/>
              </a:rPr>
              <a:t> </a:t>
            </a:r>
            <a:r>
              <a:rPr lang="es-ES_tradnl" sz="1200" i="1" dirty="0" err="1">
                <a:solidFill>
                  <a:srgbClr val="17375E"/>
                </a:solidFill>
                <a:latin typeface="Papyrus"/>
                <a:cs typeface="Papyrus"/>
              </a:rPr>
              <a:t>breeder</a:t>
            </a:r>
            <a:r>
              <a:rPr lang="es-ES_tradnl" sz="1200" i="1" dirty="0">
                <a:solidFill>
                  <a:srgbClr val="17375E"/>
                </a:solidFill>
                <a:latin typeface="Papyrus"/>
                <a:cs typeface="Papyrus"/>
              </a:rPr>
              <a:t> </a:t>
            </a:r>
            <a:r>
              <a:rPr lang="es-ES_tradnl" sz="1200" i="1" dirty="0" err="1">
                <a:solidFill>
                  <a:srgbClr val="17375E"/>
                </a:solidFill>
                <a:latin typeface="Papyrus"/>
                <a:cs typeface="Papyrus"/>
              </a:rPr>
              <a:t>behaviour</a:t>
            </a:r>
            <a:r>
              <a:rPr lang="es-ES_tradnl" sz="1200" i="1" dirty="0">
                <a:solidFill>
                  <a:srgbClr val="17375E"/>
                </a:solidFill>
                <a:latin typeface="Papyrus"/>
                <a:cs typeface="Papyrus"/>
              </a:rPr>
              <a:t> !!</a:t>
            </a:r>
          </a:p>
          <a:p>
            <a:pPr algn="ctr"/>
            <a:endParaRPr lang="es-ES_tradnl" sz="1200" i="1" dirty="0">
              <a:solidFill>
                <a:srgbClr val="17375E"/>
              </a:solidFill>
              <a:latin typeface="Papyrus"/>
              <a:cs typeface="Papyrus"/>
            </a:endParaRPr>
          </a:p>
        </p:txBody>
      </p:sp>
      <p:pic>
        <p:nvPicPr>
          <p:cNvPr id="8"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0029" y="58134"/>
            <a:ext cx="2043210" cy="626662"/>
          </a:xfrm>
          <a:prstGeom prst="rect">
            <a:avLst/>
          </a:prstGeom>
          <a:noFill/>
          <a:ln>
            <a:noFill/>
          </a:ln>
        </p:spPr>
      </p:pic>
      <p:cxnSp>
        <p:nvCxnSpPr>
          <p:cNvPr id="9" name="Conector recto 8"/>
          <p:cNvCxnSpPr/>
          <p:nvPr/>
        </p:nvCxnSpPr>
        <p:spPr>
          <a:xfrm>
            <a:off x="1928079"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Imagen 11"/>
          <p:cNvPicPr>
            <a:picLocks noChangeAspect="1"/>
          </p:cNvPicPr>
          <p:nvPr/>
        </p:nvPicPr>
        <p:blipFill>
          <a:blip r:embed="rId5"/>
          <a:stretch>
            <a:fillRect/>
          </a:stretch>
        </p:blipFill>
        <p:spPr>
          <a:xfrm>
            <a:off x="140194" y="75196"/>
            <a:ext cx="1574800" cy="609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1941" y="1350119"/>
            <a:ext cx="4883150" cy="1431161"/>
          </a:xfrm>
          <a:prstGeom prst="rect">
            <a:avLst/>
          </a:prstGeom>
        </p:spPr>
        <p:txBody>
          <a:bodyPr wrap="square">
            <a:spAutoFit/>
          </a:bodyPr>
          <a:lstStyle/>
          <a:p>
            <a:pPr algn="r">
              <a:spcAft>
                <a:spcPts val="600"/>
              </a:spcAft>
            </a:pPr>
            <a:r>
              <a:rPr lang="en-GB" sz="1600" b="1" u="sng" dirty="0">
                <a:solidFill>
                  <a:srgbClr val="17375E"/>
                </a:solidFill>
                <a:latin typeface="Papyrus"/>
                <a:cs typeface="Papyrus"/>
              </a:rPr>
              <a:t>Microscopy inspection</a:t>
            </a:r>
            <a:r>
              <a:rPr lang="en-GB" sz="1600" dirty="0">
                <a:solidFill>
                  <a:srgbClr val="17375E"/>
                </a:solidFill>
                <a:latin typeface="Papyrus"/>
                <a:cs typeface="Papyrus"/>
              </a:rPr>
              <a:t> by means of FESEM</a:t>
            </a:r>
            <a:r>
              <a:rPr lang="en-GB" sz="1400" dirty="0">
                <a:solidFill>
                  <a:srgbClr val="17375E"/>
                </a:solidFill>
                <a:latin typeface="Papyrus"/>
                <a:cs typeface="Papyrus"/>
              </a:rPr>
              <a:t>. </a:t>
            </a:r>
          </a:p>
          <a:p>
            <a:pPr algn="r">
              <a:spcAft>
                <a:spcPts val="600"/>
              </a:spcAft>
              <a:buFont typeface="Courier New"/>
              <a:buChar char="o"/>
            </a:pPr>
            <a:r>
              <a:rPr lang="en-GB" sz="1400" dirty="0">
                <a:solidFill>
                  <a:srgbClr val="17375E"/>
                </a:solidFill>
                <a:latin typeface="Papyrus"/>
                <a:cs typeface="Papyrus"/>
              </a:rPr>
              <a:t> On FIB-polished cross-sections of about 10 x 10 x few mm </a:t>
            </a:r>
          </a:p>
          <a:p>
            <a:pPr algn="r">
              <a:spcAft>
                <a:spcPts val="600"/>
              </a:spcAft>
              <a:buFont typeface="Courier New"/>
              <a:buChar char="o"/>
            </a:pPr>
            <a:r>
              <a:rPr lang="en-GB" sz="1400" dirty="0">
                <a:solidFill>
                  <a:srgbClr val="17375E"/>
                </a:solidFill>
                <a:latin typeface="Papyrus"/>
                <a:cs typeface="Papyrus"/>
              </a:rPr>
              <a:t> Focussing on material degradation.</a:t>
            </a:r>
          </a:p>
          <a:p>
            <a:pPr algn="r">
              <a:spcAft>
                <a:spcPts val="600"/>
              </a:spcAft>
              <a:buFont typeface="Courier New"/>
              <a:buChar char="o"/>
            </a:pPr>
            <a:r>
              <a:rPr lang="en-GB" sz="1400" dirty="0">
                <a:solidFill>
                  <a:srgbClr val="17375E"/>
                </a:solidFill>
                <a:latin typeface="Papyrus"/>
                <a:cs typeface="Papyrus"/>
              </a:rPr>
              <a:t> Complete structural and compositional study due to EBSD and EDX detection, respectively. </a:t>
            </a:r>
          </a:p>
        </p:txBody>
      </p:sp>
      <p:pic>
        <p:nvPicPr>
          <p:cNvPr id="5" name="Imagen 4" descr="Foto0049.jpg"/>
          <p:cNvPicPr>
            <a:picLocks noChangeAspect="1"/>
          </p:cNvPicPr>
          <p:nvPr/>
        </p:nvPicPr>
        <p:blipFill>
          <a:blip r:embed="rId2"/>
          <a:stretch>
            <a:fillRect/>
          </a:stretch>
        </p:blipFill>
        <p:spPr>
          <a:xfrm>
            <a:off x="6167775" y="1358669"/>
            <a:ext cx="2216150" cy="1662113"/>
          </a:xfrm>
          <a:prstGeom prst="rect">
            <a:avLst/>
          </a:prstGeom>
        </p:spPr>
      </p:pic>
      <p:sp>
        <p:nvSpPr>
          <p:cNvPr id="6" name="CuadroTexto 5"/>
          <p:cNvSpPr txBox="1"/>
          <p:nvPr/>
        </p:nvSpPr>
        <p:spPr>
          <a:xfrm>
            <a:off x="6325603" y="3090800"/>
            <a:ext cx="2406157" cy="461665"/>
          </a:xfrm>
          <a:prstGeom prst="rect">
            <a:avLst/>
          </a:prstGeom>
          <a:noFill/>
        </p:spPr>
        <p:txBody>
          <a:bodyPr wrap="square" rtlCol="0">
            <a:spAutoFit/>
          </a:bodyPr>
          <a:lstStyle/>
          <a:p>
            <a:r>
              <a:rPr lang="es-ES_tradnl" sz="1200" i="1">
                <a:solidFill>
                  <a:srgbClr val="17375E"/>
                </a:solidFill>
                <a:latin typeface="Papyrus"/>
                <a:cs typeface="Papyrus"/>
              </a:rPr>
              <a:t>FESEM + FIB Zeiss Auriga Compact</a:t>
            </a:r>
          </a:p>
        </p:txBody>
      </p:sp>
      <p:pic>
        <p:nvPicPr>
          <p:cNvPr id="7" name="Imagen 6"/>
          <p:cNvPicPr>
            <a:picLocks noChangeAspect="1"/>
          </p:cNvPicPr>
          <p:nvPr/>
        </p:nvPicPr>
        <p:blipFill>
          <a:blip r:embed="rId3"/>
          <a:stretch>
            <a:fillRect/>
          </a:stretch>
        </p:blipFill>
        <p:spPr>
          <a:xfrm>
            <a:off x="6508987" y="4746359"/>
            <a:ext cx="2075015" cy="1403019"/>
          </a:xfrm>
          <a:prstGeom prst="rect">
            <a:avLst/>
          </a:prstGeom>
        </p:spPr>
      </p:pic>
      <p:sp>
        <p:nvSpPr>
          <p:cNvPr id="8" name="Rectángulo 7"/>
          <p:cNvSpPr/>
          <p:nvPr/>
        </p:nvSpPr>
        <p:spPr>
          <a:xfrm>
            <a:off x="-168072" y="4678621"/>
            <a:ext cx="6687131" cy="1508105"/>
          </a:xfrm>
          <a:prstGeom prst="rect">
            <a:avLst/>
          </a:prstGeom>
        </p:spPr>
        <p:txBody>
          <a:bodyPr wrap="square">
            <a:spAutoFit/>
          </a:bodyPr>
          <a:lstStyle/>
          <a:p>
            <a:pPr algn="r">
              <a:spcAft>
                <a:spcPts val="600"/>
              </a:spcAft>
            </a:pPr>
            <a:r>
              <a:rPr lang="en-GB" sz="1600" b="1" u="sng" dirty="0" err="1">
                <a:solidFill>
                  <a:srgbClr val="17375E"/>
                </a:solidFill>
                <a:latin typeface="Papyrus"/>
                <a:cs typeface="Papyrus"/>
              </a:rPr>
              <a:t>Microtensile</a:t>
            </a:r>
            <a:r>
              <a:rPr lang="en-GB" sz="1600" b="1" u="sng" dirty="0">
                <a:solidFill>
                  <a:srgbClr val="17375E"/>
                </a:solidFill>
                <a:latin typeface="Papyrus"/>
                <a:cs typeface="Papyrus"/>
              </a:rPr>
              <a:t>/compression testing</a:t>
            </a:r>
            <a:r>
              <a:rPr lang="en-GB" sz="1600" dirty="0">
                <a:solidFill>
                  <a:srgbClr val="17375E"/>
                </a:solidFill>
                <a:latin typeface="Papyrus"/>
                <a:cs typeface="Papyrus"/>
              </a:rPr>
              <a:t> inside of the FESEM Zeiss </a:t>
            </a:r>
            <a:r>
              <a:rPr lang="en-GB" sz="1600" dirty="0" err="1">
                <a:solidFill>
                  <a:srgbClr val="17375E"/>
                </a:solidFill>
                <a:latin typeface="Papyrus"/>
                <a:cs typeface="Papyrus"/>
              </a:rPr>
              <a:t>Auriga</a:t>
            </a:r>
            <a:r>
              <a:rPr lang="en-GB" sz="1400" dirty="0">
                <a:solidFill>
                  <a:srgbClr val="17375E"/>
                </a:solidFill>
                <a:latin typeface="Papyrus"/>
                <a:cs typeface="Papyrus"/>
              </a:rPr>
              <a:t>. </a:t>
            </a:r>
          </a:p>
          <a:p>
            <a:pPr algn="r">
              <a:spcAft>
                <a:spcPts val="600"/>
              </a:spcAft>
              <a:buFont typeface="Courier New"/>
              <a:buChar char="o"/>
            </a:pPr>
            <a:r>
              <a:rPr lang="en-GB" sz="1400" dirty="0">
                <a:solidFill>
                  <a:srgbClr val="17375E"/>
                </a:solidFill>
                <a:latin typeface="Papyrus"/>
                <a:cs typeface="Papyrus"/>
              </a:rPr>
              <a:t> </a:t>
            </a:r>
            <a:r>
              <a:rPr lang="es-ES_tradnl" sz="1400" dirty="0">
                <a:solidFill>
                  <a:srgbClr val="17375E"/>
                </a:solidFill>
                <a:latin typeface="Papyrus"/>
                <a:cs typeface="Papyrus"/>
              </a:rPr>
              <a:t> </a:t>
            </a:r>
            <a:r>
              <a:rPr lang="es-ES_tradnl" sz="1400" dirty="0" err="1">
                <a:solidFill>
                  <a:srgbClr val="17375E"/>
                </a:solidFill>
                <a:latin typeface="Papyrus"/>
                <a:cs typeface="Papyrus"/>
              </a:rPr>
              <a:t>Typical</a:t>
            </a:r>
            <a:r>
              <a:rPr lang="es-ES_tradnl" sz="1400" dirty="0">
                <a:solidFill>
                  <a:srgbClr val="17375E"/>
                </a:solidFill>
                <a:latin typeface="Papyrus"/>
                <a:cs typeface="Papyrus"/>
              </a:rPr>
              <a:t> </a:t>
            </a:r>
            <a:r>
              <a:rPr lang="es-ES_tradnl" sz="1400" dirty="0" err="1">
                <a:solidFill>
                  <a:srgbClr val="17375E"/>
                </a:solidFill>
                <a:latin typeface="Papyrus"/>
                <a:cs typeface="Papyrus"/>
              </a:rPr>
              <a:t>specimen</a:t>
            </a:r>
            <a:r>
              <a:rPr lang="es-ES_tradnl" sz="1400" dirty="0">
                <a:solidFill>
                  <a:srgbClr val="17375E"/>
                </a:solidFill>
                <a:latin typeface="Papyrus"/>
                <a:cs typeface="Papyrus"/>
              </a:rPr>
              <a:t> </a:t>
            </a:r>
            <a:r>
              <a:rPr lang="es-ES_tradnl" sz="1400" dirty="0" err="1">
                <a:solidFill>
                  <a:srgbClr val="17375E"/>
                </a:solidFill>
                <a:latin typeface="Papyrus"/>
                <a:cs typeface="Papyrus"/>
              </a:rPr>
              <a:t>size</a:t>
            </a:r>
            <a:r>
              <a:rPr lang="es-ES_tradnl" sz="1400" dirty="0">
                <a:solidFill>
                  <a:srgbClr val="17375E"/>
                </a:solidFill>
                <a:latin typeface="Papyrus"/>
                <a:cs typeface="Papyrus"/>
              </a:rPr>
              <a:t>: 50 x 10 x 5 mm</a:t>
            </a:r>
          </a:p>
          <a:p>
            <a:pPr algn="r">
              <a:spcAft>
                <a:spcPts val="600"/>
              </a:spcAft>
              <a:buFont typeface="Courier New"/>
              <a:buChar char="o"/>
            </a:pPr>
            <a:r>
              <a:rPr lang="es-ES_tradnl" sz="1400" dirty="0">
                <a:solidFill>
                  <a:srgbClr val="17375E"/>
                </a:solidFill>
                <a:latin typeface="Papyrus"/>
                <a:cs typeface="Papyrus"/>
              </a:rPr>
              <a:t> </a:t>
            </a:r>
            <a:r>
              <a:rPr lang="es-ES_tradnl" sz="1400" dirty="0" err="1">
                <a:solidFill>
                  <a:srgbClr val="17375E"/>
                </a:solidFill>
                <a:latin typeface="Papyrus"/>
                <a:cs typeface="Papyrus"/>
              </a:rPr>
              <a:t>Loads</a:t>
            </a:r>
            <a:r>
              <a:rPr lang="es-ES_tradnl" sz="1400" dirty="0">
                <a:solidFill>
                  <a:srgbClr val="17375E"/>
                </a:solidFill>
                <a:latin typeface="Papyrus"/>
                <a:cs typeface="Papyrus"/>
              </a:rPr>
              <a:t> </a:t>
            </a:r>
            <a:r>
              <a:rPr lang="es-ES_tradnl" sz="1400" dirty="0" err="1">
                <a:solidFill>
                  <a:srgbClr val="17375E"/>
                </a:solidFill>
                <a:latin typeface="Papyrus"/>
                <a:cs typeface="Papyrus"/>
              </a:rPr>
              <a:t>from</a:t>
            </a:r>
            <a:r>
              <a:rPr lang="es-ES_tradnl" sz="1400" dirty="0">
                <a:solidFill>
                  <a:srgbClr val="17375E"/>
                </a:solidFill>
                <a:latin typeface="Papyrus"/>
                <a:cs typeface="Papyrus"/>
              </a:rPr>
              <a:t> 10kN </a:t>
            </a:r>
            <a:r>
              <a:rPr lang="es-ES_tradnl" sz="1400" dirty="0" err="1">
                <a:solidFill>
                  <a:srgbClr val="17375E"/>
                </a:solidFill>
                <a:latin typeface="Papyrus"/>
                <a:cs typeface="Papyrus"/>
              </a:rPr>
              <a:t>to</a:t>
            </a:r>
            <a:r>
              <a:rPr lang="es-ES_tradnl" sz="1400" dirty="0">
                <a:solidFill>
                  <a:srgbClr val="17375E"/>
                </a:solidFill>
                <a:latin typeface="Papyrus"/>
                <a:cs typeface="Papyrus"/>
              </a:rPr>
              <a:t> 10N; </a:t>
            </a:r>
            <a:r>
              <a:rPr lang="es-ES_tradnl" sz="1400" dirty="0" err="1">
                <a:solidFill>
                  <a:srgbClr val="17375E"/>
                </a:solidFill>
                <a:latin typeface="Papyrus"/>
                <a:cs typeface="Papyrus"/>
              </a:rPr>
              <a:t>resolution</a:t>
            </a:r>
            <a:r>
              <a:rPr lang="es-ES_tradnl" sz="1400" dirty="0">
                <a:solidFill>
                  <a:srgbClr val="17375E"/>
                </a:solidFill>
                <a:latin typeface="Papyrus"/>
                <a:cs typeface="Papyrus"/>
              </a:rPr>
              <a:t> 1N </a:t>
            </a:r>
            <a:r>
              <a:rPr lang="es-ES_tradnl" sz="1400" dirty="0" err="1">
                <a:solidFill>
                  <a:srgbClr val="17375E"/>
                </a:solidFill>
                <a:latin typeface="Papyrus"/>
                <a:cs typeface="Papyrus"/>
              </a:rPr>
              <a:t>to</a:t>
            </a:r>
            <a:r>
              <a:rPr lang="es-ES_tradnl" sz="1400" dirty="0">
                <a:solidFill>
                  <a:srgbClr val="17375E"/>
                </a:solidFill>
                <a:latin typeface="Papyrus"/>
                <a:cs typeface="Papyrus"/>
              </a:rPr>
              <a:t> 0,01N</a:t>
            </a:r>
          </a:p>
          <a:p>
            <a:pPr algn="r">
              <a:spcAft>
                <a:spcPts val="600"/>
              </a:spcAft>
              <a:buFont typeface="Courier New"/>
              <a:buChar char="o"/>
            </a:pPr>
            <a:r>
              <a:rPr lang="es-ES_tradnl" sz="1400" dirty="0">
                <a:solidFill>
                  <a:srgbClr val="17375E"/>
                </a:solidFill>
                <a:latin typeface="Papyrus"/>
                <a:cs typeface="Papyrus"/>
              </a:rPr>
              <a:t> </a:t>
            </a:r>
            <a:r>
              <a:rPr lang="es-ES_tradnl" sz="1400" dirty="0" err="1">
                <a:solidFill>
                  <a:srgbClr val="17375E"/>
                </a:solidFill>
                <a:latin typeface="Papyrus"/>
                <a:cs typeface="Papyrus"/>
              </a:rPr>
              <a:t>Heating</a:t>
            </a:r>
            <a:r>
              <a:rPr lang="es-ES_tradnl" sz="1400" dirty="0">
                <a:solidFill>
                  <a:srgbClr val="17375E"/>
                </a:solidFill>
                <a:latin typeface="Papyrus"/>
                <a:cs typeface="Papyrus"/>
              </a:rPr>
              <a:t> </a:t>
            </a:r>
            <a:r>
              <a:rPr lang="es-ES_tradnl" sz="1400" dirty="0" err="1">
                <a:solidFill>
                  <a:srgbClr val="17375E"/>
                </a:solidFill>
                <a:latin typeface="Papyrus"/>
                <a:cs typeface="Papyrus"/>
              </a:rPr>
              <a:t>element</a:t>
            </a:r>
            <a:r>
              <a:rPr lang="es-ES_tradnl" sz="1400" dirty="0">
                <a:solidFill>
                  <a:srgbClr val="17375E"/>
                </a:solidFill>
                <a:latin typeface="Papyrus"/>
                <a:cs typeface="Papyrus"/>
              </a:rPr>
              <a:t> up </a:t>
            </a:r>
            <a:r>
              <a:rPr lang="es-ES_tradnl" sz="1400" dirty="0" err="1">
                <a:solidFill>
                  <a:srgbClr val="17375E"/>
                </a:solidFill>
                <a:latin typeface="Papyrus"/>
                <a:cs typeface="Papyrus"/>
              </a:rPr>
              <a:t>to</a:t>
            </a:r>
            <a:r>
              <a:rPr lang="es-ES_tradnl" sz="1400" dirty="0">
                <a:solidFill>
                  <a:srgbClr val="17375E"/>
                </a:solidFill>
                <a:latin typeface="Papyrus"/>
                <a:cs typeface="Papyrus"/>
              </a:rPr>
              <a:t> 800C</a:t>
            </a:r>
          </a:p>
          <a:p>
            <a:pPr algn="r">
              <a:spcAft>
                <a:spcPts val="600"/>
              </a:spcAft>
              <a:buFont typeface="Courier New"/>
              <a:buChar char="o"/>
            </a:pPr>
            <a:r>
              <a:rPr lang="es-ES_tradnl" sz="1400" dirty="0">
                <a:solidFill>
                  <a:srgbClr val="17375E"/>
                </a:solidFill>
                <a:latin typeface="Papyrus"/>
                <a:cs typeface="Papyrus"/>
              </a:rPr>
              <a:t> </a:t>
            </a:r>
            <a:r>
              <a:rPr lang="es-ES_tradnl" sz="1400" dirty="0" err="1">
                <a:solidFill>
                  <a:srgbClr val="17375E"/>
                </a:solidFill>
                <a:latin typeface="Papyrus"/>
                <a:cs typeface="Papyrus"/>
              </a:rPr>
              <a:t>Adaptation</a:t>
            </a:r>
            <a:r>
              <a:rPr lang="es-ES_tradnl" sz="1400" dirty="0">
                <a:solidFill>
                  <a:srgbClr val="17375E"/>
                </a:solidFill>
                <a:latin typeface="Papyrus"/>
                <a:cs typeface="Papyrus"/>
              </a:rPr>
              <a:t> </a:t>
            </a:r>
            <a:r>
              <a:rPr lang="es-ES_tradnl" sz="1400" dirty="0" err="1">
                <a:solidFill>
                  <a:srgbClr val="17375E"/>
                </a:solidFill>
                <a:latin typeface="Papyrus"/>
                <a:cs typeface="Papyrus"/>
              </a:rPr>
              <a:t>to</a:t>
            </a:r>
            <a:r>
              <a:rPr lang="es-ES_tradnl" sz="1400" dirty="0">
                <a:solidFill>
                  <a:srgbClr val="17375E"/>
                </a:solidFill>
                <a:latin typeface="Papyrus"/>
                <a:cs typeface="Papyrus"/>
              </a:rPr>
              <a:t> EBSD</a:t>
            </a:r>
            <a:endParaRPr lang="en-GB" sz="1400" dirty="0">
              <a:solidFill>
                <a:srgbClr val="17375E"/>
              </a:solidFill>
              <a:latin typeface="Papyrus"/>
              <a:cs typeface="Papyrus"/>
            </a:endParaRPr>
          </a:p>
        </p:txBody>
      </p:sp>
      <p:sp>
        <p:nvSpPr>
          <p:cNvPr id="10" name="CuadroTexto 9"/>
          <p:cNvSpPr txBox="1"/>
          <p:nvPr/>
        </p:nvSpPr>
        <p:spPr>
          <a:xfrm>
            <a:off x="1157874" y="714455"/>
            <a:ext cx="6562994" cy="461665"/>
          </a:xfrm>
          <a:prstGeom prst="rect">
            <a:avLst/>
          </a:prstGeom>
          <a:noFill/>
        </p:spPr>
        <p:txBody>
          <a:bodyPr wrap="square" rtlCol="0">
            <a:spAutoFit/>
          </a:bodyPr>
          <a:lstStyle/>
          <a:p>
            <a:pPr algn="r"/>
            <a:r>
              <a:rPr lang="es-ES_tradnl" sz="2400" b="1" u="sng" dirty="0">
                <a:solidFill>
                  <a:srgbClr val="17375E"/>
                </a:solidFill>
                <a:latin typeface="Papyrus"/>
                <a:cs typeface="Papyrus"/>
              </a:rPr>
              <a:t>CIEMAT (Madrid, </a:t>
            </a:r>
            <a:r>
              <a:rPr lang="es-ES_tradnl" sz="2400" b="1" u="sng" dirty="0" err="1">
                <a:solidFill>
                  <a:srgbClr val="17375E"/>
                </a:solidFill>
                <a:latin typeface="Papyrus"/>
                <a:cs typeface="Papyrus"/>
              </a:rPr>
              <a:t>Spain</a:t>
            </a:r>
            <a:r>
              <a:rPr lang="es-ES_tradnl" sz="2400" b="1" u="sng" dirty="0">
                <a:solidFill>
                  <a:srgbClr val="17375E"/>
                </a:solidFill>
                <a:latin typeface="Papyrus"/>
                <a:cs typeface="Papyrus"/>
              </a:rPr>
              <a:t>) </a:t>
            </a:r>
            <a:r>
              <a:rPr lang="es-ES_tradnl" sz="2400" b="1" u="sng" dirty="0" err="1">
                <a:solidFill>
                  <a:srgbClr val="17375E"/>
                </a:solidFill>
                <a:latin typeface="Papyrus"/>
                <a:cs typeface="Papyrus"/>
              </a:rPr>
              <a:t>Testing</a:t>
            </a:r>
            <a:r>
              <a:rPr lang="es-ES_tradnl" sz="2400" b="1" u="sng" dirty="0">
                <a:solidFill>
                  <a:srgbClr val="17375E"/>
                </a:solidFill>
                <a:latin typeface="Papyrus"/>
                <a:cs typeface="Papyrus"/>
              </a:rPr>
              <a:t> </a:t>
            </a:r>
            <a:r>
              <a:rPr lang="es-ES_tradnl" sz="2400" b="1" u="sng" dirty="0" err="1">
                <a:solidFill>
                  <a:srgbClr val="17375E"/>
                </a:solidFill>
                <a:latin typeface="Papyrus"/>
                <a:cs typeface="Papyrus"/>
              </a:rPr>
              <a:t>Facilities</a:t>
            </a:r>
            <a:r>
              <a:rPr lang="es-ES_tradnl" sz="2400" b="1" u="sng" dirty="0">
                <a:solidFill>
                  <a:srgbClr val="17375E"/>
                </a:solidFill>
                <a:latin typeface="Papyrus"/>
                <a:cs typeface="Papyrus"/>
              </a:rPr>
              <a:t> (III)</a:t>
            </a:r>
          </a:p>
        </p:txBody>
      </p:sp>
      <p:pic>
        <p:nvPicPr>
          <p:cNvPr id="12" name="Imagen 11" descr="KITS2_15.tif"/>
          <p:cNvPicPr>
            <a:picLocks noChangeAspect="1"/>
          </p:cNvPicPr>
          <p:nvPr/>
        </p:nvPicPr>
        <p:blipFill>
          <a:blip r:embed="rId4"/>
          <a:stretch>
            <a:fillRect/>
          </a:stretch>
        </p:blipFill>
        <p:spPr>
          <a:xfrm>
            <a:off x="4281492" y="2881536"/>
            <a:ext cx="2016607" cy="1512455"/>
          </a:xfrm>
          <a:prstGeom prst="rect">
            <a:avLst/>
          </a:prstGeom>
          <a:ln>
            <a:solidFill>
              <a:srgbClr val="FF0000"/>
            </a:solidFill>
          </a:ln>
        </p:spPr>
      </p:pic>
      <p:pic>
        <p:nvPicPr>
          <p:cNvPr id="11" name="Imagen 10" descr="KITS2_11.tif"/>
          <p:cNvPicPr>
            <a:picLocks noChangeAspect="1"/>
          </p:cNvPicPr>
          <p:nvPr/>
        </p:nvPicPr>
        <p:blipFill>
          <a:blip r:embed="rId5"/>
          <a:stretch>
            <a:fillRect/>
          </a:stretch>
        </p:blipFill>
        <p:spPr>
          <a:xfrm>
            <a:off x="2821623" y="3330451"/>
            <a:ext cx="1631756" cy="1223817"/>
          </a:xfrm>
          <a:prstGeom prst="rect">
            <a:avLst/>
          </a:prstGeom>
          <a:ln>
            <a:solidFill>
              <a:srgbClr val="FF0000"/>
            </a:solidFill>
          </a:ln>
        </p:spPr>
      </p:pic>
      <p:pic>
        <p:nvPicPr>
          <p:cNvPr id="13" name="Picture 9" descr="C:\Users\franket\Desktop\EUROfusion_PPPT_Logo_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0029" y="58134"/>
            <a:ext cx="2043210" cy="626662"/>
          </a:xfrm>
          <a:prstGeom prst="rect">
            <a:avLst/>
          </a:prstGeom>
          <a:noFill/>
          <a:ln>
            <a:noFill/>
          </a:ln>
        </p:spPr>
      </p:pic>
      <p:cxnSp>
        <p:nvCxnSpPr>
          <p:cNvPr id="14" name="Conector recto 13"/>
          <p:cNvCxnSpPr/>
          <p:nvPr/>
        </p:nvCxnSpPr>
        <p:spPr>
          <a:xfrm>
            <a:off x="1928079"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Imagen 14"/>
          <p:cNvPicPr>
            <a:picLocks noChangeAspect="1"/>
          </p:cNvPicPr>
          <p:nvPr/>
        </p:nvPicPr>
        <p:blipFill>
          <a:blip r:embed="rId7"/>
          <a:stretch>
            <a:fillRect/>
          </a:stretch>
        </p:blipFill>
        <p:spPr>
          <a:xfrm>
            <a:off x="140194" y="75196"/>
            <a:ext cx="1574800" cy="60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47021" y="2474091"/>
            <a:ext cx="7494486" cy="1384995"/>
          </a:xfrm>
          <a:prstGeom prst="rect">
            <a:avLst/>
          </a:prstGeom>
          <a:noFill/>
          <a:ln>
            <a:solidFill>
              <a:srgbClr val="E46C0A"/>
            </a:solidFill>
          </a:ln>
        </p:spPr>
        <p:txBody>
          <a:bodyPr wrap="square" rtlCol="0">
            <a:spAutoFit/>
          </a:bodyPr>
          <a:lstStyle/>
          <a:p>
            <a:pPr algn="ctr"/>
            <a:r>
              <a:rPr lang="en-GB" sz="2800" b="1" dirty="0" smtClean="0">
                <a:latin typeface="Papyrus"/>
                <a:cs typeface="Papyrus"/>
              </a:rPr>
              <a:t>additionally, </a:t>
            </a:r>
            <a:r>
              <a:rPr lang="en-GB" sz="2800" b="1" dirty="0" smtClean="0">
                <a:latin typeface="Papyrus"/>
                <a:cs typeface="Papyrus"/>
              </a:rPr>
              <a:t>we </a:t>
            </a:r>
            <a:r>
              <a:rPr lang="en-GB" sz="2800" b="1" dirty="0" smtClean="0">
                <a:latin typeface="Papyrus"/>
                <a:cs typeface="Papyrus"/>
              </a:rPr>
              <a:t>offer </a:t>
            </a:r>
            <a:r>
              <a:rPr lang="en-GB" sz="2800" b="1" dirty="0">
                <a:latin typeface="Papyrus"/>
                <a:cs typeface="Papyrus"/>
              </a:rPr>
              <a:t>our facilities and experience for </a:t>
            </a:r>
            <a:r>
              <a:rPr lang="en-GB" sz="2800" b="1" dirty="0" smtClean="0">
                <a:latin typeface="Papyrus"/>
                <a:cs typeface="Papyrus"/>
              </a:rPr>
              <a:t>characterizing </a:t>
            </a:r>
          </a:p>
          <a:p>
            <a:pPr algn="ctr"/>
            <a:r>
              <a:rPr lang="en-GB" sz="2800" b="1" dirty="0" smtClean="0">
                <a:latin typeface="Papyrus"/>
                <a:cs typeface="Papyrus"/>
              </a:rPr>
              <a:t>US</a:t>
            </a:r>
            <a:r>
              <a:rPr lang="en-GB" sz="2800" b="1" dirty="0">
                <a:latin typeface="Papyrus"/>
                <a:cs typeface="Papyrus"/>
              </a:rPr>
              <a:t>-</a:t>
            </a:r>
            <a:r>
              <a:rPr lang="en-GB" sz="2800" b="1" dirty="0" err="1" smtClean="0">
                <a:latin typeface="Papyrus"/>
                <a:cs typeface="Papyrus"/>
              </a:rPr>
              <a:t>SiC</a:t>
            </a:r>
            <a:endParaRPr lang="en-GB" sz="2800" b="1" dirty="0" smtClean="0">
              <a:latin typeface="Papyrus"/>
              <a:cs typeface="Papyrus"/>
            </a:endParaRPr>
          </a:p>
        </p:txBody>
      </p:sp>
      <p:pic>
        <p:nvPicPr>
          <p:cNvPr id="4" name="Picture 9" descr="C:\Users\franket\Desktop\EUROfusion_PPPT_Logo_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0029" y="58134"/>
            <a:ext cx="2043210" cy="626662"/>
          </a:xfrm>
          <a:prstGeom prst="rect">
            <a:avLst/>
          </a:prstGeom>
          <a:noFill/>
          <a:ln>
            <a:noFill/>
          </a:ln>
        </p:spPr>
      </p:pic>
      <p:cxnSp>
        <p:nvCxnSpPr>
          <p:cNvPr id="5" name="Conector recto 4"/>
          <p:cNvCxnSpPr/>
          <p:nvPr/>
        </p:nvCxnSpPr>
        <p:spPr>
          <a:xfrm>
            <a:off x="1928079" y="35822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3"/>
          <a:stretch>
            <a:fillRect/>
          </a:stretch>
        </p:blipFill>
        <p:spPr>
          <a:xfrm>
            <a:off x="140194" y="75196"/>
            <a:ext cx="1574800" cy="609600"/>
          </a:xfrm>
          <a:prstGeom prst="rect">
            <a:avLst/>
          </a:prstGeom>
        </p:spPr>
      </p:pic>
    </p:spTree>
    <p:extLst>
      <p:ext uri="{BB962C8B-B14F-4D97-AF65-F5344CB8AC3E}">
        <p14:creationId xmlns:p14="http://schemas.microsoft.com/office/powerpoint/2010/main" val="183626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ig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095" y="858477"/>
            <a:ext cx="2760138" cy="2887138"/>
          </a:xfrm>
          <a:prstGeom prst="rect">
            <a:avLst/>
          </a:prstGeom>
        </p:spPr>
      </p:pic>
      <p:sp>
        <p:nvSpPr>
          <p:cNvPr id="5" name="Subtítulo 2"/>
          <p:cNvSpPr txBox="1">
            <a:spLocks/>
          </p:cNvSpPr>
          <p:nvPr/>
        </p:nvSpPr>
        <p:spPr>
          <a:xfrm>
            <a:off x="569014" y="1090481"/>
            <a:ext cx="5153514" cy="42189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1200"/>
              </a:spcAft>
              <a:buFont typeface="Arial"/>
              <a:buNone/>
            </a:pPr>
            <a:r>
              <a:rPr lang="en-GB" sz="2800" b="1" dirty="0" smtClean="0">
                <a:solidFill>
                  <a:schemeClr val="tx2">
                    <a:lumMod val="75000"/>
                  </a:schemeClr>
                </a:solidFill>
                <a:latin typeface="Papyrus"/>
                <a:cs typeface="Papyrus"/>
              </a:rPr>
              <a:t>Flow Channel Inserts,</a:t>
            </a:r>
          </a:p>
          <a:p>
            <a:pPr marL="0" indent="0" algn="just">
              <a:spcBef>
                <a:spcPts val="0"/>
              </a:spcBef>
              <a:spcAft>
                <a:spcPts val="1200"/>
              </a:spcAft>
              <a:buFont typeface="Arial"/>
              <a:buNone/>
            </a:pPr>
            <a:r>
              <a:rPr lang="en-GB" sz="2800" b="1" dirty="0" smtClean="0">
                <a:solidFill>
                  <a:schemeClr val="tx2">
                    <a:lumMod val="75000"/>
                  </a:schemeClr>
                </a:solidFill>
                <a:latin typeface="Papyrus"/>
                <a:cs typeface="Papyrus"/>
              </a:rPr>
              <a:t>the DCLL more challenging component</a:t>
            </a:r>
            <a:endParaRPr lang="en-GB" sz="2000" dirty="0" smtClean="0">
              <a:solidFill>
                <a:schemeClr val="tx2">
                  <a:lumMod val="75000"/>
                </a:schemeClr>
              </a:solidFill>
              <a:latin typeface="Papyrus"/>
              <a:cs typeface="Papyrus"/>
            </a:endParaRPr>
          </a:p>
          <a:p>
            <a:pPr algn="just">
              <a:spcBef>
                <a:spcPts val="0"/>
              </a:spcBef>
              <a:spcAft>
                <a:spcPts val="600"/>
              </a:spcAft>
            </a:pPr>
            <a:r>
              <a:rPr lang="en-GB" sz="2000" dirty="0" smtClean="0">
                <a:solidFill>
                  <a:schemeClr val="tx2">
                    <a:lumMod val="75000"/>
                  </a:schemeClr>
                </a:solidFill>
                <a:latin typeface="Papyrus"/>
                <a:cs typeface="Papyrus"/>
              </a:rPr>
              <a:t>Electrical insulation issue to minimize the MHD pressure drop</a:t>
            </a:r>
            <a:endParaRPr lang="en-GB" sz="2000" dirty="0">
              <a:solidFill>
                <a:schemeClr val="tx2">
                  <a:lumMod val="75000"/>
                </a:schemeClr>
              </a:solidFill>
              <a:latin typeface="Papyrus"/>
              <a:cs typeface="Papyrus"/>
            </a:endParaRPr>
          </a:p>
          <a:p>
            <a:pPr algn="just">
              <a:spcBef>
                <a:spcPts val="0"/>
              </a:spcBef>
              <a:spcAft>
                <a:spcPts val="600"/>
              </a:spcAft>
            </a:pPr>
            <a:r>
              <a:rPr lang="en-GB" sz="2000" dirty="0" smtClean="0">
                <a:solidFill>
                  <a:schemeClr val="tx2">
                    <a:lumMod val="75000"/>
                  </a:schemeClr>
                </a:solidFill>
                <a:latin typeface="Papyrus"/>
                <a:cs typeface="Papyrus"/>
              </a:rPr>
              <a:t>Thermal insulator</a:t>
            </a:r>
          </a:p>
          <a:p>
            <a:pPr algn="just">
              <a:spcBef>
                <a:spcPts val="0"/>
              </a:spcBef>
              <a:spcAft>
                <a:spcPts val="600"/>
              </a:spcAft>
            </a:pPr>
            <a:r>
              <a:rPr lang="en-GB" sz="2000" dirty="0" smtClean="0">
                <a:solidFill>
                  <a:schemeClr val="tx2">
                    <a:lumMod val="75000"/>
                  </a:schemeClr>
                </a:solidFill>
                <a:latin typeface="Papyrus"/>
                <a:cs typeface="Papyrus"/>
              </a:rPr>
              <a:t>Withstand the thermal stress from temperature gradients </a:t>
            </a:r>
          </a:p>
          <a:p>
            <a:pPr algn="just">
              <a:spcBef>
                <a:spcPts val="0"/>
              </a:spcBef>
              <a:spcAft>
                <a:spcPts val="600"/>
              </a:spcAft>
            </a:pPr>
            <a:r>
              <a:rPr lang="en-GB" sz="2000" dirty="0" smtClean="0">
                <a:solidFill>
                  <a:schemeClr val="tx2">
                    <a:lumMod val="75000"/>
                  </a:schemeClr>
                </a:solidFill>
                <a:latin typeface="Papyrus"/>
                <a:cs typeface="Papyrus"/>
              </a:rPr>
              <a:t>Radiation resistant</a:t>
            </a:r>
          </a:p>
          <a:p>
            <a:pPr algn="just">
              <a:spcBef>
                <a:spcPts val="0"/>
              </a:spcBef>
              <a:spcAft>
                <a:spcPts val="600"/>
              </a:spcAft>
            </a:pPr>
            <a:r>
              <a:rPr lang="en-GB" sz="2000" dirty="0">
                <a:solidFill>
                  <a:schemeClr val="tx2">
                    <a:lumMod val="75000"/>
                  </a:schemeClr>
                </a:solidFill>
                <a:latin typeface="Papyrus"/>
                <a:cs typeface="Papyrus"/>
              </a:rPr>
              <a:t>C</a:t>
            </a:r>
            <a:r>
              <a:rPr lang="en-GB" sz="2000" dirty="0" smtClean="0">
                <a:solidFill>
                  <a:schemeClr val="tx2">
                    <a:lumMod val="75000"/>
                  </a:schemeClr>
                </a:solidFill>
                <a:latin typeface="Papyrus"/>
                <a:cs typeface="Papyrus"/>
              </a:rPr>
              <a:t>hemical compatibility with </a:t>
            </a:r>
            <a:r>
              <a:rPr lang="en-GB" sz="2000" dirty="0" err="1" smtClean="0">
                <a:solidFill>
                  <a:schemeClr val="tx2">
                    <a:lumMod val="75000"/>
                  </a:schemeClr>
                </a:solidFill>
                <a:latin typeface="Papyrus"/>
                <a:cs typeface="Papyrus"/>
              </a:rPr>
              <a:t>PbLi</a:t>
            </a:r>
            <a:endParaRPr lang="en-GB" sz="2000" dirty="0">
              <a:solidFill>
                <a:schemeClr val="tx2">
                  <a:lumMod val="75000"/>
                </a:schemeClr>
              </a:solidFill>
              <a:latin typeface="Papyrus"/>
              <a:cs typeface="Papyrus"/>
            </a:endParaRPr>
          </a:p>
        </p:txBody>
      </p:sp>
      <p:pic>
        <p:nvPicPr>
          <p:cNvPr id="6" name="Imagen 5" descr="fig10.p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14567" y="4392576"/>
            <a:ext cx="1677627" cy="1833685"/>
          </a:xfrm>
          <a:prstGeom prst="rect">
            <a:avLst/>
          </a:prstGeom>
        </p:spPr>
      </p:pic>
      <p:sp>
        <p:nvSpPr>
          <p:cNvPr id="8" name="CuadroTexto 7"/>
          <p:cNvSpPr txBox="1"/>
          <p:nvPr/>
        </p:nvSpPr>
        <p:spPr>
          <a:xfrm>
            <a:off x="6415169" y="3603358"/>
            <a:ext cx="2586134" cy="307777"/>
          </a:xfrm>
          <a:prstGeom prst="rect">
            <a:avLst/>
          </a:prstGeom>
          <a:solidFill>
            <a:schemeClr val="accent6">
              <a:lumMod val="60000"/>
              <a:lumOff val="40000"/>
            </a:schemeClr>
          </a:solidFill>
        </p:spPr>
        <p:txBody>
          <a:bodyPr wrap="square" rtlCol="0">
            <a:spAutoFit/>
          </a:bodyPr>
          <a:lstStyle/>
          <a:p>
            <a:pPr algn="ctr"/>
            <a:r>
              <a:rPr lang="en-GB" sz="1400" b="1" dirty="0" smtClean="0">
                <a:solidFill>
                  <a:srgbClr val="17375E"/>
                </a:solidFill>
                <a:latin typeface="Papyrus"/>
                <a:cs typeface="Papyrus"/>
              </a:rPr>
              <a:t>from </a:t>
            </a:r>
            <a:r>
              <a:rPr lang="en-GB" sz="1400" b="1" dirty="0" err="1" smtClean="0">
                <a:solidFill>
                  <a:srgbClr val="17375E"/>
                </a:solidFill>
                <a:latin typeface="Papyrus"/>
                <a:cs typeface="Papyrus"/>
              </a:rPr>
              <a:t>Norajitra’s</a:t>
            </a:r>
            <a:r>
              <a:rPr lang="en-GB" sz="1400" b="1" dirty="0" smtClean="0">
                <a:solidFill>
                  <a:srgbClr val="17375E"/>
                </a:solidFill>
                <a:latin typeface="Papyrus"/>
                <a:cs typeface="Papyrus"/>
              </a:rPr>
              <a:t> 2003 design</a:t>
            </a:r>
            <a:endParaRPr lang="en-GB" sz="1400" b="1" dirty="0">
              <a:solidFill>
                <a:srgbClr val="17375E"/>
              </a:solidFill>
              <a:latin typeface="Papyrus"/>
              <a:cs typeface="Papyrus"/>
            </a:endParaRPr>
          </a:p>
        </p:txBody>
      </p:sp>
      <p:sp>
        <p:nvSpPr>
          <p:cNvPr id="9" name="Elipse 8"/>
          <p:cNvSpPr/>
          <p:nvPr/>
        </p:nvSpPr>
        <p:spPr>
          <a:xfrm>
            <a:off x="6958092" y="2040024"/>
            <a:ext cx="662675" cy="625756"/>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Elipse 9"/>
          <p:cNvSpPr/>
          <p:nvPr/>
        </p:nvSpPr>
        <p:spPr>
          <a:xfrm>
            <a:off x="5592373" y="4341774"/>
            <a:ext cx="3502067" cy="1841124"/>
          </a:xfrm>
          <a:prstGeom prst="ellipse">
            <a:avLst/>
          </a:prstGeom>
          <a:noFill/>
          <a:ln w="12700" cap="flat" cmpd="sng" algn="ctr">
            <a:solidFill>
              <a:schemeClr val="accent6">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2" name="Conector curvado 11"/>
          <p:cNvCxnSpPr>
            <a:stCxn id="9" idx="3"/>
          </p:cNvCxnSpPr>
          <p:nvPr/>
        </p:nvCxnSpPr>
        <p:spPr>
          <a:xfrm rot="5400000">
            <a:off x="5250204" y="3046465"/>
            <a:ext cx="2277260" cy="1332610"/>
          </a:xfrm>
          <a:prstGeom prst="curvedConnector3">
            <a:avLst>
              <a:gd name="adj1" fmla="val 39218"/>
            </a:avLst>
          </a:prstGeom>
          <a:ln w="12700" cap="flat" cmpd="sng" algn="ctr">
            <a:solidFill>
              <a:schemeClr val="accent6">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2466634" y="5560895"/>
            <a:ext cx="901975" cy="584776"/>
          </a:xfrm>
          <a:prstGeom prst="rect">
            <a:avLst/>
          </a:prstGeom>
          <a:noFill/>
        </p:spPr>
        <p:txBody>
          <a:bodyPr wrap="square" rtlCol="0">
            <a:spAutoFit/>
          </a:bodyPr>
          <a:lstStyle/>
          <a:p>
            <a:r>
              <a:rPr lang="en-GB" sz="3200" b="1" dirty="0" err="1" smtClean="0">
                <a:solidFill>
                  <a:schemeClr val="accent6">
                    <a:lumMod val="75000"/>
                  </a:schemeClr>
                </a:solidFill>
                <a:latin typeface="Papyrus"/>
                <a:cs typeface="Papyrus"/>
              </a:rPr>
              <a:t>SiC</a:t>
            </a:r>
            <a:endParaRPr lang="en-GB" sz="3200" b="1" dirty="0">
              <a:solidFill>
                <a:schemeClr val="accent6">
                  <a:lumMod val="75000"/>
                </a:schemeClr>
              </a:solidFill>
              <a:latin typeface="Papyrus"/>
              <a:cs typeface="Papyrus"/>
            </a:endParaRPr>
          </a:p>
        </p:txBody>
      </p:sp>
      <p:sp>
        <p:nvSpPr>
          <p:cNvPr id="14" name="Rectángulo 13"/>
          <p:cNvSpPr/>
          <p:nvPr/>
        </p:nvSpPr>
        <p:spPr>
          <a:xfrm>
            <a:off x="497011" y="2665779"/>
            <a:ext cx="5391190" cy="2821495"/>
          </a:xfrm>
          <a:prstGeom prst="rect">
            <a:avLst/>
          </a:prstGeom>
          <a:noFill/>
          <a:ln w="28575"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Flecha curvada hacia la derecha 14"/>
          <p:cNvSpPr/>
          <p:nvPr/>
        </p:nvSpPr>
        <p:spPr>
          <a:xfrm>
            <a:off x="1583058" y="5487275"/>
            <a:ext cx="644268" cy="627002"/>
          </a:xfrm>
          <a:prstGeom prst="curvedRightArrow">
            <a:avLst/>
          </a:prstGeom>
          <a:solidFill>
            <a:schemeClr val="accent6">
              <a:lumMod val="75000"/>
            </a:schemeClr>
          </a:solid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16" name="Picture 9" descr="C:\Users\franket\Desktop\EUROfusion_PPPT_Logo_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8093" y="44624"/>
            <a:ext cx="2043210" cy="626662"/>
          </a:xfrm>
          <a:prstGeom prst="rect">
            <a:avLst/>
          </a:prstGeom>
          <a:noFill/>
          <a:ln>
            <a:noFill/>
          </a:ln>
        </p:spPr>
      </p:pic>
      <p:cxnSp>
        <p:nvCxnSpPr>
          <p:cNvPr id="3" name="Conector recto 2"/>
          <p:cNvCxnSpPr/>
          <p:nvPr/>
        </p:nvCxnSpPr>
        <p:spPr>
          <a:xfrm>
            <a:off x="1796143"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Imagen 16"/>
          <p:cNvPicPr>
            <a:picLocks noChangeAspect="1"/>
          </p:cNvPicPr>
          <p:nvPr/>
        </p:nvPicPr>
        <p:blipFill>
          <a:blip r:embed="rId7"/>
          <a:stretch>
            <a:fillRect/>
          </a:stretch>
        </p:blipFill>
        <p:spPr>
          <a:xfrm>
            <a:off x="8258" y="61686"/>
            <a:ext cx="1574800" cy="609600"/>
          </a:xfrm>
          <a:prstGeom prst="rect">
            <a:avLst/>
          </a:prstGeom>
        </p:spPr>
      </p:pic>
      <p:pic>
        <p:nvPicPr>
          <p:cNvPr id="18" name="Imagen 17"/>
          <p:cNvPicPr>
            <a:picLocks noChangeAspect="1"/>
          </p:cNvPicPr>
          <p:nvPr/>
        </p:nvPicPr>
        <p:blipFill>
          <a:blip r:embed="rId8"/>
          <a:stretch>
            <a:fillRect/>
          </a:stretch>
        </p:blipFill>
        <p:spPr>
          <a:xfrm>
            <a:off x="7395701" y="4554696"/>
            <a:ext cx="1311532" cy="1434314"/>
          </a:xfrm>
          <a:prstGeom prst="rect">
            <a:avLst/>
          </a:prstGeom>
        </p:spPr>
      </p:pic>
      <p:sp>
        <p:nvSpPr>
          <p:cNvPr id="23" name="Rectángulo 22"/>
          <p:cNvSpPr/>
          <p:nvPr/>
        </p:nvSpPr>
        <p:spPr>
          <a:xfrm>
            <a:off x="5600458" y="5957899"/>
            <a:ext cx="3349991" cy="307777"/>
          </a:xfrm>
          <a:prstGeom prst="rect">
            <a:avLst/>
          </a:prstGeom>
          <a:solidFill>
            <a:schemeClr val="accent6">
              <a:lumMod val="60000"/>
              <a:lumOff val="40000"/>
            </a:schemeClr>
          </a:solidFill>
        </p:spPr>
        <p:txBody>
          <a:bodyPr wrap="square">
            <a:spAutoFit/>
          </a:bodyPr>
          <a:lstStyle/>
          <a:p>
            <a:pPr algn="ctr"/>
            <a:r>
              <a:rPr lang="en-GB" sz="1400" b="1" dirty="0">
                <a:solidFill>
                  <a:srgbClr val="17375E"/>
                </a:solidFill>
                <a:latin typeface="Papyrus"/>
                <a:cs typeface="Papyrus"/>
              </a:rPr>
              <a:t>Smoletsev et al, FST,</a:t>
            </a:r>
            <a:r>
              <a:rPr lang="en-GB" sz="1400" dirty="0">
                <a:solidFill>
                  <a:srgbClr val="17375E"/>
                </a:solidFill>
                <a:latin typeface="Papyrus"/>
                <a:cs typeface="Papyrus"/>
              </a:rPr>
              <a:t> 50 (2006) 107–119</a:t>
            </a:r>
          </a:p>
        </p:txBody>
      </p:sp>
    </p:spTree>
    <p:extLst>
      <p:ext uri="{BB962C8B-B14F-4D97-AF65-F5344CB8AC3E}">
        <p14:creationId xmlns:p14="http://schemas.microsoft.com/office/powerpoint/2010/main" val="3908798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4294967295"/>
          </p:nvPr>
        </p:nvSpPr>
        <p:spPr>
          <a:xfrm>
            <a:off x="573073" y="2267166"/>
            <a:ext cx="8113726" cy="1766402"/>
          </a:xfrm>
          <a:prstGeom prst="rect">
            <a:avLst/>
          </a:prstGeom>
        </p:spPr>
        <p:txBody>
          <a:bodyPr/>
          <a:lstStyle/>
          <a:p>
            <a:pPr marL="0" indent="0" algn="ctr">
              <a:buNone/>
            </a:pPr>
            <a:r>
              <a:rPr lang="en-GB" dirty="0" smtClean="0">
                <a:solidFill>
                  <a:srgbClr val="404040"/>
                </a:solidFill>
                <a:latin typeface="Papyrus"/>
                <a:cs typeface="Papyrus"/>
              </a:rPr>
              <a:t>Thanks so much </a:t>
            </a:r>
          </a:p>
          <a:p>
            <a:pPr marL="0" indent="0" algn="ctr">
              <a:buNone/>
            </a:pPr>
            <a:r>
              <a:rPr lang="en-GB" dirty="0" smtClean="0">
                <a:solidFill>
                  <a:srgbClr val="404040"/>
                </a:solidFill>
                <a:latin typeface="Papyrus"/>
                <a:cs typeface="Papyrus"/>
              </a:rPr>
              <a:t>for your attention</a:t>
            </a:r>
          </a:p>
          <a:p>
            <a:pPr marL="0" indent="0" algn="ctr">
              <a:buNone/>
            </a:pPr>
            <a:r>
              <a:rPr lang="en-GB" sz="2200" b="1" dirty="0" err="1" smtClean="0">
                <a:solidFill>
                  <a:srgbClr val="404040"/>
                </a:solidFill>
                <a:latin typeface="Papyrus"/>
                <a:cs typeface="Papyrus"/>
              </a:rPr>
              <a:t>Dr.</a:t>
            </a:r>
            <a:r>
              <a:rPr lang="en-GB" sz="2200" b="1" dirty="0" smtClean="0">
                <a:solidFill>
                  <a:srgbClr val="404040"/>
                </a:solidFill>
                <a:latin typeface="Papyrus"/>
                <a:cs typeface="Papyrus"/>
              </a:rPr>
              <a:t> M. González</a:t>
            </a:r>
            <a:endParaRPr lang="en-GB" sz="2200" b="1" dirty="0">
              <a:solidFill>
                <a:srgbClr val="404040"/>
              </a:solidFill>
              <a:latin typeface="Papyrus"/>
              <a:cs typeface="Papyrus"/>
            </a:endParaRPr>
          </a:p>
        </p:txBody>
      </p:sp>
      <p:pic>
        <p:nvPicPr>
          <p:cNvPr id="3" name="Imagen 2" descr="logoCIEMAT.jpg"/>
          <p:cNvPicPr>
            <a:picLocks noChangeAspect="1"/>
          </p:cNvPicPr>
          <p:nvPr/>
        </p:nvPicPr>
        <p:blipFill rotWithShape="1">
          <a:blip r:embed="rId2">
            <a:extLst>
              <a:ext uri="{28A0092B-C50C-407E-A947-70E740481C1C}">
                <a14:useLocalDpi xmlns:a14="http://schemas.microsoft.com/office/drawing/2010/main" val="0"/>
              </a:ext>
            </a:extLst>
          </a:blip>
          <a:srcRect t="27518" b="29874"/>
          <a:stretch/>
        </p:blipFill>
        <p:spPr>
          <a:xfrm>
            <a:off x="7435576" y="5941726"/>
            <a:ext cx="1708424" cy="360477"/>
          </a:xfrm>
          <a:prstGeom prst="rect">
            <a:avLst/>
          </a:prstGeom>
        </p:spPr>
      </p:pic>
      <p:pic>
        <p:nvPicPr>
          <p:cNvPr id="5" name="Imagen 4" descr="logo LNF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743" y="5941726"/>
            <a:ext cx="1708424" cy="298975"/>
          </a:xfrm>
          <a:prstGeom prst="rect">
            <a:avLst/>
          </a:prstGeom>
        </p:spPr>
      </p:pic>
      <p:pic>
        <p:nvPicPr>
          <p:cNvPr id="6" name="Imagen 5" descr="logoFEDERe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029" y="5969640"/>
            <a:ext cx="989804" cy="322954"/>
          </a:xfrm>
          <a:prstGeom prst="rect">
            <a:avLst/>
          </a:prstGeom>
        </p:spPr>
      </p:pic>
      <p:pic>
        <p:nvPicPr>
          <p:cNvPr id="7" name="Bild 1" descr="BBP Logo.jpg"/>
          <p:cNvPicPr/>
          <p:nvPr/>
        </p:nvPicPr>
        <p:blipFill>
          <a:blip r:embed="rId5" cstate="print"/>
          <a:srcRect/>
          <a:stretch>
            <a:fillRect/>
          </a:stretch>
        </p:blipFill>
        <p:spPr bwMode="auto">
          <a:xfrm>
            <a:off x="211711" y="44624"/>
            <a:ext cx="4792337" cy="346459"/>
          </a:xfrm>
          <a:prstGeom prst="rect">
            <a:avLst/>
          </a:prstGeom>
          <a:noFill/>
          <a:ln w="9525">
            <a:noFill/>
            <a:miter lim="800000"/>
            <a:headEnd/>
            <a:tailEnd/>
          </a:ln>
        </p:spPr>
      </p:pic>
      <p:pic>
        <p:nvPicPr>
          <p:cNvPr id="8" name="Picture 9" descr="C:\Users\franket\Desktop\EUROfusion_PPPT_Logo_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44624"/>
            <a:ext cx="2197055" cy="756000"/>
          </a:xfrm>
          <a:prstGeom prst="rect">
            <a:avLst/>
          </a:prstGeom>
          <a:noFill/>
          <a:ln>
            <a:noFill/>
          </a:ln>
        </p:spPr>
      </p:pic>
    </p:spTree>
    <p:extLst>
      <p:ext uri="{BB962C8B-B14F-4D97-AF65-F5344CB8AC3E}">
        <p14:creationId xmlns:p14="http://schemas.microsoft.com/office/powerpoint/2010/main" val="297707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6958" y="1110492"/>
            <a:ext cx="6642631" cy="643130"/>
          </a:xfrm>
        </p:spPr>
        <p:txBody>
          <a:bodyPr>
            <a:normAutofit fontScale="90000"/>
          </a:bodyPr>
          <a:lstStyle/>
          <a:p>
            <a:r>
              <a:rPr lang="en-GB" sz="3200" b="1" dirty="0" err="1" smtClean="0">
                <a:solidFill>
                  <a:srgbClr val="17375E"/>
                </a:solidFill>
                <a:latin typeface="Papyrus"/>
                <a:cs typeface="Papyrus"/>
              </a:rPr>
              <a:t>SiC</a:t>
            </a:r>
            <a:r>
              <a:rPr lang="en-GB" sz="3200" b="1" dirty="0" smtClean="0">
                <a:solidFill>
                  <a:srgbClr val="17375E"/>
                </a:solidFill>
                <a:latin typeface="Papyrus"/>
                <a:cs typeface="Papyrus"/>
              </a:rPr>
              <a:t> US material for FCI applications</a:t>
            </a:r>
            <a:br>
              <a:rPr lang="en-GB" sz="3200" b="1" dirty="0" smtClean="0">
                <a:solidFill>
                  <a:srgbClr val="17375E"/>
                </a:solidFill>
                <a:latin typeface="Papyrus"/>
                <a:cs typeface="Papyrus"/>
              </a:rPr>
            </a:br>
            <a:endParaRPr lang="en-GB" sz="2000" b="1" dirty="0">
              <a:solidFill>
                <a:srgbClr val="17375E"/>
              </a:solidFill>
              <a:latin typeface="Papyrus"/>
              <a:cs typeface="Papyrus"/>
            </a:endParaRPr>
          </a:p>
        </p:txBody>
      </p:sp>
      <p:sp>
        <p:nvSpPr>
          <p:cNvPr id="3" name="Marcador de contenido 2"/>
          <p:cNvSpPr>
            <a:spLocks noGrp="1"/>
          </p:cNvSpPr>
          <p:nvPr>
            <p:ph idx="1"/>
          </p:nvPr>
        </p:nvSpPr>
        <p:spPr>
          <a:xfrm>
            <a:off x="851233" y="1972457"/>
            <a:ext cx="4035279" cy="1002358"/>
          </a:xfrm>
          <a:ln>
            <a:solidFill>
              <a:srgbClr val="E46C0A"/>
            </a:solidFill>
          </a:ln>
        </p:spPr>
        <p:txBody>
          <a:bodyPr/>
          <a:lstStyle/>
          <a:p>
            <a:pPr>
              <a:buFont typeface="Wingdings" charset="2"/>
              <a:buChar char="ü"/>
            </a:pPr>
            <a:r>
              <a:rPr lang="en-GB" sz="2400" dirty="0" err="1" smtClean="0">
                <a:solidFill>
                  <a:srgbClr val="17375E"/>
                </a:solidFill>
                <a:latin typeface="Papyrus"/>
                <a:cs typeface="Papyrus"/>
              </a:rPr>
              <a:t>SiC</a:t>
            </a:r>
            <a:r>
              <a:rPr lang="en-GB" sz="2400" baseline="-25000" dirty="0" err="1" smtClean="0">
                <a:solidFill>
                  <a:srgbClr val="17375E"/>
                </a:solidFill>
                <a:latin typeface="Papyrus"/>
                <a:cs typeface="Papyrus"/>
              </a:rPr>
              <a:t>f</a:t>
            </a:r>
            <a:r>
              <a:rPr lang="en-GB" sz="2400" dirty="0" smtClean="0">
                <a:solidFill>
                  <a:srgbClr val="17375E"/>
                </a:solidFill>
                <a:latin typeface="Papyrus"/>
                <a:cs typeface="Papyrus"/>
              </a:rPr>
              <a:t>/</a:t>
            </a:r>
            <a:r>
              <a:rPr lang="en-GB" sz="2400" dirty="0" err="1" smtClean="0">
                <a:solidFill>
                  <a:srgbClr val="17375E"/>
                </a:solidFill>
                <a:latin typeface="Papyrus"/>
                <a:cs typeface="Papyrus"/>
              </a:rPr>
              <a:t>SiC</a:t>
            </a:r>
            <a:r>
              <a:rPr lang="en-GB" sz="2400" dirty="0" smtClean="0">
                <a:solidFill>
                  <a:srgbClr val="17375E"/>
                </a:solidFill>
                <a:latin typeface="Papyrus"/>
                <a:cs typeface="Papyrus"/>
              </a:rPr>
              <a:t> composite</a:t>
            </a:r>
          </a:p>
          <a:p>
            <a:pPr>
              <a:buFont typeface="Wingdings" charset="2"/>
              <a:buChar char="ü"/>
            </a:pPr>
            <a:r>
              <a:rPr lang="en-GB" sz="2400" dirty="0" smtClean="0">
                <a:solidFill>
                  <a:srgbClr val="17375E"/>
                </a:solidFill>
                <a:latin typeface="Papyrus"/>
                <a:cs typeface="Papyrus"/>
              </a:rPr>
              <a:t>foam-based </a:t>
            </a:r>
            <a:r>
              <a:rPr lang="en-GB" sz="2400" dirty="0" err="1" smtClean="0">
                <a:solidFill>
                  <a:srgbClr val="17375E"/>
                </a:solidFill>
                <a:latin typeface="Papyrus"/>
                <a:cs typeface="Papyrus"/>
              </a:rPr>
              <a:t>SiC</a:t>
            </a:r>
            <a:endParaRPr lang="en-GB" sz="2400" dirty="0">
              <a:solidFill>
                <a:srgbClr val="17375E"/>
              </a:solidFill>
              <a:latin typeface="Papyrus"/>
              <a:cs typeface="Papyrus"/>
            </a:endParaRPr>
          </a:p>
        </p:txBody>
      </p:sp>
      <p:sp>
        <p:nvSpPr>
          <p:cNvPr id="4" name="Marcador de contenido 2"/>
          <p:cNvSpPr txBox="1">
            <a:spLocks/>
          </p:cNvSpPr>
          <p:nvPr/>
        </p:nvSpPr>
        <p:spPr>
          <a:xfrm>
            <a:off x="851233" y="3175266"/>
            <a:ext cx="7682906" cy="2661043"/>
          </a:xfrm>
          <a:prstGeom prst="rect">
            <a:avLst/>
          </a:prstGeom>
          <a:ln>
            <a:solidFill>
              <a:srgbClr val="E46C0A"/>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s-ES_tradnl" sz="2400" dirty="0" smtClean="0">
                <a:solidFill>
                  <a:srgbClr val="17375E"/>
                </a:solidFill>
                <a:latin typeface="Papyrus"/>
                <a:cs typeface="Papyrus"/>
              </a:rPr>
              <a:t>Remaining critical issues: </a:t>
            </a:r>
          </a:p>
          <a:p>
            <a:pPr marL="0" indent="0"/>
            <a:r>
              <a:rPr lang="es-ES_tradnl" sz="2400" dirty="0" smtClean="0">
                <a:solidFill>
                  <a:srgbClr val="17375E"/>
                </a:solidFill>
                <a:latin typeface="Papyrus"/>
                <a:cs typeface="Papyrus"/>
              </a:rPr>
              <a:t> </a:t>
            </a:r>
            <a:r>
              <a:rPr lang="es-ES_tradnl" sz="2000" dirty="0" smtClean="0">
                <a:solidFill>
                  <a:srgbClr val="17375E"/>
                </a:solidFill>
                <a:latin typeface="Papyrus"/>
                <a:cs typeface="Papyrus"/>
              </a:rPr>
              <a:t> </a:t>
            </a:r>
            <a:r>
              <a:rPr lang="en-GB" sz="2000" dirty="0" err="1">
                <a:solidFill>
                  <a:srgbClr val="17375E"/>
                </a:solidFill>
                <a:latin typeface="Papyrus"/>
                <a:cs typeface="Papyrus"/>
              </a:rPr>
              <a:t>SiC</a:t>
            </a:r>
            <a:r>
              <a:rPr lang="en-GB" sz="2000" dirty="0">
                <a:solidFill>
                  <a:srgbClr val="17375E"/>
                </a:solidFill>
                <a:latin typeface="Papyrus"/>
                <a:cs typeface="Papyrus"/>
              </a:rPr>
              <a:t> and Pb-</a:t>
            </a:r>
            <a:r>
              <a:rPr lang="en-GB" sz="2000" dirty="0" smtClean="0">
                <a:solidFill>
                  <a:srgbClr val="17375E"/>
                </a:solidFill>
                <a:latin typeface="Papyrus"/>
                <a:cs typeface="Papyrus"/>
              </a:rPr>
              <a:t>17Li </a:t>
            </a:r>
            <a:r>
              <a:rPr lang="es-ES_tradnl" sz="2000" dirty="0" smtClean="0">
                <a:solidFill>
                  <a:srgbClr val="17375E"/>
                </a:solidFill>
                <a:latin typeface="Papyrus"/>
                <a:cs typeface="Papyrus"/>
              </a:rPr>
              <a:t>chemical compatibility – at flowing condition and temperature distribution.</a:t>
            </a:r>
            <a:endParaRPr lang="en-GB" sz="2000" dirty="0" smtClean="0">
              <a:solidFill>
                <a:srgbClr val="17375E"/>
              </a:solidFill>
              <a:latin typeface="Papyrus"/>
              <a:cs typeface="Papyrus"/>
            </a:endParaRPr>
          </a:p>
          <a:p>
            <a:pPr marL="0" indent="0"/>
            <a:r>
              <a:rPr lang="es-ES_tradnl" sz="2000" dirty="0" smtClean="0">
                <a:solidFill>
                  <a:srgbClr val="17375E"/>
                </a:solidFill>
                <a:latin typeface="Papyrus"/>
                <a:cs typeface="Papyrus"/>
              </a:rPr>
              <a:t> Mechanical integrity -- due to radiation induced swelling and temperature gradients induced  mechanical stresses.</a:t>
            </a:r>
          </a:p>
          <a:p>
            <a:pPr marL="0" indent="0"/>
            <a:r>
              <a:rPr lang="es-ES_tradnl" sz="2000" dirty="0" smtClean="0">
                <a:solidFill>
                  <a:srgbClr val="17375E"/>
                </a:solidFill>
                <a:latin typeface="Papyrus"/>
                <a:cs typeface="Papyrus"/>
              </a:rPr>
              <a:t> Swelling  -- radiation resistance combining </a:t>
            </a:r>
            <a:r>
              <a:rPr lang="en-GB" sz="2000" dirty="0" smtClean="0">
                <a:solidFill>
                  <a:srgbClr val="17375E"/>
                </a:solidFill>
                <a:latin typeface="Papyrus"/>
                <a:cs typeface="Papyrus"/>
              </a:rPr>
              <a:t>high temperatures </a:t>
            </a:r>
            <a:r>
              <a:rPr lang="en-GB" sz="2000" dirty="0">
                <a:solidFill>
                  <a:srgbClr val="17375E"/>
                </a:solidFill>
                <a:latin typeface="Papyrus"/>
                <a:cs typeface="Papyrus"/>
              </a:rPr>
              <a:t>and high </a:t>
            </a:r>
            <a:r>
              <a:rPr lang="en-GB" sz="2000" dirty="0" smtClean="0">
                <a:solidFill>
                  <a:srgbClr val="17375E"/>
                </a:solidFill>
                <a:latin typeface="Papyrus"/>
                <a:cs typeface="Papyrus"/>
              </a:rPr>
              <a:t>doses</a:t>
            </a:r>
            <a:endParaRPr lang="es-ES_tradnl" sz="2000" dirty="0" smtClean="0">
              <a:solidFill>
                <a:srgbClr val="17375E"/>
              </a:solidFill>
              <a:latin typeface="Papyrus"/>
              <a:cs typeface="Papyrus"/>
            </a:endParaRPr>
          </a:p>
        </p:txBody>
      </p:sp>
      <p:sp>
        <p:nvSpPr>
          <p:cNvPr id="6" name="Rectángulo 5"/>
          <p:cNvSpPr/>
          <p:nvPr/>
        </p:nvSpPr>
        <p:spPr>
          <a:xfrm>
            <a:off x="3065178" y="5722950"/>
            <a:ext cx="5820273" cy="307777"/>
          </a:xfrm>
          <a:prstGeom prst="rect">
            <a:avLst/>
          </a:prstGeom>
          <a:solidFill>
            <a:schemeClr val="accent6">
              <a:lumMod val="60000"/>
              <a:lumOff val="40000"/>
            </a:schemeClr>
          </a:solidFill>
        </p:spPr>
        <p:txBody>
          <a:bodyPr wrap="square">
            <a:spAutoFit/>
          </a:bodyPr>
          <a:lstStyle/>
          <a:p>
            <a:pPr algn="ctr"/>
            <a:r>
              <a:rPr lang="en-GB" sz="1400" b="1" dirty="0">
                <a:solidFill>
                  <a:srgbClr val="17375E"/>
                </a:solidFill>
                <a:latin typeface="Papyrus"/>
                <a:cs typeface="Papyrus"/>
              </a:rPr>
              <a:t>C.P.C. Wong et al. </a:t>
            </a:r>
            <a:r>
              <a:rPr lang="en-GB" sz="1400" dirty="0" smtClean="0">
                <a:solidFill>
                  <a:srgbClr val="17375E"/>
                </a:solidFill>
                <a:latin typeface="Papyrus"/>
                <a:cs typeface="Papyrus"/>
              </a:rPr>
              <a:t> </a:t>
            </a:r>
            <a:r>
              <a:rPr lang="en-GB" sz="1400" dirty="0">
                <a:solidFill>
                  <a:srgbClr val="17375E"/>
                </a:solidFill>
                <a:latin typeface="Papyrus"/>
                <a:cs typeface="Papyrus"/>
              </a:rPr>
              <a:t>Fusion Science and Technology, 64 (2013) 623–630</a:t>
            </a:r>
          </a:p>
        </p:txBody>
      </p:sp>
      <p:pic>
        <p:nvPicPr>
          <p:cNvPr id="7" name="Picture 9" descr="C:\Users\franket\Desktop\EUROfusion_PPPT_Logo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093" y="44624"/>
            <a:ext cx="2043210" cy="626662"/>
          </a:xfrm>
          <a:prstGeom prst="rect">
            <a:avLst/>
          </a:prstGeom>
          <a:noFill/>
          <a:ln>
            <a:noFill/>
          </a:ln>
        </p:spPr>
      </p:pic>
      <p:cxnSp>
        <p:nvCxnSpPr>
          <p:cNvPr id="8" name="Conector recto 7"/>
          <p:cNvCxnSpPr/>
          <p:nvPr/>
        </p:nvCxnSpPr>
        <p:spPr>
          <a:xfrm>
            <a:off x="1796143"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Imagen 8"/>
          <p:cNvPicPr>
            <a:picLocks noChangeAspect="1"/>
          </p:cNvPicPr>
          <p:nvPr/>
        </p:nvPicPr>
        <p:blipFill>
          <a:blip r:embed="rId4"/>
          <a:stretch>
            <a:fillRect/>
          </a:stretch>
        </p:blipFill>
        <p:spPr>
          <a:xfrm>
            <a:off x="8258" y="61686"/>
            <a:ext cx="1574800" cy="609600"/>
          </a:xfrm>
          <a:prstGeom prst="rect">
            <a:avLst/>
          </a:prstGeom>
        </p:spPr>
      </p:pic>
      <p:pic>
        <p:nvPicPr>
          <p:cNvPr id="10" name="Picture 30"/>
          <p:cNvPicPr>
            <a:picLocks noChangeAspect="1" noChangeArrowheads="1"/>
          </p:cNvPicPr>
          <p:nvPr/>
        </p:nvPicPr>
        <p:blipFill>
          <a:blip r:embed="rId5"/>
          <a:srcRect/>
          <a:stretch>
            <a:fillRect/>
          </a:stretch>
        </p:blipFill>
        <p:spPr bwMode="auto">
          <a:xfrm>
            <a:off x="6958093" y="1110492"/>
            <a:ext cx="1765697" cy="1381900"/>
          </a:xfrm>
          <a:prstGeom prst="rect">
            <a:avLst/>
          </a:prstGeom>
          <a:noFill/>
        </p:spPr>
      </p:pic>
      <p:pic>
        <p:nvPicPr>
          <p:cNvPr id="14" name="Imagen 13"/>
          <p:cNvPicPr>
            <a:picLocks noChangeAspect="1"/>
          </p:cNvPicPr>
          <p:nvPr/>
        </p:nvPicPr>
        <p:blipFill>
          <a:blip r:embed="rId6"/>
          <a:stretch>
            <a:fillRect/>
          </a:stretch>
        </p:blipFill>
        <p:spPr>
          <a:xfrm>
            <a:off x="5236620" y="2192458"/>
            <a:ext cx="1932969" cy="928768"/>
          </a:xfrm>
          <a:prstGeom prst="rect">
            <a:avLst/>
          </a:prstGeom>
        </p:spPr>
      </p:pic>
      <p:pic>
        <p:nvPicPr>
          <p:cNvPr id="15" name="Imagen 14"/>
          <p:cNvPicPr>
            <a:picLocks noChangeAspect="1"/>
          </p:cNvPicPr>
          <p:nvPr/>
        </p:nvPicPr>
        <p:blipFill>
          <a:blip r:embed="rId7"/>
          <a:stretch>
            <a:fillRect/>
          </a:stretch>
        </p:blipFill>
        <p:spPr>
          <a:xfrm>
            <a:off x="7336828" y="2492393"/>
            <a:ext cx="887727" cy="317682"/>
          </a:xfrm>
          <a:prstGeom prst="rect">
            <a:avLst/>
          </a:prstGeom>
        </p:spPr>
      </p:pic>
    </p:spTree>
    <p:extLst>
      <p:ext uri="{BB962C8B-B14F-4D97-AF65-F5344CB8AC3E}">
        <p14:creationId xmlns:p14="http://schemas.microsoft.com/office/powerpoint/2010/main" val="66048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4568" y="1817916"/>
            <a:ext cx="7525657" cy="3370943"/>
          </a:xfrm>
        </p:spPr>
        <p:txBody>
          <a:bodyPr/>
          <a:lstStyle/>
          <a:p>
            <a:pPr marL="0" indent="0" algn="ctr">
              <a:buNone/>
            </a:pPr>
            <a:r>
              <a:rPr lang="en-GB" dirty="0" smtClean="0">
                <a:solidFill>
                  <a:srgbClr val="17375E"/>
                </a:solidFill>
                <a:latin typeface="Papyrus"/>
                <a:cs typeface="Papyrus"/>
              </a:rPr>
              <a:t>even when EU_DCLL is considering steel + alumina ceramic sandwich-like structures for the FCIs,</a:t>
            </a:r>
          </a:p>
          <a:p>
            <a:pPr marL="0" indent="0" algn="ctr">
              <a:buNone/>
            </a:pPr>
            <a:endParaRPr lang="en-GB" dirty="0" smtClean="0">
              <a:solidFill>
                <a:srgbClr val="17375E"/>
              </a:solidFill>
              <a:latin typeface="Papyrus"/>
              <a:cs typeface="Papyrus"/>
            </a:endParaRPr>
          </a:p>
          <a:p>
            <a:pPr marL="0" indent="0" algn="ctr">
              <a:buNone/>
            </a:pPr>
            <a:r>
              <a:rPr lang="en-GB" dirty="0" smtClean="0">
                <a:solidFill>
                  <a:srgbClr val="17375E"/>
                </a:solidFill>
                <a:latin typeface="Papyrus"/>
                <a:cs typeface="Papyrus"/>
              </a:rPr>
              <a:t>is also </a:t>
            </a:r>
            <a:r>
              <a:rPr lang="en-GB" dirty="0" err="1" smtClean="0">
                <a:solidFill>
                  <a:srgbClr val="17375E"/>
                </a:solidFill>
                <a:latin typeface="Papyrus"/>
                <a:cs typeface="Papyrus"/>
              </a:rPr>
              <a:t>SiC</a:t>
            </a:r>
            <a:r>
              <a:rPr lang="en-GB" dirty="0" smtClean="0">
                <a:solidFill>
                  <a:srgbClr val="17375E"/>
                </a:solidFill>
                <a:latin typeface="Papyrus"/>
                <a:cs typeface="Papyrus"/>
              </a:rPr>
              <a:t> a reasonable choice for the </a:t>
            </a:r>
            <a:r>
              <a:rPr lang="en-GB" dirty="0">
                <a:solidFill>
                  <a:srgbClr val="17375E"/>
                </a:solidFill>
                <a:latin typeface="Papyrus"/>
                <a:cs typeface="Papyrus"/>
              </a:rPr>
              <a:t>low temperature </a:t>
            </a:r>
            <a:r>
              <a:rPr lang="en-GB" dirty="0" smtClean="0">
                <a:solidFill>
                  <a:srgbClr val="17375E"/>
                </a:solidFill>
                <a:latin typeface="Papyrus"/>
                <a:cs typeface="Papyrus"/>
              </a:rPr>
              <a:t>in-channel insulation</a:t>
            </a:r>
            <a:r>
              <a:rPr lang="en-GB" dirty="0" smtClean="0">
                <a:solidFill>
                  <a:srgbClr val="17375E"/>
                </a:solidFill>
                <a:latin typeface="Papyrus"/>
                <a:cs typeface="Papyrus"/>
              </a:rPr>
              <a:t>?</a:t>
            </a:r>
            <a:endParaRPr lang="en-GB" dirty="0">
              <a:solidFill>
                <a:srgbClr val="17375E"/>
              </a:solidFill>
              <a:latin typeface="Papyrus"/>
              <a:cs typeface="Papyrus"/>
            </a:endParaRPr>
          </a:p>
        </p:txBody>
      </p:sp>
      <p:pic>
        <p:nvPicPr>
          <p:cNvPr id="4" name="Picture 9" descr="C:\Users\franket\Desktop\EUROfusion_PPPT_Logo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093" y="44624"/>
            <a:ext cx="2043210" cy="626662"/>
          </a:xfrm>
          <a:prstGeom prst="rect">
            <a:avLst/>
          </a:prstGeom>
          <a:noFill/>
          <a:ln>
            <a:noFill/>
          </a:ln>
        </p:spPr>
      </p:pic>
      <p:cxnSp>
        <p:nvCxnSpPr>
          <p:cNvPr id="5" name="Conector recto 4"/>
          <p:cNvCxnSpPr/>
          <p:nvPr/>
        </p:nvCxnSpPr>
        <p:spPr>
          <a:xfrm>
            <a:off x="1796143"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Imagen 5"/>
          <p:cNvPicPr>
            <a:picLocks noChangeAspect="1"/>
          </p:cNvPicPr>
          <p:nvPr/>
        </p:nvPicPr>
        <p:blipFill>
          <a:blip r:embed="rId4"/>
          <a:stretch>
            <a:fillRect/>
          </a:stretch>
        </p:blipFill>
        <p:spPr>
          <a:xfrm>
            <a:off x="8258" y="61686"/>
            <a:ext cx="1574800" cy="609600"/>
          </a:xfrm>
          <a:prstGeom prst="rect">
            <a:avLst/>
          </a:prstGeom>
        </p:spPr>
      </p:pic>
    </p:spTree>
    <p:extLst>
      <p:ext uri="{BB962C8B-B14F-4D97-AF65-F5344CB8AC3E}">
        <p14:creationId xmlns:p14="http://schemas.microsoft.com/office/powerpoint/2010/main" val="110345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66488" y="1113020"/>
            <a:ext cx="7199084" cy="777643"/>
          </a:xfrm>
        </p:spPr>
        <p:txBody>
          <a:bodyPr/>
          <a:lstStyle/>
          <a:p>
            <a:pPr algn="l"/>
            <a:r>
              <a:rPr lang="en-GB" sz="4000" dirty="0" smtClean="0">
                <a:solidFill>
                  <a:srgbClr val="17375E"/>
                </a:solidFill>
                <a:latin typeface="Papyrus"/>
                <a:cs typeface="Papyrus"/>
              </a:rPr>
              <a:t>Spanish experience on </a:t>
            </a:r>
            <a:r>
              <a:rPr lang="en-GB" sz="4000" dirty="0" err="1" smtClean="0">
                <a:solidFill>
                  <a:srgbClr val="17375E"/>
                </a:solidFill>
                <a:latin typeface="Papyrus"/>
                <a:cs typeface="Papyrus"/>
              </a:rPr>
              <a:t>SiC</a:t>
            </a:r>
            <a:r>
              <a:rPr lang="en-GB" sz="4000" dirty="0" smtClean="0">
                <a:solidFill>
                  <a:srgbClr val="17375E"/>
                </a:solidFill>
                <a:latin typeface="Papyrus"/>
                <a:cs typeface="Papyrus"/>
              </a:rPr>
              <a:t> (I)</a:t>
            </a:r>
            <a:endParaRPr lang="en-GB" sz="4000" dirty="0">
              <a:solidFill>
                <a:srgbClr val="17375E"/>
              </a:solidFill>
              <a:latin typeface="Papyrus"/>
              <a:cs typeface="Papyrus"/>
            </a:endParaRPr>
          </a:p>
        </p:txBody>
      </p:sp>
      <p:sp>
        <p:nvSpPr>
          <p:cNvPr id="5" name="Marcador de contenido 2"/>
          <p:cNvSpPr>
            <a:spLocks noGrp="1"/>
          </p:cNvSpPr>
          <p:nvPr>
            <p:ph idx="1"/>
          </p:nvPr>
        </p:nvSpPr>
        <p:spPr>
          <a:xfrm>
            <a:off x="867353" y="4471801"/>
            <a:ext cx="7819446" cy="1295516"/>
          </a:xfrm>
        </p:spPr>
        <p:txBody>
          <a:bodyPr>
            <a:normAutofit fontScale="85000" lnSpcReduction="10000"/>
          </a:bodyPr>
          <a:lstStyle/>
          <a:p>
            <a:pPr marL="0" indent="0">
              <a:lnSpc>
                <a:spcPct val="120000"/>
              </a:lnSpc>
              <a:spcBef>
                <a:spcPts val="0"/>
              </a:spcBef>
              <a:spcAft>
                <a:spcPts val="1200"/>
              </a:spcAft>
              <a:buNone/>
            </a:pPr>
            <a:r>
              <a:rPr lang="en-GB" sz="2800" b="1" dirty="0" smtClean="0">
                <a:solidFill>
                  <a:srgbClr val="17375E"/>
                </a:solidFill>
                <a:latin typeface="Papyrus"/>
                <a:cs typeface="Papyrus"/>
              </a:rPr>
              <a:t>Objective</a:t>
            </a:r>
          </a:p>
          <a:p>
            <a:pPr>
              <a:lnSpc>
                <a:spcPct val="120000"/>
              </a:lnSpc>
              <a:spcBef>
                <a:spcPts val="0"/>
              </a:spcBef>
              <a:spcAft>
                <a:spcPts val="1200"/>
              </a:spcAft>
              <a:buFont typeface="Wingdings" charset="2"/>
              <a:buChar char="ü"/>
            </a:pPr>
            <a:r>
              <a:rPr lang="en-GB" sz="2400" dirty="0" smtClean="0">
                <a:solidFill>
                  <a:srgbClr val="17375E"/>
                </a:solidFill>
                <a:latin typeface="Papyrus"/>
                <a:cs typeface="Papyrus"/>
              </a:rPr>
              <a:t>Electrical insulation under temperature and ionizing radiation</a:t>
            </a:r>
          </a:p>
          <a:p>
            <a:pPr marL="0" indent="0">
              <a:lnSpc>
                <a:spcPct val="120000"/>
              </a:lnSpc>
              <a:spcBef>
                <a:spcPts val="0"/>
              </a:spcBef>
              <a:spcAft>
                <a:spcPts val="1200"/>
              </a:spcAft>
              <a:buNone/>
            </a:pPr>
            <a:endParaRPr lang="en-GB" dirty="0" smtClean="0">
              <a:solidFill>
                <a:srgbClr val="17375E"/>
              </a:solidFill>
              <a:latin typeface="Papyrus"/>
              <a:cs typeface="Papyrus"/>
            </a:endParaRPr>
          </a:p>
        </p:txBody>
      </p:sp>
      <p:sp>
        <p:nvSpPr>
          <p:cNvPr id="6" name="Rectángulo 5"/>
          <p:cNvSpPr/>
          <p:nvPr/>
        </p:nvSpPr>
        <p:spPr>
          <a:xfrm>
            <a:off x="867353" y="1959393"/>
            <a:ext cx="7462444" cy="2237536"/>
          </a:xfrm>
          <a:prstGeom prst="rect">
            <a:avLst/>
          </a:prstGeom>
        </p:spPr>
        <p:txBody>
          <a:bodyPr wrap="square">
            <a:spAutoFit/>
          </a:bodyPr>
          <a:lstStyle/>
          <a:p>
            <a:pPr algn="just">
              <a:lnSpc>
                <a:spcPct val="120000"/>
              </a:lnSpc>
              <a:spcAft>
                <a:spcPts val="1200"/>
              </a:spcAft>
            </a:pPr>
            <a:r>
              <a:rPr lang="en-GB" sz="2800" b="1" dirty="0" smtClean="0">
                <a:solidFill>
                  <a:srgbClr val="17375E"/>
                </a:solidFill>
                <a:latin typeface="Papyrus"/>
                <a:cs typeface="Papyrus"/>
              </a:rPr>
              <a:t>Material</a:t>
            </a:r>
          </a:p>
          <a:p>
            <a:pPr algn="just">
              <a:lnSpc>
                <a:spcPct val="120000"/>
              </a:lnSpc>
              <a:spcAft>
                <a:spcPts val="1200"/>
              </a:spcAft>
            </a:pPr>
            <a:r>
              <a:rPr lang="en-GB" dirty="0" smtClean="0">
                <a:solidFill>
                  <a:srgbClr val="17375E"/>
                </a:solidFill>
                <a:latin typeface="Papyrus"/>
                <a:cs typeface="Papyrus"/>
              </a:rPr>
              <a:t>Different types of commercial </a:t>
            </a:r>
            <a:r>
              <a:rPr lang="en-GB" dirty="0" err="1" smtClean="0">
                <a:solidFill>
                  <a:srgbClr val="17375E"/>
                </a:solidFill>
                <a:latin typeface="Papyrus"/>
                <a:cs typeface="Papyrus"/>
              </a:rPr>
              <a:t>SiC</a:t>
            </a:r>
            <a:r>
              <a:rPr lang="en-GB" dirty="0">
                <a:solidFill>
                  <a:srgbClr val="17375E"/>
                </a:solidFill>
                <a:latin typeface="Papyrus"/>
                <a:cs typeface="Papyrus"/>
              </a:rPr>
              <a:t>: </a:t>
            </a:r>
            <a:endParaRPr lang="en-GB" dirty="0" smtClean="0">
              <a:solidFill>
                <a:srgbClr val="17375E"/>
              </a:solidFill>
              <a:latin typeface="Papyrus"/>
              <a:cs typeface="Papyrus"/>
            </a:endParaRPr>
          </a:p>
          <a:p>
            <a:pPr algn="just">
              <a:lnSpc>
                <a:spcPct val="120000"/>
              </a:lnSpc>
              <a:spcAft>
                <a:spcPts val="1200"/>
              </a:spcAft>
            </a:pPr>
            <a:r>
              <a:rPr lang="en-GB" dirty="0" smtClean="0">
                <a:solidFill>
                  <a:srgbClr val="17375E"/>
                </a:solidFill>
                <a:latin typeface="Papyrus"/>
                <a:cs typeface="Papyrus"/>
              </a:rPr>
              <a:t>1) hot pressed (HP) </a:t>
            </a:r>
            <a:r>
              <a:rPr lang="en-GB" dirty="0" err="1" smtClean="0">
                <a:solidFill>
                  <a:srgbClr val="17375E"/>
                </a:solidFill>
                <a:latin typeface="Papyrus"/>
                <a:cs typeface="Papyrus"/>
              </a:rPr>
              <a:t>SiC</a:t>
            </a:r>
            <a:r>
              <a:rPr lang="en-GB" dirty="0" smtClean="0">
                <a:solidFill>
                  <a:srgbClr val="17375E"/>
                </a:solidFill>
                <a:latin typeface="Papyrus"/>
                <a:cs typeface="Papyrus"/>
              </a:rPr>
              <a:t>, 2) reaction </a:t>
            </a:r>
            <a:r>
              <a:rPr lang="en-GB" dirty="0">
                <a:solidFill>
                  <a:srgbClr val="17375E"/>
                </a:solidFill>
                <a:latin typeface="Papyrus"/>
                <a:cs typeface="Papyrus"/>
              </a:rPr>
              <a:t>bonded (RB) </a:t>
            </a:r>
            <a:r>
              <a:rPr lang="en-GB" dirty="0" err="1">
                <a:solidFill>
                  <a:srgbClr val="17375E"/>
                </a:solidFill>
                <a:latin typeface="Papyrus"/>
                <a:cs typeface="Papyrus"/>
              </a:rPr>
              <a:t>SiC</a:t>
            </a:r>
            <a:r>
              <a:rPr lang="en-GB" dirty="0">
                <a:solidFill>
                  <a:srgbClr val="17375E"/>
                </a:solidFill>
                <a:latin typeface="Papyrus"/>
                <a:cs typeface="Papyrus"/>
              </a:rPr>
              <a:t>, </a:t>
            </a:r>
            <a:r>
              <a:rPr lang="en-GB" dirty="0" smtClean="0">
                <a:solidFill>
                  <a:srgbClr val="17375E"/>
                </a:solidFill>
                <a:latin typeface="Papyrus"/>
                <a:cs typeface="Papyrus"/>
              </a:rPr>
              <a:t>3) high </a:t>
            </a:r>
            <a:r>
              <a:rPr lang="en-GB" dirty="0">
                <a:solidFill>
                  <a:srgbClr val="17375E"/>
                </a:solidFill>
                <a:latin typeface="Papyrus"/>
                <a:cs typeface="Papyrus"/>
              </a:rPr>
              <a:t>resistivity cubic CVD </a:t>
            </a:r>
            <a:r>
              <a:rPr lang="en-GB" dirty="0" err="1">
                <a:solidFill>
                  <a:srgbClr val="17375E"/>
                </a:solidFill>
                <a:latin typeface="Papyrus"/>
                <a:cs typeface="Papyrus"/>
              </a:rPr>
              <a:t>SiC</a:t>
            </a:r>
            <a:r>
              <a:rPr lang="en-GB" dirty="0">
                <a:solidFill>
                  <a:srgbClr val="17375E"/>
                </a:solidFill>
                <a:latin typeface="Papyrus"/>
                <a:cs typeface="Papyrus"/>
              </a:rPr>
              <a:t> </a:t>
            </a:r>
            <a:r>
              <a:rPr lang="en-GB" sz="1100" dirty="0">
                <a:solidFill>
                  <a:srgbClr val="17375E"/>
                </a:solidFill>
                <a:latin typeface="Papyrus"/>
                <a:cs typeface="Papyrus"/>
              </a:rPr>
              <a:t>(IMR, Tohoku University, Japan</a:t>
            </a:r>
            <a:r>
              <a:rPr lang="en-GB" sz="1100" dirty="0" smtClean="0">
                <a:solidFill>
                  <a:srgbClr val="17375E"/>
                </a:solidFill>
                <a:latin typeface="Papyrus"/>
                <a:cs typeface="Papyrus"/>
              </a:rPr>
              <a:t>)</a:t>
            </a:r>
            <a:r>
              <a:rPr lang="en-GB" dirty="0" smtClean="0">
                <a:solidFill>
                  <a:srgbClr val="17375E"/>
                </a:solidFill>
                <a:latin typeface="Papyrus"/>
                <a:cs typeface="Papyrus"/>
              </a:rPr>
              <a:t>, 4) </a:t>
            </a:r>
            <a:r>
              <a:rPr lang="en-GB" dirty="0">
                <a:solidFill>
                  <a:srgbClr val="17375E"/>
                </a:solidFill>
                <a:latin typeface="Papyrus"/>
                <a:cs typeface="Papyrus"/>
              </a:rPr>
              <a:t>PVT N-6H </a:t>
            </a:r>
            <a:r>
              <a:rPr lang="en-GB" dirty="0" err="1">
                <a:solidFill>
                  <a:srgbClr val="17375E"/>
                </a:solidFill>
                <a:latin typeface="Papyrus"/>
                <a:cs typeface="Papyrus"/>
              </a:rPr>
              <a:t>SiC</a:t>
            </a:r>
            <a:r>
              <a:rPr lang="en-GB" dirty="0">
                <a:solidFill>
                  <a:srgbClr val="17375E"/>
                </a:solidFill>
                <a:latin typeface="Papyrus"/>
                <a:cs typeface="Papyrus"/>
              </a:rPr>
              <a:t> wafer </a:t>
            </a:r>
            <a:r>
              <a:rPr lang="en-GB" sz="1100" dirty="0">
                <a:solidFill>
                  <a:srgbClr val="17375E"/>
                </a:solidFill>
                <a:latin typeface="Papyrus"/>
                <a:cs typeface="Papyrus"/>
              </a:rPr>
              <a:t>(</a:t>
            </a:r>
            <a:r>
              <a:rPr lang="en-GB" sz="1100" dirty="0" err="1">
                <a:solidFill>
                  <a:srgbClr val="17375E"/>
                </a:solidFill>
                <a:latin typeface="Papyrus"/>
                <a:cs typeface="Papyrus"/>
              </a:rPr>
              <a:t>Tankeblue</a:t>
            </a:r>
            <a:r>
              <a:rPr lang="en-GB" sz="1100" dirty="0">
                <a:solidFill>
                  <a:srgbClr val="17375E"/>
                </a:solidFill>
                <a:latin typeface="Papyrus"/>
                <a:cs typeface="Papyrus"/>
              </a:rPr>
              <a:t>)</a:t>
            </a:r>
            <a:r>
              <a:rPr lang="en-GB" dirty="0">
                <a:solidFill>
                  <a:srgbClr val="17375E"/>
                </a:solidFill>
                <a:latin typeface="Papyrus"/>
                <a:cs typeface="Papyrus"/>
              </a:rPr>
              <a:t>, </a:t>
            </a:r>
            <a:r>
              <a:rPr lang="en-GB" dirty="0" smtClean="0">
                <a:solidFill>
                  <a:srgbClr val="17375E"/>
                </a:solidFill>
                <a:latin typeface="Papyrus"/>
                <a:cs typeface="Papyrus"/>
              </a:rPr>
              <a:t>5) 2D </a:t>
            </a:r>
            <a:r>
              <a:rPr lang="en-GB" dirty="0">
                <a:solidFill>
                  <a:srgbClr val="17375E"/>
                </a:solidFill>
                <a:latin typeface="Papyrus"/>
                <a:cs typeface="Papyrus"/>
              </a:rPr>
              <a:t>and 3D </a:t>
            </a:r>
            <a:r>
              <a:rPr lang="en-GB" dirty="0" err="1" smtClean="0">
                <a:solidFill>
                  <a:srgbClr val="17375E"/>
                </a:solidFill>
                <a:latin typeface="Papyrus"/>
                <a:cs typeface="Papyrus"/>
              </a:rPr>
              <a:t>SiC</a:t>
            </a:r>
            <a:r>
              <a:rPr lang="en-GB" baseline="-25000" dirty="0" err="1" smtClean="0">
                <a:solidFill>
                  <a:srgbClr val="17375E"/>
                </a:solidFill>
                <a:latin typeface="Papyrus"/>
                <a:cs typeface="Papyrus"/>
              </a:rPr>
              <a:t>f</a:t>
            </a:r>
            <a:r>
              <a:rPr lang="en-GB" dirty="0" smtClean="0">
                <a:solidFill>
                  <a:srgbClr val="17375E"/>
                </a:solidFill>
                <a:latin typeface="Papyrus"/>
                <a:cs typeface="Papyrus"/>
              </a:rPr>
              <a:t>/</a:t>
            </a:r>
            <a:r>
              <a:rPr lang="en-GB" dirty="0" err="1">
                <a:solidFill>
                  <a:srgbClr val="17375E"/>
                </a:solidFill>
                <a:latin typeface="Papyrus"/>
                <a:cs typeface="Papyrus"/>
              </a:rPr>
              <a:t>SiC</a:t>
            </a:r>
            <a:r>
              <a:rPr lang="en-GB" sz="1100" dirty="0">
                <a:solidFill>
                  <a:srgbClr val="17375E"/>
                </a:solidFill>
                <a:latin typeface="Papyrus"/>
                <a:cs typeface="Papyrus"/>
              </a:rPr>
              <a:t> (2D - Ube and 3D – Shikibo, Japan, provided by ENEA, Italy)</a:t>
            </a:r>
            <a:r>
              <a:rPr lang="en-GB" dirty="0">
                <a:solidFill>
                  <a:srgbClr val="17375E"/>
                </a:solidFill>
                <a:latin typeface="Papyrus"/>
                <a:cs typeface="Papyrus"/>
              </a:rPr>
              <a:t> </a:t>
            </a:r>
            <a:endParaRPr lang="en-GB" dirty="0" smtClean="0">
              <a:solidFill>
                <a:srgbClr val="17375E"/>
              </a:solidFill>
              <a:latin typeface="Papyrus"/>
              <a:cs typeface="Papyrus"/>
            </a:endParaRPr>
          </a:p>
        </p:txBody>
      </p:sp>
      <p:pic>
        <p:nvPicPr>
          <p:cNvPr id="7" name="Picture 9" descr="C:\Users\franket\Desktop\EUROfusion_PPPT_Logo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808" y="44624"/>
            <a:ext cx="2043210" cy="626662"/>
          </a:xfrm>
          <a:prstGeom prst="rect">
            <a:avLst/>
          </a:prstGeom>
          <a:noFill/>
          <a:ln>
            <a:noFill/>
          </a:ln>
        </p:spPr>
      </p:pic>
      <p:cxnSp>
        <p:nvCxnSpPr>
          <p:cNvPr id="8" name="Conector recto 7"/>
          <p:cNvCxnSpPr/>
          <p:nvPr/>
        </p:nvCxnSpPr>
        <p:spPr>
          <a:xfrm>
            <a:off x="1886858"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Imagen 8"/>
          <p:cNvPicPr>
            <a:picLocks noChangeAspect="1"/>
          </p:cNvPicPr>
          <p:nvPr/>
        </p:nvPicPr>
        <p:blipFill>
          <a:blip r:embed="rId4"/>
          <a:stretch>
            <a:fillRect/>
          </a:stretch>
        </p:blipFill>
        <p:spPr>
          <a:xfrm>
            <a:off x="98973" y="61686"/>
            <a:ext cx="1574800" cy="609600"/>
          </a:xfrm>
          <a:prstGeom prst="rect">
            <a:avLst/>
          </a:prstGeom>
        </p:spPr>
      </p:pic>
      <p:sp>
        <p:nvSpPr>
          <p:cNvPr id="2" name="Rectángulo redondeado 1"/>
          <p:cNvSpPr/>
          <p:nvPr/>
        </p:nvSpPr>
        <p:spPr>
          <a:xfrm>
            <a:off x="534094" y="1954836"/>
            <a:ext cx="7958287" cy="3812481"/>
          </a:xfrm>
          <a:prstGeom prst="roundRect">
            <a:avLst/>
          </a:prstGeom>
          <a:noFill/>
          <a:effectLst>
            <a:outerShdw blurRad="40000" dist="23000" dir="5400000" rotWithShape="0">
              <a:schemeClr val="accent6">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Imagen 9" descr="logo LNF_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383" y="1959393"/>
            <a:ext cx="2776633" cy="485912"/>
          </a:xfrm>
          <a:prstGeom prst="rect">
            <a:avLst/>
          </a:prstGeom>
        </p:spPr>
      </p:pic>
      <p:pic>
        <p:nvPicPr>
          <p:cNvPr id="11" name="Imagen 10" descr="logoCIEMAT.jpg"/>
          <p:cNvPicPr>
            <a:picLocks noChangeAspect="1"/>
          </p:cNvPicPr>
          <p:nvPr/>
        </p:nvPicPr>
        <p:blipFill rotWithShape="1">
          <a:blip r:embed="rId6">
            <a:extLst>
              <a:ext uri="{28A0092B-C50C-407E-A947-70E740481C1C}">
                <a14:useLocalDpi xmlns:a14="http://schemas.microsoft.com/office/drawing/2010/main" val="0"/>
              </a:ext>
            </a:extLst>
          </a:blip>
          <a:srcRect t="27518" b="29874"/>
          <a:stretch/>
        </p:blipFill>
        <p:spPr>
          <a:xfrm>
            <a:off x="5879134" y="2445305"/>
            <a:ext cx="1708424" cy="360477"/>
          </a:xfrm>
          <a:prstGeom prst="rect">
            <a:avLst/>
          </a:prstGeom>
        </p:spPr>
      </p:pic>
      <p:sp>
        <p:nvSpPr>
          <p:cNvPr id="12" name="Flecha a la derecha con muesca 11"/>
          <p:cNvSpPr/>
          <p:nvPr/>
        </p:nvSpPr>
        <p:spPr>
          <a:xfrm>
            <a:off x="8265572" y="4471801"/>
            <a:ext cx="584550" cy="797088"/>
          </a:xfrm>
          <a:prstGeom prst="notchedRightArrow">
            <a:avLst/>
          </a:prstGeom>
          <a:solidFill>
            <a:schemeClr val="accent6">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92875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ig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930" y="3470242"/>
            <a:ext cx="2754021" cy="2239286"/>
          </a:xfrm>
          <a:prstGeom prst="rect">
            <a:avLst/>
          </a:prstGeom>
        </p:spPr>
      </p:pic>
      <p:sp>
        <p:nvSpPr>
          <p:cNvPr id="4" name="Marcador de contenido 2"/>
          <p:cNvSpPr>
            <a:spLocks noGrp="1"/>
          </p:cNvSpPr>
          <p:nvPr>
            <p:ph idx="1"/>
          </p:nvPr>
        </p:nvSpPr>
        <p:spPr>
          <a:xfrm>
            <a:off x="874489" y="1645394"/>
            <a:ext cx="4132943" cy="630296"/>
          </a:xfrm>
        </p:spPr>
        <p:txBody>
          <a:bodyPr/>
          <a:lstStyle/>
          <a:p>
            <a:pPr marL="0" indent="0">
              <a:buNone/>
            </a:pPr>
            <a:r>
              <a:rPr lang="en-GB" sz="2800" dirty="0" smtClean="0">
                <a:solidFill>
                  <a:srgbClr val="17375E"/>
                </a:solidFill>
                <a:latin typeface="Papyrus"/>
                <a:cs typeface="Papyrus"/>
              </a:rPr>
              <a:t>Obtained results</a:t>
            </a:r>
          </a:p>
          <a:p>
            <a:pPr marL="0" indent="0">
              <a:buNone/>
            </a:pPr>
            <a:endParaRPr lang="en-GB" sz="2800" dirty="0">
              <a:solidFill>
                <a:srgbClr val="17375E"/>
              </a:solidFill>
            </a:endParaRPr>
          </a:p>
        </p:txBody>
      </p:sp>
      <p:pic>
        <p:nvPicPr>
          <p:cNvPr id="7" name="Imagen 6" descr="fig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34" y="3169488"/>
            <a:ext cx="2178014" cy="1814423"/>
          </a:xfrm>
          <a:prstGeom prst="rect">
            <a:avLst/>
          </a:prstGeom>
        </p:spPr>
      </p:pic>
      <p:sp>
        <p:nvSpPr>
          <p:cNvPr id="8" name="CuadroTexto 7"/>
          <p:cNvSpPr txBox="1"/>
          <p:nvPr/>
        </p:nvSpPr>
        <p:spPr>
          <a:xfrm>
            <a:off x="846635" y="2141900"/>
            <a:ext cx="7401229" cy="923330"/>
          </a:xfrm>
          <a:prstGeom prst="rect">
            <a:avLst/>
          </a:prstGeom>
          <a:noFill/>
        </p:spPr>
        <p:txBody>
          <a:bodyPr wrap="square" rtlCol="0">
            <a:spAutoFit/>
          </a:bodyPr>
          <a:lstStyle/>
          <a:p>
            <a:pPr algn="just"/>
            <a:r>
              <a:rPr lang="en-GB" dirty="0" smtClean="0">
                <a:solidFill>
                  <a:srgbClr val="17375E"/>
                </a:solidFill>
                <a:latin typeface="Papyrus"/>
                <a:cs typeface="Papyrus"/>
              </a:rPr>
              <a:t>Monitoring </a:t>
            </a:r>
            <a:r>
              <a:rPr lang="en-GB" dirty="0" err="1">
                <a:solidFill>
                  <a:srgbClr val="17375E"/>
                </a:solidFill>
                <a:latin typeface="Papyrus"/>
                <a:cs typeface="Papyrus"/>
              </a:rPr>
              <a:t>SiC</a:t>
            </a:r>
            <a:r>
              <a:rPr lang="en-GB" dirty="0">
                <a:solidFill>
                  <a:srgbClr val="17375E"/>
                </a:solidFill>
                <a:latin typeface="Papyrus"/>
                <a:cs typeface="Papyrus"/>
              </a:rPr>
              <a:t> </a:t>
            </a:r>
            <a:r>
              <a:rPr lang="en-GB" dirty="0" smtClean="0">
                <a:solidFill>
                  <a:srgbClr val="17375E"/>
                </a:solidFill>
                <a:latin typeface="Papyrus"/>
                <a:cs typeface="Papyrus"/>
              </a:rPr>
              <a:t>radiation damage (crystalline structure) evolution </a:t>
            </a:r>
            <a:r>
              <a:rPr lang="en-GB" dirty="0">
                <a:solidFill>
                  <a:srgbClr val="17375E"/>
                </a:solidFill>
                <a:latin typeface="Papyrus"/>
                <a:cs typeface="Papyrus"/>
              </a:rPr>
              <a:t>with ionizing irradiation </a:t>
            </a:r>
            <a:r>
              <a:rPr lang="en-GB" dirty="0" smtClean="0">
                <a:solidFill>
                  <a:srgbClr val="17375E"/>
                </a:solidFill>
                <a:latin typeface="Papyrus"/>
                <a:cs typeface="Papyrus"/>
              </a:rPr>
              <a:t>and temperature by radiation induced luminescence (RL</a:t>
            </a:r>
            <a:r>
              <a:rPr lang="en-GB" dirty="0">
                <a:solidFill>
                  <a:srgbClr val="17375E"/>
                </a:solidFill>
                <a:latin typeface="Papyrus"/>
                <a:cs typeface="Papyrus"/>
              </a:rPr>
              <a:t>) and electrical conductivity.</a:t>
            </a:r>
          </a:p>
        </p:txBody>
      </p:sp>
      <p:pic>
        <p:nvPicPr>
          <p:cNvPr id="9" name="Imagen 8" descr="fig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299" y="3169488"/>
            <a:ext cx="1642459" cy="789550"/>
          </a:xfrm>
          <a:prstGeom prst="rect">
            <a:avLst/>
          </a:prstGeom>
        </p:spPr>
      </p:pic>
      <p:sp>
        <p:nvSpPr>
          <p:cNvPr id="10" name="CuadroTexto 9"/>
          <p:cNvSpPr txBox="1"/>
          <p:nvPr/>
        </p:nvSpPr>
        <p:spPr>
          <a:xfrm>
            <a:off x="4649904" y="4538497"/>
            <a:ext cx="718031" cy="276999"/>
          </a:xfrm>
          <a:prstGeom prst="rect">
            <a:avLst/>
          </a:prstGeom>
          <a:noFill/>
        </p:spPr>
        <p:txBody>
          <a:bodyPr wrap="square" rtlCol="0">
            <a:spAutoFit/>
          </a:bodyPr>
          <a:lstStyle/>
          <a:p>
            <a:r>
              <a:rPr lang="en-GB" sz="1200" dirty="0" smtClean="0"/>
              <a:t>CVD </a:t>
            </a:r>
            <a:r>
              <a:rPr lang="en-GB" sz="1200" dirty="0" err="1" smtClean="0"/>
              <a:t>SiC</a:t>
            </a:r>
            <a:endParaRPr lang="en-GB" sz="1200" dirty="0"/>
          </a:p>
        </p:txBody>
      </p:sp>
      <p:sp>
        <p:nvSpPr>
          <p:cNvPr id="11" name="Título 1"/>
          <p:cNvSpPr txBox="1">
            <a:spLocks/>
          </p:cNvSpPr>
          <p:nvPr/>
        </p:nvSpPr>
        <p:spPr>
          <a:xfrm>
            <a:off x="965204" y="728213"/>
            <a:ext cx="7199084" cy="7776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rgbClr val="17375E"/>
                </a:solidFill>
                <a:latin typeface="Papyrus"/>
                <a:cs typeface="Papyrus"/>
              </a:rPr>
              <a:t>Spanish experience on </a:t>
            </a:r>
            <a:r>
              <a:rPr lang="en-GB" sz="4000" dirty="0" err="1" smtClean="0">
                <a:solidFill>
                  <a:srgbClr val="17375E"/>
                </a:solidFill>
                <a:latin typeface="Papyrus"/>
                <a:cs typeface="Papyrus"/>
              </a:rPr>
              <a:t>SiC</a:t>
            </a:r>
            <a:r>
              <a:rPr lang="en-GB" sz="4000" dirty="0" smtClean="0">
                <a:solidFill>
                  <a:srgbClr val="17375E"/>
                </a:solidFill>
                <a:latin typeface="Papyrus"/>
                <a:cs typeface="Papyrus"/>
              </a:rPr>
              <a:t> (I)</a:t>
            </a:r>
            <a:endParaRPr lang="en-GB" sz="4000" dirty="0">
              <a:solidFill>
                <a:srgbClr val="17375E"/>
              </a:solidFill>
              <a:latin typeface="Papyrus"/>
              <a:cs typeface="Papyrus"/>
            </a:endParaRPr>
          </a:p>
        </p:txBody>
      </p:sp>
      <p:sp>
        <p:nvSpPr>
          <p:cNvPr id="14" name="Rectángulo redondeado 13"/>
          <p:cNvSpPr/>
          <p:nvPr/>
        </p:nvSpPr>
        <p:spPr>
          <a:xfrm>
            <a:off x="534094" y="1537315"/>
            <a:ext cx="7958287" cy="448813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9" descr="C:\Users\franket\Desktop\EUROfusion_PPPT_Logo_small.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8808" y="44624"/>
            <a:ext cx="2043210" cy="626662"/>
          </a:xfrm>
          <a:prstGeom prst="rect">
            <a:avLst/>
          </a:prstGeom>
          <a:noFill/>
          <a:ln>
            <a:noFill/>
          </a:ln>
        </p:spPr>
      </p:pic>
      <p:cxnSp>
        <p:nvCxnSpPr>
          <p:cNvPr id="16" name="Conector recto 15"/>
          <p:cNvCxnSpPr/>
          <p:nvPr/>
        </p:nvCxnSpPr>
        <p:spPr>
          <a:xfrm>
            <a:off x="1886858"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Imagen 16"/>
          <p:cNvPicPr>
            <a:picLocks noChangeAspect="1"/>
          </p:cNvPicPr>
          <p:nvPr/>
        </p:nvPicPr>
        <p:blipFill>
          <a:blip r:embed="rId7"/>
          <a:stretch>
            <a:fillRect/>
          </a:stretch>
        </p:blipFill>
        <p:spPr>
          <a:xfrm>
            <a:off x="98973" y="61686"/>
            <a:ext cx="1574800" cy="609600"/>
          </a:xfrm>
          <a:prstGeom prst="rect">
            <a:avLst/>
          </a:prstGeom>
        </p:spPr>
      </p:pic>
      <p:pic>
        <p:nvPicPr>
          <p:cNvPr id="18" name="Imagen 17"/>
          <p:cNvPicPr>
            <a:picLocks noChangeAspect="1"/>
          </p:cNvPicPr>
          <p:nvPr/>
        </p:nvPicPr>
        <p:blipFill>
          <a:blip r:embed="rId8"/>
          <a:stretch>
            <a:fillRect/>
          </a:stretch>
        </p:blipFill>
        <p:spPr>
          <a:xfrm>
            <a:off x="6177954" y="2997680"/>
            <a:ext cx="1986334" cy="1670665"/>
          </a:xfrm>
          <a:prstGeom prst="rect">
            <a:avLst/>
          </a:prstGeom>
        </p:spPr>
      </p:pic>
      <p:sp>
        <p:nvSpPr>
          <p:cNvPr id="19" name="Rectángulo 18"/>
          <p:cNvSpPr/>
          <p:nvPr/>
        </p:nvSpPr>
        <p:spPr>
          <a:xfrm>
            <a:off x="5726951" y="4753078"/>
            <a:ext cx="2186083" cy="461665"/>
          </a:xfrm>
          <a:prstGeom prst="rect">
            <a:avLst/>
          </a:prstGeom>
          <a:solidFill>
            <a:srgbClr val="FAC090"/>
          </a:solidFill>
        </p:spPr>
        <p:txBody>
          <a:bodyPr wrap="square">
            <a:spAutoFit/>
          </a:bodyPr>
          <a:lstStyle/>
          <a:p>
            <a:pPr algn="ctr"/>
            <a:r>
              <a:rPr lang="en-GB" sz="1200" b="1" dirty="0" smtClean="0">
                <a:solidFill>
                  <a:srgbClr val="17375E"/>
                </a:solidFill>
                <a:latin typeface="Papyrus"/>
                <a:cs typeface="Papyrus"/>
              </a:rPr>
              <a:t>M.T. Hernandez </a:t>
            </a:r>
            <a:r>
              <a:rPr lang="en-GB" sz="1200" b="1" dirty="0">
                <a:solidFill>
                  <a:srgbClr val="17375E"/>
                </a:solidFill>
                <a:latin typeface="Papyrus"/>
                <a:cs typeface="Papyrus"/>
              </a:rPr>
              <a:t>et al. </a:t>
            </a:r>
            <a:r>
              <a:rPr lang="en-GB" sz="1200" dirty="0" smtClean="0">
                <a:solidFill>
                  <a:srgbClr val="17375E"/>
                </a:solidFill>
                <a:latin typeface="Papyrus"/>
                <a:cs typeface="Papyrus"/>
              </a:rPr>
              <a:t> </a:t>
            </a:r>
          </a:p>
          <a:p>
            <a:pPr algn="ctr"/>
            <a:r>
              <a:rPr lang="en-GB" sz="1200" dirty="0">
                <a:solidFill>
                  <a:srgbClr val="17375E"/>
                </a:solidFill>
                <a:latin typeface="Papyrus"/>
                <a:cs typeface="Papyrus"/>
              </a:rPr>
              <a:t>FED, 86 (2011) 2242–2445</a:t>
            </a:r>
          </a:p>
        </p:txBody>
      </p:sp>
      <p:sp>
        <p:nvSpPr>
          <p:cNvPr id="6" name="Rectángulo 5"/>
          <p:cNvSpPr/>
          <p:nvPr/>
        </p:nvSpPr>
        <p:spPr>
          <a:xfrm>
            <a:off x="1130277" y="5571028"/>
            <a:ext cx="2840162" cy="276999"/>
          </a:xfrm>
          <a:prstGeom prst="rect">
            <a:avLst/>
          </a:prstGeom>
          <a:solidFill>
            <a:srgbClr val="FAC090"/>
          </a:solidFill>
        </p:spPr>
        <p:txBody>
          <a:bodyPr wrap="square">
            <a:spAutoFit/>
          </a:bodyPr>
          <a:lstStyle/>
          <a:p>
            <a:pPr algn="ctr"/>
            <a:r>
              <a:rPr lang="en-GB" sz="1200" b="1" dirty="0" err="1" smtClean="0">
                <a:solidFill>
                  <a:srgbClr val="17375E"/>
                </a:solidFill>
                <a:latin typeface="Papyrus"/>
                <a:cs typeface="Papyrus"/>
              </a:rPr>
              <a:t>M.Malo</a:t>
            </a:r>
            <a:r>
              <a:rPr lang="en-GB" sz="1200" b="1" dirty="0" smtClean="0">
                <a:solidFill>
                  <a:srgbClr val="17375E"/>
                </a:solidFill>
                <a:latin typeface="Papyrus"/>
                <a:cs typeface="Papyrus"/>
              </a:rPr>
              <a:t> </a:t>
            </a:r>
            <a:r>
              <a:rPr lang="en-GB" sz="1200" b="1" dirty="0">
                <a:solidFill>
                  <a:srgbClr val="17375E"/>
                </a:solidFill>
                <a:latin typeface="Papyrus"/>
                <a:cs typeface="Papyrus"/>
              </a:rPr>
              <a:t>et al. FED</a:t>
            </a:r>
            <a:r>
              <a:rPr lang="en-GB" sz="1200" dirty="0">
                <a:solidFill>
                  <a:srgbClr val="17375E"/>
                </a:solidFill>
                <a:latin typeface="Papyrus"/>
                <a:cs typeface="Papyrus"/>
              </a:rPr>
              <a:t> 89 (2014) 1274–1279</a:t>
            </a:r>
          </a:p>
        </p:txBody>
      </p:sp>
      <p:sp>
        <p:nvSpPr>
          <p:cNvPr id="20" name="CuadroTexto 19"/>
          <p:cNvSpPr txBox="1"/>
          <p:nvPr/>
        </p:nvSpPr>
        <p:spPr>
          <a:xfrm>
            <a:off x="7446257" y="2892489"/>
            <a:ext cx="718031" cy="276999"/>
          </a:xfrm>
          <a:prstGeom prst="rect">
            <a:avLst/>
          </a:prstGeom>
          <a:solidFill>
            <a:schemeClr val="bg1"/>
          </a:solidFill>
        </p:spPr>
        <p:txBody>
          <a:bodyPr wrap="square" rtlCol="0">
            <a:spAutoFit/>
          </a:bodyPr>
          <a:lstStyle/>
          <a:p>
            <a:r>
              <a:rPr lang="en-GB" sz="1200" dirty="0" smtClean="0"/>
              <a:t>HP </a:t>
            </a:r>
            <a:r>
              <a:rPr lang="en-GB" sz="1200" dirty="0" err="1" smtClean="0"/>
              <a:t>SiC</a:t>
            </a:r>
            <a:endParaRPr lang="en-GB" sz="1200" dirty="0"/>
          </a:p>
        </p:txBody>
      </p:sp>
      <p:sp>
        <p:nvSpPr>
          <p:cNvPr id="21" name="Flecha a la derecha con muesca 20"/>
          <p:cNvSpPr/>
          <p:nvPr/>
        </p:nvSpPr>
        <p:spPr>
          <a:xfrm>
            <a:off x="241819" y="1877146"/>
            <a:ext cx="584550" cy="797088"/>
          </a:xfrm>
          <a:prstGeom prst="notchedRightArrow">
            <a:avLst/>
          </a:prstGeom>
          <a:solidFill>
            <a:schemeClr val="accent6">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46714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700" y="1816784"/>
            <a:ext cx="2217605" cy="1796874"/>
          </a:xfrm>
          <a:prstGeom prst="rect">
            <a:avLst/>
          </a:prstGeom>
        </p:spPr>
      </p:pic>
      <p:sp>
        <p:nvSpPr>
          <p:cNvPr id="3" name="Marcador de contenido 2"/>
          <p:cNvSpPr>
            <a:spLocks noGrp="1"/>
          </p:cNvSpPr>
          <p:nvPr>
            <p:ph idx="1"/>
          </p:nvPr>
        </p:nvSpPr>
        <p:spPr>
          <a:xfrm>
            <a:off x="867354" y="3284625"/>
            <a:ext cx="7819446" cy="2702972"/>
          </a:xfrm>
        </p:spPr>
        <p:txBody>
          <a:bodyPr>
            <a:normAutofit fontScale="62500" lnSpcReduction="20000"/>
          </a:bodyPr>
          <a:lstStyle/>
          <a:p>
            <a:pPr marL="0" indent="0">
              <a:lnSpc>
                <a:spcPct val="120000"/>
              </a:lnSpc>
              <a:spcBef>
                <a:spcPts val="0"/>
              </a:spcBef>
              <a:spcAft>
                <a:spcPts val="1200"/>
              </a:spcAft>
              <a:buNone/>
            </a:pPr>
            <a:endParaRPr lang="en-GB" sz="2400" dirty="0">
              <a:solidFill>
                <a:srgbClr val="17375E"/>
              </a:solidFill>
              <a:latin typeface="Papyrus"/>
              <a:cs typeface="Papyrus"/>
            </a:endParaRPr>
          </a:p>
          <a:p>
            <a:pPr marL="0" indent="0">
              <a:lnSpc>
                <a:spcPct val="120000"/>
              </a:lnSpc>
              <a:spcBef>
                <a:spcPts val="0"/>
              </a:spcBef>
              <a:spcAft>
                <a:spcPts val="1200"/>
              </a:spcAft>
              <a:buNone/>
            </a:pPr>
            <a:r>
              <a:rPr lang="en-GB" sz="4000" b="1" dirty="0" smtClean="0">
                <a:solidFill>
                  <a:srgbClr val="17375E"/>
                </a:solidFill>
                <a:latin typeface="Papyrus"/>
                <a:cs typeface="Papyrus"/>
              </a:rPr>
              <a:t>Objective</a:t>
            </a:r>
          </a:p>
          <a:p>
            <a:pPr>
              <a:lnSpc>
                <a:spcPct val="120000"/>
              </a:lnSpc>
              <a:spcBef>
                <a:spcPts val="0"/>
              </a:spcBef>
              <a:spcAft>
                <a:spcPts val="1200"/>
              </a:spcAft>
              <a:buFont typeface="Wingdings" charset="2"/>
              <a:buChar char="ü"/>
            </a:pPr>
            <a:r>
              <a:rPr lang="en-GB" dirty="0" smtClean="0">
                <a:solidFill>
                  <a:srgbClr val="17375E"/>
                </a:solidFill>
                <a:latin typeface="Papyrus"/>
                <a:cs typeface="Papyrus"/>
              </a:rPr>
              <a:t>Thermal and electrical insulator</a:t>
            </a:r>
          </a:p>
          <a:p>
            <a:pPr>
              <a:lnSpc>
                <a:spcPct val="120000"/>
              </a:lnSpc>
              <a:spcBef>
                <a:spcPts val="0"/>
              </a:spcBef>
              <a:spcAft>
                <a:spcPts val="1200"/>
              </a:spcAft>
              <a:buFont typeface="Wingdings" charset="2"/>
              <a:buChar char="ü"/>
            </a:pPr>
            <a:r>
              <a:rPr lang="en-GB" dirty="0">
                <a:solidFill>
                  <a:srgbClr val="17375E"/>
                </a:solidFill>
                <a:latin typeface="Papyrus"/>
                <a:cs typeface="Papyrus"/>
              </a:rPr>
              <a:t>M</a:t>
            </a:r>
            <a:r>
              <a:rPr lang="en-GB" dirty="0" smtClean="0">
                <a:solidFill>
                  <a:srgbClr val="17375E"/>
                </a:solidFill>
                <a:latin typeface="Papyrus"/>
                <a:cs typeface="Papyrus"/>
              </a:rPr>
              <a:t>echanical strength to withstand strong thermal gradients and thermo-electrical stresses</a:t>
            </a:r>
          </a:p>
          <a:p>
            <a:pPr>
              <a:lnSpc>
                <a:spcPct val="120000"/>
              </a:lnSpc>
              <a:spcBef>
                <a:spcPts val="0"/>
              </a:spcBef>
              <a:spcAft>
                <a:spcPts val="1200"/>
              </a:spcAft>
              <a:buFont typeface="Wingdings" charset="2"/>
              <a:buChar char="ü"/>
            </a:pPr>
            <a:r>
              <a:rPr lang="en-GB" dirty="0" smtClean="0">
                <a:solidFill>
                  <a:srgbClr val="17375E"/>
                </a:solidFill>
                <a:latin typeface="Papyrus"/>
                <a:cs typeface="Papyrus"/>
              </a:rPr>
              <a:t>Resistant to </a:t>
            </a:r>
            <a:r>
              <a:rPr lang="en-GB" dirty="0" err="1" smtClean="0">
                <a:solidFill>
                  <a:srgbClr val="17375E"/>
                </a:solidFill>
                <a:latin typeface="Papyrus"/>
                <a:cs typeface="Papyrus"/>
              </a:rPr>
              <a:t>PbLi</a:t>
            </a:r>
            <a:r>
              <a:rPr lang="en-GB" dirty="0" smtClean="0">
                <a:solidFill>
                  <a:srgbClr val="17375E"/>
                </a:solidFill>
                <a:latin typeface="Papyrus"/>
                <a:cs typeface="Papyrus"/>
              </a:rPr>
              <a:t> corrosion</a:t>
            </a:r>
            <a:endParaRPr lang="en-GB" dirty="0">
              <a:solidFill>
                <a:srgbClr val="17375E"/>
              </a:solidFill>
              <a:latin typeface="Papyrus"/>
              <a:cs typeface="Papyrus"/>
            </a:endParaRPr>
          </a:p>
          <a:p>
            <a:pPr marL="0" indent="0">
              <a:lnSpc>
                <a:spcPct val="120000"/>
              </a:lnSpc>
              <a:spcBef>
                <a:spcPts val="0"/>
              </a:spcBef>
              <a:spcAft>
                <a:spcPts val="1200"/>
              </a:spcAft>
              <a:buNone/>
            </a:pPr>
            <a:endParaRPr lang="en-GB" dirty="0" smtClean="0">
              <a:solidFill>
                <a:srgbClr val="17375E"/>
              </a:solidFill>
              <a:latin typeface="Papyrus"/>
              <a:cs typeface="Papyrus"/>
            </a:endParaRPr>
          </a:p>
        </p:txBody>
      </p:sp>
      <p:sp>
        <p:nvSpPr>
          <p:cNvPr id="5" name="Rectángulo 4"/>
          <p:cNvSpPr/>
          <p:nvPr/>
        </p:nvSpPr>
        <p:spPr>
          <a:xfrm>
            <a:off x="360437" y="1893187"/>
            <a:ext cx="5771153" cy="1568635"/>
          </a:xfrm>
          <a:prstGeom prst="rect">
            <a:avLst/>
          </a:prstGeom>
        </p:spPr>
        <p:txBody>
          <a:bodyPr wrap="square">
            <a:spAutoFit/>
          </a:bodyPr>
          <a:lstStyle/>
          <a:p>
            <a:pPr algn="r">
              <a:lnSpc>
                <a:spcPct val="120000"/>
              </a:lnSpc>
              <a:spcAft>
                <a:spcPts val="1200"/>
              </a:spcAft>
            </a:pPr>
            <a:r>
              <a:rPr lang="en-GB" sz="2800" b="1" dirty="0" smtClean="0">
                <a:solidFill>
                  <a:srgbClr val="17375E"/>
                </a:solidFill>
                <a:latin typeface="Papyrus"/>
                <a:cs typeface="Papyrus"/>
              </a:rPr>
              <a:t>Material</a:t>
            </a:r>
          </a:p>
          <a:p>
            <a:pPr algn="r">
              <a:lnSpc>
                <a:spcPct val="120000"/>
              </a:lnSpc>
              <a:spcAft>
                <a:spcPts val="600"/>
              </a:spcAft>
            </a:pPr>
            <a:r>
              <a:rPr lang="en-GB" sz="2000" dirty="0">
                <a:solidFill>
                  <a:srgbClr val="17375E"/>
                </a:solidFill>
                <a:latin typeface="Papyrus"/>
                <a:cs typeface="Papyrus"/>
              </a:rPr>
              <a:t>CVD </a:t>
            </a:r>
            <a:r>
              <a:rPr lang="en-GB" sz="2000" dirty="0" err="1">
                <a:solidFill>
                  <a:srgbClr val="17375E"/>
                </a:solidFill>
                <a:latin typeface="Papyrus"/>
                <a:cs typeface="Papyrus"/>
              </a:rPr>
              <a:t>SiC</a:t>
            </a:r>
            <a:r>
              <a:rPr lang="en-GB" sz="2000" dirty="0">
                <a:solidFill>
                  <a:srgbClr val="17375E"/>
                </a:solidFill>
                <a:latin typeface="Papyrus"/>
                <a:cs typeface="Papyrus"/>
              </a:rPr>
              <a:t> </a:t>
            </a:r>
            <a:r>
              <a:rPr lang="en-GB" sz="2000" dirty="0" smtClean="0">
                <a:solidFill>
                  <a:srgbClr val="17375E"/>
                </a:solidFill>
                <a:latin typeface="Papyrus"/>
                <a:cs typeface="Papyrus"/>
              </a:rPr>
              <a:t>coated porous </a:t>
            </a:r>
            <a:r>
              <a:rPr lang="en-GB" sz="2000" dirty="0" err="1" smtClean="0">
                <a:solidFill>
                  <a:srgbClr val="17375E"/>
                </a:solidFill>
                <a:latin typeface="Papyrus"/>
                <a:cs typeface="Papyrus"/>
              </a:rPr>
              <a:t>SiC</a:t>
            </a:r>
            <a:r>
              <a:rPr lang="en-GB" sz="2000" dirty="0" smtClean="0">
                <a:solidFill>
                  <a:srgbClr val="17375E"/>
                </a:solidFill>
                <a:latin typeface="Papyrus"/>
                <a:cs typeface="Papyrus"/>
              </a:rPr>
              <a:t> , </a:t>
            </a:r>
          </a:p>
          <a:p>
            <a:pPr algn="r">
              <a:lnSpc>
                <a:spcPct val="120000"/>
              </a:lnSpc>
              <a:spcAft>
                <a:spcPts val="600"/>
              </a:spcAft>
            </a:pPr>
            <a:r>
              <a:rPr lang="en-GB" sz="2000" dirty="0" smtClean="0">
                <a:solidFill>
                  <a:srgbClr val="17375E"/>
                </a:solidFill>
                <a:latin typeface="Papyrus"/>
                <a:cs typeface="Papyrus"/>
              </a:rPr>
              <a:t>to avoid liquid metal corrosion and T permeation</a:t>
            </a:r>
          </a:p>
        </p:txBody>
      </p:sp>
      <p:sp>
        <p:nvSpPr>
          <p:cNvPr id="7" name="Título 1"/>
          <p:cNvSpPr txBox="1">
            <a:spLocks/>
          </p:cNvSpPr>
          <p:nvPr/>
        </p:nvSpPr>
        <p:spPr>
          <a:xfrm>
            <a:off x="1037776" y="818928"/>
            <a:ext cx="7199084" cy="7776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rgbClr val="17375E"/>
                </a:solidFill>
                <a:latin typeface="Papyrus"/>
                <a:cs typeface="Papyrus"/>
              </a:rPr>
              <a:t>Spanish experience on </a:t>
            </a:r>
            <a:r>
              <a:rPr lang="en-GB" sz="4000" dirty="0" err="1" smtClean="0">
                <a:solidFill>
                  <a:srgbClr val="17375E"/>
                </a:solidFill>
                <a:latin typeface="Papyrus"/>
                <a:cs typeface="Papyrus"/>
              </a:rPr>
              <a:t>SiC</a:t>
            </a:r>
            <a:r>
              <a:rPr lang="en-GB" sz="4000" dirty="0" smtClean="0">
                <a:solidFill>
                  <a:srgbClr val="17375E"/>
                </a:solidFill>
                <a:latin typeface="Papyrus"/>
                <a:cs typeface="Papyrus"/>
              </a:rPr>
              <a:t> (II)</a:t>
            </a:r>
            <a:endParaRPr lang="en-GB" sz="4000" dirty="0">
              <a:solidFill>
                <a:srgbClr val="17375E"/>
              </a:solidFill>
              <a:latin typeface="Papyrus"/>
              <a:cs typeface="Papyrus"/>
            </a:endParaRPr>
          </a:p>
        </p:txBody>
      </p:sp>
      <p:sp>
        <p:nvSpPr>
          <p:cNvPr id="8" name="Rectángulo redondeado 7"/>
          <p:cNvSpPr/>
          <p:nvPr/>
        </p:nvSpPr>
        <p:spPr>
          <a:xfrm>
            <a:off x="435141" y="1667304"/>
            <a:ext cx="8326363" cy="428294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808" y="44624"/>
            <a:ext cx="2043210" cy="626662"/>
          </a:xfrm>
          <a:prstGeom prst="rect">
            <a:avLst/>
          </a:prstGeom>
          <a:noFill/>
          <a:ln>
            <a:noFill/>
          </a:ln>
        </p:spPr>
      </p:pic>
      <p:cxnSp>
        <p:nvCxnSpPr>
          <p:cNvPr id="10" name="Conector recto 9"/>
          <p:cNvCxnSpPr/>
          <p:nvPr/>
        </p:nvCxnSpPr>
        <p:spPr>
          <a:xfrm>
            <a:off x="1886858"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Imagen 10"/>
          <p:cNvPicPr>
            <a:picLocks noChangeAspect="1"/>
          </p:cNvPicPr>
          <p:nvPr/>
        </p:nvPicPr>
        <p:blipFill>
          <a:blip r:embed="rId5"/>
          <a:stretch>
            <a:fillRect/>
          </a:stretch>
        </p:blipFill>
        <p:spPr>
          <a:xfrm>
            <a:off x="98973" y="61686"/>
            <a:ext cx="1574800" cy="609600"/>
          </a:xfrm>
          <a:prstGeom prst="rect">
            <a:avLst/>
          </a:prstGeom>
        </p:spPr>
      </p:pic>
      <p:sp>
        <p:nvSpPr>
          <p:cNvPr id="12" name="Flecha a la derecha con muesca 11"/>
          <p:cNvSpPr/>
          <p:nvPr/>
        </p:nvSpPr>
        <p:spPr>
          <a:xfrm>
            <a:off x="8507468" y="4471801"/>
            <a:ext cx="584550" cy="797088"/>
          </a:xfrm>
          <a:prstGeom prst="notchedRightArrow">
            <a:avLst/>
          </a:prstGeom>
          <a:solidFill>
            <a:schemeClr val="accent6">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13" name="Imagen 12"/>
          <p:cNvPicPr>
            <a:picLocks noChangeAspect="1"/>
          </p:cNvPicPr>
          <p:nvPr/>
        </p:nvPicPr>
        <p:blipFill>
          <a:blip r:embed="rId6"/>
          <a:stretch>
            <a:fillRect/>
          </a:stretch>
        </p:blipFill>
        <p:spPr>
          <a:xfrm>
            <a:off x="867353" y="1816784"/>
            <a:ext cx="806420" cy="430911"/>
          </a:xfrm>
          <a:prstGeom prst="rect">
            <a:avLst/>
          </a:prstGeom>
        </p:spPr>
      </p:pic>
      <p:pic>
        <p:nvPicPr>
          <p:cNvPr id="14" name="Imagen 13"/>
          <p:cNvPicPr>
            <a:picLocks noChangeAspect="1"/>
          </p:cNvPicPr>
          <p:nvPr/>
        </p:nvPicPr>
        <p:blipFill>
          <a:blip r:embed="rId7"/>
          <a:stretch>
            <a:fillRect/>
          </a:stretch>
        </p:blipFill>
        <p:spPr>
          <a:xfrm>
            <a:off x="1198385" y="2247695"/>
            <a:ext cx="950776" cy="464824"/>
          </a:xfrm>
          <a:prstGeom prst="rect">
            <a:avLst/>
          </a:prstGeom>
        </p:spPr>
      </p:pic>
    </p:spTree>
    <p:extLst>
      <p:ext uri="{BB962C8B-B14F-4D97-AF65-F5344CB8AC3E}">
        <p14:creationId xmlns:p14="http://schemas.microsoft.com/office/powerpoint/2010/main" val="280970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p:cNvSpPr txBox="1">
            <a:spLocks/>
          </p:cNvSpPr>
          <p:nvPr/>
        </p:nvSpPr>
        <p:spPr>
          <a:xfrm>
            <a:off x="965204" y="1410313"/>
            <a:ext cx="2899229" cy="6302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smtClean="0">
                <a:solidFill>
                  <a:srgbClr val="17375E"/>
                </a:solidFill>
                <a:latin typeface="Papyrus"/>
                <a:cs typeface="Papyrus"/>
              </a:rPr>
              <a:t>Obtained results</a:t>
            </a:r>
          </a:p>
          <a:p>
            <a:endParaRPr lang="en-GB" sz="2800" dirty="0">
              <a:solidFill>
                <a:srgbClr val="17375E"/>
              </a:solidFill>
            </a:endParaRPr>
          </a:p>
        </p:txBody>
      </p:sp>
      <p:sp>
        <p:nvSpPr>
          <p:cNvPr id="14" name="Rectángulo 13"/>
          <p:cNvSpPr/>
          <p:nvPr/>
        </p:nvSpPr>
        <p:spPr>
          <a:xfrm>
            <a:off x="1646750" y="5507128"/>
            <a:ext cx="3609276" cy="276999"/>
          </a:xfrm>
          <a:prstGeom prst="rect">
            <a:avLst/>
          </a:prstGeom>
          <a:solidFill>
            <a:schemeClr val="accent6">
              <a:lumMod val="60000"/>
              <a:lumOff val="40000"/>
            </a:schemeClr>
          </a:solidFill>
        </p:spPr>
        <p:txBody>
          <a:bodyPr wrap="square">
            <a:spAutoFit/>
          </a:bodyPr>
          <a:lstStyle/>
          <a:p>
            <a:pPr algn="ctr"/>
            <a:r>
              <a:rPr lang="en-GB" sz="1200" b="1" dirty="0">
                <a:solidFill>
                  <a:srgbClr val="17375E"/>
                </a:solidFill>
                <a:latin typeface="Papyrus"/>
                <a:cs typeface="Papyrus"/>
              </a:rPr>
              <a:t>N. </a:t>
            </a:r>
            <a:r>
              <a:rPr lang="en-GB" sz="1200" b="1" dirty="0" err="1">
                <a:solidFill>
                  <a:srgbClr val="17375E"/>
                </a:solidFill>
                <a:latin typeface="Papyrus"/>
                <a:cs typeface="Papyrus"/>
              </a:rPr>
              <a:t>Ordás</a:t>
            </a:r>
            <a:r>
              <a:rPr lang="en-GB" sz="1200" b="1" dirty="0">
                <a:solidFill>
                  <a:srgbClr val="17375E"/>
                </a:solidFill>
                <a:latin typeface="Papyrus"/>
                <a:cs typeface="Papyrus"/>
              </a:rPr>
              <a:t> et al. </a:t>
            </a:r>
            <a:r>
              <a:rPr lang="en-GB" sz="1200" dirty="0" smtClean="0">
                <a:solidFill>
                  <a:srgbClr val="17375E"/>
                </a:solidFill>
                <a:latin typeface="Papyrus"/>
                <a:cs typeface="Papyrus"/>
              </a:rPr>
              <a:t> </a:t>
            </a:r>
            <a:r>
              <a:rPr lang="en-GB" sz="1200" dirty="0">
                <a:solidFill>
                  <a:srgbClr val="17375E"/>
                </a:solidFill>
                <a:latin typeface="Papyrus"/>
                <a:cs typeface="Papyrus"/>
              </a:rPr>
              <a:t>FED, 89 (2014) 1274–1279</a:t>
            </a:r>
          </a:p>
        </p:txBody>
      </p:sp>
      <p:sp>
        <p:nvSpPr>
          <p:cNvPr id="15" name="Rectángulo 14"/>
          <p:cNvSpPr/>
          <p:nvPr/>
        </p:nvSpPr>
        <p:spPr>
          <a:xfrm>
            <a:off x="913819" y="1902979"/>
            <a:ext cx="7558369" cy="646331"/>
          </a:xfrm>
          <a:prstGeom prst="rect">
            <a:avLst/>
          </a:prstGeom>
        </p:spPr>
        <p:txBody>
          <a:bodyPr wrap="square">
            <a:spAutoFit/>
          </a:bodyPr>
          <a:lstStyle/>
          <a:p>
            <a:pPr algn="ctr"/>
            <a:r>
              <a:rPr lang="en-GB" dirty="0">
                <a:solidFill>
                  <a:srgbClr val="17375E"/>
                </a:solidFill>
                <a:latin typeface="Papyrus"/>
                <a:cs typeface="Papyrus"/>
              </a:rPr>
              <a:t>The most promising porous </a:t>
            </a:r>
            <a:r>
              <a:rPr lang="en-GB" dirty="0" err="1">
                <a:solidFill>
                  <a:srgbClr val="17375E"/>
                </a:solidFill>
                <a:latin typeface="Papyrus"/>
                <a:cs typeface="Papyrus"/>
              </a:rPr>
              <a:t>SiC</a:t>
            </a:r>
            <a:r>
              <a:rPr lang="en-GB" dirty="0">
                <a:solidFill>
                  <a:srgbClr val="17375E"/>
                </a:solidFill>
                <a:latin typeface="Papyrus"/>
                <a:cs typeface="Papyrus"/>
              </a:rPr>
              <a:t> material </a:t>
            </a:r>
            <a:r>
              <a:rPr lang="en-GB" dirty="0" smtClean="0">
                <a:solidFill>
                  <a:srgbClr val="17375E"/>
                </a:solidFill>
                <a:latin typeface="Papyrus"/>
                <a:cs typeface="Papyrus"/>
              </a:rPr>
              <a:t>is</a:t>
            </a:r>
          </a:p>
          <a:p>
            <a:pPr algn="ctr"/>
            <a:r>
              <a:rPr lang="en-GB" dirty="0" smtClean="0">
                <a:solidFill>
                  <a:srgbClr val="17375E"/>
                </a:solidFill>
                <a:latin typeface="Papyrus"/>
                <a:cs typeface="Papyrus"/>
              </a:rPr>
              <a:t> </a:t>
            </a:r>
            <a:r>
              <a:rPr lang="en-GB" dirty="0" smtClean="0">
                <a:solidFill>
                  <a:srgbClr val="17375E"/>
                </a:solidFill>
                <a:latin typeface="Papyrus"/>
                <a:cs typeface="Papyrus"/>
              </a:rPr>
              <a:t>82.5wt% </a:t>
            </a:r>
            <a:r>
              <a:rPr lang="en-GB" dirty="0" err="1" smtClean="0">
                <a:solidFill>
                  <a:srgbClr val="17375E"/>
                </a:solidFill>
                <a:latin typeface="Papyrus"/>
                <a:cs typeface="Papyrus"/>
              </a:rPr>
              <a:t>SiC</a:t>
            </a:r>
            <a:r>
              <a:rPr lang="en-GB" dirty="0" smtClean="0">
                <a:solidFill>
                  <a:srgbClr val="17375E"/>
                </a:solidFill>
                <a:latin typeface="Papyrus"/>
                <a:cs typeface="Papyrus"/>
              </a:rPr>
              <a:t> + 10wt% C + 7.5wt% Al2O3+Y2O3 </a:t>
            </a:r>
            <a:r>
              <a:rPr lang="en-GB" dirty="0">
                <a:solidFill>
                  <a:srgbClr val="17375E"/>
                </a:solidFill>
                <a:latin typeface="Papyrus"/>
                <a:cs typeface="Papyrus"/>
              </a:rPr>
              <a:t>sintered at 1950◦</a:t>
            </a:r>
            <a:r>
              <a:rPr lang="en-GB" dirty="0" smtClean="0">
                <a:solidFill>
                  <a:srgbClr val="17375E"/>
                </a:solidFill>
                <a:latin typeface="Papyrus"/>
                <a:cs typeface="Papyrus"/>
              </a:rPr>
              <a:t>C/</a:t>
            </a:r>
            <a:r>
              <a:rPr lang="en-GB" dirty="0" smtClean="0">
                <a:solidFill>
                  <a:srgbClr val="17375E"/>
                </a:solidFill>
                <a:latin typeface="Papyrus"/>
                <a:cs typeface="Papyrus"/>
              </a:rPr>
              <a:t>30min.</a:t>
            </a:r>
            <a:endParaRPr lang="en-GB" dirty="0">
              <a:solidFill>
                <a:srgbClr val="17375E"/>
              </a:solidFill>
              <a:latin typeface="Papyrus"/>
              <a:cs typeface="Papyrus"/>
            </a:endParaRPr>
          </a:p>
        </p:txBody>
      </p:sp>
      <p:pic>
        <p:nvPicPr>
          <p:cNvPr id="16" name="Imagen 15" descr="fi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19" y="2496246"/>
            <a:ext cx="5559523" cy="2967352"/>
          </a:xfrm>
          <a:prstGeom prst="rect">
            <a:avLst/>
          </a:prstGeom>
        </p:spPr>
      </p:pic>
      <p:sp>
        <p:nvSpPr>
          <p:cNvPr id="17" name="Elipse 16"/>
          <p:cNvSpPr/>
          <p:nvPr/>
        </p:nvSpPr>
        <p:spPr>
          <a:xfrm>
            <a:off x="3922501" y="4281872"/>
            <a:ext cx="511119" cy="480176"/>
          </a:xfrm>
          <a:prstGeom prst="ellipse">
            <a:avLst/>
          </a:prstGeom>
          <a:no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ángulo 17"/>
          <p:cNvSpPr/>
          <p:nvPr/>
        </p:nvSpPr>
        <p:spPr>
          <a:xfrm>
            <a:off x="5715704" y="3927929"/>
            <a:ext cx="2539299" cy="400110"/>
          </a:xfrm>
          <a:prstGeom prst="rect">
            <a:avLst/>
          </a:prstGeom>
        </p:spPr>
        <p:txBody>
          <a:bodyPr wrap="square">
            <a:spAutoFit/>
          </a:bodyPr>
          <a:lstStyle/>
          <a:p>
            <a:r>
              <a:rPr lang="en-GB" sz="2000" b="1" dirty="0" smtClean="0">
                <a:solidFill>
                  <a:srgbClr val="17375E"/>
                </a:solidFill>
                <a:latin typeface="Papyrus"/>
                <a:cs typeface="Papyrus"/>
              </a:rPr>
              <a:t>porous </a:t>
            </a:r>
            <a:r>
              <a:rPr lang="en-GB" sz="2000" b="1" dirty="0" err="1" smtClean="0">
                <a:solidFill>
                  <a:srgbClr val="17375E"/>
                </a:solidFill>
                <a:latin typeface="Papyrus"/>
                <a:cs typeface="Papyrus"/>
              </a:rPr>
              <a:t>SiC</a:t>
            </a:r>
            <a:endParaRPr lang="en-GB" sz="2000" b="1" dirty="0">
              <a:solidFill>
                <a:srgbClr val="17375E"/>
              </a:solidFill>
            </a:endParaRPr>
          </a:p>
        </p:txBody>
      </p:sp>
      <p:sp>
        <p:nvSpPr>
          <p:cNvPr id="19" name="CuadroTexto 18"/>
          <p:cNvSpPr txBox="1"/>
          <p:nvPr/>
        </p:nvSpPr>
        <p:spPr>
          <a:xfrm>
            <a:off x="647363" y="5703067"/>
            <a:ext cx="184666" cy="369332"/>
          </a:xfrm>
          <a:prstGeom prst="rect">
            <a:avLst/>
          </a:prstGeom>
          <a:noFill/>
        </p:spPr>
        <p:txBody>
          <a:bodyPr wrap="none" rtlCol="0">
            <a:spAutoFit/>
          </a:bodyPr>
          <a:lstStyle/>
          <a:p>
            <a:endParaRPr lang="en-GB" dirty="0"/>
          </a:p>
        </p:txBody>
      </p:sp>
      <p:sp>
        <p:nvSpPr>
          <p:cNvPr id="10" name="Título 1"/>
          <p:cNvSpPr txBox="1">
            <a:spLocks/>
          </p:cNvSpPr>
          <p:nvPr/>
        </p:nvSpPr>
        <p:spPr>
          <a:xfrm>
            <a:off x="1055919" y="637498"/>
            <a:ext cx="7199084" cy="7776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rgbClr val="17375E"/>
                </a:solidFill>
                <a:latin typeface="Papyrus"/>
                <a:cs typeface="Papyrus"/>
              </a:rPr>
              <a:t>Spanish experience on </a:t>
            </a:r>
            <a:r>
              <a:rPr lang="en-GB" sz="4000" dirty="0" err="1" smtClean="0">
                <a:solidFill>
                  <a:srgbClr val="17375E"/>
                </a:solidFill>
                <a:latin typeface="Papyrus"/>
                <a:cs typeface="Papyrus"/>
              </a:rPr>
              <a:t>SiC</a:t>
            </a:r>
            <a:r>
              <a:rPr lang="en-GB" sz="4000" dirty="0" smtClean="0">
                <a:solidFill>
                  <a:srgbClr val="17375E"/>
                </a:solidFill>
                <a:latin typeface="Papyrus"/>
                <a:cs typeface="Papyrus"/>
              </a:rPr>
              <a:t> (II)</a:t>
            </a:r>
            <a:endParaRPr lang="en-GB" sz="4000" dirty="0">
              <a:solidFill>
                <a:srgbClr val="17375E"/>
              </a:solidFill>
              <a:latin typeface="Papyrus"/>
              <a:cs typeface="Papyrus"/>
            </a:endParaRPr>
          </a:p>
        </p:txBody>
      </p:sp>
      <p:sp>
        <p:nvSpPr>
          <p:cNvPr id="12" name="Rectángulo redondeado 11"/>
          <p:cNvSpPr/>
          <p:nvPr/>
        </p:nvSpPr>
        <p:spPr>
          <a:xfrm>
            <a:off x="515951" y="1410313"/>
            <a:ext cx="7958287" cy="479862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808" y="44624"/>
            <a:ext cx="2043210" cy="626662"/>
          </a:xfrm>
          <a:prstGeom prst="rect">
            <a:avLst/>
          </a:prstGeom>
          <a:noFill/>
          <a:ln>
            <a:noFill/>
          </a:ln>
        </p:spPr>
      </p:pic>
      <p:cxnSp>
        <p:nvCxnSpPr>
          <p:cNvPr id="21" name="Conector recto 20"/>
          <p:cNvCxnSpPr/>
          <p:nvPr/>
        </p:nvCxnSpPr>
        <p:spPr>
          <a:xfrm>
            <a:off x="1886858"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Imagen 21"/>
          <p:cNvPicPr>
            <a:picLocks noChangeAspect="1"/>
          </p:cNvPicPr>
          <p:nvPr/>
        </p:nvPicPr>
        <p:blipFill>
          <a:blip r:embed="rId5"/>
          <a:stretch>
            <a:fillRect/>
          </a:stretch>
        </p:blipFill>
        <p:spPr>
          <a:xfrm>
            <a:off x="98973" y="61686"/>
            <a:ext cx="1574800" cy="609600"/>
          </a:xfrm>
          <a:prstGeom prst="rect">
            <a:avLst/>
          </a:prstGeom>
        </p:spPr>
      </p:pic>
      <p:sp>
        <p:nvSpPr>
          <p:cNvPr id="23" name="Flecha a la derecha con muesca 22"/>
          <p:cNvSpPr/>
          <p:nvPr/>
        </p:nvSpPr>
        <p:spPr>
          <a:xfrm>
            <a:off x="223676" y="2320617"/>
            <a:ext cx="584550" cy="797088"/>
          </a:xfrm>
          <a:prstGeom prst="notchedRightArrow">
            <a:avLst/>
          </a:prstGeom>
          <a:solidFill>
            <a:schemeClr val="accent6">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2249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913819" y="2066266"/>
            <a:ext cx="7558369" cy="369332"/>
          </a:xfrm>
          <a:prstGeom prst="rect">
            <a:avLst/>
          </a:prstGeom>
        </p:spPr>
        <p:txBody>
          <a:bodyPr wrap="square">
            <a:spAutoFit/>
          </a:bodyPr>
          <a:lstStyle/>
          <a:p>
            <a:pPr algn="ctr"/>
            <a:r>
              <a:rPr lang="en-GB" dirty="0">
                <a:solidFill>
                  <a:srgbClr val="17375E"/>
                </a:solidFill>
                <a:latin typeface="Papyrus"/>
                <a:cs typeface="Papyrus"/>
              </a:rPr>
              <a:t>The </a:t>
            </a:r>
            <a:r>
              <a:rPr lang="en-GB" dirty="0" smtClean="0">
                <a:solidFill>
                  <a:srgbClr val="17375E"/>
                </a:solidFill>
                <a:latin typeface="Papyrus"/>
                <a:cs typeface="Papyrus"/>
              </a:rPr>
              <a:t>most promising compositions were </a:t>
            </a:r>
            <a:r>
              <a:rPr lang="en-GB" dirty="0" smtClean="0">
                <a:solidFill>
                  <a:srgbClr val="17375E"/>
                </a:solidFill>
                <a:latin typeface="Papyrus"/>
                <a:cs typeface="Papyrus"/>
              </a:rPr>
              <a:t>30 </a:t>
            </a:r>
            <a:r>
              <a:rPr lang="en-GB" dirty="0" smtClean="0">
                <a:solidFill>
                  <a:srgbClr val="17375E"/>
                </a:solidFill>
                <a:latin typeface="Papyrus"/>
                <a:cs typeface="Papyrus"/>
              </a:rPr>
              <a:t>µm CVD </a:t>
            </a:r>
            <a:r>
              <a:rPr lang="en-GB" dirty="0" err="1" smtClean="0">
                <a:solidFill>
                  <a:srgbClr val="17375E"/>
                </a:solidFill>
                <a:latin typeface="Papyrus"/>
                <a:cs typeface="Papyrus"/>
              </a:rPr>
              <a:t>SiC</a:t>
            </a:r>
            <a:r>
              <a:rPr lang="en-GB" dirty="0" smtClean="0">
                <a:solidFill>
                  <a:srgbClr val="17375E"/>
                </a:solidFill>
                <a:latin typeface="Papyrus"/>
                <a:cs typeface="Papyrus"/>
              </a:rPr>
              <a:t>-coated.</a:t>
            </a:r>
            <a:endParaRPr lang="en-GB" dirty="0">
              <a:solidFill>
                <a:srgbClr val="17375E"/>
              </a:solidFill>
              <a:latin typeface="Papyrus"/>
              <a:cs typeface="Papyrus"/>
            </a:endParaRPr>
          </a:p>
        </p:txBody>
      </p:sp>
      <p:pic>
        <p:nvPicPr>
          <p:cNvPr id="16" name="Imagen 15" descr="fig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092" y="2964726"/>
            <a:ext cx="4608035" cy="2742878"/>
          </a:xfrm>
          <a:prstGeom prst="rect">
            <a:avLst/>
          </a:prstGeom>
        </p:spPr>
      </p:pic>
      <p:sp>
        <p:nvSpPr>
          <p:cNvPr id="17" name="Elipse 16"/>
          <p:cNvSpPr/>
          <p:nvPr/>
        </p:nvSpPr>
        <p:spPr>
          <a:xfrm>
            <a:off x="2561193" y="2938744"/>
            <a:ext cx="3996023" cy="957516"/>
          </a:xfrm>
          <a:prstGeom prst="ellipse">
            <a:avLst/>
          </a:prstGeom>
          <a:noFill/>
          <a:ln>
            <a:solidFill>
              <a:srgbClr val="E46C0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ángulo 17"/>
          <p:cNvSpPr/>
          <p:nvPr/>
        </p:nvSpPr>
        <p:spPr>
          <a:xfrm>
            <a:off x="6210554" y="3645556"/>
            <a:ext cx="2539299" cy="707886"/>
          </a:xfrm>
          <a:prstGeom prst="rect">
            <a:avLst/>
          </a:prstGeom>
        </p:spPr>
        <p:txBody>
          <a:bodyPr wrap="square">
            <a:spAutoFit/>
          </a:bodyPr>
          <a:lstStyle/>
          <a:p>
            <a:r>
              <a:rPr lang="en-GB" sz="2000" b="1" dirty="0" smtClean="0">
                <a:solidFill>
                  <a:srgbClr val="17375E"/>
                </a:solidFill>
                <a:latin typeface="Papyrus"/>
                <a:cs typeface="Papyrus"/>
              </a:rPr>
              <a:t>CVD </a:t>
            </a:r>
            <a:r>
              <a:rPr lang="en-GB" sz="2000" b="1" dirty="0" err="1">
                <a:solidFill>
                  <a:srgbClr val="17375E"/>
                </a:solidFill>
                <a:latin typeface="Papyrus"/>
                <a:cs typeface="Papyrus"/>
              </a:rPr>
              <a:t>SiC</a:t>
            </a:r>
            <a:r>
              <a:rPr lang="en-GB" sz="2000" b="1" dirty="0">
                <a:solidFill>
                  <a:srgbClr val="17375E"/>
                </a:solidFill>
                <a:latin typeface="Papyrus"/>
                <a:cs typeface="Papyrus"/>
              </a:rPr>
              <a:t>-</a:t>
            </a:r>
            <a:r>
              <a:rPr lang="en-GB" sz="2000" b="1" dirty="0" smtClean="0">
                <a:solidFill>
                  <a:srgbClr val="17375E"/>
                </a:solidFill>
                <a:latin typeface="Papyrus"/>
                <a:cs typeface="Papyrus"/>
              </a:rPr>
              <a:t>coated </a:t>
            </a:r>
          </a:p>
          <a:p>
            <a:r>
              <a:rPr lang="en-GB" sz="2000" b="1" dirty="0" smtClean="0">
                <a:solidFill>
                  <a:srgbClr val="17375E"/>
                </a:solidFill>
                <a:latin typeface="Papyrus"/>
                <a:cs typeface="Papyrus"/>
              </a:rPr>
              <a:t>porous </a:t>
            </a:r>
            <a:r>
              <a:rPr lang="en-GB" sz="2000" b="1" dirty="0" err="1" smtClean="0">
                <a:solidFill>
                  <a:srgbClr val="17375E"/>
                </a:solidFill>
                <a:latin typeface="Papyrus"/>
                <a:cs typeface="Papyrus"/>
              </a:rPr>
              <a:t>SiC</a:t>
            </a:r>
            <a:endParaRPr lang="en-GB" sz="2000" b="1" dirty="0">
              <a:solidFill>
                <a:srgbClr val="17375E"/>
              </a:solidFill>
            </a:endParaRPr>
          </a:p>
        </p:txBody>
      </p:sp>
      <p:sp>
        <p:nvSpPr>
          <p:cNvPr id="9" name="Marcador de contenido 2"/>
          <p:cNvSpPr txBox="1">
            <a:spLocks/>
          </p:cNvSpPr>
          <p:nvPr/>
        </p:nvSpPr>
        <p:spPr>
          <a:xfrm>
            <a:off x="965204" y="1573600"/>
            <a:ext cx="3751939" cy="6302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smtClean="0">
                <a:solidFill>
                  <a:srgbClr val="17375E"/>
                </a:solidFill>
                <a:latin typeface="Papyrus"/>
                <a:cs typeface="Papyrus"/>
              </a:rPr>
              <a:t>Obtained results (II)</a:t>
            </a:r>
          </a:p>
          <a:p>
            <a:endParaRPr lang="en-GB" sz="2800" dirty="0">
              <a:solidFill>
                <a:srgbClr val="17375E"/>
              </a:solidFill>
            </a:endParaRPr>
          </a:p>
        </p:txBody>
      </p:sp>
      <p:sp>
        <p:nvSpPr>
          <p:cNvPr id="12" name="Título 1"/>
          <p:cNvSpPr txBox="1">
            <a:spLocks/>
          </p:cNvSpPr>
          <p:nvPr/>
        </p:nvSpPr>
        <p:spPr>
          <a:xfrm>
            <a:off x="1055919" y="637498"/>
            <a:ext cx="7199084" cy="7776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solidFill>
                  <a:srgbClr val="17375E"/>
                </a:solidFill>
                <a:latin typeface="Papyrus"/>
                <a:cs typeface="Papyrus"/>
              </a:rPr>
              <a:t>Spanish experience on </a:t>
            </a:r>
            <a:r>
              <a:rPr lang="en-GB" sz="4000" dirty="0" err="1" smtClean="0">
                <a:solidFill>
                  <a:srgbClr val="17375E"/>
                </a:solidFill>
                <a:latin typeface="Papyrus"/>
                <a:cs typeface="Papyrus"/>
              </a:rPr>
              <a:t>SiC</a:t>
            </a:r>
            <a:r>
              <a:rPr lang="en-GB" sz="4000" dirty="0" smtClean="0">
                <a:solidFill>
                  <a:srgbClr val="17375E"/>
                </a:solidFill>
                <a:latin typeface="Papyrus"/>
                <a:cs typeface="Papyrus"/>
              </a:rPr>
              <a:t> (II)</a:t>
            </a:r>
            <a:endParaRPr lang="en-GB" sz="4000" dirty="0">
              <a:solidFill>
                <a:srgbClr val="17375E"/>
              </a:solidFill>
              <a:latin typeface="Papyrus"/>
              <a:cs typeface="Papyrus"/>
            </a:endParaRPr>
          </a:p>
        </p:txBody>
      </p:sp>
      <p:sp>
        <p:nvSpPr>
          <p:cNvPr id="13" name="Rectángulo redondeado 12"/>
          <p:cNvSpPr/>
          <p:nvPr/>
        </p:nvSpPr>
        <p:spPr>
          <a:xfrm>
            <a:off x="515951" y="1410313"/>
            <a:ext cx="7958287" cy="479862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9" descr="C:\Users\franket\Desktop\EUROfusion_PPPT_Logo_sma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808" y="44624"/>
            <a:ext cx="2043210" cy="626662"/>
          </a:xfrm>
          <a:prstGeom prst="rect">
            <a:avLst/>
          </a:prstGeom>
          <a:noFill/>
          <a:ln>
            <a:noFill/>
          </a:ln>
        </p:spPr>
      </p:pic>
      <p:cxnSp>
        <p:nvCxnSpPr>
          <p:cNvPr id="20" name="Conector recto 19"/>
          <p:cNvCxnSpPr/>
          <p:nvPr/>
        </p:nvCxnSpPr>
        <p:spPr>
          <a:xfrm>
            <a:off x="1886858" y="344714"/>
            <a:ext cx="4846488" cy="0"/>
          </a:xfrm>
          <a:prstGeom prst="line">
            <a:avLst/>
          </a:prstGeom>
        </p:spPr>
        <p:style>
          <a:lnRef idx="2">
            <a:schemeClr val="accent1"/>
          </a:lnRef>
          <a:fillRef idx="0">
            <a:schemeClr val="accent1"/>
          </a:fillRef>
          <a:effectRef idx="1">
            <a:schemeClr val="accent1"/>
          </a:effectRef>
          <a:fontRef idx="minor">
            <a:schemeClr val="tx1"/>
          </a:fontRef>
        </p:style>
      </p:cxnSp>
      <p:pic>
        <p:nvPicPr>
          <p:cNvPr id="21" name="Imagen 20"/>
          <p:cNvPicPr>
            <a:picLocks noChangeAspect="1"/>
          </p:cNvPicPr>
          <p:nvPr/>
        </p:nvPicPr>
        <p:blipFill>
          <a:blip r:embed="rId5"/>
          <a:stretch>
            <a:fillRect/>
          </a:stretch>
        </p:blipFill>
        <p:spPr>
          <a:xfrm>
            <a:off x="98973" y="61686"/>
            <a:ext cx="1574800" cy="609600"/>
          </a:xfrm>
          <a:prstGeom prst="rect">
            <a:avLst/>
          </a:prstGeom>
        </p:spPr>
      </p:pic>
      <p:sp>
        <p:nvSpPr>
          <p:cNvPr id="22" name="Flecha a la derecha con muesca 21"/>
          <p:cNvSpPr/>
          <p:nvPr/>
        </p:nvSpPr>
        <p:spPr>
          <a:xfrm>
            <a:off x="223676" y="2141656"/>
            <a:ext cx="584550" cy="797088"/>
          </a:xfrm>
          <a:prstGeom prst="notchedRightArrow">
            <a:avLst/>
          </a:prstGeom>
          <a:solidFill>
            <a:schemeClr val="accent6">
              <a:lumMod val="75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3" name="Rectángulo 22"/>
          <p:cNvSpPr/>
          <p:nvPr/>
        </p:nvSpPr>
        <p:spPr>
          <a:xfrm>
            <a:off x="2912505" y="5645627"/>
            <a:ext cx="3609276" cy="276999"/>
          </a:xfrm>
          <a:prstGeom prst="rect">
            <a:avLst/>
          </a:prstGeom>
          <a:solidFill>
            <a:schemeClr val="accent6">
              <a:lumMod val="60000"/>
              <a:lumOff val="40000"/>
            </a:schemeClr>
          </a:solidFill>
        </p:spPr>
        <p:txBody>
          <a:bodyPr wrap="square">
            <a:spAutoFit/>
          </a:bodyPr>
          <a:lstStyle/>
          <a:p>
            <a:pPr algn="ctr"/>
            <a:r>
              <a:rPr lang="en-GB" sz="1200" b="1" dirty="0">
                <a:solidFill>
                  <a:srgbClr val="17375E"/>
                </a:solidFill>
                <a:latin typeface="Papyrus"/>
                <a:cs typeface="Papyrus"/>
              </a:rPr>
              <a:t>N. </a:t>
            </a:r>
            <a:r>
              <a:rPr lang="en-GB" sz="1200" b="1" dirty="0" err="1">
                <a:solidFill>
                  <a:srgbClr val="17375E"/>
                </a:solidFill>
                <a:latin typeface="Papyrus"/>
                <a:cs typeface="Papyrus"/>
              </a:rPr>
              <a:t>Ordás</a:t>
            </a:r>
            <a:r>
              <a:rPr lang="en-GB" sz="1200" b="1" dirty="0">
                <a:solidFill>
                  <a:srgbClr val="17375E"/>
                </a:solidFill>
                <a:latin typeface="Papyrus"/>
                <a:cs typeface="Papyrus"/>
              </a:rPr>
              <a:t> et al. </a:t>
            </a:r>
            <a:r>
              <a:rPr lang="en-GB" sz="1200" dirty="0" smtClean="0">
                <a:solidFill>
                  <a:srgbClr val="17375E"/>
                </a:solidFill>
                <a:latin typeface="Papyrus"/>
                <a:cs typeface="Papyrus"/>
              </a:rPr>
              <a:t> </a:t>
            </a:r>
            <a:r>
              <a:rPr lang="en-GB" sz="1200" dirty="0">
                <a:solidFill>
                  <a:srgbClr val="17375E"/>
                </a:solidFill>
                <a:latin typeface="Papyrus"/>
                <a:cs typeface="Papyrus"/>
              </a:rPr>
              <a:t>FED, 89 (2014) 1274–1279</a:t>
            </a:r>
          </a:p>
        </p:txBody>
      </p:sp>
    </p:spTree>
    <p:extLst>
      <p:ext uri="{BB962C8B-B14F-4D97-AF65-F5344CB8AC3E}">
        <p14:creationId xmlns:p14="http://schemas.microsoft.com/office/powerpoint/2010/main" val="1770463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16507</TotalTime>
  <Words>1612</Words>
  <Application>Microsoft Macintosh PowerPoint</Application>
  <PresentationFormat>Presentación en pantalla (4:3)</PresentationFormat>
  <Paragraphs>195</Paragraphs>
  <Slides>20</Slides>
  <Notes>11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SiC as a FCI alternative material  for an EU_DEMO DCLL breeder blanket</vt:lpstr>
      <vt:lpstr>Presentación de PowerPoint</vt:lpstr>
      <vt:lpstr>SiC US material for FCI applications </vt:lpstr>
      <vt:lpstr>Presentación de PowerPoint</vt:lpstr>
      <vt:lpstr>Spanish experience on SiC (I)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Suggested Working Plan: Complementary  testing SiC ceramics </vt:lpstr>
      <vt:lpstr>Presentación de PowerPoint</vt:lpstr>
      <vt:lpstr>Presentación de PowerPoint</vt:lpstr>
      <vt:lpstr>Presentación de PowerPoint</vt:lpstr>
      <vt:lpstr>Presentación de PowerPoint</vt:lpstr>
      <vt:lpstr>Presentación de PowerPoint</vt:lpstr>
    </vt:vector>
  </TitlesOfParts>
  <Company>CIEMAT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 as a FCI alternative material for an EU DEMO</dc:title>
  <dc:creator>Maria Gonzalez Viada</dc:creator>
  <cp:lastModifiedBy>Maria Gonzalez Viada</cp:lastModifiedBy>
  <cp:revision>92</cp:revision>
  <dcterms:created xsi:type="dcterms:W3CDTF">2014-11-10T08:33:57Z</dcterms:created>
  <dcterms:modified xsi:type="dcterms:W3CDTF">2014-11-14T16:06:28Z</dcterms:modified>
</cp:coreProperties>
</file>