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9"/>
  </p:notesMasterIdLst>
  <p:handoutMasterIdLst>
    <p:handoutMasterId r:id="rId20"/>
  </p:handoutMasterIdLst>
  <p:sldIdLst>
    <p:sldId id="257" r:id="rId4"/>
    <p:sldId id="302" r:id="rId5"/>
    <p:sldId id="303" r:id="rId6"/>
    <p:sldId id="308" r:id="rId7"/>
    <p:sldId id="313" r:id="rId8"/>
    <p:sldId id="309" r:id="rId9"/>
    <p:sldId id="304" r:id="rId10"/>
    <p:sldId id="305" r:id="rId11"/>
    <p:sldId id="306" r:id="rId12"/>
    <p:sldId id="312" r:id="rId13"/>
    <p:sldId id="311" r:id="rId14"/>
    <p:sldId id="307" r:id="rId15"/>
    <p:sldId id="316" r:id="rId16"/>
    <p:sldId id="314" r:id="rId17"/>
    <p:sldId id="31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790"/>
    <a:srgbClr val="2861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5" autoAdjust="0"/>
    <p:restoredTop sz="95360" autoAdjust="0"/>
  </p:normalViewPr>
  <p:slideViewPr>
    <p:cSldViewPr>
      <p:cViewPr varScale="1">
        <p:scale>
          <a:sx n="88" d="100"/>
          <a:sy n="88" d="100"/>
        </p:scale>
        <p:origin x="-1716" y="-54"/>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19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9E584E-4FD6-43D9-B803-72C5023034E0}" type="datetimeFigureOut">
              <a:rPr lang="es-ES" smtClean="0"/>
              <a:pPr/>
              <a:t>15/11/2014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CBD74B-C724-42F3-A92B-9BF2AEDB0037}" type="slidenum">
              <a:rPr lang="es-ES" smtClean="0"/>
              <a:pPr/>
              <a:t>‹Nº›</a:t>
            </a:fld>
            <a:endParaRPr lang="es-ES"/>
          </a:p>
        </p:txBody>
      </p:sp>
    </p:spTree>
    <p:extLst>
      <p:ext uri="{BB962C8B-B14F-4D97-AF65-F5344CB8AC3E}">
        <p14:creationId xmlns:p14="http://schemas.microsoft.com/office/powerpoint/2010/main" val="2954883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F3E1A-F44A-4BDC-BFDE-3CE901F7CC0B}" type="datetimeFigureOut">
              <a:rPr lang="en-US" smtClean="0"/>
              <a:pPr/>
              <a:t>11/15/2014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E1359-2DA2-4102-8E5F-3C314329F386}" type="slidenum">
              <a:rPr lang="en-US" smtClean="0"/>
              <a:pPr/>
              <a:t>‹Nº›</a:t>
            </a:fld>
            <a:endParaRPr lang="en-US"/>
          </a:p>
        </p:txBody>
      </p:sp>
    </p:spTree>
    <p:extLst>
      <p:ext uri="{BB962C8B-B14F-4D97-AF65-F5344CB8AC3E}">
        <p14:creationId xmlns:p14="http://schemas.microsoft.com/office/powerpoint/2010/main" val="367976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11/15/2014 5:45 PM</a:t>
            </a:fld>
            <a:endParaRPr lang="en-US" sz="1200" b="0" i="0" dirty="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dirty="0">
                <a:solidFill>
                  <a:srgbClr val="000000"/>
                </a:solidFill>
                <a:latin typeface="Calibri"/>
                <a:ea typeface="+mn-ea"/>
                <a:cs typeface="+mn-cs"/>
              </a:rPr>
              <a:t>© 2007 Microsoft Corporation. </a:t>
            </a:r>
            <a:r>
              <a:rPr lang="en-US" sz="500" b="0" i="0" dirty="0" err="1">
                <a:solidFill>
                  <a:srgbClr val="000000"/>
                </a:solidFill>
                <a:latin typeface="Calibri"/>
                <a:ea typeface="+mn-ea"/>
                <a:cs typeface="+mn-cs"/>
              </a:rPr>
              <a:t>Todos</a:t>
            </a:r>
            <a:r>
              <a:rPr lang="en-US" sz="500" b="0" i="0">
                <a:solidFill>
                  <a:srgbClr val="000000"/>
                </a:solidFill>
                <a:latin typeface="Calibri"/>
                <a:ea typeface="+mn-ea"/>
                <a:cs typeface="+mn-cs"/>
              </a:rPr>
              <a:t>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a:t>
            </a:fld>
            <a:endParaRPr lang="en-US" sz="1200" b="0" i="0">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11/15/2014 5:46 PM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10</a:t>
            </a:fld>
            <a:endParaRPr lang="en-US" sz="1200" b="0" i="0">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11/15/2014 5:46 PM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11</a:t>
            </a:fld>
            <a:endParaRPr lang="en-US" sz="1200" b="0" i="0">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11/15/2014 5:46 PM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12</a:t>
            </a:fld>
            <a:endParaRPr lang="en-US" sz="1200" b="0" i="0">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11/15/2014 5:46 PM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13</a:t>
            </a:fld>
            <a:endParaRPr lang="en-US" sz="1200" b="0" i="0">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11/15/2014 5:46 PM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14</a:t>
            </a:fld>
            <a:endParaRPr lang="en-US" sz="1200" b="0" i="0">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11/15/2014 5:46 PM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15</a:t>
            </a:fld>
            <a:endParaRPr lang="en-US" sz="1200" b="0" i="0">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11/15/2014 5:46 PM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a:t>
            </a:fld>
            <a:endParaRPr lang="en-US" sz="1200" b="0" i="0">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11/15/2014 5:46 PM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3</a:t>
            </a:fld>
            <a:endParaRPr lang="en-US" sz="1200" b="0" i="0">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11/15/2014 5:46 PM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4</a:t>
            </a:fld>
            <a:endParaRPr lang="en-US" sz="1200" b="0" i="0">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11/15/2014 5:46 PM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5</a:t>
            </a:fld>
            <a:endParaRPr lang="en-US" sz="1200" b="0" i="0">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11/15/2014 5:46 PM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6</a:t>
            </a:fld>
            <a:endParaRPr lang="en-US" sz="1200" b="0" i="0">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11/15/2014 5:46 PM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7</a:t>
            </a:fld>
            <a:endParaRPr lang="en-US" sz="1200" b="0" i="0">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11/15/2014 5:46 PM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8</a:t>
            </a:fld>
            <a:endParaRPr lang="en-US" sz="1200" b="0" i="0">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11/15/2014 5:46 PM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dirty="0">
                <a:solidFill>
                  <a:srgbClr val="000000"/>
                </a:solidFill>
                <a:latin typeface="Calibri"/>
                <a:ea typeface="+mn-ea"/>
                <a:cs typeface="+mn-cs"/>
              </a:rPr>
              <a:t>© 2007 Microsoft Corporation. </a:t>
            </a:r>
            <a:r>
              <a:rPr lang="en-US" sz="1200" b="0" i="0" dirty="0" err="1">
                <a:solidFill>
                  <a:srgbClr val="000000"/>
                </a:solidFill>
                <a:latin typeface="Calibri"/>
                <a:ea typeface="+mn-ea"/>
                <a:cs typeface="+mn-cs"/>
              </a:rPr>
              <a:t>Todos</a:t>
            </a:r>
            <a:r>
              <a:rPr lang="en-US" sz="1200" b="0" i="0" dirty="0">
                <a:solidFill>
                  <a:srgbClr val="000000"/>
                </a:solidFill>
                <a:latin typeface="Calibri"/>
                <a:ea typeface="+mn-ea"/>
                <a:cs typeface="+mn-cs"/>
              </a:rPr>
              <a:t> los </a:t>
            </a:r>
            <a:r>
              <a:rPr lang="en-US" sz="1200" b="0" i="0" dirty="0" err="1">
                <a:solidFill>
                  <a:srgbClr val="000000"/>
                </a:solidFill>
                <a:latin typeface="Calibri"/>
                <a:ea typeface="+mn-ea"/>
                <a:cs typeface="+mn-cs"/>
              </a:rPr>
              <a:t>derechos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reservados</a:t>
            </a:r>
            <a:r>
              <a:rPr lang="en-US" sz="1200" b="0" i="0" dirty="0">
                <a:solidFill>
                  <a:srgbClr val="000000"/>
                </a:solidFill>
                <a:latin typeface="Calibri"/>
                <a:ea typeface="+mn-ea"/>
                <a:cs typeface="+mn-cs"/>
              </a:rPr>
              <a:t>. Microsoft, Windows, Windows Vista y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nombres</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productos</a:t>
            </a:r>
            <a:r>
              <a:rPr lang="en-US" sz="1200" b="0" i="0" dirty="0">
                <a:solidFill>
                  <a:srgbClr val="000000"/>
                </a:solidFill>
                <a:latin typeface="Calibri"/>
                <a:ea typeface="+mn-ea"/>
                <a:cs typeface="+mn-cs"/>
              </a:rPr>
              <a:t> son o </a:t>
            </a:r>
            <a:r>
              <a:rPr lang="en-US" sz="1200" b="0" i="0" dirty="0" err="1">
                <a:solidFill>
                  <a:srgbClr val="000000"/>
                </a:solidFill>
                <a:latin typeface="Calibri"/>
                <a:ea typeface="+mn-ea"/>
                <a:cs typeface="+mn-cs"/>
              </a:rPr>
              <a:t>podrían</a:t>
            </a:r>
            <a:r>
              <a:rPr lang="en-US" sz="1200" b="0" i="0" dirty="0">
                <a:solidFill>
                  <a:srgbClr val="000000"/>
                </a:solidFill>
                <a:latin typeface="Calibri"/>
                <a:ea typeface="+mn-ea"/>
                <a:cs typeface="+mn-cs"/>
              </a:rPr>
              <a:t> ser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registradas</a:t>
            </a:r>
            <a:r>
              <a:rPr lang="en-US" sz="1200" b="0" i="0" dirty="0">
                <a:solidFill>
                  <a:srgbClr val="000000"/>
                </a:solidFill>
                <a:latin typeface="Calibri"/>
                <a:ea typeface="+mn-ea"/>
                <a:cs typeface="+mn-cs"/>
              </a:rPr>
              <a:t> o </a:t>
            </a:r>
            <a:r>
              <a:rPr lang="en-US" sz="1200" b="0" i="0" dirty="0" err="1">
                <a:solidFill>
                  <a:srgbClr val="000000"/>
                </a:solidFill>
                <a:latin typeface="Calibri"/>
                <a:ea typeface="+mn-ea"/>
                <a:cs typeface="+mn-cs"/>
              </a:rPr>
              <a:t>marcas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comerciales</a:t>
            </a:r>
            <a:r>
              <a:rPr lang="en-US" sz="1200" b="0" i="0" dirty="0">
                <a:solidFill>
                  <a:srgbClr val="000000"/>
                </a:solidFill>
                <a:latin typeface="Calibri"/>
                <a:ea typeface="+mn-ea"/>
                <a:cs typeface="+mn-cs"/>
              </a:rPr>
              <a:t> en los EE.UU. u </a:t>
            </a:r>
            <a:r>
              <a:rPr lang="en-US" sz="1200" b="0" i="0" dirty="0" err="1">
                <a:solidFill>
                  <a:srgbClr val="000000"/>
                </a:solidFill>
                <a:latin typeface="Calibri"/>
                <a:ea typeface="+mn-ea"/>
                <a:cs typeface="+mn-cs"/>
              </a:rPr>
              <a:t>otros</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países</a:t>
            </a:r>
            <a:r>
              <a:rPr lang="en-US" sz="1200" b="0" i="0" dirty="0">
                <a:solidFill>
                  <a:srgbClr val="000000"/>
                </a:solidFill>
                <a:latin typeface="Calibri"/>
                <a:ea typeface="+mn-ea"/>
                <a:cs typeface="+mn-cs"/>
              </a:rPr>
              <a:t>.</a:t>
            </a:r>
          </a:p>
          <a:p>
            <a:pPr algn="l" defTabSz="914400">
              <a:buNone/>
            </a:pPr>
            <a:r>
              <a:rPr lang="en-US" sz="1200" b="0" i="0" dirty="0">
                <a:solidFill>
                  <a:srgbClr val="000000"/>
                </a:solidFill>
                <a:latin typeface="Calibri"/>
                <a:ea typeface="+mn-ea"/>
                <a:cs typeface="+mn-cs"/>
              </a:rPr>
              <a:t>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incluida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aquí</a:t>
            </a:r>
            <a:r>
              <a:rPr lang="en-US" sz="1200" b="0" i="0" dirty="0">
                <a:solidFill>
                  <a:srgbClr val="000000"/>
                </a:solidFill>
                <a:latin typeface="Calibri"/>
                <a:ea typeface="+mn-ea"/>
                <a:cs typeface="+mn-cs"/>
              </a:rPr>
              <a:t> solo </a:t>
            </a:r>
            <a:r>
              <a:rPr lang="en-US" sz="1200" b="0" i="0" dirty="0" err="1">
                <a:solidFill>
                  <a:srgbClr val="000000"/>
                </a:solidFill>
                <a:latin typeface="Calibri"/>
                <a:ea typeface="+mn-ea"/>
                <a:cs typeface="+mn-cs"/>
              </a:rPr>
              <a:t>tiene</a:t>
            </a:r>
            <a:r>
              <a:rPr lang="en-US" sz="1200" b="0" i="0" dirty="0">
                <a:solidFill>
                  <a:srgbClr val="000000"/>
                </a:solidFill>
                <a:latin typeface="Calibri"/>
                <a:ea typeface="+mn-ea"/>
                <a:cs typeface="+mn-cs"/>
              </a:rPr>
              <a:t> fines </a:t>
            </a:r>
            <a:r>
              <a:rPr lang="en-US" sz="1200" b="0" i="0" dirty="0" err="1">
                <a:solidFill>
                  <a:srgbClr val="000000"/>
                </a:solidFill>
                <a:latin typeface="Calibri"/>
                <a:ea typeface="+mn-ea"/>
                <a:cs typeface="+mn-cs"/>
              </a:rPr>
              <a:t>informativos</a:t>
            </a:r>
            <a:r>
              <a:rPr lang="en-US" sz="1200" b="0" i="0" dirty="0">
                <a:solidFill>
                  <a:srgbClr val="000000"/>
                </a:solidFill>
                <a:latin typeface="Calibri"/>
                <a:ea typeface="+mn-ea"/>
                <a:cs typeface="+mn-cs"/>
              </a:rPr>
              <a:t> y </a:t>
            </a:r>
            <a:r>
              <a:rPr lang="en-US" sz="1200" b="0" i="0" dirty="0" err="1">
                <a:solidFill>
                  <a:srgbClr val="000000"/>
                </a:solidFill>
                <a:latin typeface="Calibri"/>
                <a:ea typeface="+mn-ea"/>
                <a:cs typeface="+mn-cs"/>
              </a:rPr>
              <a:t>representa</a:t>
            </a:r>
            <a:r>
              <a:rPr lang="en-US" sz="1200" b="0" i="0" dirty="0">
                <a:solidFill>
                  <a:srgbClr val="000000"/>
                </a:solidFill>
                <a:latin typeface="Calibri"/>
                <a:ea typeface="+mn-ea"/>
                <a:cs typeface="+mn-cs"/>
              </a:rPr>
              <a:t> la vista actual de Microsoft Corporation 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Ya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que</a:t>
            </a:r>
            <a:r>
              <a:rPr lang="en-US" sz="1200" b="0" i="0" dirty="0">
                <a:solidFill>
                  <a:srgbClr val="000000"/>
                </a:solidFill>
                <a:latin typeface="Calibri"/>
                <a:ea typeface="+mn-ea"/>
                <a:cs typeface="+mn-cs"/>
              </a:rPr>
              <a:t> Microsoft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responder ante los </a:t>
            </a:r>
            <a:r>
              <a:rPr lang="en-US" sz="1200" b="0" i="0" dirty="0" err="1">
                <a:solidFill>
                  <a:srgbClr val="000000"/>
                </a:solidFill>
                <a:latin typeface="Calibri"/>
                <a:ea typeface="+mn-ea"/>
                <a:cs typeface="+mn-cs"/>
              </a:rPr>
              <a:t>cambios</a:t>
            </a:r>
            <a:r>
              <a:rPr lang="en-US" sz="1200" b="0" i="0" dirty="0">
                <a:solidFill>
                  <a:srgbClr val="000000"/>
                </a:solidFill>
                <a:latin typeface="Calibri"/>
                <a:ea typeface="+mn-ea"/>
                <a:cs typeface="+mn-cs"/>
              </a:rPr>
              <a:t> en el </a:t>
            </a:r>
            <a:r>
              <a:rPr lang="en-US" sz="1200" b="0" i="0" dirty="0" err="1">
                <a:solidFill>
                  <a:srgbClr val="000000"/>
                </a:solidFill>
                <a:latin typeface="Calibri"/>
                <a:ea typeface="+mn-ea"/>
                <a:cs typeface="+mn-cs"/>
              </a:rPr>
              <a:t>mercado</a:t>
            </a:r>
            <a:r>
              <a:rPr lang="en-US" sz="1200" b="0" i="0" dirty="0">
                <a:solidFill>
                  <a:srgbClr val="000000"/>
                </a:solidFill>
                <a:latin typeface="Calibri"/>
                <a:ea typeface="+mn-ea"/>
                <a:cs typeface="+mn-cs"/>
              </a:rPr>
              <a:t>, no </a:t>
            </a:r>
            <a:r>
              <a:rPr lang="en-US" sz="1200" b="0" i="0" dirty="0" err="1">
                <a:solidFill>
                  <a:srgbClr val="000000"/>
                </a:solidFill>
                <a:latin typeface="Calibri"/>
                <a:ea typeface="+mn-ea"/>
                <a:cs typeface="+mn-cs"/>
              </a:rPr>
              <a:t>debe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considerarse</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responsabilidad</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suya</a:t>
            </a:r>
            <a:r>
              <a:rPr lang="en-US" sz="1200" b="0" i="0" dirty="0">
                <a:solidFill>
                  <a:srgbClr val="000000"/>
                </a:solidFill>
                <a:latin typeface="Calibri"/>
                <a:ea typeface="+mn-ea"/>
                <a:cs typeface="+mn-cs"/>
              </a:rPr>
              <a:t> el </a:t>
            </a:r>
            <a:r>
              <a:rPr lang="en-US" sz="1200" b="0" i="0" dirty="0" err="1">
                <a:solidFill>
                  <a:srgbClr val="000000"/>
                </a:solidFill>
                <a:latin typeface="Calibri"/>
                <a:ea typeface="+mn-ea"/>
                <a:cs typeface="+mn-cs"/>
              </a:rPr>
              <a:t>hecho</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garantizar</a:t>
            </a:r>
            <a:r>
              <a:rPr lang="en-US" sz="1200" b="0" i="0" dirty="0">
                <a:solidFill>
                  <a:srgbClr val="000000"/>
                </a:solidFill>
                <a:latin typeface="Calibri"/>
                <a:ea typeface="+mn-ea"/>
                <a:cs typeface="+mn-cs"/>
              </a:rPr>
              <a:t> la </a:t>
            </a:r>
            <a:r>
              <a:rPr lang="en-US" sz="1200" b="0" i="0" dirty="0" err="1">
                <a:solidFill>
                  <a:srgbClr val="000000"/>
                </a:solidFill>
                <a:latin typeface="Calibri"/>
                <a:ea typeface="+mn-ea"/>
                <a:cs typeface="+mn-cs"/>
              </a:rPr>
              <a:t>precisión</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información</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facilitada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después</a:t>
            </a:r>
            <a:r>
              <a:rPr lang="en-US" sz="1200" b="0" i="0" dirty="0">
                <a:solidFill>
                  <a:srgbClr val="000000"/>
                </a:solidFill>
                <a:latin typeface="Calibri"/>
                <a:ea typeface="+mn-ea"/>
                <a:cs typeface="+mn-cs"/>
              </a:rPr>
              <a:t> de la </a:t>
            </a:r>
            <a:r>
              <a:rPr lang="en-US" sz="1200" b="0" i="0" dirty="0" err="1">
                <a:solidFill>
                  <a:srgbClr val="000000"/>
                </a:solidFill>
                <a:latin typeface="Calibri"/>
                <a:ea typeface="+mn-ea"/>
                <a:cs typeface="+mn-cs"/>
              </a:rPr>
              <a:t>fecha</a:t>
            </a:r>
            <a:r>
              <a:rPr lang="en-US" sz="1200" b="0" i="0" dirty="0">
                <a:solidFill>
                  <a:srgbClr val="000000"/>
                </a:solidFill>
                <a:latin typeface="Calibri"/>
                <a:ea typeface="+mn-ea"/>
                <a:cs typeface="+mn-cs"/>
              </a:rPr>
              <a:t> de </a:t>
            </a:r>
            <a:r>
              <a:rPr lang="en-US" sz="1200" b="0" i="0" dirty="0" err="1">
                <a:solidFill>
                  <a:srgbClr val="000000"/>
                </a:solidFill>
                <a:latin typeface="Calibri"/>
                <a:ea typeface="+mn-ea"/>
                <a:cs typeface="+mn-cs"/>
              </a:rPr>
              <a:t>esta</a:t>
            </a:r>
            <a:r>
              <a:rPr lang="en-US" sz="1200" b="0" i="0" dirty="0">
                <a:solidFill>
                  <a:srgbClr val="000000"/>
                </a:solidFill>
                <a:latin typeface="Calibri"/>
                <a:ea typeface="+mn-ea"/>
                <a:cs typeface="+mn-cs"/>
              </a:rPr>
              <a:t> </a:t>
            </a:r>
            <a:r>
              <a:rPr lang="en-US" sz="1200" b="0" i="0" dirty="0" err="1">
                <a:solidFill>
                  <a:srgbClr val="000000"/>
                </a:solidFill>
                <a:latin typeface="Calibri"/>
                <a:ea typeface="+mn-ea"/>
                <a:cs typeface="+mn-cs"/>
              </a:rPr>
              <a:t>presentación</a:t>
            </a:r>
            <a:r>
              <a:rPr lang="en-US" sz="1200" b="0" i="0" dirty="0">
                <a:solidFill>
                  <a:srgbClr val="000000"/>
                </a:solidFill>
                <a:latin typeface="Calibri"/>
                <a:ea typeface="+mn-ea"/>
                <a:cs typeface="+mn-cs"/>
              </a:rPr>
              <a:t>.  </a:t>
            </a:r>
            <a:br>
              <a:rPr lang="en-US" sz="1200" b="0" i="0" dirty="0">
                <a:solidFill>
                  <a:srgbClr val="000000"/>
                </a:solidFill>
                <a:latin typeface="Calibri"/>
                <a:ea typeface="+mn-ea"/>
                <a:cs typeface="+mn-cs"/>
              </a:rPr>
            </a:br>
            <a:r>
              <a:rPr lang="en-US" sz="1200" b="0" i="0" dirty="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9</a:t>
            </a:fld>
            <a:endParaRPr lang="en-US" sz="1200" b="0" i="0">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s-ES" smtClean="0"/>
              <a:t>Haga clic para modificar el estilo de texto del patrón</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20688"/>
            <a:ext cx="8382000" cy="664797"/>
          </a:xfrm>
        </p:spPr>
        <p:txBody>
          <a:bodyPr/>
          <a:lstStyle/>
          <a:p>
            <a:r>
              <a:rPr lang="es-ES" dirty="0" smtClean="0"/>
              <a:t>Haga clic para modificar el estilo de título del patrón</a:t>
            </a:r>
            <a:endParaRPr lang="en-US" dirty="0"/>
          </a:p>
        </p:txBody>
      </p:sp>
      <p:sp>
        <p:nvSpPr>
          <p:cNvPr id="6" name="Text Placeholder 5"/>
          <p:cNvSpPr>
            <a:spLocks noGrp="1"/>
          </p:cNvSpPr>
          <p:nvPr>
            <p:ph type="body" sz="quarter" idx="10"/>
          </p:nvPr>
        </p:nvSpPr>
        <p:spPr>
          <a:xfrm>
            <a:off x="381000" y="18020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7 CuadroTexto"/>
          <p:cNvSpPr txBox="1"/>
          <p:nvPr userDrawn="1"/>
        </p:nvSpPr>
        <p:spPr>
          <a:xfrm>
            <a:off x="8172400" y="6516052"/>
            <a:ext cx="912429" cy="369332"/>
          </a:xfrm>
          <a:prstGeom prst="rect">
            <a:avLst/>
          </a:prstGeom>
          <a:noFill/>
        </p:spPr>
        <p:txBody>
          <a:bodyPr wrap="none" rtlCol="0">
            <a:spAutoFit/>
          </a:bodyPr>
          <a:lstStyle/>
          <a:p>
            <a:fld id="{6CF1A936-DFE1-4091-B118-B3C885953949}" type="slidenum">
              <a:rPr lang="es-ES" smtClean="0"/>
              <a:pPr/>
              <a:t>‹Nº›</a:t>
            </a:fld>
            <a:r>
              <a:rPr lang="es-ES" dirty="0" smtClean="0"/>
              <a:t>/15</a:t>
            </a:r>
            <a:endParaRPr lang="es-ES" dirty="0"/>
          </a:p>
        </p:txBody>
      </p:sp>
      <p:sp>
        <p:nvSpPr>
          <p:cNvPr id="7" name="Line 8"/>
          <p:cNvSpPr>
            <a:spLocks noChangeShapeType="1"/>
          </p:cNvSpPr>
          <p:nvPr userDrawn="1"/>
        </p:nvSpPr>
        <p:spPr bwMode="auto">
          <a:xfrm>
            <a:off x="1619672" y="404813"/>
            <a:ext cx="5688000" cy="0"/>
          </a:xfrm>
          <a:prstGeom prst="line">
            <a:avLst/>
          </a:prstGeom>
          <a:ln>
            <a:solidFill>
              <a:schemeClr val="tx2">
                <a:lumMod val="60000"/>
                <a:lumOff val="40000"/>
              </a:schemeClr>
            </a:solidFill>
            <a:headEnd/>
            <a:tailEnd/>
          </a:ln>
        </p:spPr>
        <p:style>
          <a:lnRef idx="3">
            <a:schemeClr val="accent2"/>
          </a:lnRef>
          <a:fillRef idx="0">
            <a:schemeClr val="accent2"/>
          </a:fillRef>
          <a:effectRef idx="2">
            <a:schemeClr val="accent2"/>
          </a:effectRef>
          <a:fontRef idx="minor">
            <a:schemeClr val="tx1"/>
          </a:fontRef>
        </p:style>
        <p:txBody>
          <a:bodyPr/>
          <a:lstStyle/>
          <a:p>
            <a:pPr>
              <a:defRPr/>
            </a:pPr>
            <a:endParaRPr lang="es-ES">
              <a:cs typeface="+mn-cs"/>
            </a:endParaRPr>
          </a:p>
        </p:txBody>
      </p:sp>
      <p:pic>
        <p:nvPicPr>
          <p:cNvPr id="9" name="Picture 14"/>
          <p:cNvPicPr>
            <a:picLocks noChangeAspect="1" noChangeArrowheads="1"/>
          </p:cNvPicPr>
          <p:nvPr userDrawn="1"/>
        </p:nvPicPr>
        <p:blipFill>
          <a:blip r:embed="rId2" cstate="print"/>
          <a:srcRect/>
          <a:stretch>
            <a:fillRect/>
          </a:stretch>
        </p:blipFill>
        <p:spPr bwMode="auto">
          <a:xfrm>
            <a:off x="117170" y="44624"/>
            <a:ext cx="1476375" cy="569913"/>
          </a:xfrm>
          <a:prstGeom prst="rect">
            <a:avLst/>
          </a:prstGeom>
          <a:noFill/>
          <a:ln w="9525">
            <a:noFill/>
            <a:miter lim="800000"/>
            <a:headEnd/>
            <a:tailEnd/>
          </a:ln>
        </p:spPr>
      </p:pic>
      <p:pic>
        <p:nvPicPr>
          <p:cNvPr id="10" name="Picture 9" descr="C:\Users\franket\Desktop\EUROfusion_PPPT_Logo_small.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54185" y="44624"/>
            <a:ext cx="1673947" cy="576000"/>
          </a:xfrm>
          <a:prstGeom prst="rect">
            <a:avLst/>
          </a:prstGeom>
          <a:noFill/>
          <a:ln>
            <a:noFill/>
          </a:ln>
        </p:spPr>
      </p:pic>
      <p:sp>
        <p:nvSpPr>
          <p:cNvPr id="11" name="Marcador de pie de página 4"/>
          <p:cNvSpPr txBox="1">
            <a:spLocks/>
          </p:cNvSpPr>
          <p:nvPr userDrawn="1"/>
        </p:nvSpPr>
        <p:spPr>
          <a:xfrm>
            <a:off x="323528" y="6482159"/>
            <a:ext cx="7982248" cy="365125"/>
          </a:xfrm>
          <a:prstGeom prst="rect">
            <a:avLst/>
          </a:prstGeom>
          <a:ln w="19050">
            <a:noFill/>
          </a:ln>
        </p:spPr>
        <p:txBody>
          <a:bodyPr vert="horz" lIns="91440" tIns="45720" rIns="91440" bIns="45720" rtlCol="0" anchor="ctr"/>
          <a:lstStyle>
            <a:defPPr>
              <a:defRPr lang="es-ES"/>
            </a:defPPr>
            <a:lvl1pPr marL="0" algn="ctr" defTabSz="457200" rtl="0" eaLnBrk="1" latinLnBrk="0" hangingPunct="1">
              <a:defRPr sz="1200" kern="1200">
                <a:solidFill>
                  <a:schemeClr val="tx1">
                    <a:lumMod val="75000"/>
                    <a:lumOff val="25000"/>
                  </a:schemeClr>
                </a:solidFill>
                <a:latin typeface="Chalkduster"/>
                <a:ea typeface="+mn-ea"/>
                <a:cs typeface="Chalkduste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1100" b="1" dirty="0" smtClean="0">
                <a:solidFill>
                  <a:schemeClr val="tx2">
                    <a:lumMod val="20000"/>
                    <a:lumOff val="80000"/>
                  </a:schemeClr>
                </a:solidFill>
              </a:rPr>
              <a:t>I. Fernández – </a:t>
            </a:r>
            <a:r>
              <a:rPr lang="en-GB" sz="1100" dirty="0" smtClean="0">
                <a:solidFill>
                  <a:schemeClr val="tx2">
                    <a:lumMod val="20000"/>
                    <a:lumOff val="80000"/>
                  </a:schemeClr>
                </a:solidFill>
              </a:rPr>
              <a:t>“</a:t>
            </a:r>
            <a:r>
              <a:rPr lang="en-US" sz="1100" b="1" dirty="0" smtClean="0">
                <a:solidFill>
                  <a:schemeClr val="tx2">
                    <a:lumMod val="20000"/>
                    <a:lumOff val="80000"/>
                  </a:schemeClr>
                </a:solidFill>
                <a:latin typeface="Chalkduster"/>
              </a:rPr>
              <a:t>Conceptual design of the CIEMAT </a:t>
            </a:r>
            <a:r>
              <a:rPr lang="en-US" sz="1100" b="1" dirty="0" err="1" smtClean="0">
                <a:solidFill>
                  <a:schemeClr val="tx2">
                    <a:lumMod val="20000"/>
                    <a:lumOff val="80000"/>
                  </a:schemeClr>
                </a:solidFill>
                <a:latin typeface="Chalkduster"/>
              </a:rPr>
              <a:t>LiPb</a:t>
            </a:r>
            <a:r>
              <a:rPr lang="en-US" sz="1100" b="1" dirty="0" smtClean="0">
                <a:solidFill>
                  <a:schemeClr val="tx2">
                    <a:lumMod val="20000"/>
                    <a:lumOff val="80000"/>
                  </a:schemeClr>
                </a:solidFill>
                <a:latin typeface="Chalkduster"/>
              </a:rPr>
              <a:t> loop</a:t>
            </a:r>
            <a:r>
              <a:rPr lang="en-GB" sz="1100" dirty="0" smtClean="0">
                <a:solidFill>
                  <a:schemeClr val="tx2">
                    <a:lumMod val="20000"/>
                    <a:lumOff val="80000"/>
                  </a:schemeClr>
                </a:solidFill>
              </a:rPr>
              <a:t>”</a:t>
            </a:r>
          </a:p>
          <a:p>
            <a:pPr algn="l"/>
            <a:r>
              <a:rPr lang="en-GB" sz="1100" dirty="0" smtClean="0">
                <a:solidFill>
                  <a:schemeClr val="tx2">
                    <a:lumMod val="75000"/>
                  </a:schemeClr>
                </a:solidFill>
              </a:rPr>
              <a:t>2</a:t>
            </a:r>
            <a:r>
              <a:rPr lang="en-GB" sz="1100" baseline="30000" dirty="0" smtClean="0">
                <a:solidFill>
                  <a:schemeClr val="tx2">
                    <a:lumMod val="75000"/>
                  </a:schemeClr>
                </a:solidFill>
              </a:rPr>
              <a:t>nd</a:t>
            </a:r>
            <a:r>
              <a:rPr lang="en-GB" sz="1100" dirty="0" smtClean="0">
                <a:solidFill>
                  <a:schemeClr val="tx2">
                    <a:lumMod val="75000"/>
                  </a:schemeClr>
                </a:solidFill>
              </a:rPr>
              <a:t> EU-US DCLL Workshop. 14-15 Nov 2014. Los Angeles (CA), USA. </a:t>
            </a:r>
            <a:endParaRPr lang="en-GB" sz="1100" dirty="0">
              <a:solidFill>
                <a:schemeClr val="tx2">
                  <a:lumMod val="75000"/>
                </a:schemeClr>
              </a:solidFill>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a:off x="-15875" y="6309320"/>
            <a:ext cx="9159875" cy="576064"/>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204864"/>
            <a:ext cx="7416824" cy="1872208"/>
          </a:xfrm>
        </p:spPr>
        <p:txBody>
          <a:bodyPr/>
          <a:lstStyle/>
          <a:p>
            <a:pPr algn="ctr" defTabSz="914400">
              <a:spcBef>
                <a:spcPts val="0"/>
              </a:spcBef>
            </a:pPr>
            <a:r>
              <a:rPr lang="es-ES_tradnl" sz="4500" b="1" i="1" noProof="1" smtClean="0">
                <a:effectLst>
                  <a:outerShdw blurRad="50800" dist="38100" dir="2700000" algn="tl">
                    <a:prstClr val="black">
                      <a:alpha val="40000"/>
                    </a:prstClr>
                  </a:outerShdw>
                </a:effectLst>
                <a:latin typeface="Calibri"/>
                <a:cs typeface="Arial"/>
              </a:rPr>
              <a:t>Conceptual design of the CIEMAT LiPb loop</a:t>
            </a:r>
            <a:endParaRPr lang="es-ES_tradnl" sz="1600" b="1" i="1" spc="0" noProof="1">
              <a:effectLst>
                <a:outerShdw blurRad="50800" dist="38100" dir="2700000" algn="tl">
                  <a:prstClr val="black">
                    <a:alpha val="40000"/>
                  </a:prstClr>
                </a:outerShdw>
              </a:effectLst>
              <a:latin typeface="Arial" pitchFamily="34" charset="0"/>
              <a:cs typeface="Arial" pitchFamily="34" charset="0"/>
            </a:endParaRPr>
          </a:p>
        </p:txBody>
      </p:sp>
      <p:sp>
        <p:nvSpPr>
          <p:cNvPr id="3" name="Subtitle 2"/>
          <p:cNvSpPr>
            <a:spLocks noGrp="1"/>
          </p:cNvSpPr>
          <p:nvPr>
            <p:ph type="subTitle" idx="1"/>
          </p:nvPr>
        </p:nvSpPr>
        <p:spPr>
          <a:xfrm>
            <a:off x="179512" y="5373216"/>
            <a:ext cx="8064896" cy="648072"/>
          </a:xfrm>
        </p:spPr>
        <p:txBody>
          <a:bodyPr>
            <a:noAutofit/>
          </a:bodyPr>
          <a:lstStyle/>
          <a:p>
            <a:pPr marL="0" indent="0" algn="l">
              <a:lnSpc>
                <a:spcPct val="90000"/>
              </a:lnSpc>
              <a:spcBef>
                <a:spcPts val="0"/>
              </a:spcBef>
              <a:buNone/>
            </a:pPr>
            <a:r>
              <a:rPr lang="es-ES_tradnl" sz="2600" b="1" i="1" noProof="1" smtClean="0">
                <a:solidFill>
                  <a:srgbClr val="002060"/>
                </a:solidFill>
              </a:rPr>
              <a:t>Iván Fernández</a:t>
            </a:r>
          </a:p>
          <a:p>
            <a:pPr marL="0" indent="0" algn="l">
              <a:lnSpc>
                <a:spcPct val="90000"/>
              </a:lnSpc>
              <a:spcBef>
                <a:spcPts val="0"/>
              </a:spcBef>
              <a:buNone/>
            </a:pPr>
            <a:r>
              <a:rPr lang="es-ES_tradnl" sz="2600" b="1" i="1" noProof="1" smtClean="0">
                <a:solidFill>
                  <a:srgbClr val="002060"/>
                </a:solidFill>
              </a:rPr>
              <a:t>CIEMAT</a:t>
            </a:r>
          </a:p>
        </p:txBody>
      </p:sp>
      <p:pic>
        <p:nvPicPr>
          <p:cNvPr id="4" name="Bild 1" descr="BBP Logo.jpg"/>
          <p:cNvPicPr/>
          <p:nvPr/>
        </p:nvPicPr>
        <p:blipFill>
          <a:blip r:embed="rId3" cstate="print"/>
          <a:srcRect/>
          <a:stretch>
            <a:fillRect/>
          </a:stretch>
        </p:blipFill>
        <p:spPr bwMode="auto">
          <a:xfrm>
            <a:off x="211711" y="44624"/>
            <a:ext cx="4792337" cy="346459"/>
          </a:xfrm>
          <a:prstGeom prst="rect">
            <a:avLst/>
          </a:prstGeom>
          <a:noFill/>
          <a:ln w="9525">
            <a:noFill/>
            <a:miter lim="800000"/>
            <a:headEnd/>
            <a:tailEnd/>
          </a:ln>
        </p:spPr>
      </p:pic>
      <p:pic>
        <p:nvPicPr>
          <p:cNvPr id="5" name="Picture 9" descr="C:\Users\franket\Desktop\EUROfusion_PPPT_Logo_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44624"/>
            <a:ext cx="2197055" cy="756000"/>
          </a:xfrm>
          <a:prstGeom prst="rect">
            <a:avLst/>
          </a:prstGeom>
          <a:noFill/>
          <a:ln>
            <a:noFill/>
          </a:ln>
        </p:spPr>
      </p:pic>
      <p:pic>
        <p:nvPicPr>
          <p:cNvPr id="6" name="Picture 18" descr="MINECO"/>
          <p:cNvPicPr>
            <a:picLocks noChangeAspect="1" noChangeArrowheads="1"/>
          </p:cNvPicPr>
          <p:nvPr/>
        </p:nvPicPr>
        <p:blipFill>
          <a:blip r:embed="rId5" cstate="print"/>
          <a:srcRect/>
          <a:stretch>
            <a:fillRect/>
          </a:stretch>
        </p:blipFill>
        <p:spPr bwMode="auto">
          <a:xfrm>
            <a:off x="7531100" y="5877272"/>
            <a:ext cx="1612900" cy="431800"/>
          </a:xfrm>
          <a:prstGeom prst="rect">
            <a:avLst/>
          </a:prstGeom>
          <a:noFill/>
          <a:ln w="9525">
            <a:noFill/>
            <a:miter lim="800000"/>
            <a:headEnd/>
            <a:tailEnd/>
          </a:ln>
        </p:spPr>
      </p:pic>
      <p:pic>
        <p:nvPicPr>
          <p:cNvPr id="7" name="Picture 19"/>
          <p:cNvPicPr>
            <a:picLocks noChangeAspect="1" noChangeArrowheads="1"/>
          </p:cNvPicPr>
          <p:nvPr/>
        </p:nvPicPr>
        <p:blipFill>
          <a:blip r:embed="rId6" cstate="print"/>
          <a:srcRect/>
          <a:stretch>
            <a:fillRect/>
          </a:stretch>
        </p:blipFill>
        <p:spPr bwMode="auto">
          <a:xfrm>
            <a:off x="6401965" y="5877520"/>
            <a:ext cx="1122363" cy="431800"/>
          </a:xfrm>
          <a:prstGeom prst="rect">
            <a:avLst/>
          </a:prstGeom>
          <a:noFill/>
          <a:ln w="9525" algn="ctr">
            <a:noFill/>
            <a:miter lim="800000"/>
            <a:headEnd/>
            <a:tailEnd/>
          </a:ln>
          <a:effectLst/>
        </p:spPr>
      </p:pic>
      <p:sp>
        <p:nvSpPr>
          <p:cNvPr id="8" name="7 Rectángulo"/>
          <p:cNvSpPr/>
          <p:nvPr/>
        </p:nvSpPr>
        <p:spPr>
          <a:xfrm>
            <a:off x="1709936" y="6536377"/>
            <a:ext cx="6678488" cy="276999"/>
          </a:xfrm>
          <a:prstGeom prst="rect">
            <a:avLst/>
          </a:prstGeom>
        </p:spPr>
        <p:txBody>
          <a:bodyPr wrap="square">
            <a:spAutoFit/>
          </a:bodyPr>
          <a:lstStyle/>
          <a:p>
            <a:r>
              <a:rPr lang="en-US" sz="1200" dirty="0" smtClean="0">
                <a:solidFill>
                  <a:schemeClr val="tx2">
                    <a:lumMod val="50000"/>
                  </a:schemeClr>
                </a:solidFill>
                <a:latin typeface="Arial" pitchFamily="34" charset="0"/>
                <a:cs typeface="Arial" pitchFamily="34" charset="0"/>
              </a:rPr>
              <a:t>2</a:t>
            </a:r>
            <a:r>
              <a:rPr lang="en-US" sz="1200" baseline="30000" dirty="0" smtClean="0">
                <a:solidFill>
                  <a:schemeClr val="tx2">
                    <a:lumMod val="50000"/>
                  </a:schemeClr>
                </a:solidFill>
                <a:latin typeface="Arial" pitchFamily="34" charset="0"/>
                <a:cs typeface="Arial" pitchFamily="34" charset="0"/>
              </a:rPr>
              <a:t>nd</a:t>
            </a:r>
            <a:r>
              <a:rPr lang="en-US" sz="1200" dirty="0" smtClean="0">
                <a:solidFill>
                  <a:schemeClr val="tx2">
                    <a:lumMod val="50000"/>
                  </a:schemeClr>
                </a:solidFill>
                <a:latin typeface="Arial" pitchFamily="34" charset="0"/>
                <a:cs typeface="Arial" pitchFamily="34" charset="0"/>
              </a:rPr>
              <a:t> EU-US DCLL Workshop, University of California, Los Angeles, Nov. 14-15</a:t>
            </a:r>
            <a:r>
              <a:rPr lang="en-US" sz="1200" baseline="30000" dirty="0" smtClean="0">
                <a:solidFill>
                  <a:schemeClr val="tx2">
                    <a:lumMod val="50000"/>
                  </a:schemeClr>
                </a:solidFill>
                <a:latin typeface="Arial" pitchFamily="34" charset="0"/>
                <a:cs typeface="Arial" pitchFamily="34" charset="0"/>
              </a:rPr>
              <a:t>th</a:t>
            </a:r>
            <a:r>
              <a:rPr lang="en-US" sz="1200" dirty="0" smtClean="0">
                <a:solidFill>
                  <a:schemeClr val="tx2">
                    <a:lumMod val="50000"/>
                  </a:schemeClr>
                </a:solidFill>
                <a:latin typeface="Arial" pitchFamily="34" charset="0"/>
                <a:cs typeface="Arial" pitchFamily="34" charset="0"/>
              </a:rPr>
              <a:t>, 2014</a:t>
            </a:r>
            <a:endParaRPr lang="es-ES" sz="1200" dirty="0">
              <a:solidFill>
                <a:schemeClr val="tx2">
                  <a:lumMod val="50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836712"/>
            <a:ext cx="8382000" cy="606524"/>
          </a:xfrm>
        </p:spPr>
        <p:txBody>
          <a:bodyPr>
            <a:normAutofit/>
          </a:bodyPr>
          <a:lstStyle/>
          <a:p>
            <a:pPr algn="l" defTabSz="914400">
              <a:lnSpc>
                <a:spcPct val="90000"/>
              </a:lnSpc>
              <a:spcBef>
                <a:spcPts val="0"/>
              </a:spcBef>
              <a:buNone/>
            </a:pPr>
            <a:r>
              <a:rPr lang="en-US" sz="3200" noProof="1" smtClean="0">
                <a:effectLst>
                  <a:outerShdw blurRad="50800" dist="38100" dir="2700000" algn="tl">
                    <a:prstClr val="black">
                      <a:alpha val="40000"/>
                    </a:prstClr>
                  </a:outerShdw>
                </a:effectLst>
                <a:latin typeface="Calibri"/>
                <a:cs typeface="Arial"/>
              </a:rPr>
              <a:t>Main dimensions</a:t>
            </a:r>
            <a:endParaRPr lang="en-US" sz="3200" b="0" i="0" spc="-150" noProof="1">
              <a:solidFill>
                <a:srgbClr val="1D4775"/>
              </a:solidFill>
              <a:effectLst>
                <a:outerShdw blurRad="50800" dist="38100" dir="2700000" algn="tl">
                  <a:prstClr val="black">
                    <a:alpha val="40000"/>
                  </a:prstClr>
                </a:outerShdw>
              </a:effectLst>
              <a:latin typeface="Calibri"/>
              <a:cs typeface="Arial"/>
            </a:endParaRPr>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8" y="1579785"/>
            <a:ext cx="8964488" cy="4513511"/>
          </a:xfrm>
          <a:prstGeom prst="rect">
            <a:avLst/>
          </a:prstGeom>
        </p:spPr>
      </p:pic>
    </p:spTree>
    <p:extLst>
      <p:ext uri="{BB962C8B-B14F-4D97-AF65-F5344CB8AC3E}">
        <p14:creationId xmlns:p14="http://schemas.microsoft.com/office/powerpoint/2010/main" val="12946152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836712"/>
            <a:ext cx="8382000" cy="606524"/>
          </a:xfrm>
        </p:spPr>
        <p:txBody>
          <a:bodyPr>
            <a:normAutofit/>
          </a:bodyPr>
          <a:lstStyle/>
          <a:p>
            <a:pPr algn="l" defTabSz="914400">
              <a:lnSpc>
                <a:spcPct val="90000"/>
              </a:lnSpc>
              <a:spcBef>
                <a:spcPts val="0"/>
              </a:spcBef>
              <a:buNone/>
            </a:pPr>
            <a:r>
              <a:rPr lang="en-US" sz="3200" noProof="1" smtClean="0">
                <a:effectLst>
                  <a:outerShdw blurRad="50800" dist="38100" dir="2700000" algn="tl">
                    <a:prstClr val="black">
                      <a:alpha val="40000"/>
                    </a:prstClr>
                  </a:outerShdw>
                </a:effectLst>
                <a:latin typeface="Calibri"/>
                <a:cs typeface="Arial"/>
              </a:rPr>
              <a:t>Monitoring and control system</a:t>
            </a:r>
            <a:endParaRPr lang="en-US" sz="3200" b="0" i="0" spc="-150" noProof="1">
              <a:solidFill>
                <a:srgbClr val="1D4775"/>
              </a:solidFill>
              <a:effectLst>
                <a:outerShdw blurRad="50800" dist="38100" dir="2700000" algn="tl">
                  <a:prstClr val="black">
                    <a:alpha val="40000"/>
                  </a:prstClr>
                </a:outerShdw>
              </a:effectLst>
              <a:latin typeface="Calibri"/>
              <a:cs typeface="Arial"/>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336106"/>
            <a:ext cx="8424936" cy="4901206"/>
          </a:xfrm>
          <a:prstGeom prst="rect">
            <a:avLst/>
          </a:prstGeom>
        </p:spPr>
      </p:pic>
    </p:spTree>
    <p:extLst>
      <p:ext uri="{BB962C8B-B14F-4D97-AF65-F5344CB8AC3E}">
        <p14:creationId xmlns:p14="http://schemas.microsoft.com/office/powerpoint/2010/main" val="36635679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381000" y="1700808"/>
            <a:ext cx="8439472" cy="2016224"/>
          </a:xfrm>
        </p:spPr>
        <p:txBody>
          <a:bodyPr>
            <a:noAutofit/>
          </a:bodyPr>
          <a:lstStyle/>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The use of mechanical pumps for heavy liquid metals involves some problems related to the reliability </a:t>
            </a:r>
            <a:r>
              <a:rPr lang="en-US" sz="1600" dirty="0" smtClean="0">
                <a:latin typeface="Arial" panose="020B0604020202020204" pitchFamily="34" charset="0"/>
                <a:cs typeface="Arial" panose="020B0604020202020204" pitchFamily="34" charset="0"/>
              </a:rPr>
              <a:t>of propellers </a:t>
            </a:r>
            <a:r>
              <a:rPr lang="en-US" sz="1600" dirty="0" smtClean="0">
                <a:solidFill>
                  <a:srgbClr val="000000"/>
                </a:solidFill>
                <a:latin typeface="Arial" panose="020B0604020202020204" pitchFamily="34" charset="0"/>
                <a:cs typeface="Arial" panose="020B0604020202020204" pitchFamily="34" charset="0"/>
              </a:rPr>
              <a:t>and seals which must operate at elevated loads and under severe operational conditions (corrosion).</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Electromagnetic induction pumps do not present these problems, but the manufacturing process (usually based on three-phase linear inductors) is complex and expensive, whereas the efficiency is quite low (specially for liquid metals with low electric conductivity).</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Electromagnetic pumps based on rotating permanent magnets offer several advantages for this application:</a:t>
            </a:r>
          </a:p>
          <a:p>
            <a:pPr marL="910717" lvl="1"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No problems related to the reliability of propellers and seals.</a:t>
            </a:r>
          </a:p>
          <a:p>
            <a:pPr marL="910717" lvl="1"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Simpler construction.</a:t>
            </a:r>
          </a:p>
          <a:p>
            <a:pPr marL="910717" lvl="1"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Much higher efficiency.</a:t>
            </a: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Arial" panose="020B0604020202020204" pitchFamily="34" charset="0"/>
              <a:cs typeface="Arial" panose="020B0604020202020204" pitchFamily="34" charset="0"/>
            </a:endParaRPr>
          </a:p>
          <a:p>
            <a:pPr marL="910717" lvl="1" indent="-393192" algn="just" defTabSz="914400">
              <a:lnSpc>
                <a:spcPct val="100000"/>
              </a:lnSpc>
              <a:spcBef>
                <a:spcPts val="768"/>
              </a:spcBef>
              <a:spcAft>
                <a:spcPts val="600"/>
              </a:spcAft>
              <a:buClr>
                <a:srgbClr val="000000"/>
              </a:buClr>
            </a:pPr>
            <a:endParaRPr lang="en-US" sz="1600" b="0" i="0" dirty="0" smtClean="0">
              <a:solidFill>
                <a:srgbClr val="00000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81000" y="836712"/>
            <a:ext cx="8382000" cy="606524"/>
          </a:xfrm>
        </p:spPr>
        <p:txBody>
          <a:bodyPr>
            <a:normAutofit/>
          </a:bodyPr>
          <a:lstStyle/>
          <a:p>
            <a:pPr algn="l" defTabSz="914400">
              <a:lnSpc>
                <a:spcPct val="90000"/>
              </a:lnSpc>
              <a:spcBef>
                <a:spcPts val="0"/>
              </a:spcBef>
              <a:buNone/>
            </a:pPr>
            <a:r>
              <a:rPr lang="en-US" sz="3200" noProof="1" smtClean="0">
                <a:effectLst>
                  <a:outerShdw blurRad="50800" dist="38100" dir="2700000" algn="tl">
                    <a:prstClr val="black">
                      <a:alpha val="40000"/>
                    </a:prstClr>
                  </a:outerShdw>
                </a:effectLst>
                <a:latin typeface="Calibri"/>
                <a:cs typeface="Arial"/>
              </a:rPr>
              <a:t>Electromagnetic pump</a:t>
            </a:r>
            <a:endParaRPr lang="en-US" sz="3200" b="0" i="0" spc="-150" noProof="1">
              <a:solidFill>
                <a:srgbClr val="1D4775"/>
              </a:solidFill>
              <a:effectLst>
                <a:outerShdw blurRad="50800" dist="38100" dir="2700000" algn="tl">
                  <a:prstClr val="black">
                    <a:alpha val="40000"/>
                  </a:prstClr>
                </a:outerShdw>
              </a:effectLst>
              <a:latin typeface="Calibri"/>
              <a:cs typeface="Arial"/>
            </a:endParaRPr>
          </a:p>
        </p:txBody>
      </p:sp>
    </p:spTree>
    <p:extLst>
      <p:ext uri="{BB962C8B-B14F-4D97-AF65-F5344CB8AC3E}">
        <p14:creationId xmlns:p14="http://schemas.microsoft.com/office/powerpoint/2010/main" val="133200573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381000" y="1700808"/>
            <a:ext cx="4335016" cy="2016224"/>
          </a:xfrm>
        </p:spPr>
        <p:txBody>
          <a:bodyPr>
            <a:noAutofit/>
          </a:bodyPr>
          <a:lstStyle/>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Permanent magnet electromagnetic pump.</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Manufactured by SAAS.</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Rotor type with separate supporting bearing and flexible coupling to the motor.</a:t>
            </a:r>
          </a:p>
          <a:p>
            <a:pPr marL="393192" indent="-393192" algn="just" defTabSz="914400">
              <a:lnSpc>
                <a:spcPct val="100000"/>
              </a:lnSpc>
              <a:spcBef>
                <a:spcPts val="300"/>
              </a:spcBef>
              <a:spcAft>
                <a:spcPts val="600"/>
              </a:spcAft>
              <a:buClr>
                <a:srgbClr val="000000"/>
              </a:buClr>
            </a:pPr>
            <a:r>
              <a:rPr lang="en-US" sz="1600" dirty="0" err="1" smtClean="0">
                <a:solidFill>
                  <a:srgbClr val="000000"/>
                </a:solidFill>
                <a:latin typeface="Arial" panose="020B0604020202020204" pitchFamily="34" charset="0"/>
                <a:cs typeface="Arial" panose="020B0604020202020204" pitchFamily="34" charset="0"/>
              </a:rPr>
              <a:t>P</a:t>
            </a:r>
            <a:r>
              <a:rPr lang="en-US" sz="1600" baseline="-25000" dirty="0" err="1" smtClean="0">
                <a:solidFill>
                  <a:srgbClr val="000000"/>
                </a:solidFill>
                <a:latin typeface="Arial" panose="020B0604020202020204" pitchFamily="34" charset="0"/>
                <a:cs typeface="Arial" panose="020B0604020202020204" pitchFamily="34" charset="0"/>
              </a:rPr>
              <a:t>elec</a:t>
            </a:r>
            <a:r>
              <a:rPr lang="en-US" sz="1600" dirty="0" smtClean="0">
                <a:solidFill>
                  <a:srgbClr val="000000"/>
                </a:solidFill>
                <a:latin typeface="Arial" panose="020B0604020202020204" pitchFamily="34" charset="0"/>
                <a:cs typeface="Arial" panose="020B0604020202020204" pitchFamily="34" charset="0"/>
              </a:rPr>
              <a:t>=18 kW</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Diameter of rotor: 350 mm.</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Temperature measurement: thermocouple type K.</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Type of magnets: Sm2Co17</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Channel material: Steel 1.4571.</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Data control unit with frequency converter.</a:t>
            </a: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Arial" panose="020B0604020202020204" pitchFamily="34" charset="0"/>
              <a:cs typeface="Arial" panose="020B0604020202020204" pitchFamily="34" charset="0"/>
            </a:endParaRPr>
          </a:p>
          <a:p>
            <a:pPr marL="910717" lvl="1" indent="-393192" algn="just" defTabSz="914400">
              <a:lnSpc>
                <a:spcPct val="100000"/>
              </a:lnSpc>
              <a:spcBef>
                <a:spcPts val="768"/>
              </a:spcBef>
              <a:spcAft>
                <a:spcPts val="600"/>
              </a:spcAft>
              <a:buClr>
                <a:srgbClr val="000000"/>
              </a:buClr>
            </a:pPr>
            <a:endParaRPr lang="en-US" sz="1600" b="0" i="0" dirty="0" smtClean="0">
              <a:solidFill>
                <a:srgbClr val="00000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81000" y="836712"/>
            <a:ext cx="8382000" cy="606524"/>
          </a:xfrm>
        </p:spPr>
        <p:txBody>
          <a:bodyPr>
            <a:normAutofit/>
          </a:bodyPr>
          <a:lstStyle/>
          <a:p>
            <a:pPr algn="l" defTabSz="914400">
              <a:lnSpc>
                <a:spcPct val="90000"/>
              </a:lnSpc>
              <a:spcBef>
                <a:spcPts val="0"/>
              </a:spcBef>
              <a:buNone/>
            </a:pPr>
            <a:r>
              <a:rPr lang="en-US" sz="3200" noProof="1" smtClean="0">
                <a:effectLst>
                  <a:outerShdw blurRad="50800" dist="38100" dir="2700000" algn="tl">
                    <a:prstClr val="black">
                      <a:alpha val="40000"/>
                    </a:prstClr>
                  </a:outerShdw>
                </a:effectLst>
                <a:latin typeface="Calibri"/>
                <a:cs typeface="Arial"/>
              </a:rPr>
              <a:t>Electromagnetic pump</a:t>
            </a:r>
            <a:endParaRPr lang="en-US" sz="3200" b="0" i="0" spc="-150" noProof="1">
              <a:solidFill>
                <a:srgbClr val="1D4775"/>
              </a:solidFill>
              <a:effectLst>
                <a:outerShdw blurRad="50800" dist="38100" dir="2700000" algn="tl">
                  <a:prstClr val="black">
                    <a:alpha val="40000"/>
                  </a:prstClr>
                </a:outerShdw>
              </a:effectLst>
              <a:latin typeface="Calibri"/>
              <a:cs typeface="Arial"/>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052736"/>
            <a:ext cx="2314575" cy="1085850"/>
          </a:xfrm>
          <a:prstGeom prst="rect">
            <a:avLst/>
          </a:prstGeom>
        </p:spPr>
      </p:pic>
      <p:pic>
        <p:nvPicPr>
          <p:cNvPr id="5" name="Picture 2" descr="D:\EMD\Messe GIFA\Bilder Pumpe\CIMG2271.JPG"/>
          <p:cNvPicPr>
            <a:picLocks noChangeAspect="1" noChangeArrowheads="1"/>
          </p:cNvPicPr>
          <p:nvPr/>
        </p:nvPicPr>
        <p:blipFill>
          <a:blip r:embed="rId4"/>
          <a:srcRect/>
          <a:stretch>
            <a:fillRect/>
          </a:stretch>
        </p:blipFill>
        <p:spPr bwMode="auto">
          <a:xfrm>
            <a:off x="6660198" y="2708920"/>
            <a:ext cx="2411321" cy="3215580"/>
          </a:xfrm>
          <a:prstGeom prst="rect">
            <a:avLst/>
          </a:prstGeom>
          <a:noFill/>
          <a:effectLst>
            <a:outerShdw blurRad="50800" dist="38100" dir="18900000" algn="bl" rotWithShape="0">
              <a:prstClr val="black">
                <a:alpha val="28000"/>
              </a:prstClr>
            </a:outerShdw>
          </a:effectLst>
          <a:extLst>
            <a:ext uri="{909E8E84-426E-40DD-AFC4-6F175D3DCCD1}">
              <a14:hiddenFill xmlns:a14="http://schemas.microsoft.com/office/drawing/2010/main">
                <a:solidFill>
                  <a:srgbClr val="FFFFFF"/>
                </a:solidFill>
              </a14:hiddenFill>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2902375"/>
            <a:ext cx="2094643" cy="306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28207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381000" y="1700808"/>
            <a:ext cx="8439472" cy="2016224"/>
          </a:xfrm>
        </p:spPr>
        <p:txBody>
          <a:bodyPr>
            <a:noAutofit/>
          </a:bodyPr>
          <a:lstStyle/>
          <a:p>
            <a:pPr marL="393192" indent="-393192" algn="just" defTabSz="914400">
              <a:lnSpc>
                <a:spcPct val="100000"/>
              </a:lnSpc>
              <a:spcBef>
                <a:spcPts val="300"/>
              </a:spcBef>
              <a:spcAft>
                <a:spcPts val="600"/>
              </a:spcAft>
              <a:buClr>
                <a:srgbClr val="000000"/>
              </a:buClr>
            </a:pPr>
            <a:r>
              <a:rPr lang="en-US" sz="1600" dirty="0" smtClean="0">
                <a:solidFill>
                  <a:srgbClr val="000000"/>
                </a:solidFill>
              </a:rPr>
              <a:t>Flow meter EMD flywheel.</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Manufactured by SAAS.</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Measurement range &lt; 2 m/s.</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Slow response to transient regimes.</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Diameter of disk: 120 mm.</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Power supply: -</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Pressed air supply: 3 bar (dry, filtered).</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Rotating disk equipped with </a:t>
            </a:r>
            <a:r>
              <a:rPr lang="en-US" sz="1600" dirty="0" err="1" smtClean="0">
                <a:solidFill>
                  <a:srgbClr val="000000"/>
                </a:solidFill>
              </a:rPr>
              <a:t>SmCo</a:t>
            </a:r>
            <a:r>
              <a:rPr lang="en-US" sz="1600" dirty="0" smtClean="0">
                <a:solidFill>
                  <a:srgbClr val="000000"/>
                </a:solidFill>
              </a:rPr>
              <a:t> magnets.</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Air lubricated precision bearing.</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Speed sensor PNP.</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Chanel material: SS 1.4571</a:t>
            </a: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Calibri"/>
            </a:endParaRPr>
          </a:p>
          <a:p>
            <a:pPr marL="910717" lvl="1" indent="-393192" algn="just" defTabSz="914400">
              <a:lnSpc>
                <a:spcPct val="100000"/>
              </a:lnSpc>
              <a:spcBef>
                <a:spcPts val="768"/>
              </a:spcBef>
              <a:spcAft>
                <a:spcPts val="600"/>
              </a:spcAft>
              <a:buClr>
                <a:srgbClr val="000000"/>
              </a:buClr>
            </a:pPr>
            <a:endParaRPr lang="en-US" sz="2100" b="0" i="0" dirty="0" smtClean="0">
              <a:solidFill>
                <a:srgbClr val="000000"/>
              </a:solidFill>
              <a:latin typeface="Calibri"/>
            </a:endParaRPr>
          </a:p>
        </p:txBody>
      </p:sp>
      <p:sp>
        <p:nvSpPr>
          <p:cNvPr id="8" name="Title 1"/>
          <p:cNvSpPr>
            <a:spLocks noGrp="1"/>
          </p:cNvSpPr>
          <p:nvPr>
            <p:ph type="title"/>
          </p:nvPr>
        </p:nvSpPr>
        <p:spPr>
          <a:xfrm>
            <a:off x="381000" y="836712"/>
            <a:ext cx="8382000" cy="606524"/>
          </a:xfrm>
        </p:spPr>
        <p:txBody>
          <a:bodyPr>
            <a:normAutofit/>
          </a:bodyPr>
          <a:lstStyle/>
          <a:p>
            <a:pPr algn="l" defTabSz="914400">
              <a:lnSpc>
                <a:spcPct val="90000"/>
              </a:lnSpc>
              <a:spcBef>
                <a:spcPts val="0"/>
              </a:spcBef>
              <a:buNone/>
            </a:pPr>
            <a:r>
              <a:rPr lang="en-US" sz="3200" noProof="1" smtClean="0">
                <a:effectLst>
                  <a:outerShdw blurRad="50800" dist="38100" dir="2700000" algn="tl">
                    <a:prstClr val="black">
                      <a:alpha val="40000"/>
                    </a:prstClr>
                  </a:outerShdw>
                </a:effectLst>
                <a:latin typeface="Calibri"/>
                <a:cs typeface="Arial"/>
              </a:rPr>
              <a:t>Flow meter</a:t>
            </a:r>
            <a:endParaRPr lang="en-US" sz="3200" b="0" i="0" spc="-150" noProof="1">
              <a:solidFill>
                <a:srgbClr val="1D4775"/>
              </a:solidFill>
              <a:effectLst>
                <a:outerShdw blurRad="50800" dist="38100" dir="2700000" algn="tl">
                  <a:prstClr val="black">
                    <a:alpha val="40000"/>
                  </a:prstClr>
                </a:outerShdw>
              </a:effectLst>
              <a:latin typeface="Calibri"/>
              <a:cs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96752"/>
            <a:ext cx="3702653" cy="435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8508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381000" y="1700808"/>
            <a:ext cx="8439472" cy="2016224"/>
          </a:xfrm>
        </p:spPr>
        <p:txBody>
          <a:bodyPr>
            <a:noAutofit/>
          </a:bodyPr>
          <a:lstStyle/>
          <a:p>
            <a:pPr marL="393192" indent="-393192" algn="just" defTabSz="914400">
              <a:lnSpc>
                <a:spcPct val="100000"/>
              </a:lnSpc>
              <a:spcBef>
                <a:spcPts val="300"/>
              </a:spcBef>
              <a:spcAft>
                <a:spcPts val="600"/>
              </a:spcAft>
              <a:buClr>
                <a:srgbClr val="000000"/>
              </a:buClr>
            </a:pPr>
            <a:r>
              <a:rPr lang="en-US" sz="1600" dirty="0" smtClean="0">
                <a:solidFill>
                  <a:srgbClr val="000000"/>
                </a:solidFill>
              </a:rPr>
              <a:t>GP concept – modular glove box with autonomous purification system.</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Manufactured by </a:t>
            </a:r>
            <a:r>
              <a:rPr lang="en-US" sz="1600" dirty="0" err="1" smtClean="0">
                <a:solidFill>
                  <a:srgbClr val="000000"/>
                </a:solidFill>
              </a:rPr>
              <a:t>Jacomex</a:t>
            </a:r>
            <a:r>
              <a:rPr lang="en-US" sz="1600" dirty="0" smtClean="0">
                <a:solidFill>
                  <a:srgbClr val="000000"/>
                </a:solidFill>
              </a:rPr>
              <a:t>.</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Vacuum antechamber.</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User interface.</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Automatic pressure control.</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Purification unit: O</a:t>
            </a:r>
            <a:r>
              <a:rPr lang="en-US" sz="1600" baseline="-25000" dirty="0" smtClean="0">
                <a:solidFill>
                  <a:srgbClr val="000000"/>
                </a:solidFill>
              </a:rPr>
              <a:t>2</a:t>
            </a:r>
            <a:r>
              <a:rPr lang="en-US" sz="1600" dirty="0" smtClean="0">
                <a:solidFill>
                  <a:srgbClr val="000000"/>
                </a:solidFill>
              </a:rPr>
              <a:t> &lt; 1 ppm.</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Internal cooling system.</a:t>
            </a: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Calibri"/>
            </a:endParaRPr>
          </a:p>
          <a:p>
            <a:pPr marL="910717" lvl="1" indent="-393192" algn="just" defTabSz="914400">
              <a:lnSpc>
                <a:spcPct val="100000"/>
              </a:lnSpc>
              <a:spcBef>
                <a:spcPts val="768"/>
              </a:spcBef>
              <a:spcAft>
                <a:spcPts val="600"/>
              </a:spcAft>
              <a:buClr>
                <a:srgbClr val="000000"/>
              </a:buClr>
            </a:pPr>
            <a:endParaRPr lang="en-US" sz="2100" b="0" i="0" dirty="0" smtClean="0">
              <a:solidFill>
                <a:srgbClr val="000000"/>
              </a:solidFill>
              <a:latin typeface="Calibri"/>
            </a:endParaRPr>
          </a:p>
        </p:txBody>
      </p:sp>
      <p:sp>
        <p:nvSpPr>
          <p:cNvPr id="8" name="Title 1"/>
          <p:cNvSpPr>
            <a:spLocks noGrp="1"/>
          </p:cNvSpPr>
          <p:nvPr>
            <p:ph type="title"/>
          </p:nvPr>
        </p:nvSpPr>
        <p:spPr>
          <a:xfrm>
            <a:off x="381000" y="836712"/>
            <a:ext cx="8382000" cy="606524"/>
          </a:xfrm>
        </p:spPr>
        <p:txBody>
          <a:bodyPr>
            <a:normAutofit/>
          </a:bodyPr>
          <a:lstStyle/>
          <a:p>
            <a:pPr algn="l" defTabSz="914400">
              <a:lnSpc>
                <a:spcPct val="90000"/>
              </a:lnSpc>
              <a:spcBef>
                <a:spcPts val="0"/>
              </a:spcBef>
              <a:buNone/>
            </a:pPr>
            <a:r>
              <a:rPr lang="en-US" sz="3200" noProof="1" smtClean="0">
                <a:effectLst>
                  <a:outerShdw blurRad="50800" dist="38100" dir="2700000" algn="tl">
                    <a:prstClr val="black">
                      <a:alpha val="40000"/>
                    </a:prstClr>
                  </a:outerShdw>
                </a:effectLst>
                <a:latin typeface="Calibri"/>
                <a:cs typeface="Arial"/>
              </a:rPr>
              <a:t>Glove box</a:t>
            </a:r>
            <a:endParaRPr lang="en-US" sz="3200" b="0" i="0" spc="-150" noProof="1">
              <a:solidFill>
                <a:srgbClr val="1D4775"/>
              </a:solidFill>
              <a:effectLst>
                <a:outerShdw blurRad="50800" dist="38100" dir="2700000" algn="tl">
                  <a:prstClr val="black">
                    <a:alpha val="40000"/>
                  </a:prstClr>
                </a:outerShdw>
              </a:effectLst>
              <a:latin typeface="Calibri"/>
              <a:cs typeface="Arial"/>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2368894"/>
            <a:ext cx="3760716" cy="3714760"/>
          </a:xfrm>
          <a:prstGeom prst="rect">
            <a:avLst/>
          </a:prstGeom>
        </p:spPr>
      </p:pic>
    </p:spTree>
    <p:extLst>
      <p:ext uri="{BB962C8B-B14F-4D97-AF65-F5344CB8AC3E}">
        <p14:creationId xmlns:p14="http://schemas.microsoft.com/office/powerpoint/2010/main" val="11795251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78260"/>
            <a:ext cx="8382000" cy="606524"/>
          </a:xfrm>
        </p:spPr>
        <p:txBody>
          <a:bodyPr>
            <a:normAutofit/>
          </a:bodyPr>
          <a:lstStyle/>
          <a:p>
            <a:pPr algn="l" defTabSz="914400">
              <a:lnSpc>
                <a:spcPct val="90000"/>
              </a:lnSpc>
              <a:spcBef>
                <a:spcPts val="0"/>
              </a:spcBef>
              <a:buNone/>
            </a:pPr>
            <a:r>
              <a:rPr lang="es-ES_tradnl" sz="3200" noProof="1" smtClean="0">
                <a:effectLst>
                  <a:outerShdw blurRad="50800" dist="38100" dir="2700000" algn="tl">
                    <a:prstClr val="black">
                      <a:alpha val="40000"/>
                    </a:prstClr>
                  </a:outerShdw>
                </a:effectLst>
                <a:latin typeface="Calibri"/>
                <a:cs typeface="Arial"/>
              </a:rPr>
              <a:t>Summary</a:t>
            </a:r>
            <a:endParaRPr lang="es-ES_tradnl" sz="3200" b="0" i="0" spc="-150" noProof="1">
              <a:solidFill>
                <a:srgbClr val="1D4775"/>
              </a:solidFill>
              <a:effectLst>
                <a:outerShdw blurRad="50800" dist="38100" dir="2700000" algn="tl">
                  <a:prstClr val="black">
                    <a:alpha val="40000"/>
                  </a:prstClr>
                </a:outerShdw>
              </a:effectLst>
              <a:latin typeface="Calibri"/>
              <a:ea typeface="+mn-ea"/>
              <a:cs typeface="Arial"/>
            </a:endParaRPr>
          </a:p>
        </p:txBody>
      </p:sp>
      <p:sp>
        <p:nvSpPr>
          <p:cNvPr id="4" name="Text Placeholder 2"/>
          <p:cNvSpPr txBox="1">
            <a:spLocks/>
          </p:cNvSpPr>
          <p:nvPr/>
        </p:nvSpPr>
        <p:spPr>
          <a:xfrm>
            <a:off x="381000" y="1628800"/>
            <a:ext cx="8439472" cy="2016224"/>
          </a:xfrm>
          <a:prstGeom prst="rect">
            <a:avLst/>
          </a:prstGeom>
        </p:spPr>
        <p:txBody>
          <a:bodyPr vert="horz" lIns="0" tIns="0" rIns="0" bIns="0" rtlCol="0">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93192" indent="-393192" algn="just" defTabSz="914400">
              <a:lnSpc>
                <a:spcPct val="100000"/>
              </a:lnSpc>
              <a:spcBef>
                <a:spcPts val="300"/>
              </a:spcBef>
              <a:spcAft>
                <a:spcPts val="600"/>
              </a:spcAft>
              <a:buClr>
                <a:srgbClr val="000000"/>
              </a:buClr>
            </a:pPr>
            <a:r>
              <a:rPr lang="en-US" sz="1600" dirty="0" smtClean="0">
                <a:solidFill>
                  <a:srgbClr val="000000"/>
                </a:solidFill>
              </a:rPr>
              <a:t>Objectives</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Summary of the preliminary design</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Main parameters</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Basic layout</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Main dimensions</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Monitoring and control system</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Electromagnetic pump</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Flow meter</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rPr>
              <a:t>Glove box</a:t>
            </a: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Calibri"/>
            </a:endParaRPr>
          </a:p>
          <a:p>
            <a:pPr marL="910717" lvl="1" indent="-393192" algn="just" defTabSz="914400">
              <a:lnSpc>
                <a:spcPct val="100000"/>
              </a:lnSpc>
              <a:spcBef>
                <a:spcPts val="768"/>
              </a:spcBef>
              <a:spcAft>
                <a:spcPts val="600"/>
              </a:spcAft>
              <a:buClr>
                <a:srgbClr val="000000"/>
              </a:buClr>
            </a:pPr>
            <a:endParaRPr lang="en-US" sz="2100" dirty="0" smtClean="0">
              <a:solidFill>
                <a:srgbClr val="000000"/>
              </a:solidFill>
              <a:latin typeface="Calibri"/>
            </a:endParaRPr>
          </a:p>
        </p:txBody>
      </p:sp>
    </p:spTree>
    <p:extLst>
      <p:ext uri="{BB962C8B-B14F-4D97-AF65-F5344CB8AC3E}">
        <p14:creationId xmlns:p14="http://schemas.microsoft.com/office/powerpoint/2010/main" val="264577174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381000" y="1484784"/>
            <a:ext cx="8439472" cy="2016224"/>
          </a:xfrm>
        </p:spPr>
        <p:txBody>
          <a:bodyPr>
            <a:noAutofit/>
          </a:bodyPr>
          <a:lstStyle/>
          <a:p>
            <a:pPr marL="393192" indent="-393192" algn="just" defTabSz="914400">
              <a:lnSpc>
                <a:spcPct val="100000"/>
              </a:lnSpc>
              <a:spcBef>
                <a:spcPts val="300"/>
              </a:spcBef>
              <a:spcAft>
                <a:spcPts val="600"/>
              </a:spcAft>
              <a:buClr>
                <a:srgbClr val="000000"/>
              </a:buClr>
            </a:pPr>
            <a:r>
              <a:rPr lang="en-US" sz="1600" dirty="0" err="1" smtClean="0">
                <a:solidFill>
                  <a:srgbClr val="000000"/>
                </a:solidFill>
                <a:latin typeface="Arial" panose="020B0604020202020204" pitchFamily="34" charset="0"/>
                <a:cs typeface="Arial" panose="020B0604020202020204" pitchFamily="34" charset="0"/>
              </a:rPr>
              <a:t>Eurofusion</a:t>
            </a:r>
            <a:r>
              <a:rPr lang="en-US" sz="1600" dirty="0" smtClean="0">
                <a:solidFill>
                  <a:srgbClr val="000000"/>
                </a:solidFill>
                <a:latin typeface="Arial" panose="020B0604020202020204" pitchFamily="34" charset="0"/>
                <a:cs typeface="Arial" panose="020B0604020202020204" pitchFamily="34" charset="0"/>
              </a:rPr>
              <a:t> WP5: Testing different </a:t>
            </a:r>
            <a:r>
              <a:rPr lang="en-US" sz="1600" dirty="0" err="1" smtClean="0">
                <a:solidFill>
                  <a:srgbClr val="000000"/>
                </a:solidFill>
                <a:latin typeface="Arial" panose="020B0604020202020204" pitchFamily="34" charset="0"/>
                <a:cs typeface="Arial" panose="020B0604020202020204" pitchFamily="34" charset="0"/>
              </a:rPr>
              <a:t>permeator</a:t>
            </a:r>
            <a:r>
              <a:rPr lang="en-US" sz="1600" dirty="0" smtClean="0">
                <a:solidFill>
                  <a:srgbClr val="000000"/>
                </a:solidFill>
                <a:latin typeface="Arial" panose="020B0604020202020204" pitchFamily="34" charset="0"/>
                <a:cs typeface="Arial" panose="020B0604020202020204" pitchFamily="34" charset="0"/>
              </a:rPr>
              <a:t> against vacuum (PAV) concepts under high velocity </a:t>
            </a:r>
            <a:r>
              <a:rPr lang="en-US" sz="1600" dirty="0" err="1" smtClean="0">
                <a:solidFill>
                  <a:srgbClr val="000000"/>
                </a:solidFill>
                <a:latin typeface="Arial" panose="020B0604020202020204" pitchFamily="34" charset="0"/>
                <a:cs typeface="Arial" panose="020B0604020202020204" pitchFamily="34" charset="0"/>
              </a:rPr>
              <a:t>LiPb</a:t>
            </a:r>
            <a:r>
              <a:rPr lang="en-US" sz="1600" dirty="0" smtClean="0">
                <a:solidFill>
                  <a:srgbClr val="000000"/>
                </a:solidFill>
                <a:latin typeface="Arial" panose="020B0604020202020204" pitchFamily="34" charset="0"/>
                <a:cs typeface="Arial" panose="020B0604020202020204" pitchFamily="34" charset="0"/>
              </a:rPr>
              <a:t> flows.</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To evaluate hydrogen isotopes permeation in flowing </a:t>
            </a:r>
            <a:r>
              <a:rPr lang="en-US" sz="1600" dirty="0" err="1" smtClean="0">
                <a:solidFill>
                  <a:srgbClr val="000000"/>
                </a:solidFill>
                <a:latin typeface="Arial" panose="020B0604020202020204" pitchFamily="34" charset="0"/>
                <a:cs typeface="Arial" panose="020B0604020202020204" pitchFamily="34" charset="0"/>
              </a:rPr>
              <a:t>LiPb</a:t>
            </a:r>
            <a:r>
              <a:rPr lang="en-US" sz="1600" dirty="0" smtClean="0">
                <a:solidFill>
                  <a:srgbClr val="000000"/>
                </a:solidFill>
                <a:latin typeface="Arial" panose="020B0604020202020204" pitchFamily="34" charset="0"/>
                <a:cs typeface="Arial" panose="020B0604020202020204" pitchFamily="34" charset="0"/>
              </a:rPr>
              <a:t> at DEMO relevant conditions (temperature, velocity, partial pressure, etc.).</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To carry out different tests in a range of such conditions.</a:t>
            </a:r>
            <a:endParaRPr lang="en-US" sz="1600" dirty="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To test different </a:t>
            </a:r>
            <a:r>
              <a:rPr lang="en-US" sz="1600" dirty="0" err="1" smtClean="0">
                <a:solidFill>
                  <a:srgbClr val="000000"/>
                </a:solidFill>
                <a:latin typeface="Arial" panose="020B0604020202020204" pitchFamily="34" charset="0"/>
                <a:cs typeface="Arial" panose="020B0604020202020204" pitchFamily="34" charset="0"/>
              </a:rPr>
              <a:t>permeator</a:t>
            </a:r>
            <a:r>
              <a:rPr lang="en-US" sz="1600" dirty="0" smtClean="0">
                <a:solidFill>
                  <a:srgbClr val="000000"/>
                </a:solidFill>
                <a:latin typeface="Arial" panose="020B0604020202020204" pitchFamily="34" charset="0"/>
                <a:cs typeface="Arial" panose="020B0604020202020204" pitchFamily="34" charset="0"/>
              </a:rPr>
              <a:t> design concepts or configurations for efficiency/reliability assessments.</a:t>
            </a:r>
            <a:endParaRPr lang="en-US" sz="1600" dirty="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To test different materials.</a:t>
            </a: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endParaRPr lang="en-US" sz="1600" dirty="0" smtClean="0">
              <a:solidFill>
                <a:srgbClr val="000000"/>
              </a:solidFill>
              <a:latin typeface="Arial" panose="020B0604020202020204" pitchFamily="34" charset="0"/>
              <a:cs typeface="Arial" panose="020B0604020202020204" pitchFamily="34" charset="0"/>
            </a:endParaRPr>
          </a:p>
          <a:p>
            <a:pPr marL="910717" lvl="1" indent="-393192" algn="just" defTabSz="914400">
              <a:lnSpc>
                <a:spcPct val="100000"/>
              </a:lnSpc>
              <a:spcBef>
                <a:spcPts val="768"/>
              </a:spcBef>
              <a:spcAft>
                <a:spcPts val="600"/>
              </a:spcAft>
              <a:buClr>
                <a:srgbClr val="000000"/>
              </a:buClr>
            </a:pPr>
            <a:endParaRPr lang="en-US" sz="2100" b="0" i="0" dirty="0" smtClean="0">
              <a:solidFill>
                <a:srgbClr val="00000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81000" y="836712"/>
            <a:ext cx="8382000" cy="606524"/>
          </a:xfrm>
        </p:spPr>
        <p:txBody>
          <a:bodyPr>
            <a:normAutofit/>
          </a:bodyPr>
          <a:lstStyle/>
          <a:p>
            <a:pPr algn="l" defTabSz="914400">
              <a:lnSpc>
                <a:spcPct val="90000"/>
              </a:lnSpc>
              <a:spcBef>
                <a:spcPts val="0"/>
              </a:spcBef>
              <a:buNone/>
            </a:pPr>
            <a:r>
              <a:rPr lang="en-US" sz="3200" noProof="1" smtClean="0">
                <a:effectLst>
                  <a:outerShdw blurRad="50800" dist="38100" dir="2700000" algn="tl">
                    <a:prstClr val="black">
                      <a:alpha val="40000"/>
                    </a:prstClr>
                  </a:outerShdw>
                </a:effectLst>
                <a:latin typeface="Calibri"/>
                <a:cs typeface="Arial"/>
              </a:rPr>
              <a:t>Objectives</a:t>
            </a:r>
            <a:endParaRPr lang="en-US" sz="3200" b="0" i="0" spc="-150" noProof="1">
              <a:solidFill>
                <a:srgbClr val="1D4775"/>
              </a:solidFill>
              <a:effectLst>
                <a:outerShdw blurRad="50800" dist="38100" dir="2700000" algn="tl">
                  <a:prstClr val="black">
                    <a:alpha val="40000"/>
                  </a:prstClr>
                </a:outerShdw>
              </a:effectLst>
              <a:latin typeface="Calibri"/>
              <a:cs typeface="Arial"/>
            </a:endParaRPr>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3393034"/>
            <a:ext cx="5148064" cy="2895445"/>
          </a:xfrm>
          <a:prstGeom prst="rect">
            <a:avLst/>
          </a:prstGeom>
        </p:spPr>
      </p:pic>
    </p:spTree>
    <p:extLst>
      <p:ext uri="{BB962C8B-B14F-4D97-AF65-F5344CB8AC3E}">
        <p14:creationId xmlns:p14="http://schemas.microsoft.com/office/powerpoint/2010/main" val="179231482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381000" y="1700808"/>
            <a:ext cx="8439472" cy="2016224"/>
          </a:xfrm>
        </p:spPr>
        <p:txBody>
          <a:bodyPr>
            <a:noAutofit/>
          </a:bodyPr>
          <a:lstStyle/>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Forced circulation loop.</a:t>
            </a:r>
          </a:p>
          <a:p>
            <a:pPr marL="910717" lvl="1" indent="-393192" algn="just" defTabSz="914400">
              <a:lnSpc>
                <a:spcPct val="100000"/>
              </a:lnSpc>
              <a:spcBef>
                <a:spcPts val="300"/>
              </a:spcBef>
              <a:spcAft>
                <a:spcPts val="600"/>
              </a:spcAft>
              <a:buClr>
                <a:srgbClr val="000000"/>
              </a:buClr>
            </a:pPr>
            <a:r>
              <a:rPr lang="en-US" sz="1200" dirty="0" smtClean="0">
                <a:solidFill>
                  <a:srgbClr val="000000"/>
                </a:solidFill>
                <a:latin typeface="Arial" panose="020B0604020202020204" pitchFamily="34" charset="0"/>
                <a:cs typeface="Arial" panose="020B0604020202020204" pitchFamily="34" charset="0"/>
              </a:rPr>
              <a:t>Permanent magnet electromagnetic pump.</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Modular design: increase in the number of sections as the different construction and </a:t>
            </a:r>
            <a:r>
              <a:rPr lang="en-US" sz="1600" dirty="0" err="1" smtClean="0">
                <a:solidFill>
                  <a:srgbClr val="000000"/>
                </a:solidFill>
                <a:latin typeface="Arial" panose="020B0604020202020204" pitchFamily="34" charset="0"/>
                <a:cs typeface="Arial" panose="020B0604020202020204" pitchFamily="34" charset="0"/>
              </a:rPr>
              <a:t>LiPb</a:t>
            </a:r>
            <a:r>
              <a:rPr lang="en-US" sz="1600" dirty="0" smtClean="0">
                <a:solidFill>
                  <a:srgbClr val="000000"/>
                </a:solidFill>
                <a:latin typeface="Arial" panose="020B0604020202020204" pitchFamily="34" charset="0"/>
                <a:cs typeface="Arial" panose="020B0604020202020204" pitchFamily="34" charset="0"/>
              </a:rPr>
              <a:t> management learning stages are being completed.</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The </a:t>
            </a:r>
            <a:r>
              <a:rPr lang="en-US" sz="1600" dirty="0">
                <a:solidFill>
                  <a:srgbClr val="000000"/>
                </a:solidFill>
                <a:latin typeface="Arial" panose="020B0604020202020204" pitchFamily="34" charset="0"/>
                <a:cs typeface="Arial" panose="020B0604020202020204" pitchFamily="34" charset="0"/>
              </a:rPr>
              <a:t>circuit comprises two </a:t>
            </a:r>
            <a:r>
              <a:rPr lang="en-US" sz="1600" dirty="0" smtClean="0">
                <a:solidFill>
                  <a:srgbClr val="000000"/>
                </a:solidFill>
                <a:latin typeface="Arial" panose="020B0604020202020204" pitchFamily="34" charset="0"/>
                <a:cs typeface="Arial" panose="020B0604020202020204" pitchFamily="34" charset="0"/>
              </a:rPr>
              <a:t>zones (double leg): </a:t>
            </a:r>
            <a:r>
              <a:rPr lang="en-US" sz="1600" dirty="0">
                <a:solidFill>
                  <a:srgbClr val="000000"/>
                </a:solidFill>
                <a:latin typeface="Arial" panose="020B0604020202020204" pitchFamily="34" charset="0"/>
                <a:cs typeface="Arial" panose="020B0604020202020204" pitchFamily="34" charset="0"/>
              </a:rPr>
              <a:t>cold leg and hot leg.</a:t>
            </a:r>
          </a:p>
          <a:p>
            <a:pPr marL="910717" lvl="1" indent="-393192" algn="just" defTabSz="914400">
              <a:lnSpc>
                <a:spcPct val="100000"/>
              </a:lnSpc>
              <a:spcBef>
                <a:spcPts val="300"/>
              </a:spcBef>
              <a:spcAft>
                <a:spcPts val="600"/>
              </a:spcAft>
              <a:buClr>
                <a:srgbClr val="000000"/>
              </a:buClr>
            </a:pPr>
            <a:r>
              <a:rPr lang="en-US" sz="1200" dirty="0">
                <a:solidFill>
                  <a:srgbClr val="000000"/>
                </a:solidFill>
                <a:latin typeface="Arial" panose="020B0604020202020204" pitchFamily="34" charset="0"/>
                <a:cs typeface="Arial" panose="020B0604020202020204" pitchFamily="34" charset="0"/>
              </a:rPr>
              <a:t>Lower operational requirements in terms of temperature.</a:t>
            </a:r>
          </a:p>
          <a:p>
            <a:pPr marL="910717" lvl="1" indent="-393192" algn="just" defTabSz="914400">
              <a:lnSpc>
                <a:spcPct val="100000"/>
              </a:lnSpc>
              <a:spcBef>
                <a:spcPts val="300"/>
              </a:spcBef>
              <a:spcAft>
                <a:spcPts val="600"/>
              </a:spcAft>
              <a:buClr>
                <a:srgbClr val="000000"/>
              </a:buClr>
            </a:pPr>
            <a:r>
              <a:rPr lang="en-US" sz="1200" dirty="0">
                <a:solidFill>
                  <a:srgbClr val="000000"/>
                </a:solidFill>
                <a:latin typeface="Arial" panose="020B0604020202020204" pitchFamily="34" charset="0"/>
                <a:cs typeface="Arial" panose="020B0604020202020204" pitchFamily="34" charset="0"/>
              </a:rPr>
              <a:t>Limitation of the corrosion issue.</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The test sections are located in the hot leg</a:t>
            </a:r>
            <a:r>
              <a:rPr lang="en-US" sz="1600" dirty="0" smtClean="0">
                <a:solidFill>
                  <a:srgbClr val="000000"/>
                </a:solidFill>
                <a:latin typeface="Arial" panose="020B0604020202020204" pitchFamily="34" charset="0"/>
                <a:cs typeface="Arial" panose="020B0604020202020204" pitchFamily="34" charset="0"/>
              </a:rPr>
              <a:t>.</a:t>
            </a:r>
            <a:endParaRPr lang="en-US" sz="1200" dirty="0" smtClean="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Use of by-pass lines (hot section, test sections).</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Electrical heating system and thermal insulation in the whole loop.</a:t>
            </a:r>
          </a:p>
        </p:txBody>
      </p:sp>
      <p:sp>
        <p:nvSpPr>
          <p:cNvPr id="8" name="Title 1"/>
          <p:cNvSpPr>
            <a:spLocks noGrp="1"/>
          </p:cNvSpPr>
          <p:nvPr>
            <p:ph type="title"/>
          </p:nvPr>
        </p:nvSpPr>
        <p:spPr>
          <a:xfrm>
            <a:off x="381000" y="836712"/>
            <a:ext cx="8382000" cy="606524"/>
          </a:xfrm>
        </p:spPr>
        <p:txBody>
          <a:bodyPr>
            <a:normAutofit/>
          </a:bodyPr>
          <a:lstStyle/>
          <a:p>
            <a:pPr algn="l" defTabSz="914400">
              <a:lnSpc>
                <a:spcPct val="90000"/>
              </a:lnSpc>
              <a:spcBef>
                <a:spcPts val="0"/>
              </a:spcBef>
              <a:buNone/>
            </a:pPr>
            <a:r>
              <a:rPr lang="en-US" sz="3200" noProof="1" smtClean="0">
                <a:effectLst>
                  <a:outerShdw blurRad="50800" dist="38100" dir="2700000" algn="tl">
                    <a:prstClr val="black">
                      <a:alpha val="40000"/>
                    </a:prstClr>
                  </a:outerShdw>
                </a:effectLst>
                <a:latin typeface="Calibri"/>
                <a:cs typeface="Arial"/>
              </a:rPr>
              <a:t>Summary of the preliminary design</a:t>
            </a:r>
            <a:endParaRPr lang="en-US" sz="3200" b="0" i="0" spc="-150" noProof="1">
              <a:solidFill>
                <a:srgbClr val="1D4775"/>
              </a:solidFill>
              <a:effectLst>
                <a:outerShdw blurRad="50800" dist="38100" dir="2700000" algn="tl">
                  <a:prstClr val="black">
                    <a:alpha val="40000"/>
                  </a:prstClr>
                </a:outerShdw>
              </a:effectLst>
              <a:latin typeface="Calibri"/>
              <a:cs typeface="Arial"/>
            </a:endParaRPr>
          </a:p>
        </p:txBody>
      </p:sp>
    </p:spTree>
    <p:extLst>
      <p:ext uri="{BB962C8B-B14F-4D97-AF65-F5344CB8AC3E}">
        <p14:creationId xmlns:p14="http://schemas.microsoft.com/office/powerpoint/2010/main" val="31373422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381000" y="1700808"/>
            <a:ext cx="8439472" cy="2016224"/>
          </a:xfrm>
        </p:spPr>
        <p:txBody>
          <a:bodyPr>
            <a:noAutofit/>
          </a:bodyPr>
          <a:lstStyle/>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The melting tank is also part of the liquid metal circuit.</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Additional storage/emergency tank.</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An internally cooled glove box is used for the filling/purification processes (an oxygen removal unit is included</a:t>
            </a:r>
            <a:r>
              <a:rPr lang="en-US" sz="1600" dirty="0" smtClean="0">
                <a:solidFill>
                  <a:srgbClr val="000000"/>
                </a:solidFill>
                <a:latin typeface="Arial" panose="020B0604020202020204" pitchFamily="34" charset="0"/>
                <a:cs typeface="Arial" panose="020B0604020202020204" pitchFamily="34" charset="0"/>
              </a:rPr>
              <a:t>).</a:t>
            </a:r>
            <a:endParaRPr lang="en-US" sz="1600" dirty="0" smtClean="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Pressurized </a:t>
            </a:r>
            <a:r>
              <a:rPr lang="en-US" sz="1600" dirty="0">
                <a:solidFill>
                  <a:srgbClr val="000000"/>
                </a:solidFill>
                <a:latin typeface="Arial" panose="020B0604020202020204" pitchFamily="34" charset="0"/>
                <a:cs typeface="Arial" panose="020B0604020202020204" pitchFamily="34" charset="0"/>
              </a:rPr>
              <a:t>argon  is used to fill the melting tank and the glove box, before beginning the loop filling process.</a:t>
            </a:r>
            <a:endParaRPr lang="en-US" sz="1600" dirty="0" smtClean="0">
              <a:solidFill>
                <a:srgbClr val="00000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81000" y="836712"/>
            <a:ext cx="8382000" cy="606524"/>
          </a:xfrm>
        </p:spPr>
        <p:txBody>
          <a:bodyPr>
            <a:normAutofit/>
          </a:bodyPr>
          <a:lstStyle/>
          <a:p>
            <a:pPr algn="l" defTabSz="914400">
              <a:lnSpc>
                <a:spcPct val="90000"/>
              </a:lnSpc>
              <a:spcBef>
                <a:spcPts val="0"/>
              </a:spcBef>
              <a:buNone/>
            </a:pPr>
            <a:r>
              <a:rPr lang="en-US" sz="3200" noProof="1" smtClean="0">
                <a:effectLst>
                  <a:outerShdw blurRad="50800" dist="38100" dir="2700000" algn="tl">
                    <a:prstClr val="black">
                      <a:alpha val="40000"/>
                    </a:prstClr>
                  </a:outerShdw>
                </a:effectLst>
                <a:latin typeface="Calibri"/>
                <a:cs typeface="Arial"/>
              </a:rPr>
              <a:t>Summary of the preliminary design</a:t>
            </a:r>
            <a:endParaRPr lang="en-US" sz="3200" b="0" i="0" spc="-150" noProof="1">
              <a:solidFill>
                <a:srgbClr val="1D4775"/>
              </a:solidFill>
              <a:effectLst>
                <a:outerShdw blurRad="50800" dist="38100" dir="2700000" algn="tl">
                  <a:prstClr val="black">
                    <a:alpha val="40000"/>
                  </a:prstClr>
                </a:outerShdw>
              </a:effectLst>
              <a:latin typeface="Calibri"/>
              <a:cs typeface="Arial"/>
            </a:endParaRPr>
          </a:p>
        </p:txBody>
      </p:sp>
    </p:spTree>
    <p:extLst>
      <p:ext uri="{BB962C8B-B14F-4D97-AF65-F5344CB8AC3E}">
        <p14:creationId xmlns:p14="http://schemas.microsoft.com/office/powerpoint/2010/main" val="369521576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381000" y="1700808"/>
            <a:ext cx="8439472" cy="2016224"/>
          </a:xfrm>
        </p:spPr>
        <p:txBody>
          <a:bodyPr>
            <a:noAutofit/>
          </a:bodyPr>
          <a:lstStyle/>
          <a:p>
            <a:pPr marL="393192" indent="-393192" algn="just" defTabSz="914400">
              <a:lnSpc>
                <a:spcPct val="100000"/>
              </a:lnSpc>
              <a:spcBef>
                <a:spcPts val="300"/>
              </a:spcBef>
              <a:spcAft>
                <a:spcPts val="600"/>
              </a:spcAft>
              <a:buClr>
                <a:srgbClr val="000000"/>
              </a:buClr>
            </a:pPr>
            <a:r>
              <a:rPr lang="en-US" sz="1600" dirty="0" err="1" smtClean="0">
                <a:solidFill>
                  <a:srgbClr val="000000"/>
                </a:solidFill>
                <a:latin typeface="Arial" panose="020B0604020202020204" pitchFamily="34" charset="0"/>
                <a:cs typeface="Arial" panose="020B0604020202020204" pitchFamily="34" charset="0"/>
              </a:rPr>
              <a:t>LiPb</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volumen</a:t>
            </a:r>
            <a:r>
              <a:rPr lang="en-US" sz="1600" dirty="0" smtClean="0">
                <a:solidFill>
                  <a:srgbClr val="000000"/>
                </a:solidFill>
                <a:latin typeface="Arial" panose="020B0604020202020204" pitchFamily="34" charset="0"/>
                <a:cs typeface="Arial" panose="020B0604020202020204" pitchFamily="34" charset="0"/>
              </a:rPr>
              <a:t> ~35 m</a:t>
            </a:r>
            <a:r>
              <a:rPr lang="en-US" sz="1600" baseline="30000" dirty="0" smtClean="0">
                <a:solidFill>
                  <a:srgbClr val="000000"/>
                </a:solidFill>
                <a:latin typeface="Arial" panose="020B0604020202020204" pitchFamily="34" charset="0"/>
                <a:cs typeface="Arial" panose="020B0604020202020204" pitchFamily="34" charset="0"/>
              </a:rPr>
              <a:t>3</a:t>
            </a:r>
            <a:endParaRPr lang="en-US" sz="1600" dirty="0" smtClean="0">
              <a:solidFill>
                <a:srgbClr val="000000"/>
              </a:solidFill>
              <a:latin typeface="Arial" panose="020B0604020202020204" pitchFamily="34" charset="0"/>
              <a:cs typeface="Arial" panose="020B0604020202020204" pitchFamily="34" charset="0"/>
            </a:endParaRP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Velocity </a:t>
            </a:r>
            <a:r>
              <a:rPr lang="en-US" sz="1600" dirty="0" smtClean="0">
                <a:solidFill>
                  <a:srgbClr val="000000"/>
                </a:solidFill>
                <a:latin typeface="Arial"/>
                <a:cs typeface="Arial"/>
              </a:rPr>
              <a:t>≤ </a:t>
            </a:r>
            <a:r>
              <a:rPr lang="en-US" sz="1600" dirty="0" smtClean="0">
                <a:solidFill>
                  <a:srgbClr val="000000"/>
                </a:solidFill>
                <a:latin typeface="Arial" panose="020B0604020202020204" pitchFamily="34" charset="0"/>
                <a:cs typeface="Arial" panose="020B0604020202020204" pitchFamily="34" charset="0"/>
              </a:rPr>
              <a:t>1 m/s (higher velocities can be reached)</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Flow range: 0.2-4 l/s</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panose="020B0604020202020204" pitchFamily="34" charset="0"/>
                <a:cs typeface="Arial" panose="020B0604020202020204" pitchFamily="34" charset="0"/>
              </a:rPr>
              <a:t>Temperature </a:t>
            </a:r>
            <a:r>
              <a:rPr lang="en-US" sz="1600" dirty="0" smtClean="0">
                <a:solidFill>
                  <a:srgbClr val="000000"/>
                </a:solidFill>
                <a:latin typeface="Arial"/>
                <a:cs typeface="Arial"/>
              </a:rPr>
              <a:t>≤ 500ºC</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a:cs typeface="Arial"/>
              </a:rPr>
              <a:t>Hydrogen/deuterium partial pressure &lt;1 Pa</a:t>
            </a:r>
          </a:p>
          <a:p>
            <a:pPr marL="393192" indent="-393192" algn="just" defTabSz="914400">
              <a:lnSpc>
                <a:spcPct val="100000"/>
              </a:lnSpc>
              <a:spcBef>
                <a:spcPts val="300"/>
              </a:spcBef>
              <a:spcAft>
                <a:spcPts val="600"/>
              </a:spcAft>
              <a:buClr>
                <a:srgbClr val="000000"/>
              </a:buClr>
            </a:pPr>
            <a:r>
              <a:rPr lang="en-US" sz="1600" dirty="0" smtClean="0">
                <a:solidFill>
                  <a:srgbClr val="000000"/>
                </a:solidFill>
                <a:latin typeface="Arial"/>
                <a:cs typeface="Arial"/>
              </a:rPr>
              <a:t>Vacuum pressure inside the </a:t>
            </a:r>
            <a:r>
              <a:rPr lang="en-US" sz="1600" dirty="0" err="1" smtClean="0">
                <a:solidFill>
                  <a:srgbClr val="000000"/>
                </a:solidFill>
                <a:latin typeface="Arial"/>
                <a:cs typeface="Arial"/>
              </a:rPr>
              <a:t>permeator</a:t>
            </a:r>
            <a:r>
              <a:rPr lang="en-US" sz="1600" dirty="0" smtClean="0">
                <a:solidFill>
                  <a:srgbClr val="000000"/>
                </a:solidFill>
                <a:latin typeface="Arial"/>
                <a:cs typeface="Arial"/>
              </a:rPr>
              <a:t> ~ 10</a:t>
            </a:r>
            <a:r>
              <a:rPr lang="en-US" sz="1600" baseline="30000" dirty="0" smtClean="0">
                <a:solidFill>
                  <a:srgbClr val="000000"/>
                </a:solidFill>
                <a:latin typeface="Arial"/>
                <a:cs typeface="Arial"/>
              </a:rPr>
              <a:t>-3</a:t>
            </a:r>
            <a:r>
              <a:rPr lang="en-US" sz="1600" dirty="0" smtClean="0">
                <a:solidFill>
                  <a:srgbClr val="000000"/>
                </a:solidFill>
                <a:latin typeface="Arial"/>
                <a:cs typeface="Arial"/>
              </a:rPr>
              <a:t> mbar</a:t>
            </a:r>
            <a:endParaRPr lang="en-US" sz="1600" dirty="0" smtClean="0">
              <a:solidFill>
                <a:srgbClr val="000000"/>
              </a:solidFill>
              <a:latin typeface="Arial" panose="020B0604020202020204" pitchFamily="34" charset="0"/>
              <a:cs typeface="Arial" panose="020B0604020202020204" pitchFamily="34" charset="0"/>
            </a:endParaRPr>
          </a:p>
          <a:p>
            <a:pPr marL="910717" lvl="1" indent="-393192" algn="just" defTabSz="914400">
              <a:lnSpc>
                <a:spcPct val="100000"/>
              </a:lnSpc>
              <a:spcBef>
                <a:spcPts val="768"/>
              </a:spcBef>
              <a:spcAft>
                <a:spcPts val="600"/>
              </a:spcAft>
              <a:buClr>
                <a:srgbClr val="000000"/>
              </a:buClr>
            </a:pPr>
            <a:endParaRPr lang="en-US" sz="2100" b="0" i="0" dirty="0" smtClean="0">
              <a:solidFill>
                <a:srgbClr val="00000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81000" y="836712"/>
            <a:ext cx="8382000" cy="606524"/>
          </a:xfrm>
        </p:spPr>
        <p:txBody>
          <a:bodyPr>
            <a:normAutofit/>
          </a:bodyPr>
          <a:lstStyle/>
          <a:p>
            <a:pPr algn="l" defTabSz="914400">
              <a:lnSpc>
                <a:spcPct val="90000"/>
              </a:lnSpc>
              <a:spcBef>
                <a:spcPts val="0"/>
              </a:spcBef>
              <a:buNone/>
            </a:pPr>
            <a:r>
              <a:rPr lang="en-US" sz="3200" noProof="1" smtClean="0">
                <a:effectLst>
                  <a:outerShdw blurRad="50800" dist="38100" dir="2700000" algn="tl">
                    <a:prstClr val="black">
                      <a:alpha val="40000"/>
                    </a:prstClr>
                  </a:outerShdw>
                </a:effectLst>
                <a:latin typeface="Calibri"/>
                <a:cs typeface="Arial"/>
              </a:rPr>
              <a:t>Main parameters</a:t>
            </a:r>
            <a:endParaRPr lang="en-US" sz="3200" b="0" i="0" spc="-150" noProof="1">
              <a:solidFill>
                <a:srgbClr val="1D4775"/>
              </a:solidFill>
              <a:effectLst>
                <a:outerShdw blurRad="50800" dist="38100" dir="2700000" algn="tl">
                  <a:prstClr val="black">
                    <a:alpha val="40000"/>
                  </a:prstClr>
                </a:outerShdw>
              </a:effectLst>
              <a:latin typeface="Calibri"/>
              <a:cs typeface="Arial"/>
            </a:endParaRPr>
          </a:p>
        </p:txBody>
      </p:sp>
    </p:spTree>
    <p:extLst>
      <p:ext uri="{BB962C8B-B14F-4D97-AF65-F5344CB8AC3E}">
        <p14:creationId xmlns:p14="http://schemas.microsoft.com/office/powerpoint/2010/main" val="332555789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836712"/>
            <a:ext cx="8382000" cy="606524"/>
          </a:xfrm>
        </p:spPr>
        <p:txBody>
          <a:bodyPr>
            <a:normAutofit/>
          </a:bodyPr>
          <a:lstStyle/>
          <a:p>
            <a:pPr algn="l" defTabSz="914400">
              <a:lnSpc>
                <a:spcPct val="90000"/>
              </a:lnSpc>
              <a:spcBef>
                <a:spcPts val="0"/>
              </a:spcBef>
              <a:buNone/>
            </a:pPr>
            <a:r>
              <a:rPr lang="en-US" sz="3200" noProof="1" smtClean="0">
                <a:effectLst>
                  <a:outerShdw blurRad="50800" dist="38100" dir="2700000" algn="tl">
                    <a:prstClr val="black">
                      <a:alpha val="40000"/>
                    </a:prstClr>
                  </a:outerShdw>
                </a:effectLst>
                <a:latin typeface="Calibri"/>
                <a:cs typeface="Arial"/>
              </a:rPr>
              <a:t>Basic layout</a:t>
            </a:r>
            <a:endParaRPr lang="en-US" sz="3200" b="0" i="0" spc="-150" noProof="1">
              <a:solidFill>
                <a:srgbClr val="1D4775"/>
              </a:solidFill>
              <a:effectLst>
                <a:outerShdw blurRad="50800" dist="38100" dir="2700000" algn="tl">
                  <a:prstClr val="black">
                    <a:alpha val="40000"/>
                  </a:prstClr>
                </a:outerShdw>
              </a:effectLst>
              <a:latin typeface="Calibri"/>
              <a:cs typeface="Arial"/>
            </a:endParaRPr>
          </a:p>
        </p:txBody>
      </p:sp>
      <p:pic>
        <p:nvPicPr>
          <p:cNvPr id="4" name="3 Imagen"/>
          <p:cNvPicPr>
            <a:picLocks noChangeAspect="1"/>
          </p:cNvPicPr>
          <p:nvPr/>
        </p:nvPicPr>
        <p:blipFill rotWithShape="1">
          <a:blip r:embed="rId3" cstate="print">
            <a:extLst>
              <a:ext uri="{28A0092B-C50C-407E-A947-70E740481C1C}">
                <a14:useLocalDpi xmlns:a14="http://schemas.microsoft.com/office/drawing/2010/main" val="0"/>
              </a:ext>
            </a:extLst>
          </a:blip>
          <a:srcRect t="12601" b="29448"/>
          <a:stretch/>
        </p:blipFill>
        <p:spPr>
          <a:xfrm>
            <a:off x="0" y="1628800"/>
            <a:ext cx="9144000" cy="3744686"/>
          </a:xfrm>
          <a:prstGeom prst="rect">
            <a:avLst/>
          </a:prstGeom>
        </p:spPr>
      </p:pic>
    </p:spTree>
    <p:extLst>
      <p:ext uri="{BB962C8B-B14F-4D97-AF65-F5344CB8AC3E}">
        <p14:creationId xmlns:p14="http://schemas.microsoft.com/office/powerpoint/2010/main" val="133200573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836712"/>
            <a:ext cx="8382000" cy="606524"/>
          </a:xfrm>
        </p:spPr>
        <p:txBody>
          <a:bodyPr>
            <a:normAutofit/>
          </a:bodyPr>
          <a:lstStyle/>
          <a:p>
            <a:pPr algn="l" defTabSz="914400">
              <a:lnSpc>
                <a:spcPct val="90000"/>
              </a:lnSpc>
              <a:spcBef>
                <a:spcPts val="0"/>
              </a:spcBef>
              <a:buNone/>
            </a:pPr>
            <a:r>
              <a:rPr lang="en-US" sz="3200" noProof="1" smtClean="0">
                <a:effectLst>
                  <a:outerShdw blurRad="50800" dist="38100" dir="2700000" algn="tl">
                    <a:prstClr val="black">
                      <a:alpha val="40000"/>
                    </a:prstClr>
                  </a:outerShdw>
                </a:effectLst>
                <a:latin typeface="Calibri"/>
                <a:cs typeface="Arial"/>
              </a:rPr>
              <a:t>Basic layout</a:t>
            </a:r>
            <a:endParaRPr lang="en-US" sz="3200" b="0" i="0" spc="-150" noProof="1">
              <a:solidFill>
                <a:srgbClr val="1D4775"/>
              </a:solidFill>
              <a:effectLst>
                <a:outerShdw blurRad="50800" dist="38100" dir="2700000" algn="tl">
                  <a:prstClr val="black">
                    <a:alpha val="40000"/>
                  </a:prstClr>
                </a:outerShdw>
              </a:effectLst>
              <a:latin typeface="Calibri"/>
              <a:cs typeface="Arial"/>
            </a:endParaRPr>
          </a:p>
        </p:txBody>
      </p:sp>
      <p:pic>
        <p:nvPicPr>
          <p:cNvPr id="3" name="2 Imagen"/>
          <p:cNvPicPr>
            <a:picLocks noChangeAspect="1"/>
          </p:cNvPicPr>
          <p:nvPr/>
        </p:nvPicPr>
        <p:blipFill rotWithShape="1">
          <a:blip r:embed="rId3" cstate="print">
            <a:extLst>
              <a:ext uri="{28A0092B-C50C-407E-A947-70E740481C1C}">
                <a14:useLocalDpi xmlns:a14="http://schemas.microsoft.com/office/drawing/2010/main" val="0"/>
              </a:ext>
            </a:extLst>
          </a:blip>
          <a:srcRect t="8297" b="20857"/>
          <a:stretch/>
        </p:blipFill>
        <p:spPr>
          <a:xfrm>
            <a:off x="60715" y="1268760"/>
            <a:ext cx="5832648" cy="2921267"/>
          </a:xfrm>
          <a:prstGeom prst="rect">
            <a:avLst/>
          </a:prstGeom>
        </p:spPr>
      </p:pic>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8027" y="2873287"/>
            <a:ext cx="4758469" cy="3364025"/>
          </a:xfrm>
          <a:prstGeom prst="rect">
            <a:avLst/>
          </a:prstGeom>
        </p:spPr>
      </p:pic>
    </p:spTree>
    <p:extLst>
      <p:ext uri="{BB962C8B-B14F-4D97-AF65-F5344CB8AC3E}">
        <p14:creationId xmlns:p14="http://schemas.microsoft.com/office/powerpoint/2010/main" val="1332005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52736"/>
            <a:ext cx="6048672" cy="4276141"/>
          </a:xfrm>
          <a:prstGeom prst="rect">
            <a:avLst/>
          </a:prstGeom>
        </p:spPr>
      </p:pic>
      <p:sp>
        <p:nvSpPr>
          <p:cNvPr id="8" name="Title 1"/>
          <p:cNvSpPr>
            <a:spLocks noGrp="1"/>
          </p:cNvSpPr>
          <p:nvPr>
            <p:ph type="title"/>
          </p:nvPr>
        </p:nvSpPr>
        <p:spPr>
          <a:xfrm>
            <a:off x="381000" y="836712"/>
            <a:ext cx="8382000" cy="606524"/>
          </a:xfrm>
        </p:spPr>
        <p:txBody>
          <a:bodyPr>
            <a:normAutofit/>
          </a:bodyPr>
          <a:lstStyle/>
          <a:p>
            <a:pPr algn="l" defTabSz="914400">
              <a:lnSpc>
                <a:spcPct val="90000"/>
              </a:lnSpc>
              <a:spcBef>
                <a:spcPts val="0"/>
              </a:spcBef>
              <a:buNone/>
            </a:pPr>
            <a:r>
              <a:rPr lang="en-US" sz="3200" noProof="1" smtClean="0">
                <a:effectLst>
                  <a:outerShdw blurRad="50800" dist="38100" dir="2700000" algn="tl">
                    <a:prstClr val="black">
                      <a:alpha val="40000"/>
                    </a:prstClr>
                  </a:outerShdw>
                </a:effectLst>
                <a:latin typeface="Calibri"/>
                <a:cs typeface="Arial"/>
              </a:rPr>
              <a:t>Basic layout</a:t>
            </a:r>
            <a:endParaRPr lang="en-US" sz="3200" b="0" i="0" spc="-150" noProof="1">
              <a:solidFill>
                <a:srgbClr val="1D4775"/>
              </a:solidFill>
              <a:effectLst>
                <a:outerShdw blurRad="50800" dist="38100" dir="2700000" algn="tl">
                  <a:prstClr val="black">
                    <a:alpha val="40000"/>
                  </a:prstClr>
                </a:outerShdw>
              </a:effectLst>
              <a:latin typeface="Calibri"/>
              <a:cs typeface="Arial"/>
            </a:endParaRPr>
          </a:p>
        </p:txBody>
      </p:sp>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081111"/>
            <a:ext cx="4464496" cy="3156200"/>
          </a:xfrm>
          <a:prstGeom prst="rect">
            <a:avLst/>
          </a:prstGeom>
        </p:spPr>
      </p:pic>
      <p:pic>
        <p:nvPicPr>
          <p:cNvPr id="10" name="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64" y="1556792"/>
            <a:ext cx="5297424" cy="4376928"/>
          </a:xfrm>
          <a:prstGeom prst="rect">
            <a:avLst/>
          </a:prstGeom>
        </p:spPr>
      </p:pic>
      <p:cxnSp>
        <p:nvCxnSpPr>
          <p:cNvPr id="7" name="6 Conector recto de flecha"/>
          <p:cNvCxnSpPr/>
          <p:nvPr/>
        </p:nvCxnSpPr>
        <p:spPr>
          <a:xfrm flipV="1">
            <a:off x="4427984" y="4365104"/>
            <a:ext cx="2232248" cy="576064"/>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32005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EFD162-EDAF-40F1-8DE6-8C07E9AEC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with Blue Bar Segoe Template</Template>
  <TotalTime>7731</TotalTime>
  <Words>2058</Words>
  <Application>Microsoft Office PowerPoint</Application>
  <PresentationFormat>Presentación en pantalla (4:3)</PresentationFormat>
  <Paragraphs>153</Paragraphs>
  <Slides>15</Slides>
  <Notes>15</Notes>
  <HiddenSlides>0</HiddenSlides>
  <MMClips>0</MMClips>
  <ScaleCrop>false</ScaleCrop>
  <HeadingPairs>
    <vt:vector size="4" baseType="variant">
      <vt:variant>
        <vt:lpstr>Tema</vt:lpstr>
      </vt:variant>
      <vt:variant>
        <vt:i4>2</vt:i4>
      </vt:variant>
      <vt:variant>
        <vt:lpstr>Títulos de diapositiva</vt:lpstr>
      </vt:variant>
      <vt:variant>
        <vt:i4>15</vt:i4>
      </vt:variant>
    </vt:vector>
  </HeadingPairs>
  <TitlesOfParts>
    <vt:vector size="17" baseType="lpstr">
      <vt:lpstr>1_White with Blue Bar Segoe Template</vt:lpstr>
      <vt:lpstr>White with Courier font for code slides</vt:lpstr>
      <vt:lpstr>Conceptual design of the CIEMAT LiPb loop</vt:lpstr>
      <vt:lpstr>Summary</vt:lpstr>
      <vt:lpstr>Objectives</vt:lpstr>
      <vt:lpstr>Summary of the preliminary design</vt:lpstr>
      <vt:lpstr>Summary of the preliminary design</vt:lpstr>
      <vt:lpstr>Main parameters</vt:lpstr>
      <vt:lpstr>Basic layout</vt:lpstr>
      <vt:lpstr>Basic layout</vt:lpstr>
      <vt:lpstr>Basic layout</vt:lpstr>
      <vt:lpstr>Main dimensions</vt:lpstr>
      <vt:lpstr>Monitoring and control system</vt:lpstr>
      <vt:lpstr>Electromagnetic pump</vt:lpstr>
      <vt:lpstr>Electromagnetic pump</vt:lpstr>
      <vt:lpstr>Flow meter</vt:lpstr>
      <vt:lpstr>Glove box</vt:lpstr>
    </vt:vector>
  </TitlesOfParts>
  <Company>Ciemat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Brazed connector</dc:title>
  <dc:creator>Administrador</dc:creator>
  <cp:lastModifiedBy>Monosa</cp:lastModifiedBy>
  <cp:revision>535</cp:revision>
  <dcterms:created xsi:type="dcterms:W3CDTF">2012-08-30T10:10:04Z</dcterms:created>
  <dcterms:modified xsi:type="dcterms:W3CDTF">2014-11-15T16:51:30Z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