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9"/>
  </p:notesMasterIdLst>
  <p:handoutMasterIdLst>
    <p:handoutMasterId r:id="rId30"/>
  </p:handoutMasterIdLst>
  <p:sldIdLst>
    <p:sldId id="257" r:id="rId4"/>
    <p:sldId id="302" r:id="rId5"/>
    <p:sldId id="303" r:id="rId6"/>
    <p:sldId id="304" r:id="rId7"/>
    <p:sldId id="305" r:id="rId8"/>
    <p:sldId id="306" r:id="rId9"/>
    <p:sldId id="307" r:id="rId10"/>
    <p:sldId id="308" r:id="rId11"/>
    <p:sldId id="309" r:id="rId12"/>
    <p:sldId id="316" r:id="rId13"/>
    <p:sldId id="317" r:id="rId14"/>
    <p:sldId id="310" r:id="rId15"/>
    <p:sldId id="311" r:id="rId16"/>
    <p:sldId id="312" r:id="rId17"/>
    <p:sldId id="313" r:id="rId18"/>
    <p:sldId id="314" r:id="rId19"/>
    <p:sldId id="315" r:id="rId20"/>
    <p:sldId id="319" r:id="rId21"/>
    <p:sldId id="318" r:id="rId22"/>
    <p:sldId id="324" r:id="rId23"/>
    <p:sldId id="325" r:id="rId24"/>
    <p:sldId id="322" r:id="rId25"/>
    <p:sldId id="321" r:id="rId26"/>
    <p:sldId id="320" r:id="rId27"/>
    <p:sldId id="32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790"/>
    <a:srgbClr val="2861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5" autoAdjust="0"/>
    <p:restoredTop sz="95360" autoAdjust="0"/>
  </p:normalViewPr>
  <p:slideViewPr>
    <p:cSldViewPr>
      <p:cViewPr>
        <p:scale>
          <a:sx n="110" d="100"/>
          <a:sy n="110" d="100"/>
        </p:scale>
        <p:origin x="-1056" y="84"/>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e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9E584E-4FD6-43D9-B803-72C5023034E0}" type="datetimeFigureOut">
              <a:rPr lang="es-ES" smtClean="0"/>
              <a:pPr/>
              <a:t>14/11/2014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CBD74B-C724-42F3-A92B-9BF2AEDB0037}" type="slidenum">
              <a:rPr lang="es-ES" smtClean="0"/>
              <a:pPr/>
              <a:t>‹Nº›</a:t>
            </a:fld>
            <a:endParaRPr lang="es-ES"/>
          </a:p>
        </p:txBody>
      </p:sp>
    </p:spTree>
    <p:extLst>
      <p:ext uri="{BB962C8B-B14F-4D97-AF65-F5344CB8AC3E}">
        <p14:creationId xmlns:p14="http://schemas.microsoft.com/office/powerpoint/2010/main" val="2954883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3E1A-F44A-4BDC-BFDE-3CE901F7CC0B}" type="datetimeFigureOut">
              <a:rPr lang="en-US" smtClean="0"/>
              <a:pPr/>
              <a:t>11/14/2014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E1359-2DA2-4102-8E5F-3C314329F386}" type="slidenum">
              <a:rPr lang="en-US" smtClean="0"/>
              <a:pPr/>
              <a:t>‹Nº›</a:t>
            </a:fld>
            <a:endParaRPr lang="en-US"/>
          </a:p>
        </p:txBody>
      </p:sp>
    </p:spTree>
    <p:extLst>
      <p:ext uri="{BB962C8B-B14F-4D97-AF65-F5344CB8AC3E}">
        <p14:creationId xmlns:p14="http://schemas.microsoft.com/office/powerpoint/2010/main" val="367976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dirty="0">
                <a:solidFill>
                  <a:srgbClr val="000000"/>
                </a:solidFill>
                <a:latin typeface="Calibri"/>
                <a:ea typeface="+mn-ea"/>
                <a:cs typeface="+mn-cs"/>
              </a:rPr>
              <a:t>© 2007 Microsoft Corporation. </a:t>
            </a:r>
            <a:r>
              <a:rPr lang="en-US" sz="500" b="0" i="0" dirty="0" err="1">
                <a:solidFill>
                  <a:srgbClr val="000000"/>
                </a:solidFill>
                <a:latin typeface="Calibri"/>
                <a:ea typeface="+mn-ea"/>
                <a:cs typeface="+mn-cs"/>
              </a:rPr>
              <a:t>Todos</a:t>
            </a:r>
            <a:r>
              <a:rPr lang="en-US" sz="500" b="0" i="0">
                <a:solidFill>
                  <a:srgbClr val="000000"/>
                </a:solidFill>
                <a:latin typeface="Calibri"/>
                <a:ea typeface="+mn-ea"/>
                <a:cs typeface="+mn-cs"/>
              </a:rPr>
              <a:t>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10</a:t>
            </a:fld>
            <a:endParaRPr lang="en-US" sz="1200" b="0" i="0">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11</a:t>
            </a:fld>
            <a:endParaRPr lang="en-US" sz="1200" b="0" i="0">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12</a:t>
            </a:fld>
            <a:endParaRPr lang="en-US" sz="1200" b="0" i="0">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13</a:t>
            </a:fld>
            <a:endParaRPr lang="en-US" sz="1200" b="0" i="0">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8:24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14</a:t>
            </a:fld>
            <a:endParaRPr lang="en-US" sz="1200" b="0" i="0">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15</a:t>
            </a:fld>
            <a:endParaRPr lang="en-US" sz="1200" b="0" i="0">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16</a:t>
            </a:fld>
            <a:endParaRPr lang="en-US" sz="1200" b="0" i="0">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17</a:t>
            </a:fld>
            <a:endParaRPr lang="en-US" sz="1200" b="0" i="0">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18</a:t>
            </a:fld>
            <a:endParaRPr lang="en-US" sz="1200" b="0" i="0">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19</a:t>
            </a:fld>
            <a:endParaRPr lang="en-US" sz="1200" b="0" i="0">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a:t>
            </a:fld>
            <a:endParaRPr lang="en-US" sz="1200" b="0" i="0">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20</a:t>
            </a:fld>
            <a:endParaRPr lang="en-US" sz="1200" b="0" i="0">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21</a:t>
            </a:fld>
            <a:endParaRPr lang="en-US" sz="1200" b="0" i="0">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22</a:t>
            </a:fld>
            <a:endParaRPr lang="en-US" sz="1200" b="0" i="0">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23</a:t>
            </a:fld>
            <a:endParaRPr lang="en-US" sz="1200" b="0" i="0">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24</a:t>
            </a:fld>
            <a:endParaRPr lang="en-US" sz="1200" b="0" i="0">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25</a:t>
            </a:fld>
            <a:endParaRPr lang="en-US" sz="1200" b="0" i="0">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3</a:t>
            </a:fld>
            <a:endParaRPr lang="en-US" sz="1200" b="0" i="0">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4</a:t>
            </a:fld>
            <a:endParaRPr lang="en-US" sz="1200" b="0" i="0">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5</a:t>
            </a:fld>
            <a:endParaRPr lang="en-US" sz="1200" b="0" i="0">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6</a:t>
            </a:fld>
            <a:endParaRPr lang="en-US" sz="1200" b="0" i="0">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7</a:t>
            </a:fld>
            <a:endParaRPr lang="en-US" sz="1200" b="0" i="0">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8</a:t>
            </a:fld>
            <a:endParaRPr lang="en-US" sz="1200" b="0" i="0">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11/14/2014 8:14 AM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9</a:t>
            </a:fld>
            <a:endParaRPr lang="en-US" sz="1200" b="0" i="0">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20688"/>
            <a:ext cx="8382000" cy="664797"/>
          </a:xfrm>
        </p:spPr>
        <p:txBody>
          <a:bodyPr/>
          <a:lstStyle/>
          <a:p>
            <a:r>
              <a:rPr lang="es-ES" dirty="0" smtClean="0"/>
              <a:t>Haga clic para modificar el estilo de título del patrón</a:t>
            </a:r>
            <a:endParaRPr lang="en-US" dirty="0"/>
          </a:p>
        </p:txBody>
      </p:sp>
      <p:sp>
        <p:nvSpPr>
          <p:cNvPr id="6" name="Text Placeholder 5"/>
          <p:cNvSpPr>
            <a:spLocks noGrp="1"/>
          </p:cNvSpPr>
          <p:nvPr>
            <p:ph type="body" sz="quarter" idx="10"/>
          </p:nvPr>
        </p:nvSpPr>
        <p:spPr>
          <a:xfrm>
            <a:off x="381000" y="18020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7 CuadroTexto"/>
          <p:cNvSpPr txBox="1"/>
          <p:nvPr userDrawn="1"/>
        </p:nvSpPr>
        <p:spPr>
          <a:xfrm>
            <a:off x="8172400" y="6516052"/>
            <a:ext cx="912429" cy="369332"/>
          </a:xfrm>
          <a:prstGeom prst="rect">
            <a:avLst/>
          </a:prstGeom>
          <a:noFill/>
        </p:spPr>
        <p:txBody>
          <a:bodyPr wrap="none" rtlCol="0">
            <a:spAutoFit/>
          </a:bodyPr>
          <a:lstStyle/>
          <a:p>
            <a:fld id="{6CF1A936-DFE1-4091-B118-B3C885953949}" type="slidenum">
              <a:rPr lang="es-ES" smtClean="0"/>
              <a:pPr/>
              <a:t>‹Nº›</a:t>
            </a:fld>
            <a:r>
              <a:rPr lang="es-ES" dirty="0" smtClean="0"/>
              <a:t>/25</a:t>
            </a:r>
            <a:endParaRPr lang="es-ES" dirty="0"/>
          </a:p>
        </p:txBody>
      </p:sp>
      <p:sp>
        <p:nvSpPr>
          <p:cNvPr id="7" name="Line 8"/>
          <p:cNvSpPr>
            <a:spLocks noChangeShapeType="1"/>
          </p:cNvSpPr>
          <p:nvPr userDrawn="1"/>
        </p:nvSpPr>
        <p:spPr bwMode="auto">
          <a:xfrm>
            <a:off x="1619672" y="404813"/>
            <a:ext cx="5688000" cy="0"/>
          </a:xfrm>
          <a:prstGeom prst="line">
            <a:avLst/>
          </a:prstGeom>
          <a:ln>
            <a:solidFill>
              <a:schemeClr val="tx2">
                <a:lumMod val="60000"/>
                <a:lumOff val="40000"/>
              </a:schemeClr>
            </a:solidFill>
            <a:headEnd/>
            <a:tailEnd/>
          </a:ln>
        </p:spPr>
        <p:style>
          <a:lnRef idx="3">
            <a:schemeClr val="accent2"/>
          </a:lnRef>
          <a:fillRef idx="0">
            <a:schemeClr val="accent2"/>
          </a:fillRef>
          <a:effectRef idx="2">
            <a:schemeClr val="accent2"/>
          </a:effectRef>
          <a:fontRef idx="minor">
            <a:schemeClr val="tx1"/>
          </a:fontRef>
        </p:style>
        <p:txBody>
          <a:bodyPr/>
          <a:lstStyle/>
          <a:p>
            <a:pPr>
              <a:defRPr/>
            </a:pPr>
            <a:endParaRPr lang="es-ES">
              <a:cs typeface="+mn-cs"/>
            </a:endParaRPr>
          </a:p>
        </p:txBody>
      </p:sp>
      <p:pic>
        <p:nvPicPr>
          <p:cNvPr id="9" name="Picture 14"/>
          <p:cNvPicPr>
            <a:picLocks noChangeAspect="1" noChangeArrowheads="1"/>
          </p:cNvPicPr>
          <p:nvPr userDrawn="1"/>
        </p:nvPicPr>
        <p:blipFill>
          <a:blip r:embed="rId2" cstate="print"/>
          <a:srcRect/>
          <a:stretch>
            <a:fillRect/>
          </a:stretch>
        </p:blipFill>
        <p:spPr bwMode="auto">
          <a:xfrm>
            <a:off x="117170" y="44624"/>
            <a:ext cx="1476375" cy="569913"/>
          </a:xfrm>
          <a:prstGeom prst="rect">
            <a:avLst/>
          </a:prstGeom>
          <a:noFill/>
          <a:ln w="9525">
            <a:noFill/>
            <a:miter lim="800000"/>
            <a:headEnd/>
            <a:tailEnd/>
          </a:ln>
        </p:spPr>
      </p:pic>
      <p:pic>
        <p:nvPicPr>
          <p:cNvPr id="10" name="Picture 9" descr="C:\Users\franket\Desktop\EUROfusion_PPPT_Logo_small.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54185" y="44624"/>
            <a:ext cx="1673947" cy="576000"/>
          </a:xfrm>
          <a:prstGeom prst="rect">
            <a:avLst/>
          </a:prstGeom>
          <a:noFill/>
          <a:ln>
            <a:noFill/>
          </a:ln>
        </p:spPr>
      </p:pic>
      <p:sp>
        <p:nvSpPr>
          <p:cNvPr id="11" name="Marcador de pie de página 4"/>
          <p:cNvSpPr txBox="1">
            <a:spLocks/>
          </p:cNvSpPr>
          <p:nvPr userDrawn="1"/>
        </p:nvSpPr>
        <p:spPr>
          <a:xfrm>
            <a:off x="323528" y="6482159"/>
            <a:ext cx="7982248" cy="365125"/>
          </a:xfrm>
          <a:prstGeom prst="rect">
            <a:avLst/>
          </a:prstGeom>
          <a:ln w="19050">
            <a:noFill/>
          </a:ln>
        </p:spPr>
        <p:txBody>
          <a:bodyPr vert="horz" lIns="91440" tIns="45720" rIns="91440" bIns="45720" rtlCol="0" anchor="ctr"/>
          <a:lstStyle>
            <a:defPPr>
              <a:defRPr lang="es-ES"/>
            </a:defPPr>
            <a:lvl1pPr marL="0" algn="ctr" defTabSz="457200" rtl="0" eaLnBrk="1" latinLnBrk="0" hangingPunct="1">
              <a:defRPr sz="1200" kern="1200">
                <a:solidFill>
                  <a:schemeClr val="tx1">
                    <a:lumMod val="75000"/>
                    <a:lumOff val="25000"/>
                  </a:schemeClr>
                </a:solidFill>
                <a:latin typeface="Chalkduster"/>
                <a:ea typeface="+mn-ea"/>
                <a:cs typeface="Chalkduste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1100" b="1" dirty="0" smtClean="0">
                <a:solidFill>
                  <a:schemeClr val="tx2">
                    <a:lumMod val="20000"/>
                    <a:lumOff val="80000"/>
                  </a:schemeClr>
                </a:solidFill>
              </a:rPr>
              <a:t>I. Fernández – </a:t>
            </a:r>
            <a:r>
              <a:rPr lang="en-GB" sz="1100" dirty="0" smtClean="0">
                <a:solidFill>
                  <a:schemeClr val="tx2">
                    <a:lumMod val="20000"/>
                    <a:lumOff val="80000"/>
                  </a:schemeClr>
                </a:solidFill>
              </a:rPr>
              <a:t>“</a:t>
            </a:r>
            <a:r>
              <a:rPr lang="en-GB" sz="1100" b="1" dirty="0" smtClean="0">
                <a:solidFill>
                  <a:schemeClr val="tx2">
                    <a:lumMod val="20000"/>
                    <a:lumOff val="80000"/>
                  </a:schemeClr>
                </a:solidFill>
                <a:latin typeface="Chalkduster"/>
              </a:rPr>
              <a:t>Experimental</a:t>
            </a:r>
            <a:r>
              <a:rPr lang="en-GB" sz="1100" b="1" baseline="0" dirty="0" smtClean="0">
                <a:solidFill>
                  <a:schemeClr val="tx2">
                    <a:lumMod val="20000"/>
                    <a:lumOff val="80000"/>
                  </a:schemeClr>
                </a:solidFill>
                <a:latin typeface="Chalkduster"/>
              </a:rPr>
              <a:t> data for tritium transport </a:t>
            </a:r>
            <a:r>
              <a:rPr lang="en-GB" sz="1100" b="1" baseline="0" dirty="0" err="1" smtClean="0">
                <a:solidFill>
                  <a:schemeClr val="tx2">
                    <a:lumMod val="20000"/>
                    <a:lumOff val="80000"/>
                  </a:schemeClr>
                </a:solidFill>
                <a:latin typeface="Chalkduster"/>
              </a:rPr>
              <a:t>modeling</a:t>
            </a:r>
            <a:r>
              <a:rPr lang="en-GB" sz="1100" dirty="0" smtClean="0">
                <a:solidFill>
                  <a:schemeClr val="tx2">
                    <a:lumMod val="20000"/>
                    <a:lumOff val="80000"/>
                  </a:schemeClr>
                </a:solidFill>
              </a:rPr>
              <a:t>”</a:t>
            </a:r>
          </a:p>
          <a:p>
            <a:pPr algn="l"/>
            <a:r>
              <a:rPr lang="en-GB" sz="1100" dirty="0" smtClean="0">
                <a:solidFill>
                  <a:schemeClr val="tx2">
                    <a:lumMod val="75000"/>
                  </a:schemeClr>
                </a:solidFill>
              </a:rPr>
              <a:t>2</a:t>
            </a:r>
            <a:r>
              <a:rPr lang="en-GB" sz="1100" baseline="30000" dirty="0" smtClean="0">
                <a:solidFill>
                  <a:schemeClr val="tx2">
                    <a:lumMod val="75000"/>
                  </a:schemeClr>
                </a:solidFill>
              </a:rPr>
              <a:t>nd</a:t>
            </a:r>
            <a:r>
              <a:rPr lang="en-GB" sz="1100" dirty="0" smtClean="0">
                <a:solidFill>
                  <a:schemeClr val="tx2">
                    <a:lumMod val="75000"/>
                  </a:schemeClr>
                </a:solidFill>
              </a:rPr>
              <a:t> EU-US DCLL Workshop. 14-15 Nov 2014. Los Angeles (CA), USA. </a:t>
            </a:r>
            <a:endParaRPr lang="en-GB" sz="1100" dirty="0">
              <a:solidFill>
                <a:schemeClr val="tx2">
                  <a:lumMod val="75000"/>
                </a:schemeClr>
              </a:solidFill>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a:off x="-15875" y="6309320"/>
            <a:ext cx="9159875" cy="576064"/>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3.emf"/><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15.xml"/><Relationship Id="rId7"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46.png"/><Relationship Id="rId5" Type="http://schemas.openxmlformats.org/officeDocument/2006/relationships/oleObject" Target="../embeddings/oleObject9.bin"/><Relationship Id="rId4" Type="http://schemas.openxmlformats.org/officeDocument/2006/relationships/image" Target="../media/image48.wmf"/></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1.jpe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3.wmf"/></Relationships>
</file>

<file path=ppt/slides/_rels/slide1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5.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3.wmf"/><Relationship Id="rId3" Type="http://schemas.openxmlformats.org/officeDocument/2006/relationships/notesSlide" Target="../notesSlides/notesSlide6.xml"/><Relationship Id="rId7" Type="http://schemas.openxmlformats.org/officeDocument/2006/relationships/image" Target="../media/image20.wmf"/><Relationship Id="rId12"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2.wmf"/><Relationship Id="rId5" Type="http://schemas.openxmlformats.org/officeDocument/2006/relationships/image" Target="../media/image19.emf"/><Relationship Id="rId15" Type="http://schemas.openxmlformats.org/officeDocument/2006/relationships/image" Target="../media/image2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1.w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0.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29.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04864"/>
            <a:ext cx="7416824" cy="1872208"/>
          </a:xfrm>
        </p:spPr>
        <p:txBody>
          <a:bodyPr/>
          <a:lstStyle/>
          <a:p>
            <a:pPr algn="ctr" defTabSz="914400">
              <a:spcBef>
                <a:spcPts val="0"/>
              </a:spcBef>
            </a:pPr>
            <a:r>
              <a:rPr lang="es-ES_tradnl" sz="4500" b="1" i="1" noProof="1" smtClean="0">
                <a:effectLst>
                  <a:outerShdw blurRad="50800" dist="38100" dir="2700000" algn="tl">
                    <a:prstClr val="black">
                      <a:alpha val="40000"/>
                    </a:prstClr>
                  </a:outerShdw>
                </a:effectLst>
                <a:latin typeface="Calibri"/>
                <a:cs typeface="Arial"/>
              </a:rPr>
              <a:t>Experimental data for tritium transport modeling</a:t>
            </a:r>
            <a:endParaRPr lang="es-ES_tradnl" sz="1600" b="1" i="1" spc="0" noProof="1">
              <a:effectLst>
                <a:outerShdw blurRad="50800" dist="38100" dir="2700000" algn="tl">
                  <a:prstClr val="black">
                    <a:alpha val="40000"/>
                  </a:prstClr>
                </a:outerShdw>
              </a:effectLst>
              <a:latin typeface="Arial" pitchFamily="34" charset="0"/>
              <a:cs typeface="Arial" pitchFamily="34" charset="0"/>
            </a:endParaRPr>
          </a:p>
        </p:txBody>
      </p:sp>
      <p:sp>
        <p:nvSpPr>
          <p:cNvPr id="3" name="Subtitle 2"/>
          <p:cNvSpPr>
            <a:spLocks noGrp="1"/>
          </p:cNvSpPr>
          <p:nvPr>
            <p:ph type="subTitle" idx="1"/>
          </p:nvPr>
        </p:nvSpPr>
        <p:spPr>
          <a:xfrm>
            <a:off x="179512" y="5373216"/>
            <a:ext cx="8064896" cy="648072"/>
          </a:xfrm>
        </p:spPr>
        <p:txBody>
          <a:bodyPr>
            <a:noAutofit/>
          </a:bodyPr>
          <a:lstStyle/>
          <a:p>
            <a:pPr marL="0" indent="0" algn="l">
              <a:lnSpc>
                <a:spcPct val="90000"/>
              </a:lnSpc>
              <a:spcBef>
                <a:spcPts val="0"/>
              </a:spcBef>
              <a:buNone/>
            </a:pPr>
            <a:r>
              <a:rPr lang="es-ES_tradnl" sz="2600" b="1" i="1" noProof="1" smtClean="0">
                <a:solidFill>
                  <a:srgbClr val="002060"/>
                </a:solidFill>
              </a:rPr>
              <a:t>Iván Fernández</a:t>
            </a:r>
          </a:p>
          <a:p>
            <a:pPr marL="0" indent="0" algn="l">
              <a:lnSpc>
                <a:spcPct val="90000"/>
              </a:lnSpc>
              <a:spcBef>
                <a:spcPts val="0"/>
              </a:spcBef>
              <a:buNone/>
            </a:pPr>
            <a:r>
              <a:rPr lang="es-ES_tradnl" sz="2600" b="1" i="1" noProof="1" smtClean="0">
                <a:solidFill>
                  <a:srgbClr val="002060"/>
                </a:solidFill>
              </a:rPr>
              <a:t>CIEMAT</a:t>
            </a:r>
          </a:p>
        </p:txBody>
      </p:sp>
      <p:pic>
        <p:nvPicPr>
          <p:cNvPr id="4" name="Bild 1" descr="BBP Logo.jpg"/>
          <p:cNvPicPr/>
          <p:nvPr/>
        </p:nvPicPr>
        <p:blipFill>
          <a:blip r:embed="rId3" cstate="print"/>
          <a:srcRect/>
          <a:stretch>
            <a:fillRect/>
          </a:stretch>
        </p:blipFill>
        <p:spPr bwMode="auto">
          <a:xfrm>
            <a:off x="211711" y="44624"/>
            <a:ext cx="4792337" cy="346459"/>
          </a:xfrm>
          <a:prstGeom prst="rect">
            <a:avLst/>
          </a:prstGeom>
          <a:noFill/>
          <a:ln w="9525">
            <a:noFill/>
            <a:miter lim="800000"/>
            <a:headEnd/>
            <a:tailEnd/>
          </a:ln>
        </p:spPr>
      </p:pic>
      <p:pic>
        <p:nvPicPr>
          <p:cNvPr id="5" name="Picture 9" descr="C:\Users\franket\Desktop\EUROfusion_PPPT_Logo_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44624"/>
            <a:ext cx="2197055" cy="756000"/>
          </a:xfrm>
          <a:prstGeom prst="rect">
            <a:avLst/>
          </a:prstGeom>
          <a:noFill/>
          <a:ln>
            <a:noFill/>
          </a:ln>
        </p:spPr>
      </p:pic>
      <p:pic>
        <p:nvPicPr>
          <p:cNvPr id="6" name="Picture 18" descr="MINECO"/>
          <p:cNvPicPr>
            <a:picLocks noChangeAspect="1" noChangeArrowheads="1"/>
          </p:cNvPicPr>
          <p:nvPr/>
        </p:nvPicPr>
        <p:blipFill>
          <a:blip r:embed="rId5" cstate="print"/>
          <a:srcRect/>
          <a:stretch>
            <a:fillRect/>
          </a:stretch>
        </p:blipFill>
        <p:spPr bwMode="auto">
          <a:xfrm>
            <a:off x="7531100" y="5877272"/>
            <a:ext cx="1612900" cy="431800"/>
          </a:xfrm>
          <a:prstGeom prst="rect">
            <a:avLst/>
          </a:prstGeom>
          <a:noFill/>
          <a:ln w="9525">
            <a:noFill/>
            <a:miter lim="800000"/>
            <a:headEnd/>
            <a:tailEnd/>
          </a:ln>
        </p:spPr>
      </p:pic>
      <p:pic>
        <p:nvPicPr>
          <p:cNvPr id="7" name="Picture 19"/>
          <p:cNvPicPr>
            <a:picLocks noChangeAspect="1" noChangeArrowheads="1"/>
          </p:cNvPicPr>
          <p:nvPr/>
        </p:nvPicPr>
        <p:blipFill>
          <a:blip r:embed="rId6" cstate="print"/>
          <a:srcRect/>
          <a:stretch>
            <a:fillRect/>
          </a:stretch>
        </p:blipFill>
        <p:spPr bwMode="auto">
          <a:xfrm>
            <a:off x="6401965" y="5877520"/>
            <a:ext cx="1122363" cy="431800"/>
          </a:xfrm>
          <a:prstGeom prst="rect">
            <a:avLst/>
          </a:prstGeom>
          <a:noFill/>
          <a:ln w="9525" algn="ctr">
            <a:noFill/>
            <a:miter lim="800000"/>
            <a:headEnd/>
            <a:tailEnd/>
          </a:ln>
          <a:effectLst/>
        </p:spPr>
      </p:pic>
      <p:sp>
        <p:nvSpPr>
          <p:cNvPr id="8" name="7 Rectángulo"/>
          <p:cNvSpPr/>
          <p:nvPr/>
        </p:nvSpPr>
        <p:spPr>
          <a:xfrm>
            <a:off x="1709936" y="6536377"/>
            <a:ext cx="6678488" cy="276999"/>
          </a:xfrm>
          <a:prstGeom prst="rect">
            <a:avLst/>
          </a:prstGeom>
        </p:spPr>
        <p:txBody>
          <a:bodyPr wrap="square">
            <a:spAutoFit/>
          </a:bodyPr>
          <a:lstStyle/>
          <a:p>
            <a:r>
              <a:rPr lang="en-US" sz="1200" dirty="0" smtClean="0">
                <a:solidFill>
                  <a:schemeClr val="tx2">
                    <a:lumMod val="50000"/>
                  </a:schemeClr>
                </a:solidFill>
                <a:latin typeface="Arial" pitchFamily="34" charset="0"/>
                <a:cs typeface="Arial" pitchFamily="34" charset="0"/>
              </a:rPr>
              <a:t>2</a:t>
            </a:r>
            <a:r>
              <a:rPr lang="en-US" sz="1200" baseline="30000" dirty="0" smtClean="0">
                <a:solidFill>
                  <a:schemeClr val="tx2">
                    <a:lumMod val="50000"/>
                  </a:schemeClr>
                </a:solidFill>
                <a:latin typeface="Arial" pitchFamily="34" charset="0"/>
                <a:cs typeface="Arial" pitchFamily="34" charset="0"/>
              </a:rPr>
              <a:t>nd</a:t>
            </a:r>
            <a:r>
              <a:rPr lang="en-US" sz="1200" dirty="0" smtClean="0">
                <a:solidFill>
                  <a:schemeClr val="tx2">
                    <a:lumMod val="50000"/>
                  </a:schemeClr>
                </a:solidFill>
                <a:latin typeface="Arial" pitchFamily="34" charset="0"/>
                <a:cs typeface="Arial" pitchFamily="34" charset="0"/>
              </a:rPr>
              <a:t> EU-US DCLL Workshop, University of California, Los Angeles, Nov. 14-15</a:t>
            </a:r>
            <a:r>
              <a:rPr lang="en-US" sz="1200" baseline="30000" dirty="0" smtClean="0">
                <a:solidFill>
                  <a:schemeClr val="tx2">
                    <a:lumMod val="50000"/>
                  </a:schemeClr>
                </a:solidFill>
                <a:latin typeface="Arial" pitchFamily="34" charset="0"/>
                <a:cs typeface="Arial" pitchFamily="34" charset="0"/>
              </a:rPr>
              <a:t>th</a:t>
            </a:r>
            <a:r>
              <a:rPr lang="en-US" sz="1200" dirty="0" smtClean="0">
                <a:solidFill>
                  <a:schemeClr val="tx2">
                    <a:lumMod val="50000"/>
                  </a:schemeClr>
                </a:solidFill>
                <a:latin typeface="Arial" pitchFamily="34" charset="0"/>
                <a:cs typeface="Arial" pitchFamily="34" charset="0"/>
              </a:rPr>
              <a:t>, 2014</a:t>
            </a:r>
            <a:endParaRPr lang="es-ES" sz="1200" dirty="0">
              <a:solidFill>
                <a:schemeClr val="tx2">
                  <a:lumMod val="5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92696"/>
            <a:ext cx="8382000" cy="415498"/>
          </a:xfrm>
        </p:spPr>
        <p:txBody>
          <a:bodyPr/>
          <a:lstStyle/>
          <a:p>
            <a:r>
              <a:rPr lang="en-US" sz="3000" dirty="0" smtClean="0"/>
              <a:t>H solubility and diffusivity in Li15.7Pb</a:t>
            </a:r>
            <a:endParaRPr lang="en-US" sz="3000"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23" y="1609240"/>
            <a:ext cx="8219833" cy="412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628800"/>
            <a:ext cx="8188492" cy="4245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273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10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92696"/>
            <a:ext cx="8382000" cy="415498"/>
          </a:xfrm>
        </p:spPr>
        <p:txBody>
          <a:bodyPr/>
          <a:lstStyle/>
          <a:p>
            <a:r>
              <a:rPr lang="en-US" sz="3000" dirty="0" smtClean="0"/>
              <a:t>Examples of ongoing activities</a:t>
            </a:r>
            <a:endParaRPr lang="en-US" sz="3000" dirty="0"/>
          </a:p>
        </p:txBody>
      </p:sp>
      <p:sp>
        <p:nvSpPr>
          <p:cNvPr id="3" name="Text Placeholder 2"/>
          <p:cNvSpPr>
            <a:spLocks noGrp="1"/>
          </p:cNvSpPr>
          <p:nvPr>
            <p:ph type="body" sz="quarter" idx="10"/>
          </p:nvPr>
        </p:nvSpPr>
        <p:spPr>
          <a:xfrm>
            <a:off x="381000" y="1700808"/>
            <a:ext cx="8439472"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a:solidFill>
                  <a:srgbClr val="000000"/>
                </a:solidFill>
              </a:rPr>
              <a:t>F4E-FPA-372 (R&amp;D experimental </a:t>
            </a:r>
            <a:r>
              <a:rPr lang="en-US" sz="1600" dirty="0" smtClean="0">
                <a:solidFill>
                  <a:srgbClr val="000000"/>
                </a:solidFill>
              </a:rPr>
              <a:t>activities </a:t>
            </a:r>
            <a:r>
              <a:rPr lang="en-US" sz="1600" dirty="0">
                <a:solidFill>
                  <a:srgbClr val="000000"/>
                </a:solidFill>
              </a:rPr>
              <a:t>in support of the </a:t>
            </a:r>
            <a:r>
              <a:rPr lang="en-US" sz="1600" dirty="0" smtClean="0">
                <a:solidFill>
                  <a:srgbClr val="000000"/>
                </a:solidFill>
              </a:rPr>
              <a:t>conceptual </a:t>
            </a:r>
            <a:r>
              <a:rPr lang="en-US" sz="1600" dirty="0">
                <a:solidFill>
                  <a:srgbClr val="000000"/>
                </a:solidFill>
              </a:rPr>
              <a:t>design of the </a:t>
            </a:r>
            <a:r>
              <a:rPr lang="en-US" sz="1600" dirty="0" smtClean="0">
                <a:solidFill>
                  <a:srgbClr val="000000"/>
                </a:solidFill>
              </a:rPr>
              <a:t>European </a:t>
            </a:r>
            <a:r>
              <a:rPr lang="en-US" sz="1600" dirty="0">
                <a:solidFill>
                  <a:srgbClr val="000000"/>
                </a:solidFill>
              </a:rPr>
              <a:t>Test Blanket </a:t>
            </a:r>
            <a:r>
              <a:rPr lang="en-US" sz="1600" dirty="0" smtClean="0">
                <a:solidFill>
                  <a:srgbClr val="000000"/>
                </a:solidFill>
              </a:rPr>
              <a:t>System).</a:t>
            </a:r>
          </a:p>
          <a:p>
            <a:pPr marL="910717" lvl="1" indent="-393192" algn="just" defTabSz="914400">
              <a:lnSpc>
                <a:spcPct val="100000"/>
              </a:lnSpc>
              <a:spcBef>
                <a:spcPts val="300"/>
              </a:spcBef>
              <a:spcAft>
                <a:spcPts val="600"/>
              </a:spcAft>
              <a:buClr>
                <a:srgbClr val="000000"/>
              </a:buClr>
            </a:pPr>
            <a:r>
              <a:rPr lang="en-US" sz="1600" dirty="0" smtClean="0">
                <a:solidFill>
                  <a:srgbClr val="000000"/>
                </a:solidFill>
              </a:rPr>
              <a:t>Determination of H and D recombination and dissociation constants in </a:t>
            </a:r>
            <a:r>
              <a:rPr lang="en-US" sz="1600" dirty="0" err="1" smtClean="0">
                <a:solidFill>
                  <a:srgbClr val="000000"/>
                </a:solidFill>
              </a:rPr>
              <a:t>Eurofer</a:t>
            </a:r>
            <a:r>
              <a:rPr lang="en-US" sz="1600" dirty="0" smtClean="0">
                <a:solidFill>
                  <a:srgbClr val="000000"/>
                </a:solidFill>
              </a:rPr>
              <a:t> and SS-316L (permeation facility).</a:t>
            </a:r>
          </a:p>
          <a:p>
            <a:pPr marL="910717" lvl="1" indent="-393192" algn="just" defTabSz="914400">
              <a:lnSpc>
                <a:spcPct val="100000"/>
              </a:lnSpc>
              <a:spcBef>
                <a:spcPts val="300"/>
              </a:spcBef>
              <a:spcAft>
                <a:spcPts val="600"/>
              </a:spcAft>
              <a:buClr>
                <a:srgbClr val="000000"/>
              </a:buClr>
            </a:pPr>
            <a:r>
              <a:rPr lang="en-US" sz="1600" dirty="0" smtClean="0">
                <a:solidFill>
                  <a:srgbClr val="000000"/>
                </a:solidFill>
              </a:rPr>
              <a:t>Experiments on H and D absorption-desorption in </a:t>
            </a:r>
            <a:r>
              <a:rPr lang="en-US" sz="1600" dirty="0" err="1" smtClean="0">
                <a:solidFill>
                  <a:srgbClr val="000000"/>
                </a:solidFill>
              </a:rPr>
              <a:t>Zr</a:t>
            </a:r>
            <a:r>
              <a:rPr lang="en-US" sz="1600" dirty="0" smtClean="0">
                <a:solidFill>
                  <a:srgbClr val="000000"/>
                </a:solidFill>
              </a:rPr>
              <a:t>-Co getters.</a:t>
            </a: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600"/>
              </a:spcAft>
              <a:buClr>
                <a:srgbClr val="000000"/>
              </a:buClr>
            </a:pPr>
            <a:endParaRPr lang="en-US" sz="2100" b="0" i="0" dirty="0" smtClean="0">
              <a:solidFill>
                <a:srgbClr val="000000"/>
              </a:solidFill>
              <a:latin typeface="Calibri"/>
            </a:endParaRPr>
          </a:p>
        </p:txBody>
      </p:sp>
    </p:spTree>
    <p:extLst>
      <p:ext uri="{BB962C8B-B14F-4D97-AF65-F5344CB8AC3E}">
        <p14:creationId xmlns:p14="http://schemas.microsoft.com/office/powerpoint/2010/main" val="12396292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92696"/>
            <a:ext cx="8382000" cy="443198"/>
          </a:xfrm>
        </p:spPr>
        <p:txBody>
          <a:bodyPr/>
          <a:lstStyle/>
          <a:p>
            <a:r>
              <a:rPr lang="es-ES" sz="3200" dirty="0" smtClean="0"/>
              <a:t>PCTPro-2000</a:t>
            </a:r>
            <a:endParaRPr lang="es-ES" sz="3200" dirty="0"/>
          </a:p>
        </p:txBody>
      </p:sp>
      <p:sp>
        <p:nvSpPr>
          <p:cNvPr id="3" name="2 Marcador de texto"/>
          <p:cNvSpPr>
            <a:spLocks noGrp="1"/>
          </p:cNvSpPr>
          <p:nvPr>
            <p:ph type="body" sz="quarter" idx="10"/>
          </p:nvPr>
        </p:nvSpPr>
        <p:spPr>
          <a:xfrm>
            <a:off x="381000" y="1375608"/>
            <a:ext cx="8382000" cy="1477328"/>
          </a:xfrm>
        </p:spPr>
        <p:txBody>
          <a:bodyPr/>
          <a:lstStyle/>
          <a:p>
            <a:r>
              <a:rPr lang="en-US" sz="1600" dirty="0" smtClean="0">
                <a:latin typeface="Arial" panose="020B0604020202020204" pitchFamily="34" charset="0"/>
                <a:cs typeface="Arial" panose="020B0604020202020204" pitchFamily="34" charset="0"/>
              </a:rPr>
              <a:t>Fully automatic equipment with wide ranges of temperature, pressure and sample size.</a:t>
            </a:r>
          </a:p>
          <a:p>
            <a:r>
              <a:rPr lang="en-US" sz="1600" dirty="0" smtClean="0">
                <a:latin typeface="Arial" panose="020B0604020202020204" pitchFamily="34" charset="0"/>
                <a:cs typeface="Arial" panose="020B0604020202020204" pitchFamily="34" charset="0"/>
              </a:rPr>
              <a:t>Based on the Sieverts’ method: a </a:t>
            </a:r>
            <a:r>
              <a:rPr lang="en-US" sz="1600" dirty="0">
                <a:latin typeface="Arial" panose="020B0604020202020204" pitchFamily="34" charset="0"/>
                <a:cs typeface="Arial" panose="020B0604020202020204" pitchFamily="34" charset="0"/>
              </a:rPr>
              <a:t>sample at known pressure and volume is connected to a reservoir </a:t>
            </a:r>
            <a:r>
              <a:rPr lang="en-US" sz="1600" dirty="0" smtClean="0">
                <a:latin typeface="Arial" panose="020B0604020202020204" pitchFamily="34" charset="0"/>
                <a:cs typeface="Arial" panose="020B0604020202020204" pitchFamily="34" charset="0"/>
              </a:rPr>
              <a:t>of </a:t>
            </a:r>
            <a:r>
              <a:rPr lang="en-US" sz="1600" dirty="0">
                <a:latin typeface="Arial" panose="020B0604020202020204" pitchFamily="34" charset="0"/>
                <a:cs typeface="Arial" panose="020B0604020202020204" pitchFamily="34" charset="0"/>
              </a:rPr>
              <a:t>known volume and pressure through an isolation valve.</a:t>
            </a:r>
          </a:p>
          <a:p>
            <a:r>
              <a:rPr lang="en-US" sz="1600" dirty="0">
                <a:latin typeface="Arial" panose="020B0604020202020204" pitchFamily="34" charset="0"/>
                <a:cs typeface="Arial" panose="020B0604020202020204" pitchFamily="34" charset="0"/>
              </a:rPr>
              <a:t>Opening the isolation valve allows new equilibrium to be established.</a:t>
            </a:r>
          </a:p>
          <a:p>
            <a:r>
              <a:rPr lang="en-US" sz="1600" dirty="0">
                <a:latin typeface="Arial" panose="020B0604020202020204" pitchFamily="34" charset="0"/>
                <a:cs typeface="Arial" panose="020B0604020202020204" pitchFamily="34" charset="0"/>
              </a:rPr>
              <a:t>Gas sorption is determined by difference in actual measured </a:t>
            </a:r>
            <a:r>
              <a:rPr lang="en-US" sz="1600" dirty="0" smtClean="0">
                <a:latin typeface="Arial" panose="020B0604020202020204" pitchFamily="34" charset="0"/>
                <a:cs typeface="Arial" panose="020B0604020202020204" pitchFamily="34" charset="0"/>
              </a:rPr>
              <a:t>pressure (Pf</a:t>
            </a:r>
            <a:r>
              <a:rPr lang="en-US" sz="1600" dirty="0">
                <a:latin typeface="Arial" panose="020B0604020202020204" pitchFamily="34" charset="0"/>
                <a:cs typeface="Arial" panose="020B0604020202020204" pitchFamily="34" charset="0"/>
              </a:rPr>
              <a:t>) versus calculated pressure (Pc).</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173" y="2778406"/>
            <a:ext cx="3546315" cy="3458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339192710"/>
              </p:ext>
            </p:extLst>
          </p:nvPr>
        </p:nvGraphicFramePr>
        <p:xfrm>
          <a:off x="179512" y="3728432"/>
          <a:ext cx="4896544" cy="2148840"/>
        </p:xfrm>
        <a:graphic>
          <a:graphicData uri="http://schemas.openxmlformats.org/drawingml/2006/table">
            <a:tbl>
              <a:tblPr firstRow="1" firstCol="1" bandRow="1">
                <a:tableStyleId>{21E4AEA4-8DFA-4A89-87EB-49C32662AFE0}</a:tableStyleId>
              </a:tblPr>
              <a:tblGrid>
                <a:gridCol w="1352992"/>
                <a:gridCol w="3543552"/>
              </a:tblGrid>
              <a:tr h="166575">
                <a:tc>
                  <a:txBody>
                    <a:bodyPr/>
                    <a:lstStyle/>
                    <a:p>
                      <a:pPr algn="l">
                        <a:spcBef>
                          <a:spcPts val="200"/>
                        </a:spcBef>
                        <a:spcAft>
                          <a:spcPts val="200"/>
                        </a:spcAft>
                      </a:pPr>
                      <a:r>
                        <a:rPr lang="es-ES" sz="1100" dirty="0" err="1">
                          <a:effectLst/>
                        </a:rPr>
                        <a:t>Temperature</a:t>
                      </a:r>
                      <a:r>
                        <a:rPr lang="es-ES" sz="1100" dirty="0">
                          <a:effectLst/>
                        </a:rPr>
                        <a:t> </a:t>
                      </a:r>
                      <a:r>
                        <a:rPr lang="es-ES" sz="1100" dirty="0" err="1">
                          <a:effectLst/>
                        </a:rPr>
                        <a:t>range</a:t>
                      </a:r>
                      <a:endParaRPr lang="es-ES" sz="1100" dirty="0">
                        <a:effectLst/>
                        <a:latin typeface="Calibri"/>
                        <a:ea typeface="Calibri"/>
                        <a:cs typeface="Times New Roman"/>
                      </a:endParaRPr>
                    </a:p>
                  </a:txBody>
                  <a:tcPr marL="68144" marR="68144" marT="0" marB="0" anchor="ctr">
                    <a:lnB w="12700" cap="flat" cmpd="sng" algn="ctr">
                      <a:solidFill>
                        <a:schemeClr val="bg1"/>
                      </a:solidFill>
                      <a:prstDash val="solid"/>
                      <a:round/>
                      <a:headEnd type="none" w="med" len="med"/>
                      <a:tailEnd type="none" w="med" len="med"/>
                    </a:lnB>
                  </a:tcPr>
                </a:tc>
                <a:tc>
                  <a:txBody>
                    <a:bodyPr/>
                    <a:lstStyle/>
                    <a:p>
                      <a:pPr marL="0" algn="l" defTabSz="914363" rtl="0" eaLnBrk="1" latinLnBrk="0" hangingPunct="1">
                        <a:spcBef>
                          <a:spcPts val="200"/>
                        </a:spcBef>
                        <a:spcAft>
                          <a:spcPts val="200"/>
                        </a:spcAft>
                      </a:pPr>
                      <a:r>
                        <a:rPr lang="en-US" sz="1100" b="0" kern="1200" dirty="0">
                          <a:solidFill>
                            <a:schemeClr val="dk1"/>
                          </a:solidFill>
                          <a:effectLst/>
                          <a:latin typeface="+mn-lt"/>
                          <a:ea typeface="+mn-ea"/>
                          <a:cs typeface="+mn-cs"/>
                        </a:rPr>
                        <a:t>-260ºC to 500ºC with a range of simple holders options</a:t>
                      </a:r>
                      <a:endParaRPr lang="es-ES" sz="1100" b="0" kern="1200" dirty="0">
                        <a:solidFill>
                          <a:schemeClr val="dk1"/>
                        </a:solidFill>
                        <a:effectLst/>
                        <a:latin typeface="+mn-lt"/>
                        <a:ea typeface="+mn-ea"/>
                        <a:cs typeface="+mn-cs"/>
                      </a:endParaRPr>
                    </a:p>
                  </a:txBody>
                  <a:tcPr marL="68144" marR="68144" marT="0" marB="0" anchor="ctr">
                    <a:lnB w="12700" cap="flat" cmpd="sng" algn="ctr">
                      <a:solidFill>
                        <a:schemeClr val="bg1"/>
                      </a:solidFill>
                      <a:prstDash val="solid"/>
                      <a:round/>
                      <a:headEnd type="none" w="med" len="med"/>
                      <a:tailEnd type="none" w="med" len="med"/>
                    </a:lnB>
                    <a:solidFill>
                      <a:srgbClr val="E8EFF2"/>
                    </a:solidFill>
                  </a:tcPr>
                </a:tc>
              </a:tr>
              <a:tr h="166575">
                <a:tc>
                  <a:txBody>
                    <a:bodyPr/>
                    <a:lstStyle/>
                    <a:p>
                      <a:pPr algn="l">
                        <a:spcBef>
                          <a:spcPts val="200"/>
                        </a:spcBef>
                        <a:spcAft>
                          <a:spcPts val="200"/>
                        </a:spcAft>
                      </a:pPr>
                      <a:r>
                        <a:rPr lang="es-ES" sz="1100">
                          <a:effectLst/>
                        </a:rPr>
                        <a:t>Calibrated reservoirs</a:t>
                      </a:r>
                      <a:endParaRPr lang="es-ES" sz="1100">
                        <a:effectLst/>
                        <a:latin typeface="Calibri"/>
                        <a:ea typeface="Calibri"/>
                        <a:cs typeface="Times New Roman"/>
                      </a:endParaRPr>
                    </a:p>
                  </a:txBody>
                  <a:tcPr marL="68144" marR="68144" marT="0" marB="0" anchor="ctr">
                    <a:lnT w="12700" cap="flat" cmpd="sng" algn="ctr">
                      <a:solidFill>
                        <a:schemeClr val="bg1"/>
                      </a:solidFill>
                      <a:prstDash val="solid"/>
                      <a:round/>
                      <a:headEnd type="none" w="med" len="med"/>
                      <a:tailEnd type="none" w="med" len="med"/>
                    </a:lnT>
                  </a:tcPr>
                </a:tc>
                <a:tc>
                  <a:txBody>
                    <a:bodyPr/>
                    <a:lstStyle/>
                    <a:p>
                      <a:pPr algn="l">
                        <a:spcBef>
                          <a:spcPts val="200"/>
                        </a:spcBef>
                        <a:spcAft>
                          <a:spcPts val="200"/>
                        </a:spcAft>
                      </a:pPr>
                      <a:r>
                        <a:rPr lang="es-ES" sz="1100" dirty="0">
                          <a:effectLst/>
                        </a:rPr>
                        <a:t>5 </a:t>
                      </a:r>
                      <a:r>
                        <a:rPr lang="es-ES" sz="1100" dirty="0" err="1">
                          <a:effectLst/>
                        </a:rPr>
                        <a:t>high</a:t>
                      </a:r>
                      <a:r>
                        <a:rPr lang="es-ES" sz="1100" dirty="0">
                          <a:effectLst/>
                        </a:rPr>
                        <a:t> </a:t>
                      </a:r>
                      <a:r>
                        <a:rPr lang="es-ES" sz="1100" dirty="0" err="1">
                          <a:effectLst/>
                        </a:rPr>
                        <a:t>pressure</a:t>
                      </a:r>
                      <a:r>
                        <a:rPr lang="es-ES" sz="1100" dirty="0">
                          <a:effectLst/>
                        </a:rPr>
                        <a:t> </a:t>
                      </a:r>
                      <a:r>
                        <a:rPr lang="es-ES" sz="1100" dirty="0" err="1">
                          <a:effectLst/>
                        </a:rPr>
                        <a:t>calibrated</a:t>
                      </a:r>
                      <a:r>
                        <a:rPr lang="es-ES" sz="1100" dirty="0">
                          <a:effectLst/>
                        </a:rPr>
                        <a:t> </a:t>
                      </a:r>
                      <a:r>
                        <a:rPr lang="es-ES" sz="1100" dirty="0" err="1">
                          <a:effectLst/>
                        </a:rPr>
                        <a:t>volumes</a:t>
                      </a:r>
                      <a:endParaRPr lang="es-ES" sz="1100" dirty="0">
                        <a:effectLst/>
                        <a:latin typeface="Calibri"/>
                        <a:ea typeface="Calibri"/>
                        <a:cs typeface="Times New Roman"/>
                      </a:endParaRPr>
                    </a:p>
                  </a:txBody>
                  <a:tcPr marL="68144" marR="68144" marT="0" marB="0" anchor="ctr">
                    <a:lnT w="12700" cap="flat" cmpd="sng" algn="ctr">
                      <a:solidFill>
                        <a:schemeClr val="bg1"/>
                      </a:solidFill>
                      <a:prstDash val="solid"/>
                      <a:round/>
                      <a:headEnd type="none" w="med" len="med"/>
                      <a:tailEnd type="none" w="med" len="med"/>
                    </a:lnT>
                  </a:tcPr>
                </a:tc>
              </a:tr>
              <a:tr h="600679">
                <a:tc>
                  <a:txBody>
                    <a:bodyPr/>
                    <a:lstStyle/>
                    <a:p>
                      <a:pPr algn="l">
                        <a:spcBef>
                          <a:spcPts val="200"/>
                        </a:spcBef>
                        <a:spcAft>
                          <a:spcPts val="200"/>
                        </a:spcAft>
                      </a:pPr>
                      <a:r>
                        <a:rPr lang="es-ES" sz="1100">
                          <a:effectLst/>
                        </a:rPr>
                        <a:t>Operating pressure range</a:t>
                      </a:r>
                      <a:endParaRPr lang="es-ES" sz="1100">
                        <a:effectLst/>
                        <a:latin typeface="Calibri"/>
                        <a:ea typeface="Calibri"/>
                        <a:cs typeface="Times New Roman"/>
                      </a:endParaRPr>
                    </a:p>
                  </a:txBody>
                  <a:tcPr marL="68144" marR="68144" marT="0" marB="0" anchor="ctr"/>
                </a:tc>
                <a:tc>
                  <a:txBody>
                    <a:bodyPr/>
                    <a:lstStyle/>
                    <a:p>
                      <a:pPr algn="l">
                        <a:spcBef>
                          <a:spcPts val="200"/>
                        </a:spcBef>
                        <a:spcAft>
                          <a:spcPts val="200"/>
                        </a:spcAft>
                      </a:pPr>
                      <a:r>
                        <a:rPr lang="en-US" sz="1100" kern="1200" dirty="0">
                          <a:solidFill>
                            <a:schemeClr val="dk1"/>
                          </a:solidFill>
                          <a:effectLst/>
                          <a:latin typeface="+mn-lt"/>
                          <a:ea typeface="+mn-ea"/>
                          <a:cs typeface="+mn-cs"/>
                        </a:rPr>
                        <a:t>From vacuum to 200 bar</a:t>
                      </a:r>
                      <a:endParaRPr lang="es-ES" sz="1100" kern="1200" dirty="0">
                        <a:solidFill>
                          <a:schemeClr val="dk1"/>
                        </a:solidFill>
                        <a:effectLst/>
                        <a:latin typeface="+mn-lt"/>
                        <a:ea typeface="+mn-ea"/>
                        <a:cs typeface="+mn-cs"/>
                      </a:endParaRPr>
                    </a:p>
                    <a:p>
                      <a:pPr algn="l">
                        <a:spcBef>
                          <a:spcPts val="200"/>
                        </a:spcBef>
                        <a:spcAft>
                          <a:spcPts val="200"/>
                        </a:spcAft>
                      </a:pPr>
                      <a:r>
                        <a:rPr lang="en-US" sz="1100" dirty="0">
                          <a:effectLst/>
                        </a:rPr>
                        <a:t>Pressure regulation: automated PID software controlled</a:t>
                      </a:r>
                      <a:endParaRPr lang="es-ES" sz="1100" dirty="0">
                        <a:effectLst/>
                      </a:endParaRPr>
                    </a:p>
                    <a:p>
                      <a:pPr algn="l">
                        <a:spcBef>
                          <a:spcPts val="200"/>
                        </a:spcBef>
                        <a:spcAft>
                          <a:spcPts val="200"/>
                        </a:spcAft>
                      </a:pPr>
                      <a:r>
                        <a:rPr lang="en-US" sz="1100" dirty="0">
                          <a:effectLst/>
                        </a:rPr>
                        <a:t>Aliquot sizing ~Fixed P, </a:t>
                      </a:r>
                      <a:r>
                        <a:rPr lang="en-US" sz="1100" dirty="0" err="1">
                          <a:effectLst/>
                        </a:rPr>
                        <a:t>Δp</a:t>
                      </a:r>
                      <a:r>
                        <a:rPr lang="en-US" sz="1100" dirty="0">
                          <a:effectLst/>
                        </a:rPr>
                        <a:t> or f(</a:t>
                      </a:r>
                      <a:r>
                        <a:rPr lang="en-US" sz="1100" dirty="0" err="1">
                          <a:effectLst/>
                        </a:rPr>
                        <a:t>Δp</a:t>
                      </a:r>
                      <a:r>
                        <a:rPr lang="en-US" sz="1100" dirty="0">
                          <a:effectLst/>
                        </a:rPr>
                        <a:t>)</a:t>
                      </a:r>
                      <a:endParaRPr lang="es-ES" sz="1100" dirty="0">
                        <a:effectLst/>
                        <a:latin typeface="Calibri"/>
                        <a:ea typeface="Calibri"/>
                        <a:cs typeface="Times New Roman"/>
                      </a:endParaRPr>
                    </a:p>
                  </a:txBody>
                  <a:tcPr marL="68144" marR="68144" marT="0" marB="0" anchor="ctr"/>
                </a:tc>
              </a:tr>
              <a:tr h="817732">
                <a:tc>
                  <a:txBody>
                    <a:bodyPr/>
                    <a:lstStyle/>
                    <a:p>
                      <a:pPr algn="l">
                        <a:spcBef>
                          <a:spcPts val="200"/>
                        </a:spcBef>
                        <a:spcAft>
                          <a:spcPts val="200"/>
                        </a:spcAft>
                      </a:pPr>
                      <a:r>
                        <a:rPr lang="es-ES" sz="1100">
                          <a:effectLst/>
                        </a:rPr>
                        <a:t>Pressure measurements</a:t>
                      </a:r>
                      <a:endParaRPr lang="es-ES" sz="1100">
                        <a:effectLst/>
                        <a:latin typeface="Calibri"/>
                        <a:ea typeface="Calibri"/>
                        <a:cs typeface="Times New Roman"/>
                      </a:endParaRPr>
                    </a:p>
                  </a:txBody>
                  <a:tcPr marL="68144" marR="68144" marT="0" marB="0" anchor="ctr"/>
                </a:tc>
                <a:tc>
                  <a:txBody>
                    <a:bodyPr/>
                    <a:lstStyle/>
                    <a:p>
                      <a:pPr algn="l">
                        <a:spcBef>
                          <a:spcPts val="200"/>
                        </a:spcBef>
                        <a:spcAft>
                          <a:spcPts val="200"/>
                        </a:spcAft>
                      </a:pPr>
                      <a:r>
                        <a:rPr lang="en-US" sz="1100" dirty="0">
                          <a:effectLst/>
                        </a:rPr>
                        <a:t>4 pressure transducers</a:t>
                      </a:r>
                      <a:endParaRPr lang="es-ES" sz="1100" dirty="0">
                        <a:effectLst/>
                      </a:endParaRPr>
                    </a:p>
                    <a:p>
                      <a:pPr algn="l">
                        <a:spcBef>
                          <a:spcPts val="200"/>
                        </a:spcBef>
                        <a:spcAft>
                          <a:spcPts val="200"/>
                        </a:spcAft>
                      </a:pPr>
                      <a:r>
                        <a:rPr lang="en-US" sz="1100" dirty="0">
                          <a:effectLst/>
                        </a:rPr>
                        <a:t>Pressure regulation: 2 transducers for vacuum to 200 bar</a:t>
                      </a:r>
                      <a:endParaRPr lang="es-ES" sz="1100" dirty="0">
                        <a:effectLst/>
                      </a:endParaRPr>
                    </a:p>
                    <a:p>
                      <a:pPr algn="l">
                        <a:spcBef>
                          <a:spcPts val="200"/>
                        </a:spcBef>
                        <a:spcAft>
                          <a:spcPts val="200"/>
                        </a:spcAft>
                      </a:pPr>
                      <a:r>
                        <a:rPr lang="en-US" sz="1100" dirty="0">
                          <a:effectLst/>
                        </a:rPr>
                        <a:t>Experiment pressure: 1 transducer for vacuum to 200 bar</a:t>
                      </a:r>
                      <a:endParaRPr lang="es-ES" sz="1100" dirty="0">
                        <a:effectLst/>
                      </a:endParaRPr>
                    </a:p>
                    <a:p>
                      <a:pPr algn="l">
                        <a:spcBef>
                          <a:spcPts val="200"/>
                        </a:spcBef>
                        <a:spcAft>
                          <a:spcPts val="200"/>
                        </a:spcAft>
                      </a:pPr>
                      <a:r>
                        <a:rPr lang="en-US" sz="1100" dirty="0">
                          <a:effectLst/>
                        </a:rPr>
                        <a:t> </a:t>
                      </a:r>
                      <a:endParaRPr lang="es-ES" sz="1100" dirty="0">
                        <a:effectLst/>
                        <a:latin typeface="Calibri"/>
                        <a:ea typeface="Calibri"/>
                        <a:cs typeface="Times New Roman"/>
                      </a:endParaRPr>
                    </a:p>
                  </a:txBody>
                  <a:tcPr marL="68144" marR="68144" marT="0" marB="0" anchor="ctr"/>
                </a:tc>
              </a:tr>
              <a:tr h="383627">
                <a:tc>
                  <a:txBody>
                    <a:bodyPr/>
                    <a:lstStyle/>
                    <a:p>
                      <a:pPr algn="l">
                        <a:spcBef>
                          <a:spcPts val="200"/>
                        </a:spcBef>
                        <a:spcAft>
                          <a:spcPts val="200"/>
                        </a:spcAft>
                      </a:pPr>
                      <a:r>
                        <a:rPr lang="es-ES" sz="1100">
                          <a:effectLst/>
                        </a:rPr>
                        <a:t>Maximum sensitivity</a:t>
                      </a:r>
                      <a:endParaRPr lang="es-ES" sz="1100">
                        <a:effectLst/>
                        <a:latin typeface="Calibri"/>
                        <a:ea typeface="Calibri"/>
                        <a:cs typeface="Times New Roman"/>
                      </a:endParaRPr>
                    </a:p>
                  </a:txBody>
                  <a:tcPr marL="68144" marR="68144" marT="0" marB="0" anchor="ctr"/>
                </a:tc>
                <a:tc>
                  <a:txBody>
                    <a:bodyPr/>
                    <a:lstStyle/>
                    <a:p>
                      <a:pPr algn="l">
                        <a:spcBef>
                          <a:spcPts val="200"/>
                        </a:spcBef>
                        <a:spcAft>
                          <a:spcPts val="200"/>
                        </a:spcAft>
                      </a:pPr>
                      <a:r>
                        <a:rPr lang="en-US" sz="1100" dirty="0">
                          <a:effectLst/>
                        </a:rPr>
                        <a:t>3 </a:t>
                      </a:r>
                      <a:r>
                        <a:rPr lang="es-ES" sz="1100" dirty="0">
                          <a:effectLst/>
                        </a:rPr>
                        <a:t>μ</a:t>
                      </a:r>
                      <a:r>
                        <a:rPr lang="en-US" sz="1100" dirty="0">
                          <a:effectLst/>
                        </a:rPr>
                        <a:t>g H2 equivalent to 0.3 </a:t>
                      </a:r>
                      <a:r>
                        <a:rPr lang="en-US" sz="1100" dirty="0" err="1">
                          <a:effectLst/>
                        </a:rPr>
                        <a:t>wt</a:t>
                      </a:r>
                      <a:r>
                        <a:rPr lang="en-US" sz="1100" dirty="0">
                          <a:effectLst/>
                        </a:rPr>
                        <a:t>% for 1 mg of sample</a:t>
                      </a:r>
                      <a:endParaRPr lang="es-ES" sz="1100" dirty="0">
                        <a:effectLst/>
                      </a:endParaRPr>
                    </a:p>
                    <a:p>
                      <a:pPr algn="l">
                        <a:spcBef>
                          <a:spcPts val="200"/>
                        </a:spcBef>
                        <a:spcAft>
                          <a:spcPts val="200"/>
                        </a:spcAft>
                      </a:pPr>
                      <a:r>
                        <a:rPr lang="en-US" sz="1100" dirty="0">
                          <a:effectLst/>
                        </a:rPr>
                        <a:t>(with the </a:t>
                      </a:r>
                      <a:r>
                        <a:rPr lang="en-US" sz="1100" dirty="0" err="1">
                          <a:effectLst/>
                        </a:rPr>
                        <a:t>MicroDoser</a:t>
                      </a:r>
                      <a:r>
                        <a:rPr lang="en-US" sz="1100" dirty="0">
                          <a:effectLst/>
                        </a:rPr>
                        <a:t> sample holder)</a:t>
                      </a:r>
                      <a:endParaRPr lang="es-ES" sz="1100" dirty="0">
                        <a:effectLst/>
                        <a:latin typeface="Calibri"/>
                        <a:ea typeface="Calibri"/>
                        <a:cs typeface="Times New Roman"/>
                      </a:endParaRPr>
                    </a:p>
                  </a:txBody>
                  <a:tcPr marL="68144" marR="68144" marT="0" marB="0" anchor="ctr"/>
                </a:tc>
              </a:tr>
            </a:tbl>
          </a:graphicData>
        </a:graphic>
      </p:graphicFrame>
    </p:spTree>
    <p:extLst>
      <p:ext uri="{BB962C8B-B14F-4D97-AF65-F5344CB8AC3E}">
        <p14:creationId xmlns:p14="http://schemas.microsoft.com/office/powerpoint/2010/main" val="53466698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81546"/>
            <a:ext cx="8382000" cy="443198"/>
          </a:xfrm>
        </p:spPr>
        <p:txBody>
          <a:bodyPr/>
          <a:lstStyle/>
          <a:p>
            <a:r>
              <a:rPr lang="es-ES" sz="3200" dirty="0" smtClean="0"/>
              <a:t>PCTPro-2000</a:t>
            </a:r>
            <a:endParaRPr lang="es-ES" sz="3200" dirty="0"/>
          </a:p>
        </p:txBody>
      </p:sp>
      <p:grpSp>
        <p:nvGrpSpPr>
          <p:cNvPr id="3" name="2 Grupo"/>
          <p:cNvGrpSpPr/>
          <p:nvPr/>
        </p:nvGrpSpPr>
        <p:grpSpPr>
          <a:xfrm>
            <a:off x="323528" y="1340768"/>
            <a:ext cx="3389174" cy="2999184"/>
            <a:chOff x="395536" y="787708"/>
            <a:chExt cx="3389174" cy="2999184"/>
          </a:xfrm>
        </p:grpSpPr>
        <p:pic>
          <p:nvPicPr>
            <p:cNvPr id="4" name="Picture 4" descr="2012-02-06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18570"/>
              <a:ext cx="2487613" cy="186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95536" y="3186728"/>
              <a:ext cx="702436" cy="600164"/>
            </a:xfrm>
            <a:prstGeom prst="rect">
              <a:avLst/>
            </a:prstGeom>
            <a:noFill/>
          </p:spPr>
          <p:txBody>
            <a:bodyPr wrap="none" rtlCol="0">
              <a:spAutoFit/>
            </a:bodyPr>
            <a:lstStyle/>
            <a:p>
              <a:r>
                <a:rPr lang="es-ES" sz="1100" dirty="0" err="1" smtClean="0">
                  <a:latin typeface="Arial" panose="020B0604020202020204" pitchFamily="34" charset="0"/>
                  <a:cs typeface="Arial" panose="020B0604020202020204" pitchFamily="34" charset="0"/>
                </a:rPr>
                <a:t>Furnace</a:t>
              </a:r>
              <a:endParaRPr lang="es-ES" sz="1100" dirty="0" smtClean="0">
                <a:latin typeface="Arial" panose="020B0604020202020204" pitchFamily="34" charset="0"/>
                <a:cs typeface="Arial" panose="020B0604020202020204" pitchFamily="34" charset="0"/>
              </a:endParaRPr>
            </a:p>
            <a:p>
              <a:r>
                <a:rPr lang="es-ES" sz="1100" dirty="0" smtClean="0">
                  <a:latin typeface="Arial" panose="020B0604020202020204" pitchFamily="34" charset="0"/>
                  <a:cs typeface="Arial" panose="020B0604020202020204" pitchFamily="34" charset="0"/>
                </a:rPr>
                <a:t>1200ºC</a:t>
              </a:r>
            </a:p>
            <a:p>
              <a:r>
                <a:rPr lang="es-ES" sz="1100" dirty="0" smtClean="0">
                  <a:latin typeface="Arial" panose="020B0604020202020204" pitchFamily="34" charset="0"/>
                  <a:cs typeface="Arial" panose="020B0604020202020204" pitchFamily="34" charset="0"/>
                </a:rPr>
                <a:t>P=2 kW</a:t>
              </a:r>
              <a:endParaRPr lang="es-ES" sz="1100" dirty="0">
                <a:latin typeface="Arial" panose="020B0604020202020204" pitchFamily="34" charset="0"/>
                <a:cs typeface="Arial" panose="020B0604020202020204" pitchFamily="34" charset="0"/>
              </a:endParaRPr>
            </a:p>
          </p:txBody>
        </p:sp>
        <p:sp>
          <p:nvSpPr>
            <p:cNvPr id="6" name="5 CuadroTexto"/>
            <p:cNvSpPr txBox="1"/>
            <p:nvPr/>
          </p:nvSpPr>
          <p:spPr>
            <a:xfrm>
              <a:off x="1254707" y="3239398"/>
              <a:ext cx="797013" cy="261610"/>
            </a:xfrm>
            <a:prstGeom prst="rect">
              <a:avLst/>
            </a:prstGeom>
            <a:noFill/>
          </p:spPr>
          <p:txBody>
            <a:bodyPr wrap="none" rtlCol="0">
              <a:spAutoFit/>
            </a:bodyPr>
            <a:lstStyle/>
            <a:p>
              <a:r>
                <a:rPr lang="es-ES" sz="1100" dirty="0" err="1" smtClean="0">
                  <a:latin typeface="Arial" panose="020B0604020202020204" pitchFamily="34" charset="0"/>
                  <a:cs typeface="Arial" panose="020B0604020202020204" pitchFamily="34" charset="0"/>
                </a:rPr>
                <a:t>Hydrogen</a:t>
              </a:r>
              <a:endParaRPr lang="es-ES" sz="1100" dirty="0">
                <a:latin typeface="Arial" panose="020B0604020202020204" pitchFamily="34" charset="0"/>
                <a:cs typeface="Arial" panose="020B0604020202020204" pitchFamily="34" charset="0"/>
              </a:endParaRPr>
            </a:p>
          </p:txBody>
        </p:sp>
        <p:sp>
          <p:nvSpPr>
            <p:cNvPr id="7" name="6 CuadroTexto"/>
            <p:cNvSpPr txBox="1"/>
            <p:nvPr/>
          </p:nvSpPr>
          <p:spPr>
            <a:xfrm>
              <a:off x="2002292" y="3239398"/>
              <a:ext cx="625492" cy="261610"/>
            </a:xfrm>
            <a:prstGeom prst="rect">
              <a:avLst/>
            </a:prstGeom>
            <a:noFill/>
          </p:spPr>
          <p:txBody>
            <a:bodyPr wrap="none" rtlCol="0">
              <a:spAutoFit/>
            </a:bodyPr>
            <a:lstStyle/>
            <a:p>
              <a:r>
                <a:rPr lang="es-ES" sz="1100" dirty="0" err="1" smtClean="0">
                  <a:latin typeface="Arial" panose="020B0604020202020204" pitchFamily="34" charset="0"/>
                  <a:cs typeface="Arial" panose="020B0604020202020204" pitchFamily="34" charset="0"/>
                </a:rPr>
                <a:t>Helium</a:t>
              </a:r>
              <a:endParaRPr lang="es-ES" sz="1100" dirty="0">
                <a:latin typeface="Arial" panose="020B0604020202020204" pitchFamily="34" charset="0"/>
                <a:cs typeface="Arial" panose="020B0604020202020204" pitchFamily="34" charset="0"/>
              </a:endParaRPr>
            </a:p>
          </p:txBody>
        </p:sp>
        <p:sp>
          <p:nvSpPr>
            <p:cNvPr id="8" name="7 CuadroTexto"/>
            <p:cNvSpPr txBox="1"/>
            <p:nvPr/>
          </p:nvSpPr>
          <p:spPr>
            <a:xfrm>
              <a:off x="1714260" y="787708"/>
              <a:ext cx="647934" cy="430887"/>
            </a:xfrm>
            <a:prstGeom prst="rect">
              <a:avLst/>
            </a:prstGeom>
            <a:noFill/>
          </p:spPr>
          <p:txBody>
            <a:bodyPr wrap="none" rtlCol="0">
              <a:spAutoFit/>
            </a:bodyPr>
            <a:lstStyle/>
            <a:p>
              <a:r>
                <a:rPr lang="es-ES" sz="1100" dirty="0" smtClean="0">
                  <a:latin typeface="Arial" panose="020B0604020202020204" pitchFamily="34" charset="0"/>
                  <a:cs typeface="Arial" panose="020B0604020202020204" pitchFamily="34" charset="0"/>
                </a:rPr>
                <a:t>Manual</a:t>
              </a:r>
            </a:p>
            <a:p>
              <a:r>
                <a:rPr lang="es-ES" sz="1100" dirty="0" err="1" smtClean="0">
                  <a:latin typeface="Arial" panose="020B0604020202020204" pitchFamily="34" charset="0"/>
                  <a:cs typeface="Arial" panose="020B0604020202020204" pitchFamily="34" charset="0"/>
                </a:rPr>
                <a:t>valve</a:t>
              </a:r>
              <a:endParaRPr lang="es-ES" sz="1100" dirty="0">
                <a:latin typeface="Arial" panose="020B0604020202020204" pitchFamily="34" charset="0"/>
                <a:cs typeface="Arial" panose="020B0604020202020204" pitchFamily="34" charset="0"/>
              </a:endParaRPr>
            </a:p>
          </p:txBody>
        </p:sp>
        <p:sp>
          <p:nvSpPr>
            <p:cNvPr id="9" name="8 CuadroTexto"/>
            <p:cNvSpPr txBox="1"/>
            <p:nvPr/>
          </p:nvSpPr>
          <p:spPr>
            <a:xfrm>
              <a:off x="2587211" y="863134"/>
              <a:ext cx="1048685" cy="261610"/>
            </a:xfrm>
            <a:prstGeom prst="rect">
              <a:avLst/>
            </a:prstGeom>
            <a:noFill/>
          </p:spPr>
          <p:txBody>
            <a:bodyPr wrap="none" rtlCol="0">
              <a:spAutoFit/>
            </a:bodyPr>
            <a:lstStyle/>
            <a:p>
              <a:r>
                <a:rPr lang="es-ES" sz="1100" dirty="0" smtClean="0">
                  <a:latin typeface="Arial" panose="020B0604020202020204" pitchFamily="34" charset="0"/>
                  <a:cs typeface="Arial" panose="020B0604020202020204" pitchFamily="34" charset="0"/>
                </a:rPr>
                <a:t>PCTPro-2000</a:t>
              </a:r>
              <a:endParaRPr lang="es-ES" sz="1100" dirty="0">
                <a:latin typeface="Arial" panose="020B0604020202020204" pitchFamily="34" charset="0"/>
                <a:cs typeface="Arial" panose="020B0604020202020204" pitchFamily="34" charset="0"/>
              </a:endParaRPr>
            </a:p>
          </p:txBody>
        </p:sp>
        <p:sp>
          <p:nvSpPr>
            <p:cNvPr id="10" name="9 CuadroTexto"/>
            <p:cNvSpPr txBox="1"/>
            <p:nvPr/>
          </p:nvSpPr>
          <p:spPr>
            <a:xfrm>
              <a:off x="3059832" y="1772816"/>
              <a:ext cx="724878" cy="430887"/>
            </a:xfrm>
            <a:prstGeom prst="rect">
              <a:avLst/>
            </a:prstGeom>
            <a:noFill/>
          </p:spPr>
          <p:txBody>
            <a:bodyPr wrap="none" rtlCol="0">
              <a:spAutoFit/>
            </a:bodyPr>
            <a:lstStyle/>
            <a:p>
              <a:r>
                <a:rPr lang="es-ES" sz="1100" dirty="0" err="1" smtClean="0">
                  <a:latin typeface="Arial" panose="020B0604020202020204" pitchFamily="34" charset="0"/>
                  <a:cs typeface="Arial" panose="020B0604020202020204" pitchFamily="34" charset="0"/>
                </a:rPr>
                <a:t>User</a:t>
              </a:r>
              <a:endParaRPr lang="es-ES" sz="1100" dirty="0" smtClean="0">
                <a:latin typeface="Arial" panose="020B0604020202020204" pitchFamily="34" charset="0"/>
                <a:cs typeface="Arial" panose="020B0604020202020204" pitchFamily="34" charset="0"/>
              </a:endParaRPr>
            </a:p>
            <a:p>
              <a:r>
                <a:rPr lang="es-ES" sz="1100" dirty="0" smtClean="0">
                  <a:latin typeface="Arial" panose="020B0604020202020204" pitchFamily="34" charset="0"/>
                  <a:cs typeface="Arial" panose="020B0604020202020204" pitchFamily="34" charset="0"/>
                </a:rPr>
                <a:t>interface</a:t>
              </a:r>
              <a:endParaRPr lang="es-ES" sz="1100" dirty="0">
                <a:latin typeface="Arial" panose="020B0604020202020204" pitchFamily="34" charset="0"/>
                <a:cs typeface="Arial" panose="020B0604020202020204" pitchFamily="34" charset="0"/>
              </a:endParaRPr>
            </a:p>
          </p:txBody>
        </p:sp>
        <p:cxnSp>
          <p:nvCxnSpPr>
            <p:cNvPr id="11" name="10 Conector recto de flecha"/>
            <p:cNvCxnSpPr>
              <a:stCxn id="9" idx="1"/>
            </p:cNvCxnSpPr>
            <p:nvPr/>
          </p:nvCxnSpPr>
          <p:spPr>
            <a:xfrm flipH="1">
              <a:off x="1887418" y="993939"/>
              <a:ext cx="699793" cy="6976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11 Conector recto de flecha"/>
            <p:cNvCxnSpPr/>
            <p:nvPr/>
          </p:nvCxnSpPr>
          <p:spPr>
            <a:xfrm flipH="1">
              <a:off x="1525084" y="980728"/>
              <a:ext cx="238604" cy="3396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12 Conector recto de flecha"/>
            <p:cNvCxnSpPr>
              <a:stCxn id="10" idx="1"/>
            </p:cNvCxnSpPr>
            <p:nvPr/>
          </p:nvCxnSpPr>
          <p:spPr>
            <a:xfrm flipH="1">
              <a:off x="2362194" y="1988260"/>
              <a:ext cx="697638" cy="72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13 Conector recto de flecha"/>
            <p:cNvCxnSpPr/>
            <p:nvPr/>
          </p:nvCxnSpPr>
          <p:spPr>
            <a:xfrm flipH="1" flipV="1">
              <a:off x="2051720" y="2970530"/>
              <a:ext cx="139588" cy="3144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14 Conector recto de flecha"/>
            <p:cNvCxnSpPr/>
            <p:nvPr/>
          </p:nvCxnSpPr>
          <p:spPr>
            <a:xfrm flipH="1" flipV="1">
              <a:off x="1331640" y="2996953"/>
              <a:ext cx="144016" cy="2880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15 Conector recto de flecha"/>
            <p:cNvCxnSpPr/>
            <p:nvPr/>
          </p:nvCxnSpPr>
          <p:spPr>
            <a:xfrm flipV="1">
              <a:off x="755576" y="1772816"/>
              <a:ext cx="144016" cy="14401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pic>
        <p:nvPicPr>
          <p:cNvPr id="17" name="Picture 6"/>
          <p:cNvPicPr>
            <a:picLocks noChangeAspect="1" noChangeArrowheads="1"/>
          </p:cNvPicPr>
          <p:nvPr/>
        </p:nvPicPr>
        <p:blipFill>
          <a:blip r:embed="rId4" cstate="print">
            <a:lum bright="10000" contrast="10000"/>
            <a:extLst>
              <a:ext uri="{28A0092B-C50C-407E-A947-70E740481C1C}">
                <a14:useLocalDpi xmlns:a14="http://schemas.microsoft.com/office/drawing/2010/main" val="0"/>
              </a:ext>
            </a:extLst>
          </a:blip>
          <a:srcRect l="28233" r="36253" b="5882"/>
          <a:stretch>
            <a:fillRect/>
          </a:stretch>
        </p:blipFill>
        <p:spPr bwMode="auto">
          <a:xfrm>
            <a:off x="7016750" y="1672977"/>
            <a:ext cx="288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7392988" y="2009477"/>
            <a:ext cx="1389062" cy="553998"/>
          </a:xfrm>
          <a:prstGeom prst="rect">
            <a:avLst/>
          </a:prstGeom>
          <a:solidFill>
            <a:srgbClr val="CCFF66"/>
          </a:solidFill>
          <a:ln w="38100" cmpd="dbl">
            <a:solidFill>
              <a:schemeClr val="tx1"/>
            </a:solidFill>
            <a:miter lim="800000"/>
            <a:headEnd/>
            <a:tailEnd/>
          </a:ln>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buFontTx/>
              <a:buChar char="•"/>
            </a:pPr>
            <a:r>
              <a:rPr lang="es-ES_tradnl" altLang="es-ES" sz="1200" dirty="0">
                <a:latin typeface="Calibri" pitchFamily="34" charset="0"/>
              </a:rPr>
              <a:t> </a:t>
            </a:r>
            <a:r>
              <a:rPr lang="es-ES_tradnl" altLang="es-ES" sz="1200" dirty="0" smtClean="0">
                <a:latin typeface="Calibri" pitchFamily="34" charset="0"/>
              </a:rPr>
              <a:t>SS-304</a:t>
            </a:r>
            <a:endParaRPr lang="es-ES_tradnl" altLang="es-ES" sz="1200" dirty="0">
              <a:latin typeface="Calibri" pitchFamily="34" charset="0"/>
            </a:endParaRPr>
          </a:p>
          <a:p>
            <a:pPr eaLnBrk="1" hangingPunct="1">
              <a:spcBef>
                <a:spcPct val="50000"/>
              </a:spcBef>
              <a:buFontTx/>
              <a:buChar char="•"/>
            </a:pPr>
            <a:r>
              <a:rPr lang="es-ES_tradnl" altLang="es-ES" sz="1200" dirty="0">
                <a:latin typeface="Calibri" pitchFamily="34" charset="0"/>
              </a:rPr>
              <a:t> </a:t>
            </a:r>
            <a:r>
              <a:rPr lang="es-ES_tradnl" altLang="es-ES" sz="1200" dirty="0" err="1" smtClean="0">
                <a:latin typeface="Calibri" pitchFamily="34" charset="0"/>
              </a:rPr>
              <a:t>p</a:t>
            </a:r>
            <a:r>
              <a:rPr lang="es-ES_tradnl" altLang="es-ES" sz="1200" baseline="-25000" dirty="0" err="1" smtClean="0">
                <a:latin typeface="Calibri" pitchFamily="34" charset="0"/>
              </a:rPr>
              <a:t>MAX</a:t>
            </a:r>
            <a:r>
              <a:rPr lang="es-ES_tradnl" altLang="es-ES" sz="1200" dirty="0" smtClean="0">
                <a:latin typeface="Calibri" pitchFamily="34" charset="0"/>
              </a:rPr>
              <a:t>=15 </a:t>
            </a:r>
            <a:r>
              <a:rPr lang="es-ES_tradnl" altLang="es-ES" sz="1200" dirty="0">
                <a:latin typeface="Calibri" pitchFamily="34" charset="0"/>
              </a:rPr>
              <a:t>[kg/cm</a:t>
            </a:r>
            <a:r>
              <a:rPr lang="es-ES_tradnl" altLang="es-ES" sz="1200" baseline="30000" dirty="0">
                <a:latin typeface="Calibri" pitchFamily="34" charset="0"/>
              </a:rPr>
              <a:t>2</a:t>
            </a:r>
            <a:r>
              <a:rPr lang="es-ES_tradnl" altLang="es-ES" sz="1200" dirty="0">
                <a:latin typeface="Calibri" pitchFamily="34" charset="0"/>
              </a:rPr>
              <a:t>]</a:t>
            </a:r>
            <a:endParaRPr lang="es-ES" altLang="es-ES" sz="1200" dirty="0">
              <a:latin typeface="Calibri" pitchFamily="34" charset="0"/>
            </a:endParaRPr>
          </a:p>
        </p:txBody>
      </p:sp>
      <p:sp>
        <p:nvSpPr>
          <p:cNvPr id="19" name="Text Box 15"/>
          <p:cNvSpPr txBox="1">
            <a:spLocks noChangeArrowheads="1"/>
          </p:cNvSpPr>
          <p:nvPr/>
        </p:nvSpPr>
        <p:spPr bwMode="auto">
          <a:xfrm>
            <a:off x="4821238" y="1988840"/>
            <a:ext cx="1238250" cy="553998"/>
          </a:xfrm>
          <a:prstGeom prst="rect">
            <a:avLst/>
          </a:prstGeom>
          <a:solidFill>
            <a:srgbClr val="CCFF66"/>
          </a:solidFill>
          <a:ln w="38100" cmpd="dbl">
            <a:solidFill>
              <a:schemeClr val="tx1"/>
            </a:solidFill>
            <a:miter lim="800000"/>
            <a:headEnd/>
            <a:tailEnd/>
          </a:ln>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buFontTx/>
              <a:buChar char="•"/>
            </a:pPr>
            <a:r>
              <a:rPr lang="es-ES_tradnl" altLang="es-ES" sz="1200" dirty="0">
                <a:latin typeface="Calibri" pitchFamily="34" charset="0"/>
              </a:rPr>
              <a:t> </a:t>
            </a:r>
            <a:r>
              <a:rPr lang="es-ES_tradnl" altLang="es-ES" sz="1200" dirty="0" err="1" smtClean="0">
                <a:latin typeface="Calibri" pitchFamily="34" charset="0"/>
              </a:rPr>
              <a:t>Glass-quartz</a:t>
            </a:r>
            <a:endParaRPr lang="es-ES_tradnl" altLang="es-ES" sz="1200" dirty="0">
              <a:latin typeface="Calibri" pitchFamily="34" charset="0"/>
            </a:endParaRPr>
          </a:p>
          <a:p>
            <a:pPr eaLnBrk="1" hangingPunct="1">
              <a:spcBef>
                <a:spcPct val="50000"/>
              </a:spcBef>
              <a:buFontTx/>
              <a:buChar char="•"/>
            </a:pPr>
            <a:r>
              <a:rPr lang="es-ES_tradnl" altLang="es-ES" sz="1200" i="1" dirty="0">
                <a:latin typeface="Calibri" pitchFamily="34" charset="0"/>
              </a:rPr>
              <a:t> </a:t>
            </a:r>
            <a:r>
              <a:rPr lang="es-ES_tradnl" altLang="es-ES" sz="1200" i="1" dirty="0" err="1" smtClean="0">
                <a:latin typeface="Calibri" pitchFamily="34" charset="0"/>
              </a:rPr>
              <a:t>p</a:t>
            </a:r>
            <a:r>
              <a:rPr lang="es-ES_tradnl" altLang="es-ES" sz="1200" baseline="-25000" dirty="0" err="1" smtClean="0">
                <a:latin typeface="Calibri" pitchFamily="34" charset="0"/>
              </a:rPr>
              <a:t>MAX</a:t>
            </a:r>
            <a:r>
              <a:rPr lang="es-ES_tradnl" altLang="es-ES" sz="1200" dirty="0" smtClean="0">
                <a:latin typeface="Calibri" pitchFamily="34" charset="0"/>
              </a:rPr>
              <a:t>=2 bar</a:t>
            </a:r>
            <a:endParaRPr lang="es-ES" altLang="es-ES" sz="1200" dirty="0">
              <a:latin typeface="Calibri" pitchFamily="34" charset="0"/>
            </a:endParaRPr>
          </a:p>
        </p:txBody>
      </p:sp>
      <p:sp>
        <p:nvSpPr>
          <p:cNvPr id="20" name="AutoShape 18"/>
          <p:cNvSpPr>
            <a:spLocks noChangeArrowheads="1"/>
          </p:cNvSpPr>
          <p:nvPr/>
        </p:nvSpPr>
        <p:spPr bwMode="auto">
          <a:xfrm>
            <a:off x="6173788" y="2218358"/>
            <a:ext cx="736600" cy="122237"/>
          </a:xfrm>
          <a:prstGeom prst="rightArrow">
            <a:avLst>
              <a:gd name="adj1" fmla="val 50000"/>
              <a:gd name="adj2" fmla="val 7529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pic>
        <p:nvPicPr>
          <p:cNvPr id="21" name="Picture 19" descr="reactor vidrio"/>
          <p:cNvPicPr>
            <a:picLocks noChangeAspect="1" noChangeArrowheads="1"/>
          </p:cNvPicPr>
          <p:nvPr/>
        </p:nvPicPr>
        <p:blipFill>
          <a:blip r:embed="rId5">
            <a:lum bright="20000" contrast="20000"/>
            <a:extLst>
              <a:ext uri="{28A0092B-C50C-407E-A947-70E740481C1C}">
                <a14:useLocalDpi xmlns:a14="http://schemas.microsoft.com/office/drawing/2010/main" val="0"/>
              </a:ext>
            </a:extLst>
          </a:blip>
          <a:srcRect/>
          <a:stretch>
            <a:fillRect/>
          </a:stretch>
        </p:blipFill>
        <p:spPr bwMode="auto">
          <a:xfrm>
            <a:off x="4344988" y="1758132"/>
            <a:ext cx="34925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4274354" y="620688"/>
            <a:ext cx="4752528" cy="492443"/>
          </a:xfrm>
          <a:prstGeom prst="rect">
            <a:avLst/>
          </a:prstGeom>
          <a:noFill/>
        </p:spPr>
        <p:txBody>
          <a:bodyPr wrap="square" rtlCol="0">
            <a:spAutoFit/>
          </a:bodyPr>
          <a:lstStyle/>
          <a:p>
            <a:r>
              <a:rPr lang="en-US" sz="1300" dirty="0" smtClean="0">
                <a:latin typeface="Arial" panose="020B0604020202020204" pitchFamily="34" charset="0"/>
                <a:cs typeface="Arial" panose="020B0604020202020204" pitchFamily="34" charset="0"/>
              </a:rPr>
              <a:t>The facility has been calibrated using a sample of LaNi</a:t>
            </a:r>
            <a:r>
              <a:rPr lang="en-US" sz="1300" baseline="-25000" dirty="0" smtClean="0">
                <a:latin typeface="Arial" panose="020B0604020202020204" pitchFamily="34" charset="0"/>
                <a:cs typeface="Arial" panose="020B0604020202020204" pitchFamily="34" charset="0"/>
              </a:rPr>
              <a:t>5</a:t>
            </a:r>
            <a:r>
              <a:rPr lang="en-US" sz="1300" dirty="0" smtClean="0">
                <a:latin typeface="Arial" panose="020B0604020202020204" pitchFamily="34" charset="0"/>
                <a:cs typeface="Arial" panose="020B0604020202020204" pitchFamily="34" charset="0"/>
              </a:rPr>
              <a:t>: PCT curves at different temperatures.</a:t>
            </a:r>
            <a:endParaRPr lang="en-US" sz="1300" dirty="0">
              <a:latin typeface="Arial" panose="020B0604020202020204" pitchFamily="34" charset="0"/>
              <a:cs typeface="Arial" panose="020B0604020202020204" pitchFamily="34" charset="0"/>
            </a:endParaRPr>
          </a:p>
        </p:txBody>
      </p:sp>
      <p:pic>
        <p:nvPicPr>
          <p:cNvPr id="23" name="Picture 9" descr="caja de guantes laboratorio 4"/>
          <p:cNvPicPr>
            <a:picLocks noChangeAspect="1" noChangeArrowheads="1"/>
          </p:cNvPicPr>
          <p:nvPr/>
        </p:nvPicPr>
        <p:blipFill>
          <a:blip r:embed="rId6">
            <a:lum bright="10000"/>
            <a:extLst>
              <a:ext uri="{28A0092B-C50C-407E-A947-70E740481C1C}">
                <a14:useLocalDpi xmlns:a14="http://schemas.microsoft.com/office/drawing/2010/main" val="0"/>
              </a:ext>
            </a:extLst>
          </a:blip>
          <a:srcRect b="-1819"/>
          <a:stretch>
            <a:fillRect/>
          </a:stretch>
        </p:blipFill>
        <p:spPr bwMode="auto">
          <a:xfrm>
            <a:off x="4355976" y="3069828"/>
            <a:ext cx="1150938" cy="151130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pic>
        <p:nvPicPr>
          <p:cNvPr id="24" name="Picture 12" descr="caja de guantes laboratorio 3"/>
          <p:cNvPicPr>
            <a:picLocks noChangeAspect="1" noChangeArrowheads="1"/>
          </p:cNvPicPr>
          <p:nvPr/>
        </p:nvPicPr>
        <p:blipFill>
          <a:blip r:embed="rId7">
            <a:lum bright="10000"/>
            <a:extLst>
              <a:ext uri="{28A0092B-C50C-407E-A947-70E740481C1C}">
                <a14:useLocalDpi xmlns:a14="http://schemas.microsoft.com/office/drawing/2010/main" val="0"/>
              </a:ext>
            </a:extLst>
          </a:blip>
          <a:srcRect/>
          <a:stretch>
            <a:fillRect/>
          </a:stretch>
        </p:blipFill>
        <p:spPr bwMode="auto">
          <a:xfrm>
            <a:off x="6515025" y="3069828"/>
            <a:ext cx="1584325" cy="151130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
        <p:nvSpPr>
          <p:cNvPr id="25" name="24 CuadroTexto"/>
          <p:cNvSpPr txBox="1"/>
          <p:nvPr/>
        </p:nvSpPr>
        <p:spPr>
          <a:xfrm>
            <a:off x="4283968" y="1177588"/>
            <a:ext cx="4752528" cy="492443"/>
          </a:xfrm>
          <a:prstGeom prst="rect">
            <a:avLst/>
          </a:prstGeom>
          <a:noFill/>
        </p:spPr>
        <p:txBody>
          <a:bodyPr wrap="square" rtlCol="0">
            <a:spAutoFit/>
          </a:bodyPr>
          <a:lstStyle/>
          <a:p>
            <a:r>
              <a:rPr lang="en-US" sz="1300" dirty="0" smtClean="0">
                <a:latin typeface="Arial" panose="020B0604020202020204" pitchFamily="34" charset="0"/>
                <a:cs typeface="Arial" panose="020B0604020202020204" pitchFamily="34" charset="0"/>
              </a:rPr>
              <a:t>A new design of the reactor has been implemented and a glove box has been manufactured (samples handling).</a:t>
            </a:r>
            <a:endParaRPr lang="en-US" sz="1300" dirty="0">
              <a:latin typeface="Arial" panose="020B0604020202020204" pitchFamily="34" charset="0"/>
              <a:cs typeface="Arial" panose="020B0604020202020204" pitchFamily="34" charset="0"/>
            </a:endParaRPr>
          </a:p>
        </p:txBody>
      </p:sp>
      <p:sp>
        <p:nvSpPr>
          <p:cNvPr id="26" name="25 CuadroTexto"/>
          <p:cNvSpPr txBox="1"/>
          <p:nvPr/>
        </p:nvSpPr>
        <p:spPr>
          <a:xfrm>
            <a:off x="218853" y="4581128"/>
            <a:ext cx="3633067" cy="692497"/>
          </a:xfrm>
          <a:prstGeom prst="rect">
            <a:avLst/>
          </a:prstGeom>
          <a:noFill/>
        </p:spPr>
        <p:txBody>
          <a:bodyPr wrap="square" rtlCol="0">
            <a:spAutoFit/>
          </a:bodyPr>
          <a:lstStyle/>
          <a:p>
            <a:pPr algn="just"/>
            <a:r>
              <a:rPr lang="en-US" sz="1300" dirty="0" smtClean="0">
                <a:latin typeface="Arial" panose="020B0604020202020204" pitchFamily="34" charset="0"/>
                <a:cs typeface="Arial" panose="020B0604020202020204" pitchFamily="34" charset="0"/>
              </a:rPr>
              <a:t>A new design of the reactor has been implemented and a glove box has been manufactured (samples handling).</a:t>
            </a:r>
            <a:endParaRPr lang="en-US" sz="1300" dirty="0">
              <a:latin typeface="Arial" panose="020B0604020202020204" pitchFamily="34" charset="0"/>
              <a:cs typeface="Arial" panose="020B0604020202020204" pitchFamily="34" charset="0"/>
            </a:endParaRPr>
          </a:p>
        </p:txBody>
      </p:sp>
      <p:pic>
        <p:nvPicPr>
          <p:cNvPr id="27" name="5 Imagen" descr="Activacion 2 pres-tiempo (ABS).bmp"/>
          <p:cNvPicPr>
            <a:picLocks noChangeAspect="1"/>
          </p:cNvPicPr>
          <p:nvPr/>
        </p:nvPicPr>
        <p:blipFill rotWithShape="1">
          <a:blip r:embed="rId8">
            <a:extLst>
              <a:ext uri="{28A0092B-C50C-407E-A947-70E740481C1C}">
                <a14:useLocalDpi xmlns:a14="http://schemas.microsoft.com/office/drawing/2010/main" val="0"/>
              </a:ext>
            </a:extLst>
          </a:blip>
          <a:srcRect l="721" r="1"/>
          <a:stretch/>
        </p:blipFill>
        <p:spPr bwMode="auto">
          <a:xfrm>
            <a:off x="4499992" y="4581128"/>
            <a:ext cx="4151313" cy="1666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8" name="27 CuadroTexto"/>
          <p:cNvSpPr txBox="1"/>
          <p:nvPr/>
        </p:nvSpPr>
        <p:spPr>
          <a:xfrm>
            <a:off x="218852" y="5445224"/>
            <a:ext cx="3633067" cy="492443"/>
          </a:xfrm>
          <a:prstGeom prst="rect">
            <a:avLst/>
          </a:prstGeom>
          <a:noFill/>
        </p:spPr>
        <p:txBody>
          <a:bodyPr wrap="square" rtlCol="0">
            <a:spAutoFit/>
          </a:bodyPr>
          <a:lstStyle/>
          <a:p>
            <a:pPr algn="just"/>
            <a:r>
              <a:rPr lang="en-US" sz="1300" dirty="0" smtClean="0">
                <a:latin typeface="Arial" panose="020B0604020202020204" pitchFamily="34" charset="0"/>
                <a:cs typeface="Arial" panose="020B0604020202020204" pitchFamily="34" charset="0"/>
              </a:rPr>
              <a:t>Technical </a:t>
            </a:r>
            <a:r>
              <a:rPr lang="en-US" sz="1300" dirty="0" smtClean="0">
                <a:latin typeface="Arial" panose="020B0604020202020204" pitchFamily="34" charset="0"/>
                <a:cs typeface="Arial" panose="020B0604020202020204" pitchFamily="34" charset="0"/>
              </a:rPr>
              <a:t>problems for a </a:t>
            </a:r>
            <a:r>
              <a:rPr lang="en-US" sz="1300" dirty="0" smtClean="0">
                <a:latin typeface="Arial" panose="020B0604020202020204" pitchFamily="34" charset="0"/>
                <a:cs typeface="Arial" panose="020B0604020202020204" pitchFamily="34" charset="0"/>
              </a:rPr>
              <a:t>long time, but the facility is operational again.</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66698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55 CuadroTexto"/>
          <p:cNvSpPr txBox="1">
            <a:spLocks noChangeArrowheads="1"/>
          </p:cNvSpPr>
          <p:nvPr/>
        </p:nvSpPr>
        <p:spPr bwMode="auto">
          <a:xfrm>
            <a:off x="4572000" y="5652537"/>
            <a:ext cx="2520950"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s-ES" altLang="es-ES" sz="1600" u="sng" dirty="0" err="1" smtClean="0">
                <a:latin typeface="Calibri" pitchFamily="34" charset="0"/>
              </a:rPr>
              <a:t>Cathode</a:t>
            </a:r>
            <a:r>
              <a:rPr lang="es-ES" altLang="es-ES" sz="1600" u="sng" dirty="0" smtClean="0">
                <a:latin typeface="Calibri" pitchFamily="34" charset="0"/>
              </a:rPr>
              <a:t> </a:t>
            </a:r>
            <a:r>
              <a:rPr lang="es-ES" altLang="es-ES" sz="1600" u="sng" dirty="0" err="1" smtClean="0">
                <a:latin typeface="Calibri" pitchFamily="34" charset="0"/>
              </a:rPr>
              <a:t>reaction</a:t>
            </a:r>
            <a:endParaRPr lang="es-ES" altLang="es-ES" sz="1600" u="sng" dirty="0">
              <a:latin typeface="Calibri" pitchFamily="34" charset="0"/>
            </a:endParaRPr>
          </a:p>
          <a:p>
            <a:pPr eaLnBrk="1" hangingPunct="1"/>
            <a:r>
              <a:rPr lang="es-ES" altLang="es-ES" sz="1600" b="1" dirty="0">
                <a:latin typeface="Calibri" pitchFamily="34" charset="0"/>
              </a:rPr>
              <a:t>4D</a:t>
            </a:r>
            <a:r>
              <a:rPr lang="es-ES" altLang="es-ES" sz="1600" b="1" baseline="30000" dirty="0">
                <a:latin typeface="Calibri" pitchFamily="34" charset="0"/>
              </a:rPr>
              <a:t>+</a:t>
            </a:r>
            <a:r>
              <a:rPr lang="es-ES" altLang="es-ES" sz="1600" b="1" dirty="0">
                <a:latin typeface="Calibri" pitchFamily="34" charset="0"/>
              </a:rPr>
              <a:t>  + 4e</a:t>
            </a:r>
            <a:r>
              <a:rPr lang="es-ES" altLang="es-ES" sz="1600" b="1" baseline="30000" dirty="0">
                <a:latin typeface="Calibri" pitchFamily="34" charset="0"/>
              </a:rPr>
              <a:t>-             </a:t>
            </a:r>
            <a:r>
              <a:rPr lang="es-ES" altLang="es-ES" sz="1600" b="1" dirty="0" smtClean="0">
                <a:latin typeface="Calibri" pitchFamily="34" charset="0"/>
              </a:rPr>
              <a:t>2D</a:t>
            </a:r>
            <a:r>
              <a:rPr lang="es-ES" altLang="es-ES" sz="1600" b="1" baseline="-25000" dirty="0" smtClean="0">
                <a:latin typeface="Calibri" pitchFamily="34" charset="0"/>
              </a:rPr>
              <a:t>2</a:t>
            </a:r>
            <a:endParaRPr lang="es-ES" altLang="es-ES" sz="1600" b="1" baseline="-25000" dirty="0">
              <a:latin typeface="Calibri" pitchFamily="34" charset="0"/>
            </a:endParaRPr>
          </a:p>
        </p:txBody>
      </p:sp>
      <p:pic>
        <p:nvPicPr>
          <p:cNvPr id="2" name="Picture 9" descr="20130411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721" y="1517328"/>
            <a:ext cx="4041775" cy="2271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 name="Picture 10"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2885" y="3916487"/>
            <a:ext cx="1643611" cy="1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p:cNvSpPr>
            <a:spLocks noGrp="1"/>
          </p:cNvSpPr>
          <p:nvPr>
            <p:ph type="title"/>
          </p:nvPr>
        </p:nvSpPr>
        <p:spPr>
          <a:xfrm>
            <a:off x="381000" y="681546"/>
            <a:ext cx="8382000" cy="443198"/>
          </a:xfrm>
        </p:spPr>
        <p:txBody>
          <a:bodyPr/>
          <a:lstStyle/>
          <a:p>
            <a:r>
              <a:rPr lang="es-ES" sz="3200" dirty="0" err="1" smtClean="0"/>
              <a:t>Hydrogen</a:t>
            </a:r>
            <a:r>
              <a:rPr lang="es-ES" sz="3200" dirty="0" smtClean="0"/>
              <a:t> </a:t>
            </a:r>
            <a:r>
              <a:rPr lang="es-ES" sz="3200" dirty="0" err="1" smtClean="0"/>
              <a:t>trapping</a:t>
            </a:r>
            <a:r>
              <a:rPr lang="es-ES" sz="3200" dirty="0" smtClean="0"/>
              <a:t> </a:t>
            </a:r>
            <a:r>
              <a:rPr lang="es-ES" sz="3200" dirty="0" err="1" smtClean="0"/>
              <a:t>by</a:t>
            </a:r>
            <a:r>
              <a:rPr lang="es-ES" sz="3200" dirty="0" smtClean="0"/>
              <a:t> </a:t>
            </a:r>
            <a:r>
              <a:rPr lang="es-ES" sz="3200" dirty="0" err="1" smtClean="0"/>
              <a:t>helium</a:t>
            </a:r>
            <a:r>
              <a:rPr lang="es-ES" sz="3200" dirty="0" smtClean="0"/>
              <a:t> in </a:t>
            </a:r>
            <a:r>
              <a:rPr lang="es-ES" sz="3200" dirty="0" err="1" smtClean="0"/>
              <a:t>materials</a:t>
            </a:r>
            <a:endParaRPr lang="es-ES" sz="3200" dirty="0"/>
          </a:p>
        </p:txBody>
      </p:sp>
      <p:sp>
        <p:nvSpPr>
          <p:cNvPr id="5" name="2 Marcador de texto"/>
          <p:cNvSpPr>
            <a:spLocks noGrp="1"/>
          </p:cNvSpPr>
          <p:nvPr>
            <p:ph type="body" sz="quarter" idx="10"/>
          </p:nvPr>
        </p:nvSpPr>
        <p:spPr>
          <a:xfrm>
            <a:off x="380999" y="1375608"/>
            <a:ext cx="3758953" cy="1649682"/>
          </a:xfrm>
        </p:spPr>
        <p:txBody>
          <a:bodyPr/>
          <a:lstStyle/>
          <a:p>
            <a:pPr algn="just"/>
            <a:r>
              <a:rPr lang="en-US" sz="1600" dirty="0" smtClean="0">
                <a:latin typeface="Arial" panose="020B0604020202020204" pitchFamily="34" charset="0"/>
                <a:cs typeface="Arial" panose="020B0604020202020204" pitchFamily="34" charset="0"/>
              </a:rPr>
              <a:t>Thermal desorption spectrometry.</a:t>
            </a:r>
          </a:p>
          <a:p>
            <a:pPr algn="just"/>
            <a:endParaRPr lang="en-US" sz="1600" dirty="0" smtClean="0">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Helium implanting + D electrolytic loading by applying cathode over-potentials </a:t>
            </a:r>
            <a:r>
              <a:rPr lang="en-US" sz="1600" dirty="0" smtClean="0">
                <a:latin typeface="Arial" panose="020B0604020202020204" pitchFamily="34" charset="0"/>
                <a:cs typeface="Arial" panose="020B0604020202020204" pitchFamily="34" charset="0"/>
                <a:sym typeface="Wingdings" panose="05000000000000000000" pitchFamily="2" charset="2"/>
              </a:rPr>
              <a:t></a:t>
            </a:r>
            <a:r>
              <a:rPr lang="en-US" sz="1600" dirty="0" smtClean="0">
                <a:latin typeface="Arial" panose="020B0604020202020204" pitchFamily="34" charset="0"/>
                <a:cs typeface="Arial" panose="020B0604020202020204" pitchFamily="34" charset="0"/>
              </a:rPr>
              <a:t> thermal desorption and mass spectrometry analysis (He and D).</a:t>
            </a:r>
          </a:p>
        </p:txBody>
      </p:sp>
      <p:grpSp>
        <p:nvGrpSpPr>
          <p:cNvPr id="6" name="32 Grupo"/>
          <p:cNvGrpSpPr>
            <a:grpSpLocks/>
          </p:cNvGrpSpPr>
          <p:nvPr/>
        </p:nvGrpSpPr>
        <p:grpSpPr bwMode="auto">
          <a:xfrm>
            <a:off x="137814" y="3937000"/>
            <a:ext cx="4157663" cy="2156561"/>
            <a:chOff x="191427" y="1504433"/>
            <a:chExt cx="4647702" cy="2382202"/>
          </a:xfrm>
        </p:grpSpPr>
        <p:sp>
          <p:nvSpPr>
            <p:cNvPr id="7" name="Text Box 24"/>
            <p:cNvSpPr txBox="1">
              <a:spLocks noChangeArrowheads="1"/>
            </p:cNvSpPr>
            <p:nvPr/>
          </p:nvSpPr>
          <p:spPr bwMode="auto">
            <a:xfrm>
              <a:off x="2920875" y="3359667"/>
              <a:ext cx="792162" cy="5269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s-ES_tradnl" altLang="es-ES" sz="1000" b="1" dirty="0" smtClean="0">
                  <a:latin typeface="Calibri" pitchFamily="34" charset="0"/>
                </a:rPr>
                <a:t>CATHODE</a:t>
              </a:r>
              <a:endParaRPr lang="es-ES_tradnl" altLang="es-ES" sz="1000" b="1" dirty="0">
                <a:latin typeface="Calibri" pitchFamily="34" charset="0"/>
              </a:endParaRPr>
            </a:p>
            <a:p>
              <a:pPr algn="ctr" eaLnBrk="1" hangingPunct="1">
                <a:spcBef>
                  <a:spcPct val="50000"/>
                </a:spcBef>
              </a:pPr>
              <a:r>
                <a:rPr lang="es-ES_tradnl" altLang="es-ES" sz="1000" b="1" dirty="0" smtClean="0">
                  <a:latin typeface="Calibri" pitchFamily="34" charset="0"/>
                </a:rPr>
                <a:t>(</a:t>
              </a:r>
              <a:r>
                <a:rPr lang="es-ES_tradnl" altLang="es-ES" sz="1000" b="1" dirty="0" err="1" smtClean="0">
                  <a:latin typeface="Calibri" pitchFamily="34" charset="0"/>
                </a:rPr>
                <a:t>sample</a:t>
              </a:r>
              <a:r>
                <a:rPr lang="es-ES_tradnl" altLang="es-ES" sz="1000" b="1" dirty="0" smtClean="0">
                  <a:latin typeface="Calibri" pitchFamily="34" charset="0"/>
                </a:rPr>
                <a:t>)</a:t>
              </a:r>
              <a:endParaRPr lang="es-ES" altLang="es-ES" sz="1000" b="1" dirty="0">
                <a:latin typeface="Calibri" pitchFamily="34" charset="0"/>
              </a:endParaRPr>
            </a:p>
          </p:txBody>
        </p:sp>
        <p:sp>
          <p:nvSpPr>
            <p:cNvPr id="8" name="Text Box 40"/>
            <p:cNvSpPr txBox="1">
              <a:spLocks noChangeArrowheads="1"/>
            </p:cNvSpPr>
            <p:nvPr/>
          </p:nvSpPr>
          <p:spPr bwMode="auto">
            <a:xfrm>
              <a:off x="2058470" y="1690705"/>
              <a:ext cx="1582738" cy="5269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s-ES_tradnl" altLang="es-ES" sz="1000" b="1" dirty="0" smtClean="0">
                  <a:latin typeface="Calibri" pitchFamily="34" charset="0"/>
                </a:rPr>
                <a:t>ANODE</a:t>
              </a:r>
              <a:endParaRPr lang="es-ES_tradnl" altLang="es-ES" sz="1000" b="1" dirty="0">
                <a:latin typeface="Calibri" pitchFamily="34" charset="0"/>
              </a:endParaRPr>
            </a:p>
            <a:p>
              <a:pPr algn="ctr" eaLnBrk="1" hangingPunct="1">
                <a:spcBef>
                  <a:spcPct val="50000"/>
                </a:spcBef>
              </a:pPr>
              <a:r>
                <a:rPr lang="es-ES_tradnl" altLang="es-ES" sz="1000" b="1" dirty="0" smtClean="0">
                  <a:latin typeface="Calibri" pitchFamily="34" charset="0"/>
                </a:rPr>
                <a:t>(Pt </a:t>
              </a:r>
              <a:r>
                <a:rPr lang="es-ES_tradnl" altLang="es-ES" sz="1000" b="1" dirty="0" err="1" smtClean="0">
                  <a:latin typeface="Calibri" pitchFamily="34" charset="0"/>
                </a:rPr>
                <a:t>wire</a:t>
              </a:r>
              <a:r>
                <a:rPr lang="es-ES_tradnl" altLang="es-ES" sz="1000" b="1" dirty="0" smtClean="0">
                  <a:latin typeface="Calibri" pitchFamily="34" charset="0"/>
                </a:rPr>
                <a:t>)</a:t>
              </a:r>
              <a:endParaRPr lang="es-ES" altLang="es-ES" sz="1000" b="1" dirty="0">
                <a:latin typeface="Calibri" pitchFamily="34" charset="0"/>
              </a:endParaRPr>
            </a:p>
          </p:txBody>
        </p:sp>
        <p:pic>
          <p:nvPicPr>
            <p:cNvPr id="9" name="Picture 5" descr="fuente de alimentació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626" y="1504433"/>
              <a:ext cx="1136394" cy="75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488" y="2496133"/>
              <a:ext cx="879759" cy="9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multimetro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447" y="2826429"/>
              <a:ext cx="630510" cy="8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2411597" y="3339685"/>
              <a:ext cx="502192" cy="294676"/>
            </a:xfrm>
            <a:prstGeom prst="line">
              <a:avLst/>
            </a:prstGeom>
            <a:noFill/>
            <a:ln w="38100">
              <a:solidFill>
                <a:schemeClr val="fo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 name="Line 26"/>
            <p:cNvSpPr>
              <a:spLocks noChangeShapeType="1"/>
            </p:cNvSpPr>
            <p:nvPr/>
          </p:nvSpPr>
          <p:spPr bwMode="auto">
            <a:xfrm>
              <a:off x="945639" y="2092167"/>
              <a:ext cx="0" cy="3302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Line 27"/>
            <p:cNvSpPr>
              <a:spLocks noChangeShapeType="1"/>
            </p:cNvSpPr>
            <p:nvPr/>
          </p:nvSpPr>
          <p:spPr bwMode="auto">
            <a:xfrm>
              <a:off x="191427" y="2752760"/>
              <a:ext cx="0" cy="9180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cxnSp>
          <p:nvCxnSpPr>
            <p:cNvPr id="15" name="AutoShape 28"/>
            <p:cNvCxnSpPr>
              <a:cxnSpLocks noChangeShapeType="1"/>
              <a:stCxn id="14" idx="0"/>
              <a:endCxn id="13" idx="1"/>
            </p:cNvCxnSpPr>
            <p:nvPr/>
          </p:nvCxnSpPr>
          <p:spPr bwMode="auto">
            <a:xfrm rot="-5400000">
              <a:off x="410670" y="2210506"/>
              <a:ext cx="315725" cy="75421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6" name="Line 29"/>
            <p:cNvSpPr>
              <a:spLocks noChangeShapeType="1"/>
            </p:cNvSpPr>
            <p:nvPr/>
          </p:nvSpPr>
          <p:spPr bwMode="auto">
            <a:xfrm flipH="1">
              <a:off x="191427" y="3670791"/>
              <a:ext cx="62866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 name="Line 30"/>
            <p:cNvSpPr>
              <a:spLocks noChangeShapeType="1"/>
            </p:cNvSpPr>
            <p:nvPr/>
          </p:nvSpPr>
          <p:spPr bwMode="auto">
            <a:xfrm>
              <a:off x="820091" y="3450593"/>
              <a:ext cx="0" cy="22019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8" name="Line 31"/>
            <p:cNvSpPr>
              <a:spLocks noChangeShapeType="1"/>
            </p:cNvSpPr>
            <p:nvPr/>
          </p:nvSpPr>
          <p:spPr bwMode="auto">
            <a:xfrm>
              <a:off x="736084" y="3487023"/>
              <a:ext cx="0" cy="2938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 name="Line 32"/>
            <p:cNvSpPr>
              <a:spLocks noChangeShapeType="1"/>
            </p:cNvSpPr>
            <p:nvPr/>
          </p:nvSpPr>
          <p:spPr bwMode="auto">
            <a:xfrm flipH="1">
              <a:off x="736084" y="3780890"/>
              <a:ext cx="167459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 name="Line 33"/>
            <p:cNvSpPr>
              <a:spLocks noChangeShapeType="1"/>
            </p:cNvSpPr>
            <p:nvPr/>
          </p:nvSpPr>
          <p:spPr bwMode="auto">
            <a:xfrm>
              <a:off x="2410674" y="3414163"/>
              <a:ext cx="0" cy="36672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21" name="Picture 35" descr="resort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5126" y="2496133"/>
              <a:ext cx="258481" cy="47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36"/>
            <p:cNvSpPr>
              <a:spLocks noChangeShapeType="1"/>
            </p:cNvSpPr>
            <p:nvPr/>
          </p:nvSpPr>
          <p:spPr bwMode="auto">
            <a:xfrm>
              <a:off x="1155193" y="2092167"/>
              <a:ext cx="0" cy="29386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 name="Line 37"/>
            <p:cNvSpPr>
              <a:spLocks noChangeShapeType="1"/>
            </p:cNvSpPr>
            <p:nvPr/>
          </p:nvSpPr>
          <p:spPr bwMode="auto">
            <a:xfrm flipH="1">
              <a:off x="1155193" y="2386034"/>
              <a:ext cx="1255481"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 name="Line 38"/>
            <p:cNvSpPr>
              <a:spLocks noChangeShapeType="1"/>
            </p:cNvSpPr>
            <p:nvPr/>
          </p:nvSpPr>
          <p:spPr bwMode="auto">
            <a:xfrm>
              <a:off x="2410674" y="2386034"/>
              <a:ext cx="0" cy="18295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 name="Line 39"/>
            <p:cNvSpPr>
              <a:spLocks noChangeShapeType="1"/>
            </p:cNvSpPr>
            <p:nvPr/>
          </p:nvSpPr>
          <p:spPr bwMode="auto">
            <a:xfrm flipV="1">
              <a:off x="2494681" y="2188396"/>
              <a:ext cx="361535" cy="491504"/>
            </a:xfrm>
            <a:prstGeom prst="line">
              <a:avLst/>
            </a:prstGeom>
            <a:noFill/>
            <a:ln w="38100">
              <a:solidFill>
                <a:schemeClr val="fo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 name="Line 42"/>
            <p:cNvSpPr>
              <a:spLocks noChangeShapeType="1"/>
            </p:cNvSpPr>
            <p:nvPr/>
          </p:nvSpPr>
          <p:spPr bwMode="auto">
            <a:xfrm flipV="1">
              <a:off x="2620229" y="2606232"/>
              <a:ext cx="503115" cy="366727"/>
            </a:xfrm>
            <a:prstGeom prst="line">
              <a:avLst/>
            </a:prstGeom>
            <a:noFill/>
            <a:ln w="38100">
              <a:solidFill>
                <a:schemeClr val="fo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7" name="29 CuadroTexto"/>
            <p:cNvSpPr txBox="1">
              <a:spLocks noChangeArrowheads="1"/>
            </p:cNvSpPr>
            <p:nvPr/>
          </p:nvSpPr>
          <p:spPr bwMode="auto">
            <a:xfrm>
              <a:off x="3130173" y="2332232"/>
              <a:ext cx="1708956" cy="6969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s-ES_tradnl" altLang="es-ES" sz="1000" b="1" dirty="0">
                  <a:latin typeface="Calibri" pitchFamily="34" charset="0"/>
                </a:rPr>
                <a:t>1N  </a:t>
              </a:r>
              <a:r>
                <a:rPr lang="en-US" altLang="es-ES" sz="1000" b="1" dirty="0">
                  <a:latin typeface="Calibri" pitchFamily="34" charset="0"/>
                </a:rPr>
                <a:t>D</a:t>
              </a:r>
              <a:r>
                <a:rPr lang="en-US" altLang="es-ES" sz="1000" b="1" baseline="-25000" dirty="0">
                  <a:latin typeface="Calibri" pitchFamily="34" charset="0"/>
                </a:rPr>
                <a:t>2</a:t>
              </a:r>
              <a:r>
                <a:rPr lang="en-US" altLang="es-ES" sz="1000" b="1" dirty="0">
                  <a:latin typeface="Calibri" pitchFamily="34" charset="0"/>
                </a:rPr>
                <a:t>SO</a:t>
              </a:r>
              <a:r>
                <a:rPr lang="en-US" altLang="es-ES" sz="1000" b="1" baseline="-25000" dirty="0">
                  <a:latin typeface="Calibri" pitchFamily="34" charset="0"/>
                </a:rPr>
                <a:t>4</a:t>
              </a:r>
              <a:r>
                <a:rPr lang="en-US" altLang="es-ES" sz="1000" b="1" dirty="0">
                  <a:latin typeface="Calibri" pitchFamily="34" charset="0"/>
                </a:rPr>
                <a:t> in D</a:t>
              </a:r>
              <a:r>
                <a:rPr lang="en-US" altLang="es-ES" sz="1000" b="1" baseline="-25000" dirty="0">
                  <a:latin typeface="Calibri" pitchFamily="34" charset="0"/>
                </a:rPr>
                <a:t>2</a:t>
              </a:r>
              <a:r>
                <a:rPr lang="en-US" altLang="es-ES" sz="1000" b="1" dirty="0">
                  <a:latin typeface="Calibri" pitchFamily="34" charset="0"/>
                </a:rPr>
                <a:t>O</a:t>
              </a:r>
            </a:p>
            <a:p>
              <a:pPr algn="ctr" eaLnBrk="1" hangingPunct="1">
                <a:spcBef>
                  <a:spcPct val="50000"/>
                </a:spcBef>
              </a:pPr>
              <a:r>
                <a:rPr lang="en-US" altLang="es-ES" sz="1000" b="1" dirty="0">
                  <a:latin typeface="Calibri" pitchFamily="34" charset="0"/>
                </a:rPr>
                <a:t>0.25 </a:t>
              </a:r>
              <a:r>
                <a:rPr lang="en-US" altLang="es-ES" sz="1000" b="1" dirty="0" smtClean="0">
                  <a:latin typeface="Calibri" pitchFamily="34" charset="0"/>
                </a:rPr>
                <a:t>g/l </a:t>
              </a:r>
              <a:r>
                <a:rPr lang="en-US" altLang="es-ES" sz="1000" b="1" dirty="0">
                  <a:latin typeface="Calibri" pitchFamily="34" charset="0"/>
                </a:rPr>
                <a:t>NaAsO</a:t>
              </a:r>
              <a:r>
                <a:rPr lang="en-US" altLang="es-ES" sz="1000" b="1" baseline="-25000" dirty="0">
                  <a:latin typeface="Calibri" pitchFamily="34" charset="0"/>
                </a:rPr>
                <a:t>2</a:t>
              </a:r>
            </a:p>
            <a:p>
              <a:pPr eaLnBrk="1" hangingPunct="1"/>
              <a:endParaRPr lang="es-ES" altLang="es-ES" sz="1000" b="1" dirty="0">
                <a:latin typeface="Calibri" pitchFamily="34" charset="0"/>
              </a:endParaRPr>
            </a:p>
          </p:txBody>
        </p:sp>
      </p:grpSp>
      <p:sp>
        <p:nvSpPr>
          <p:cNvPr id="28" name="33 CuadroTexto"/>
          <p:cNvSpPr txBox="1">
            <a:spLocks noChangeArrowheads="1"/>
          </p:cNvSpPr>
          <p:nvPr/>
        </p:nvSpPr>
        <p:spPr bwMode="auto">
          <a:xfrm>
            <a:off x="4499992" y="3996353"/>
            <a:ext cx="22333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s-ES" sz="1600" u="sng" dirty="0" smtClean="0">
                <a:latin typeface="Calibri" pitchFamily="34" charset="0"/>
              </a:rPr>
              <a:t>Dissociation</a:t>
            </a:r>
            <a:endParaRPr lang="en-US" altLang="es-ES" sz="1600" b="1" dirty="0" smtClean="0">
              <a:latin typeface="Calibri" pitchFamily="34" charset="0"/>
            </a:endParaRPr>
          </a:p>
          <a:p>
            <a:pPr eaLnBrk="1" hangingPunct="1"/>
            <a:r>
              <a:rPr lang="en-US" altLang="es-ES" sz="1600" b="1" dirty="0" smtClean="0">
                <a:latin typeface="Calibri" pitchFamily="34" charset="0"/>
              </a:rPr>
              <a:t>2D</a:t>
            </a:r>
            <a:r>
              <a:rPr lang="en-US" altLang="es-ES" sz="1600" b="1" baseline="-25000" dirty="0" smtClean="0">
                <a:latin typeface="Calibri" pitchFamily="34" charset="0"/>
              </a:rPr>
              <a:t>2</a:t>
            </a:r>
            <a:r>
              <a:rPr lang="en-US" altLang="es-ES" sz="1600" b="1" dirty="0" smtClean="0">
                <a:latin typeface="Calibri" pitchFamily="34" charset="0"/>
              </a:rPr>
              <a:t>SO</a:t>
            </a:r>
            <a:r>
              <a:rPr lang="en-US" altLang="es-ES" sz="1600" b="1" baseline="-25000" dirty="0" smtClean="0">
                <a:latin typeface="Calibri" pitchFamily="34" charset="0"/>
              </a:rPr>
              <a:t>4</a:t>
            </a:r>
            <a:r>
              <a:rPr lang="en-US" altLang="es-ES" sz="1600" b="1" dirty="0" smtClean="0">
                <a:latin typeface="Calibri" pitchFamily="34" charset="0"/>
              </a:rPr>
              <a:t>         4D</a:t>
            </a:r>
            <a:r>
              <a:rPr lang="en-US" altLang="es-ES" sz="1600" b="1" baseline="30000" dirty="0" smtClean="0">
                <a:latin typeface="Calibri" pitchFamily="34" charset="0"/>
              </a:rPr>
              <a:t>+</a:t>
            </a:r>
            <a:r>
              <a:rPr lang="en-US" altLang="es-ES" sz="1600" b="1" dirty="0" smtClean="0">
                <a:latin typeface="Calibri" pitchFamily="34" charset="0"/>
              </a:rPr>
              <a:t>  + 2SO</a:t>
            </a:r>
            <a:r>
              <a:rPr lang="en-US" altLang="es-ES" sz="1600" b="1" baseline="-25000" dirty="0" smtClean="0">
                <a:latin typeface="Calibri" pitchFamily="34" charset="0"/>
              </a:rPr>
              <a:t>4</a:t>
            </a:r>
            <a:r>
              <a:rPr lang="en-US" altLang="es-ES" sz="1600" b="1" baseline="30000" dirty="0" smtClean="0">
                <a:latin typeface="Calibri" pitchFamily="34" charset="0"/>
              </a:rPr>
              <a:t>=</a:t>
            </a:r>
            <a:endParaRPr lang="en-US" altLang="es-ES" sz="1600" b="1" baseline="30000" dirty="0">
              <a:latin typeface="Calibri" pitchFamily="34" charset="0"/>
            </a:endParaRPr>
          </a:p>
        </p:txBody>
      </p:sp>
      <p:sp>
        <p:nvSpPr>
          <p:cNvPr id="32" name="60 CuadroTexto"/>
          <p:cNvSpPr txBox="1">
            <a:spLocks noChangeArrowheads="1"/>
          </p:cNvSpPr>
          <p:nvPr/>
        </p:nvSpPr>
        <p:spPr bwMode="auto">
          <a:xfrm>
            <a:off x="1328439" y="3438525"/>
            <a:ext cx="17810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s-ES" sz="1600" b="1" i="1" u="sng" dirty="0" smtClean="0">
                <a:latin typeface="Calibri" pitchFamily="34" charset="0"/>
              </a:rPr>
              <a:t>Deuterium loading</a:t>
            </a:r>
            <a:endParaRPr lang="en-US" altLang="es-ES" sz="1600" b="1" u="sng" dirty="0">
              <a:latin typeface="Calibri" pitchFamily="34" charset="0"/>
            </a:endParaRPr>
          </a:p>
        </p:txBody>
      </p:sp>
      <p:cxnSp>
        <p:nvCxnSpPr>
          <p:cNvPr id="33" name="32 Conector recto de flecha"/>
          <p:cNvCxnSpPr/>
          <p:nvPr/>
        </p:nvCxnSpPr>
        <p:spPr bwMode="auto">
          <a:xfrm>
            <a:off x="5490319" y="6093296"/>
            <a:ext cx="30581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7" name="36 Conector recto de flecha"/>
          <p:cNvCxnSpPr/>
          <p:nvPr/>
        </p:nvCxnSpPr>
        <p:spPr bwMode="auto">
          <a:xfrm flipH="1" flipV="1">
            <a:off x="7164288" y="5258012"/>
            <a:ext cx="3176" cy="272785"/>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38" name="41 CuadroTexto"/>
          <p:cNvSpPr txBox="1">
            <a:spLocks noChangeArrowheads="1"/>
          </p:cNvSpPr>
          <p:nvPr/>
        </p:nvSpPr>
        <p:spPr bwMode="auto">
          <a:xfrm>
            <a:off x="4514031" y="4615775"/>
            <a:ext cx="2866281" cy="14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s-ES" altLang="es-ES" sz="1600" u="sng" dirty="0" err="1" smtClean="0">
                <a:latin typeface="Calibri" pitchFamily="34" charset="0"/>
              </a:rPr>
              <a:t>Anode</a:t>
            </a:r>
            <a:r>
              <a:rPr lang="es-ES" altLang="es-ES" sz="1600" u="sng" dirty="0" smtClean="0">
                <a:latin typeface="Calibri" pitchFamily="34" charset="0"/>
              </a:rPr>
              <a:t> </a:t>
            </a:r>
            <a:r>
              <a:rPr lang="es-ES" altLang="es-ES" sz="1600" u="sng" dirty="0" err="1" smtClean="0">
                <a:latin typeface="Calibri" pitchFamily="34" charset="0"/>
              </a:rPr>
              <a:t>reaction</a:t>
            </a:r>
            <a:endParaRPr lang="es-ES" altLang="es-ES" sz="1600" u="sng" dirty="0">
              <a:latin typeface="Calibri" pitchFamily="34" charset="0"/>
            </a:endParaRPr>
          </a:p>
          <a:p>
            <a:pPr eaLnBrk="1" hangingPunct="1"/>
            <a:r>
              <a:rPr lang="es-ES" altLang="es-ES" sz="1600" b="1" dirty="0">
                <a:latin typeface="Calibri" pitchFamily="34" charset="0"/>
              </a:rPr>
              <a:t>2SO</a:t>
            </a:r>
            <a:r>
              <a:rPr lang="es-ES" altLang="es-ES" sz="1600" b="1" baseline="-25000" dirty="0">
                <a:latin typeface="Calibri" pitchFamily="34" charset="0"/>
              </a:rPr>
              <a:t>4</a:t>
            </a:r>
            <a:r>
              <a:rPr lang="es-ES" altLang="es-ES" sz="1600" b="1" baseline="30000" dirty="0">
                <a:latin typeface="Calibri" pitchFamily="34" charset="0"/>
              </a:rPr>
              <a:t>=</a:t>
            </a:r>
            <a:r>
              <a:rPr lang="es-ES" altLang="es-ES" sz="1600" b="1" dirty="0">
                <a:latin typeface="Calibri" pitchFamily="34" charset="0"/>
              </a:rPr>
              <a:t> </a:t>
            </a:r>
            <a:r>
              <a:rPr lang="es-ES" altLang="es-ES" sz="1600" b="1" dirty="0" smtClean="0">
                <a:latin typeface="Calibri" pitchFamily="34" charset="0"/>
              </a:rPr>
              <a:t>        2SO</a:t>
            </a:r>
            <a:r>
              <a:rPr lang="es-ES" altLang="es-ES" sz="1600" b="1" baseline="-25000" dirty="0" smtClean="0">
                <a:latin typeface="Calibri" pitchFamily="34" charset="0"/>
              </a:rPr>
              <a:t>4</a:t>
            </a:r>
            <a:r>
              <a:rPr lang="es-ES" altLang="es-ES" sz="1600" b="1" dirty="0" smtClean="0">
                <a:latin typeface="Calibri" pitchFamily="34" charset="0"/>
              </a:rPr>
              <a:t>  +  </a:t>
            </a:r>
            <a:r>
              <a:rPr lang="es-ES" altLang="es-ES" sz="1600" b="1" dirty="0">
                <a:latin typeface="Calibri" pitchFamily="34" charset="0"/>
              </a:rPr>
              <a:t>4e</a:t>
            </a:r>
            <a:r>
              <a:rPr lang="es-ES" altLang="es-ES" sz="1600" b="1" baseline="30000" dirty="0">
                <a:latin typeface="Calibri" pitchFamily="34" charset="0"/>
              </a:rPr>
              <a:t>-</a:t>
            </a:r>
            <a:endParaRPr lang="es-ES" altLang="es-ES" sz="1600" b="1" baseline="-25000" dirty="0">
              <a:latin typeface="Calibri" pitchFamily="34" charset="0"/>
            </a:endParaRPr>
          </a:p>
          <a:p>
            <a:pPr eaLnBrk="1" hangingPunct="1"/>
            <a:endParaRPr lang="es-ES" altLang="es-ES" sz="1600" b="1" baseline="-25000" dirty="0">
              <a:latin typeface="Calibri" pitchFamily="34" charset="0"/>
            </a:endParaRPr>
          </a:p>
          <a:p>
            <a:pPr eaLnBrk="1" hangingPunct="1"/>
            <a:r>
              <a:rPr lang="es-ES" altLang="es-ES" sz="1600" b="1" dirty="0">
                <a:latin typeface="Calibri" pitchFamily="34" charset="0"/>
              </a:rPr>
              <a:t>2SO</a:t>
            </a:r>
            <a:r>
              <a:rPr lang="es-ES" altLang="es-ES" sz="1600" b="1" baseline="-25000" dirty="0">
                <a:latin typeface="Calibri" pitchFamily="34" charset="0"/>
              </a:rPr>
              <a:t>4</a:t>
            </a:r>
            <a:r>
              <a:rPr lang="es-ES" altLang="es-ES" sz="1600" b="1" dirty="0">
                <a:latin typeface="Calibri" pitchFamily="34" charset="0"/>
              </a:rPr>
              <a:t> +  2D</a:t>
            </a:r>
            <a:r>
              <a:rPr lang="es-ES" altLang="es-ES" sz="1600" b="1" baseline="-25000" dirty="0">
                <a:latin typeface="Calibri" pitchFamily="34" charset="0"/>
              </a:rPr>
              <a:t>2</a:t>
            </a:r>
            <a:r>
              <a:rPr lang="es-ES" altLang="es-ES" sz="1600" b="1" dirty="0">
                <a:latin typeface="Calibri" pitchFamily="34" charset="0"/>
              </a:rPr>
              <a:t>O      </a:t>
            </a:r>
            <a:r>
              <a:rPr lang="es-ES" altLang="es-ES" sz="1600" b="1" baseline="30000" dirty="0">
                <a:latin typeface="Calibri" pitchFamily="34" charset="0"/>
              </a:rPr>
              <a:t>  </a:t>
            </a:r>
            <a:r>
              <a:rPr lang="es-ES" altLang="es-ES" sz="1600" b="1" dirty="0">
                <a:latin typeface="Calibri" pitchFamily="34" charset="0"/>
              </a:rPr>
              <a:t>2D</a:t>
            </a:r>
            <a:r>
              <a:rPr lang="es-ES" altLang="es-ES" sz="1600" b="1" baseline="-25000" dirty="0">
                <a:latin typeface="Calibri" pitchFamily="34" charset="0"/>
              </a:rPr>
              <a:t>2</a:t>
            </a:r>
            <a:r>
              <a:rPr lang="es-ES" altLang="es-ES" sz="1600" b="1" dirty="0">
                <a:latin typeface="Calibri" pitchFamily="34" charset="0"/>
              </a:rPr>
              <a:t>SO</a:t>
            </a:r>
            <a:r>
              <a:rPr lang="es-ES" altLang="es-ES" sz="1600" b="1" baseline="-25000" dirty="0">
                <a:latin typeface="Calibri" pitchFamily="34" charset="0"/>
              </a:rPr>
              <a:t>4 </a:t>
            </a:r>
            <a:r>
              <a:rPr lang="es-ES" altLang="es-ES" sz="1600" b="1" dirty="0">
                <a:latin typeface="Calibri" pitchFamily="34" charset="0"/>
              </a:rPr>
              <a:t>+ O</a:t>
            </a:r>
            <a:r>
              <a:rPr lang="es-ES" altLang="es-ES" sz="1600" b="1" baseline="-25000" dirty="0">
                <a:latin typeface="Calibri" pitchFamily="34" charset="0"/>
              </a:rPr>
              <a:t>2    </a:t>
            </a:r>
          </a:p>
          <a:p>
            <a:pPr eaLnBrk="1" hangingPunct="1"/>
            <a:endParaRPr lang="es-ES" altLang="es-ES" sz="1600" b="1" baseline="-25000" dirty="0">
              <a:latin typeface="Calibri" pitchFamily="34" charset="0"/>
            </a:endParaRPr>
          </a:p>
          <a:p>
            <a:pPr eaLnBrk="1" hangingPunct="1"/>
            <a:endParaRPr lang="es-ES" altLang="es-ES" sz="1600" dirty="0">
              <a:latin typeface="Calibri" pitchFamily="34" charset="0"/>
            </a:endParaRPr>
          </a:p>
        </p:txBody>
      </p:sp>
      <p:cxnSp>
        <p:nvCxnSpPr>
          <p:cNvPr id="46" name="45 Conector recto de flecha"/>
          <p:cNvCxnSpPr/>
          <p:nvPr/>
        </p:nvCxnSpPr>
        <p:spPr bwMode="auto">
          <a:xfrm>
            <a:off x="5724128" y="5445224"/>
            <a:ext cx="30581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7" name="46 Conector recto de flecha"/>
          <p:cNvCxnSpPr/>
          <p:nvPr/>
        </p:nvCxnSpPr>
        <p:spPr bwMode="auto">
          <a:xfrm>
            <a:off x="5130279" y="5050597"/>
            <a:ext cx="30581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47 Conector recto de flecha"/>
          <p:cNvCxnSpPr/>
          <p:nvPr/>
        </p:nvCxnSpPr>
        <p:spPr bwMode="auto">
          <a:xfrm>
            <a:off x="5220072" y="4437112"/>
            <a:ext cx="30581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2" name="51 Conector recto de flecha"/>
          <p:cNvCxnSpPr/>
          <p:nvPr/>
        </p:nvCxnSpPr>
        <p:spPr bwMode="auto">
          <a:xfrm flipH="1" flipV="1">
            <a:off x="6300192" y="5884895"/>
            <a:ext cx="3176" cy="272785"/>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3466698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7092280" y="2802414"/>
            <a:ext cx="1764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ltLang="es-ES" sz="1400" dirty="0">
                <a:latin typeface="Calibri" pitchFamily="34" charset="0"/>
              </a:rPr>
              <a:t>(Lee &amp; Lee, 1986)</a:t>
            </a:r>
          </a:p>
        </p:txBody>
      </p:sp>
      <p:pic>
        <p:nvPicPr>
          <p:cNvPr id="4" name="Picture 6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605"/>
          <a:stretch/>
        </p:blipFill>
        <p:spPr bwMode="auto">
          <a:xfrm>
            <a:off x="265113" y="1647825"/>
            <a:ext cx="48006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4"/>
          <p:cNvSpPr txBox="1">
            <a:spLocks noChangeArrowheads="1"/>
          </p:cNvSpPr>
          <p:nvPr/>
        </p:nvSpPr>
        <p:spPr bwMode="auto">
          <a:xfrm rot="16200000">
            <a:off x="-869822" y="2318094"/>
            <a:ext cx="2673573"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altLang="es-ES" sz="1100" b="1" dirty="0">
                <a:latin typeface="Arial" panose="020B0604020202020204" pitchFamily="34" charset="0"/>
                <a:cs typeface="Arial" panose="020B0604020202020204" pitchFamily="34" charset="0"/>
              </a:rPr>
              <a:t>Deuterium </a:t>
            </a:r>
            <a:r>
              <a:rPr lang="en-US" altLang="es-ES" sz="1100" b="1" dirty="0" smtClean="0">
                <a:latin typeface="Arial" panose="020B0604020202020204" pitchFamily="34" charset="0"/>
                <a:cs typeface="Arial" panose="020B0604020202020204" pitchFamily="34" charset="0"/>
              </a:rPr>
              <a:t>evolution</a:t>
            </a:r>
            <a:endParaRPr lang="en-US" altLang="es-ES" sz="1100" b="1" dirty="0">
              <a:latin typeface="Arial" panose="020B0604020202020204" pitchFamily="34" charset="0"/>
              <a:cs typeface="Arial" panose="020B0604020202020204" pitchFamily="34" charset="0"/>
            </a:endParaRPr>
          </a:p>
          <a:p>
            <a:pPr algn="ctr" eaLnBrk="1" hangingPunct="1"/>
            <a:r>
              <a:rPr lang="en-US" altLang="es-ES" sz="1100" b="1" dirty="0">
                <a:latin typeface="Arial" panose="020B0604020202020204" pitchFamily="34" charset="0"/>
                <a:cs typeface="Arial" panose="020B0604020202020204" pitchFamily="34" charset="0"/>
              </a:rPr>
              <a:t> (</a:t>
            </a:r>
            <a:r>
              <a:rPr lang="en-US" altLang="es-ES" sz="1100" b="1" dirty="0" smtClean="0">
                <a:latin typeface="Arial" panose="020B0604020202020204" pitchFamily="34" charset="0"/>
                <a:cs typeface="Arial" panose="020B0604020202020204" pitchFamily="34" charset="0"/>
              </a:rPr>
              <a:t>D-atoms/(g-alloy*sec))</a:t>
            </a:r>
            <a:endParaRPr lang="en-US" altLang="es-ES" sz="1100" b="1" dirty="0">
              <a:latin typeface="Arial" panose="020B0604020202020204" pitchFamily="34" charset="0"/>
              <a:cs typeface="Arial" panose="020B0604020202020204" pitchFamily="34" charset="0"/>
            </a:endParaRPr>
          </a:p>
        </p:txBody>
      </p:sp>
      <p:graphicFrame>
        <p:nvGraphicFramePr>
          <p:cNvPr id="6" name="Object 8"/>
          <p:cNvGraphicFramePr>
            <a:graphicFrameLocks noChangeAspect="1"/>
          </p:cNvGraphicFramePr>
          <p:nvPr/>
        </p:nvGraphicFramePr>
        <p:xfrm>
          <a:off x="473075" y="3938588"/>
          <a:ext cx="3784600" cy="2297112"/>
        </p:xfrm>
        <a:graphic>
          <a:graphicData uri="http://schemas.openxmlformats.org/presentationml/2006/ole">
            <mc:AlternateContent xmlns:mc="http://schemas.openxmlformats.org/markup-compatibility/2006">
              <mc:Choice xmlns:v="urn:schemas-microsoft-com:vml" Requires="v">
                <p:oleObj spid="_x0000_s3213" r:id="rId5" imgW="3779848" imgH="2298391" progId="Excel.Chart.8">
                  <p:embed/>
                </p:oleObj>
              </mc:Choice>
              <mc:Fallback>
                <p:oleObj r:id="rId5" imgW="3779848" imgH="229839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3938588"/>
                        <a:ext cx="378460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WordArt 351"/>
          <p:cNvSpPr>
            <a:spLocks noChangeArrowheads="1" noChangeShapeType="1" noTextEdit="1"/>
          </p:cNvSpPr>
          <p:nvPr/>
        </p:nvSpPr>
        <p:spPr bwMode="auto">
          <a:xfrm>
            <a:off x="2606675" y="4149725"/>
            <a:ext cx="1319213" cy="377825"/>
          </a:xfrm>
          <a:prstGeom prst="rect">
            <a:avLst/>
          </a:prstGeom>
        </p:spPr>
        <p:txBody>
          <a:bodyPr wrap="none" fromWordArt="1">
            <a:prstTxWarp prst="textPlain">
              <a:avLst>
                <a:gd name="adj" fmla="val 50000"/>
              </a:avLst>
            </a:prstTxWarp>
          </a:bodyPr>
          <a:lstStyle/>
          <a:p>
            <a:pPr algn="ctr"/>
            <a:r>
              <a:rPr lang="es-ES" sz="3600" kern="10">
                <a:ln w="25400">
                  <a:solidFill>
                    <a:srgbClr val="FFFF00"/>
                  </a:solidFill>
                  <a:round/>
                  <a:headEnd/>
                  <a:tailEnd/>
                </a:ln>
                <a:solidFill>
                  <a:srgbClr val="FF6600"/>
                </a:solidFill>
                <a:latin typeface="Arial Black"/>
              </a:rPr>
              <a:t> 0.3 eV</a:t>
            </a:r>
          </a:p>
        </p:txBody>
      </p:sp>
      <p:graphicFrame>
        <p:nvGraphicFramePr>
          <p:cNvPr id="9" name="8 Tabla"/>
          <p:cNvGraphicFramePr>
            <a:graphicFrameLocks noGrp="1"/>
          </p:cNvGraphicFramePr>
          <p:nvPr>
            <p:extLst>
              <p:ext uri="{D42A27DB-BD31-4B8C-83A1-F6EECF244321}">
                <p14:modId xmlns:p14="http://schemas.microsoft.com/office/powerpoint/2010/main" val="3317529935"/>
              </p:ext>
            </p:extLst>
          </p:nvPr>
        </p:nvGraphicFramePr>
        <p:xfrm>
          <a:off x="4500563" y="3586163"/>
          <a:ext cx="4397376" cy="2501899"/>
        </p:xfrm>
        <a:graphic>
          <a:graphicData uri="http://schemas.openxmlformats.org/drawingml/2006/table">
            <a:tbl>
              <a:tblPr firstRow="1" bandRow="1">
                <a:tableStyleId>{5C22544A-7EE6-4342-B048-85BDC9FD1C3A}</a:tableStyleId>
              </a:tblPr>
              <a:tblGrid>
                <a:gridCol w="2198688"/>
                <a:gridCol w="2198688"/>
              </a:tblGrid>
              <a:tr h="647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solidFill>
                            <a:srgbClr val="FF0000"/>
                          </a:solidFill>
                        </a:rPr>
                        <a:t>Type of trap</a:t>
                      </a:r>
                    </a:p>
                    <a:p>
                      <a:endParaRPr lang="en-US" sz="1800" noProof="0" dirty="0"/>
                    </a:p>
                  </a:txBody>
                  <a:tcPr marL="91441" marR="91441"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solidFill>
                            <a:srgbClr val="FF0000"/>
                          </a:solidFill>
                        </a:rPr>
                        <a:t>Binding energy</a:t>
                      </a:r>
                    </a:p>
                    <a:p>
                      <a:pPr algn="ctr"/>
                      <a:r>
                        <a:rPr lang="en-US" sz="1800" noProof="0" dirty="0" smtClean="0">
                          <a:solidFill>
                            <a:srgbClr val="FF0000"/>
                          </a:solidFill>
                        </a:rPr>
                        <a:t>(eV)</a:t>
                      </a:r>
                      <a:endParaRPr lang="en-US" sz="1800" noProof="0" dirty="0">
                        <a:solidFill>
                          <a:srgbClr val="FF0000"/>
                        </a:solidFill>
                      </a:endParaRPr>
                    </a:p>
                  </a:txBody>
                  <a:tcPr marL="91441" marR="91441" marT="45728" marB="45728"/>
                </a:tc>
              </a:tr>
              <a:tr h="370903">
                <a:tc>
                  <a:txBody>
                    <a:bodyPr/>
                    <a:lstStyle/>
                    <a:p>
                      <a:r>
                        <a:rPr lang="en-US" sz="1800" b="1" noProof="0" dirty="0" smtClean="0"/>
                        <a:t>Interstitial</a:t>
                      </a:r>
                      <a:endParaRPr lang="en-US" sz="1800" b="1" noProof="0" dirty="0"/>
                    </a:p>
                  </a:txBody>
                  <a:tcPr marL="91441" marR="91441" marT="45728" marB="45728"/>
                </a:tc>
                <a:tc>
                  <a:txBody>
                    <a:bodyPr/>
                    <a:lstStyle/>
                    <a:p>
                      <a:pPr algn="ctr"/>
                      <a:r>
                        <a:rPr lang="en-US" sz="1800" b="1" noProof="0" dirty="0" smtClean="0"/>
                        <a:t>0.03 - 0.10</a:t>
                      </a:r>
                      <a:endParaRPr lang="en-US" sz="1800" b="1" noProof="0" dirty="0"/>
                    </a:p>
                  </a:txBody>
                  <a:tcPr marL="91441" marR="91441" marT="45728" marB="45728"/>
                </a:tc>
              </a:tr>
              <a:tr h="370903">
                <a:tc>
                  <a:txBody>
                    <a:bodyPr/>
                    <a:lstStyle/>
                    <a:p>
                      <a:r>
                        <a:rPr lang="en-US" sz="1800" b="1" noProof="0" dirty="0" smtClean="0"/>
                        <a:t>Dislocations</a:t>
                      </a:r>
                      <a:endParaRPr lang="en-US" sz="1800" b="1" noProof="0" dirty="0"/>
                    </a:p>
                  </a:txBody>
                  <a:tcPr marL="91441" marR="91441" marT="45728" marB="45728"/>
                </a:tc>
                <a:tc>
                  <a:txBody>
                    <a:bodyPr/>
                    <a:lstStyle/>
                    <a:p>
                      <a:pPr algn="ctr"/>
                      <a:r>
                        <a:rPr lang="en-US" sz="1800" b="1" kern="1200" noProof="0" dirty="0" smtClean="0">
                          <a:solidFill>
                            <a:schemeClr val="dk1"/>
                          </a:solidFill>
                          <a:latin typeface="+mn-lt"/>
                          <a:ea typeface="+mn-ea"/>
                          <a:cs typeface="+mn-cs"/>
                        </a:rPr>
                        <a:t>0.25 - 0.31</a:t>
                      </a:r>
                    </a:p>
                  </a:txBody>
                  <a:tcPr marL="91441" marR="91441" marT="45728" marB="45728"/>
                </a:tc>
              </a:tr>
              <a:tr h="370903">
                <a:tc>
                  <a:txBody>
                    <a:bodyPr/>
                    <a:lstStyle/>
                    <a:p>
                      <a:r>
                        <a:rPr lang="en-US" sz="1800" b="1" noProof="0" dirty="0" smtClean="0"/>
                        <a:t>Vacancies</a:t>
                      </a:r>
                      <a:endParaRPr lang="en-US" sz="1800" b="1" noProof="0" dirty="0"/>
                    </a:p>
                  </a:txBody>
                  <a:tcPr marL="91441" marR="91441"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dk1"/>
                          </a:solidFill>
                          <a:latin typeface="+mn-lt"/>
                          <a:ea typeface="+mn-ea"/>
                          <a:cs typeface="+mn-cs"/>
                        </a:rPr>
                        <a:t>0.40 - 0.50</a:t>
                      </a:r>
                    </a:p>
                  </a:txBody>
                  <a:tcPr marL="91441" marR="91441" marT="45728" marB="45728"/>
                </a:tc>
              </a:tr>
              <a:tr h="370903">
                <a:tc>
                  <a:txBody>
                    <a:bodyPr/>
                    <a:lstStyle/>
                    <a:p>
                      <a:r>
                        <a:rPr lang="en-US" sz="1800" b="1" noProof="0" dirty="0" smtClean="0"/>
                        <a:t>Cluster</a:t>
                      </a:r>
                      <a:endParaRPr lang="en-US" sz="1800" b="1" noProof="0" dirty="0"/>
                    </a:p>
                  </a:txBody>
                  <a:tcPr marL="91441" marR="91441"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dk1"/>
                          </a:solidFill>
                          <a:latin typeface="+mn-lt"/>
                          <a:ea typeface="+mn-ea"/>
                          <a:cs typeface="+mn-cs"/>
                        </a:rPr>
                        <a:t>0.60 - 0.70</a:t>
                      </a:r>
                    </a:p>
                  </a:txBody>
                  <a:tcPr marL="91441" marR="91441" marT="45728" marB="45728"/>
                </a:tc>
              </a:tr>
              <a:tr h="370903">
                <a:tc>
                  <a:txBody>
                    <a:bodyPr/>
                    <a:lstStyle/>
                    <a:p>
                      <a:r>
                        <a:rPr lang="en-US" sz="1800" b="1" noProof="0" dirty="0" smtClean="0"/>
                        <a:t>Inclusion</a:t>
                      </a:r>
                      <a:endParaRPr lang="en-US" sz="1800" b="1" noProof="0" dirty="0"/>
                    </a:p>
                  </a:txBody>
                  <a:tcPr marL="91441" marR="91441"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dk1"/>
                          </a:solidFill>
                          <a:latin typeface="+mn-lt"/>
                          <a:ea typeface="+mn-ea"/>
                          <a:cs typeface="+mn-cs"/>
                        </a:rPr>
                        <a:t>0.90 - 1.00</a:t>
                      </a:r>
                    </a:p>
                  </a:txBody>
                  <a:tcPr marL="91441" marR="91441" marT="45728" marB="45728"/>
                </a:tc>
              </a:tr>
            </a:tbl>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2037792894"/>
              </p:ext>
            </p:extLst>
          </p:nvPr>
        </p:nvGraphicFramePr>
        <p:xfrm>
          <a:off x="6058847" y="1484784"/>
          <a:ext cx="1537489" cy="1462337"/>
        </p:xfrm>
        <a:graphic>
          <a:graphicData uri="http://schemas.openxmlformats.org/presentationml/2006/ole">
            <mc:AlternateContent xmlns:mc="http://schemas.openxmlformats.org/markup-compatibility/2006">
              <mc:Choice xmlns:v="urn:schemas-microsoft-com:vml" Requires="v">
                <p:oleObj spid="_x0000_s3214" name="Ecuación" r:id="rId7" imgW="1536480" imgH="1460160" progId="Equation.3">
                  <p:embed/>
                </p:oleObj>
              </mc:Choice>
              <mc:Fallback>
                <p:oleObj name="Ecuación" r:id="rId7" imgW="1536480" imgH="1460160" progId="Equation.3">
                  <p:embed/>
                  <p:pic>
                    <p:nvPicPr>
                      <p:cNvPr id="0" name=""/>
                      <p:cNvPicPr/>
                      <p:nvPr/>
                    </p:nvPicPr>
                    <p:blipFill>
                      <a:blip r:embed="rId8"/>
                      <a:stretch>
                        <a:fillRect/>
                      </a:stretch>
                    </p:blipFill>
                    <p:spPr>
                      <a:xfrm>
                        <a:off x="6058847" y="1484784"/>
                        <a:ext cx="1537489" cy="1462337"/>
                      </a:xfrm>
                      <a:prstGeom prst="rect">
                        <a:avLst/>
                      </a:prstGeom>
                    </p:spPr>
                  </p:pic>
                </p:oleObj>
              </mc:Fallback>
            </mc:AlternateContent>
          </a:graphicData>
        </a:graphic>
      </p:graphicFrame>
      <p:sp>
        <p:nvSpPr>
          <p:cNvPr id="11" name="1 Título"/>
          <p:cNvSpPr>
            <a:spLocks noGrp="1"/>
          </p:cNvSpPr>
          <p:nvPr>
            <p:ph type="title"/>
          </p:nvPr>
        </p:nvSpPr>
        <p:spPr>
          <a:xfrm>
            <a:off x="381000" y="681546"/>
            <a:ext cx="8382000" cy="443198"/>
          </a:xfrm>
        </p:spPr>
        <p:txBody>
          <a:bodyPr/>
          <a:lstStyle/>
          <a:p>
            <a:r>
              <a:rPr lang="es-ES" sz="3200" dirty="0" err="1" smtClean="0"/>
              <a:t>Thermal</a:t>
            </a:r>
            <a:r>
              <a:rPr lang="es-ES" sz="3200" dirty="0" smtClean="0"/>
              <a:t> </a:t>
            </a:r>
            <a:r>
              <a:rPr lang="es-ES" sz="3200" dirty="0" err="1" smtClean="0"/>
              <a:t>desorption</a:t>
            </a:r>
            <a:r>
              <a:rPr lang="es-ES" sz="3200" dirty="0" smtClean="0"/>
              <a:t> </a:t>
            </a:r>
            <a:r>
              <a:rPr lang="es-ES" sz="3200" dirty="0" err="1" smtClean="0"/>
              <a:t>spectrometry</a:t>
            </a:r>
            <a:endParaRPr lang="es-ES" sz="3200" dirty="0"/>
          </a:p>
        </p:txBody>
      </p:sp>
    </p:spTree>
    <p:extLst>
      <p:ext uri="{BB962C8B-B14F-4D97-AF65-F5344CB8AC3E}">
        <p14:creationId xmlns:p14="http://schemas.microsoft.com/office/powerpoint/2010/main" val="53466698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81546"/>
            <a:ext cx="8382000" cy="443198"/>
          </a:xfrm>
        </p:spPr>
        <p:txBody>
          <a:bodyPr/>
          <a:lstStyle/>
          <a:p>
            <a:r>
              <a:rPr lang="es-ES" sz="3200" dirty="0" err="1" smtClean="0"/>
              <a:t>Experiments</a:t>
            </a:r>
            <a:r>
              <a:rPr lang="es-ES" sz="3200" dirty="0" smtClean="0"/>
              <a:t> </a:t>
            </a:r>
            <a:r>
              <a:rPr lang="es-ES" sz="3200" dirty="0" err="1" smtClean="0"/>
              <a:t>under</a:t>
            </a:r>
            <a:r>
              <a:rPr lang="es-ES" sz="3200" dirty="0" smtClean="0"/>
              <a:t> </a:t>
            </a:r>
            <a:r>
              <a:rPr lang="es-ES" sz="3200" dirty="0" err="1" smtClean="0"/>
              <a:t>irradiation</a:t>
            </a:r>
            <a:r>
              <a:rPr lang="es-ES" sz="3200" dirty="0" smtClean="0"/>
              <a:t> in CIEMAT</a:t>
            </a:r>
            <a:endParaRPr lang="es-ES" sz="3200" dirty="0"/>
          </a:p>
        </p:txBody>
      </p:sp>
      <p:sp>
        <p:nvSpPr>
          <p:cNvPr id="3" name="Text Placeholder 2"/>
          <p:cNvSpPr>
            <a:spLocks noGrp="1"/>
          </p:cNvSpPr>
          <p:nvPr>
            <p:ph type="body" sz="quarter" idx="10"/>
          </p:nvPr>
        </p:nvSpPr>
        <p:spPr>
          <a:xfrm>
            <a:off x="381001" y="1484784"/>
            <a:ext cx="5631160" cy="2016224"/>
          </a:xfrm>
        </p:spPr>
        <p:txBody>
          <a:bodyPr>
            <a:noAutofit/>
          </a:bodyPr>
          <a:lstStyle/>
          <a:p>
            <a:pPr marL="393192" indent="-393192" algn="just" defTabSz="914400">
              <a:lnSpc>
                <a:spcPct val="100000"/>
              </a:lnSpc>
              <a:spcBef>
                <a:spcPts val="300"/>
              </a:spcBef>
              <a:spcAft>
                <a:spcPts val="600"/>
              </a:spcAft>
              <a:buClr>
                <a:srgbClr val="000000"/>
              </a:buClr>
            </a:pPr>
            <a:r>
              <a:rPr lang="nl-NL" sz="1600" dirty="0" smtClean="0">
                <a:solidFill>
                  <a:srgbClr val="000000"/>
                </a:solidFill>
                <a:latin typeface="Arial" panose="020B0604020202020204" pitchFamily="34" charset="0"/>
                <a:cs typeface="Arial" panose="020B0604020202020204" pitchFamily="34" charset="0"/>
              </a:rPr>
              <a:t>1.8 </a:t>
            </a:r>
            <a:r>
              <a:rPr lang="nl-NL" sz="1600" dirty="0">
                <a:solidFill>
                  <a:srgbClr val="000000"/>
                </a:solidFill>
                <a:latin typeface="Arial" panose="020B0604020202020204" pitchFamily="34" charset="0"/>
                <a:cs typeface="Arial" panose="020B0604020202020204" pitchFamily="34" charset="0"/>
              </a:rPr>
              <a:t>MeV Van de Graaff accelerator</a:t>
            </a:r>
            <a:r>
              <a:rPr lang="en-US" sz="1600" dirty="0" smtClean="0">
                <a:solidFill>
                  <a:srgbClr val="000000"/>
                </a:solidFill>
                <a:latin typeface="Arial" panose="020B0604020202020204" pitchFamily="34" charset="0"/>
                <a:cs typeface="Arial" panose="020B0604020202020204" pitchFamily="34" charset="0"/>
              </a:rPr>
              <a:t>.</a:t>
            </a:r>
          </a:p>
          <a:p>
            <a:pPr marL="910717" lvl="1" indent="-393192" algn="just" defTabSz="914400">
              <a:lnSpc>
                <a:spcPct val="100000"/>
              </a:lnSpc>
              <a:spcBef>
                <a:spcPts val="300"/>
              </a:spcBef>
              <a:spcAft>
                <a:spcPts val="600"/>
              </a:spcAft>
              <a:buClr>
                <a:srgbClr val="000000"/>
              </a:buClr>
            </a:pPr>
            <a:r>
              <a:rPr lang="en-US" sz="1200" dirty="0" smtClean="0">
                <a:solidFill>
                  <a:srgbClr val="000000"/>
                </a:solidFill>
                <a:latin typeface="Arial" panose="020B0604020202020204" pitchFamily="34" charset="0"/>
                <a:cs typeface="Arial" panose="020B0604020202020204" pitchFamily="34" charset="0"/>
              </a:rPr>
              <a:t>Beam: electrons</a:t>
            </a:r>
            <a:r>
              <a:rPr lang="en-US" sz="1200" dirty="0">
                <a:solidFill>
                  <a:srgbClr val="000000"/>
                </a:solidFill>
                <a:latin typeface="Arial" panose="020B0604020202020204" pitchFamily="34" charset="0"/>
                <a:cs typeface="Arial" panose="020B0604020202020204" pitchFamily="34" charset="0"/>
              </a:rPr>
              <a:t>,  0.25 to </a:t>
            </a:r>
            <a:r>
              <a:rPr lang="en-US" sz="1200" dirty="0" smtClean="0">
                <a:solidFill>
                  <a:srgbClr val="000000"/>
                </a:solidFill>
                <a:latin typeface="Arial" panose="020B0604020202020204" pitchFamily="34" charset="0"/>
                <a:cs typeface="Arial" panose="020B0604020202020204" pitchFamily="34" charset="0"/>
              </a:rPr>
              <a:t>1.8 </a:t>
            </a:r>
            <a:r>
              <a:rPr lang="en-US" sz="1200" dirty="0">
                <a:solidFill>
                  <a:srgbClr val="000000"/>
                </a:solidFill>
                <a:latin typeface="Arial" panose="020B0604020202020204" pitchFamily="34" charset="0"/>
                <a:cs typeface="Arial" panose="020B0604020202020204" pitchFamily="34" charset="0"/>
              </a:rPr>
              <a:t>MeV,  10 </a:t>
            </a:r>
            <a:r>
              <a:rPr lang="en-US" sz="1200" dirty="0" err="1">
                <a:solidFill>
                  <a:srgbClr val="000000"/>
                </a:solidFill>
                <a:latin typeface="Arial" panose="020B0604020202020204" pitchFamily="34" charset="0"/>
                <a:cs typeface="Arial" panose="020B0604020202020204" pitchFamily="34" charset="0"/>
              </a:rPr>
              <a:t>pA</a:t>
            </a:r>
            <a:r>
              <a:rPr lang="en-US" sz="1200" dirty="0">
                <a:solidFill>
                  <a:srgbClr val="000000"/>
                </a:solidFill>
                <a:latin typeface="Arial" panose="020B0604020202020204" pitchFamily="34" charset="0"/>
                <a:cs typeface="Arial" panose="020B0604020202020204" pitchFamily="34" charset="0"/>
              </a:rPr>
              <a:t> to 150 µA</a:t>
            </a:r>
          </a:p>
          <a:p>
            <a:pPr marL="910717" lvl="1" indent="-393192" algn="just" defTabSz="914400">
              <a:lnSpc>
                <a:spcPct val="100000"/>
              </a:lnSpc>
              <a:spcBef>
                <a:spcPts val="300"/>
              </a:spcBef>
              <a:spcAft>
                <a:spcPts val="600"/>
              </a:spcAft>
              <a:buClr>
                <a:srgbClr val="000000"/>
              </a:buClr>
            </a:pPr>
            <a:r>
              <a:rPr lang="en-US" sz="1200" dirty="0">
                <a:solidFill>
                  <a:srgbClr val="000000"/>
                </a:solidFill>
                <a:latin typeface="Arial" panose="020B0604020202020204" pitchFamily="34" charset="0"/>
                <a:cs typeface="Arial" panose="020B0604020202020204" pitchFamily="34" charset="0"/>
              </a:rPr>
              <a:t>Samples from ≈ 3 </a:t>
            </a:r>
            <a:r>
              <a:rPr lang="en-US" sz="1200" dirty="0" smtClean="0">
                <a:solidFill>
                  <a:srgbClr val="000000"/>
                </a:solidFill>
                <a:latin typeface="Arial" panose="020B0604020202020204" pitchFamily="34" charset="0"/>
                <a:cs typeface="Arial" panose="020B0604020202020204" pitchFamily="34" charset="0"/>
              </a:rPr>
              <a:t>mm</a:t>
            </a:r>
            <a:r>
              <a:rPr lang="en-US" sz="1200" baseline="30000" dirty="0" smtClean="0">
                <a:solidFill>
                  <a:srgbClr val="000000"/>
                </a:solidFill>
                <a:latin typeface="Arial" panose="020B0604020202020204" pitchFamily="34" charset="0"/>
                <a:cs typeface="Arial" panose="020B0604020202020204" pitchFamily="34" charset="0"/>
              </a:rPr>
              <a:t>2</a:t>
            </a:r>
            <a:r>
              <a:rPr lang="en-US" sz="1200" dirty="0" smtClean="0">
                <a:solidFill>
                  <a:srgbClr val="000000"/>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to about 20x20 cm</a:t>
            </a:r>
            <a:r>
              <a:rPr lang="en-US" sz="1200" baseline="30000" dirty="0">
                <a:solidFill>
                  <a:srgbClr val="000000"/>
                </a:solidFill>
                <a:latin typeface="Arial" panose="020B0604020202020204" pitchFamily="34" charset="0"/>
                <a:cs typeface="Arial" panose="020B0604020202020204" pitchFamily="34" charset="0"/>
              </a:rPr>
              <a:t>2</a:t>
            </a:r>
          </a:p>
          <a:p>
            <a:pPr marL="910717" lvl="1" indent="-393192" algn="just" defTabSz="914400">
              <a:lnSpc>
                <a:spcPct val="100000"/>
              </a:lnSpc>
              <a:spcBef>
                <a:spcPts val="300"/>
              </a:spcBef>
              <a:spcAft>
                <a:spcPts val="600"/>
              </a:spcAft>
              <a:buClr>
                <a:srgbClr val="000000"/>
              </a:buClr>
            </a:pPr>
            <a:r>
              <a:rPr lang="en-US" sz="1200" dirty="0">
                <a:solidFill>
                  <a:srgbClr val="000000"/>
                </a:solidFill>
                <a:latin typeface="Arial" panose="020B0604020202020204" pitchFamily="34" charset="0"/>
                <a:cs typeface="Arial" panose="020B0604020202020204" pitchFamily="34" charset="0"/>
              </a:rPr>
              <a:t>For insulator work typical </a:t>
            </a:r>
            <a:r>
              <a:rPr lang="en-US" sz="1200" dirty="0" err="1">
                <a:solidFill>
                  <a:srgbClr val="000000"/>
                </a:solidFill>
                <a:latin typeface="Arial" panose="020B0604020202020204" pitchFamily="34" charset="0"/>
                <a:cs typeface="Arial" panose="020B0604020202020204" pitchFamily="34" charset="0"/>
              </a:rPr>
              <a:t>dpa</a:t>
            </a:r>
            <a:r>
              <a:rPr lang="en-US" sz="1200" dirty="0">
                <a:solidFill>
                  <a:srgbClr val="000000"/>
                </a:solidFill>
                <a:latin typeface="Arial" panose="020B0604020202020204" pitchFamily="34" charset="0"/>
                <a:cs typeface="Arial" panose="020B0604020202020204" pitchFamily="34" charset="0"/>
              </a:rPr>
              <a:t> rates range from about 10</a:t>
            </a:r>
            <a:r>
              <a:rPr lang="en-US" sz="1200" baseline="30000" dirty="0">
                <a:solidFill>
                  <a:srgbClr val="000000"/>
                </a:solidFill>
                <a:latin typeface="Arial" panose="020B0604020202020204" pitchFamily="34" charset="0"/>
                <a:cs typeface="Arial" panose="020B0604020202020204" pitchFamily="34" charset="0"/>
              </a:rPr>
              <a:t>-12</a:t>
            </a:r>
            <a:r>
              <a:rPr lang="en-US" sz="1200" dirty="0">
                <a:solidFill>
                  <a:srgbClr val="000000"/>
                </a:solidFill>
                <a:latin typeface="Arial" panose="020B0604020202020204" pitchFamily="34" charset="0"/>
                <a:cs typeface="Arial" panose="020B0604020202020204" pitchFamily="34" charset="0"/>
              </a:rPr>
              <a:t> to 10</a:t>
            </a:r>
            <a:r>
              <a:rPr lang="en-US" sz="1200" baseline="30000" dirty="0">
                <a:solidFill>
                  <a:srgbClr val="000000"/>
                </a:solidFill>
                <a:latin typeface="Arial" panose="020B0604020202020204" pitchFamily="34" charset="0"/>
                <a:cs typeface="Arial" panose="020B0604020202020204" pitchFamily="34" charset="0"/>
              </a:rPr>
              <a:t>-8</a:t>
            </a:r>
            <a:r>
              <a:rPr lang="en-US" sz="1200" dirty="0">
                <a:solidFill>
                  <a:srgbClr val="000000"/>
                </a:solidFill>
                <a:latin typeface="Arial" panose="020B0604020202020204" pitchFamily="34" charset="0"/>
                <a:cs typeface="Arial" panose="020B0604020202020204" pitchFamily="34" charset="0"/>
              </a:rPr>
              <a:t> </a:t>
            </a:r>
            <a:r>
              <a:rPr lang="en-US" sz="1200" dirty="0" err="1" smtClean="0">
                <a:solidFill>
                  <a:srgbClr val="000000"/>
                </a:solidFill>
                <a:latin typeface="Arial" panose="020B0604020202020204" pitchFamily="34" charset="0"/>
                <a:cs typeface="Arial" panose="020B0604020202020204" pitchFamily="34" charset="0"/>
              </a:rPr>
              <a:t>dpa</a:t>
            </a:r>
            <a:r>
              <a:rPr lang="en-US" sz="1200" dirty="0" smtClean="0">
                <a:solidFill>
                  <a:srgbClr val="000000"/>
                </a:solidFill>
                <a:latin typeface="Arial" panose="020B0604020202020204" pitchFamily="34" charset="0"/>
                <a:cs typeface="Arial" panose="020B0604020202020204" pitchFamily="34" charset="0"/>
              </a:rPr>
              <a:t>/s and </a:t>
            </a:r>
            <a:r>
              <a:rPr lang="en-US" sz="1200" dirty="0">
                <a:solidFill>
                  <a:srgbClr val="000000"/>
                </a:solidFill>
                <a:latin typeface="Arial" panose="020B0604020202020204" pitchFamily="34" charset="0"/>
                <a:cs typeface="Arial" panose="020B0604020202020204" pitchFamily="34" charset="0"/>
              </a:rPr>
              <a:t>ionization rates (Bremsstrahlung or direct electron irradiation</a:t>
            </a:r>
            <a:r>
              <a:rPr lang="en-US" sz="1200" dirty="0" smtClean="0">
                <a:solidFill>
                  <a:srgbClr val="000000"/>
                </a:solidFill>
                <a:latin typeface="Arial" panose="020B0604020202020204" pitchFamily="34" charset="0"/>
                <a:cs typeface="Arial" panose="020B0604020202020204" pitchFamily="34" charset="0"/>
              </a:rPr>
              <a:t>) from </a:t>
            </a:r>
            <a:r>
              <a:rPr lang="en-US" sz="1200" dirty="0">
                <a:solidFill>
                  <a:srgbClr val="000000"/>
                </a:solidFill>
                <a:latin typeface="Arial" panose="020B0604020202020204" pitchFamily="34" charset="0"/>
                <a:cs typeface="Arial" panose="020B0604020202020204" pitchFamily="34" charset="0"/>
              </a:rPr>
              <a:t>0 to </a:t>
            </a:r>
            <a:r>
              <a:rPr lang="en-US" sz="1200" dirty="0" smtClean="0">
                <a:solidFill>
                  <a:srgbClr val="000000"/>
                </a:solidFill>
                <a:latin typeface="Arial" panose="020B0604020202020204" pitchFamily="34" charset="0"/>
                <a:cs typeface="Arial" panose="020B0604020202020204" pitchFamily="34" charset="0"/>
              </a:rPr>
              <a:t>~10</a:t>
            </a:r>
            <a:r>
              <a:rPr lang="en-US" sz="1200" baseline="30000" dirty="0" smtClean="0">
                <a:solidFill>
                  <a:srgbClr val="000000"/>
                </a:solidFill>
                <a:latin typeface="Arial" panose="020B0604020202020204" pitchFamily="34" charset="0"/>
                <a:cs typeface="Arial" panose="020B0604020202020204" pitchFamily="34" charset="0"/>
              </a:rPr>
              <a:t>4</a:t>
            </a:r>
            <a:r>
              <a:rPr lang="en-US" sz="1200" dirty="0" smtClean="0">
                <a:solidFill>
                  <a:srgbClr val="000000"/>
                </a:solidFill>
                <a:latin typeface="Arial" panose="020B0604020202020204" pitchFamily="34" charset="0"/>
                <a:cs typeface="Arial" panose="020B0604020202020204" pitchFamily="34" charset="0"/>
              </a:rPr>
              <a:t> </a:t>
            </a:r>
            <a:r>
              <a:rPr lang="en-US" sz="1200" dirty="0" err="1">
                <a:solidFill>
                  <a:srgbClr val="000000"/>
                </a:solidFill>
                <a:latin typeface="Arial" panose="020B0604020202020204" pitchFamily="34" charset="0"/>
                <a:cs typeface="Arial" panose="020B0604020202020204" pitchFamily="34" charset="0"/>
              </a:rPr>
              <a:t>Gy</a:t>
            </a:r>
            <a:r>
              <a:rPr lang="en-US" sz="1200" dirty="0">
                <a:solidFill>
                  <a:srgbClr val="000000"/>
                </a:solidFill>
                <a:latin typeface="Arial" panose="020B0604020202020204" pitchFamily="34" charset="0"/>
                <a:cs typeface="Arial" panose="020B0604020202020204" pitchFamily="34" charset="0"/>
              </a:rPr>
              <a:t>/s</a:t>
            </a:r>
          </a:p>
          <a:p>
            <a:pPr marL="910717" lvl="1" indent="-393192" algn="just" defTabSz="914400">
              <a:lnSpc>
                <a:spcPct val="100000"/>
              </a:lnSpc>
              <a:spcBef>
                <a:spcPts val="300"/>
              </a:spcBef>
              <a:spcAft>
                <a:spcPts val="600"/>
              </a:spcAft>
              <a:buClr>
                <a:srgbClr val="000000"/>
              </a:buClr>
            </a:pPr>
            <a:r>
              <a:rPr lang="en-US" sz="1200" dirty="0" smtClean="0">
                <a:solidFill>
                  <a:srgbClr val="000000"/>
                </a:solidFill>
                <a:latin typeface="Arial" panose="020B0604020202020204" pitchFamily="34" charset="0"/>
                <a:cs typeface="Arial" panose="020B0604020202020204" pitchFamily="34" charset="0"/>
              </a:rPr>
              <a:t>10</a:t>
            </a:r>
            <a:r>
              <a:rPr lang="en-US" sz="1200" baseline="30000" dirty="0" smtClean="0">
                <a:solidFill>
                  <a:srgbClr val="000000"/>
                </a:solidFill>
                <a:latin typeface="Arial" panose="020B0604020202020204" pitchFamily="34" charset="0"/>
                <a:cs typeface="Arial" panose="020B0604020202020204" pitchFamily="34" charset="0"/>
              </a:rPr>
              <a:t>-3</a:t>
            </a:r>
            <a:r>
              <a:rPr lang="en-US" sz="1200" dirty="0" smtClean="0">
                <a:solidFill>
                  <a:srgbClr val="000000"/>
                </a:solidFill>
                <a:latin typeface="Arial" panose="020B0604020202020204" pitchFamily="34" charset="0"/>
                <a:cs typeface="Arial" panose="020B0604020202020204" pitchFamily="34" charset="0"/>
              </a:rPr>
              <a:t> </a:t>
            </a:r>
            <a:r>
              <a:rPr lang="en-US" sz="1200" dirty="0" err="1" smtClean="0">
                <a:solidFill>
                  <a:srgbClr val="000000"/>
                </a:solidFill>
                <a:latin typeface="Arial" panose="020B0604020202020204" pitchFamily="34" charset="0"/>
                <a:cs typeface="Arial" panose="020B0604020202020204" pitchFamily="34" charset="0"/>
              </a:rPr>
              <a:t>dpa</a:t>
            </a:r>
            <a:r>
              <a:rPr lang="en-US" sz="1200" dirty="0" smtClean="0">
                <a:solidFill>
                  <a:srgbClr val="000000"/>
                </a:solidFill>
                <a:latin typeface="Arial" panose="020B0604020202020204" pitchFamily="34" charset="0"/>
                <a:cs typeface="Arial" panose="020B0604020202020204" pitchFamily="34" charset="0"/>
              </a:rPr>
              <a:t>/day for steels </a:t>
            </a:r>
            <a:r>
              <a:rPr lang="en-US" sz="1200" dirty="0">
                <a:solidFill>
                  <a:srgbClr val="000000"/>
                </a:solidFill>
                <a:latin typeface="Arial" panose="020B0604020202020204" pitchFamily="34" charset="0"/>
                <a:cs typeface="Arial" panose="020B0604020202020204" pitchFamily="34" charset="0"/>
              </a:rPr>
              <a:t>in volumes of approximately </a:t>
            </a:r>
            <a:r>
              <a:rPr lang="en-US" sz="1200" dirty="0" smtClean="0">
                <a:solidFill>
                  <a:srgbClr val="000000"/>
                </a:solidFill>
                <a:latin typeface="Arial" panose="020B0604020202020204" pitchFamily="34" charset="0"/>
                <a:cs typeface="Arial" panose="020B0604020202020204" pitchFamily="34" charset="0"/>
              </a:rPr>
              <a:t>3x3x1 mm</a:t>
            </a:r>
            <a:r>
              <a:rPr lang="en-US" sz="1200" baseline="30000" dirty="0" smtClean="0">
                <a:solidFill>
                  <a:srgbClr val="000000"/>
                </a:solidFill>
                <a:latin typeface="Arial" panose="020B0604020202020204" pitchFamily="34" charset="0"/>
                <a:cs typeface="Arial" panose="020B0604020202020204" pitchFamily="34" charset="0"/>
              </a:rPr>
              <a:t>3</a:t>
            </a:r>
            <a:r>
              <a:rPr lang="en-US" sz="1200" dirty="0">
                <a:solidFill>
                  <a:srgbClr val="000000"/>
                </a:solidFill>
                <a:latin typeface="Arial" panose="020B0604020202020204" pitchFamily="34" charset="0"/>
                <a:cs typeface="Arial" panose="020B0604020202020204" pitchFamily="34" charset="0"/>
              </a:rPr>
              <a:t>.</a:t>
            </a:r>
          </a:p>
          <a:p>
            <a:pPr marL="910717" lvl="1" indent="-393192" algn="just" defTabSz="914400">
              <a:lnSpc>
                <a:spcPct val="100000"/>
              </a:lnSpc>
              <a:spcBef>
                <a:spcPts val="300"/>
              </a:spcBef>
              <a:spcAft>
                <a:spcPts val="600"/>
              </a:spcAft>
              <a:buClr>
                <a:srgbClr val="000000"/>
              </a:buClr>
            </a:pPr>
            <a:endParaRPr lang="en-US" sz="12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910717" lvl="1" indent="-393192" algn="just" defTabSz="914400">
              <a:lnSpc>
                <a:spcPct val="100000"/>
              </a:lnSpc>
              <a:spcBef>
                <a:spcPts val="768"/>
              </a:spcBef>
              <a:spcAft>
                <a:spcPts val="600"/>
              </a:spcAft>
              <a:buClr>
                <a:srgbClr val="000000"/>
              </a:buClr>
            </a:pPr>
            <a:endParaRPr lang="en-US" sz="2100" b="0" i="0" dirty="0" smtClean="0">
              <a:solidFill>
                <a:srgbClr val="000000"/>
              </a:solidFill>
              <a:latin typeface="Arial" panose="020B0604020202020204" pitchFamily="34" charset="0"/>
              <a:cs typeface="Arial" panose="020B0604020202020204" pitchFamily="34" charset="0"/>
            </a:endParaRPr>
          </a:p>
        </p:txBody>
      </p:sp>
      <p:pic>
        <p:nvPicPr>
          <p:cNvPr id="4" name="Picture 3" descr="CamaraDesor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913124" y="2220227"/>
            <a:ext cx="3569568" cy="267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Van de Graff 0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393" y="3861048"/>
            <a:ext cx="2675256" cy="17775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Van de Graaff (22-02-2010) 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3861050"/>
            <a:ext cx="2675254" cy="177753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910212" y="5661248"/>
            <a:ext cx="1933596"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GB" altLang="es-ES" sz="1200" dirty="0">
                <a:latin typeface="Arial" panose="020B0604020202020204" pitchFamily="34" charset="0"/>
                <a:cs typeface="Arial" panose="020B0604020202020204" pitchFamily="34" charset="0"/>
              </a:rPr>
              <a:t>Radiation e</a:t>
            </a:r>
            <a:r>
              <a:rPr lang="en-GB" altLang="es-ES" sz="1200" dirty="0" smtClean="0">
                <a:latin typeface="Arial" panose="020B0604020202020204" pitchFamily="34" charset="0"/>
                <a:cs typeface="Arial" panose="020B0604020202020204" pitchFamily="34" charset="0"/>
              </a:rPr>
              <a:t>nhanced permeation </a:t>
            </a:r>
            <a:r>
              <a:rPr lang="en-GB" altLang="es-ES" sz="1200" dirty="0">
                <a:latin typeface="Arial" panose="020B0604020202020204" pitchFamily="34" charset="0"/>
                <a:cs typeface="Arial" panose="020B0604020202020204" pitchFamily="34" charset="0"/>
              </a:rPr>
              <a:t>c</a:t>
            </a:r>
            <a:r>
              <a:rPr lang="en-GB" altLang="es-ES" sz="1200" dirty="0" smtClean="0">
                <a:latin typeface="Arial" panose="020B0604020202020204" pitchFamily="34" charset="0"/>
                <a:cs typeface="Arial" panose="020B0604020202020204" pitchFamily="34" charset="0"/>
              </a:rPr>
              <a:t>hamber</a:t>
            </a:r>
            <a:endParaRPr lang="en-GB" altLang="es-ES" sz="1200" dirty="0">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4006894" y="5661723"/>
            <a:ext cx="208823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GB" altLang="es-ES" sz="1200" dirty="0">
                <a:latin typeface="Arial" panose="020B0604020202020204" pitchFamily="34" charset="0"/>
                <a:cs typeface="Arial" panose="020B0604020202020204" pitchFamily="34" charset="0"/>
              </a:rPr>
              <a:t>Radiation </a:t>
            </a:r>
            <a:r>
              <a:rPr lang="en-GB" altLang="es-ES" sz="1200" dirty="0" smtClean="0">
                <a:latin typeface="Arial" panose="020B0604020202020204" pitchFamily="34" charset="0"/>
                <a:cs typeface="Arial" panose="020B0604020202020204" pitchFamily="34" charset="0"/>
              </a:rPr>
              <a:t>enhanced </a:t>
            </a:r>
            <a:r>
              <a:rPr lang="en-GB" altLang="es-ES" sz="1200" dirty="0">
                <a:latin typeface="Arial" panose="020B0604020202020204" pitchFamily="34" charset="0"/>
                <a:cs typeface="Arial" panose="020B0604020202020204" pitchFamily="34" charset="0"/>
              </a:rPr>
              <a:t>d</a:t>
            </a:r>
            <a:r>
              <a:rPr lang="en-GB" altLang="es-ES" sz="1200" dirty="0" smtClean="0">
                <a:latin typeface="Arial" panose="020B0604020202020204" pitchFamily="34" charset="0"/>
                <a:cs typeface="Arial" panose="020B0604020202020204" pitchFamily="34" charset="0"/>
              </a:rPr>
              <a:t>esorption </a:t>
            </a:r>
            <a:r>
              <a:rPr lang="en-GB" altLang="es-ES" sz="1200" dirty="0">
                <a:latin typeface="Arial" panose="020B0604020202020204" pitchFamily="34" charset="0"/>
                <a:cs typeface="Arial" panose="020B0604020202020204" pitchFamily="34" charset="0"/>
              </a:rPr>
              <a:t>c</a:t>
            </a:r>
            <a:r>
              <a:rPr lang="en-GB" altLang="es-ES" sz="1200" dirty="0" smtClean="0">
                <a:latin typeface="Arial" panose="020B0604020202020204" pitchFamily="34" charset="0"/>
                <a:cs typeface="Arial" panose="020B0604020202020204" pitchFamily="34" charset="0"/>
              </a:rPr>
              <a:t>hamber</a:t>
            </a:r>
            <a:endParaRPr lang="en-GB" altLang="es-ES" sz="1200" dirty="0">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6791520" y="5487615"/>
            <a:ext cx="1812776"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GB" altLang="es-ES" sz="1200" dirty="0" smtClean="0">
                <a:latin typeface="Arial" panose="020B0604020202020204" pitchFamily="34" charset="0"/>
                <a:cs typeface="Arial" panose="020B0604020202020204" pitchFamily="34" charset="0"/>
              </a:rPr>
              <a:t>Irradiation chamber and accelerator</a:t>
            </a:r>
            <a:endParaRPr lang="en-GB" altLang="es-E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6669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81546"/>
            <a:ext cx="8382000" cy="443198"/>
          </a:xfrm>
        </p:spPr>
        <p:txBody>
          <a:bodyPr/>
          <a:lstStyle/>
          <a:p>
            <a:r>
              <a:rPr lang="es-ES" sz="3200" dirty="0" err="1" smtClean="0"/>
              <a:t>Experiments</a:t>
            </a:r>
            <a:r>
              <a:rPr lang="es-ES" sz="3200" dirty="0" smtClean="0"/>
              <a:t> </a:t>
            </a:r>
            <a:r>
              <a:rPr lang="es-ES" sz="3200" dirty="0" err="1" smtClean="0"/>
              <a:t>under</a:t>
            </a:r>
            <a:r>
              <a:rPr lang="es-ES" sz="3200" dirty="0" smtClean="0"/>
              <a:t> </a:t>
            </a:r>
            <a:r>
              <a:rPr lang="es-ES" sz="3200" dirty="0" err="1" smtClean="0"/>
              <a:t>irradiation</a:t>
            </a:r>
            <a:r>
              <a:rPr lang="es-ES" sz="3200" dirty="0" smtClean="0"/>
              <a:t> in CIEMAT</a:t>
            </a:r>
            <a:endParaRPr lang="es-ES" sz="3200" dirty="0"/>
          </a:p>
        </p:txBody>
      </p:sp>
      <p:sp>
        <p:nvSpPr>
          <p:cNvPr id="3" name="Text Placeholder 2"/>
          <p:cNvSpPr>
            <a:spLocks noGrp="1"/>
          </p:cNvSpPr>
          <p:nvPr>
            <p:ph type="body" sz="quarter" idx="10"/>
          </p:nvPr>
        </p:nvSpPr>
        <p:spPr>
          <a:xfrm>
            <a:off x="381000" y="1700808"/>
            <a:ext cx="8439472"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BA activities: </a:t>
            </a:r>
            <a:r>
              <a:rPr lang="en-US" sz="1600" b="1" dirty="0" smtClean="0">
                <a:solidFill>
                  <a:srgbClr val="000000"/>
                </a:solidFill>
                <a:latin typeface="Arial" panose="020B0604020202020204" pitchFamily="34" charset="0"/>
                <a:cs typeface="Arial" panose="020B0604020202020204" pitchFamily="34" charset="0"/>
              </a:rPr>
              <a:t>radiation enhanced D/He absorption and desorption in ceramics</a:t>
            </a:r>
            <a:r>
              <a:rPr lang="en-US" sz="1600" dirty="0" smtClean="0">
                <a:solidFill>
                  <a:srgbClr val="000000"/>
                </a:solidFill>
                <a:latin typeface="Arial" panose="020B0604020202020204" pitchFamily="34" charset="0"/>
                <a:cs typeface="Arial" panose="020B0604020202020204" pitchFamily="34" charset="0"/>
              </a:rPr>
              <a:t>.</a:t>
            </a:r>
          </a:p>
          <a:p>
            <a:pPr marL="910717" lvl="1" indent="-393192" algn="just" defTabSz="914400">
              <a:lnSpc>
                <a:spcPct val="100000"/>
              </a:lnSpc>
              <a:spcBef>
                <a:spcPts val="300"/>
              </a:spcBef>
              <a:spcAft>
                <a:spcPts val="600"/>
              </a:spcAft>
              <a:buClr>
                <a:srgbClr val="000000"/>
              </a:buClr>
            </a:pPr>
            <a:r>
              <a:rPr lang="en-US" sz="1600" dirty="0">
                <a:solidFill>
                  <a:srgbClr val="000000"/>
                </a:solidFill>
                <a:latin typeface="Arial" panose="020B0604020202020204" pitchFamily="34" charset="0"/>
                <a:cs typeface="Arial" panose="020B0604020202020204" pitchFamily="34" charset="0"/>
              </a:rPr>
              <a:t>R</a:t>
            </a:r>
            <a:r>
              <a:rPr lang="en-US" sz="1600" dirty="0" smtClean="0">
                <a:solidFill>
                  <a:srgbClr val="000000"/>
                </a:solidFill>
                <a:latin typeface="Arial" panose="020B0604020202020204" pitchFamily="34" charset="0"/>
                <a:cs typeface="Arial" panose="020B0604020202020204" pitchFamily="34" charset="0"/>
              </a:rPr>
              <a:t>adiation enhanced diffusion and redistribution of helium in LiNbO</a:t>
            </a:r>
            <a:r>
              <a:rPr lang="en-US" sz="1600" baseline="-25000" dirty="0" smtClean="0">
                <a:solidFill>
                  <a:srgbClr val="000000"/>
                </a:solidFill>
                <a:latin typeface="Arial" panose="020B0604020202020204" pitchFamily="34" charset="0"/>
                <a:cs typeface="Arial" panose="020B0604020202020204" pitchFamily="34" charset="0"/>
              </a:rPr>
              <a:t>3</a:t>
            </a:r>
            <a:r>
              <a:rPr lang="en-US" sz="1600" dirty="0" smtClean="0">
                <a:solidFill>
                  <a:srgbClr val="000000"/>
                </a:solidFill>
                <a:latin typeface="Arial" panose="020B0604020202020204" pitchFamily="34" charset="0"/>
                <a:cs typeface="Arial" panose="020B0604020202020204" pitchFamily="34" charset="0"/>
              </a:rPr>
              <a:t>.</a:t>
            </a:r>
          </a:p>
          <a:p>
            <a:pPr marL="910717" lvl="1"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Radiation enhanced deuterium absorption in different oxides (</a:t>
            </a:r>
            <a:r>
              <a:rPr lang="en-US" sz="1600" dirty="0" err="1" smtClean="0">
                <a:solidFill>
                  <a:srgbClr val="000000"/>
                </a:solidFill>
                <a:latin typeface="Arial" panose="020B0604020202020204" pitchFamily="34" charset="0"/>
                <a:cs typeface="Arial" panose="020B0604020202020204" pitchFamily="34" charset="0"/>
              </a:rPr>
              <a:t>SiO</a:t>
            </a:r>
            <a:r>
              <a:rPr lang="en-US" sz="1600" dirty="0" smtClean="0">
                <a:solidFill>
                  <a:srgbClr val="000000"/>
                </a:solidFill>
                <a:latin typeface="Arial" panose="020B0604020202020204" pitchFamily="34" charset="0"/>
                <a:cs typeface="Arial" panose="020B0604020202020204" pitchFamily="34" charset="0"/>
              </a:rPr>
              <a:t>, MACOR, Al</a:t>
            </a:r>
            <a:r>
              <a:rPr lang="en-US" sz="1600" baseline="-25000" dirty="0" smtClean="0">
                <a:solidFill>
                  <a:srgbClr val="000000"/>
                </a:solidFill>
                <a:latin typeface="Arial" panose="020B0604020202020204" pitchFamily="34" charset="0"/>
                <a:cs typeface="Arial" panose="020B0604020202020204" pitchFamily="34" charset="0"/>
              </a:rPr>
              <a:t>2</a:t>
            </a:r>
            <a:r>
              <a:rPr lang="en-US" sz="1600" dirty="0" smtClean="0">
                <a:solidFill>
                  <a:srgbClr val="000000"/>
                </a:solidFill>
                <a:latin typeface="Arial" panose="020B0604020202020204" pitchFamily="34" charset="0"/>
                <a:cs typeface="Arial" panose="020B0604020202020204" pitchFamily="34" charset="0"/>
              </a:rPr>
              <a:t>O</a:t>
            </a:r>
            <a:r>
              <a:rPr lang="en-US" sz="1600" baseline="-25000" dirty="0" smtClean="0">
                <a:solidFill>
                  <a:srgbClr val="000000"/>
                </a:solidFill>
                <a:latin typeface="Arial" panose="020B0604020202020204" pitchFamily="34" charset="0"/>
                <a:cs typeface="Arial" panose="020B0604020202020204" pitchFamily="34" charset="0"/>
              </a:rPr>
              <a:t>3</a:t>
            </a:r>
            <a:r>
              <a:rPr lang="en-US" sz="1600" dirty="0" smtClean="0">
                <a:solidFill>
                  <a:srgbClr val="000000"/>
                </a:solidFill>
                <a:latin typeface="Arial" panose="020B0604020202020204" pitchFamily="34" charset="0"/>
                <a:cs typeface="Arial" panose="020B0604020202020204" pitchFamily="34" charset="0"/>
              </a:rPr>
              <a:t>).</a:t>
            </a:r>
          </a:p>
          <a:p>
            <a:pPr marL="910717" lvl="1" indent="-393192" algn="just" defTabSz="914400">
              <a:lnSpc>
                <a:spcPct val="100000"/>
              </a:lnSpc>
              <a:spcBef>
                <a:spcPts val="300"/>
              </a:spcBef>
              <a:spcAft>
                <a:spcPts val="600"/>
              </a:spcAft>
              <a:buClr>
                <a:srgbClr val="000000"/>
              </a:buClr>
            </a:pPr>
            <a:r>
              <a:rPr lang="en-US" sz="1600" dirty="0">
                <a:solidFill>
                  <a:srgbClr val="000000"/>
                </a:solidFill>
                <a:latin typeface="Arial" panose="020B0604020202020204" pitchFamily="34" charset="0"/>
                <a:cs typeface="Arial" panose="020B0604020202020204" pitchFamily="34" charset="0"/>
              </a:rPr>
              <a:t>R</a:t>
            </a:r>
            <a:r>
              <a:rPr lang="en-US" sz="1600" dirty="0" smtClean="0">
                <a:solidFill>
                  <a:srgbClr val="000000"/>
                </a:solidFill>
                <a:latin typeface="Arial" panose="020B0604020202020204" pitchFamily="34" charset="0"/>
                <a:cs typeface="Arial" panose="020B0604020202020204" pitchFamily="34" charset="0"/>
              </a:rPr>
              <a:t>adiation enhanced deuterium absorption in </a:t>
            </a:r>
            <a:r>
              <a:rPr lang="en-US" sz="1600" dirty="0" err="1" smtClean="0">
                <a:solidFill>
                  <a:srgbClr val="000000"/>
                </a:solidFill>
                <a:latin typeface="Arial" panose="020B0604020202020204" pitchFamily="34" charset="0"/>
                <a:cs typeface="Arial" panose="020B0604020202020204" pitchFamily="34" charset="0"/>
              </a:rPr>
              <a:t>SiC.</a:t>
            </a:r>
            <a:endParaRPr lang="en-US" sz="1600" dirty="0" smtClean="0">
              <a:solidFill>
                <a:srgbClr val="000000"/>
              </a:solidFill>
              <a:latin typeface="Arial" panose="020B0604020202020204" pitchFamily="34" charset="0"/>
              <a:cs typeface="Arial" panose="020B0604020202020204" pitchFamily="34" charset="0"/>
            </a:endParaRPr>
          </a:p>
          <a:p>
            <a:pPr marL="910717" lvl="1" indent="-393192" algn="just" defTabSz="914400">
              <a:lnSpc>
                <a:spcPct val="100000"/>
              </a:lnSpc>
              <a:spcBef>
                <a:spcPts val="300"/>
              </a:spcBef>
              <a:spcAft>
                <a:spcPts val="600"/>
              </a:spcAft>
              <a:buClr>
                <a:srgbClr val="000000"/>
              </a:buClr>
            </a:pPr>
            <a:endParaRPr lang="en-US" sz="12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600"/>
              </a:spcAft>
              <a:buClr>
                <a:srgbClr val="000000"/>
              </a:buClr>
            </a:pPr>
            <a:endParaRPr lang="en-US" sz="2100" b="0" i="0" dirty="0" smtClean="0">
              <a:solidFill>
                <a:srgbClr val="000000"/>
              </a:solidFill>
              <a:latin typeface="Calibri"/>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56993"/>
            <a:ext cx="3262885" cy="287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356992"/>
            <a:ext cx="3284140" cy="287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p:cNvSpPr txBox="1">
            <a:spLocks noChangeArrowheads="1"/>
          </p:cNvSpPr>
          <p:nvPr/>
        </p:nvSpPr>
        <p:spPr bwMode="auto">
          <a:xfrm>
            <a:off x="6588224" y="4581128"/>
            <a:ext cx="2376264" cy="12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r>
              <a:rPr lang="en-GB" altLang="es-ES" sz="1200" dirty="0">
                <a:latin typeface="Arial" panose="020B0604020202020204" pitchFamily="34" charset="0"/>
                <a:cs typeface="Arial" panose="020B0604020202020204" pitchFamily="34" charset="0"/>
              </a:rPr>
              <a:t>As a consequence of irradiation the </a:t>
            </a:r>
            <a:r>
              <a:rPr lang="en-GB" altLang="es-ES" sz="1200" dirty="0" smtClean="0">
                <a:latin typeface="Arial" panose="020B0604020202020204" pitchFamily="34" charset="0"/>
                <a:cs typeface="Arial" panose="020B0604020202020204" pitchFamily="34" charset="0"/>
              </a:rPr>
              <a:t>absorbed </a:t>
            </a:r>
            <a:r>
              <a:rPr lang="en-GB" altLang="es-ES" sz="1200" dirty="0">
                <a:latin typeface="Arial" panose="020B0604020202020204" pitchFamily="34" charset="0"/>
                <a:cs typeface="Arial" panose="020B0604020202020204" pitchFamily="34" charset="0"/>
              </a:rPr>
              <a:t>deuterium is stabilized in deeper traps increasing the temperature  for </a:t>
            </a:r>
            <a:r>
              <a:rPr lang="en-GB" altLang="es-ES" sz="1200" dirty="0" smtClean="0">
                <a:latin typeface="Arial" panose="020B0604020202020204" pitchFamily="34" charset="0"/>
                <a:cs typeface="Arial" panose="020B0604020202020204" pitchFamily="34" charset="0"/>
              </a:rPr>
              <a:t>desorption</a:t>
            </a:r>
            <a:endParaRPr lang="en-GB" altLang="es-ES" sz="1200" dirty="0">
              <a:latin typeface="Arial" panose="020B0604020202020204" pitchFamily="34" charset="0"/>
              <a:cs typeface="Arial" panose="020B0604020202020204" pitchFamily="34" charset="0"/>
            </a:endParaRPr>
          </a:p>
          <a:p>
            <a:pPr algn="just"/>
            <a:endParaRPr lang="en-GB" altLang="es-E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6669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81546"/>
            <a:ext cx="8382000" cy="443198"/>
          </a:xfrm>
        </p:spPr>
        <p:txBody>
          <a:bodyPr/>
          <a:lstStyle/>
          <a:p>
            <a:r>
              <a:rPr lang="es-ES" sz="3200" dirty="0" err="1" smtClean="0"/>
              <a:t>Experiments</a:t>
            </a:r>
            <a:r>
              <a:rPr lang="es-ES" sz="3200" dirty="0" smtClean="0"/>
              <a:t> </a:t>
            </a:r>
            <a:r>
              <a:rPr lang="es-ES" sz="3200" dirty="0" err="1" smtClean="0"/>
              <a:t>under</a:t>
            </a:r>
            <a:r>
              <a:rPr lang="es-ES" sz="3200" dirty="0" smtClean="0"/>
              <a:t> </a:t>
            </a:r>
            <a:r>
              <a:rPr lang="es-ES" sz="3200" dirty="0" err="1" smtClean="0"/>
              <a:t>irradiation</a:t>
            </a:r>
            <a:r>
              <a:rPr lang="es-ES" sz="3200" dirty="0" smtClean="0"/>
              <a:t> in CIEMAT</a:t>
            </a:r>
            <a:endParaRPr lang="es-ES" sz="3200" dirty="0"/>
          </a:p>
        </p:txBody>
      </p:sp>
      <p:sp>
        <p:nvSpPr>
          <p:cNvPr id="3" name="Text Placeholder 2"/>
          <p:cNvSpPr>
            <a:spLocks noGrp="1"/>
          </p:cNvSpPr>
          <p:nvPr>
            <p:ph type="body" sz="quarter" idx="10"/>
          </p:nvPr>
        </p:nvSpPr>
        <p:spPr>
          <a:xfrm>
            <a:off x="381000" y="1556792"/>
            <a:ext cx="8439472"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a:solidFill>
                  <a:srgbClr val="000000"/>
                </a:solidFill>
                <a:latin typeface="Arial" panose="020B0604020202020204" pitchFamily="34" charset="0"/>
                <a:cs typeface="Arial" panose="020B0604020202020204" pitchFamily="34" charset="0"/>
              </a:rPr>
              <a:t>Deuterium absorption for </a:t>
            </a:r>
            <a:r>
              <a:rPr lang="en-US" sz="1600" dirty="0" smtClean="0">
                <a:solidFill>
                  <a:srgbClr val="000000"/>
                </a:solidFill>
                <a:latin typeface="Arial" panose="020B0604020202020204" pitchFamily="34" charset="0"/>
                <a:cs typeface="Arial" panose="020B0604020202020204" pitchFamily="34" charset="0"/>
              </a:rPr>
              <a:t>RB-</a:t>
            </a:r>
            <a:r>
              <a:rPr lang="en-US" sz="1600" dirty="0" err="1" smtClean="0">
                <a:solidFill>
                  <a:srgbClr val="000000"/>
                </a:solidFill>
                <a:latin typeface="Arial" panose="020B0604020202020204" pitchFamily="34" charset="0"/>
                <a:cs typeface="Arial" panose="020B0604020202020204" pitchFamily="34" charset="0"/>
              </a:rPr>
              <a:t>SiC</a:t>
            </a:r>
            <a:r>
              <a:rPr lang="en-US" sz="1600" dirty="0" smtClean="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is very </a:t>
            </a:r>
            <a:r>
              <a:rPr lang="en-US" sz="1600" dirty="0" smtClean="0">
                <a:solidFill>
                  <a:srgbClr val="000000"/>
                </a:solidFill>
                <a:latin typeface="Arial" panose="020B0604020202020204" pitchFamily="34" charset="0"/>
                <a:cs typeface="Arial" panose="020B0604020202020204" pitchFamily="34" charset="0"/>
              </a:rPr>
              <a:t>low, </a:t>
            </a:r>
            <a:r>
              <a:rPr lang="en-US" sz="1600" dirty="0">
                <a:solidFill>
                  <a:srgbClr val="000000"/>
                </a:solidFill>
                <a:latin typeface="Arial" panose="020B0604020202020204" pitchFamily="34" charset="0"/>
                <a:cs typeface="Arial" panose="020B0604020202020204" pitchFamily="34" charset="0"/>
              </a:rPr>
              <a:t>but noticeable absorption occurs when both material and deuterium gas are subjected to a radiation field increasing linearly with irradiation </a:t>
            </a:r>
            <a:r>
              <a:rPr lang="en-US" sz="1600" dirty="0" smtClean="0">
                <a:solidFill>
                  <a:srgbClr val="000000"/>
                </a:solidFill>
                <a:latin typeface="Arial" panose="020B0604020202020204" pitchFamily="34" charset="0"/>
                <a:cs typeface="Arial" panose="020B0604020202020204" pitchFamily="34" charset="0"/>
              </a:rPr>
              <a:t>dose.</a:t>
            </a:r>
            <a:endParaRPr lang="en-US" sz="12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600"/>
              </a:spcAft>
              <a:buClr>
                <a:srgbClr val="000000"/>
              </a:buClr>
            </a:pPr>
            <a:endParaRPr lang="en-US" sz="2100" b="0" i="0" dirty="0" smtClean="0">
              <a:solidFill>
                <a:srgbClr val="000000"/>
              </a:solidFill>
              <a:latin typeface="Calibri"/>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08920"/>
            <a:ext cx="3528634" cy="353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521" y="2708920"/>
            <a:ext cx="409293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5563543" y="4366845"/>
            <a:ext cx="2104801"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r>
              <a:rPr lang="en-GB" altLang="es-ES" sz="1200" dirty="0">
                <a:solidFill>
                  <a:srgbClr val="FF0000"/>
                </a:solidFill>
                <a:latin typeface="Arial" panose="020B0604020202020204" pitchFamily="34" charset="0"/>
                <a:cs typeface="Arial" panose="020B0604020202020204" pitchFamily="34" charset="0"/>
              </a:rPr>
              <a:t>The main desorption T for </a:t>
            </a:r>
            <a:r>
              <a:rPr lang="en-GB" altLang="es-ES" sz="1200" dirty="0" smtClean="0">
                <a:solidFill>
                  <a:srgbClr val="FF0000"/>
                </a:solidFill>
                <a:latin typeface="Arial" panose="020B0604020202020204" pitchFamily="34" charset="0"/>
                <a:cs typeface="Arial" panose="020B0604020202020204" pitchFamily="34" charset="0"/>
              </a:rPr>
              <a:t>implanted </a:t>
            </a:r>
            <a:r>
              <a:rPr lang="en-GB" altLang="es-ES" sz="1200" dirty="0">
                <a:solidFill>
                  <a:srgbClr val="FF0000"/>
                </a:solidFill>
                <a:latin typeface="Arial" panose="020B0604020202020204" pitchFamily="34" charset="0"/>
                <a:cs typeface="Arial" panose="020B0604020202020204" pitchFamily="34" charset="0"/>
              </a:rPr>
              <a:t>D is higher than </a:t>
            </a:r>
            <a:r>
              <a:rPr lang="en-GB" altLang="es-ES" sz="1200" dirty="0" smtClean="0">
                <a:solidFill>
                  <a:srgbClr val="FF0000"/>
                </a:solidFill>
                <a:latin typeface="Arial" panose="020B0604020202020204" pitchFamily="34" charset="0"/>
                <a:cs typeface="Arial" panose="020B0604020202020204" pitchFamily="34" charset="0"/>
              </a:rPr>
              <a:t>800ºC</a:t>
            </a:r>
            <a:endParaRPr lang="en-GB" altLang="es-E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8064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81546"/>
            <a:ext cx="8382000" cy="443198"/>
          </a:xfrm>
        </p:spPr>
        <p:txBody>
          <a:bodyPr/>
          <a:lstStyle/>
          <a:p>
            <a:r>
              <a:rPr lang="es-ES" sz="3200" dirty="0" err="1" smtClean="0"/>
              <a:t>Sôret</a:t>
            </a:r>
            <a:r>
              <a:rPr lang="es-ES" sz="3200" dirty="0" smtClean="0"/>
              <a:t> </a:t>
            </a:r>
            <a:r>
              <a:rPr lang="es-ES" sz="3200" dirty="0" err="1" smtClean="0"/>
              <a:t>effect</a:t>
            </a:r>
            <a:r>
              <a:rPr lang="es-ES" sz="3200" dirty="0" smtClean="0"/>
              <a:t> </a:t>
            </a:r>
            <a:r>
              <a:rPr lang="es-ES" sz="3200" dirty="0" err="1" smtClean="0"/>
              <a:t>experiment</a:t>
            </a:r>
            <a:endParaRPr lang="es-ES" sz="3200" dirty="0"/>
          </a:p>
        </p:txBody>
      </p:sp>
      <p:sp>
        <p:nvSpPr>
          <p:cNvPr id="3" name="Text Placeholder 2"/>
          <p:cNvSpPr>
            <a:spLocks noGrp="1"/>
          </p:cNvSpPr>
          <p:nvPr>
            <p:ph type="body" sz="quarter" idx="10"/>
          </p:nvPr>
        </p:nvSpPr>
        <p:spPr>
          <a:xfrm>
            <a:off x="381000" y="1484784"/>
            <a:ext cx="8439472" cy="2016224"/>
          </a:xfrm>
        </p:spPr>
        <p:txBody>
          <a:bodyPr>
            <a:noAutofit/>
          </a:bodyPr>
          <a:lstStyle/>
          <a:p>
            <a:pPr>
              <a:spcAft>
                <a:spcPts val="600"/>
              </a:spcAft>
              <a:defRPr/>
            </a:pPr>
            <a:r>
              <a:rPr lang="en-US" altLang="en-US" sz="1600" dirty="0" smtClean="0">
                <a:latin typeface="Arial" panose="020B0604020202020204" pitchFamily="34" charset="0"/>
                <a:cs typeface="Arial" panose="020B0604020202020204" pitchFamily="34" charset="0"/>
              </a:rPr>
              <a:t>Thermal gradient is a driving force for tritium permeation across plates in diffusion-limited regimes (Ludwig-</a:t>
            </a:r>
            <a:r>
              <a:rPr lang="en-US" altLang="en-US" sz="1600" dirty="0" err="1" smtClean="0">
                <a:latin typeface="Arial" panose="020B0604020202020204" pitchFamily="34" charset="0"/>
                <a:cs typeface="Arial" panose="020B0604020202020204" pitchFamily="34" charset="0"/>
              </a:rPr>
              <a:t>Sôret</a:t>
            </a:r>
            <a:r>
              <a:rPr lang="en-US" altLang="en-US" sz="1600" dirty="0" smtClean="0">
                <a:latin typeface="Arial" panose="020B0604020202020204" pitchFamily="34" charset="0"/>
                <a:cs typeface="Arial" panose="020B0604020202020204" pitchFamily="34" charset="0"/>
              </a:rPr>
              <a:t> or thermo-transport effect).</a:t>
            </a:r>
          </a:p>
          <a:p>
            <a:pPr>
              <a:spcAft>
                <a:spcPts val="600"/>
              </a:spcAft>
              <a:defRPr/>
            </a:pPr>
            <a:r>
              <a:rPr lang="en-US" altLang="en-US" sz="1600" dirty="0" smtClean="0">
                <a:latin typeface="Arial" panose="020B0604020202020204" pitchFamily="34" charset="0"/>
                <a:cs typeface="Arial" panose="020B0604020202020204" pitchFamily="34" charset="0"/>
              </a:rPr>
              <a:t>It has been considered as relevant for FW tritium balances correcting permeation by factors of ~40% of the permeation flux.</a:t>
            </a:r>
          </a:p>
          <a:p>
            <a:pPr>
              <a:spcAft>
                <a:spcPts val="600"/>
              </a:spcAft>
              <a:defRPr/>
            </a:pPr>
            <a:r>
              <a:rPr lang="en-US" altLang="en-US" sz="1600" dirty="0" smtClean="0">
                <a:latin typeface="Arial" panose="020B0604020202020204" pitchFamily="34" charset="0"/>
                <a:cs typeface="Arial" panose="020B0604020202020204" pitchFamily="34" charset="0"/>
              </a:rPr>
              <a:t>Values of heat of thermo-transport are unavailable in literature. They are expected to be negative (as in the case of alpha iron) </a:t>
            </a:r>
            <a:r>
              <a:rPr lang="en-US" altLang="en-US" sz="1600" dirty="0" smtClean="0">
                <a:latin typeface="Arial" panose="020B0604020202020204" pitchFamily="34" charset="0"/>
                <a:cs typeface="Arial" panose="020B0604020202020204" pitchFamily="34" charset="0"/>
                <a:sym typeface="Wingdings" panose="05000000000000000000" pitchFamily="2" charset="2"/>
              </a:rPr>
              <a:t> possible reduction of permeation across </a:t>
            </a:r>
            <a:r>
              <a:rPr lang="en-US" altLang="en-US" sz="1600" dirty="0" err="1" smtClean="0">
                <a:latin typeface="Arial" panose="020B0604020202020204" pitchFamily="34" charset="0"/>
                <a:cs typeface="Arial" panose="020B0604020202020204" pitchFamily="34" charset="0"/>
                <a:sym typeface="Wingdings" panose="05000000000000000000" pitchFamily="2" charset="2"/>
              </a:rPr>
              <a:t>Eurofer</a:t>
            </a:r>
            <a:r>
              <a:rPr lang="en-US" altLang="en-US" sz="1600" dirty="0" smtClean="0">
                <a:latin typeface="Arial" panose="020B0604020202020204" pitchFamily="34" charset="0"/>
                <a:cs typeface="Arial" panose="020B0604020202020204" pitchFamily="34" charset="0"/>
                <a:sym typeface="Wingdings" panose="05000000000000000000" pitchFamily="2" charset="2"/>
              </a:rPr>
              <a:t> walls.</a:t>
            </a:r>
          </a:p>
          <a:p>
            <a:pPr>
              <a:spcAft>
                <a:spcPts val="600"/>
              </a:spcAft>
              <a:defRPr/>
            </a:pPr>
            <a:r>
              <a:rPr lang="en-US" altLang="en-US" sz="1600" dirty="0" smtClean="0">
                <a:latin typeface="Arial" panose="020B0604020202020204" pitchFamily="34" charset="0"/>
                <a:cs typeface="Arial" panose="020B0604020202020204" pitchFamily="34" charset="0"/>
                <a:sym typeface="Wingdings" panose="05000000000000000000" pitchFamily="2" charset="2"/>
              </a:rPr>
              <a:t>New basic transport data for H/D in </a:t>
            </a:r>
            <a:r>
              <a:rPr lang="en-US" altLang="en-US" sz="1600" dirty="0" err="1" smtClean="0">
                <a:latin typeface="Arial" panose="020B0604020202020204" pitchFamily="34" charset="0"/>
                <a:cs typeface="Arial" panose="020B0604020202020204" pitchFamily="34" charset="0"/>
                <a:sym typeface="Wingdings" panose="05000000000000000000" pitchFamily="2" charset="2"/>
              </a:rPr>
              <a:t>Eurofer</a:t>
            </a:r>
            <a:r>
              <a:rPr lang="en-US" altLang="en-US" sz="1600" dirty="0" smtClean="0">
                <a:latin typeface="Arial" panose="020B0604020202020204" pitchFamily="34" charset="0"/>
                <a:cs typeface="Arial" panose="020B0604020202020204" pitchFamily="34" charset="0"/>
                <a:sym typeface="Wingdings" panose="05000000000000000000" pitchFamily="2" charset="2"/>
              </a:rPr>
              <a:t> will be generated.</a:t>
            </a:r>
          </a:p>
          <a:p>
            <a:pPr>
              <a:spcAft>
                <a:spcPts val="600"/>
              </a:spcAft>
              <a:defRPr/>
            </a:pPr>
            <a:r>
              <a:rPr lang="en-US" altLang="en-US" sz="1600" dirty="0" smtClean="0">
                <a:latin typeface="Arial" panose="020B0604020202020204" pitchFamily="34" charset="0"/>
                <a:cs typeface="Arial" panose="020B0604020202020204" pitchFamily="34" charset="0"/>
                <a:sym typeface="Wingdings" panose="05000000000000000000" pitchFamily="2" charset="2"/>
              </a:rPr>
              <a:t>Expected isotopic differences can be compared and isotopic thermal-migration values extrapolated for tritium.</a:t>
            </a: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600"/>
              </a:spcAft>
              <a:buClr>
                <a:srgbClr val="000000"/>
              </a:buClr>
            </a:pPr>
            <a:endParaRPr lang="en-US" sz="2100" b="0" i="0" dirty="0" smtClean="0">
              <a:solidFill>
                <a:srgbClr val="000000"/>
              </a:solidFill>
              <a:latin typeface="Calibri"/>
            </a:endParaRPr>
          </a:p>
        </p:txBody>
      </p:sp>
    </p:spTree>
    <p:extLst>
      <p:ext uri="{BB962C8B-B14F-4D97-AF65-F5344CB8AC3E}">
        <p14:creationId xmlns:p14="http://schemas.microsoft.com/office/powerpoint/2010/main" val="84513114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78260"/>
            <a:ext cx="8382000" cy="606524"/>
          </a:xfrm>
        </p:spPr>
        <p:txBody>
          <a:bodyPr>
            <a:normAutofit/>
          </a:bodyPr>
          <a:lstStyle/>
          <a:p>
            <a:pPr algn="l" defTabSz="914400">
              <a:lnSpc>
                <a:spcPct val="90000"/>
              </a:lnSpc>
              <a:spcBef>
                <a:spcPts val="0"/>
              </a:spcBef>
              <a:buNone/>
            </a:pPr>
            <a:r>
              <a:rPr lang="es-ES_tradnl" sz="3200" noProof="1" smtClean="0">
                <a:effectLst>
                  <a:outerShdw blurRad="50800" dist="38100" dir="2700000" algn="tl">
                    <a:prstClr val="black">
                      <a:alpha val="40000"/>
                    </a:prstClr>
                  </a:outerShdw>
                </a:effectLst>
                <a:latin typeface="Calibri"/>
                <a:cs typeface="Arial"/>
              </a:rPr>
              <a:t>Summary</a:t>
            </a:r>
            <a:endParaRPr lang="es-ES_tradnl" sz="3200" b="0" i="0" spc="-150" noProof="1">
              <a:solidFill>
                <a:srgbClr val="1D4775"/>
              </a:solidFill>
              <a:effectLst>
                <a:outerShdw blurRad="50800" dist="38100" dir="2700000" algn="tl">
                  <a:prstClr val="black">
                    <a:alpha val="40000"/>
                  </a:prstClr>
                </a:outerShdw>
              </a:effectLst>
              <a:latin typeface="Calibri"/>
              <a:ea typeface="+mn-ea"/>
              <a:cs typeface="Arial"/>
            </a:endParaRPr>
          </a:p>
        </p:txBody>
      </p:sp>
      <p:sp>
        <p:nvSpPr>
          <p:cNvPr id="4" name="Text Placeholder 2"/>
          <p:cNvSpPr txBox="1">
            <a:spLocks/>
          </p:cNvSpPr>
          <p:nvPr/>
        </p:nvSpPr>
        <p:spPr>
          <a:xfrm>
            <a:off x="381000" y="1628800"/>
            <a:ext cx="8439472" cy="2016224"/>
          </a:xfrm>
          <a:prstGeom prst="rect">
            <a:avLst/>
          </a:prstGeom>
        </p:spPr>
        <p:txBody>
          <a:bodyPr vert="horz" lIns="0" tIns="0" rIns="0" bIns="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rPr>
              <a:t>Permeation facility</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Absorption-desorption facility</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PCTPro-2000</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Trapping facility</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Experiments under irradiation</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Characterization of coatings</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Deuterium release on ceramics for solid breeder</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Materials database</a:t>
            </a: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600"/>
              </a:spcAft>
              <a:buClr>
                <a:srgbClr val="000000"/>
              </a:buClr>
            </a:pPr>
            <a:endParaRPr lang="en-US" sz="2100" dirty="0" smtClean="0">
              <a:solidFill>
                <a:srgbClr val="000000"/>
              </a:solidFill>
              <a:latin typeface="Calibri"/>
            </a:endParaRPr>
          </a:p>
        </p:txBody>
      </p:sp>
    </p:spTree>
    <p:extLst>
      <p:ext uri="{BB962C8B-B14F-4D97-AF65-F5344CB8AC3E}">
        <p14:creationId xmlns:p14="http://schemas.microsoft.com/office/powerpoint/2010/main" val="264577174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81546"/>
            <a:ext cx="8382000" cy="443198"/>
          </a:xfrm>
        </p:spPr>
        <p:txBody>
          <a:bodyPr/>
          <a:lstStyle/>
          <a:p>
            <a:r>
              <a:rPr lang="es-ES" sz="3200" dirty="0" smtClean="0"/>
              <a:t>Experimental </a:t>
            </a:r>
            <a:r>
              <a:rPr lang="es-ES" sz="3200" dirty="0" err="1" smtClean="0"/>
              <a:t>rig</a:t>
            </a:r>
            <a:endParaRPr lang="es-ES" sz="3200" dirty="0"/>
          </a:p>
        </p:txBody>
      </p:sp>
      <p:sp>
        <p:nvSpPr>
          <p:cNvPr id="3" name="Text Placeholder 2"/>
          <p:cNvSpPr>
            <a:spLocks noGrp="1"/>
          </p:cNvSpPr>
          <p:nvPr>
            <p:ph type="body" sz="quarter" idx="10"/>
          </p:nvPr>
        </p:nvSpPr>
        <p:spPr>
          <a:xfrm>
            <a:off x="381000" y="1484784"/>
            <a:ext cx="8439472" cy="2016224"/>
          </a:xfrm>
        </p:spPr>
        <p:txBody>
          <a:bodyPr>
            <a:noAutofit/>
          </a:bodyPr>
          <a:lstStyle/>
          <a:p>
            <a:pPr>
              <a:spcAft>
                <a:spcPts val="600"/>
              </a:spcAft>
              <a:defRPr/>
            </a:pPr>
            <a:r>
              <a:rPr lang="en-GB" sz="1600" dirty="0" smtClean="0">
                <a:latin typeface="Arial" panose="020B0604020202020204" pitchFamily="34" charset="0"/>
                <a:cs typeface="Arial" panose="020B0604020202020204" pitchFamily="34" charset="0"/>
              </a:rPr>
              <a:t>Test chamber divided into 2 smaller chambers: pressurized gas chamber and vacuum chamber. Test sample (membrane) located between the gas cell containing H</a:t>
            </a:r>
            <a:r>
              <a:rPr lang="en-GB" sz="1600" baseline="-25000" dirty="0" smtClean="0">
                <a:latin typeface="Arial" panose="020B0604020202020204" pitchFamily="34" charset="0"/>
                <a:cs typeface="Arial" panose="020B0604020202020204" pitchFamily="34" charset="0"/>
              </a:rPr>
              <a:t>2</a:t>
            </a:r>
            <a:r>
              <a:rPr lang="en-GB" sz="1600" dirty="0" smtClean="0">
                <a:latin typeface="Arial" panose="020B0604020202020204" pitchFamily="34" charset="0"/>
                <a:cs typeface="Arial" panose="020B0604020202020204" pitchFamily="34" charset="0"/>
              </a:rPr>
              <a:t> or D</a:t>
            </a:r>
            <a:r>
              <a:rPr lang="en-GB" sz="1600" baseline="-25000" dirty="0" smtClean="0">
                <a:latin typeface="Arial" panose="020B0604020202020204" pitchFamily="34" charset="0"/>
                <a:cs typeface="Arial" panose="020B0604020202020204" pitchFamily="34" charset="0"/>
              </a:rPr>
              <a:t>2</a:t>
            </a:r>
            <a:r>
              <a:rPr lang="en-GB" sz="1600" dirty="0" smtClean="0">
                <a:latin typeface="Arial" panose="020B0604020202020204" pitchFamily="34" charset="0"/>
                <a:cs typeface="Arial" panose="020B0604020202020204" pitchFamily="34" charset="0"/>
              </a:rPr>
              <a:t> at a controlled pressure and the coupling to the gas detector.</a:t>
            </a:r>
          </a:p>
          <a:p>
            <a:pPr>
              <a:spcAft>
                <a:spcPts val="600"/>
              </a:spcAft>
              <a:defRPr/>
            </a:pPr>
            <a:r>
              <a:rPr lang="en-GB" sz="1600" dirty="0" smtClean="0">
                <a:latin typeface="Arial" panose="020B0604020202020204" pitchFamily="34" charset="0"/>
                <a:cs typeface="Arial" panose="020B0604020202020204" pitchFamily="34" charset="0"/>
              </a:rPr>
              <a:t>Annealed cooper rings.</a:t>
            </a:r>
          </a:p>
          <a:p>
            <a:pPr>
              <a:spcAft>
                <a:spcPts val="600"/>
              </a:spcAft>
              <a:defRPr/>
            </a:pPr>
            <a:r>
              <a:rPr lang="en-GB" sz="1600" dirty="0" smtClean="0">
                <a:latin typeface="Arial" panose="020B0604020202020204" pitchFamily="34" charset="0"/>
                <a:cs typeface="Arial" panose="020B0604020202020204" pitchFamily="34" charset="0"/>
              </a:rPr>
              <a:t>Thermal gradient between the sample surfaces achieved by an oven in thermal contact with one face and water cooling on the other face.</a:t>
            </a:r>
          </a:p>
          <a:p>
            <a:pPr marL="393192" indent="-393192" algn="just" defTabSz="914400">
              <a:lnSpc>
                <a:spcPct val="100000"/>
              </a:lnSpc>
              <a:spcBef>
                <a:spcPts val="300"/>
              </a:spcBef>
              <a:spcAft>
                <a:spcPts val="600"/>
              </a:spcAft>
              <a:buClr>
                <a:srgbClr val="000000"/>
              </a:buClr>
            </a:pPr>
            <a:endParaRPr lang="en-US" sz="1600" dirty="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600"/>
              </a:spcAft>
              <a:buClr>
                <a:srgbClr val="000000"/>
              </a:buClr>
            </a:pPr>
            <a:endParaRPr lang="en-US" sz="2100" b="0" i="0" dirty="0" smtClean="0">
              <a:solidFill>
                <a:srgbClr val="000000"/>
              </a:solidFill>
              <a:latin typeface="Calibri"/>
            </a:endParaRPr>
          </a:p>
        </p:txBody>
      </p:sp>
      <p:pic>
        <p:nvPicPr>
          <p:cNvPr id="4" name="Imagen 4"/>
          <p:cNvPicPr>
            <a:picLocks noChangeAspect="1" noChangeArrowheads="1"/>
          </p:cNvPicPr>
          <p:nvPr/>
        </p:nvPicPr>
        <p:blipFill>
          <a:blip r:embed="rId3">
            <a:extLst>
              <a:ext uri="{28A0092B-C50C-407E-A947-70E740481C1C}">
                <a14:useLocalDpi xmlns:a14="http://schemas.microsoft.com/office/drawing/2010/main" val="0"/>
              </a:ext>
            </a:extLst>
          </a:blip>
          <a:srcRect t="6767" b="16302"/>
          <a:stretch>
            <a:fillRect/>
          </a:stretch>
        </p:blipFill>
        <p:spPr bwMode="auto">
          <a:xfrm>
            <a:off x="2411760" y="3203819"/>
            <a:ext cx="4504610" cy="303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8880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381000" y="1484784"/>
            <a:ext cx="8439472" cy="2016224"/>
          </a:xfrm>
          <a:prstGeom prst="rect">
            <a:avLst/>
          </a:prstGeom>
        </p:spPr>
        <p:txBody>
          <a:bodyPr vert="horz" lIns="0" tIns="0" rIns="0" bIns="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defRPr/>
            </a:pPr>
            <a:r>
              <a:rPr lang="en-US" sz="1600" dirty="0" smtClean="0">
                <a:latin typeface="Arial" panose="020B0604020202020204" pitchFamily="34" charset="0"/>
                <a:cs typeface="Arial" panose="020B0604020202020204" pitchFamily="34" charset="0"/>
              </a:rPr>
              <a:t>Measurements in SS 316L and </a:t>
            </a:r>
            <a:r>
              <a:rPr lang="en-US" sz="1600" dirty="0" err="1" smtClean="0">
                <a:latin typeface="Arial" panose="020B0604020202020204" pitchFamily="34" charset="0"/>
                <a:cs typeface="Arial" panose="020B0604020202020204" pitchFamily="34" charset="0"/>
              </a:rPr>
              <a:t>Eurofer</a:t>
            </a:r>
            <a:r>
              <a:rPr lang="en-US" sz="1600" dirty="0" smtClean="0">
                <a:latin typeface="Arial" panose="020B0604020202020204" pitchFamily="34" charset="0"/>
                <a:cs typeface="Arial" panose="020B0604020202020204" pitchFamily="34" charset="0"/>
              </a:rPr>
              <a:t>.</a:t>
            </a:r>
          </a:p>
          <a:p>
            <a:pPr>
              <a:spcAft>
                <a:spcPts val="600"/>
              </a:spcAft>
              <a:defRPr/>
            </a:pPr>
            <a:r>
              <a:rPr lang="en-US" sz="1600" dirty="0" smtClean="0">
                <a:latin typeface="Arial" panose="020B0604020202020204" pitchFamily="34" charset="0"/>
                <a:cs typeface="Arial" panose="020B0604020202020204" pitchFamily="34" charset="0"/>
              </a:rPr>
              <a:t>T range: 300-550ºC; H</a:t>
            </a:r>
            <a:r>
              <a:rPr lang="en-US" sz="1600" baseline="-25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/D</a:t>
            </a:r>
            <a:r>
              <a:rPr lang="en-US" sz="1600" baseline="-25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partial pressure range: 0.1-1000 Pa.</a:t>
            </a: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Diffusion measurements: use of a Pfeiffer Smart Test commercial gas leak detector with sensitivities of ≥10</a:t>
            </a:r>
            <a:r>
              <a:rPr lang="en-US" sz="1600" baseline="30000" dirty="0" smtClean="0">
                <a:solidFill>
                  <a:srgbClr val="000000"/>
                </a:solidFill>
                <a:latin typeface="Arial" panose="020B0604020202020204" pitchFamily="34" charset="0"/>
                <a:cs typeface="Arial" panose="020B0604020202020204" pitchFamily="34" charset="0"/>
              </a:rPr>
              <a:t>−8</a:t>
            </a:r>
            <a:r>
              <a:rPr lang="en-US" sz="1600" dirty="0" smtClean="0">
                <a:solidFill>
                  <a:srgbClr val="000000"/>
                </a:solidFill>
                <a:latin typeface="Arial" panose="020B0604020202020204" pitchFamily="34" charset="0"/>
                <a:cs typeface="Arial" panose="020B0604020202020204" pitchFamily="34" charset="0"/>
              </a:rPr>
              <a:t>, 10</a:t>
            </a:r>
            <a:r>
              <a:rPr lang="en-US" sz="1600" baseline="30000" dirty="0" smtClean="0">
                <a:solidFill>
                  <a:srgbClr val="000000"/>
                </a:solidFill>
                <a:latin typeface="Arial" panose="020B0604020202020204" pitchFamily="34" charset="0"/>
                <a:cs typeface="Arial" panose="020B0604020202020204" pitchFamily="34" charset="0"/>
              </a:rPr>
              <a:t>−10</a:t>
            </a:r>
            <a:r>
              <a:rPr lang="en-US" sz="1600" dirty="0" smtClean="0">
                <a:solidFill>
                  <a:srgbClr val="000000"/>
                </a:solidFill>
                <a:latin typeface="Arial" panose="020B0604020202020204" pitchFamily="34" charset="0"/>
                <a:cs typeface="Arial" panose="020B0604020202020204" pitchFamily="34" charset="0"/>
              </a:rPr>
              <a:t>, and 10</a:t>
            </a:r>
            <a:r>
              <a:rPr lang="en-US" sz="1600" baseline="30000" dirty="0" smtClean="0">
                <a:solidFill>
                  <a:srgbClr val="000000"/>
                </a:solidFill>
                <a:latin typeface="Arial" panose="020B0604020202020204" pitchFamily="34" charset="0"/>
                <a:cs typeface="Arial" panose="020B0604020202020204" pitchFamily="34" charset="0"/>
              </a:rPr>
              <a:t>−12</a:t>
            </a:r>
            <a:r>
              <a:rPr lang="en-US" sz="1600" dirty="0" smtClean="0">
                <a:solidFill>
                  <a:srgbClr val="000000"/>
                </a:solidFill>
                <a:latin typeface="Arial" panose="020B0604020202020204" pitchFamily="34" charset="0"/>
                <a:cs typeface="Arial" panose="020B0604020202020204" pitchFamily="34" charset="0"/>
              </a:rPr>
              <a:t> mbar l/s for the three mass selection possibilities: 2 (2D or 1H</a:t>
            </a:r>
            <a:r>
              <a:rPr lang="en-US" sz="1600" baseline="-25000" dirty="0" smtClean="0">
                <a:solidFill>
                  <a:srgbClr val="000000"/>
                </a:solidFill>
                <a:latin typeface="Arial" panose="020B0604020202020204" pitchFamily="34" charset="0"/>
                <a:cs typeface="Arial" panose="020B0604020202020204" pitchFamily="34" charset="0"/>
              </a:rPr>
              <a:t>2</a:t>
            </a:r>
            <a:r>
              <a:rPr lang="en-US" sz="1600" dirty="0" smtClean="0">
                <a:solidFill>
                  <a:srgbClr val="000000"/>
                </a:solidFill>
                <a:latin typeface="Arial" panose="020B0604020202020204" pitchFamily="34" charset="0"/>
                <a:cs typeface="Arial" panose="020B0604020202020204" pitchFamily="34" charset="0"/>
              </a:rPr>
              <a:t>), 3 (</a:t>
            </a:r>
            <a:r>
              <a:rPr lang="en-US" sz="1600" baseline="30000" dirty="0" smtClean="0">
                <a:solidFill>
                  <a:srgbClr val="000000"/>
                </a:solidFill>
                <a:latin typeface="Arial" panose="020B0604020202020204" pitchFamily="34" charset="0"/>
                <a:cs typeface="Arial" panose="020B0604020202020204" pitchFamily="34" charset="0"/>
              </a:rPr>
              <a:t>3</a:t>
            </a:r>
            <a:r>
              <a:rPr lang="en-US" sz="1600" dirty="0" smtClean="0">
                <a:solidFill>
                  <a:srgbClr val="000000"/>
                </a:solidFill>
                <a:latin typeface="Arial" panose="020B0604020202020204" pitchFamily="34" charset="0"/>
                <a:cs typeface="Arial" panose="020B0604020202020204" pitchFamily="34" charset="0"/>
              </a:rPr>
              <a:t>He or 1H</a:t>
            </a:r>
            <a:r>
              <a:rPr lang="en-US" sz="1600" baseline="-25000" dirty="0" smtClean="0">
                <a:solidFill>
                  <a:srgbClr val="000000"/>
                </a:solidFill>
                <a:latin typeface="Arial" panose="020B0604020202020204" pitchFamily="34" charset="0"/>
                <a:cs typeface="Arial" panose="020B0604020202020204" pitchFamily="34" charset="0"/>
              </a:rPr>
              <a:t>2</a:t>
            </a:r>
            <a:r>
              <a:rPr lang="en-US" sz="1600" dirty="0" smtClean="0">
                <a:solidFill>
                  <a:srgbClr val="000000"/>
                </a:solidFill>
                <a:latin typeface="Arial" panose="020B0604020202020204" pitchFamily="34" charset="0"/>
                <a:cs typeface="Arial" panose="020B0604020202020204" pitchFamily="34" charset="0"/>
              </a:rPr>
              <a:t>D), or 4 (</a:t>
            </a:r>
            <a:r>
              <a:rPr lang="en-US" sz="1600" baseline="30000" dirty="0" smtClean="0">
                <a:solidFill>
                  <a:srgbClr val="000000"/>
                </a:solidFill>
                <a:latin typeface="Arial" panose="020B0604020202020204" pitchFamily="34" charset="0"/>
                <a:cs typeface="Arial" panose="020B0604020202020204" pitchFamily="34" charset="0"/>
              </a:rPr>
              <a:t>4</a:t>
            </a:r>
            <a:r>
              <a:rPr lang="en-US" sz="1600" dirty="0" smtClean="0">
                <a:solidFill>
                  <a:srgbClr val="000000"/>
                </a:solidFill>
                <a:latin typeface="Arial" panose="020B0604020202020204" pitchFamily="34" charset="0"/>
                <a:cs typeface="Arial" panose="020B0604020202020204" pitchFamily="34" charset="0"/>
              </a:rPr>
              <a:t>He or 2D</a:t>
            </a:r>
            <a:r>
              <a:rPr lang="en-US" sz="1600" baseline="-25000" dirty="0" smtClean="0">
                <a:solidFill>
                  <a:srgbClr val="000000"/>
                </a:solidFill>
                <a:latin typeface="Arial" panose="020B0604020202020204" pitchFamily="34" charset="0"/>
                <a:cs typeface="Arial" panose="020B0604020202020204" pitchFamily="34" charset="0"/>
              </a:rPr>
              <a:t>2</a:t>
            </a:r>
            <a:r>
              <a:rPr lang="en-US" sz="1600" dirty="0" smtClean="0">
                <a:solidFill>
                  <a:srgbClr val="000000"/>
                </a:solidFill>
                <a:latin typeface="Arial" panose="020B0604020202020204" pitchFamily="34" charset="0"/>
                <a:cs typeface="Arial" panose="020B0604020202020204" pitchFamily="34" charset="0"/>
              </a:rPr>
              <a:t>) respectively and a detection limit of ~1·10</a:t>
            </a:r>
            <a:r>
              <a:rPr lang="en-US" sz="1600" baseline="30000" dirty="0" smtClean="0">
                <a:solidFill>
                  <a:srgbClr val="000000"/>
                </a:solidFill>
                <a:latin typeface="Arial" panose="020B0604020202020204" pitchFamily="34" charset="0"/>
                <a:cs typeface="Arial" panose="020B0604020202020204" pitchFamily="34" charset="0"/>
              </a:rPr>
              <a:t>−12</a:t>
            </a:r>
            <a:r>
              <a:rPr lang="en-US" sz="1600" dirty="0" smtClean="0">
                <a:solidFill>
                  <a:srgbClr val="000000"/>
                </a:solidFill>
                <a:latin typeface="Arial" panose="020B0604020202020204" pitchFamily="34" charset="0"/>
                <a:cs typeface="Arial" panose="020B0604020202020204" pitchFamily="34" charset="0"/>
              </a:rPr>
              <a:t>.</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The experimental system can be used as an independent unit that may be set up in different locations or can be integrated in the beam line of the CIEMAT Van de </a:t>
            </a:r>
            <a:r>
              <a:rPr lang="en-US" sz="1600" dirty="0" err="1" smtClean="0">
                <a:solidFill>
                  <a:srgbClr val="000000"/>
                </a:solidFill>
                <a:latin typeface="Arial" panose="020B0604020202020204" pitchFamily="34" charset="0"/>
                <a:cs typeface="Arial" panose="020B0604020202020204" pitchFamily="34" charset="0"/>
              </a:rPr>
              <a:t>Graaff</a:t>
            </a:r>
            <a:r>
              <a:rPr lang="en-US" sz="1600" dirty="0" smtClean="0">
                <a:solidFill>
                  <a:srgbClr val="000000"/>
                </a:solidFill>
                <a:latin typeface="Arial" panose="020B0604020202020204" pitchFamily="34" charset="0"/>
                <a:cs typeface="Arial" panose="020B0604020202020204" pitchFamily="34" charset="0"/>
              </a:rPr>
              <a:t> electron accelerator, allowing thermo-diffusion measurements to be performed under irradiation conditions if considered pertinent.</a:t>
            </a: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910717" lvl="1" indent="-393192" algn="just" defTabSz="914400">
              <a:lnSpc>
                <a:spcPct val="100000"/>
              </a:lnSpc>
              <a:spcBef>
                <a:spcPts val="768"/>
              </a:spcBef>
              <a:spcAft>
                <a:spcPts val="600"/>
              </a:spcAft>
              <a:buClr>
                <a:srgbClr val="000000"/>
              </a:buClr>
            </a:pPr>
            <a:endParaRPr lang="en-US" sz="2100" dirty="0" smtClean="0">
              <a:solidFill>
                <a:srgbClr val="000000"/>
              </a:solidFill>
              <a:latin typeface="Arial" panose="020B0604020202020204" pitchFamily="34" charset="0"/>
              <a:cs typeface="Arial" panose="020B0604020202020204" pitchFamily="34" charset="0"/>
            </a:endParaRPr>
          </a:p>
        </p:txBody>
      </p:sp>
      <p:sp>
        <p:nvSpPr>
          <p:cNvPr id="2" name="1 Título"/>
          <p:cNvSpPr>
            <a:spLocks noGrp="1"/>
          </p:cNvSpPr>
          <p:nvPr>
            <p:ph type="title"/>
          </p:nvPr>
        </p:nvSpPr>
        <p:spPr>
          <a:xfrm>
            <a:off x="381000" y="681546"/>
            <a:ext cx="8382000" cy="443198"/>
          </a:xfrm>
        </p:spPr>
        <p:txBody>
          <a:bodyPr/>
          <a:lstStyle/>
          <a:p>
            <a:r>
              <a:rPr lang="es-ES" sz="3200" dirty="0" smtClean="0"/>
              <a:t>Experimental </a:t>
            </a:r>
            <a:r>
              <a:rPr lang="es-ES" sz="3200" dirty="0" err="1" smtClean="0"/>
              <a:t>rig</a:t>
            </a:r>
            <a:endParaRPr lang="es-ES" sz="3200" dirty="0"/>
          </a:p>
        </p:txBody>
      </p:sp>
    </p:spTree>
    <p:extLst>
      <p:ext uri="{BB962C8B-B14F-4D97-AF65-F5344CB8AC3E}">
        <p14:creationId xmlns:p14="http://schemas.microsoft.com/office/powerpoint/2010/main" val="123344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81546"/>
            <a:ext cx="8382000" cy="401648"/>
          </a:xfrm>
        </p:spPr>
        <p:txBody>
          <a:bodyPr/>
          <a:lstStyle/>
          <a:p>
            <a:r>
              <a:rPr lang="es-ES" sz="2900" dirty="0" err="1" smtClean="0"/>
              <a:t>Characterisation</a:t>
            </a:r>
            <a:r>
              <a:rPr lang="es-ES" sz="2900" dirty="0" smtClean="0"/>
              <a:t> of </a:t>
            </a:r>
            <a:r>
              <a:rPr lang="es-ES" sz="2900" dirty="0" err="1" smtClean="0"/>
              <a:t>coatings</a:t>
            </a:r>
            <a:r>
              <a:rPr lang="es-ES" sz="2900" dirty="0" smtClean="0"/>
              <a:t> as </a:t>
            </a:r>
            <a:r>
              <a:rPr lang="es-ES" sz="2900" dirty="0" err="1" smtClean="0"/>
              <a:t>corrosion</a:t>
            </a:r>
            <a:r>
              <a:rPr lang="es-ES" sz="2900" dirty="0" smtClean="0"/>
              <a:t> &amp; </a:t>
            </a:r>
            <a:r>
              <a:rPr lang="es-ES" sz="2900" dirty="0" err="1" smtClean="0"/>
              <a:t>permeation</a:t>
            </a:r>
            <a:r>
              <a:rPr lang="es-ES" sz="2900" dirty="0" smtClean="0"/>
              <a:t> </a:t>
            </a:r>
            <a:r>
              <a:rPr lang="es-ES" sz="2900" dirty="0" err="1" smtClean="0"/>
              <a:t>barriers</a:t>
            </a:r>
            <a:endParaRPr lang="es-ES" sz="2900" dirty="0"/>
          </a:p>
        </p:txBody>
      </p:sp>
      <p:sp>
        <p:nvSpPr>
          <p:cNvPr id="14" name="Text Placeholder 2"/>
          <p:cNvSpPr>
            <a:spLocks noGrp="1"/>
          </p:cNvSpPr>
          <p:nvPr>
            <p:ph type="body" sz="quarter" idx="10"/>
          </p:nvPr>
        </p:nvSpPr>
        <p:spPr>
          <a:xfrm>
            <a:off x="381000" y="1340768"/>
            <a:ext cx="8439472"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err="1" smtClean="0">
                <a:solidFill>
                  <a:srgbClr val="000000"/>
                </a:solidFill>
                <a:latin typeface="Arial" panose="020B0604020202020204" pitchFamily="34" charset="0"/>
                <a:cs typeface="Arial" panose="020B0604020202020204" pitchFamily="34" charset="0"/>
              </a:rPr>
              <a:t>Eurofusion</a:t>
            </a:r>
            <a:r>
              <a:rPr lang="en-US" sz="1600" dirty="0" smtClean="0">
                <a:solidFill>
                  <a:srgbClr val="000000"/>
                </a:solidFill>
                <a:latin typeface="Arial" panose="020B0604020202020204" pitchFamily="34" charset="0"/>
                <a:cs typeface="Arial" panose="020B0604020202020204" pitchFamily="34" charset="0"/>
              </a:rPr>
              <a:t> WP5.3.1, WP5.3.2.</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Al</a:t>
            </a:r>
            <a:r>
              <a:rPr lang="en-US" sz="1600" baseline="-25000" dirty="0" smtClean="0">
                <a:solidFill>
                  <a:srgbClr val="000000"/>
                </a:solidFill>
                <a:latin typeface="Arial" panose="020B0604020202020204" pitchFamily="34" charset="0"/>
                <a:cs typeface="Arial" panose="020B0604020202020204" pitchFamily="34" charset="0"/>
              </a:rPr>
              <a:t>2</a:t>
            </a:r>
            <a:r>
              <a:rPr lang="en-US" sz="1600" dirty="0" smtClean="0">
                <a:solidFill>
                  <a:srgbClr val="000000"/>
                </a:solidFill>
                <a:latin typeface="Arial" panose="020B0604020202020204" pitchFamily="34" charset="0"/>
                <a:cs typeface="Arial" panose="020B0604020202020204" pitchFamily="34" charset="0"/>
              </a:rPr>
              <a:t>O</a:t>
            </a:r>
            <a:r>
              <a:rPr lang="en-US" sz="1600" baseline="-25000" dirty="0" smtClean="0">
                <a:solidFill>
                  <a:srgbClr val="000000"/>
                </a:solidFill>
                <a:latin typeface="Arial" panose="020B0604020202020204" pitchFamily="34" charset="0"/>
                <a:cs typeface="Arial" panose="020B0604020202020204" pitchFamily="34" charset="0"/>
              </a:rPr>
              <a:t>3</a:t>
            </a:r>
            <a:r>
              <a:rPr lang="en-US" sz="1600" dirty="0" smtClean="0">
                <a:solidFill>
                  <a:srgbClr val="000000"/>
                </a:solidFill>
                <a:latin typeface="Arial" panose="020B0604020202020204" pitchFamily="34" charset="0"/>
                <a:cs typeface="Arial" panose="020B0604020202020204" pitchFamily="34" charset="0"/>
              </a:rPr>
              <a:t> coatings produced </a:t>
            </a:r>
            <a:r>
              <a:rPr lang="en-US" sz="1600" dirty="0">
                <a:solidFill>
                  <a:srgbClr val="000000"/>
                </a:solidFill>
                <a:latin typeface="Arial" panose="020B0604020202020204" pitchFamily="34" charset="0"/>
                <a:cs typeface="Arial" panose="020B0604020202020204" pitchFamily="34" charset="0"/>
              </a:rPr>
              <a:t>by Pulsed Laser Deposition and </a:t>
            </a:r>
            <a:r>
              <a:rPr lang="en-US" sz="1600" dirty="0" smtClean="0">
                <a:solidFill>
                  <a:srgbClr val="000000"/>
                </a:solidFill>
                <a:latin typeface="Arial" panose="020B0604020202020204" pitchFamily="34" charset="0"/>
                <a:cs typeface="Arial" panose="020B0604020202020204" pitchFamily="34" charset="0"/>
              </a:rPr>
              <a:t>ECX.</a:t>
            </a:r>
          </a:p>
          <a:p>
            <a:pPr marL="393192" indent="-393192" algn="just" defTabSz="914400">
              <a:lnSpc>
                <a:spcPct val="100000"/>
              </a:lnSpc>
              <a:spcBef>
                <a:spcPts val="300"/>
              </a:spcBef>
              <a:spcAft>
                <a:spcPts val="600"/>
              </a:spcAft>
              <a:buClr>
                <a:srgbClr val="000000"/>
              </a:buClr>
            </a:pPr>
            <a:r>
              <a:rPr lang="en-US" sz="1600" dirty="0">
                <a:solidFill>
                  <a:srgbClr val="000000"/>
                </a:solidFill>
                <a:latin typeface="Arial" panose="020B0604020202020204" pitchFamily="34" charset="0"/>
                <a:cs typeface="Arial" panose="020B0604020202020204" pitchFamily="34" charset="0"/>
              </a:rPr>
              <a:t>Schedule </a:t>
            </a:r>
            <a:r>
              <a:rPr lang="en-US" sz="1600" dirty="0" smtClean="0">
                <a:solidFill>
                  <a:srgbClr val="000000"/>
                </a:solidFill>
                <a:latin typeface="Arial" panose="020B0604020202020204" pitchFamily="34" charset="0"/>
                <a:cs typeface="Arial" panose="020B0604020202020204" pitchFamily="34" charset="0"/>
              </a:rPr>
              <a:t>2014-2015:</a:t>
            </a:r>
          </a:p>
          <a:p>
            <a:pPr marL="910717" lvl="1" indent="-393192" algn="just" defTabSz="914400">
              <a:lnSpc>
                <a:spcPct val="100000"/>
              </a:lnSpc>
              <a:spcBef>
                <a:spcPts val="300"/>
              </a:spcBef>
              <a:spcAft>
                <a:spcPts val="600"/>
              </a:spcAft>
              <a:buClr>
                <a:srgbClr val="000000"/>
              </a:buClr>
            </a:pPr>
            <a:r>
              <a:rPr lang="en-US" sz="1200" dirty="0" smtClean="0">
                <a:solidFill>
                  <a:srgbClr val="000000"/>
                </a:solidFill>
                <a:latin typeface="Arial" panose="020B0604020202020204" pitchFamily="34" charset="0"/>
                <a:cs typeface="Arial" panose="020B0604020202020204" pitchFamily="34" charset="0"/>
              </a:rPr>
              <a:t>Permeation </a:t>
            </a:r>
            <a:r>
              <a:rPr lang="en-US" sz="1200" dirty="0">
                <a:solidFill>
                  <a:srgbClr val="000000"/>
                </a:solidFill>
                <a:latin typeface="Arial" panose="020B0604020202020204" pitchFamily="34" charset="0"/>
                <a:cs typeface="Arial" panose="020B0604020202020204" pitchFamily="34" charset="0"/>
              </a:rPr>
              <a:t>chamber modification to perform initial measurements during irradiation  at temperatures up to 250 C by the end of 2014.</a:t>
            </a:r>
          </a:p>
          <a:p>
            <a:pPr marL="910717" lvl="1" indent="-393192" algn="just" defTabSz="914400">
              <a:lnSpc>
                <a:spcPct val="100000"/>
              </a:lnSpc>
              <a:spcBef>
                <a:spcPts val="300"/>
              </a:spcBef>
              <a:spcAft>
                <a:spcPts val="600"/>
              </a:spcAft>
              <a:buClr>
                <a:srgbClr val="000000"/>
              </a:buClr>
            </a:pPr>
            <a:r>
              <a:rPr lang="en-US" sz="1200" dirty="0" smtClean="0">
                <a:solidFill>
                  <a:srgbClr val="000000"/>
                </a:solidFill>
                <a:latin typeface="Arial" panose="020B0604020202020204" pitchFamily="34" charset="0"/>
                <a:cs typeface="Arial" panose="020B0604020202020204" pitchFamily="34" charset="0"/>
              </a:rPr>
              <a:t>A </a:t>
            </a:r>
            <a:r>
              <a:rPr lang="en-US" sz="1200" dirty="0">
                <a:solidFill>
                  <a:srgbClr val="000000"/>
                </a:solidFill>
                <a:latin typeface="Arial" panose="020B0604020202020204" pitchFamily="34" charset="0"/>
                <a:cs typeface="Arial" panose="020B0604020202020204" pitchFamily="34" charset="0"/>
              </a:rPr>
              <a:t>new permeation  chamber to increase sample temperature will be fabricated in parallel (during 2015).</a:t>
            </a:r>
          </a:p>
          <a:p>
            <a:pPr marL="910717" lvl="1" indent="-393192" algn="just" defTabSz="914400">
              <a:lnSpc>
                <a:spcPct val="100000"/>
              </a:lnSpc>
              <a:spcBef>
                <a:spcPts val="300"/>
              </a:spcBef>
              <a:spcAft>
                <a:spcPts val="600"/>
              </a:spcAft>
              <a:buClr>
                <a:srgbClr val="000000"/>
              </a:buClr>
            </a:pPr>
            <a:r>
              <a:rPr lang="en-US" sz="1200" dirty="0" smtClean="0">
                <a:solidFill>
                  <a:srgbClr val="000000"/>
                </a:solidFill>
                <a:latin typeface="Arial" panose="020B0604020202020204" pitchFamily="34" charset="0"/>
                <a:cs typeface="Arial" panose="020B0604020202020204" pitchFamily="34" charset="0"/>
              </a:rPr>
              <a:t>Perform </a:t>
            </a:r>
            <a:r>
              <a:rPr lang="en-US" sz="1200" dirty="0">
                <a:solidFill>
                  <a:srgbClr val="000000"/>
                </a:solidFill>
                <a:latin typeface="Arial" panose="020B0604020202020204" pitchFamily="34" charset="0"/>
                <a:cs typeface="Arial" panose="020B0604020202020204" pitchFamily="34" charset="0"/>
              </a:rPr>
              <a:t>permeation experiments under irradiation.</a:t>
            </a:r>
          </a:p>
          <a:p>
            <a:pPr marL="393192" indent="-393192" algn="just" defTabSz="914400">
              <a:lnSpc>
                <a:spcPct val="100000"/>
              </a:lnSpc>
              <a:spcBef>
                <a:spcPts val="300"/>
              </a:spcBef>
              <a:spcAft>
                <a:spcPts val="600"/>
              </a:spcAft>
              <a:buClr>
                <a:srgbClr val="000000"/>
              </a:buClr>
            </a:pPr>
            <a:endParaRPr lang="en-US" sz="12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600"/>
              </a:spcAft>
              <a:buClr>
                <a:srgbClr val="000000"/>
              </a:buClr>
            </a:pPr>
            <a:endParaRPr lang="en-US" sz="2100" b="0" i="0" dirty="0" smtClean="0">
              <a:solidFill>
                <a:srgbClr val="000000"/>
              </a:solidFill>
              <a:latin typeface="Calibri"/>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546323"/>
            <a:ext cx="7416824" cy="2618981"/>
          </a:xfrm>
          <a:prstGeom prst="rect">
            <a:avLst/>
          </a:prstGeom>
        </p:spPr>
      </p:pic>
      <p:sp>
        <p:nvSpPr>
          <p:cNvPr id="4" name="3 Rectángulo"/>
          <p:cNvSpPr/>
          <p:nvPr/>
        </p:nvSpPr>
        <p:spPr bwMode="auto">
          <a:xfrm>
            <a:off x="683568" y="5013176"/>
            <a:ext cx="6120680" cy="1224136"/>
          </a:xfrm>
          <a:prstGeom prst="rect">
            <a:avLst/>
          </a:prstGeom>
          <a:noFill/>
          <a:ln>
            <a:solidFill>
              <a:schemeClr val="accent4">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ln>
                <a:solidFill>
                  <a:srgbClr val="00B050"/>
                </a:solidFill>
              </a:ln>
              <a:noFill/>
              <a:latin typeface="Segoe" pitchFamily="34" charset="0"/>
            </a:endParaRPr>
          </a:p>
        </p:txBody>
      </p:sp>
    </p:spTree>
    <p:extLst>
      <p:ext uri="{BB962C8B-B14F-4D97-AF65-F5344CB8AC3E}">
        <p14:creationId xmlns:p14="http://schemas.microsoft.com/office/powerpoint/2010/main" val="416309808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Foto0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4438" y="3250852"/>
            <a:ext cx="158432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a:spLocks noChangeArrowheads="1"/>
          </p:cNvSpPr>
          <p:nvPr/>
        </p:nvSpPr>
        <p:spPr bwMode="auto">
          <a:xfrm>
            <a:off x="5724525" y="5572150"/>
            <a:ext cx="2698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GB" altLang="es-ES" sz="1800" b="1"/>
              <a:t>Dual Beam Microscopy</a:t>
            </a:r>
          </a:p>
          <a:p>
            <a:r>
              <a:rPr lang="en-GB" altLang="es-ES" sz="1800" b="1"/>
              <a:t> (FIB/SEM</a:t>
            </a:r>
            <a:r>
              <a:rPr lang="en-GB" altLang="es-ES" sz="1800"/>
              <a:t>)</a:t>
            </a:r>
            <a:endParaRPr lang="es-ES" altLang="es-ES" sz="1800"/>
          </a:p>
        </p:txBody>
      </p:sp>
      <p:pic>
        <p:nvPicPr>
          <p:cNvPr id="7" name="6 Imagen" descr="FotoSist+P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100" y="4370412"/>
            <a:ext cx="188436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a:spLocks noChangeArrowheads="1"/>
          </p:cNvSpPr>
          <p:nvPr/>
        </p:nvSpPr>
        <p:spPr bwMode="auto">
          <a:xfrm>
            <a:off x="1677988" y="5707087"/>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GB" altLang="es-ES" sz="1800" b="1"/>
              <a:t>SIMS </a:t>
            </a:r>
            <a:endParaRPr lang="es-ES" altLang="es-ES" sz="1800" b="1"/>
          </a:p>
        </p:txBody>
      </p:sp>
      <p:sp>
        <p:nvSpPr>
          <p:cNvPr id="9" name="8 Rectángulo"/>
          <p:cNvSpPr>
            <a:spLocks noChangeArrowheads="1"/>
          </p:cNvSpPr>
          <p:nvPr/>
        </p:nvSpPr>
        <p:spPr bwMode="auto">
          <a:xfrm>
            <a:off x="3368675" y="5595962"/>
            <a:ext cx="2063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s-ES" altLang="es-ES" sz="1800" b="1"/>
              <a:t>Optical/Confocal </a:t>
            </a:r>
          </a:p>
          <a:p>
            <a:r>
              <a:rPr lang="es-ES" altLang="es-ES" sz="1800" b="1"/>
              <a:t>microscopy</a:t>
            </a:r>
          </a:p>
        </p:txBody>
      </p:sp>
      <p:pic>
        <p:nvPicPr>
          <p:cNvPr id="10" name="Picture 2" descr="Confocal and interferometry technology for high speed, high-resolution measuremen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8725" y="3877915"/>
            <a:ext cx="12827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9 Rectángulo"/>
          <p:cNvSpPr>
            <a:spLocks noChangeArrowheads="1"/>
          </p:cNvSpPr>
          <p:nvPr/>
        </p:nvSpPr>
        <p:spPr bwMode="auto">
          <a:xfrm>
            <a:off x="4183063" y="2702248"/>
            <a:ext cx="4656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s-ES" altLang="es-ES" sz="1800" b="1" dirty="0"/>
              <a:t>2 </a:t>
            </a:r>
            <a:r>
              <a:rPr lang="es-ES" altLang="es-ES" sz="1800" b="1" dirty="0" err="1"/>
              <a:t>MeV</a:t>
            </a:r>
            <a:r>
              <a:rPr lang="es-ES" altLang="es-ES" sz="1800" b="1" dirty="0"/>
              <a:t> </a:t>
            </a:r>
            <a:r>
              <a:rPr lang="es-ES" altLang="es-ES" sz="1800" b="1" dirty="0" err="1"/>
              <a:t>Electron</a:t>
            </a:r>
            <a:r>
              <a:rPr lang="es-ES" altLang="es-ES" sz="1800" b="1" dirty="0"/>
              <a:t> Van de </a:t>
            </a:r>
            <a:r>
              <a:rPr lang="es-ES" altLang="es-ES" sz="1800" b="1" dirty="0" err="1"/>
              <a:t>Graaff</a:t>
            </a:r>
            <a:r>
              <a:rPr lang="es-ES" altLang="es-ES" sz="1800" b="1" dirty="0"/>
              <a:t> </a:t>
            </a:r>
            <a:r>
              <a:rPr lang="es-ES" altLang="es-ES" sz="1800" b="1" dirty="0" err="1"/>
              <a:t>accelerator</a:t>
            </a:r>
            <a:endParaRPr lang="es-ES" altLang="es-ES" sz="1800" b="1" dirty="0"/>
          </a:p>
        </p:txBody>
      </p:sp>
      <p:pic>
        <p:nvPicPr>
          <p:cNvPr id="12" name="Picture 3" descr="G:\3.tif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 y="1556792"/>
            <a:ext cx="36004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1 Rectángulo"/>
          <p:cNvSpPr>
            <a:spLocks noChangeArrowheads="1"/>
          </p:cNvSpPr>
          <p:nvPr/>
        </p:nvSpPr>
        <p:spPr bwMode="auto">
          <a:xfrm>
            <a:off x="238125" y="3590380"/>
            <a:ext cx="364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GB" altLang="es-ES" sz="1800" b="1"/>
              <a:t>60 keV DANFYSIK ion implanter</a:t>
            </a:r>
            <a:endParaRPr lang="es-ES" altLang="es-ES" sz="1800" b="1"/>
          </a:p>
        </p:txBody>
      </p:sp>
      <p:sp>
        <p:nvSpPr>
          <p:cNvPr id="14" name="1 Título"/>
          <p:cNvSpPr>
            <a:spLocks noGrp="1"/>
          </p:cNvSpPr>
          <p:nvPr>
            <p:ph type="title"/>
          </p:nvPr>
        </p:nvSpPr>
        <p:spPr>
          <a:xfrm>
            <a:off x="381000" y="681546"/>
            <a:ext cx="8382000" cy="401648"/>
          </a:xfrm>
        </p:spPr>
        <p:txBody>
          <a:bodyPr/>
          <a:lstStyle/>
          <a:p>
            <a:r>
              <a:rPr lang="es-ES" sz="2900" dirty="0" err="1" smtClean="0"/>
              <a:t>Characterisation</a:t>
            </a:r>
            <a:r>
              <a:rPr lang="es-ES" sz="2900" dirty="0" smtClean="0"/>
              <a:t> of </a:t>
            </a:r>
            <a:r>
              <a:rPr lang="es-ES" sz="2900" dirty="0" err="1" smtClean="0"/>
              <a:t>coatings</a:t>
            </a:r>
            <a:r>
              <a:rPr lang="es-ES" sz="2900" dirty="0" smtClean="0"/>
              <a:t> as </a:t>
            </a:r>
            <a:r>
              <a:rPr lang="es-ES" sz="2900" dirty="0" err="1" smtClean="0"/>
              <a:t>corrosion</a:t>
            </a:r>
            <a:r>
              <a:rPr lang="es-ES" sz="2900" dirty="0" smtClean="0"/>
              <a:t> &amp; </a:t>
            </a:r>
            <a:r>
              <a:rPr lang="es-ES" sz="2900" dirty="0" err="1" smtClean="0"/>
              <a:t>permeation</a:t>
            </a:r>
            <a:r>
              <a:rPr lang="es-ES" sz="2900" dirty="0" smtClean="0"/>
              <a:t> </a:t>
            </a:r>
            <a:r>
              <a:rPr lang="es-ES" sz="2900" dirty="0" err="1" smtClean="0"/>
              <a:t>barriers</a:t>
            </a:r>
            <a:endParaRPr lang="es-ES" sz="2900" dirty="0"/>
          </a:p>
        </p:txBody>
      </p:sp>
      <p:pic>
        <p:nvPicPr>
          <p:cNvPr id="15" name="Picture 3" descr="CamaraDesorc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5789442" y="1352454"/>
            <a:ext cx="1467952" cy="110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5008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81546"/>
            <a:ext cx="8382000" cy="443198"/>
          </a:xfrm>
        </p:spPr>
        <p:txBody>
          <a:bodyPr/>
          <a:lstStyle/>
          <a:p>
            <a:r>
              <a:rPr lang="es-ES" sz="3200" dirty="0" err="1" smtClean="0"/>
              <a:t>Implanted</a:t>
            </a:r>
            <a:r>
              <a:rPr lang="es-ES" sz="3200" dirty="0" smtClean="0"/>
              <a:t> </a:t>
            </a:r>
            <a:r>
              <a:rPr lang="es-ES" sz="3200" dirty="0" err="1" smtClean="0"/>
              <a:t>deuterium</a:t>
            </a:r>
            <a:r>
              <a:rPr lang="es-ES" sz="3200" dirty="0" smtClean="0"/>
              <a:t> </a:t>
            </a:r>
            <a:r>
              <a:rPr lang="es-ES" sz="3200" dirty="0" err="1" smtClean="0"/>
              <a:t>release</a:t>
            </a:r>
            <a:r>
              <a:rPr lang="es-ES" sz="3200" dirty="0" smtClean="0"/>
              <a:t> in </a:t>
            </a:r>
            <a:r>
              <a:rPr lang="es-ES" sz="3200" dirty="0" err="1" smtClean="0"/>
              <a:t>ceramics</a:t>
            </a:r>
            <a:endParaRPr lang="es-ES" sz="3200" dirty="0"/>
          </a:p>
        </p:txBody>
      </p:sp>
      <p:sp>
        <p:nvSpPr>
          <p:cNvPr id="3" name="Text Placeholder 2"/>
          <p:cNvSpPr>
            <a:spLocks noGrp="1"/>
          </p:cNvSpPr>
          <p:nvPr>
            <p:ph type="body" sz="quarter" idx="10"/>
          </p:nvPr>
        </p:nvSpPr>
        <p:spPr>
          <a:xfrm>
            <a:off x="381000" y="1412776"/>
            <a:ext cx="8439472"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Study of the D depth distribution and thermal release in three different candidates as solid breeder: Li</a:t>
            </a:r>
            <a:r>
              <a:rPr lang="en-US" sz="1600" baseline="-25000" dirty="0" smtClean="0">
                <a:solidFill>
                  <a:srgbClr val="000000"/>
                </a:solidFill>
                <a:latin typeface="Arial" panose="020B0604020202020204" pitchFamily="34" charset="0"/>
                <a:cs typeface="Arial" panose="020B0604020202020204" pitchFamily="34" charset="0"/>
              </a:rPr>
              <a:t>4</a:t>
            </a:r>
            <a:r>
              <a:rPr lang="en-US" sz="1600" dirty="0" smtClean="0">
                <a:solidFill>
                  <a:srgbClr val="000000"/>
                </a:solidFill>
                <a:latin typeface="Arial" panose="020B0604020202020204" pitchFamily="34" charset="0"/>
                <a:cs typeface="Arial" panose="020B0604020202020204" pitchFamily="34" charset="0"/>
              </a:rPr>
              <a:t>SiO</a:t>
            </a:r>
            <a:r>
              <a:rPr lang="en-US" sz="1600" baseline="-25000" dirty="0" smtClean="0">
                <a:solidFill>
                  <a:srgbClr val="000000"/>
                </a:solidFill>
                <a:latin typeface="Arial" panose="020B0604020202020204" pitchFamily="34" charset="0"/>
                <a:cs typeface="Arial" panose="020B0604020202020204" pitchFamily="34" charset="0"/>
              </a:rPr>
              <a:t>4</a:t>
            </a:r>
            <a:r>
              <a:rPr lang="en-US" sz="1600" dirty="0" smtClean="0">
                <a:solidFill>
                  <a:srgbClr val="000000"/>
                </a:solidFill>
                <a:latin typeface="Arial" panose="020B0604020202020204" pitchFamily="34" charset="0"/>
                <a:cs typeface="Arial" panose="020B0604020202020204" pitchFamily="34" charset="0"/>
              </a:rPr>
              <a:t>, Li</a:t>
            </a:r>
            <a:r>
              <a:rPr lang="en-US" sz="1600" baseline="-25000" dirty="0" smtClean="0">
                <a:solidFill>
                  <a:srgbClr val="000000"/>
                </a:solidFill>
                <a:latin typeface="Arial" panose="020B0604020202020204" pitchFamily="34" charset="0"/>
                <a:cs typeface="Arial" panose="020B0604020202020204" pitchFamily="34" charset="0"/>
              </a:rPr>
              <a:t>2</a:t>
            </a:r>
            <a:r>
              <a:rPr lang="en-US" sz="1600" dirty="0" smtClean="0">
                <a:solidFill>
                  <a:srgbClr val="000000"/>
                </a:solidFill>
                <a:latin typeface="Arial" panose="020B0604020202020204" pitchFamily="34" charset="0"/>
                <a:cs typeface="Arial" panose="020B0604020202020204" pitchFamily="34" charset="0"/>
              </a:rPr>
              <a:t>TiO</a:t>
            </a:r>
            <a:r>
              <a:rPr lang="en-US" sz="1600" baseline="-25000" dirty="0" smtClean="0">
                <a:solidFill>
                  <a:srgbClr val="000000"/>
                </a:solidFill>
                <a:latin typeface="Arial" panose="020B0604020202020204" pitchFamily="34" charset="0"/>
                <a:cs typeface="Arial" panose="020B0604020202020204" pitchFamily="34" charset="0"/>
              </a:rPr>
              <a:t>3</a:t>
            </a:r>
            <a:r>
              <a:rPr lang="en-US" sz="1600" dirty="0" smtClean="0">
                <a:solidFill>
                  <a:srgbClr val="000000"/>
                </a:solidFill>
                <a:latin typeface="Arial" panose="020B0604020202020204" pitchFamily="34" charset="0"/>
                <a:cs typeface="Arial" panose="020B0604020202020204" pitchFamily="34" charset="0"/>
              </a:rPr>
              <a:t> and a third one with a higher </a:t>
            </a:r>
            <a:r>
              <a:rPr lang="en-US" sz="1600" dirty="0" err="1" smtClean="0">
                <a:solidFill>
                  <a:srgbClr val="000000"/>
                </a:solidFill>
                <a:latin typeface="Arial" panose="020B0604020202020204" pitchFamily="34" charset="0"/>
                <a:cs typeface="Arial" panose="020B0604020202020204" pitchFamily="34" charset="0"/>
              </a:rPr>
              <a:t>Li:Si</a:t>
            </a:r>
            <a:r>
              <a:rPr lang="en-US" sz="1600" dirty="0" smtClean="0">
                <a:solidFill>
                  <a:srgbClr val="000000"/>
                </a:solidFill>
                <a:latin typeface="Arial" panose="020B0604020202020204" pitchFamily="34" charset="0"/>
                <a:cs typeface="Arial" panose="020B0604020202020204" pitchFamily="34" charset="0"/>
              </a:rPr>
              <a:t> proportion (3:1).</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RNRA technique.</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Relevant correlations with the ceramic microstructural and morphological features (porosity, pore size distribution and grain </a:t>
            </a:r>
            <a:r>
              <a:rPr lang="en-US" sz="1600" dirty="0" smtClean="0">
                <a:solidFill>
                  <a:srgbClr val="000000"/>
                </a:solidFill>
                <a:latin typeface="Arial" panose="020B0604020202020204" pitchFamily="34" charset="0"/>
                <a:cs typeface="Arial" panose="020B0604020202020204" pitchFamily="34" charset="0"/>
              </a:rPr>
              <a:t>size) </a:t>
            </a:r>
            <a:r>
              <a:rPr lang="en-US" sz="1600" dirty="0" smtClean="0">
                <a:solidFill>
                  <a:srgbClr val="000000"/>
                </a:solidFill>
                <a:latin typeface="Arial" panose="020B0604020202020204" pitchFamily="34" charset="0"/>
                <a:cs typeface="Arial" panose="020B0604020202020204" pitchFamily="34" charset="0"/>
              </a:rPr>
              <a:t>have been </a:t>
            </a:r>
            <a:r>
              <a:rPr lang="en-US" sz="1600" dirty="0" smtClean="0">
                <a:solidFill>
                  <a:srgbClr val="000000"/>
                </a:solidFill>
                <a:latin typeface="Arial" panose="020B0604020202020204" pitchFamily="34" charset="0"/>
                <a:cs typeface="Arial" panose="020B0604020202020204" pitchFamily="34" charset="0"/>
              </a:rPr>
              <a:t>found.</a:t>
            </a:r>
            <a:endParaRPr lang="en-US" sz="1600" dirty="0" smtClean="0">
              <a:solidFill>
                <a:srgbClr val="000000"/>
              </a:solidFill>
              <a:latin typeface="Arial" panose="020B0604020202020204" pitchFamily="34" charset="0"/>
              <a:cs typeface="Arial" panose="020B0604020202020204" pitchFamily="34" charset="0"/>
            </a:endParaRPr>
          </a:p>
        </p:txBody>
      </p:sp>
      <p:sp>
        <p:nvSpPr>
          <p:cNvPr id="5" name="Text Placeholder 2"/>
          <p:cNvSpPr txBox="1">
            <a:spLocks/>
          </p:cNvSpPr>
          <p:nvPr/>
        </p:nvSpPr>
        <p:spPr>
          <a:xfrm>
            <a:off x="369665" y="2996952"/>
            <a:ext cx="4501702" cy="2016224"/>
          </a:xfrm>
          <a:prstGeom prst="rect">
            <a:avLst/>
          </a:prstGeom>
        </p:spPr>
        <p:txBody>
          <a:bodyPr vert="horz" lIns="0" tIns="0" rIns="0" bIns="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Annealing at T=100ºC promotes D release; for T</a:t>
            </a:r>
            <a:r>
              <a:rPr lang="en-US" sz="1600" dirty="0" smtClean="0">
                <a:solidFill>
                  <a:srgbClr val="000000"/>
                </a:solidFill>
                <a:latin typeface="Arial"/>
                <a:cs typeface="Arial"/>
              </a:rPr>
              <a:t>≥150ºC the whole D is released.</a:t>
            </a: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D atomic concentration is significantly higher at the surface than in the bulk </a:t>
            </a:r>
            <a:r>
              <a:rPr lang="en-US" sz="16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surface play an important role in the D release.</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sym typeface="Wingdings" panose="05000000000000000000" pitchFamily="2" charset="2"/>
              </a:rPr>
              <a:t>Comparison of D release data for samples with high porosity &amp; low grain boundary density and samples with low porosity &amp; high grain boundary density  grain boundary might be an alternative path to pores for D diffusion.</a:t>
            </a: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600"/>
              </a:spcAft>
              <a:buClr>
                <a:srgbClr val="000000"/>
              </a:buClr>
            </a:pPr>
            <a:endParaRPr lang="en-US" sz="2100" dirty="0" smtClean="0">
              <a:solidFill>
                <a:srgbClr val="000000"/>
              </a:solidFill>
              <a:latin typeface="Calibri"/>
            </a:endParaRPr>
          </a:p>
        </p:txBody>
      </p:sp>
      <p:grpSp>
        <p:nvGrpSpPr>
          <p:cNvPr id="6" name="5 Grupo"/>
          <p:cNvGrpSpPr/>
          <p:nvPr/>
        </p:nvGrpSpPr>
        <p:grpSpPr>
          <a:xfrm>
            <a:off x="5114096" y="3140968"/>
            <a:ext cx="3922400" cy="3096344"/>
            <a:chOff x="5114096" y="3140968"/>
            <a:chExt cx="3922400" cy="3096344"/>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4096" y="3140968"/>
              <a:ext cx="392240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bwMode="auto">
            <a:xfrm>
              <a:off x="5114096" y="3140968"/>
              <a:ext cx="322000" cy="288032"/>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chemeClr val="tx1"/>
                </a:solidFill>
                <a:latin typeface="Segoe" pitchFamily="34" charset="0"/>
              </a:endParaRPr>
            </a:p>
          </p:txBody>
        </p:sp>
      </p:grpSp>
    </p:spTree>
    <p:extLst>
      <p:ext uri="{BB962C8B-B14F-4D97-AF65-F5344CB8AC3E}">
        <p14:creationId xmlns:p14="http://schemas.microsoft.com/office/powerpoint/2010/main" val="239104672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81546"/>
            <a:ext cx="8382000" cy="401648"/>
          </a:xfrm>
        </p:spPr>
        <p:txBody>
          <a:bodyPr/>
          <a:lstStyle/>
          <a:p>
            <a:r>
              <a:rPr lang="es-ES" sz="2900" dirty="0" err="1" smtClean="0"/>
              <a:t>Fusion</a:t>
            </a:r>
            <a:r>
              <a:rPr lang="es-ES" sz="2900" dirty="0" smtClean="0"/>
              <a:t> </a:t>
            </a:r>
            <a:r>
              <a:rPr lang="es-ES" sz="2900" dirty="0" err="1" smtClean="0"/>
              <a:t>materials</a:t>
            </a:r>
            <a:r>
              <a:rPr lang="es-ES" sz="2900" dirty="0" smtClean="0"/>
              <a:t> </a:t>
            </a:r>
            <a:r>
              <a:rPr lang="es-ES" sz="2900" dirty="0" err="1" smtClean="0"/>
              <a:t>database</a:t>
            </a:r>
            <a:endParaRPr lang="es-ES" sz="2900" dirty="0"/>
          </a:p>
        </p:txBody>
      </p:sp>
      <p:sp>
        <p:nvSpPr>
          <p:cNvPr id="14" name="Text Placeholder 2"/>
          <p:cNvSpPr>
            <a:spLocks noGrp="1"/>
          </p:cNvSpPr>
          <p:nvPr>
            <p:ph type="body" sz="quarter" idx="10"/>
          </p:nvPr>
        </p:nvSpPr>
        <p:spPr>
          <a:xfrm>
            <a:off x="381000" y="1628800"/>
            <a:ext cx="8439472" cy="2016224"/>
          </a:xfrm>
        </p:spPr>
        <p:txBody>
          <a:bodyPr>
            <a:noAutofit/>
          </a:bodyPr>
          <a:lstStyle/>
          <a:p>
            <a:pPr marL="393192" indent="-393192" algn="just" defTabSz="914400">
              <a:lnSpc>
                <a:spcPct val="100000"/>
              </a:lnSpc>
              <a:spcBef>
                <a:spcPts val="300"/>
              </a:spcBef>
              <a:spcAft>
                <a:spcPts val="900"/>
              </a:spcAft>
              <a:buClr>
                <a:srgbClr val="000000"/>
              </a:buClr>
            </a:pPr>
            <a:r>
              <a:rPr lang="en-US" sz="1600" dirty="0" smtClean="0">
                <a:solidFill>
                  <a:srgbClr val="000000"/>
                </a:solidFill>
                <a:latin typeface="Arial" panose="020B0604020202020204" pitchFamily="34" charset="0"/>
                <a:cs typeface="Arial" panose="020B0604020202020204" pitchFamily="34" charset="0"/>
              </a:rPr>
              <a:t>The creation of a wide materials database for fusion technology was suggested several years </a:t>
            </a:r>
            <a:r>
              <a:rPr lang="en-US" sz="1600" dirty="0">
                <a:solidFill>
                  <a:srgbClr val="000000"/>
                </a:solidFill>
                <a:latin typeface="Arial" panose="020B0604020202020204" pitchFamily="34" charset="0"/>
                <a:cs typeface="Arial" panose="020B0604020202020204" pitchFamily="34" charset="0"/>
              </a:rPr>
              <a:t>ago (e.g. Lead–lithium eutectic material database for nuclear fusion </a:t>
            </a:r>
            <a:r>
              <a:rPr lang="en-US" sz="1600" dirty="0" smtClean="0">
                <a:solidFill>
                  <a:srgbClr val="000000"/>
                </a:solidFill>
                <a:latin typeface="Arial" panose="020B0604020202020204" pitchFamily="34" charset="0"/>
                <a:cs typeface="Arial" panose="020B0604020202020204" pitchFamily="34" charset="0"/>
              </a:rPr>
              <a:t>technology, E. Mas de les </a:t>
            </a:r>
            <a:r>
              <a:rPr lang="en-US" sz="1600" dirty="0" err="1" smtClean="0">
                <a:solidFill>
                  <a:srgbClr val="000000"/>
                </a:solidFill>
                <a:latin typeface="Arial" panose="020B0604020202020204" pitchFamily="34" charset="0"/>
                <a:cs typeface="Arial" panose="020B0604020202020204" pitchFamily="34" charset="0"/>
              </a:rPr>
              <a:t>Valls</a:t>
            </a:r>
            <a:r>
              <a:rPr lang="en-US" sz="1600" dirty="0">
                <a:solidFill>
                  <a:srgbClr val="000000"/>
                </a:solidFill>
                <a:latin typeface="Arial" panose="020B0604020202020204" pitchFamily="34" charset="0"/>
                <a:cs typeface="Arial" panose="020B0604020202020204" pitchFamily="34" charset="0"/>
              </a:rPr>
              <a:t> et al., Journal of Nuclear Materials 376 (2008) 353–357</a:t>
            </a:r>
            <a:r>
              <a:rPr lang="en-US" sz="1600" dirty="0" smtClean="0">
                <a:solidFill>
                  <a:srgbClr val="000000"/>
                </a:solidFill>
                <a:latin typeface="Arial" panose="020B0604020202020204" pitchFamily="34" charset="0"/>
                <a:cs typeface="Arial" panose="020B0604020202020204" pitchFamily="34" charset="0"/>
              </a:rPr>
              <a:t>).</a:t>
            </a:r>
          </a:p>
          <a:p>
            <a:pPr marL="393192" indent="-393192" algn="just" defTabSz="914400">
              <a:lnSpc>
                <a:spcPct val="100000"/>
              </a:lnSpc>
              <a:spcBef>
                <a:spcPts val="300"/>
              </a:spcBef>
              <a:spcAft>
                <a:spcPts val="900"/>
              </a:spcAft>
              <a:buClr>
                <a:srgbClr val="000000"/>
              </a:buClr>
            </a:pPr>
            <a:r>
              <a:rPr lang="en-US" sz="1600" dirty="0" smtClean="0">
                <a:solidFill>
                  <a:srgbClr val="000000"/>
                </a:solidFill>
                <a:latin typeface="Arial" panose="020B0604020202020204" pitchFamily="34" charset="0"/>
                <a:cs typeface="Arial" panose="020B0604020202020204" pitchFamily="34" charset="0"/>
              </a:rPr>
              <a:t>Following this idea, a shared and agreed materials database for tritium transport modeling as a computer expert system should be promoted.</a:t>
            </a:r>
          </a:p>
          <a:p>
            <a:pPr marL="393192" indent="-393192" algn="just" defTabSz="914400">
              <a:lnSpc>
                <a:spcPct val="100000"/>
              </a:lnSpc>
              <a:spcBef>
                <a:spcPts val="300"/>
              </a:spcBef>
              <a:spcAft>
                <a:spcPts val="900"/>
              </a:spcAft>
              <a:buClr>
                <a:srgbClr val="000000"/>
              </a:buClr>
            </a:pPr>
            <a:r>
              <a:rPr lang="en-US" sz="1600" dirty="0" smtClean="0">
                <a:solidFill>
                  <a:srgbClr val="000000"/>
                </a:solidFill>
                <a:latin typeface="Arial" panose="020B0604020202020204" pitchFamily="34" charset="0"/>
                <a:cs typeface="Arial" panose="020B0604020202020204" pitchFamily="34" charset="0"/>
              </a:rPr>
              <a:t>Needed for future qualification and licensing of components and systems.</a:t>
            </a:r>
          </a:p>
          <a:p>
            <a:pPr marL="393192" indent="-393192" algn="just" defTabSz="914400">
              <a:lnSpc>
                <a:spcPct val="100000"/>
              </a:lnSpc>
              <a:spcBef>
                <a:spcPts val="300"/>
              </a:spcBef>
              <a:spcAft>
                <a:spcPts val="900"/>
              </a:spcAft>
              <a:buClr>
                <a:srgbClr val="000000"/>
              </a:buClr>
            </a:pPr>
            <a:r>
              <a:rPr lang="en-US" sz="1600" dirty="0" smtClean="0">
                <a:solidFill>
                  <a:srgbClr val="000000"/>
                </a:solidFill>
                <a:latin typeface="Arial" panose="020B0604020202020204" pitchFamily="34" charset="0"/>
                <a:cs typeface="Arial" panose="020B0604020202020204" pitchFamily="34" charset="0"/>
              </a:rPr>
              <a:t>Chemical interactions data should be included.</a:t>
            </a:r>
          </a:p>
          <a:p>
            <a:pPr marL="393192" indent="-393192" algn="just" defTabSz="914400">
              <a:lnSpc>
                <a:spcPct val="100000"/>
              </a:lnSpc>
              <a:spcBef>
                <a:spcPts val="300"/>
              </a:spcBef>
              <a:spcAft>
                <a:spcPts val="900"/>
              </a:spcAft>
              <a:buClr>
                <a:srgbClr val="000000"/>
              </a:buClr>
            </a:pPr>
            <a:r>
              <a:rPr lang="en-US" sz="1600" b="1" dirty="0" smtClean="0">
                <a:solidFill>
                  <a:srgbClr val="000000"/>
                </a:solidFill>
                <a:latin typeface="Arial" panose="020B0604020202020204" pitchFamily="34" charset="0"/>
                <a:cs typeface="Arial" panose="020B0604020202020204" pitchFamily="34" charset="0"/>
              </a:rPr>
              <a:t>Possible proposal for the next IEA meeting?</a:t>
            </a:r>
            <a:endParaRPr lang="en-US" sz="1600" b="1" dirty="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900"/>
              </a:spcAft>
              <a:buClr>
                <a:srgbClr val="000000"/>
              </a:buClr>
            </a:pPr>
            <a:endParaRPr lang="en-US" sz="1200" dirty="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900"/>
              </a:spcAft>
              <a:buClr>
                <a:srgbClr val="000000"/>
              </a:buClr>
            </a:pPr>
            <a:endParaRPr lang="en-US" sz="1200" dirty="0" smtClean="0">
              <a:solidFill>
                <a:srgbClr val="000000"/>
              </a:solidFill>
            </a:endParaRPr>
          </a:p>
          <a:p>
            <a:pPr marL="393192" indent="-393192" algn="just" defTabSz="914400">
              <a:lnSpc>
                <a:spcPct val="100000"/>
              </a:lnSpc>
              <a:spcBef>
                <a:spcPts val="300"/>
              </a:spcBef>
              <a:spcAft>
                <a:spcPts val="9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9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9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900"/>
              </a:spcAft>
              <a:buClr>
                <a:srgbClr val="000000"/>
              </a:buClr>
            </a:pPr>
            <a:endParaRPr lang="en-US" sz="2100" b="0" i="0" dirty="0" smtClean="0">
              <a:solidFill>
                <a:srgbClr val="000000"/>
              </a:solidFill>
              <a:latin typeface="Calibri"/>
            </a:endParaRPr>
          </a:p>
        </p:txBody>
      </p:sp>
    </p:spTree>
    <p:extLst>
      <p:ext uri="{BB962C8B-B14F-4D97-AF65-F5344CB8AC3E}">
        <p14:creationId xmlns:p14="http://schemas.microsoft.com/office/powerpoint/2010/main" val="254086307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381000" y="1700808"/>
            <a:ext cx="5991200"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rPr>
              <a:t>CIEMAT facilities installed in the University of the Basque Country to determine:</a:t>
            </a:r>
          </a:p>
          <a:p>
            <a:pPr marL="910717" lvl="1" indent="-393192" algn="just" defTabSz="914400">
              <a:lnSpc>
                <a:spcPct val="100000"/>
              </a:lnSpc>
              <a:spcBef>
                <a:spcPts val="300"/>
              </a:spcBef>
              <a:spcAft>
                <a:spcPts val="600"/>
              </a:spcAft>
              <a:buClr>
                <a:srgbClr val="000000"/>
              </a:buClr>
            </a:pPr>
            <a:r>
              <a:rPr lang="en-US" sz="1600" dirty="0" smtClean="0">
                <a:solidFill>
                  <a:srgbClr val="000000"/>
                </a:solidFill>
              </a:rPr>
              <a:t>Diffusivity.</a:t>
            </a:r>
          </a:p>
          <a:p>
            <a:pPr marL="910717" lvl="1" indent="-393192" algn="just" defTabSz="914400">
              <a:lnSpc>
                <a:spcPct val="100000"/>
              </a:lnSpc>
              <a:spcBef>
                <a:spcPts val="300"/>
              </a:spcBef>
              <a:spcAft>
                <a:spcPts val="600"/>
              </a:spcAft>
              <a:buClr>
                <a:srgbClr val="000000"/>
              </a:buClr>
            </a:pPr>
            <a:r>
              <a:rPr lang="en-US" sz="1600" dirty="0" smtClean="0">
                <a:solidFill>
                  <a:srgbClr val="000000"/>
                </a:solidFill>
              </a:rPr>
              <a:t>Solubility.</a:t>
            </a:r>
          </a:p>
          <a:p>
            <a:pPr marL="910717" lvl="1" indent="-393192" algn="just" defTabSz="914400">
              <a:lnSpc>
                <a:spcPct val="100000"/>
              </a:lnSpc>
              <a:spcBef>
                <a:spcPts val="300"/>
              </a:spcBef>
              <a:spcAft>
                <a:spcPts val="600"/>
              </a:spcAft>
              <a:buClr>
                <a:srgbClr val="000000"/>
              </a:buClr>
            </a:pPr>
            <a:r>
              <a:rPr lang="en-US" sz="1600" dirty="0" smtClean="0">
                <a:solidFill>
                  <a:srgbClr val="000000"/>
                </a:solidFill>
              </a:rPr>
              <a:t>Permeability.</a:t>
            </a:r>
          </a:p>
          <a:p>
            <a:pPr marL="910717" lvl="1" indent="-393192" algn="just" defTabSz="914400">
              <a:lnSpc>
                <a:spcPct val="100000"/>
              </a:lnSpc>
              <a:spcBef>
                <a:spcPts val="300"/>
              </a:spcBef>
              <a:spcAft>
                <a:spcPts val="600"/>
              </a:spcAft>
              <a:buClr>
                <a:srgbClr val="000000"/>
              </a:buClr>
            </a:pPr>
            <a:r>
              <a:rPr lang="en-US" sz="1600" dirty="0" smtClean="0">
                <a:solidFill>
                  <a:srgbClr val="000000"/>
                </a:solidFill>
              </a:rPr>
              <a:t>Surface constants (dissociation and recombination).</a:t>
            </a:r>
          </a:p>
          <a:p>
            <a:pPr marL="910717" lvl="1" indent="-393192" algn="just" defTabSz="914400">
              <a:lnSpc>
                <a:spcPct val="100000"/>
              </a:lnSpc>
              <a:spcBef>
                <a:spcPts val="300"/>
              </a:spcBef>
              <a:spcAft>
                <a:spcPts val="600"/>
              </a:spcAft>
              <a:buClr>
                <a:srgbClr val="000000"/>
              </a:buClr>
            </a:pPr>
            <a:r>
              <a:rPr lang="en-US" sz="1600" dirty="0" smtClean="0">
                <a:solidFill>
                  <a:srgbClr val="000000"/>
                </a:solidFill>
              </a:rPr>
              <a:t>Trapping.</a:t>
            </a: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600"/>
              </a:spcAft>
              <a:buClr>
                <a:srgbClr val="000000"/>
              </a:buClr>
            </a:pPr>
            <a:endParaRPr lang="en-US" sz="2100" b="0" i="0" dirty="0" smtClean="0">
              <a:solidFill>
                <a:srgbClr val="000000"/>
              </a:solidFill>
              <a:latin typeface="Calibri"/>
            </a:endParaRPr>
          </a:p>
        </p:txBody>
      </p:sp>
      <p:sp>
        <p:nvSpPr>
          <p:cNvPr id="8" name="Title 1"/>
          <p:cNvSpPr>
            <a:spLocks noGrp="1"/>
          </p:cNvSpPr>
          <p:nvPr>
            <p:ph type="title"/>
          </p:nvPr>
        </p:nvSpPr>
        <p:spPr>
          <a:xfrm>
            <a:off x="381000" y="836712"/>
            <a:ext cx="8382000" cy="606524"/>
          </a:xfrm>
        </p:spPr>
        <p:txBody>
          <a:bodyPr>
            <a:normAutofit fontScale="90000"/>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Characterization of hydrogen isotopes transport properties</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pic>
        <p:nvPicPr>
          <p:cNvPr id="9" name="Picture 19" descr="blanco_gran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634158"/>
            <a:ext cx="19431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31482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91"/>
          <p:cNvGrpSpPr>
            <a:grpSpLocks/>
          </p:cNvGrpSpPr>
          <p:nvPr/>
        </p:nvGrpSpPr>
        <p:grpSpPr bwMode="auto">
          <a:xfrm>
            <a:off x="84137" y="1036662"/>
            <a:ext cx="8702675" cy="5222875"/>
            <a:chOff x="53" y="611"/>
            <a:chExt cx="5482" cy="3290"/>
          </a:xfrm>
        </p:grpSpPr>
        <p:pic>
          <p:nvPicPr>
            <p:cNvPr id="4" name="Picture 242"/>
            <p:cNvPicPr>
              <a:picLocks noChangeAspect="1" noChangeArrowheads="1"/>
            </p:cNvPicPr>
            <p:nvPr/>
          </p:nvPicPr>
          <p:blipFill>
            <a:blip r:embed="rId3">
              <a:extLst>
                <a:ext uri="{28A0092B-C50C-407E-A947-70E740481C1C}">
                  <a14:useLocalDpi xmlns:a14="http://schemas.microsoft.com/office/drawing/2010/main" val="0"/>
                </a:ext>
              </a:extLst>
            </a:blip>
            <a:srcRect l="12663" t="19574" r="33089" b="21962"/>
            <a:stretch>
              <a:fillRect/>
            </a:stretch>
          </p:blipFill>
          <p:spPr bwMode="auto">
            <a:xfrm>
              <a:off x="53" y="1483"/>
              <a:ext cx="2992" cy="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96"/>
            <p:cNvPicPr>
              <a:picLocks noChangeAspect="1" noChangeArrowheads="1"/>
            </p:cNvPicPr>
            <p:nvPr/>
          </p:nvPicPr>
          <p:blipFill>
            <a:blip r:embed="rId4" cstate="print">
              <a:extLst>
                <a:ext uri="{28A0092B-C50C-407E-A947-70E740481C1C}">
                  <a14:useLocalDpi xmlns:a14="http://schemas.microsoft.com/office/drawing/2010/main" val="0"/>
                </a:ext>
              </a:extLst>
            </a:blip>
            <a:srcRect l="52873" t="6909" r="3282" b="37737"/>
            <a:stretch>
              <a:fillRect/>
            </a:stretch>
          </p:blipFill>
          <p:spPr bwMode="auto">
            <a:xfrm>
              <a:off x="3010" y="611"/>
              <a:ext cx="2525" cy="1907"/>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pic>
        <p:sp>
          <p:nvSpPr>
            <p:cNvPr id="6" name="Oval 1382"/>
            <p:cNvSpPr>
              <a:spLocks noChangeArrowheads="1"/>
            </p:cNvSpPr>
            <p:nvPr/>
          </p:nvSpPr>
          <p:spPr bwMode="auto">
            <a:xfrm>
              <a:off x="1007" y="2476"/>
              <a:ext cx="477" cy="271"/>
            </a:xfrm>
            <a:prstGeom prst="ellipse">
              <a:avLst/>
            </a:pr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s-E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eaLnBrk="1" hangingPunct="1"/>
              <a:endParaRPr lang="eu-ES" altLang="es-ES"/>
            </a:p>
          </p:txBody>
        </p:sp>
        <p:sp>
          <p:nvSpPr>
            <p:cNvPr id="7" name="Line 1383"/>
            <p:cNvSpPr>
              <a:spLocks noChangeShapeType="1"/>
            </p:cNvSpPr>
            <p:nvPr/>
          </p:nvSpPr>
          <p:spPr bwMode="auto">
            <a:xfrm flipV="1">
              <a:off x="1531" y="1884"/>
              <a:ext cx="1465" cy="617"/>
            </a:xfrm>
            <a:prstGeom prst="line">
              <a:avLst/>
            </a:prstGeom>
            <a:noFill/>
            <a:ln w="25400">
              <a:solidFill>
                <a:srgbClr val="FF0000"/>
              </a:solidFill>
              <a:prstDash val="dash"/>
              <a:round/>
              <a:headEnd/>
              <a:tailEnd/>
            </a:ln>
            <a:extLst>
              <a:ext uri="{909E8E84-426E-40DD-AFC4-6F175D3DCCD1}">
                <a14:hiddenFill xmlns:a14="http://schemas.microsoft.com/office/drawing/2010/main">
                  <a:noFill/>
                </a14:hiddenFill>
              </a:ext>
            </a:extLst>
          </p:spPr>
          <p:txBody>
            <a:bodyPr/>
            <a:lstStyle>
              <a:defPPr>
                <a:defRPr lang="es-E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endParaRPr lang="es-ES"/>
            </a:p>
          </p:txBody>
        </p:sp>
      </p:grpSp>
      <p:sp>
        <p:nvSpPr>
          <p:cNvPr id="8" name="Text Box 1387"/>
          <p:cNvSpPr txBox="1">
            <a:spLocks noChangeArrowheads="1"/>
          </p:cNvSpPr>
          <p:nvPr/>
        </p:nvSpPr>
        <p:spPr bwMode="auto">
          <a:xfrm>
            <a:off x="5654675" y="1462112"/>
            <a:ext cx="2492375" cy="36671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defPPr>
              <a:defRPr lang="es-E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eaLnBrk="1" hangingPunct="1">
              <a:spcBef>
                <a:spcPct val="50000"/>
              </a:spcBef>
            </a:pPr>
            <a:r>
              <a:rPr lang="en-US" altLang="es-ES" sz="1800" b="1" dirty="0" smtClean="0">
                <a:solidFill>
                  <a:srgbClr val="4D4D4D"/>
                </a:solidFill>
                <a:latin typeface="Calibri" pitchFamily="34" charset="0"/>
              </a:rPr>
              <a:t>Permeation column</a:t>
            </a:r>
            <a:endParaRPr lang="en-US" altLang="es-ES" sz="1800" b="1" dirty="0">
              <a:solidFill>
                <a:srgbClr val="4D4D4D"/>
              </a:solidFill>
              <a:latin typeface="Calibri" pitchFamily="34" charset="0"/>
            </a:endParaRPr>
          </a:p>
        </p:txBody>
      </p:sp>
      <p:sp>
        <p:nvSpPr>
          <p:cNvPr id="9" name="Text Box 1388"/>
          <p:cNvSpPr txBox="1">
            <a:spLocks noChangeArrowheads="1"/>
          </p:cNvSpPr>
          <p:nvPr/>
        </p:nvSpPr>
        <p:spPr bwMode="auto">
          <a:xfrm>
            <a:off x="569912" y="1886222"/>
            <a:ext cx="3668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defPPr>
              <a:defRPr lang="es-E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eaLnBrk="1" hangingPunct="1">
              <a:spcBef>
                <a:spcPct val="50000"/>
              </a:spcBef>
            </a:pPr>
            <a:r>
              <a:rPr lang="en-US" altLang="es-ES" b="1" dirty="0" smtClean="0">
                <a:solidFill>
                  <a:srgbClr val="4D4D4D"/>
                </a:solidFill>
                <a:latin typeface="Calibri" pitchFamily="34" charset="0"/>
              </a:rPr>
              <a:t>Layout of the facility</a:t>
            </a:r>
            <a:endParaRPr lang="en-US" altLang="es-ES" b="1" dirty="0">
              <a:solidFill>
                <a:srgbClr val="4D4D4D"/>
              </a:solidFill>
              <a:latin typeface="Calibri" pitchFamily="34" charset="0"/>
            </a:endParaRPr>
          </a:p>
        </p:txBody>
      </p:sp>
      <p:sp>
        <p:nvSpPr>
          <p:cNvPr id="10" name="Text Box 1390"/>
          <p:cNvSpPr txBox="1">
            <a:spLocks noChangeArrowheads="1"/>
          </p:cNvSpPr>
          <p:nvPr/>
        </p:nvSpPr>
        <p:spPr bwMode="auto">
          <a:xfrm>
            <a:off x="4899025" y="4239687"/>
            <a:ext cx="4160837" cy="189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defPPr>
              <a:defRPr lang="es-E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just">
              <a:spcBef>
                <a:spcPct val="50000"/>
              </a:spcBef>
            </a:pPr>
            <a:r>
              <a:rPr lang="en-US" altLang="es-ES" sz="1800" b="1" dirty="0" smtClean="0">
                <a:latin typeface="Calibri" pitchFamily="34" charset="0"/>
              </a:rPr>
              <a:t>The permeation flux under diffusive regime for each temperature depends on:</a:t>
            </a:r>
          </a:p>
          <a:p>
            <a:pPr lvl="1" algn="just">
              <a:spcBef>
                <a:spcPct val="50000"/>
              </a:spcBef>
              <a:buClr>
                <a:srgbClr val="006600"/>
              </a:buClr>
              <a:buFontTx/>
              <a:buChar char="•"/>
            </a:pPr>
            <a:r>
              <a:rPr lang="en-US" altLang="es-ES" sz="1800" b="1" dirty="0" smtClean="0">
                <a:solidFill>
                  <a:srgbClr val="FF0000"/>
                </a:solidFill>
                <a:latin typeface="Calibri" pitchFamily="34" charset="0"/>
              </a:rPr>
              <a:t> sample thickness</a:t>
            </a:r>
            <a:r>
              <a:rPr lang="en-US" altLang="es-ES" sz="1800" b="1" dirty="0" smtClean="0">
                <a:latin typeface="Calibri" pitchFamily="34" charset="0"/>
              </a:rPr>
              <a:t>,</a:t>
            </a:r>
          </a:p>
          <a:p>
            <a:pPr lvl="1" algn="just">
              <a:spcBef>
                <a:spcPct val="50000"/>
              </a:spcBef>
              <a:buClr>
                <a:srgbClr val="006600"/>
              </a:buClr>
              <a:buFontTx/>
              <a:buChar char="•"/>
            </a:pPr>
            <a:r>
              <a:rPr lang="en-US" altLang="es-ES" sz="1800" b="1" dirty="0" smtClean="0">
                <a:solidFill>
                  <a:srgbClr val="FF0000"/>
                </a:solidFill>
                <a:latin typeface="Calibri" pitchFamily="34" charset="0"/>
              </a:rPr>
              <a:t> load pressure</a:t>
            </a:r>
            <a:r>
              <a:rPr lang="en-US" altLang="es-ES" sz="1800" b="1" dirty="0" smtClean="0">
                <a:latin typeface="Calibri" pitchFamily="34" charset="0"/>
              </a:rPr>
              <a:t> and</a:t>
            </a:r>
          </a:p>
          <a:p>
            <a:pPr lvl="1" algn="just">
              <a:spcBef>
                <a:spcPct val="50000"/>
              </a:spcBef>
              <a:buClr>
                <a:srgbClr val="006600"/>
              </a:buClr>
              <a:buFontTx/>
              <a:buChar char="•"/>
            </a:pPr>
            <a:r>
              <a:rPr lang="en-US" altLang="es-ES" sz="1800" b="1" dirty="0" smtClean="0">
                <a:solidFill>
                  <a:srgbClr val="FF0000"/>
                </a:solidFill>
                <a:latin typeface="Calibri" pitchFamily="34" charset="0"/>
              </a:rPr>
              <a:t> gas permeability</a:t>
            </a:r>
            <a:r>
              <a:rPr lang="en-US" altLang="es-ES" sz="1800" b="1" dirty="0" smtClean="0">
                <a:latin typeface="Calibri" pitchFamily="34" charset="0"/>
              </a:rPr>
              <a:t> (</a:t>
            </a:r>
            <a:r>
              <a:rPr lang="en-US" altLang="es-ES" sz="1800" b="1" i="1" dirty="0" smtClean="0">
                <a:solidFill>
                  <a:srgbClr val="FF0000"/>
                </a:solidFill>
                <a:latin typeface="Symbol" pitchFamily="18" charset="2"/>
              </a:rPr>
              <a:t>f</a:t>
            </a:r>
            <a:r>
              <a:rPr lang="en-US" altLang="es-ES" sz="1800" b="1" dirty="0" smtClean="0">
                <a:latin typeface="Calibri" pitchFamily="34" charset="0"/>
              </a:rPr>
              <a:t>)</a:t>
            </a:r>
            <a:endParaRPr lang="en-US" altLang="es-ES" sz="1800" b="1" dirty="0">
              <a:latin typeface="Calibri" pitchFamily="34" charset="0"/>
            </a:endParaRPr>
          </a:p>
        </p:txBody>
      </p:sp>
      <p:sp>
        <p:nvSpPr>
          <p:cNvPr id="2" name="Title 1"/>
          <p:cNvSpPr>
            <a:spLocks noGrp="1"/>
          </p:cNvSpPr>
          <p:nvPr>
            <p:ph type="title"/>
          </p:nvPr>
        </p:nvSpPr>
        <p:spPr>
          <a:xfrm>
            <a:off x="381000" y="734244"/>
            <a:ext cx="8382000" cy="606524"/>
          </a:xfrm>
        </p:spPr>
        <p:txBody>
          <a:bodyPr>
            <a:normAutofit/>
          </a:bodyPr>
          <a:lstStyle/>
          <a:p>
            <a:pPr algn="l" defTabSz="914400">
              <a:lnSpc>
                <a:spcPct val="90000"/>
              </a:lnSpc>
              <a:spcBef>
                <a:spcPts val="0"/>
              </a:spcBef>
              <a:buNone/>
            </a:pPr>
            <a:r>
              <a:rPr lang="es-ES_tradnl" sz="3200" noProof="1" smtClean="0">
                <a:effectLst>
                  <a:outerShdw blurRad="50800" dist="38100" dir="2700000" algn="tl">
                    <a:prstClr val="black">
                      <a:alpha val="40000"/>
                    </a:prstClr>
                  </a:outerShdw>
                </a:effectLst>
                <a:latin typeface="Calibri"/>
                <a:cs typeface="Arial"/>
              </a:rPr>
              <a:t>Permeation facility</a:t>
            </a:r>
            <a:endParaRPr lang="es-ES_tradnl" sz="3200" b="0" i="0" spc="-150" noProof="1">
              <a:solidFill>
                <a:srgbClr val="1D4775"/>
              </a:solidFill>
              <a:effectLst>
                <a:outerShdw blurRad="50800" dist="38100" dir="2700000" algn="tl">
                  <a:prstClr val="black">
                    <a:alpha val="40000"/>
                  </a:prstClr>
                </a:outerShdw>
              </a:effectLst>
              <a:latin typeface="Calibri"/>
              <a:ea typeface="+mn-ea"/>
              <a:cs typeface="Arial"/>
            </a:endParaRPr>
          </a:p>
        </p:txBody>
      </p:sp>
    </p:spTree>
    <p:extLst>
      <p:ext uri="{BB962C8B-B14F-4D97-AF65-F5344CB8AC3E}">
        <p14:creationId xmlns:p14="http://schemas.microsoft.com/office/powerpoint/2010/main" val="53466698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709246"/>
            <a:ext cx="8382000" cy="415498"/>
          </a:xfrm>
        </p:spPr>
        <p:txBody>
          <a:bodyPr/>
          <a:lstStyle/>
          <a:p>
            <a:r>
              <a:rPr lang="en-US" sz="3000" dirty="0" smtClean="0"/>
              <a:t>Permeation facility</a:t>
            </a:r>
            <a:endParaRPr lang="en-US" sz="3000" dirty="0"/>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2844029"/>
            <a:ext cx="4658244" cy="332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montaj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3" y="1269058"/>
            <a:ext cx="19208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montaj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3988" y="1269058"/>
            <a:ext cx="19177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ermopa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7825" y="1506537"/>
            <a:ext cx="2989577" cy="224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DSC002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3085" y="3573016"/>
            <a:ext cx="1957387"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66698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2180302914"/>
              </p:ext>
            </p:extLst>
          </p:nvPr>
        </p:nvGraphicFramePr>
        <p:xfrm>
          <a:off x="4788024" y="2182649"/>
          <a:ext cx="4320480" cy="3982655"/>
        </p:xfrm>
        <a:graphic>
          <a:graphicData uri="http://schemas.openxmlformats.org/presentationml/2006/ole">
            <mc:AlternateContent xmlns:mc="http://schemas.openxmlformats.org/markup-compatibility/2006">
              <mc:Choice xmlns:v="urn:schemas-microsoft-com:vml" Requires="v">
                <p:oleObj spid="_x0000_s1494" r:id="rId4" imgW="4712799" imgH="4509510" progId="SigmaPlotGraphicObject.9">
                  <p:embed/>
                </p:oleObj>
              </mc:Choice>
              <mc:Fallback>
                <p:oleObj r:id="rId4" imgW="4712799" imgH="4509510" progId="SigmaPlotGraphicObject.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6339" r="2695"/>
                      <a:stretch>
                        <a:fillRect/>
                      </a:stretch>
                    </p:blipFill>
                    <p:spPr bwMode="auto">
                      <a:xfrm>
                        <a:off x="4788024" y="2182649"/>
                        <a:ext cx="4320480" cy="3982655"/>
                      </a:xfrm>
                      <a:prstGeom prst="rect">
                        <a:avLst/>
                      </a:prstGeom>
                      <a:noFill/>
                      <a:ln>
                        <a:noFill/>
                      </a:ln>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2936578060"/>
              </p:ext>
            </p:extLst>
          </p:nvPr>
        </p:nvGraphicFramePr>
        <p:xfrm>
          <a:off x="251521" y="1403484"/>
          <a:ext cx="6696743" cy="660467"/>
        </p:xfrm>
        <a:graphic>
          <a:graphicData uri="http://schemas.openxmlformats.org/presentationml/2006/ole">
            <mc:AlternateContent xmlns:mc="http://schemas.openxmlformats.org/markup-compatibility/2006">
              <mc:Choice xmlns:v="urn:schemas-microsoft-com:vml" Requires="v">
                <p:oleObj spid="_x0000_s1495" name="Ecuación" r:id="rId6" imgW="4826000" imgH="482600" progId="Equation.3">
                  <p:embed/>
                </p:oleObj>
              </mc:Choice>
              <mc:Fallback>
                <p:oleObj name="Ecuación" r:id="rId6" imgW="48260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1" y="1403484"/>
                        <a:ext cx="6696743" cy="660467"/>
                      </a:xfrm>
                      <a:prstGeom prst="rect">
                        <a:avLst/>
                      </a:prstGeom>
                      <a:solidFill>
                        <a:schemeClr val="bg1"/>
                      </a:solidFill>
                      <a:ln>
                        <a:noFill/>
                      </a:ln>
                    </p:spPr>
                  </p:pic>
                </p:oleObj>
              </mc:Fallback>
            </mc:AlternateContent>
          </a:graphicData>
        </a:graphic>
      </p:graphicFrame>
      <p:sp>
        <p:nvSpPr>
          <p:cNvPr id="4" name="1 Título"/>
          <p:cNvSpPr>
            <a:spLocks noGrp="1"/>
          </p:cNvSpPr>
          <p:nvPr>
            <p:ph type="title"/>
          </p:nvPr>
        </p:nvSpPr>
        <p:spPr>
          <a:xfrm>
            <a:off x="381000" y="709246"/>
            <a:ext cx="8382000" cy="415498"/>
          </a:xfrm>
        </p:spPr>
        <p:txBody>
          <a:bodyPr/>
          <a:lstStyle/>
          <a:p>
            <a:r>
              <a:rPr lang="en-US" sz="3000" dirty="0" smtClean="0"/>
              <a:t>Permeation experiments data</a:t>
            </a:r>
            <a:endParaRPr lang="en-US" sz="3000" dirty="0"/>
          </a:p>
        </p:txBody>
      </p:sp>
      <p:sp>
        <p:nvSpPr>
          <p:cNvPr id="5" name="4 CuadroTexto"/>
          <p:cNvSpPr txBox="1"/>
          <p:nvPr/>
        </p:nvSpPr>
        <p:spPr>
          <a:xfrm>
            <a:off x="323528" y="2123564"/>
            <a:ext cx="3817584" cy="369332"/>
          </a:xfrm>
          <a:prstGeom prst="rect">
            <a:avLst/>
          </a:prstGeom>
          <a:noFill/>
        </p:spPr>
        <p:txBody>
          <a:bodyPr wrap="none" rtlCol="0">
            <a:spAutoFit/>
          </a:bodyPr>
          <a:lstStyle/>
          <a:p>
            <a:r>
              <a:rPr lang="en-US" dirty="0" smtClean="0"/>
              <a:t>Pressure increment due to permeation</a:t>
            </a:r>
          </a:p>
        </p:txBody>
      </p:sp>
      <p:sp>
        <p:nvSpPr>
          <p:cNvPr id="6" name="5 CuadroTexto"/>
          <p:cNvSpPr txBox="1"/>
          <p:nvPr/>
        </p:nvSpPr>
        <p:spPr>
          <a:xfrm>
            <a:off x="323528" y="2852936"/>
            <a:ext cx="3817584" cy="923330"/>
          </a:xfrm>
          <a:prstGeom prst="rect">
            <a:avLst/>
          </a:prstGeom>
          <a:noFill/>
        </p:spPr>
        <p:txBody>
          <a:bodyPr wrap="square" rtlCol="0">
            <a:spAutoFit/>
          </a:bodyPr>
          <a:lstStyle/>
          <a:p>
            <a:pPr algn="just"/>
            <a:r>
              <a:rPr lang="en-US" dirty="0" smtClean="0"/>
              <a:t>Gas flux under steady-state regime (</a:t>
            </a:r>
            <a:r>
              <a:rPr lang="en-US" i="1" dirty="0" smtClean="0"/>
              <a:t>J</a:t>
            </a:r>
            <a:r>
              <a:rPr lang="en-US" dirty="0" smtClean="0"/>
              <a:t>) due to </a:t>
            </a:r>
            <a:r>
              <a:rPr lang="en-US" i="1" dirty="0" err="1" smtClean="0">
                <a:latin typeface="Calibri"/>
              </a:rPr>
              <a:t>Δp</a:t>
            </a:r>
            <a:r>
              <a:rPr lang="en-US" dirty="0" smtClean="0"/>
              <a:t> through a membrane with thickness </a:t>
            </a:r>
            <a:r>
              <a:rPr lang="en-US" i="1" dirty="0" smtClean="0"/>
              <a:t>d</a:t>
            </a:r>
            <a:r>
              <a:rPr lang="en-US" dirty="0" smtClean="0"/>
              <a:t> </a:t>
            </a:r>
            <a:r>
              <a:rPr lang="en-US" dirty="0" smtClean="0">
                <a:sym typeface="Wingdings" panose="05000000000000000000" pitchFamily="2" charset="2"/>
              </a:rPr>
              <a:t> </a:t>
            </a:r>
            <a:r>
              <a:rPr lang="en-US" dirty="0" smtClean="0"/>
              <a:t>Richardson’s law:</a:t>
            </a:r>
          </a:p>
        </p:txBody>
      </p:sp>
      <p:graphicFrame>
        <p:nvGraphicFramePr>
          <p:cNvPr id="7" name="6 Objeto"/>
          <p:cNvGraphicFramePr>
            <a:graphicFrameLocks noChangeAspect="1"/>
          </p:cNvGraphicFramePr>
          <p:nvPr>
            <p:extLst>
              <p:ext uri="{D42A27DB-BD31-4B8C-83A1-F6EECF244321}">
                <p14:modId xmlns:p14="http://schemas.microsoft.com/office/powerpoint/2010/main" val="1324274328"/>
              </p:ext>
            </p:extLst>
          </p:nvPr>
        </p:nvGraphicFramePr>
        <p:xfrm>
          <a:off x="1131090" y="3933056"/>
          <a:ext cx="1712718" cy="576064"/>
        </p:xfrm>
        <a:graphic>
          <a:graphicData uri="http://schemas.openxmlformats.org/presentationml/2006/ole">
            <mc:AlternateContent xmlns:mc="http://schemas.openxmlformats.org/markup-compatibility/2006">
              <mc:Choice xmlns:v="urn:schemas-microsoft-com:vml" Requires="v">
                <p:oleObj spid="_x0000_s1496" name="Ecuación" r:id="rId8" imgW="1104900" imgH="368300" progId="Equation.3">
                  <p:embed/>
                </p:oleObj>
              </mc:Choice>
              <mc:Fallback>
                <p:oleObj name="Ecuación" r:id="rId8" imgW="1104900" imgH="368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1090" y="3933056"/>
                        <a:ext cx="1712718" cy="576064"/>
                      </a:xfrm>
                      <a:prstGeom prst="rect">
                        <a:avLst/>
                      </a:prstGeom>
                      <a:solidFill>
                        <a:schemeClr val="bg1"/>
                      </a:solidFill>
                      <a:ln>
                        <a:noFill/>
                      </a:ln>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4233297700"/>
              </p:ext>
            </p:extLst>
          </p:nvPr>
        </p:nvGraphicFramePr>
        <p:xfrm>
          <a:off x="179512" y="5717667"/>
          <a:ext cx="1389162" cy="519645"/>
        </p:xfrm>
        <a:graphic>
          <a:graphicData uri="http://schemas.openxmlformats.org/presentationml/2006/ole">
            <mc:AlternateContent xmlns:mc="http://schemas.openxmlformats.org/markup-compatibility/2006">
              <mc:Choice xmlns:v="urn:schemas-microsoft-com:vml" Requires="v">
                <p:oleObj spid="_x0000_s1497" name="Ecuación" r:id="rId10" imgW="939392" imgH="355446" progId="Equation.3">
                  <p:embed/>
                </p:oleObj>
              </mc:Choice>
              <mc:Fallback>
                <p:oleObj name="Ecuación" r:id="rId10" imgW="939392" imgH="35544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5717667"/>
                        <a:ext cx="1389162" cy="519645"/>
                      </a:xfrm>
                      <a:prstGeom prst="rect">
                        <a:avLst/>
                      </a:prstGeom>
                      <a:solidFill>
                        <a:schemeClr val="bg1"/>
                      </a:solidFill>
                      <a:ln>
                        <a:noFill/>
                      </a:ln>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2115594818"/>
              </p:ext>
            </p:extLst>
          </p:nvPr>
        </p:nvGraphicFramePr>
        <p:xfrm>
          <a:off x="1712200" y="5717667"/>
          <a:ext cx="1480931" cy="519645"/>
        </p:xfrm>
        <a:graphic>
          <a:graphicData uri="http://schemas.openxmlformats.org/presentationml/2006/ole">
            <mc:AlternateContent xmlns:mc="http://schemas.openxmlformats.org/markup-compatibility/2006">
              <mc:Choice xmlns:v="urn:schemas-microsoft-com:vml" Requires="v">
                <p:oleObj spid="_x0000_s1498" name="Ecuación" r:id="rId12" imgW="1002865" imgH="355446" progId="Equation.3">
                  <p:embed/>
                </p:oleObj>
              </mc:Choice>
              <mc:Fallback>
                <p:oleObj name="Ecuación" r:id="rId12" imgW="1002865" imgH="355446"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2200" y="5717667"/>
                        <a:ext cx="1480931" cy="519645"/>
                      </a:xfrm>
                      <a:prstGeom prst="rect">
                        <a:avLst/>
                      </a:prstGeom>
                      <a:solidFill>
                        <a:schemeClr val="bg1"/>
                      </a:solidFill>
                      <a:ln>
                        <a:noFill/>
                      </a:ln>
                    </p:spPr>
                  </p:pic>
                </p:oleObj>
              </mc:Fallback>
            </mc:AlternateContent>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2208036525"/>
              </p:ext>
            </p:extLst>
          </p:nvPr>
        </p:nvGraphicFramePr>
        <p:xfrm>
          <a:off x="3265139" y="5717667"/>
          <a:ext cx="1682825" cy="519645"/>
        </p:xfrm>
        <a:graphic>
          <a:graphicData uri="http://schemas.openxmlformats.org/presentationml/2006/ole">
            <mc:AlternateContent xmlns:mc="http://schemas.openxmlformats.org/markup-compatibility/2006">
              <mc:Choice xmlns:v="urn:schemas-microsoft-com:vml" Requires="v">
                <p:oleObj spid="_x0000_s1499" name="Ecuación" r:id="rId14" imgW="1143000" imgH="355600" progId="Equation.3">
                  <p:embed/>
                </p:oleObj>
              </mc:Choice>
              <mc:Fallback>
                <p:oleObj name="Ecuación" r:id="rId14" imgW="1143000" imgH="355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5139" y="5717667"/>
                        <a:ext cx="1682825" cy="519645"/>
                      </a:xfrm>
                      <a:prstGeom prst="rect">
                        <a:avLst/>
                      </a:prstGeom>
                      <a:solidFill>
                        <a:schemeClr val="bg1"/>
                      </a:solidFill>
                      <a:ln>
                        <a:noFill/>
                      </a:ln>
                    </p:spPr>
                  </p:pic>
                </p:oleObj>
              </mc:Fallback>
            </mc:AlternateContent>
          </a:graphicData>
        </a:graphic>
      </p:graphicFrame>
      <p:sp>
        <p:nvSpPr>
          <p:cNvPr id="11" name="10 CuadroTexto"/>
          <p:cNvSpPr txBox="1"/>
          <p:nvPr/>
        </p:nvSpPr>
        <p:spPr>
          <a:xfrm>
            <a:off x="323528" y="4870901"/>
            <a:ext cx="4032447" cy="646331"/>
          </a:xfrm>
          <a:prstGeom prst="rect">
            <a:avLst/>
          </a:prstGeom>
          <a:noFill/>
        </p:spPr>
        <p:txBody>
          <a:bodyPr wrap="square" rtlCol="0">
            <a:spAutoFit/>
          </a:bodyPr>
          <a:lstStyle/>
          <a:p>
            <a:pPr algn="just"/>
            <a:r>
              <a:rPr lang="en-US" dirty="0" smtClean="0"/>
              <a:t>Dependence of permeability, diffusivity and solubility on T (Arrhenius eq.):</a:t>
            </a:r>
          </a:p>
        </p:txBody>
      </p:sp>
    </p:spTree>
    <p:extLst>
      <p:ext uri="{BB962C8B-B14F-4D97-AF65-F5344CB8AC3E}">
        <p14:creationId xmlns:p14="http://schemas.microsoft.com/office/powerpoint/2010/main" val="5346669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709246"/>
            <a:ext cx="8382000" cy="415498"/>
          </a:xfrm>
        </p:spPr>
        <p:txBody>
          <a:bodyPr/>
          <a:lstStyle/>
          <a:p>
            <a:r>
              <a:rPr lang="en-US" sz="3000" dirty="0" smtClean="0"/>
              <a:t>Absorption-desorption facility</a:t>
            </a:r>
            <a:endParaRPr lang="en-US" sz="3000" dirty="0"/>
          </a:p>
        </p:txBody>
      </p:sp>
      <p:grpSp>
        <p:nvGrpSpPr>
          <p:cNvPr id="3" name="Group 188"/>
          <p:cNvGrpSpPr>
            <a:grpSpLocks/>
          </p:cNvGrpSpPr>
          <p:nvPr/>
        </p:nvGrpSpPr>
        <p:grpSpPr bwMode="auto">
          <a:xfrm>
            <a:off x="157163" y="1270595"/>
            <a:ext cx="8948737" cy="5038725"/>
            <a:chOff x="72" y="793"/>
            <a:chExt cx="5637" cy="3174"/>
          </a:xfrm>
        </p:grpSpPr>
        <p:sp>
          <p:nvSpPr>
            <p:cNvPr id="4" name="Text Box 4"/>
            <p:cNvSpPr txBox="1">
              <a:spLocks noChangeAspect="1" noChangeArrowheads="1"/>
            </p:cNvSpPr>
            <p:nvPr/>
          </p:nvSpPr>
          <p:spPr bwMode="auto">
            <a:xfrm>
              <a:off x="72" y="3294"/>
              <a:ext cx="5637" cy="673"/>
            </a:xfrm>
            <a:prstGeom prst="rect">
              <a:avLst/>
            </a:prstGeom>
            <a:solidFill>
              <a:schemeClr val="bg1">
                <a:alpha val="39999"/>
              </a:schemeClr>
            </a:solidFill>
            <a:ln w="12700">
              <a:solidFill>
                <a:srgbClr val="993300"/>
              </a:solidFill>
              <a:miter lim="800000"/>
              <a:headEnd/>
              <a:tailEnd/>
            </a:ln>
          </p:spPr>
          <p:txBody>
            <a:bodyPr lIns="-1" tIns="72000" rIns="-1" bIns="72000">
              <a:spAutoFit/>
            </a:bodyPr>
            <a:lstStyle>
              <a:lvl1pPr marL="101600" eaLnBrk="0" hangingPunct="0">
                <a:tabLst>
                  <a:tab pos="190500" algn="l"/>
                  <a:tab pos="571500" algn="l"/>
                  <a:tab pos="2571750" algn="l"/>
                  <a:tab pos="2952750" algn="l"/>
                  <a:tab pos="5048250" algn="l"/>
                  <a:tab pos="5429250" algn="l"/>
                </a:tabLst>
                <a:defRPr sz="2400">
                  <a:solidFill>
                    <a:schemeClr val="tx1"/>
                  </a:solidFill>
                  <a:latin typeface="Times New Roman" pitchFamily="18" charset="0"/>
                  <a:cs typeface="Arial" charset="0"/>
                </a:defRPr>
              </a:lvl1pPr>
              <a:lvl2pPr marL="742950" indent="-285750" eaLnBrk="0" hangingPunct="0">
                <a:tabLst>
                  <a:tab pos="190500" algn="l"/>
                  <a:tab pos="571500" algn="l"/>
                  <a:tab pos="2571750" algn="l"/>
                  <a:tab pos="2952750" algn="l"/>
                  <a:tab pos="5048250" algn="l"/>
                  <a:tab pos="5429250" algn="l"/>
                </a:tabLst>
                <a:defRPr sz="2400">
                  <a:solidFill>
                    <a:schemeClr val="tx1"/>
                  </a:solidFill>
                  <a:latin typeface="Times New Roman" pitchFamily="18" charset="0"/>
                  <a:cs typeface="Arial" charset="0"/>
                </a:defRPr>
              </a:lvl2pPr>
              <a:lvl3pPr marL="1143000" indent="-228600" eaLnBrk="0" hangingPunct="0">
                <a:tabLst>
                  <a:tab pos="190500" algn="l"/>
                  <a:tab pos="571500" algn="l"/>
                  <a:tab pos="2571750" algn="l"/>
                  <a:tab pos="2952750" algn="l"/>
                  <a:tab pos="5048250" algn="l"/>
                  <a:tab pos="5429250" algn="l"/>
                </a:tabLst>
                <a:defRPr sz="2400">
                  <a:solidFill>
                    <a:schemeClr val="tx1"/>
                  </a:solidFill>
                  <a:latin typeface="Times New Roman" pitchFamily="18" charset="0"/>
                  <a:cs typeface="Arial" charset="0"/>
                </a:defRPr>
              </a:lvl3pPr>
              <a:lvl4pPr marL="1600200" indent="-228600" eaLnBrk="0" hangingPunct="0">
                <a:tabLst>
                  <a:tab pos="190500" algn="l"/>
                  <a:tab pos="571500" algn="l"/>
                  <a:tab pos="2571750" algn="l"/>
                  <a:tab pos="2952750" algn="l"/>
                  <a:tab pos="5048250" algn="l"/>
                  <a:tab pos="5429250" algn="l"/>
                </a:tabLst>
                <a:defRPr sz="2400">
                  <a:solidFill>
                    <a:schemeClr val="tx1"/>
                  </a:solidFill>
                  <a:latin typeface="Times New Roman" pitchFamily="18" charset="0"/>
                  <a:cs typeface="Arial" charset="0"/>
                </a:defRPr>
              </a:lvl4pPr>
              <a:lvl5pPr marL="2057400" indent="-228600" eaLnBrk="0" hangingPunct="0">
                <a:tabLst>
                  <a:tab pos="190500" algn="l"/>
                  <a:tab pos="571500" algn="l"/>
                  <a:tab pos="2571750" algn="l"/>
                  <a:tab pos="2952750" algn="l"/>
                  <a:tab pos="5048250" algn="l"/>
                  <a:tab pos="5429250" algn="l"/>
                </a:tabLst>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tabLst>
                  <a:tab pos="190500" algn="l"/>
                  <a:tab pos="571500" algn="l"/>
                  <a:tab pos="2571750" algn="l"/>
                  <a:tab pos="2952750" algn="l"/>
                  <a:tab pos="5048250" algn="l"/>
                  <a:tab pos="5429250" algn="l"/>
                </a:tabLs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tabLst>
                  <a:tab pos="190500" algn="l"/>
                  <a:tab pos="571500" algn="l"/>
                  <a:tab pos="2571750" algn="l"/>
                  <a:tab pos="2952750" algn="l"/>
                  <a:tab pos="5048250" algn="l"/>
                  <a:tab pos="5429250" algn="l"/>
                </a:tabLs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tabLst>
                  <a:tab pos="190500" algn="l"/>
                  <a:tab pos="571500" algn="l"/>
                  <a:tab pos="2571750" algn="l"/>
                  <a:tab pos="2952750" algn="l"/>
                  <a:tab pos="5048250" algn="l"/>
                  <a:tab pos="5429250" algn="l"/>
                </a:tabLs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tabLst>
                  <a:tab pos="190500" algn="l"/>
                  <a:tab pos="571500" algn="l"/>
                  <a:tab pos="2571750" algn="l"/>
                  <a:tab pos="2952750" algn="l"/>
                  <a:tab pos="5048250" algn="l"/>
                  <a:tab pos="5429250" algn="l"/>
                </a:tabLst>
                <a:defRPr sz="2400">
                  <a:solidFill>
                    <a:schemeClr val="tx1"/>
                  </a:solidFill>
                  <a:latin typeface="Times New Roman" pitchFamily="18" charset="0"/>
                  <a:cs typeface="Arial" charset="0"/>
                </a:defRPr>
              </a:lvl9pPr>
            </a:lstStyle>
            <a:p>
              <a:pPr algn="just"/>
              <a:r>
                <a:rPr lang="en-US" altLang="es-ES" sz="1200" dirty="0" smtClean="0">
                  <a:latin typeface="Calibri" pitchFamily="34" charset="0"/>
                </a:rPr>
                <a:t>BAG	Bayard-Alpert sensor		P1,2    Capacitive manometers (</a:t>
              </a:r>
              <a:r>
                <a:rPr lang="en-US" altLang="es-ES" sz="1200" dirty="0" err="1" smtClean="0">
                  <a:latin typeface="Calibri" pitchFamily="34" charset="0"/>
                </a:rPr>
                <a:t>Baratron</a:t>
              </a:r>
              <a:r>
                <a:rPr lang="en-US" altLang="es-ES" sz="1200" dirty="0" smtClean="0">
                  <a:latin typeface="Calibri" pitchFamily="34" charset="0"/>
                </a:rPr>
                <a:t>)	UHV    Ultra high vacuum pumping unit</a:t>
              </a:r>
            </a:p>
            <a:p>
              <a:pPr algn="just"/>
              <a:r>
                <a:rPr lang="en-US" altLang="es-ES" sz="1200" dirty="0" smtClean="0">
                  <a:latin typeface="Calibri" pitchFamily="34" charset="0"/>
                </a:rPr>
                <a:t>F	      	Furnace 		G1       Electro-pneumatic gate valve			G2       Manual gate valve</a:t>
              </a:r>
            </a:p>
            <a:p>
              <a:pPr algn="just"/>
              <a:r>
                <a:rPr lang="en-US" altLang="es-ES" sz="1200" dirty="0" smtClean="0">
                  <a:latin typeface="Calibri" pitchFamily="34" charset="0"/>
                </a:rPr>
                <a:t>QMS	</a:t>
              </a:r>
              <a:r>
                <a:rPr lang="en-US" altLang="es-ES" sz="1200" dirty="0" err="1" smtClean="0">
                  <a:latin typeface="Calibri" pitchFamily="34" charset="0"/>
                </a:rPr>
                <a:t>Quadrupole</a:t>
              </a:r>
              <a:r>
                <a:rPr lang="en-US" altLang="es-ES" sz="1200" dirty="0" smtClean="0">
                  <a:latin typeface="Calibri" pitchFamily="34" charset="0"/>
                </a:rPr>
                <a:t> mass spectrometer 		P4        High pressure transducer				T1,2    Thermocouples	</a:t>
              </a:r>
            </a:p>
            <a:p>
              <a:pPr algn="just"/>
              <a:r>
                <a:rPr lang="en-US" altLang="es-ES" sz="1200" dirty="0" smtClean="0">
                  <a:latin typeface="Calibri" pitchFamily="34" charset="0"/>
                </a:rPr>
                <a:t>T3	Pt resistance thermometer		LV1,2   Manual valves				V1       Experimental chamber	</a:t>
              </a:r>
            </a:p>
            <a:p>
              <a:pPr algn="just"/>
              <a:r>
                <a:rPr lang="en-US" altLang="es-ES" sz="1200" dirty="0" smtClean="0">
                  <a:latin typeface="Calibri" pitchFamily="34" charset="0"/>
                </a:rPr>
                <a:t>V2	Volume of expansion</a:t>
              </a:r>
              <a:endParaRPr lang="en-US" altLang="es-ES" sz="1200" dirty="0">
                <a:latin typeface="Calibri" pitchFamily="34" charset="0"/>
              </a:endParaRPr>
            </a:p>
          </p:txBody>
        </p:sp>
        <p:sp>
          <p:nvSpPr>
            <p:cNvPr id="5" name="Text Box 5"/>
            <p:cNvSpPr txBox="1">
              <a:spLocks noChangeAspect="1" noChangeArrowheads="1"/>
            </p:cNvSpPr>
            <p:nvPr/>
          </p:nvSpPr>
          <p:spPr bwMode="auto">
            <a:xfrm>
              <a:off x="2914" y="2665"/>
              <a:ext cx="33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s-ES" sz="1200" dirty="0" smtClean="0">
                  <a:latin typeface="Calibri" pitchFamily="34" charset="0"/>
                </a:rPr>
                <a:t>Filter</a:t>
              </a:r>
              <a:endParaRPr lang="en-US" altLang="es-ES" sz="1200" dirty="0">
                <a:latin typeface="Calibri" pitchFamily="34" charset="0"/>
              </a:endParaRPr>
            </a:p>
          </p:txBody>
        </p:sp>
        <p:sp>
          <p:nvSpPr>
            <p:cNvPr id="6" name="Text Box 6"/>
            <p:cNvSpPr txBox="1">
              <a:spLocks noChangeAspect="1" noChangeArrowheads="1"/>
            </p:cNvSpPr>
            <p:nvPr/>
          </p:nvSpPr>
          <p:spPr bwMode="auto">
            <a:xfrm>
              <a:off x="591" y="2583"/>
              <a:ext cx="8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es-ES" sz="1000" dirty="0" smtClean="0">
                  <a:latin typeface="Calibri" pitchFamily="34" charset="0"/>
                </a:rPr>
                <a:t>Air compressor</a:t>
              </a:r>
              <a:endParaRPr lang="en-US" altLang="es-ES" sz="1000" dirty="0">
                <a:latin typeface="Calibri" pitchFamily="34" charset="0"/>
              </a:endParaRPr>
            </a:p>
          </p:txBody>
        </p:sp>
        <p:sp>
          <p:nvSpPr>
            <p:cNvPr id="7" name="Text Box 7"/>
            <p:cNvSpPr txBox="1">
              <a:spLocks noChangeAspect="1" noChangeArrowheads="1"/>
            </p:cNvSpPr>
            <p:nvPr/>
          </p:nvSpPr>
          <p:spPr bwMode="auto">
            <a:xfrm>
              <a:off x="1240" y="2816"/>
              <a:ext cx="2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UHV1</a:t>
              </a:r>
            </a:p>
          </p:txBody>
        </p:sp>
        <p:sp>
          <p:nvSpPr>
            <p:cNvPr id="8" name="Rectangle 8"/>
            <p:cNvSpPr>
              <a:spLocks noChangeAspect="1" noChangeArrowheads="1"/>
            </p:cNvSpPr>
            <p:nvPr/>
          </p:nvSpPr>
          <p:spPr bwMode="auto">
            <a:xfrm>
              <a:off x="2979" y="2897"/>
              <a:ext cx="96" cy="2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9" name="Arc 9"/>
            <p:cNvSpPr>
              <a:spLocks noChangeAspect="1"/>
            </p:cNvSpPr>
            <p:nvPr/>
          </p:nvSpPr>
          <p:spPr bwMode="auto">
            <a:xfrm flipH="1">
              <a:off x="2979" y="2851"/>
              <a:ext cx="96" cy="56"/>
            </a:xfrm>
            <a:custGeom>
              <a:avLst/>
              <a:gdLst>
                <a:gd name="T0" fmla="*/ 0 w 43028"/>
                <a:gd name="T1" fmla="*/ 0 h 21600"/>
                <a:gd name="T2" fmla="*/ 0 w 43028"/>
                <a:gd name="T3" fmla="*/ 0 h 21600"/>
                <a:gd name="T4" fmla="*/ 0 w 43028"/>
                <a:gd name="T5" fmla="*/ 0 h 21600"/>
                <a:gd name="T6" fmla="*/ 0 60000 65536"/>
                <a:gd name="T7" fmla="*/ 0 60000 65536"/>
                <a:gd name="T8" fmla="*/ 0 60000 65536"/>
                <a:gd name="T9" fmla="*/ 0 w 43028"/>
                <a:gd name="T10" fmla="*/ 0 h 21600"/>
                <a:gd name="T11" fmla="*/ 43028 w 43028"/>
                <a:gd name="T12" fmla="*/ 21600 h 21600"/>
              </a:gdLst>
              <a:ahLst/>
              <a:cxnLst>
                <a:cxn ang="T6">
                  <a:pos x="T0" y="T1"/>
                </a:cxn>
                <a:cxn ang="T7">
                  <a:pos x="T2" y="T3"/>
                </a:cxn>
                <a:cxn ang="T8">
                  <a:pos x="T4" y="T5"/>
                </a:cxn>
              </a:cxnLst>
              <a:rect l="T9" t="T10" r="T11" b="T12"/>
              <a:pathLst>
                <a:path w="43028" h="21600" fill="none" extrusionOk="0">
                  <a:moveTo>
                    <a:pt x="-1" y="18882"/>
                  </a:moveTo>
                  <a:cubicBezTo>
                    <a:pt x="1368" y="8090"/>
                    <a:pt x="10549" y="-1"/>
                    <a:pt x="21428" y="0"/>
                  </a:cubicBezTo>
                  <a:cubicBezTo>
                    <a:pt x="33357" y="0"/>
                    <a:pt x="43028" y="9670"/>
                    <a:pt x="43028" y="21600"/>
                  </a:cubicBezTo>
                </a:path>
                <a:path w="43028" h="21600" stroke="0" extrusionOk="0">
                  <a:moveTo>
                    <a:pt x="-1" y="18882"/>
                  </a:moveTo>
                  <a:cubicBezTo>
                    <a:pt x="1368" y="8090"/>
                    <a:pt x="10549" y="-1"/>
                    <a:pt x="21428" y="0"/>
                  </a:cubicBezTo>
                  <a:cubicBezTo>
                    <a:pt x="33357" y="0"/>
                    <a:pt x="43028" y="9670"/>
                    <a:pt x="43028" y="21600"/>
                  </a:cubicBezTo>
                  <a:lnTo>
                    <a:pt x="21428" y="21600"/>
                  </a:lnTo>
                  <a:lnTo>
                    <a:pt x="-1" y="1888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p>
              <a:endParaRPr lang="es-ES"/>
            </a:p>
          </p:txBody>
        </p:sp>
        <p:sp>
          <p:nvSpPr>
            <p:cNvPr id="10" name="Text Box 10"/>
            <p:cNvSpPr txBox="1">
              <a:spLocks noChangeAspect="1" noChangeArrowheads="1"/>
            </p:cNvSpPr>
            <p:nvPr/>
          </p:nvSpPr>
          <p:spPr bwMode="auto">
            <a:xfrm>
              <a:off x="2391" y="3094"/>
              <a:ext cx="70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a:r>
                <a:rPr lang="es-ES" altLang="es-ES" sz="1000">
                  <a:latin typeface="Calibri" pitchFamily="34" charset="0"/>
                </a:rPr>
                <a:t>H</a:t>
              </a:r>
              <a:r>
                <a:rPr lang="es-ES" altLang="es-ES" sz="1000" baseline="-25000">
                  <a:latin typeface="Calibri" pitchFamily="34" charset="0"/>
                </a:rPr>
                <a:t>2</a:t>
              </a:r>
              <a:r>
                <a:rPr lang="es-ES" altLang="es-ES" sz="1000">
                  <a:latin typeface="Calibri" pitchFamily="34" charset="0"/>
                </a:rPr>
                <a:t> ,D</a:t>
              </a:r>
              <a:r>
                <a:rPr lang="es-ES" altLang="es-ES" sz="1000" baseline="-25000">
                  <a:latin typeface="Calibri" pitchFamily="34" charset="0"/>
                </a:rPr>
                <a:t>2</a:t>
              </a:r>
              <a:r>
                <a:rPr lang="es-ES" altLang="es-ES" sz="1000">
                  <a:latin typeface="Calibri" pitchFamily="34" charset="0"/>
                </a:rPr>
                <a:t> supply</a:t>
              </a:r>
            </a:p>
          </p:txBody>
        </p:sp>
        <p:sp>
          <p:nvSpPr>
            <p:cNvPr id="11" name="Line 11"/>
            <p:cNvSpPr>
              <a:spLocks noChangeAspect="1" noChangeShapeType="1"/>
            </p:cNvSpPr>
            <p:nvPr/>
          </p:nvSpPr>
          <p:spPr bwMode="auto">
            <a:xfrm flipH="1">
              <a:off x="3170" y="2691"/>
              <a:ext cx="0" cy="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2" name="Line 12"/>
            <p:cNvSpPr>
              <a:spLocks noChangeAspect="1" noChangeShapeType="1"/>
            </p:cNvSpPr>
            <p:nvPr/>
          </p:nvSpPr>
          <p:spPr bwMode="auto">
            <a:xfrm flipH="1">
              <a:off x="2977" y="2386"/>
              <a:ext cx="19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3" name="Line 13"/>
            <p:cNvSpPr>
              <a:spLocks noChangeAspect="1" noChangeShapeType="1"/>
            </p:cNvSpPr>
            <p:nvPr/>
          </p:nvSpPr>
          <p:spPr bwMode="auto">
            <a:xfrm flipH="1">
              <a:off x="3075" y="2996"/>
              <a:ext cx="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4" name="Rectangle 14"/>
            <p:cNvSpPr>
              <a:spLocks noChangeAspect="1" noChangeArrowheads="1"/>
            </p:cNvSpPr>
            <p:nvPr/>
          </p:nvSpPr>
          <p:spPr bwMode="auto">
            <a:xfrm>
              <a:off x="3160" y="2509"/>
              <a:ext cx="28" cy="2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15" name="Text Box 15"/>
            <p:cNvSpPr txBox="1">
              <a:spLocks noChangeAspect="1" noChangeArrowheads="1"/>
            </p:cNvSpPr>
            <p:nvPr/>
          </p:nvSpPr>
          <p:spPr bwMode="auto">
            <a:xfrm>
              <a:off x="3406" y="2760"/>
              <a:ext cx="27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UHV2</a:t>
              </a:r>
            </a:p>
          </p:txBody>
        </p:sp>
        <p:sp>
          <p:nvSpPr>
            <p:cNvPr id="16" name="AutoShape 16"/>
            <p:cNvSpPr>
              <a:spLocks noChangeAspect="1" noChangeArrowheads="1"/>
            </p:cNvSpPr>
            <p:nvPr/>
          </p:nvSpPr>
          <p:spPr bwMode="auto">
            <a:xfrm>
              <a:off x="3757" y="2595"/>
              <a:ext cx="199" cy="1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217 h 21600"/>
                <a:gd name="T26" fmla="*/ 18452 w 21600"/>
                <a:gd name="T27" fmla="*/ 183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p>
              <a:endParaRPr lang="es-ES"/>
            </a:p>
          </p:txBody>
        </p:sp>
        <p:sp>
          <p:nvSpPr>
            <p:cNvPr id="17" name="Line 17"/>
            <p:cNvSpPr>
              <a:spLocks noChangeAspect="1" noChangeShapeType="1"/>
            </p:cNvSpPr>
            <p:nvPr/>
          </p:nvSpPr>
          <p:spPr bwMode="auto">
            <a:xfrm flipH="1" flipV="1">
              <a:off x="3780" y="2632"/>
              <a:ext cx="57" cy="1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8" name="Line 18"/>
            <p:cNvSpPr>
              <a:spLocks noChangeAspect="1" noChangeShapeType="1"/>
            </p:cNvSpPr>
            <p:nvPr/>
          </p:nvSpPr>
          <p:spPr bwMode="auto">
            <a:xfrm flipV="1">
              <a:off x="3882" y="2632"/>
              <a:ext cx="46" cy="1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9" name="Rectangle 19"/>
            <p:cNvSpPr>
              <a:spLocks noChangeAspect="1" noChangeArrowheads="1"/>
            </p:cNvSpPr>
            <p:nvPr/>
          </p:nvSpPr>
          <p:spPr bwMode="auto">
            <a:xfrm>
              <a:off x="3780" y="2855"/>
              <a:ext cx="160" cy="2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grpSp>
          <p:nvGrpSpPr>
            <p:cNvPr id="20" name="Group 20"/>
            <p:cNvGrpSpPr>
              <a:grpSpLocks noChangeAspect="1"/>
            </p:cNvGrpSpPr>
            <p:nvPr/>
          </p:nvGrpSpPr>
          <p:grpSpPr bwMode="auto">
            <a:xfrm>
              <a:off x="3802" y="2855"/>
              <a:ext cx="113" cy="331"/>
              <a:chOff x="8326" y="5893"/>
              <a:chExt cx="295" cy="902"/>
            </a:xfrm>
          </p:grpSpPr>
          <p:sp>
            <p:nvSpPr>
              <p:cNvPr id="184" name="AutoShape 21"/>
              <p:cNvSpPr>
                <a:spLocks noChangeAspect="1" noChangeArrowheads="1"/>
              </p:cNvSpPr>
              <p:nvPr/>
            </p:nvSpPr>
            <p:spPr bwMode="auto">
              <a:xfrm>
                <a:off x="8326" y="5893"/>
                <a:ext cx="295" cy="902"/>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185" name="Line 22"/>
              <p:cNvSpPr>
                <a:spLocks noChangeAspect="1" noChangeShapeType="1"/>
              </p:cNvSpPr>
              <p:nvPr/>
            </p:nvSpPr>
            <p:spPr bwMode="auto">
              <a:xfrm flipH="1" flipV="1">
                <a:off x="8381" y="6006"/>
                <a:ext cx="181" cy="2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sp>
          <p:nvSpPr>
            <p:cNvPr id="21" name="Line 23"/>
            <p:cNvSpPr>
              <a:spLocks noChangeAspect="1" noChangeShapeType="1"/>
            </p:cNvSpPr>
            <p:nvPr/>
          </p:nvSpPr>
          <p:spPr bwMode="auto">
            <a:xfrm>
              <a:off x="3843" y="2783"/>
              <a:ext cx="2" cy="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22" name="Line 24"/>
            <p:cNvSpPr>
              <a:spLocks noChangeAspect="1" noChangeShapeType="1"/>
            </p:cNvSpPr>
            <p:nvPr/>
          </p:nvSpPr>
          <p:spPr bwMode="auto">
            <a:xfrm>
              <a:off x="3874" y="2783"/>
              <a:ext cx="0" cy="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23" name="AutoShape 25"/>
            <p:cNvSpPr>
              <a:spLocks noChangeAspect="1"/>
            </p:cNvSpPr>
            <p:nvPr/>
          </p:nvSpPr>
          <p:spPr bwMode="auto">
            <a:xfrm>
              <a:off x="3695" y="2600"/>
              <a:ext cx="43" cy="248"/>
            </a:xfrm>
            <a:prstGeom prst="leftBrace">
              <a:avLst>
                <a:gd name="adj1" fmla="val 4806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24" name="Text Box 26"/>
            <p:cNvSpPr txBox="1">
              <a:spLocks noChangeAspect="1" noChangeArrowheads="1"/>
            </p:cNvSpPr>
            <p:nvPr/>
          </p:nvSpPr>
          <p:spPr bwMode="auto">
            <a:xfrm>
              <a:off x="2696" y="1492"/>
              <a:ext cx="2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LV1</a:t>
              </a:r>
            </a:p>
          </p:txBody>
        </p:sp>
        <p:sp>
          <p:nvSpPr>
            <p:cNvPr id="25" name="Text Box 27"/>
            <p:cNvSpPr txBox="1">
              <a:spLocks noChangeAspect="1" noChangeArrowheads="1"/>
            </p:cNvSpPr>
            <p:nvPr/>
          </p:nvSpPr>
          <p:spPr bwMode="auto">
            <a:xfrm>
              <a:off x="3262" y="1976"/>
              <a:ext cx="24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LV2</a:t>
              </a:r>
            </a:p>
          </p:txBody>
        </p:sp>
        <p:sp>
          <p:nvSpPr>
            <p:cNvPr id="26" name="Text Box 28"/>
            <p:cNvSpPr txBox="1">
              <a:spLocks noChangeAspect="1" noChangeArrowheads="1"/>
            </p:cNvSpPr>
            <p:nvPr/>
          </p:nvSpPr>
          <p:spPr bwMode="auto">
            <a:xfrm>
              <a:off x="3699" y="1301"/>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QMS</a:t>
              </a:r>
            </a:p>
          </p:txBody>
        </p:sp>
        <p:sp>
          <p:nvSpPr>
            <p:cNvPr id="27" name="Text Box 29"/>
            <p:cNvSpPr txBox="1">
              <a:spLocks noChangeAspect="1" noChangeArrowheads="1"/>
            </p:cNvSpPr>
            <p:nvPr/>
          </p:nvSpPr>
          <p:spPr bwMode="auto">
            <a:xfrm>
              <a:off x="3130" y="1306"/>
              <a:ext cx="27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BAG</a:t>
              </a:r>
            </a:p>
          </p:txBody>
        </p:sp>
        <p:sp>
          <p:nvSpPr>
            <p:cNvPr id="28" name="Text Box 30"/>
            <p:cNvSpPr txBox="1">
              <a:spLocks noChangeAspect="1" noChangeArrowheads="1"/>
            </p:cNvSpPr>
            <p:nvPr/>
          </p:nvSpPr>
          <p:spPr bwMode="auto">
            <a:xfrm>
              <a:off x="3814" y="1542"/>
              <a:ext cx="19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Gs2</a:t>
              </a:r>
            </a:p>
          </p:txBody>
        </p:sp>
        <p:sp>
          <p:nvSpPr>
            <p:cNvPr id="29" name="Line 31"/>
            <p:cNvSpPr>
              <a:spLocks noChangeAspect="1" noChangeShapeType="1"/>
            </p:cNvSpPr>
            <p:nvPr/>
          </p:nvSpPr>
          <p:spPr bwMode="auto">
            <a:xfrm>
              <a:off x="1616" y="2497"/>
              <a:ext cx="27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30" name="Line 32"/>
            <p:cNvSpPr>
              <a:spLocks noChangeAspect="1" noChangeShapeType="1"/>
            </p:cNvSpPr>
            <p:nvPr/>
          </p:nvSpPr>
          <p:spPr bwMode="auto">
            <a:xfrm>
              <a:off x="1616" y="2283"/>
              <a:ext cx="278" cy="2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31" name="Line 33"/>
            <p:cNvSpPr>
              <a:spLocks noChangeAspect="1" noChangeShapeType="1"/>
            </p:cNvSpPr>
            <p:nvPr/>
          </p:nvSpPr>
          <p:spPr bwMode="auto">
            <a:xfrm flipH="1">
              <a:off x="1616" y="2283"/>
              <a:ext cx="278" cy="2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32" name="Line 34"/>
            <p:cNvSpPr>
              <a:spLocks noChangeAspect="1" noChangeShapeType="1"/>
            </p:cNvSpPr>
            <p:nvPr/>
          </p:nvSpPr>
          <p:spPr bwMode="auto">
            <a:xfrm flipV="1">
              <a:off x="1732" y="2497"/>
              <a:ext cx="0" cy="1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33" name="Line 35"/>
            <p:cNvSpPr>
              <a:spLocks noChangeAspect="1" noChangeShapeType="1"/>
            </p:cNvSpPr>
            <p:nvPr/>
          </p:nvSpPr>
          <p:spPr bwMode="auto">
            <a:xfrm flipV="1">
              <a:off x="1780" y="2497"/>
              <a:ext cx="0" cy="1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34" name="Line 36"/>
            <p:cNvSpPr>
              <a:spLocks noChangeAspect="1" noChangeShapeType="1"/>
            </p:cNvSpPr>
            <p:nvPr/>
          </p:nvSpPr>
          <p:spPr bwMode="auto">
            <a:xfrm flipH="1">
              <a:off x="1425" y="2392"/>
              <a:ext cx="20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35" name="Line 37"/>
            <p:cNvSpPr>
              <a:spLocks noChangeAspect="1" noChangeShapeType="1"/>
            </p:cNvSpPr>
            <p:nvPr/>
          </p:nvSpPr>
          <p:spPr bwMode="auto">
            <a:xfrm>
              <a:off x="1431" y="2392"/>
              <a:ext cx="0" cy="2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nvGrpSpPr>
            <p:cNvPr id="36" name="Group 38"/>
            <p:cNvGrpSpPr>
              <a:grpSpLocks noChangeAspect="1"/>
            </p:cNvGrpSpPr>
            <p:nvPr/>
          </p:nvGrpSpPr>
          <p:grpSpPr bwMode="auto">
            <a:xfrm>
              <a:off x="2673" y="1598"/>
              <a:ext cx="134" cy="466"/>
              <a:chOff x="5016" y="4513"/>
              <a:chExt cx="480" cy="1780"/>
            </a:xfrm>
          </p:grpSpPr>
          <p:sp>
            <p:nvSpPr>
              <p:cNvPr id="175" name="Line 39"/>
              <p:cNvSpPr>
                <a:spLocks noChangeAspect="1" noChangeShapeType="1"/>
              </p:cNvSpPr>
              <p:nvPr/>
            </p:nvSpPr>
            <p:spPr bwMode="auto">
              <a:xfrm>
                <a:off x="5073" y="4616"/>
                <a:ext cx="3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nvGrpSpPr>
              <p:cNvPr id="176" name="Group 40"/>
              <p:cNvGrpSpPr>
                <a:grpSpLocks noChangeAspect="1"/>
              </p:cNvGrpSpPr>
              <p:nvPr/>
            </p:nvGrpSpPr>
            <p:grpSpPr bwMode="auto">
              <a:xfrm>
                <a:off x="5016" y="4513"/>
                <a:ext cx="480" cy="1780"/>
                <a:chOff x="5016" y="4513"/>
                <a:chExt cx="480" cy="1780"/>
              </a:xfrm>
            </p:grpSpPr>
            <p:grpSp>
              <p:nvGrpSpPr>
                <p:cNvPr id="177" name="Group 41"/>
                <p:cNvGrpSpPr>
                  <a:grpSpLocks noChangeAspect="1"/>
                </p:cNvGrpSpPr>
                <p:nvPr/>
              </p:nvGrpSpPr>
              <p:grpSpPr bwMode="auto">
                <a:xfrm>
                  <a:off x="5016" y="4513"/>
                  <a:ext cx="480" cy="1780"/>
                  <a:chOff x="5049" y="4513"/>
                  <a:chExt cx="480" cy="1780"/>
                </a:xfrm>
              </p:grpSpPr>
              <p:sp>
                <p:nvSpPr>
                  <p:cNvPr id="181" name="AutoShape 42"/>
                  <p:cNvSpPr>
                    <a:spLocks noChangeAspect="1" noChangeArrowheads="1"/>
                  </p:cNvSpPr>
                  <p:nvPr/>
                </p:nvSpPr>
                <p:spPr bwMode="auto">
                  <a:xfrm rot="5400000">
                    <a:off x="4283" y="5279"/>
                    <a:ext cx="1780" cy="247"/>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182" name="AutoShape 43"/>
                  <p:cNvSpPr>
                    <a:spLocks noChangeAspect="1" noChangeArrowheads="1"/>
                  </p:cNvSpPr>
                  <p:nvPr/>
                </p:nvSpPr>
                <p:spPr bwMode="auto">
                  <a:xfrm rot="16200000" flipH="1">
                    <a:off x="4516" y="5279"/>
                    <a:ext cx="1780" cy="247"/>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183" name="Line 44"/>
                  <p:cNvSpPr>
                    <a:spLocks noChangeAspect="1" noChangeShapeType="1"/>
                  </p:cNvSpPr>
                  <p:nvPr/>
                </p:nvSpPr>
                <p:spPr bwMode="auto">
                  <a:xfrm flipV="1">
                    <a:off x="5277" y="4616"/>
                    <a:ext cx="0" cy="3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grpSp>
              <p:nvGrpSpPr>
                <p:cNvPr id="178" name="Group 45"/>
                <p:cNvGrpSpPr>
                  <a:grpSpLocks noChangeAspect="1"/>
                </p:cNvGrpSpPr>
                <p:nvPr/>
              </p:nvGrpSpPr>
              <p:grpSpPr bwMode="auto">
                <a:xfrm>
                  <a:off x="5183" y="4674"/>
                  <a:ext cx="280" cy="163"/>
                  <a:chOff x="5187" y="4536"/>
                  <a:chExt cx="452" cy="309"/>
                </a:xfrm>
              </p:grpSpPr>
              <p:sp>
                <p:nvSpPr>
                  <p:cNvPr id="179" name="Line 46"/>
                  <p:cNvSpPr>
                    <a:spLocks noChangeAspect="1" noChangeShapeType="1"/>
                  </p:cNvSpPr>
                  <p:nvPr/>
                </p:nvSpPr>
                <p:spPr bwMode="auto">
                  <a:xfrm flipV="1">
                    <a:off x="5187" y="4674"/>
                    <a:ext cx="399" cy="1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80" name="Line 47"/>
                  <p:cNvSpPr>
                    <a:spLocks noChangeAspect="1" noChangeShapeType="1"/>
                  </p:cNvSpPr>
                  <p:nvPr/>
                </p:nvSpPr>
                <p:spPr bwMode="auto">
                  <a:xfrm rot="16200000" flipV="1">
                    <a:off x="5427" y="4634"/>
                    <a:ext cx="309" cy="1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grpSp>
        </p:grpSp>
        <p:sp>
          <p:nvSpPr>
            <p:cNvPr id="37" name="Line 48"/>
            <p:cNvSpPr>
              <a:spLocks noChangeAspect="1" noChangeShapeType="1"/>
            </p:cNvSpPr>
            <p:nvPr/>
          </p:nvSpPr>
          <p:spPr bwMode="auto">
            <a:xfrm>
              <a:off x="3166" y="1731"/>
              <a:ext cx="0" cy="1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38" name="Line 49"/>
            <p:cNvSpPr>
              <a:spLocks noChangeAspect="1" noChangeShapeType="1"/>
            </p:cNvSpPr>
            <p:nvPr/>
          </p:nvSpPr>
          <p:spPr bwMode="auto">
            <a:xfrm>
              <a:off x="1617" y="2284"/>
              <a:ext cx="27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39" name="Line 50"/>
            <p:cNvSpPr>
              <a:spLocks noChangeAspect="1" noChangeShapeType="1"/>
            </p:cNvSpPr>
            <p:nvPr/>
          </p:nvSpPr>
          <p:spPr bwMode="auto">
            <a:xfrm>
              <a:off x="1623" y="2394"/>
              <a:ext cx="23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40" name="Line 51"/>
            <p:cNvSpPr>
              <a:spLocks noChangeAspect="1" noChangeShapeType="1"/>
            </p:cNvSpPr>
            <p:nvPr/>
          </p:nvSpPr>
          <p:spPr bwMode="auto">
            <a:xfrm>
              <a:off x="2640" y="1737"/>
              <a:ext cx="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nvGrpSpPr>
            <p:cNvPr id="41" name="Group 52"/>
            <p:cNvGrpSpPr>
              <a:grpSpLocks noChangeAspect="1"/>
            </p:cNvGrpSpPr>
            <p:nvPr/>
          </p:nvGrpSpPr>
          <p:grpSpPr bwMode="auto">
            <a:xfrm>
              <a:off x="2530" y="1728"/>
              <a:ext cx="111" cy="96"/>
              <a:chOff x="4592" y="5012"/>
              <a:chExt cx="295" cy="136"/>
            </a:xfrm>
          </p:grpSpPr>
          <p:sp>
            <p:nvSpPr>
              <p:cNvPr id="172" name="Freeform 53"/>
              <p:cNvSpPr>
                <a:spLocks noChangeAspect="1"/>
              </p:cNvSpPr>
              <p:nvPr/>
            </p:nvSpPr>
            <p:spPr bwMode="auto">
              <a:xfrm>
                <a:off x="4592" y="5012"/>
                <a:ext cx="98" cy="133"/>
              </a:xfrm>
              <a:custGeom>
                <a:avLst/>
                <a:gdLst>
                  <a:gd name="T0" fmla="*/ 0 w 196"/>
                  <a:gd name="T1" fmla="*/ 1 h 262"/>
                  <a:gd name="T2" fmla="*/ 1 w 196"/>
                  <a:gd name="T3" fmla="*/ 1 h 262"/>
                  <a:gd name="T4" fmla="*/ 1 w 196"/>
                  <a:gd name="T5" fmla="*/ 1 h 262"/>
                  <a:gd name="T6" fmla="*/ 1 w 196"/>
                  <a:gd name="T7" fmla="*/ 1 h 262"/>
                  <a:gd name="T8" fmla="*/ 1 w 196"/>
                  <a:gd name="T9" fmla="*/ 1 h 262"/>
                  <a:gd name="T10" fmla="*/ 1 w 196"/>
                  <a:gd name="T11" fmla="*/ 1 h 262"/>
                  <a:gd name="T12" fmla="*/ 1 w 196"/>
                  <a:gd name="T13" fmla="*/ 1 h 262"/>
                  <a:gd name="T14" fmla="*/ 1 w 196"/>
                  <a:gd name="T15" fmla="*/ 1 h 262"/>
                  <a:gd name="T16" fmla="*/ 1 w 196"/>
                  <a:gd name="T17" fmla="*/ 1 h 262"/>
                  <a:gd name="T18" fmla="*/ 1 w 196"/>
                  <a:gd name="T19" fmla="*/ 1 h 262"/>
                  <a:gd name="T20" fmla="*/ 1 w 196"/>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
                  <a:gd name="T34" fmla="*/ 0 h 262"/>
                  <a:gd name="T35" fmla="*/ 196 w 196"/>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 h="262">
                    <a:moveTo>
                      <a:pt x="0" y="5"/>
                    </a:moveTo>
                    <a:cubicBezTo>
                      <a:pt x="7" y="2"/>
                      <a:pt x="14" y="0"/>
                      <a:pt x="28" y="5"/>
                    </a:cubicBezTo>
                    <a:cubicBezTo>
                      <a:pt x="42" y="10"/>
                      <a:pt x="70" y="24"/>
                      <a:pt x="84" y="33"/>
                    </a:cubicBezTo>
                    <a:cubicBezTo>
                      <a:pt x="98" y="42"/>
                      <a:pt x="103" y="47"/>
                      <a:pt x="112" y="61"/>
                    </a:cubicBezTo>
                    <a:cubicBezTo>
                      <a:pt x="121" y="75"/>
                      <a:pt x="135" y="94"/>
                      <a:pt x="140" y="117"/>
                    </a:cubicBezTo>
                    <a:cubicBezTo>
                      <a:pt x="145" y="140"/>
                      <a:pt x="145" y="178"/>
                      <a:pt x="140" y="201"/>
                    </a:cubicBezTo>
                    <a:cubicBezTo>
                      <a:pt x="135" y="224"/>
                      <a:pt x="121" y="252"/>
                      <a:pt x="112" y="257"/>
                    </a:cubicBezTo>
                    <a:cubicBezTo>
                      <a:pt x="103" y="262"/>
                      <a:pt x="89" y="252"/>
                      <a:pt x="84" y="229"/>
                    </a:cubicBezTo>
                    <a:cubicBezTo>
                      <a:pt x="79" y="206"/>
                      <a:pt x="75" y="150"/>
                      <a:pt x="84" y="117"/>
                    </a:cubicBezTo>
                    <a:cubicBezTo>
                      <a:pt x="93" y="84"/>
                      <a:pt x="121" y="52"/>
                      <a:pt x="140" y="33"/>
                    </a:cubicBezTo>
                    <a:cubicBezTo>
                      <a:pt x="159" y="14"/>
                      <a:pt x="187" y="10"/>
                      <a:pt x="196" y="5"/>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p>
                <a:endParaRPr lang="es-ES"/>
              </a:p>
            </p:txBody>
          </p:sp>
          <p:sp>
            <p:nvSpPr>
              <p:cNvPr id="173" name="Freeform 54"/>
              <p:cNvSpPr>
                <a:spLocks noChangeAspect="1"/>
              </p:cNvSpPr>
              <p:nvPr/>
            </p:nvSpPr>
            <p:spPr bwMode="auto">
              <a:xfrm>
                <a:off x="4690" y="5015"/>
                <a:ext cx="99" cy="133"/>
              </a:xfrm>
              <a:custGeom>
                <a:avLst/>
                <a:gdLst>
                  <a:gd name="T0" fmla="*/ 0 w 196"/>
                  <a:gd name="T1" fmla="*/ 1 h 262"/>
                  <a:gd name="T2" fmla="*/ 1 w 196"/>
                  <a:gd name="T3" fmla="*/ 1 h 262"/>
                  <a:gd name="T4" fmla="*/ 1 w 196"/>
                  <a:gd name="T5" fmla="*/ 1 h 262"/>
                  <a:gd name="T6" fmla="*/ 1 w 196"/>
                  <a:gd name="T7" fmla="*/ 1 h 262"/>
                  <a:gd name="T8" fmla="*/ 1 w 196"/>
                  <a:gd name="T9" fmla="*/ 1 h 262"/>
                  <a:gd name="T10" fmla="*/ 1 w 196"/>
                  <a:gd name="T11" fmla="*/ 1 h 262"/>
                  <a:gd name="T12" fmla="*/ 1 w 196"/>
                  <a:gd name="T13" fmla="*/ 1 h 262"/>
                  <a:gd name="T14" fmla="*/ 1 w 196"/>
                  <a:gd name="T15" fmla="*/ 1 h 262"/>
                  <a:gd name="T16" fmla="*/ 1 w 196"/>
                  <a:gd name="T17" fmla="*/ 1 h 262"/>
                  <a:gd name="T18" fmla="*/ 1 w 196"/>
                  <a:gd name="T19" fmla="*/ 1 h 262"/>
                  <a:gd name="T20" fmla="*/ 1 w 196"/>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
                  <a:gd name="T34" fmla="*/ 0 h 262"/>
                  <a:gd name="T35" fmla="*/ 196 w 196"/>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 h="262">
                    <a:moveTo>
                      <a:pt x="0" y="5"/>
                    </a:moveTo>
                    <a:cubicBezTo>
                      <a:pt x="7" y="2"/>
                      <a:pt x="14" y="0"/>
                      <a:pt x="28" y="5"/>
                    </a:cubicBezTo>
                    <a:cubicBezTo>
                      <a:pt x="42" y="10"/>
                      <a:pt x="70" y="24"/>
                      <a:pt x="84" y="33"/>
                    </a:cubicBezTo>
                    <a:cubicBezTo>
                      <a:pt x="98" y="42"/>
                      <a:pt x="103" y="47"/>
                      <a:pt x="112" y="61"/>
                    </a:cubicBezTo>
                    <a:cubicBezTo>
                      <a:pt x="121" y="75"/>
                      <a:pt x="135" y="94"/>
                      <a:pt x="140" y="117"/>
                    </a:cubicBezTo>
                    <a:cubicBezTo>
                      <a:pt x="145" y="140"/>
                      <a:pt x="145" y="178"/>
                      <a:pt x="140" y="201"/>
                    </a:cubicBezTo>
                    <a:cubicBezTo>
                      <a:pt x="135" y="224"/>
                      <a:pt x="121" y="252"/>
                      <a:pt x="112" y="257"/>
                    </a:cubicBezTo>
                    <a:cubicBezTo>
                      <a:pt x="103" y="262"/>
                      <a:pt x="89" y="252"/>
                      <a:pt x="84" y="229"/>
                    </a:cubicBezTo>
                    <a:cubicBezTo>
                      <a:pt x="79" y="206"/>
                      <a:pt x="75" y="150"/>
                      <a:pt x="84" y="117"/>
                    </a:cubicBezTo>
                    <a:cubicBezTo>
                      <a:pt x="93" y="84"/>
                      <a:pt x="121" y="52"/>
                      <a:pt x="140" y="33"/>
                    </a:cubicBezTo>
                    <a:cubicBezTo>
                      <a:pt x="159" y="14"/>
                      <a:pt x="187" y="10"/>
                      <a:pt x="196" y="5"/>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p>
                <a:endParaRPr lang="es-ES"/>
              </a:p>
            </p:txBody>
          </p:sp>
          <p:sp>
            <p:nvSpPr>
              <p:cNvPr id="174" name="Freeform 55"/>
              <p:cNvSpPr>
                <a:spLocks noChangeAspect="1"/>
              </p:cNvSpPr>
              <p:nvPr/>
            </p:nvSpPr>
            <p:spPr bwMode="auto">
              <a:xfrm>
                <a:off x="4789" y="5015"/>
                <a:ext cx="98" cy="133"/>
              </a:xfrm>
              <a:custGeom>
                <a:avLst/>
                <a:gdLst>
                  <a:gd name="T0" fmla="*/ 0 w 196"/>
                  <a:gd name="T1" fmla="*/ 1 h 262"/>
                  <a:gd name="T2" fmla="*/ 1 w 196"/>
                  <a:gd name="T3" fmla="*/ 1 h 262"/>
                  <a:gd name="T4" fmla="*/ 1 w 196"/>
                  <a:gd name="T5" fmla="*/ 1 h 262"/>
                  <a:gd name="T6" fmla="*/ 1 w 196"/>
                  <a:gd name="T7" fmla="*/ 1 h 262"/>
                  <a:gd name="T8" fmla="*/ 1 w 196"/>
                  <a:gd name="T9" fmla="*/ 1 h 262"/>
                  <a:gd name="T10" fmla="*/ 1 w 196"/>
                  <a:gd name="T11" fmla="*/ 1 h 262"/>
                  <a:gd name="T12" fmla="*/ 1 w 196"/>
                  <a:gd name="T13" fmla="*/ 1 h 262"/>
                  <a:gd name="T14" fmla="*/ 1 w 196"/>
                  <a:gd name="T15" fmla="*/ 1 h 262"/>
                  <a:gd name="T16" fmla="*/ 1 w 196"/>
                  <a:gd name="T17" fmla="*/ 1 h 262"/>
                  <a:gd name="T18" fmla="*/ 1 w 196"/>
                  <a:gd name="T19" fmla="*/ 1 h 262"/>
                  <a:gd name="T20" fmla="*/ 1 w 196"/>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
                  <a:gd name="T34" fmla="*/ 0 h 262"/>
                  <a:gd name="T35" fmla="*/ 196 w 196"/>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 h="262">
                    <a:moveTo>
                      <a:pt x="0" y="5"/>
                    </a:moveTo>
                    <a:cubicBezTo>
                      <a:pt x="7" y="2"/>
                      <a:pt x="14" y="0"/>
                      <a:pt x="28" y="5"/>
                    </a:cubicBezTo>
                    <a:cubicBezTo>
                      <a:pt x="42" y="10"/>
                      <a:pt x="70" y="24"/>
                      <a:pt x="84" y="33"/>
                    </a:cubicBezTo>
                    <a:cubicBezTo>
                      <a:pt x="98" y="42"/>
                      <a:pt x="103" y="47"/>
                      <a:pt x="112" y="61"/>
                    </a:cubicBezTo>
                    <a:cubicBezTo>
                      <a:pt x="121" y="75"/>
                      <a:pt x="135" y="94"/>
                      <a:pt x="140" y="117"/>
                    </a:cubicBezTo>
                    <a:cubicBezTo>
                      <a:pt x="145" y="140"/>
                      <a:pt x="145" y="178"/>
                      <a:pt x="140" y="201"/>
                    </a:cubicBezTo>
                    <a:cubicBezTo>
                      <a:pt x="135" y="224"/>
                      <a:pt x="121" y="252"/>
                      <a:pt x="112" y="257"/>
                    </a:cubicBezTo>
                    <a:cubicBezTo>
                      <a:pt x="103" y="262"/>
                      <a:pt x="89" y="252"/>
                      <a:pt x="84" y="229"/>
                    </a:cubicBezTo>
                    <a:cubicBezTo>
                      <a:pt x="79" y="206"/>
                      <a:pt x="75" y="150"/>
                      <a:pt x="84" y="117"/>
                    </a:cubicBezTo>
                    <a:cubicBezTo>
                      <a:pt x="93" y="84"/>
                      <a:pt x="121" y="52"/>
                      <a:pt x="140" y="33"/>
                    </a:cubicBezTo>
                    <a:cubicBezTo>
                      <a:pt x="159" y="14"/>
                      <a:pt x="187" y="10"/>
                      <a:pt x="196" y="5"/>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p>
                <a:endParaRPr lang="es-ES"/>
              </a:p>
            </p:txBody>
          </p:sp>
        </p:grpSp>
        <p:grpSp>
          <p:nvGrpSpPr>
            <p:cNvPr id="42" name="Group 56"/>
            <p:cNvGrpSpPr>
              <a:grpSpLocks noChangeAspect="1"/>
            </p:cNvGrpSpPr>
            <p:nvPr/>
          </p:nvGrpSpPr>
          <p:grpSpPr bwMode="auto">
            <a:xfrm rot="5400000">
              <a:off x="2783" y="1962"/>
              <a:ext cx="846" cy="142"/>
              <a:chOff x="4056" y="4616"/>
              <a:chExt cx="3198" cy="508"/>
            </a:xfrm>
          </p:grpSpPr>
          <p:sp>
            <p:nvSpPr>
              <p:cNvPr id="163" name="Line 57"/>
              <p:cNvSpPr>
                <a:spLocks noChangeAspect="1" noChangeShapeType="1"/>
              </p:cNvSpPr>
              <p:nvPr/>
            </p:nvSpPr>
            <p:spPr bwMode="auto">
              <a:xfrm>
                <a:off x="5073" y="4616"/>
                <a:ext cx="3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nvGrpSpPr>
              <p:cNvPr id="164" name="Group 58"/>
              <p:cNvGrpSpPr>
                <a:grpSpLocks noChangeAspect="1"/>
              </p:cNvGrpSpPr>
              <p:nvPr/>
            </p:nvGrpSpPr>
            <p:grpSpPr bwMode="auto">
              <a:xfrm>
                <a:off x="4056" y="4616"/>
                <a:ext cx="3198" cy="508"/>
                <a:chOff x="4056" y="4616"/>
                <a:chExt cx="3198" cy="508"/>
              </a:xfrm>
            </p:grpSpPr>
            <p:grpSp>
              <p:nvGrpSpPr>
                <p:cNvPr id="165" name="Group 59"/>
                <p:cNvGrpSpPr>
                  <a:grpSpLocks noChangeAspect="1"/>
                </p:cNvGrpSpPr>
                <p:nvPr/>
              </p:nvGrpSpPr>
              <p:grpSpPr bwMode="auto">
                <a:xfrm>
                  <a:off x="4056" y="4616"/>
                  <a:ext cx="3198" cy="508"/>
                  <a:chOff x="4089" y="4616"/>
                  <a:chExt cx="3198" cy="508"/>
                </a:xfrm>
              </p:grpSpPr>
              <p:sp>
                <p:nvSpPr>
                  <p:cNvPr id="169" name="AutoShape 60"/>
                  <p:cNvSpPr>
                    <a:spLocks noChangeAspect="1" noChangeArrowheads="1"/>
                  </p:cNvSpPr>
                  <p:nvPr/>
                </p:nvSpPr>
                <p:spPr bwMode="auto">
                  <a:xfrm rot="5400000">
                    <a:off x="5857" y="3694"/>
                    <a:ext cx="229" cy="2631"/>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10800000"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170" name="AutoShape 61"/>
                  <p:cNvSpPr>
                    <a:spLocks noChangeAspect="1" noChangeArrowheads="1"/>
                  </p:cNvSpPr>
                  <p:nvPr/>
                </p:nvSpPr>
                <p:spPr bwMode="auto">
                  <a:xfrm rot="16200000" flipH="1">
                    <a:off x="5290" y="3694"/>
                    <a:ext cx="229" cy="2631"/>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171" name="Line 62"/>
                  <p:cNvSpPr>
                    <a:spLocks noChangeAspect="1" noChangeShapeType="1"/>
                  </p:cNvSpPr>
                  <p:nvPr/>
                </p:nvSpPr>
                <p:spPr bwMode="auto">
                  <a:xfrm flipV="1">
                    <a:off x="5277" y="4616"/>
                    <a:ext cx="0" cy="3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grpSp>
              <p:nvGrpSpPr>
                <p:cNvPr id="166" name="Group 63"/>
                <p:cNvGrpSpPr>
                  <a:grpSpLocks noChangeAspect="1"/>
                </p:cNvGrpSpPr>
                <p:nvPr/>
              </p:nvGrpSpPr>
              <p:grpSpPr bwMode="auto">
                <a:xfrm>
                  <a:off x="5183" y="4674"/>
                  <a:ext cx="280" cy="163"/>
                  <a:chOff x="5187" y="4536"/>
                  <a:chExt cx="452" cy="309"/>
                </a:xfrm>
              </p:grpSpPr>
              <p:sp>
                <p:nvSpPr>
                  <p:cNvPr id="167" name="Line 64"/>
                  <p:cNvSpPr>
                    <a:spLocks noChangeAspect="1" noChangeShapeType="1"/>
                  </p:cNvSpPr>
                  <p:nvPr/>
                </p:nvSpPr>
                <p:spPr bwMode="auto">
                  <a:xfrm flipV="1">
                    <a:off x="5187" y="4674"/>
                    <a:ext cx="399" cy="1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68" name="Line 65"/>
                  <p:cNvSpPr>
                    <a:spLocks noChangeAspect="1" noChangeShapeType="1"/>
                  </p:cNvSpPr>
                  <p:nvPr/>
                </p:nvSpPr>
                <p:spPr bwMode="auto">
                  <a:xfrm rot="16200000" flipV="1">
                    <a:off x="5427" y="4634"/>
                    <a:ext cx="309" cy="1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grpSp>
        </p:grpSp>
        <p:grpSp>
          <p:nvGrpSpPr>
            <p:cNvPr id="43" name="Group 66"/>
            <p:cNvGrpSpPr>
              <a:grpSpLocks noChangeAspect="1"/>
            </p:cNvGrpSpPr>
            <p:nvPr/>
          </p:nvGrpSpPr>
          <p:grpSpPr bwMode="auto">
            <a:xfrm>
              <a:off x="3255" y="1392"/>
              <a:ext cx="679" cy="1213"/>
              <a:chOff x="7125" y="3731"/>
              <a:chExt cx="2451" cy="4629"/>
            </a:xfrm>
          </p:grpSpPr>
          <p:sp>
            <p:nvSpPr>
              <p:cNvPr id="141" name="AutoShape 67"/>
              <p:cNvSpPr>
                <a:spLocks noChangeAspect="1" noChangeArrowheads="1"/>
              </p:cNvSpPr>
              <p:nvPr/>
            </p:nvSpPr>
            <p:spPr bwMode="auto">
              <a:xfrm rot="5400000">
                <a:off x="8298" y="5217"/>
                <a:ext cx="1779" cy="249"/>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142" name="AutoShape 68"/>
              <p:cNvSpPr>
                <a:spLocks noChangeAspect="1" noChangeArrowheads="1"/>
              </p:cNvSpPr>
              <p:nvPr/>
            </p:nvSpPr>
            <p:spPr bwMode="auto">
              <a:xfrm>
                <a:off x="9172" y="3758"/>
                <a:ext cx="231" cy="265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143" name="Line 69"/>
              <p:cNvSpPr>
                <a:spLocks noChangeAspect="1" noChangeShapeType="1"/>
              </p:cNvSpPr>
              <p:nvPr/>
            </p:nvSpPr>
            <p:spPr bwMode="auto">
              <a:xfrm>
                <a:off x="9315" y="4959"/>
                <a:ext cx="26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nvGrpSpPr>
              <p:cNvPr id="144" name="Group 70"/>
              <p:cNvGrpSpPr>
                <a:grpSpLocks noChangeAspect="1"/>
              </p:cNvGrpSpPr>
              <p:nvPr/>
            </p:nvGrpSpPr>
            <p:grpSpPr bwMode="auto">
              <a:xfrm rot="5400000">
                <a:off x="7716" y="6728"/>
                <a:ext cx="3149" cy="115"/>
                <a:chOff x="8788" y="4902"/>
                <a:chExt cx="275" cy="114"/>
              </a:xfrm>
            </p:grpSpPr>
            <p:sp>
              <p:nvSpPr>
                <p:cNvPr id="161" name="Line 71"/>
                <p:cNvSpPr>
                  <a:spLocks noChangeAspect="1" noChangeShapeType="1"/>
                </p:cNvSpPr>
                <p:nvPr/>
              </p:nvSpPr>
              <p:spPr bwMode="auto">
                <a:xfrm>
                  <a:off x="8788" y="4902"/>
                  <a:ext cx="2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62" name="Line 72"/>
                <p:cNvSpPr>
                  <a:spLocks noChangeAspect="1" noChangeShapeType="1"/>
                </p:cNvSpPr>
                <p:nvPr/>
              </p:nvSpPr>
              <p:spPr bwMode="auto">
                <a:xfrm>
                  <a:off x="8788" y="5016"/>
                  <a:ext cx="2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grpSp>
            <p:nvGrpSpPr>
              <p:cNvPr id="145" name="Group 73"/>
              <p:cNvGrpSpPr>
                <a:grpSpLocks noChangeAspect="1"/>
              </p:cNvGrpSpPr>
              <p:nvPr/>
            </p:nvGrpSpPr>
            <p:grpSpPr bwMode="auto">
              <a:xfrm>
                <a:off x="7125" y="3731"/>
                <a:ext cx="1879" cy="1835"/>
                <a:chOff x="7125" y="3731"/>
                <a:chExt cx="1879" cy="1835"/>
              </a:xfrm>
            </p:grpSpPr>
            <p:sp>
              <p:nvSpPr>
                <p:cNvPr id="146" name="AutoShape 74"/>
                <p:cNvSpPr>
                  <a:spLocks noChangeAspect="1" noChangeArrowheads="1"/>
                </p:cNvSpPr>
                <p:nvPr/>
              </p:nvSpPr>
              <p:spPr bwMode="auto">
                <a:xfrm>
                  <a:off x="7352" y="4303"/>
                  <a:ext cx="1439" cy="1263"/>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grpSp>
              <p:nvGrpSpPr>
                <p:cNvPr id="147" name="Group 75"/>
                <p:cNvGrpSpPr>
                  <a:grpSpLocks noChangeAspect="1"/>
                </p:cNvGrpSpPr>
                <p:nvPr/>
              </p:nvGrpSpPr>
              <p:grpSpPr bwMode="auto">
                <a:xfrm>
                  <a:off x="8721" y="3731"/>
                  <a:ext cx="283" cy="1266"/>
                  <a:chOff x="8265" y="6128"/>
                  <a:chExt cx="720" cy="3221"/>
                </a:xfrm>
              </p:grpSpPr>
              <p:sp>
                <p:nvSpPr>
                  <p:cNvPr id="156" name="AutoShape 76"/>
                  <p:cNvSpPr>
                    <a:spLocks noChangeAspect="1" noChangeArrowheads="1"/>
                  </p:cNvSpPr>
                  <p:nvPr/>
                </p:nvSpPr>
                <p:spPr bwMode="auto">
                  <a:xfrm>
                    <a:off x="8265" y="6128"/>
                    <a:ext cx="720" cy="3221"/>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grpSp>
                <p:nvGrpSpPr>
                  <p:cNvPr id="157" name="Group 77"/>
                  <p:cNvGrpSpPr>
                    <a:grpSpLocks noChangeAspect="1"/>
                  </p:cNvGrpSpPr>
                  <p:nvPr/>
                </p:nvGrpSpPr>
                <p:grpSpPr bwMode="auto">
                  <a:xfrm>
                    <a:off x="8436" y="6716"/>
                    <a:ext cx="342" cy="295"/>
                    <a:chOff x="8436" y="6716"/>
                    <a:chExt cx="342" cy="295"/>
                  </a:xfrm>
                </p:grpSpPr>
                <p:sp>
                  <p:nvSpPr>
                    <p:cNvPr id="158" name="Line 78"/>
                    <p:cNvSpPr>
                      <a:spLocks noChangeAspect="1" noChangeShapeType="1"/>
                    </p:cNvSpPr>
                    <p:nvPr/>
                  </p:nvSpPr>
                  <p:spPr bwMode="auto">
                    <a:xfrm>
                      <a:off x="8436" y="6716"/>
                      <a:ext cx="171" cy="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59" name="Line 79"/>
                    <p:cNvSpPr>
                      <a:spLocks noChangeAspect="1" noChangeShapeType="1"/>
                    </p:cNvSpPr>
                    <p:nvPr/>
                  </p:nvSpPr>
                  <p:spPr bwMode="auto">
                    <a:xfrm flipH="1">
                      <a:off x="8607" y="6716"/>
                      <a:ext cx="171" cy="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60" name="Line 80"/>
                    <p:cNvSpPr>
                      <a:spLocks noChangeAspect="1" noChangeShapeType="1"/>
                    </p:cNvSpPr>
                    <p:nvPr/>
                  </p:nvSpPr>
                  <p:spPr bwMode="auto">
                    <a:xfrm>
                      <a:off x="8436" y="6840"/>
                      <a:ext cx="3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grpSp>
            <p:sp>
              <p:nvSpPr>
                <p:cNvPr id="148" name="Line 81"/>
                <p:cNvSpPr>
                  <a:spLocks noChangeAspect="1" noChangeShapeType="1"/>
                </p:cNvSpPr>
                <p:nvPr/>
              </p:nvSpPr>
              <p:spPr bwMode="auto">
                <a:xfrm flipH="1" flipV="1">
                  <a:off x="7353" y="4104"/>
                  <a:ext cx="228" cy="3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49" name="Line 82"/>
                <p:cNvSpPr>
                  <a:spLocks noChangeAspect="1" noChangeShapeType="1"/>
                </p:cNvSpPr>
                <p:nvPr/>
              </p:nvSpPr>
              <p:spPr bwMode="auto">
                <a:xfrm flipV="1">
                  <a:off x="8550" y="4104"/>
                  <a:ext cx="223" cy="3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nvGrpSpPr>
                <p:cNvPr id="150" name="Group 83"/>
                <p:cNvGrpSpPr>
                  <a:grpSpLocks noChangeAspect="1"/>
                </p:cNvGrpSpPr>
                <p:nvPr/>
              </p:nvGrpSpPr>
              <p:grpSpPr bwMode="auto">
                <a:xfrm>
                  <a:off x="7125" y="3731"/>
                  <a:ext cx="283" cy="1266"/>
                  <a:chOff x="8265" y="6128"/>
                  <a:chExt cx="720" cy="3221"/>
                </a:xfrm>
              </p:grpSpPr>
              <p:sp>
                <p:nvSpPr>
                  <p:cNvPr id="151" name="AutoShape 84"/>
                  <p:cNvSpPr>
                    <a:spLocks noChangeAspect="1" noChangeArrowheads="1"/>
                  </p:cNvSpPr>
                  <p:nvPr/>
                </p:nvSpPr>
                <p:spPr bwMode="auto">
                  <a:xfrm>
                    <a:off x="8265" y="6128"/>
                    <a:ext cx="720" cy="3221"/>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grpSp>
                <p:nvGrpSpPr>
                  <p:cNvPr id="152" name="Group 85"/>
                  <p:cNvGrpSpPr>
                    <a:grpSpLocks noChangeAspect="1"/>
                  </p:cNvGrpSpPr>
                  <p:nvPr/>
                </p:nvGrpSpPr>
                <p:grpSpPr bwMode="auto">
                  <a:xfrm>
                    <a:off x="8436" y="6716"/>
                    <a:ext cx="342" cy="295"/>
                    <a:chOff x="8436" y="6716"/>
                    <a:chExt cx="342" cy="295"/>
                  </a:xfrm>
                </p:grpSpPr>
                <p:sp>
                  <p:nvSpPr>
                    <p:cNvPr id="153" name="Line 86"/>
                    <p:cNvSpPr>
                      <a:spLocks noChangeAspect="1" noChangeShapeType="1"/>
                    </p:cNvSpPr>
                    <p:nvPr/>
                  </p:nvSpPr>
                  <p:spPr bwMode="auto">
                    <a:xfrm>
                      <a:off x="8436" y="6716"/>
                      <a:ext cx="171" cy="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54" name="Line 87"/>
                    <p:cNvSpPr>
                      <a:spLocks noChangeAspect="1" noChangeShapeType="1"/>
                    </p:cNvSpPr>
                    <p:nvPr/>
                  </p:nvSpPr>
                  <p:spPr bwMode="auto">
                    <a:xfrm flipH="1">
                      <a:off x="8607" y="6716"/>
                      <a:ext cx="171" cy="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55" name="Line 88"/>
                    <p:cNvSpPr>
                      <a:spLocks noChangeAspect="1" noChangeShapeType="1"/>
                    </p:cNvSpPr>
                    <p:nvPr/>
                  </p:nvSpPr>
                  <p:spPr bwMode="auto">
                    <a:xfrm>
                      <a:off x="8436" y="6840"/>
                      <a:ext cx="3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grpSp>
          </p:grpSp>
        </p:grpSp>
        <p:grpSp>
          <p:nvGrpSpPr>
            <p:cNvPr id="44" name="Group 89"/>
            <p:cNvGrpSpPr>
              <a:grpSpLocks noChangeAspect="1"/>
            </p:cNvGrpSpPr>
            <p:nvPr/>
          </p:nvGrpSpPr>
          <p:grpSpPr bwMode="auto">
            <a:xfrm>
              <a:off x="2900" y="2311"/>
              <a:ext cx="77" cy="331"/>
              <a:chOff x="8265" y="6128"/>
              <a:chExt cx="720" cy="3221"/>
            </a:xfrm>
          </p:grpSpPr>
          <p:sp>
            <p:nvSpPr>
              <p:cNvPr id="136" name="AutoShape 90"/>
              <p:cNvSpPr>
                <a:spLocks noChangeAspect="1" noChangeArrowheads="1"/>
              </p:cNvSpPr>
              <p:nvPr/>
            </p:nvSpPr>
            <p:spPr bwMode="auto">
              <a:xfrm>
                <a:off x="8265" y="6128"/>
                <a:ext cx="720" cy="3221"/>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grpSp>
            <p:nvGrpSpPr>
              <p:cNvPr id="137" name="Group 91"/>
              <p:cNvGrpSpPr>
                <a:grpSpLocks noChangeAspect="1"/>
              </p:cNvGrpSpPr>
              <p:nvPr/>
            </p:nvGrpSpPr>
            <p:grpSpPr bwMode="auto">
              <a:xfrm>
                <a:off x="8436" y="6716"/>
                <a:ext cx="342" cy="295"/>
                <a:chOff x="8436" y="6716"/>
                <a:chExt cx="342" cy="295"/>
              </a:xfrm>
            </p:grpSpPr>
            <p:sp>
              <p:nvSpPr>
                <p:cNvPr id="138" name="Line 92"/>
                <p:cNvSpPr>
                  <a:spLocks noChangeAspect="1" noChangeShapeType="1"/>
                </p:cNvSpPr>
                <p:nvPr/>
              </p:nvSpPr>
              <p:spPr bwMode="auto">
                <a:xfrm>
                  <a:off x="8436" y="6716"/>
                  <a:ext cx="171" cy="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39" name="Line 93"/>
                <p:cNvSpPr>
                  <a:spLocks noChangeAspect="1" noChangeShapeType="1"/>
                </p:cNvSpPr>
                <p:nvPr/>
              </p:nvSpPr>
              <p:spPr bwMode="auto">
                <a:xfrm flipH="1">
                  <a:off x="8607" y="6716"/>
                  <a:ext cx="171" cy="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40" name="Line 94"/>
                <p:cNvSpPr>
                  <a:spLocks noChangeAspect="1" noChangeShapeType="1"/>
                </p:cNvSpPr>
                <p:nvPr/>
              </p:nvSpPr>
              <p:spPr bwMode="auto">
                <a:xfrm>
                  <a:off x="8436" y="6840"/>
                  <a:ext cx="3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grpSp>
        <p:sp>
          <p:nvSpPr>
            <p:cNvPr id="45" name="Text Box 95"/>
            <p:cNvSpPr txBox="1">
              <a:spLocks noChangeAspect="1" noChangeArrowheads="1"/>
            </p:cNvSpPr>
            <p:nvPr/>
          </p:nvSpPr>
          <p:spPr bwMode="auto">
            <a:xfrm>
              <a:off x="1946" y="2590"/>
              <a:ext cx="66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s-ES" sz="1000" dirty="0" err="1" smtClean="0">
                  <a:latin typeface="Calibri" pitchFamily="34" charset="0"/>
                </a:rPr>
                <a:t>Turbomolecular</a:t>
              </a:r>
              <a:endParaRPr lang="en-US" altLang="es-ES" sz="1000" dirty="0" smtClean="0">
                <a:latin typeface="Calibri" pitchFamily="34" charset="0"/>
              </a:endParaRPr>
            </a:p>
            <a:p>
              <a:r>
                <a:rPr lang="en-US" altLang="es-ES" sz="1000" dirty="0" smtClean="0">
                  <a:latin typeface="Calibri" pitchFamily="34" charset="0"/>
                </a:rPr>
                <a:t>pump</a:t>
              </a:r>
              <a:endParaRPr lang="en-US" altLang="es-ES" sz="1000" dirty="0">
                <a:latin typeface="Calibri" pitchFamily="34" charset="0"/>
              </a:endParaRPr>
            </a:p>
          </p:txBody>
        </p:sp>
        <p:sp>
          <p:nvSpPr>
            <p:cNvPr id="46" name="Text Box 96"/>
            <p:cNvSpPr txBox="1">
              <a:spLocks noChangeAspect="1" noChangeArrowheads="1"/>
            </p:cNvSpPr>
            <p:nvPr/>
          </p:nvSpPr>
          <p:spPr bwMode="auto">
            <a:xfrm>
              <a:off x="1922" y="2891"/>
              <a:ext cx="65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s-ES" sz="1000" dirty="0" smtClean="0">
                  <a:latin typeface="Calibri" pitchFamily="34" charset="0"/>
                </a:rPr>
                <a:t>Primary rotatory</a:t>
              </a:r>
            </a:p>
            <a:p>
              <a:r>
                <a:rPr lang="en-US" altLang="es-ES" sz="1000" dirty="0" smtClean="0">
                  <a:latin typeface="Calibri" pitchFamily="34" charset="0"/>
                </a:rPr>
                <a:t>pump</a:t>
              </a:r>
              <a:endParaRPr lang="en-US" altLang="es-ES" sz="1000" dirty="0">
                <a:latin typeface="Calibri" pitchFamily="34" charset="0"/>
              </a:endParaRPr>
            </a:p>
          </p:txBody>
        </p:sp>
        <p:sp>
          <p:nvSpPr>
            <p:cNvPr id="47" name="Text Box 97"/>
            <p:cNvSpPr txBox="1">
              <a:spLocks noChangeAspect="1" noChangeArrowheads="1"/>
            </p:cNvSpPr>
            <p:nvPr/>
          </p:nvSpPr>
          <p:spPr bwMode="auto">
            <a:xfrm>
              <a:off x="1912" y="2335"/>
              <a:ext cx="21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G1</a:t>
              </a:r>
            </a:p>
          </p:txBody>
        </p:sp>
        <p:sp>
          <p:nvSpPr>
            <p:cNvPr id="48" name="Line 98"/>
            <p:cNvSpPr>
              <a:spLocks noChangeAspect="1" noChangeShapeType="1"/>
            </p:cNvSpPr>
            <p:nvPr/>
          </p:nvSpPr>
          <p:spPr bwMode="auto">
            <a:xfrm flipV="1">
              <a:off x="2810" y="1730"/>
              <a:ext cx="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49" name="Line 99"/>
            <p:cNvSpPr>
              <a:spLocks noChangeAspect="1" noChangeShapeType="1"/>
            </p:cNvSpPr>
            <p:nvPr/>
          </p:nvSpPr>
          <p:spPr bwMode="auto">
            <a:xfrm>
              <a:off x="2864" y="1730"/>
              <a:ext cx="25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50" name="Line 100"/>
            <p:cNvSpPr>
              <a:spLocks noChangeAspect="1" noChangeShapeType="1"/>
            </p:cNvSpPr>
            <p:nvPr/>
          </p:nvSpPr>
          <p:spPr bwMode="auto">
            <a:xfrm>
              <a:off x="3715" y="1697"/>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51" name="Line 101"/>
            <p:cNvSpPr>
              <a:spLocks noChangeAspect="1" noChangeShapeType="1"/>
            </p:cNvSpPr>
            <p:nvPr/>
          </p:nvSpPr>
          <p:spPr bwMode="auto">
            <a:xfrm>
              <a:off x="3719" y="1727"/>
              <a:ext cx="8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52" name="Line 102"/>
            <p:cNvSpPr>
              <a:spLocks noChangeAspect="1" noChangeShapeType="1"/>
            </p:cNvSpPr>
            <p:nvPr/>
          </p:nvSpPr>
          <p:spPr bwMode="auto">
            <a:xfrm>
              <a:off x="3942" y="1682"/>
              <a:ext cx="0" cy="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nvGrpSpPr>
            <p:cNvPr id="53" name="Group 103"/>
            <p:cNvGrpSpPr>
              <a:grpSpLocks noChangeAspect="1"/>
            </p:cNvGrpSpPr>
            <p:nvPr/>
          </p:nvGrpSpPr>
          <p:grpSpPr bwMode="auto">
            <a:xfrm>
              <a:off x="1656" y="2600"/>
              <a:ext cx="199" cy="597"/>
              <a:chOff x="2060" y="7144"/>
              <a:chExt cx="518" cy="1634"/>
            </a:xfrm>
          </p:grpSpPr>
          <p:sp>
            <p:nvSpPr>
              <p:cNvPr id="128" name="AutoShape 104"/>
              <p:cNvSpPr>
                <a:spLocks noChangeAspect="1" noChangeArrowheads="1"/>
              </p:cNvSpPr>
              <p:nvPr/>
            </p:nvSpPr>
            <p:spPr bwMode="auto">
              <a:xfrm>
                <a:off x="2060" y="7144"/>
                <a:ext cx="518" cy="5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9 w 21600"/>
                  <a:gd name="T25" fmla="*/ 3163 h 21600"/>
                  <a:gd name="T26" fmla="*/ 18431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p>
                <a:endParaRPr lang="es-ES"/>
              </a:p>
            </p:txBody>
          </p:sp>
          <p:sp>
            <p:nvSpPr>
              <p:cNvPr id="129" name="Line 105"/>
              <p:cNvSpPr>
                <a:spLocks noChangeAspect="1" noChangeShapeType="1"/>
              </p:cNvSpPr>
              <p:nvPr/>
            </p:nvSpPr>
            <p:spPr bwMode="auto">
              <a:xfrm flipH="1" flipV="1">
                <a:off x="2121" y="7248"/>
                <a:ext cx="144" cy="4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30" name="Line 106"/>
              <p:cNvSpPr>
                <a:spLocks noChangeAspect="1" noChangeShapeType="1"/>
              </p:cNvSpPr>
              <p:nvPr/>
            </p:nvSpPr>
            <p:spPr bwMode="auto">
              <a:xfrm flipV="1">
                <a:off x="2385" y="7248"/>
                <a:ext cx="123" cy="4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31" name="Rectangle 107"/>
              <p:cNvSpPr>
                <a:spLocks noChangeAspect="1" noChangeArrowheads="1"/>
              </p:cNvSpPr>
              <p:nvPr/>
            </p:nvSpPr>
            <p:spPr bwMode="auto">
              <a:xfrm>
                <a:off x="2120" y="7872"/>
                <a:ext cx="414" cy="6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132" name="AutoShape 108"/>
              <p:cNvSpPr>
                <a:spLocks noChangeAspect="1" noChangeArrowheads="1"/>
              </p:cNvSpPr>
              <p:nvPr/>
            </p:nvSpPr>
            <p:spPr bwMode="auto">
              <a:xfrm>
                <a:off x="2177" y="7872"/>
                <a:ext cx="294" cy="906"/>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133" name="Line 109"/>
              <p:cNvSpPr>
                <a:spLocks noChangeAspect="1" noChangeShapeType="1"/>
              </p:cNvSpPr>
              <p:nvPr/>
            </p:nvSpPr>
            <p:spPr bwMode="auto">
              <a:xfrm flipH="1" flipV="1">
                <a:off x="2231" y="7986"/>
                <a:ext cx="181" cy="2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34" name="Line 110"/>
              <p:cNvSpPr>
                <a:spLocks noChangeAspect="1" noChangeShapeType="1"/>
              </p:cNvSpPr>
              <p:nvPr/>
            </p:nvSpPr>
            <p:spPr bwMode="auto">
              <a:xfrm>
                <a:off x="2283" y="7673"/>
                <a:ext cx="6" cy="1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35" name="Line 111"/>
              <p:cNvSpPr>
                <a:spLocks noChangeAspect="1" noChangeShapeType="1"/>
              </p:cNvSpPr>
              <p:nvPr/>
            </p:nvSpPr>
            <p:spPr bwMode="auto">
              <a:xfrm>
                <a:off x="2366" y="7673"/>
                <a:ext cx="0" cy="1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sp>
          <p:nvSpPr>
            <p:cNvPr id="54" name="Line 112"/>
            <p:cNvSpPr>
              <a:spLocks noChangeAspect="1" noChangeShapeType="1"/>
            </p:cNvSpPr>
            <p:nvPr/>
          </p:nvSpPr>
          <p:spPr bwMode="auto">
            <a:xfrm flipV="1">
              <a:off x="3112" y="1730"/>
              <a:ext cx="20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55" name="Line 113"/>
            <p:cNvSpPr>
              <a:spLocks noChangeAspect="1" noChangeShapeType="1"/>
            </p:cNvSpPr>
            <p:nvPr/>
          </p:nvSpPr>
          <p:spPr bwMode="auto">
            <a:xfrm>
              <a:off x="3174" y="1996"/>
              <a:ext cx="0" cy="5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56" name="Line 114"/>
            <p:cNvSpPr>
              <a:spLocks noChangeAspect="1" noChangeShapeType="1"/>
            </p:cNvSpPr>
            <p:nvPr/>
          </p:nvSpPr>
          <p:spPr bwMode="auto">
            <a:xfrm flipH="1">
              <a:off x="1338" y="2665"/>
              <a:ext cx="8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57" name="AutoShape 115"/>
            <p:cNvSpPr>
              <a:spLocks noChangeAspect="1"/>
            </p:cNvSpPr>
            <p:nvPr/>
          </p:nvSpPr>
          <p:spPr bwMode="auto">
            <a:xfrm>
              <a:off x="1557" y="2635"/>
              <a:ext cx="46" cy="248"/>
            </a:xfrm>
            <a:prstGeom prst="leftBrace">
              <a:avLst>
                <a:gd name="adj1" fmla="val 44928"/>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58" name="Text Box 116"/>
            <p:cNvSpPr txBox="1">
              <a:spLocks noChangeAspect="1" noChangeArrowheads="1"/>
            </p:cNvSpPr>
            <p:nvPr/>
          </p:nvSpPr>
          <p:spPr bwMode="auto">
            <a:xfrm>
              <a:off x="3469" y="1660"/>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V2</a:t>
              </a:r>
            </a:p>
          </p:txBody>
        </p:sp>
        <p:sp>
          <p:nvSpPr>
            <p:cNvPr id="59" name="Text Box 117"/>
            <p:cNvSpPr txBox="1">
              <a:spLocks noChangeAspect="1" noChangeArrowheads="1"/>
            </p:cNvSpPr>
            <p:nvPr/>
          </p:nvSpPr>
          <p:spPr bwMode="auto">
            <a:xfrm>
              <a:off x="2766" y="2331"/>
              <a:ext cx="1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P4</a:t>
              </a:r>
            </a:p>
          </p:txBody>
        </p:sp>
        <p:sp>
          <p:nvSpPr>
            <p:cNvPr id="60" name="Line 118"/>
            <p:cNvSpPr>
              <a:spLocks noChangeAspect="1" noChangeShapeType="1"/>
            </p:cNvSpPr>
            <p:nvPr/>
          </p:nvSpPr>
          <p:spPr bwMode="auto">
            <a:xfrm rot="-5400000">
              <a:off x="1737" y="2213"/>
              <a:ext cx="1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61" name="Line 119"/>
            <p:cNvSpPr>
              <a:spLocks noChangeAspect="1" noChangeShapeType="1"/>
            </p:cNvSpPr>
            <p:nvPr/>
          </p:nvSpPr>
          <p:spPr bwMode="auto">
            <a:xfrm rot="-5400000">
              <a:off x="1626" y="2207"/>
              <a:ext cx="1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62" name="Text Box 120"/>
            <p:cNvSpPr txBox="1">
              <a:spLocks noChangeAspect="1" noChangeArrowheads="1"/>
            </p:cNvSpPr>
            <p:nvPr/>
          </p:nvSpPr>
          <p:spPr bwMode="auto">
            <a:xfrm>
              <a:off x="1938" y="834"/>
              <a:ext cx="13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T1</a:t>
              </a:r>
            </a:p>
          </p:txBody>
        </p:sp>
        <p:sp>
          <p:nvSpPr>
            <p:cNvPr id="63" name="Line 121"/>
            <p:cNvSpPr>
              <a:spLocks noChangeAspect="1" noChangeShapeType="1"/>
            </p:cNvSpPr>
            <p:nvPr/>
          </p:nvSpPr>
          <p:spPr bwMode="auto">
            <a:xfrm rot="5400000" flipH="1" flipV="1">
              <a:off x="2476" y="833"/>
              <a:ext cx="7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64" name="Line 122"/>
            <p:cNvSpPr>
              <a:spLocks noChangeAspect="1" noChangeShapeType="1"/>
            </p:cNvSpPr>
            <p:nvPr/>
          </p:nvSpPr>
          <p:spPr bwMode="auto">
            <a:xfrm rot="5400000" flipH="1">
              <a:off x="2196" y="832"/>
              <a:ext cx="7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65" name="Line 123"/>
            <p:cNvSpPr>
              <a:spLocks noChangeAspect="1" noChangeShapeType="1"/>
            </p:cNvSpPr>
            <p:nvPr/>
          </p:nvSpPr>
          <p:spPr bwMode="auto">
            <a:xfrm rot="5400000" flipV="1">
              <a:off x="2321" y="710"/>
              <a:ext cx="0" cy="1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66" name="Rectangle 124" descr="25%"/>
            <p:cNvSpPr>
              <a:spLocks noChangeAspect="1" noChangeArrowheads="1"/>
            </p:cNvSpPr>
            <p:nvPr/>
          </p:nvSpPr>
          <p:spPr bwMode="auto">
            <a:xfrm rot="5400000">
              <a:off x="2118" y="921"/>
              <a:ext cx="236" cy="135"/>
            </a:xfrm>
            <a:prstGeom prst="rect">
              <a:avLst/>
            </a:prstGeom>
            <a:pattFill prst="pct25">
              <a:fgClr>
                <a:schemeClr val="tx1"/>
              </a:fgClr>
              <a:bgClr>
                <a:schemeClr val="bg1"/>
              </a:bgClr>
            </a:pattFill>
            <a:ln w="9525">
              <a:solidFill>
                <a:srgbClr val="000000"/>
              </a:solidFill>
              <a:miter lim="800000"/>
              <a:headEnd/>
              <a:tailEnd/>
            </a:ln>
          </p:spPr>
          <p:txBody>
            <a:bodyPr rot="10800000" vert="eaVert"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67" name="Rectangle 125" descr="25%"/>
            <p:cNvSpPr>
              <a:spLocks noChangeAspect="1" noChangeArrowheads="1"/>
            </p:cNvSpPr>
            <p:nvPr/>
          </p:nvSpPr>
          <p:spPr bwMode="auto">
            <a:xfrm rot="5400000">
              <a:off x="2417" y="927"/>
              <a:ext cx="236" cy="136"/>
            </a:xfrm>
            <a:prstGeom prst="rect">
              <a:avLst/>
            </a:prstGeom>
            <a:pattFill prst="pct25">
              <a:fgClr>
                <a:schemeClr val="tx1"/>
              </a:fgClr>
              <a:bgClr>
                <a:schemeClr val="bg1"/>
              </a:bgClr>
            </a:pattFill>
            <a:ln w="9525">
              <a:solidFill>
                <a:srgbClr val="000000"/>
              </a:solidFill>
              <a:miter lim="800000"/>
              <a:headEnd/>
              <a:tailEnd/>
            </a:ln>
          </p:spPr>
          <p:txBody>
            <a:bodyPr rot="10800000" vert="eaVert"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68" name="Line 126"/>
            <p:cNvSpPr>
              <a:spLocks noChangeAspect="1" noChangeShapeType="1"/>
            </p:cNvSpPr>
            <p:nvPr/>
          </p:nvSpPr>
          <p:spPr bwMode="auto">
            <a:xfrm rot="5400000">
              <a:off x="2433" y="710"/>
              <a:ext cx="0" cy="1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69" name="Line 127"/>
            <p:cNvSpPr>
              <a:spLocks noChangeShapeType="1"/>
            </p:cNvSpPr>
            <p:nvPr/>
          </p:nvSpPr>
          <p:spPr bwMode="auto">
            <a:xfrm rot="5400000" flipV="1">
              <a:off x="2121" y="1028"/>
              <a:ext cx="176" cy="268"/>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s-ES"/>
            </a:p>
          </p:txBody>
        </p:sp>
        <p:sp>
          <p:nvSpPr>
            <p:cNvPr id="70" name="Text Box 128"/>
            <p:cNvSpPr txBox="1">
              <a:spLocks noChangeAspect="1" noChangeArrowheads="1"/>
            </p:cNvSpPr>
            <p:nvPr/>
          </p:nvSpPr>
          <p:spPr bwMode="auto">
            <a:xfrm>
              <a:off x="1946" y="1008"/>
              <a:ext cx="2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T2</a:t>
              </a:r>
            </a:p>
          </p:txBody>
        </p:sp>
        <p:sp>
          <p:nvSpPr>
            <p:cNvPr id="71" name="Line 129"/>
            <p:cNvSpPr>
              <a:spLocks noChangeShapeType="1"/>
            </p:cNvSpPr>
            <p:nvPr/>
          </p:nvSpPr>
          <p:spPr bwMode="auto">
            <a:xfrm rot="5400000" flipV="1">
              <a:off x="2130" y="849"/>
              <a:ext cx="175" cy="267"/>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s-ES"/>
            </a:p>
          </p:txBody>
        </p:sp>
        <p:sp>
          <p:nvSpPr>
            <p:cNvPr id="72" name="Text Box 130"/>
            <p:cNvSpPr txBox="1">
              <a:spLocks noChangeAspect="1" noChangeArrowheads="1"/>
            </p:cNvSpPr>
            <p:nvPr/>
          </p:nvSpPr>
          <p:spPr bwMode="auto">
            <a:xfrm>
              <a:off x="1733" y="1251"/>
              <a:ext cx="19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P2</a:t>
              </a:r>
            </a:p>
          </p:txBody>
        </p:sp>
        <p:grpSp>
          <p:nvGrpSpPr>
            <p:cNvPr id="73" name="Group 131"/>
            <p:cNvGrpSpPr>
              <a:grpSpLocks noChangeAspect="1"/>
            </p:cNvGrpSpPr>
            <p:nvPr/>
          </p:nvGrpSpPr>
          <p:grpSpPr bwMode="auto">
            <a:xfrm>
              <a:off x="1733" y="1360"/>
              <a:ext cx="77" cy="331"/>
              <a:chOff x="8265" y="6133"/>
              <a:chExt cx="720" cy="3178"/>
            </a:xfrm>
          </p:grpSpPr>
          <p:sp>
            <p:nvSpPr>
              <p:cNvPr id="123" name="AutoShape 132"/>
              <p:cNvSpPr>
                <a:spLocks noChangeAspect="1" noChangeArrowheads="1"/>
              </p:cNvSpPr>
              <p:nvPr/>
            </p:nvSpPr>
            <p:spPr bwMode="auto">
              <a:xfrm>
                <a:off x="8265" y="6133"/>
                <a:ext cx="720" cy="3178"/>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grpSp>
            <p:nvGrpSpPr>
              <p:cNvPr id="124" name="Group 133"/>
              <p:cNvGrpSpPr>
                <a:grpSpLocks noChangeAspect="1"/>
              </p:cNvGrpSpPr>
              <p:nvPr/>
            </p:nvGrpSpPr>
            <p:grpSpPr bwMode="auto">
              <a:xfrm>
                <a:off x="8436" y="6716"/>
                <a:ext cx="342" cy="295"/>
                <a:chOff x="8436" y="6716"/>
                <a:chExt cx="342" cy="295"/>
              </a:xfrm>
            </p:grpSpPr>
            <p:sp>
              <p:nvSpPr>
                <p:cNvPr id="125" name="Line 134"/>
                <p:cNvSpPr>
                  <a:spLocks noChangeAspect="1" noChangeShapeType="1"/>
                </p:cNvSpPr>
                <p:nvPr/>
              </p:nvSpPr>
              <p:spPr bwMode="auto">
                <a:xfrm>
                  <a:off x="8436" y="6716"/>
                  <a:ext cx="171" cy="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26" name="Line 135"/>
                <p:cNvSpPr>
                  <a:spLocks noChangeAspect="1" noChangeShapeType="1"/>
                </p:cNvSpPr>
                <p:nvPr/>
              </p:nvSpPr>
              <p:spPr bwMode="auto">
                <a:xfrm flipH="1">
                  <a:off x="8607" y="6716"/>
                  <a:ext cx="171" cy="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27" name="Line 136"/>
                <p:cNvSpPr>
                  <a:spLocks noChangeAspect="1" noChangeShapeType="1"/>
                </p:cNvSpPr>
                <p:nvPr/>
              </p:nvSpPr>
              <p:spPr bwMode="auto">
                <a:xfrm>
                  <a:off x="8436" y="6840"/>
                  <a:ext cx="3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grpSp>
        <p:sp>
          <p:nvSpPr>
            <p:cNvPr id="74" name="Line 137"/>
            <p:cNvSpPr>
              <a:spLocks noChangeAspect="1" noChangeShapeType="1"/>
            </p:cNvSpPr>
            <p:nvPr/>
          </p:nvSpPr>
          <p:spPr bwMode="auto">
            <a:xfrm rot="-5400000">
              <a:off x="1667" y="1571"/>
              <a:ext cx="2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75" name="Text Box 138"/>
            <p:cNvSpPr txBox="1">
              <a:spLocks noChangeAspect="1" noChangeArrowheads="1"/>
            </p:cNvSpPr>
            <p:nvPr/>
          </p:nvSpPr>
          <p:spPr bwMode="auto">
            <a:xfrm>
              <a:off x="1564" y="1255"/>
              <a:ext cx="1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P1</a:t>
              </a:r>
            </a:p>
          </p:txBody>
        </p:sp>
        <p:grpSp>
          <p:nvGrpSpPr>
            <p:cNvPr id="76" name="Group 139"/>
            <p:cNvGrpSpPr>
              <a:grpSpLocks noChangeAspect="1"/>
            </p:cNvGrpSpPr>
            <p:nvPr/>
          </p:nvGrpSpPr>
          <p:grpSpPr bwMode="auto">
            <a:xfrm>
              <a:off x="1578" y="1361"/>
              <a:ext cx="78" cy="331"/>
              <a:chOff x="8265" y="6133"/>
              <a:chExt cx="720" cy="3178"/>
            </a:xfrm>
          </p:grpSpPr>
          <p:sp>
            <p:nvSpPr>
              <p:cNvPr id="118" name="AutoShape 140"/>
              <p:cNvSpPr>
                <a:spLocks noChangeAspect="1" noChangeArrowheads="1"/>
              </p:cNvSpPr>
              <p:nvPr/>
            </p:nvSpPr>
            <p:spPr bwMode="auto">
              <a:xfrm>
                <a:off x="8265" y="6133"/>
                <a:ext cx="720" cy="3178"/>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grpSp>
            <p:nvGrpSpPr>
              <p:cNvPr id="119" name="Group 141"/>
              <p:cNvGrpSpPr>
                <a:grpSpLocks noChangeAspect="1"/>
              </p:cNvGrpSpPr>
              <p:nvPr/>
            </p:nvGrpSpPr>
            <p:grpSpPr bwMode="auto">
              <a:xfrm>
                <a:off x="8436" y="6716"/>
                <a:ext cx="342" cy="295"/>
                <a:chOff x="8436" y="6716"/>
                <a:chExt cx="342" cy="295"/>
              </a:xfrm>
            </p:grpSpPr>
            <p:sp>
              <p:nvSpPr>
                <p:cNvPr id="120" name="Line 142"/>
                <p:cNvSpPr>
                  <a:spLocks noChangeAspect="1" noChangeShapeType="1"/>
                </p:cNvSpPr>
                <p:nvPr/>
              </p:nvSpPr>
              <p:spPr bwMode="auto">
                <a:xfrm>
                  <a:off x="8436" y="6716"/>
                  <a:ext cx="171" cy="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21" name="Line 143"/>
                <p:cNvSpPr>
                  <a:spLocks noChangeAspect="1" noChangeShapeType="1"/>
                </p:cNvSpPr>
                <p:nvPr/>
              </p:nvSpPr>
              <p:spPr bwMode="auto">
                <a:xfrm flipH="1">
                  <a:off x="8607" y="6716"/>
                  <a:ext cx="171" cy="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122" name="Line 144"/>
                <p:cNvSpPr>
                  <a:spLocks noChangeAspect="1" noChangeShapeType="1"/>
                </p:cNvSpPr>
                <p:nvPr/>
              </p:nvSpPr>
              <p:spPr bwMode="auto">
                <a:xfrm>
                  <a:off x="8436" y="6840"/>
                  <a:ext cx="3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grpSp>
        <p:sp>
          <p:nvSpPr>
            <p:cNvPr id="77" name="Line 145"/>
            <p:cNvSpPr>
              <a:spLocks noChangeAspect="1" noChangeShapeType="1"/>
            </p:cNvSpPr>
            <p:nvPr/>
          </p:nvSpPr>
          <p:spPr bwMode="auto">
            <a:xfrm rot="-5400000">
              <a:off x="1510" y="1568"/>
              <a:ext cx="2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78" name="Line 146"/>
            <p:cNvSpPr>
              <a:spLocks noChangeShapeType="1"/>
            </p:cNvSpPr>
            <p:nvPr/>
          </p:nvSpPr>
          <p:spPr bwMode="auto">
            <a:xfrm flipH="1" flipV="1">
              <a:off x="2332" y="1018"/>
              <a:ext cx="1" cy="6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 name="Line 147"/>
            <p:cNvSpPr>
              <a:spLocks noChangeShapeType="1"/>
            </p:cNvSpPr>
            <p:nvPr/>
          </p:nvSpPr>
          <p:spPr bwMode="auto">
            <a:xfrm flipV="1">
              <a:off x="2435" y="1018"/>
              <a:ext cx="0" cy="6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80" name="Group 148"/>
            <p:cNvGrpSpPr>
              <a:grpSpLocks/>
            </p:cNvGrpSpPr>
            <p:nvPr/>
          </p:nvGrpSpPr>
          <p:grpSpPr bwMode="auto">
            <a:xfrm>
              <a:off x="2333" y="969"/>
              <a:ext cx="101" cy="50"/>
              <a:chOff x="3571" y="1433"/>
              <a:chExt cx="103" cy="52"/>
            </a:xfrm>
          </p:grpSpPr>
          <p:sp>
            <p:nvSpPr>
              <p:cNvPr id="116" name="Arc 149"/>
              <p:cNvSpPr>
                <a:spLocks/>
              </p:cNvSpPr>
              <p:nvPr/>
            </p:nvSpPr>
            <p:spPr bwMode="auto">
              <a:xfrm>
                <a:off x="3623" y="1434"/>
                <a:ext cx="51" cy="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17" name="Arc 150"/>
              <p:cNvSpPr>
                <a:spLocks/>
              </p:cNvSpPr>
              <p:nvPr/>
            </p:nvSpPr>
            <p:spPr bwMode="auto">
              <a:xfrm flipH="1">
                <a:off x="3571" y="1433"/>
                <a:ext cx="51" cy="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grpSp>
        <p:sp>
          <p:nvSpPr>
            <p:cNvPr id="81" name="Line 151"/>
            <p:cNvSpPr>
              <a:spLocks noChangeAspect="1" noChangeShapeType="1"/>
            </p:cNvSpPr>
            <p:nvPr/>
          </p:nvSpPr>
          <p:spPr bwMode="auto">
            <a:xfrm>
              <a:off x="2509" y="1735"/>
              <a:ext cx="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82" name="Text Box 152"/>
            <p:cNvSpPr txBox="1">
              <a:spLocks noChangeAspect="1" noChangeArrowheads="1"/>
            </p:cNvSpPr>
            <p:nvPr/>
          </p:nvSpPr>
          <p:spPr bwMode="auto">
            <a:xfrm>
              <a:off x="1978" y="1943"/>
              <a:ext cx="1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V1</a:t>
              </a:r>
            </a:p>
          </p:txBody>
        </p:sp>
        <p:sp>
          <p:nvSpPr>
            <p:cNvPr id="83" name="Line 153"/>
            <p:cNvSpPr>
              <a:spLocks noChangeAspect="1" noChangeShapeType="1"/>
            </p:cNvSpPr>
            <p:nvPr/>
          </p:nvSpPr>
          <p:spPr bwMode="auto">
            <a:xfrm rot="-5400000">
              <a:off x="1978" y="1962"/>
              <a:ext cx="0" cy="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84" name="Arc 154"/>
            <p:cNvSpPr>
              <a:spLocks noChangeAspect="1"/>
            </p:cNvSpPr>
            <p:nvPr/>
          </p:nvSpPr>
          <p:spPr bwMode="auto">
            <a:xfrm rot="-5400000" flipH="1" flipV="1">
              <a:off x="2043" y="1937"/>
              <a:ext cx="305" cy="89"/>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386" y="0"/>
                  </a:moveTo>
                  <a:cubicBezTo>
                    <a:pt x="12163" y="211"/>
                    <a:pt x="21600" y="9818"/>
                    <a:pt x="21600" y="21597"/>
                  </a:cubicBezTo>
                </a:path>
                <a:path w="21600" h="21597" stroke="0" extrusionOk="0">
                  <a:moveTo>
                    <a:pt x="386" y="0"/>
                  </a:moveTo>
                  <a:cubicBezTo>
                    <a:pt x="12163" y="211"/>
                    <a:pt x="21600" y="9818"/>
                    <a:pt x="21600" y="21597"/>
                  </a:cubicBezTo>
                  <a:lnTo>
                    <a:pt x="0" y="21597"/>
                  </a:lnTo>
                  <a:lnTo>
                    <a:pt x="386"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p>
              <a:endParaRPr lang="es-ES"/>
            </a:p>
          </p:txBody>
        </p:sp>
        <p:sp>
          <p:nvSpPr>
            <p:cNvPr id="85" name="Line 155"/>
            <p:cNvSpPr>
              <a:spLocks noChangeAspect="1" noChangeShapeType="1"/>
            </p:cNvSpPr>
            <p:nvPr/>
          </p:nvSpPr>
          <p:spPr bwMode="auto">
            <a:xfrm rot="-5400000">
              <a:off x="2288" y="1781"/>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86" name="Line 156"/>
            <p:cNvSpPr>
              <a:spLocks noChangeAspect="1" noChangeShapeType="1"/>
            </p:cNvSpPr>
            <p:nvPr/>
          </p:nvSpPr>
          <p:spPr bwMode="auto">
            <a:xfrm rot="-5400000">
              <a:off x="1949" y="1290"/>
              <a:ext cx="0" cy="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87" name="Rectangle 157"/>
            <p:cNvSpPr>
              <a:spLocks noChangeAspect="1" noChangeArrowheads="1"/>
            </p:cNvSpPr>
            <p:nvPr/>
          </p:nvSpPr>
          <p:spPr bwMode="auto">
            <a:xfrm rot="5400000">
              <a:off x="2271" y="1999"/>
              <a:ext cx="236" cy="1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88" name="Line 158"/>
            <p:cNvSpPr>
              <a:spLocks noChangeAspect="1" noChangeShapeType="1"/>
            </p:cNvSpPr>
            <p:nvPr/>
          </p:nvSpPr>
          <p:spPr bwMode="auto">
            <a:xfrm rot="5400000">
              <a:off x="2373" y="1895"/>
              <a:ext cx="1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89" name="Line 159"/>
            <p:cNvSpPr>
              <a:spLocks noChangeAspect="1" noChangeShapeType="1"/>
            </p:cNvSpPr>
            <p:nvPr/>
          </p:nvSpPr>
          <p:spPr bwMode="auto">
            <a:xfrm rot="16200000" flipV="1">
              <a:off x="1629" y="2068"/>
              <a:ext cx="0" cy="1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nvGrpSpPr>
            <p:cNvPr id="90" name="Group 160"/>
            <p:cNvGrpSpPr>
              <a:grpSpLocks/>
            </p:cNvGrpSpPr>
            <p:nvPr/>
          </p:nvGrpSpPr>
          <p:grpSpPr bwMode="auto">
            <a:xfrm>
              <a:off x="1482" y="1682"/>
              <a:ext cx="80" cy="456"/>
              <a:chOff x="1091" y="1404"/>
              <a:chExt cx="108" cy="398"/>
            </a:xfrm>
          </p:grpSpPr>
          <p:sp>
            <p:nvSpPr>
              <p:cNvPr id="114" name="Arc 161"/>
              <p:cNvSpPr>
                <a:spLocks noChangeAspect="1"/>
              </p:cNvSpPr>
              <p:nvPr/>
            </p:nvSpPr>
            <p:spPr bwMode="auto">
              <a:xfrm rot="-5400000">
                <a:off x="1044" y="1451"/>
                <a:ext cx="201" cy="1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p>
                <a:endParaRPr lang="es-ES"/>
              </a:p>
            </p:txBody>
          </p:sp>
          <p:sp>
            <p:nvSpPr>
              <p:cNvPr id="115" name="Arc 162"/>
              <p:cNvSpPr>
                <a:spLocks noChangeAspect="1"/>
              </p:cNvSpPr>
              <p:nvPr/>
            </p:nvSpPr>
            <p:spPr bwMode="auto">
              <a:xfrm rot="16200000" flipH="1">
                <a:off x="1045" y="1648"/>
                <a:ext cx="200" cy="1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p>
                <a:endParaRPr lang="es-ES"/>
              </a:p>
            </p:txBody>
          </p:sp>
        </p:grpSp>
        <p:sp>
          <p:nvSpPr>
            <p:cNvPr id="91" name="Arc 163"/>
            <p:cNvSpPr>
              <a:spLocks noChangeAspect="1"/>
            </p:cNvSpPr>
            <p:nvPr/>
          </p:nvSpPr>
          <p:spPr bwMode="auto">
            <a:xfrm rot="17171776" flipV="1">
              <a:off x="1799" y="1936"/>
              <a:ext cx="84" cy="37"/>
            </a:xfrm>
            <a:custGeom>
              <a:avLst/>
              <a:gdLst>
                <a:gd name="T0" fmla="*/ 0 w 43200"/>
                <a:gd name="T1" fmla="*/ 0 h 23678"/>
                <a:gd name="T2" fmla="*/ 0 w 43200"/>
                <a:gd name="T3" fmla="*/ 0 h 23678"/>
                <a:gd name="T4" fmla="*/ 0 w 43200"/>
                <a:gd name="T5" fmla="*/ 0 h 23678"/>
                <a:gd name="T6" fmla="*/ 0 60000 65536"/>
                <a:gd name="T7" fmla="*/ 0 60000 65536"/>
                <a:gd name="T8" fmla="*/ 0 60000 65536"/>
                <a:gd name="T9" fmla="*/ 0 w 43200"/>
                <a:gd name="T10" fmla="*/ 0 h 23678"/>
                <a:gd name="T11" fmla="*/ 43200 w 43200"/>
                <a:gd name="T12" fmla="*/ 23678 h 23678"/>
              </a:gdLst>
              <a:ahLst/>
              <a:cxnLst>
                <a:cxn ang="T6">
                  <a:pos x="T0" y="T1"/>
                </a:cxn>
                <a:cxn ang="T7">
                  <a:pos x="T2" y="T3"/>
                </a:cxn>
                <a:cxn ang="T8">
                  <a:pos x="T4" y="T5"/>
                </a:cxn>
              </a:cxnLst>
              <a:rect l="T9" t="T10" r="T11" b="T12"/>
              <a:pathLst>
                <a:path w="43200" h="23678" fill="none" extrusionOk="0">
                  <a:moveTo>
                    <a:pt x="100" y="23677"/>
                  </a:moveTo>
                  <a:cubicBezTo>
                    <a:pt x="33" y="22987"/>
                    <a:pt x="0" y="22293"/>
                    <a:pt x="0" y="21600"/>
                  </a:cubicBezTo>
                  <a:cubicBezTo>
                    <a:pt x="0" y="9670"/>
                    <a:pt x="9670" y="0"/>
                    <a:pt x="21600" y="0"/>
                  </a:cubicBezTo>
                  <a:cubicBezTo>
                    <a:pt x="33529" y="-1"/>
                    <a:pt x="43199" y="9670"/>
                    <a:pt x="43200" y="21599"/>
                  </a:cubicBezTo>
                </a:path>
                <a:path w="43200" h="23678" stroke="0" extrusionOk="0">
                  <a:moveTo>
                    <a:pt x="100" y="23677"/>
                  </a:moveTo>
                  <a:cubicBezTo>
                    <a:pt x="33" y="22987"/>
                    <a:pt x="0" y="22293"/>
                    <a:pt x="0" y="21600"/>
                  </a:cubicBezTo>
                  <a:cubicBezTo>
                    <a:pt x="0" y="9670"/>
                    <a:pt x="9670" y="0"/>
                    <a:pt x="21600" y="0"/>
                  </a:cubicBezTo>
                  <a:cubicBezTo>
                    <a:pt x="33529" y="-1"/>
                    <a:pt x="43199" y="9670"/>
                    <a:pt x="43200" y="21599"/>
                  </a:cubicBezTo>
                  <a:lnTo>
                    <a:pt x="21600" y="21600"/>
                  </a:lnTo>
                  <a:lnTo>
                    <a:pt x="100" y="2367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p>
              <a:endParaRPr lang="es-ES"/>
            </a:p>
          </p:txBody>
        </p:sp>
        <p:sp>
          <p:nvSpPr>
            <p:cNvPr id="92" name="Line 164"/>
            <p:cNvSpPr>
              <a:spLocks noChangeAspect="1" noChangeShapeType="1"/>
            </p:cNvSpPr>
            <p:nvPr/>
          </p:nvSpPr>
          <p:spPr bwMode="auto">
            <a:xfrm rot="-4428224">
              <a:off x="1657" y="1732"/>
              <a:ext cx="0" cy="3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93" name="Line 165"/>
            <p:cNvSpPr>
              <a:spLocks noChangeAspect="1" noChangeShapeType="1"/>
            </p:cNvSpPr>
            <p:nvPr/>
          </p:nvSpPr>
          <p:spPr bwMode="auto">
            <a:xfrm rot="-4428224">
              <a:off x="1657" y="1711"/>
              <a:ext cx="0" cy="3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94" name="Line 166"/>
            <p:cNvSpPr>
              <a:spLocks noChangeAspect="1" noChangeShapeType="1"/>
            </p:cNvSpPr>
            <p:nvPr/>
          </p:nvSpPr>
          <p:spPr bwMode="auto">
            <a:xfrm rot="-4428224">
              <a:off x="1644" y="1776"/>
              <a:ext cx="0" cy="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95" name="Line 167"/>
            <p:cNvSpPr>
              <a:spLocks noChangeAspect="1" noChangeShapeType="1"/>
            </p:cNvSpPr>
            <p:nvPr/>
          </p:nvSpPr>
          <p:spPr bwMode="auto">
            <a:xfrm rot="-4428224">
              <a:off x="1666" y="1679"/>
              <a:ext cx="0" cy="3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sp>
          <p:nvSpPr>
            <p:cNvPr id="96" name="Line 168"/>
            <p:cNvSpPr>
              <a:spLocks noChangeAspect="1" noChangeShapeType="1"/>
            </p:cNvSpPr>
            <p:nvPr/>
          </p:nvSpPr>
          <p:spPr bwMode="auto">
            <a:xfrm rot="-4428224">
              <a:off x="1822" y="1940"/>
              <a:ext cx="14"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 tIns="-1" rIns="-1" bIns="-1">
              <a:spAutoFit/>
            </a:bodyPr>
            <a:lstStyle/>
            <a:p>
              <a:endParaRPr lang="es-ES"/>
            </a:p>
          </p:txBody>
        </p:sp>
        <p:grpSp>
          <p:nvGrpSpPr>
            <p:cNvPr id="97" name="Group 169"/>
            <p:cNvGrpSpPr>
              <a:grpSpLocks/>
            </p:cNvGrpSpPr>
            <p:nvPr/>
          </p:nvGrpSpPr>
          <p:grpSpPr bwMode="auto">
            <a:xfrm>
              <a:off x="2471" y="1682"/>
              <a:ext cx="47" cy="144"/>
              <a:chOff x="2559" y="1913"/>
              <a:chExt cx="43" cy="136"/>
            </a:xfrm>
          </p:grpSpPr>
          <p:sp>
            <p:nvSpPr>
              <p:cNvPr id="112" name="Arc 170"/>
              <p:cNvSpPr>
                <a:spLocks noChangeAspect="1"/>
              </p:cNvSpPr>
              <p:nvPr/>
            </p:nvSpPr>
            <p:spPr bwMode="auto">
              <a:xfrm flipV="1">
                <a:off x="2559" y="1980"/>
                <a:ext cx="43"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p>
                <a:endParaRPr lang="es-ES"/>
              </a:p>
            </p:txBody>
          </p:sp>
          <p:sp>
            <p:nvSpPr>
              <p:cNvPr id="113" name="Arc 171"/>
              <p:cNvSpPr>
                <a:spLocks noChangeAspect="1"/>
              </p:cNvSpPr>
              <p:nvPr/>
            </p:nvSpPr>
            <p:spPr bwMode="auto">
              <a:xfrm>
                <a:off x="2559" y="1913"/>
                <a:ext cx="43" cy="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 tIns="-1" rIns="-1" bIns="-1">
                <a:spAutoFit/>
              </a:bodyPr>
              <a:lstStyle/>
              <a:p>
                <a:endParaRPr lang="es-ES"/>
              </a:p>
            </p:txBody>
          </p:sp>
        </p:grpSp>
        <p:sp>
          <p:nvSpPr>
            <p:cNvPr id="98" name="Line 172"/>
            <p:cNvSpPr>
              <a:spLocks noChangeShapeType="1"/>
            </p:cNvSpPr>
            <p:nvPr/>
          </p:nvSpPr>
          <p:spPr bwMode="auto">
            <a:xfrm>
              <a:off x="2444" y="1681"/>
              <a:ext cx="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9" name="Line 173"/>
            <p:cNvSpPr>
              <a:spLocks noChangeShapeType="1"/>
            </p:cNvSpPr>
            <p:nvPr/>
          </p:nvSpPr>
          <p:spPr bwMode="auto">
            <a:xfrm>
              <a:off x="2436" y="1621"/>
              <a:ext cx="0" cy="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0" name="Text Box 174"/>
            <p:cNvSpPr txBox="1">
              <a:spLocks noChangeAspect="1" noChangeArrowheads="1"/>
            </p:cNvSpPr>
            <p:nvPr/>
          </p:nvSpPr>
          <p:spPr bwMode="auto">
            <a:xfrm>
              <a:off x="1769" y="1789"/>
              <a:ext cx="14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T3</a:t>
              </a:r>
            </a:p>
          </p:txBody>
        </p:sp>
        <p:sp>
          <p:nvSpPr>
            <p:cNvPr id="101" name="Rectangle 175"/>
            <p:cNvSpPr>
              <a:spLocks noChangeArrowheads="1"/>
            </p:cNvSpPr>
            <p:nvPr/>
          </p:nvSpPr>
          <p:spPr bwMode="auto">
            <a:xfrm>
              <a:off x="2343" y="1079"/>
              <a:ext cx="81"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a:p>
          </p:txBody>
        </p:sp>
        <p:sp>
          <p:nvSpPr>
            <p:cNvPr id="102" name="Text Box 176"/>
            <p:cNvSpPr txBox="1">
              <a:spLocks noChangeAspect="1" noChangeArrowheads="1"/>
            </p:cNvSpPr>
            <p:nvPr/>
          </p:nvSpPr>
          <p:spPr bwMode="auto">
            <a:xfrm>
              <a:off x="1753" y="1011"/>
              <a:ext cx="2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a:latin typeface="Calibri" pitchFamily="34" charset="0"/>
                </a:rPr>
                <a:t>F</a:t>
              </a:r>
            </a:p>
          </p:txBody>
        </p:sp>
        <p:sp>
          <p:nvSpPr>
            <p:cNvPr id="103" name="Line 177"/>
            <p:cNvSpPr>
              <a:spLocks noChangeShapeType="1"/>
            </p:cNvSpPr>
            <p:nvPr/>
          </p:nvSpPr>
          <p:spPr bwMode="auto">
            <a:xfrm rot="5400000" flipV="1">
              <a:off x="1912" y="1042"/>
              <a:ext cx="240" cy="371"/>
            </a:xfrm>
            <a:prstGeom prst="line">
              <a:avLst/>
            </a:prstGeom>
            <a:noFill/>
            <a:ln w="9525">
              <a:solidFill>
                <a:schemeClr val="tx1"/>
              </a:solidFill>
              <a:round/>
              <a:headEnd/>
              <a:tailEnd type="oval" w="sm" len="sm"/>
            </a:ln>
            <a:extLst>
              <a:ext uri="{909E8E84-426E-40DD-AFC4-6F175D3DCCD1}">
                <a14:hiddenFill xmlns:a14="http://schemas.microsoft.com/office/drawing/2010/main">
                  <a:noFill/>
                </a14:hiddenFill>
              </a:ext>
            </a:extLst>
          </p:spPr>
          <p:txBody>
            <a:bodyPr/>
            <a:lstStyle/>
            <a:p>
              <a:endParaRPr lang="es-ES"/>
            </a:p>
          </p:txBody>
        </p:sp>
        <p:sp>
          <p:nvSpPr>
            <p:cNvPr id="104" name="Line 178"/>
            <p:cNvSpPr>
              <a:spLocks noChangeShapeType="1"/>
            </p:cNvSpPr>
            <p:nvPr/>
          </p:nvSpPr>
          <p:spPr bwMode="auto">
            <a:xfrm flipV="1">
              <a:off x="2389" y="1120"/>
              <a:ext cx="400" cy="75"/>
            </a:xfrm>
            <a:prstGeom prst="line">
              <a:avLst/>
            </a:prstGeom>
            <a:noFill/>
            <a:ln w="952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s-ES"/>
            </a:p>
          </p:txBody>
        </p:sp>
        <p:sp>
          <p:nvSpPr>
            <p:cNvPr id="105" name="Text Box 179"/>
            <p:cNvSpPr txBox="1">
              <a:spLocks noChangeAspect="1" noChangeArrowheads="1"/>
            </p:cNvSpPr>
            <p:nvPr/>
          </p:nvSpPr>
          <p:spPr bwMode="auto">
            <a:xfrm>
              <a:off x="2710" y="1034"/>
              <a:ext cx="110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es-ES" sz="1200" dirty="0" smtClean="0">
                  <a:latin typeface="Calibri" pitchFamily="34" charset="0"/>
                </a:rPr>
                <a:t>Crucible and sample</a:t>
              </a:r>
              <a:endParaRPr lang="en-US" altLang="es-ES" sz="1200" dirty="0">
                <a:latin typeface="Calibri" pitchFamily="34" charset="0"/>
              </a:endParaRPr>
            </a:p>
          </p:txBody>
        </p:sp>
        <p:sp>
          <p:nvSpPr>
            <p:cNvPr id="106" name="Text Box 180"/>
            <p:cNvSpPr txBox="1">
              <a:spLocks noChangeAspect="1" noChangeArrowheads="1"/>
            </p:cNvSpPr>
            <p:nvPr/>
          </p:nvSpPr>
          <p:spPr bwMode="auto">
            <a:xfrm>
              <a:off x="2695" y="807"/>
              <a:ext cx="8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es-ES" sz="1200" dirty="0" smtClean="0">
                  <a:latin typeface="Calibri" pitchFamily="34" charset="0"/>
                </a:rPr>
                <a:t>Quartz nose</a:t>
              </a:r>
              <a:endParaRPr lang="en-US" altLang="es-ES" sz="1200" dirty="0">
                <a:latin typeface="Calibri" pitchFamily="34" charset="0"/>
              </a:endParaRPr>
            </a:p>
          </p:txBody>
        </p:sp>
        <p:sp>
          <p:nvSpPr>
            <p:cNvPr id="107" name="Line 181"/>
            <p:cNvSpPr>
              <a:spLocks noChangeShapeType="1"/>
            </p:cNvSpPr>
            <p:nvPr/>
          </p:nvSpPr>
          <p:spPr bwMode="auto">
            <a:xfrm flipV="1">
              <a:off x="2389" y="891"/>
              <a:ext cx="405" cy="123"/>
            </a:xfrm>
            <a:prstGeom prst="line">
              <a:avLst/>
            </a:prstGeom>
            <a:noFill/>
            <a:ln w="952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s-ES"/>
            </a:p>
          </p:txBody>
        </p:sp>
        <p:sp>
          <p:nvSpPr>
            <p:cNvPr id="108" name="Text Box 182"/>
            <p:cNvSpPr txBox="1">
              <a:spLocks noChangeAspect="1" noChangeArrowheads="1"/>
            </p:cNvSpPr>
            <p:nvPr/>
          </p:nvSpPr>
          <p:spPr bwMode="auto">
            <a:xfrm>
              <a:off x="4032" y="2596"/>
              <a:ext cx="6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s-ES" sz="1000" dirty="0" err="1" smtClean="0">
                  <a:latin typeface="Calibri" pitchFamily="34" charset="0"/>
                </a:rPr>
                <a:t>Turbomolecular</a:t>
              </a:r>
              <a:endParaRPr lang="en-US" altLang="es-ES" sz="1000" dirty="0" smtClean="0">
                <a:latin typeface="Calibri" pitchFamily="34" charset="0"/>
              </a:endParaRPr>
            </a:p>
            <a:p>
              <a:r>
                <a:rPr lang="en-US" altLang="es-ES" sz="1000" dirty="0" smtClean="0">
                  <a:latin typeface="Calibri" pitchFamily="34" charset="0"/>
                </a:rPr>
                <a:t>pump</a:t>
              </a:r>
              <a:endParaRPr lang="en-US" altLang="es-ES" sz="1000" dirty="0">
                <a:latin typeface="Calibri" pitchFamily="34" charset="0"/>
              </a:endParaRPr>
            </a:p>
          </p:txBody>
        </p:sp>
        <p:sp>
          <p:nvSpPr>
            <p:cNvPr id="109" name="Line 184"/>
            <p:cNvSpPr>
              <a:spLocks noChangeShapeType="1"/>
            </p:cNvSpPr>
            <p:nvPr/>
          </p:nvSpPr>
          <p:spPr bwMode="auto">
            <a:xfrm>
              <a:off x="2448" y="1825"/>
              <a:ext cx="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0" name="Line 185"/>
            <p:cNvSpPr>
              <a:spLocks noChangeShapeType="1"/>
            </p:cNvSpPr>
            <p:nvPr/>
          </p:nvSpPr>
          <p:spPr bwMode="auto">
            <a:xfrm>
              <a:off x="2337" y="1829"/>
              <a:ext cx="0" cy="1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1" name="Text Box 96"/>
            <p:cNvSpPr txBox="1">
              <a:spLocks noChangeAspect="1" noChangeArrowheads="1"/>
            </p:cNvSpPr>
            <p:nvPr/>
          </p:nvSpPr>
          <p:spPr bwMode="auto">
            <a:xfrm>
              <a:off x="4014" y="2892"/>
              <a:ext cx="65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 tIns="-1" rIns="-1" bIns="-1">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s-ES" sz="1000" dirty="0" smtClean="0">
                  <a:latin typeface="Calibri" pitchFamily="34" charset="0"/>
                </a:rPr>
                <a:t>Primary rotatory</a:t>
              </a:r>
            </a:p>
            <a:p>
              <a:r>
                <a:rPr lang="en-US" altLang="es-ES" sz="1000" dirty="0" smtClean="0">
                  <a:latin typeface="Calibri" pitchFamily="34" charset="0"/>
                </a:rPr>
                <a:t>pump</a:t>
              </a:r>
              <a:endParaRPr lang="en-US" altLang="es-ES" sz="1000" dirty="0">
                <a:latin typeface="Calibri" pitchFamily="34" charset="0"/>
              </a:endParaRPr>
            </a:p>
          </p:txBody>
        </p:sp>
      </p:grpSp>
    </p:spTree>
    <p:extLst>
      <p:ext uri="{BB962C8B-B14F-4D97-AF65-F5344CB8AC3E}">
        <p14:creationId xmlns:p14="http://schemas.microsoft.com/office/powerpoint/2010/main" val="53466698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709246"/>
            <a:ext cx="8382000" cy="415498"/>
          </a:xfrm>
        </p:spPr>
        <p:txBody>
          <a:bodyPr/>
          <a:lstStyle/>
          <a:p>
            <a:r>
              <a:rPr lang="en-US" sz="3000" dirty="0" smtClean="0"/>
              <a:t>Absorption-desorption facility</a:t>
            </a:r>
            <a:endParaRPr lang="en-US" sz="3000" dirty="0"/>
          </a:p>
        </p:txBody>
      </p:sp>
      <p:pic>
        <p:nvPicPr>
          <p:cNvPr id="3" name="Picture 32" descr="IMG_03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07875"/>
            <a:ext cx="3888879" cy="29132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 name="Picture 240" descr="IMG_062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2409" y="3573016"/>
            <a:ext cx="1999654" cy="2664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2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2070" y="1286724"/>
            <a:ext cx="3264346" cy="21422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244" descr="IMG_1568"/>
          <p:cNvPicPr>
            <a:picLocks noChangeAspect="1" noChangeArrowheads="1"/>
          </p:cNvPicPr>
          <p:nvPr/>
        </p:nvPicPr>
        <p:blipFill>
          <a:blip r:embed="rId6" cstate="print">
            <a:lum bright="26000"/>
            <a:extLst>
              <a:ext uri="{28A0092B-C50C-407E-A947-70E740481C1C}">
                <a14:useLocalDpi xmlns:a14="http://schemas.microsoft.com/office/drawing/2010/main" val="0"/>
              </a:ext>
            </a:extLst>
          </a:blip>
          <a:srcRect/>
          <a:stretch>
            <a:fillRect/>
          </a:stretch>
        </p:blipFill>
        <p:spPr bwMode="auto">
          <a:xfrm>
            <a:off x="1357891" y="4366790"/>
            <a:ext cx="2494029" cy="18705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66698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692696"/>
            <a:ext cx="8382000" cy="415498"/>
          </a:xfrm>
        </p:spPr>
        <p:txBody>
          <a:bodyPr/>
          <a:lstStyle/>
          <a:p>
            <a:r>
              <a:rPr lang="en-US" sz="3000" dirty="0" smtClean="0"/>
              <a:t>Absorption-desorption experiments data</a:t>
            </a:r>
            <a:endParaRPr lang="en-US" sz="3000" dirty="0"/>
          </a:p>
        </p:txBody>
      </p:sp>
      <p:grpSp>
        <p:nvGrpSpPr>
          <p:cNvPr id="3" name="2 Grupo"/>
          <p:cNvGrpSpPr/>
          <p:nvPr/>
        </p:nvGrpSpPr>
        <p:grpSpPr>
          <a:xfrm>
            <a:off x="218498" y="1190246"/>
            <a:ext cx="3957733" cy="2886825"/>
            <a:chOff x="152913" y="1122385"/>
            <a:chExt cx="4068727" cy="2967786"/>
          </a:xfrm>
        </p:grpSpPr>
        <p:sp>
          <p:nvSpPr>
            <p:cNvPr id="4" name="Text Box 31"/>
            <p:cNvSpPr txBox="1">
              <a:spLocks noChangeArrowheads="1"/>
            </p:cNvSpPr>
            <p:nvPr/>
          </p:nvSpPr>
          <p:spPr bwMode="auto">
            <a:xfrm>
              <a:off x="179513" y="1122385"/>
              <a:ext cx="3868350" cy="29677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defRPr sz="2400">
                  <a:solidFill>
                    <a:schemeClr val="tx1"/>
                  </a:solidFill>
                  <a:latin typeface="Times New Roman" pitchFamily="18" charset="0"/>
                  <a:cs typeface="Arial" charset="0"/>
                </a:defRPr>
              </a:lvl1pPr>
              <a:lvl2pPr marL="742950" indent="-285750" defTabSz="912813" eaLnBrk="0" hangingPunct="0">
                <a:defRPr sz="2400">
                  <a:solidFill>
                    <a:schemeClr val="tx1"/>
                  </a:solidFill>
                  <a:latin typeface="Times New Roman" pitchFamily="18" charset="0"/>
                  <a:cs typeface="Arial" charset="0"/>
                </a:defRPr>
              </a:lvl2pPr>
              <a:lvl3pPr marL="1143000" indent="-228600" defTabSz="912813" eaLnBrk="0" hangingPunct="0">
                <a:defRPr sz="2400">
                  <a:solidFill>
                    <a:schemeClr val="tx1"/>
                  </a:solidFill>
                  <a:latin typeface="Times New Roman" pitchFamily="18" charset="0"/>
                  <a:cs typeface="Arial" charset="0"/>
                </a:defRPr>
              </a:lvl3pPr>
              <a:lvl4pPr marL="1600200" indent="-228600" defTabSz="912813" eaLnBrk="0" hangingPunct="0">
                <a:defRPr sz="2400">
                  <a:solidFill>
                    <a:schemeClr val="tx1"/>
                  </a:solidFill>
                  <a:latin typeface="Times New Roman" pitchFamily="18" charset="0"/>
                  <a:cs typeface="Arial" charset="0"/>
                </a:defRPr>
              </a:lvl4pPr>
              <a:lvl5pPr marL="2057400" indent="-228600" defTabSz="912813" eaLnBrk="0" hangingPunct="0">
                <a:defRPr sz="24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endParaRPr lang="es-ES" altLang="es-ES" b="1">
                <a:solidFill>
                  <a:srgbClr val="0000FF"/>
                </a:solidFill>
                <a:latin typeface="Calibri" pitchFamily="34" charset="0"/>
              </a:endParaRPr>
            </a:p>
            <a:p>
              <a:pPr eaLnBrk="1" hangingPunct="1">
                <a:spcBef>
                  <a:spcPct val="50000"/>
                </a:spcBef>
              </a:pPr>
              <a:endParaRPr lang="es-ES" altLang="es-ES" b="1">
                <a:solidFill>
                  <a:srgbClr val="0000FF"/>
                </a:solidFill>
                <a:latin typeface="Calibri" pitchFamily="34" charset="0"/>
              </a:endParaRPr>
            </a:p>
            <a:p>
              <a:pPr eaLnBrk="1" hangingPunct="1">
                <a:spcBef>
                  <a:spcPct val="50000"/>
                </a:spcBef>
              </a:pPr>
              <a:endParaRPr lang="es-ES" altLang="es-ES" b="1">
                <a:solidFill>
                  <a:srgbClr val="0000FF"/>
                </a:solidFill>
                <a:latin typeface="Calibri" pitchFamily="34" charset="0"/>
              </a:endParaRPr>
            </a:p>
            <a:p>
              <a:pPr eaLnBrk="1" hangingPunct="1">
                <a:spcBef>
                  <a:spcPct val="50000"/>
                </a:spcBef>
              </a:pPr>
              <a:endParaRPr lang="es-ES" altLang="es-ES" b="1">
                <a:solidFill>
                  <a:srgbClr val="0000FF"/>
                </a:solidFill>
                <a:latin typeface="Calibri" pitchFamily="34" charset="0"/>
              </a:endParaRPr>
            </a:p>
            <a:p>
              <a:pPr eaLnBrk="1" hangingPunct="1">
                <a:spcBef>
                  <a:spcPct val="50000"/>
                </a:spcBef>
              </a:pPr>
              <a:endParaRPr lang="es-ES" altLang="es-ES" b="1">
                <a:solidFill>
                  <a:srgbClr val="0000FF"/>
                </a:solidFill>
                <a:latin typeface="Calibri" pitchFamily="34" charset="0"/>
              </a:endParaRPr>
            </a:p>
            <a:p>
              <a:pPr eaLnBrk="1" hangingPunct="1">
                <a:spcBef>
                  <a:spcPct val="50000"/>
                </a:spcBef>
              </a:pPr>
              <a:endParaRPr lang="es-ES" altLang="es-ES" b="1">
                <a:solidFill>
                  <a:srgbClr val="0000FF"/>
                </a:solidFill>
                <a:latin typeface="Calibri" pitchFamily="34" charset="0"/>
              </a:endParaRPr>
            </a:p>
            <a:p>
              <a:pPr eaLnBrk="1" hangingPunct="1">
                <a:spcBef>
                  <a:spcPct val="50000"/>
                </a:spcBef>
              </a:pPr>
              <a:endParaRPr lang="es-ES" altLang="es-ES" b="1">
                <a:solidFill>
                  <a:srgbClr val="0000FF"/>
                </a:solidFill>
                <a:latin typeface="Calibri" pitchFamily="34" charset="0"/>
              </a:endParaRPr>
            </a:p>
            <a:p>
              <a:pPr eaLnBrk="1" hangingPunct="1">
                <a:spcBef>
                  <a:spcPct val="50000"/>
                </a:spcBef>
              </a:pPr>
              <a:endParaRPr lang="es-ES" altLang="es-ES" b="1">
                <a:solidFill>
                  <a:srgbClr val="0000FF"/>
                </a:solidFill>
                <a:latin typeface="Calibri" pitchFamily="34" charset="0"/>
              </a:endParaRPr>
            </a:p>
            <a:p>
              <a:pPr eaLnBrk="1" hangingPunct="1">
                <a:spcBef>
                  <a:spcPct val="50000"/>
                </a:spcBef>
              </a:pPr>
              <a:endParaRPr lang="es-ES" altLang="es-ES" b="1">
                <a:solidFill>
                  <a:srgbClr val="0000FF"/>
                </a:solidFill>
                <a:latin typeface="Calibri" pitchFamily="34" charset="0"/>
              </a:endParaRPr>
            </a:p>
            <a:p>
              <a:pPr eaLnBrk="1" hangingPunct="1">
                <a:spcBef>
                  <a:spcPct val="50000"/>
                </a:spcBef>
              </a:pPr>
              <a:endParaRPr lang="es-ES" altLang="es-ES" b="1" baseline="-25000">
                <a:solidFill>
                  <a:srgbClr val="0000FF"/>
                </a:solidFill>
                <a:latin typeface="Calibri" pitchFamily="34" charset="0"/>
              </a:endParaRPr>
            </a:p>
          </p:txBody>
        </p:sp>
        <p:sp>
          <p:nvSpPr>
            <p:cNvPr id="5" name="Text Box 7"/>
            <p:cNvSpPr txBox="1">
              <a:spLocks noChangeArrowheads="1"/>
            </p:cNvSpPr>
            <p:nvPr/>
          </p:nvSpPr>
          <p:spPr bwMode="auto">
            <a:xfrm>
              <a:off x="3781096" y="3404295"/>
              <a:ext cx="440544" cy="24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400" b="1" i="1">
                  <a:latin typeface="Calibri" pitchFamily="34" charset="0"/>
                </a:rPr>
                <a:t>t</a:t>
              </a:r>
              <a:endParaRPr lang="es-ES" altLang="es-ES" sz="1400" b="1" i="1" baseline="-25000">
                <a:latin typeface="Calibri" pitchFamily="34" charset="0"/>
              </a:endParaRPr>
            </a:p>
          </p:txBody>
        </p:sp>
        <p:sp>
          <p:nvSpPr>
            <p:cNvPr id="6" name="Text Box 8"/>
            <p:cNvSpPr txBox="1">
              <a:spLocks noChangeArrowheads="1"/>
            </p:cNvSpPr>
            <p:nvPr/>
          </p:nvSpPr>
          <p:spPr bwMode="auto">
            <a:xfrm>
              <a:off x="152913" y="1233084"/>
              <a:ext cx="530655" cy="24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400" b="1" i="1" dirty="0">
                  <a:latin typeface="Calibri" pitchFamily="34" charset="0"/>
                </a:rPr>
                <a:t>p</a:t>
              </a:r>
              <a:r>
                <a:rPr lang="es-ES" altLang="es-ES" sz="1400" b="1" dirty="0">
                  <a:latin typeface="Calibri" pitchFamily="34" charset="0"/>
                </a:rPr>
                <a:t>(</a:t>
              </a:r>
              <a:r>
                <a:rPr lang="es-ES" altLang="es-ES" sz="1400" b="1" i="1" dirty="0">
                  <a:latin typeface="Calibri" pitchFamily="34" charset="0"/>
                </a:rPr>
                <a:t>t</a:t>
              </a:r>
              <a:r>
                <a:rPr lang="es-ES" altLang="es-ES" sz="1400" b="1" dirty="0">
                  <a:latin typeface="Calibri" pitchFamily="34" charset="0"/>
                </a:rPr>
                <a:t>)</a:t>
              </a:r>
              <a:endParaRPr lang="es-ES" altLang="es-ES" sz="1400" b="1" baseline="-25000" dirty="0">
                <a:latin typeface="Calibri" pitchFamily="34" charset="0"/>
              </a:endParaRPr>
            </a:p>
          </p:txBody>
        </p:sp>
        <p:sp>
          <p:nvSpPr>
            <p:cNvPr id="7" name="Text Box 9"/>
            <p:cNvSpPr txBox="1">
              <a:spLocks noChangeArrowheads="1"/>
            </p:cNvSpPr>
            <p:nvPr/>
          </p:nvSpPr>
          <p:spPr bwMode="auto">
            <a:xfrm>
              <a:off x="1721285" y="3658282"/>
              <a:ext cx="226678" cy="20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i="1">
                  <a:latin typeface="Calibri" pitchFamily="34" charset="0"/>
                </a:rPr>
                <a:t>t</a:t>
              </a:r>
              <a:r>
                <a:rPr lang="es-ES" altLang="es-ES" sz="1200" baseline="-25000">
                  <a:latin typeface="Calibri" pitchFamily="34" charset="0"/>
                </a:rPr>
                <a:t>p</a:t>
              </a:r>
            </a:p>
          </p:txBody>
        </p:sp>
        <p:sp>
          <p:nvSpPr>
            <p:cNvPr id="8" name="Text Box 10"/>
            <p:cNvSpPr txBox="1">
              <a:spLocks noChangeArrowheads="1"/>
            </p:cNvSpPr>
            <p:nvPr/>
          </p:nvSpPr>
          <p:spPr bwMode="auto">
            <a:xfrm>
              <a:off x="2781743" y="3665863"/>
              <a:ext cx="217808" cy="20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i="1">
                  <a:latin typeface="Calibri" pitchFamily="34" charset="0"/>
                </a:rPr>
                <a:t>t</a:t>
              </a:r>
              <a:r>
                <a:rPr lang="es-ES" altLang="es-ES" sz="1200" baseline="-25000">
                  <a:latin typeface="Calibri" pitchFamily="34" charset="0"/>
                </a:rPr>
                <a:t>r</a:t>
              </a:r>
            </a:p>
          </p:txBody>
        </p:sp>
        <p:sp>
          <p:nvSpPr>
            <p:cNvPr id="9" name="Text Box 11"/>
            <p:cNvSpPr txBox="1">
              <a:spLocks noChangeArrowheads="1"/>
            </p:cNvSpPr>
            <p:nvPr/>
          </p:nvSpPr>
          <p:spPr bwMode="auto">
            <a:xfrm>
              <a:off x="996901" y="3658282"/>
              <a:ext cx="226678" cy="20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i="1">
                  <a:latin typeface="Calibri" pitchFamily="34" charset="0"/>
                </a:rPr>
                <a:t>t</a:t>
              </a:r>
              <a:r>
                <a:rPr lang="es-ES" altLang="es-ES" sz="1200" baseline="-25000">
                  <a:latin typeface="Calibri" pitchFamily="34" charset="0"/>
                </a:rPr>
                <a:t>l</a:t>
              </a:r>
            </a:p>
          </p:txBody>
        </p:sp>
        <p:sp>
          <p:nvSpPr>
            <p:cNvPr id="10" name="Line 12"/>
            <p:cNvSpPr>
              <a:spLocks noChangeShapeType="1"/>
            </p:cNvSpPr>
            <p:nvPr/>
          </p:nvSpPr>
          <p:spPr bwMode="auto">
            <a:xfrm>
              <a:off x="586910" y="1186646"/>
              <a:ext cx="0" cy="2464054"/>
            </a:xfrm>
            <a:prstGeom prst="line">
              <a:avLst/>
            </a:prstGeom>
            <a:noFill/>
            <a:ln w="9525">
              <a:solidFill>
                <a:srgbClr val="000000"/>
              </a:solidFill>
              <a:round/>
              <a:headEnd type="stealth" w="sm" len="lg"/>
              <a:tailEnd/>
            </a:ln>
            <a:extLst>
              <a:ext uri="{909E8E84-426E-40DD-AFC4-6F175D3DCCD1}">
                <a14:hiddenFill xmlns:a14="http://schemas.microsoft.com/office/drawing/2010/main">
                  <a:noFill/>
                </a14:hiddenFill>
              </a:ext>
            </a:extLst>
          </p:spPr>
          <p:txBody>
            <a:bodyPr/>
            <a:lstStyle/>
            <a:p>
              <a:endParaRPr lang="es-ES"/>
            </a:p>
          </p:txBody>
        </p:sp>
        <p:sp>
          <p:nvSpPr>
            <p:cNvPr id="11" name="Line 13"/>
            <p:cNvSpPr>
              <a:spLocks noChangeShapeType="1"/>
            </p:cNvSpPr>
            <p:nvPr/>
          </p:nvSpPr>
          <p:spPr bwMode="auto">
            <a:xfrm flipV="1">
              <a:off x="586910" y="3650700"/>
              <a:ext cx="3425793" cy="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es-ES"/>
            </a:p>
          </p:txBody>
        </p:sp>
        <p:sp>
          <p:nvSpPr>
            <p:cNvPr id="12" name="Line 14"/>
            <p:cNvSpPr>
              <a:spLocks noChangeShapeType="1"/>
            </p:cNvSpPr>
            <p:nvPr/>
          </p:nvSpPr>
          <p:spPr bwMode="auto">
            <a:xfrm>
              <a:off x="1602032" y="1583738"/>
              <a:ext cx="0" cy="24166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3" name="Line 15"/>
            <p:cNvSpPr>
              <a:spLocks noChangeShapeType="1"/>
            </p:cNvSpPr>
            <p:nvPr/>
          </p:nvSpPr>
          <p:spPr bwMode="auto">
            <a:xfrm>
              <a:off x="2094810" y="1583738"/>
              <a:ext cx="0" cy="244036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Line 16"/>
            <p:cNvSpPr>
              <a:spLocks noChangeShapeType="1"/>
            </p:cNvSpPr>
            <p:nvPr/>
          </p:nvSpPr>
          <p:spPr bwMode="auto">
            <a:xfrm flipV="1">
              <a:off x="586910" y="1599849"/>
              <a:ext cx="89686" cy="20508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5" name="Freeform 17"/>
            <p:cNvSpPr>
              <a:spLocks/>
            </p:cNvSpPr>
            <p:nvPr/>
          </p:nvSpPr>
          <p:spPr bwMode="auto">
            <a:xfrm>
              <a:off x="676595" y="1599849"/>
              <a:ext cx="925437" cy="357288"/>
            </a:xfrm>
            <a:custGeom>
              <a:avLst/>
              <a:gdLst>
                <a:gd name="T0" fmla="*/ 0 w 1860"/>
                <a:gd name="T1" fmla="*/ 0 h 675"/>
                <a:gd name="T2" fmla="*/ 1 w 1860"/>
                <a:gd name="T3" fmla="*/ 1 h 675"/>
                <a:gd name="T4" fmla="*/ 1 w 1860"/>
                <a:gd name="T5" fmla="*/ 1 h 675"/>
                <a:gd name="T6" fmla="*/ 0 60000 65536"/>
                <a:gd name="T7" fmla="*/ 0 60000 65536"/>
                <a:gd name="T8" fmla="*/ 0 60000 65536"/>
                <a:gd name="T9" fmla="*/ 0 w 1860"/>
                <a:gd name="T10" fmla="*/ 0 h 675"/>
                <a:gd name="T11" fmla="*/ 1860 w 1860"/>
                <a:gd name="T12" fmla="*/ 675 h 675"/>
              </a:gdLst>
              <a:ahLst/>
              <a:cxnLst>
                <a:cxn ang="T6">
                  <a:pos x="T0" y="T1"/>
                </a:cxn>
                <a:cxn ang="T7">
                  <a:pos x="T2" y="T3"/>
                </a:cxn>
                <a:cxn ang="T8">
                  <a:pos x="T4" y="T5"/>
                </a:cxn>
              </a:cxnLst>
              <a:rect l="T9" t="T10" r="T11" b="T12"/>
              <a:pathLst>
                <a:path w="1860" h="675">
                  <a:moveTo>
                    <a:pt x="0" y="0"/>
                  </a:moveTo>
                  <a:cubicBezTo>
                    <a:pt x="272" y="161"/>
                    <a:pt x="545" y="322"/>
                    <a:pt x="855" y="435"/>
                  </a:cubicBezTo>
                  <a:cubicBezTo>
                    <a:pt x="1165" y="548"/>
                    <a:pt x="1692" y="635"/>
                    <a:pt x="1860" y="6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 name="Freeform 18"/>
            <p:cNvSpPr>
              <a:spLocks/>
            </p:cNvSpPr>
            <p:nvPr/>
          </p:nvSpPr>
          <p:spPr bwMode="auto">
            <a:xfrm>
              <a:off x="1602032" y="1957137"/>
              <a:ext cx="492778" cy="1693563"/>
            </a:xfrm>
            <a:custGeom>
              <a:avLst/>
              <a:gdLst>
                <a:gd name="T0" fmla="*/ 0 w 990"/>
                <a:gd name="T1" fmla="*/ 0 h 3045"/>
                <a:gd name="T2" fmla="*/ 1 w 990"/>
                <a:gd name="T3" fmla="*/ 6 h 3045"/>
                <a:gd name="T4" fmla="*/ 1 w 990"/>
                <a:gd name="T5" fmla="*/ 8 h 3045"/>
                <a:gd name="T6" fmla="*/ 0 60000 65536"/>
                <a:gd name="T7" fmla="*/ 0 60000 65536"/>
                <a:gd name="T8" fmla="*/ 0 60000 65536"/>
                <a:gd name="T9" fmla="*/ 0 w 990"/>
                <a:gd name="T10" fmla="*/ 0 h 3045"/>
                <a:gd name="T11" fmla="*/ 990 w 990"/>
                <a:gd name="T12" fmla="*/ 3045 h 3045"/>
              </a:gdLst>
              <a:ahLst/>
              <a:cxnLst>
                <a:cxn ang="T6">
                  <a:pos x="T0" y="T1"/>
                </a:cxn>
                <a:cxn ang="T7">
                  <a:pos x="T2" y="T3"/>
                </a:cxn>
                <a:cxn ang="T8">
                  <a:pos x="T4" y="T5"/>
                </a:cxn>
              </a:cxnLst>
              <a:rect l="T9" t="T10" r="T11" b="T12"/>
              <a:pathLst>
                <a:path w="990" h="3045">
                  <a:moveTo>
                    <a:pt x="0" y="0"/>
                  </a:moveTo>
                  <a:cubicBezTo>
                    <a:pt x="157" y="909"/>
                    <a:pt x="315" y="1818"/>
                    <a:pt x="480" y="2325"/>
                  </a:cubicBezTo>
                  <a:cubicBezTo>
                    <a:pt x="645" y="2832"/>
                    <a:pt x="817" y="2938"/>
                    <a:pt x="990" y="304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 name="Freeform 19"/>
            <p:cNvSpPr>
              <a:spLocks/>
            </p:cNvSpPr>
            <p:nvPr/>
          </p:nvSpPr>
          <p:spPr bwMode="auto">
            <a:xfrm>
              <a:off x="2094810" y="2370340"/>
              <a:ext cx="1604485" cy="1280360"/>
            </a:xfrm>
            <a:custGeom>
              <a:avLst/>
              <a:gdLst>
                <a:gd name="T0" fmla="*/ 0 w 3225"/>
                <a:gd name="T1" fmla="*/ 3 h 2415"/>
                <a:gd name="T2" fmla="*/ 1 w 3225"/>
                <a:gd name="T3" fmla="*/ 1 h 2415"/>
                <a:gd name="T4" fmla="*/ 2 w 3225"/>
                <a:gd name="T5" fmla="*/ 0 h 2415"/>
                <a:gd name="T6" fmla="*/ 0 60000 65536"/>
                <a:gd name="T7" fmla="*/ 0 60000 65536"/>
                <a:gd name="T8" fmla="*/ 0 60000 65536"/>
                <a:gd name="T9" fmla="*/ 0 w 3225"/>
                <a:gd name="T10" fmla="*/ 0 h 2415"/>
                <a:gd name="T11" fmla="*/ 3225 w 3225"/>
                <a:gd name="T12" fmla="*/ 2415 h 2415"/>
              </a:gdLst>
              <a:ahLst/>
              <a:cxnLst>
                <a:cxn ang="T6">
                  <a:pos x="T0" y="T1"/>
                </a:cxn>
                <a:cxn ang="T7">
                  <a:pos x="T2" y="T3"/>
                </a:cxn>
                <a:cxn ang="T8">
                  <a:pos x="T4" y="T5"/>
                </a:cxn>
              </a:cxnLst>
              <a:rect l="T9" t="T10" r="T11" b="T12"/>
              <a:pathLst>
                <a:path w="3225" h="2415">
                  <a:moveTo>
                    <a:pt x="0" y="2415"/>
                  </a:moveTo>
                  <a:cubicBezTo>
                    <a:pt x="241" y="1731"/>
                    <a:pt x="483" y="1047"/>
                    <a:pt x="1020" y="645"/>
                  </a:cubicBezTo>
                  <a:cubicBezTo>
                    <a:pt x="1557" y="243"/>
                    <a:pt x="2391" y="121"/>
                    <a:pt x="322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8" name="Line 20"/>
            <p:cNvSpPr>
              <a:spLocks noChangeShapeType="1"/>
            </p:cNvSpPr>
            <p:nvPr/>
          </p:nvSpPr>
          <p:spPr bwMode="auto">
            <a:xfrm>
              <a:off x="676595" y="1313640"/>
              <a:ext cx="0" cy="268676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9" name="Line 21"/>
            <p:cNvSpPr>
              <a:spLocks noChangeShapeType="1"/>
            </p:cNvSpPr>
            <p:nvPr/>
          </p:nvSpPr>
          <p:spPr bwMode="auto">
            <a:xfrm>
              <a:off x="3706194" y="1321221"/>
              <a:ext cx="0" cy="270287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20" name="Text Box 22"/>
            <p:cNvSpPr txBox="1">
              <a:spLocks noChangeArrowheads="1"/>
            </p:cNvSpPr>
            <p:nvPr/>
          </p:nvSpPr>
          <p:spPr bwMode="auto">
            <a:xfrm>
              <a:off x="755440" y="1344914"/>
              <a:ext cx="798300" cy="24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000" dirty="0" err="1" smtClean="0">
                  <a:latin typeface="Calibri" pitchFamily="34" charset="0"/>
                </a:rPr>
                <a:t>Absortion</a:t>
              </a:r>
              <a:endParaRPr lang="es-ES" altLang="es-ES" sz="1000" dirty="0">
                <a:latin typeface="Calibri" pitchFamily="34" charset="0"/>
              </a:endParaRPr>
            </a:p>
          </p:txBody>
        </p:sp>
        <p:sp>
          <p:nvSpPr>
            <p:cNvPr id="21" name="Text Box 23"/>
            <p:cNvSpPr txBox="1">
              <a:spLocks noChangeArrowheads="1"/>
            </p:cNvSpPr>
            <p:nvPr/>
          </p:nvSpPr>
          <p:spPr bwMode="auto">
            <a:xfrm>
              <a:off x="2484105" y="1345862"/>
              <a:ext cx="890943" cy="24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000" dirty="0" err="1" smtClean="0">
                  <a:latin typeface="Calibri" pitchFamily="34" charset="0"/>
                </a:rPr>
                <a:t>Desorption</a:t>
              </a:r>
              <a:endParaRPr lang="es-ES" altLang="es-ES" sz="1000" dirty="0">
                <a:latin typeface="Calibri" pitchFamily="34" charset="0"/>
              </a:endParaRPr>
            </a:p>
          </p:txBody>
        </p:sp>
        <p:sp>
          <p:nvSpPr>
            <p:cNvPr id="22" name="Text Box 24"/>
            <p:cNvSpPr txBox="1">
              <a:spLocks noChangeArrowheads="1"/>
            </p:cNvSpPr>
            <p:nvPr/>
          </p:nvSpPr>
          <p:spPr bwMode="auto">
            <a:xfrm>
              <a:off x="1547827" y="1345862"/>
              <a:ext cx="897841" cy="24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000" dirty="0" err="1" smtClean="0">
                  <a:latin typeface="Calibri" pitchFamily="34" charset="0"/>
                </a:rPr>
                <a:t>Pumping</a:t>
              </a:r>
              <a:endParaRPr lang="es-ES" altLang="es-ES" sz="1000" dirty="0">
                <a:latin typeface="Calibri" pitchFamily="34" charset="0"/>
              </a:endParaRPr>
            </a:p>
          </p:txBody>
        </p:sp>
        <p:sp>
          <p:nvSpPr>
            <p:cNvPr id="23" name="Line 25"/>
            <p:cNvSpPr>
              <a:spLocks noChangeShapeType="1"/>
            </p:cNvSpPr>
            <p:nvPr/>
          </p:nvSpPr>
          <p:spPr bwMode="auto">
            <a:xfrm>
              <a:off x="676595" y="3897105"/>
              <a:ext cx="925437" cy="0"/>
            </a:xfrm>
            <a:prstGeom prst="line">
              <a:avLst/>
            </a:prstGeom>
            <a:noFill/>
            <a:ln w="9525">
              <a:solidFill>
                <a:srgbClr val="000000"/>
              </a:solidFill>
              <a:round/>
              <a:headEnd type="stealth" w="sm" len="lg"/>
              <a:tailEnd type="stealth" w="sm" len="lg"/>
            </a:ln>
            <a:extLst>
              <a:ext uri="{909E8E84-426E-40DD-AFC4-6F175D3DCCD1}">
                <a14:hiddenFill xmlns:a14="http://schemas.microsoft.com/office/drawing/2010/main">
                  <a:noFill/>
                </a14:hiddenFill>
              </a:ext>
            </a:extLst>
          </p:spPr>
          <p:txBody>
            <a:bodyPr/>
            <a:lstStyle/>
            <a:p>
              <a:endParaRPr lang="es-ES"/>
            </a:p>
          </p:txBody>
        </p:sp>
        <p:sp>
          <p:nvSpPr>
            <p:cNvPr id="24" name="Line 26"/>
            <p:cNvSpPr>
              <a:spLocks noChangeShapeType="1"/>
            </p:cNvSpPr>
            <p:nvPr/>
          </p:nvSpPr>
          <p:spPr bwMode="auto">
            <a:xfrm>
              <a:off x="1616816" y="3904687"/>
              <a:ext cx="470110" cy="0"/>
            </a:xfrm>
            <a:prstGeom prst="line">
              <a:avLst/>
            </a:prstGeom>
            <a:noFill/>
            <a:ln w="9525">
              <a:solidFill>
                <a:srgbClr val="000000"/>
              </a:solidFill>
              <a:round/>
              <a:headEnd type="stealth" w="sm" len="lg"/>
              <a:tailEnd type="stealth" w="sm" len="lg"/>
            </a:ln>
            <a:extLst>
              <a:ext uri="{909E8E84-426E-40DD-AFC4-6F175D3DCCD1}">
                <a14:hiddenFill xmlns:a14="http://schemas.microsoft.com/office/drawing/2010/main">
                  <a:noFill/>
                </a14:hiddenFill>
              </a:ext>
            </a:extLst>
          </p:spPr>
          <p:txBody>
            <a:bodyPr/>
            <a:lstStyle/>
            <a:p>
              <a:endParaRPr lang="es-ES"/>
            </a:p>
          </p:txBody>
        </p:sp>
        <p:sp>
          <p:nvSpPr>
            <p:cNvPr id="25" name="Line 27"/>
            <p:cNvSpPr>
              <a:spLocks noChangeShapeType="1"/>
            </p:cNvSpPr>
            <p:nvPr/>
          </p:nvSpPr>
          <p:spPr bwMode="auto">
            <a:xfrm>
              <a:off x="2094810" y="3904687"/>
              <a:ext cx="1611384" cy="0"/>
            </a:xfrm>
            <a:prstGeom prst="line">
              <a:avLst/>
            </a:prstGeom>
            <a:noFill/>
            <a:ln w="9525">
              <a:solidFill>
                <a:srgbClr val="000000"/>
              </a:solidFill>
              <a:round/>
              <a:headEnd type="stealth" w="sm" len="lg"/>
              <a:tailEnd type="stealth" w="sm" len="lg"/>
            </a:ln>
            <a:extLst>
              <a:ext uri="{909E8E84-426E-40DD-AFC4-6F175D3DCCD1}">
                <a14:hiddenFill xmlns:a14="http://schemas.microsoft.com/office/drawing/2010/main">
                  <a:noFill/>
                </a14:hiddenFill>
              </a:ext>
            </a:extLst>
          </p:spPr>
          <p:txBody>
            <a:bodyPr/>
            <a:lstStyle/>
            <a:p>
              <a:endParaRPr lang="es-ES"/>
            </a:p>
          </p:txBody>
        </p:sp>
        <p:grpSp>
          <p:nvGrpSpPr>
            <p:cNvPr id="26" name="Group 28"/>
            <p:cNvGrpSpPr>
              <a:grpSpLocks/>
            </p:cNvGrpSpPr>
            <p:nvPr/>
          </p:nvGrpSpPr>
          <p:grpSpPr bwMode="auto">
            <a:xfrm>
              <a:off x="255763" y="1799816"/>
              <a:ext cx="3436634" cy="701308"/>
              <a:chOff x="2580" y="3375"/>
              <a:chExt cx="6330" cy="1230"/>
            </a:xfrm>
          </p:grpSpPr>
          <p:sp>
            <p:nvSpPr>
              <p:cNvPr id="27" name="Line 29"/>
              <p:cNvSpPr>
                <a:spLocks noChangeShapeType="1"/>
              </p:cNvSpPr>
              <p:nvPr/>
            </p:nvSpPr>
            <p:spPr bwMode="auto">
              <a:xfrm flipH="1">
                <a:off x="2955" y="3657"/>
                <a:ext cx="2100" cy="0"/>
              </a:xfrm>
              <a:prstGeom prst="line">
                <a:avLst/>
              </a:prstGeom>
              <a:noFill/>
              <a:ln w="63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8" name="Line 30"/>
              <p:cNvSpPr>
                <a:spLocks noChangeShapeType="1"/>
              </p:cNvSpPr>
              <p:nvPr/>
            </p:nvSpPr>
            <p:spPr bwMode="auto">
              <a:xfrm flipH="1">
                <a:off x="2940" y="4377"/>
                <a:ext cx="5970" cy="0"/>
              </a:xfrm>
              <a:prstGeom prst="line">
                <a:avLst/>
              </a:prstGeom>
              <a:noFill/>
              <a:ln w="63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9" name="Text Box 31"/>
              <p:cNvSpPr txBox="1">
                <a:spLocks noChangeArrowheads="1"/>
              </p:cNvSpPr>
              <p:nvPr/>
            </p:nvSpPr>
            <p:spPr bwMode="auto">
              <a:xfrm>
                <a:off x="2580" y="3375"/>
                <a:ext cx="540"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i="1">
                    <a:latin typeface="Calibri" pitchFamily="34" charset="0"/>
                  </a:rPr>
                  <a:t>p</a:t>
                </a:r>
                <a:r>
                  <a:rPr lang="es-ES" altLang="es-ES" sz="1200" baseline="-25000">
                    <a:latin typeface="Calibri" pitchFamily="34" charset="0"/>
                  </a:rPr>
                  <a:t>l</a:t>
                </a:r>
              </a:p>
            </p:txBody>
          </p:sp>
          <p:sp>
            <p:nvSpPr>
              <p:cNvPr id="30" name="Text Box 32"/>
              <p:cNvSpPr txBox="1">
                <a:spLocks noChangeArrowheads="1"/>
              </p:cNvSpPr>
              <p:nvPr/>
            </p:nvSpPr>
            <p:spPr bwMode="auto">
              <a:xfrm>
                <a:off x="2595" y="4110"/>
                <a:ext cx="540"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s-ES" altLang="es-ES" sz="1200" i="1">
                    <a:latin typeface="Calibri" pitchFamily="34" charset="0"/>
                  </a:rPr>
                  <a:t>p</a:t>
                </a:r>
                <a:r>
                  <a:rPr lang="es-ES" altLang="es-ES" sz="1200" baseline="-25000">
                    <a:latin typeface="Calibri" pitchFamily="34" charset="0"/>
                  </a:rPr>
                  <a:t>f</a:t>
                </a:r>
              </a:p>
            </p:txBody>
          </p:sp>
        </p:grpSp>
      </p:grpSp>
      <p:grpSp>
        <p:nvGrpSpPr>
          <p:cNvPr id="31" name="Group 34"/>
          <p:cNvGrpSpPr>
            <a:grpSpLocks/>
          </p:cNvGrpSpPr>
          <p:nvPr/>
        </p:nvGrpSpPr>
        <p:grpSpPr bwMode="auto">
          <a:xfrm>
            <a:off x="5033963" y="1340962"/>
            <a:ext cx="3529012" cy="2016125"/>
            <a:chOff x="1940" y="8640"/>
            <a:chExt cx="5460" cy="3940"/>
          </a:xfrm>
        </p:grpSpPr>
        <p:sp>
          <p:nvSpPr>
            <p:cNvPr id="32" name="Line 35"/>
            <p:cNvSpPr>
              <a:spLocks noChangeShapeType="1"/>
            </p:cNvSpPr>
            <p:nvPr/>
          </p:nvSpPr>
          <p:spPr bwMode="auto">
            <a:xfrm>
              <a:off x="3360" y="8890"/>
              <a:ext cx="0" cy="32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 name="Line 36"/>
            <p:cNvSpPr>
              <a:spLocks noChangeShapeType="1"/>
            </p:cNvSpPr>
            <p:nvPr/>
          </p:nvSpPr>
          <p:spPr bwMode="auto">
            <a:xfrm>
              <a:off x="4683" y="8893"/>
              <a:ext cx="0" cy="32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4" name="Line 37"/>
            <p:cNvSpPr>
              <a:spLocks noChangeShapeType="1"/>
            </p:cNvSpPr>
            <p:nvPr/>
          </p:nvSpPr>
          <p:spPr bwMode="auto">
            <a:xfrm>
              <a:off x="3360" y="12160"/>
              <a:ext cx="131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5" name="Line 38"/>
            <p:cNvSpPr>
              <a:spLocks noChangeShapeType="1"/>
            </p:cNvSpPr>
            <p:nvPr/>
          </p:nvSpPr>
          <p:spPr bwMode="auto">
            <a:xfrm>
              <a:off x="3390" y="9800"/>
              <a:ext cx="12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6" name="Line 39"/>
            <p:cNvSpPr>
              <a:spLocks noChangeShapeType="1"/>
            </p:cNvSpPr>
            <p:nvPr/>
          </p:nvSpPr>
          <p:spPr bwMode="auto">
            <a:xfrm>
              <a:off x="3550" y="9870"/>
              <a:ext cx="2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7" name="Line 40"/>
            <p:cNvSpPr>
              <a:spLocks noChangeShapeType="1"/>
            </p:cNvSpPr>
            <p:nvPr/>
          </p:nvSpPr>
          <p:spPr bwMode="auto">
            <a:xfrm>
              <a:off x="3580" y="9940"/>
              <a:ext cx="2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 name="Line 41"/>
            <p:cNvSpPr>
              <a:spLocks noChangeShapeType="1"/>
            </p:cNvSpPr>
            <p:nvPr/>
          </p:nvSpPr>
          <p:spPr bwMode="auto">
            <a:xfrm>
              <a:off x="3590" y="10030"/>
              <a:ext cx="2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9" name="Text Box 42"/>
            <p:cNvSpPr txBox="1">
              <a:spLocks noChangeArrowheads="1"/>
            </p:cNvSpPr>
            <p:nvPr/>
          </p:nvSpPr>
          <p:spPr bwMode="auto">
            <a:xfrm>
              <a:off x="3430" y="11710"/>
              <a:ext cx="82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s-ES" altLang="zh-CN" sz="1200">
                  <a:latin typeface="Calibri" pitchFamily="34" charset="0"/>
                  <a:ea typeface="宋体" pitchFamily="2" charset="-122"/>
                </a:rPr>
                <a:t>PbLi</a:t>
              </a:r>
              <a:endParaRPr lang="es-ES" altLang="es-ES" sz="1800">
                <a:latin typeface="Calibri" pitchFamily="34" charset="0"/>
                <a:ea typeface="宋体" pitchFamily="2" charset="-122"/>
              </a:endParaRPr>
            </a:p>
          </p:txBody>
        </p:sp>
        <p:sp>
          <p:nvSpPr>
            <p:cNvPr id="40" name="Text Box 43"/>
            <p:cNvSpPr txBox="1">
              <a:spLocks noChangeArrowheads="1"/>
            </p:cNvSpPr>
            <p:nvPr/>
          </p:nvSpPr>
          <p:spPr bwMode="auto">
            <a:xfrm>
              <a:off x="3955" y="9045"/>
              <a:ext cx="82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s-ES" altLang="zh-CN" sz="1200">
                  <a:latin typeface="Calibri" pitchFamily="34" charset="0"/>
                  <a:ea typeface="宋体" pitchFamily="2" charset="-122"/>
                </a:rPr>
                <a:t>H</a:t>
              </a:r>
              <a:r>
                <a:rPr lang="es-ES" altLang="zh-CN" sz="1200" baseline="-25000">
                  <a:latin typeface="Calibri" pitchFamily="34" charset="0"/>
                  <a:ea typeface="宋体" pitchFamily="2" charset="-122"/>
                </a:rPr>
                <a:t>2</a:t>
              </a:r>
              <a:endParaRPr lang="es-ES" altLang="es-ES" sz="1800">
                <a:latin typeface="Calibri" pitchFamily="34" charset="0"/>
                <a:ea typeface="宋体" pitchFamily="2" charset="-122"/>
              </a:endParaRPr>
            </a:p>
          </p:txBody>
        </p:sp>
        <p:sp>
          <p:nvSpPr>
            <p:cNvPr id="41" name="Line 44"/>
            <p:cNvSpPr>
              <a:spLocks noChangeShapeType="1"/>
            </p:cNvSpPr>
            <p:nvPr/>
          </p:nvSpPr>
          <p:spPr bwMode="auto">
            <a:xfrm flipH="1">
              <a:off x="2850" y="10840"/>
              <a:ext cx="42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2" name="Text Box 45"/>
            <p:cNvSpPr txBox="1">
              <a:spLocks noChangeArrowheads="1"/>
            </p:cNvSpPr>
            <p:nvPr/>
          </p:nvSpPr>
          <p:spPr bwMode="auto">
            <a:xfrm>
              <a:off x="1940" y="11080"/>
              <a:ext cx="129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s-ES" altLang="zh-CN" sz="1200" dirty="0" err="1" smtClean="0">
                  <a:latin typeface="Calibri" pitchFamily="34" charset="0"/>
                  <a:ea typeface="宋体" pitchFamily="2" charset="-122"/>
                </a:rPr>
                <a:t>Tungsten</a:t>
              </a:r>
              <a:r>
                <a:rPr lang="es-ES" altLang="zh-CN" sz="1200" dirty="0" smtClean="0">
                  <a:latin typeface="Calibri" pitchFamily="34" charset="0"/>
                  <a:ea typeface="宋体" pitchFamily="2" charset="-122"/>
                </a:rPr>
                <a:t> </a:t>
              </a:r>
              <a:r>
                <a:rPr lang="es-ES" altLang="zh-CN" sz="1200" dirty="0" err="1">
                  <a:latin typeface="Calibri" pitchFamily="34" charset="0"/>
                  <a:ea typeface="宋体" pitchFamily="2" charset="-122"/>
                </a:rPr>
                <a:t>c</a:t>
              </a:r>
              <a:r>
                <a:rPr lang="es-ES" altLang="zh-CN" sz="1200" dirty="0" err="1" smtClean="0">
                  <a:latin typeface="Calibri" pitchFamily="34" charset="0"/>
                  <a:ea typeface="宋体" pitchFamily="2" charset="-122"/>
                </a:rPr>
                <a:t>rucible</a:t>
              </a:r>
              <a:endParaRPr lang="es-ES" altLang="es-ES" sz="1800" dirty="0">
                <a:latin typeface="Calibri" pitchFamily="34" charset="0"/>
                <a:ea typeface="宋体" pitchFamily="2" charset="-122"/>
              </a:endParaRPr>
            </a:p>
          </p:txBody>
        </p:sp>
        <p:sp>
          <p:nvSpPr>
            <p:cNvPr id="43" name="Line 46"/>
            <p:cNvSpPr>
              <a:spLocks noChangeShapeType="1"/>
            </p:cNvSpPr>
            <p:nvPr/>
          </p:nvSpPr>
          <p:spPr bwMode="auto">
            <a:xfrm flipV="1">
              <a:off x="6580" y="8910"/>
              <a:ext cx="0" cy="3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4" name="Line 47"/>
            <p:cNvSpPr>
              <a:spLocks noChangeShapeType="1"/>
            </p:cNvSpPr>
            <p:nvPr/>
          </p:nvSpPr>
          <p:spPr bwMode="auto">
            <a:xfrm flipH="1" flipV="1">
              <a:off x="5100" y="12170"/>
              <a:ext cx="1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5" name="Text Box 48"/>
            <p:cNvSpPr txBox="1">
              <a:spLocks noChangeArrowheads="1"/>
            </p:cNvSpPr>
            <p:nvPr/>
          </p:nvSpPr>
          <p:spPr bwMode="auto">
            <a:xfrm>
              <a:off x="6570" y="11940"/>
              <a:ext cx="82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s-ES" altLang="zh-CN" sz="1200">
                  <a:latin typeface="Calibri" pitchFamily="34" charset="0"/>
                  <a:ea typeface="宋体" pitchFamily="2" charset="-122"/>
                </a:rPr>
                <a:t>x = 0</a:t>
              </a:r>
              <a:endParaRPr lang="es-ES" altLang="es-ES" sz="1800">
                <a:latin typeface="Calibri" pitchFamily="34" charset="0"/>
                <a:ea typeface="宋体" pitchFamily="2" charset="-122"/>
              </a:endParaRPr>
            </a:p>
          </p:txBody>
        </p:sp>
        <p:sp>
          <p:nvSpPr>
            <p:cNvPr id="46" name="Text Box 49"/>
            <p:cNvSpPr txBox="1">
              <a:spLocks noChangeArrowheads="1"/>
            </p:cNvSpPr>
            <p:nvPr/>
          </p:nvSpPr>
          <p:spPr bwMode="auto">
            <a:xfrm>
              <a:off x="6580" y="9630"/>
              <a:ext cx="82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s-ES" altLang="zh-CN" sz="1200">
                  <a:latin typeface="Calibri" pitchFamily="34" charset="0"/>
                  <a:ea typeface="宋体" pitchFamily="2" charset="-122"/>
                </a:rPr>
                <a:t>x = a</a:t>
              </a:r>
              <a:endParaRPr lang="es-ES" altLang="es-ES" sz="1800">
                <a:latin typeface="Calibri" pitchFamily="34" charset="0"/>
                <a:ea typeface="宋体" pitchFamily="2" charset="-122"/>
              </a:endParaRPr>
            </a:p>
          </p:txBody>
        </p:sp>
        <p:sp>
          <p:nvSpPr>
            <p:cNvPr id="47" name="Line 50"/>
            <p:cNvSpPr>
              <a:spLocks noChangeShapeType="1"/>
            </p:cNvSpPr>
            <p:nvPr/>
          </p:nvSpPr>
          <p:spPr bwMode="auto">
            <a:xfrm>
              <a:off x="4820" y="9800"/>
              <a:ext cx="1770" cy="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48" name="Text Box 51"/>
            <p:cNvSpPr txBox="1">
              <a:spLocks noChangeArrowheads="1"/>
            </p:cNvSpPr>
            <p:nvPr/>
          </p:nvSpPr>
          <p:spPr bwMode="auto">
            <a:xfrm>
              <a:off x="6500" y="8640"/>
              <a:ext cx="82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s-ES" altLang="zh-CN" sz="1200">
                  <a:latin typeface="Calibri" pitchFamily="34" charset="0"/>
                  <a:ea typeface="宋体" pitchFamily="2" charset="-122"/>
                </a:rPr>
                <a:t>x</a:t>
              </a:r>
              <a:endParaRPr lang="es-ES" altLang="es-ES" sz="1800">
                <a:latin typeface="Calibri" pitchFamily="34" charset="0"/>
                <a:ea typeface="宋体" pitchFamily="2" charset="-122"/>
              </a:endParaRPr>
            </a:p>
          </p:txBody>
        </p:sp>
        <p:sp>
          <p:nvSpPr>
            <p:cNvPr id="49" name="Text Box 52"/>
            <p:cNvSpPr txBox="1">
              <a:spLocks noChangeArrowheads="1"/>
            </p:cNvSpPr>
            <p:nvPr/>
          </p:nvSpPr>
          <p:spPr bwMode="auto">
            <a:xfrm>
              <a:off x="4980" y="12230"/>
              <a:ext cx="82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s-ES" altLang="zh-CN" sz="1200">
                  <a:latin typeface="Calibri" pitchFamily="34" charset="0"/>
                  <a:ea typeface="宋体" pitchFamily="2" charset="-122"/>
                </a:rPr>
                <a:t>c(x)</a:t>
              </a:r>
              <a:endParaRPr lang="es-ES" altLang="es-ES" sz="1800">
                <a:latin typeface="Calibri" pitchFamily="34" charset="0"/>
                <a:ea typeface="宋体" pitchFamily="2" charset="-122"/>
              </a:endParaRPr>
            </a:p>
          </p:txBody>
        </p:sp>
        <p:sp>
          <p:nvSpPr>
            <p:cNvPr id="50" name="Freeform 53"/>
            <p:cNvSpPr>
              <a:spLocks/>
            </p:cNvSpPr>
            <p:nvPr/>
          </p:nvSpPr>
          <p:spPr bwMode="auto">
            <a:xfrm>
              <a:off x="5420" y="9800"/>
              <a:ext cx="1150" cy="2400"/>
            </a:xfrm>
            <a:custGeom>
              <a:avLst/>
              <a:gdLst>
                <a:gd name="T0" fmla="*/ 0 w 1150"/>
                <a:gd name="T1" fmla="*/ 0 h 2400"/>
                <a:gd name="T2" fmla="*/ 340 w 1150"/>
                <a:gd name="T3" fmla="*/ 340 h 2400"/>
                <a:gd name="T4" fmla="*/ 650 w 1150"/>
                <a:gd name="T5" fmla="*/ 810 h 2400"/>
                <a:gd name="T6" fmla="*/ 980 w 1150"/>
                <a:gd name="T7" fmla="*/ 1750 h 2400"/>
                <a:gd name="T8" fmla="*/ 1150 w 1150"/>
                <a:gd name="T9" fmla="*/ 2400 h 2400"/>
                <a:gd name="T10" fmla="*/ 0 60000 65536"/>
                <a:gd name="T11" fmla="*/ 0 60000 65536"/>
                <a:gd name="T12" fmla="*/ 0 60000 65536"/>
                <a:gd name="T13" fmla="*/ 0 60000 65536"/>
                <a:gd name="T14" fmla="*/ 0 60000 65536"/>
                <a:gd name="T15" fmla="*/ 0 w 1150"/>
                <a:gd name="T16" fmla="*/ 0 h 2400"/>
                <a:gd name="T17" fmla="*/ 1150 w 1150"/>
                <a:gd name="T18" fmla="*/ 2400 h 2400"/>
              </a:gdLst>
              <a:ahLst/>
              <a:cxnLst>
                <a:cxn ang="T10">
                  <a:pos x="T0" y="T1"/>
                </a:cxn>
                <a:cxn ang="T11">
                  <a:pos x="T2" y="T3"/>
                </a:cxn>
                <a:cxn ang="T12">
                  <a:pos x="T4" y="T5"/>
                </a:cxn>
                <a:cxn ang="T13">
                  <a:pos x="T6" y="T7"/>
                </a:cxn>
                <a:cxn ang="T14">
                  <a:pos x="T8" y="T9"/>
                </a:cxn>
              </a:cxnLst>
              <a:rect l="T15" t="T16" r="T17" b="T18"/>
              <a:pathLst>
                <a:path w="1150" h="2400">
                  <a:moveTo>
                    <a:pt x="0" y="0"/>
                  </a:moveTo>
                  <a:cubicBezTo>
                    <a:pt x="116" y="102"/>
                    <a:pt x="232" y="205"/>
                    <a:pt x="340" y="340"/>
                  </a:cubicBezTo>
                  <a:cubicBezTo>
                    <a:pt x="448" y="475"/>
                    <a:pt x="543" y="575"/>
                    <a:pt x="650" y="810"/>
                  </a:cubicBezTo>
                  <a:cubicBezTo>
                    <a:pt x="757" y="1045"/>
                    <a:pt x="897" y="1485"/>
                    <a:pt x="980" y="1750"/>
                  </a:cubicBezTo>
                  <a:cubicBezTo>
                    <a:pt x="1063" y="2015"/>
                    <a:pt x="1106" y="2207"/>
                    <a:pt x="1150" y="240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1" name="Oval 54"/>
            <p:cNvSpPr>
              <a:spLocks noChangeAspect="1" noChangeArrowheads="1"/>
            </p:cNvSpPr>
            <p:nvPr/>
          </p:nvSpPr>
          <p:spPr bwMode="auto">
            <a:xfrm>
              <a:off x="5377" y="9770"/>
              <a:ext cx="51" cy="51"/>
            </a:xfrm>
            <a:prstGeom prst="ellipse">
              <a:avLst/>
            </a:prstGeom>
            <a:solidFill>
              <a:srgbClr val="000000"/>
            </a:solidFill>
            <a:ln w="9525">
              <a:solidFill>
                <a:srgbClr val="000000"/>
              </a:solidFill>
              <a:round/>
              <a:headEnd/>
              <a:tailEnd/>
            </a:ln>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sz="1800">
                <a:latin typeface="Calibri" pitchFamily="34" charset="0"/>
              </a:endParaRPr>
            </a:p>
          </p:txBody>
        </p:sp>
        <p:sp>
          <p:nvSpPr>
            <p:cNvPr id="52" name="Text Box 55"/>
            <p:cNvSpPr txBox="1">
              <a:spLocks noChangeArrowheads="1"/>
            </p:cNvSpPr>
            <p:nvPr/>
          </p:nvSpPr>
          <p:spPr bwMode="auto">
            <a:xfrm>
              <a:off x="5200" y="9410"/>
              <a:ext cx="82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s-ES" altLang="zh-CN" sz="1200">
                  <a:latin typeface="Calibri" pitchFamily="34" charset="0"/>
                  <a:ea typeface="宋体" pitchFamily="2" charset="-122"/>
                </a:rPr>
                <a:t>c</a:t>
              </a:r>
              <a:r>
                <a:rPr lang="es-ES" altLang="zh-CN" sz="1200" baseline="-25000">
                  <a:latin typeface="Calibri" pitchFamily="34" charset="0"/>
                  <a:ea typeface="宋体" pitchFamily="2" charset="-122"/>
                </a:rPr>
                <a:t>0</a:t>
              </a:r>
              <a:endParaRPr lang="es-ES" altLang="es-ES" sz="1800">
                <a:latin typeface="Calibri" pitchFamily="34" charset="0"/>
                <a:ea typeface="宋体" pitchFamily="2" charset="-122"/>
              </a:endParaRPr>
            </a:p>
          </p:txBody>
        </p:sp>
        <p:sp>
          <p:nvSpPr>
            <p:cNvPr id="53" name="AutoShape 56"/>
            <p:cNvSpPr>
              <a:spLocks noChangeArrowheads="1"/>
            </p:cNvSpPr>
            <p:nvPr/>
          </p:nvSpPr>
          <p:spPr bwMode="auto">
            <a:xfrm>
              <a:off x="4145" y="9515"/>
              <a:ext cx="180" cy="220"/>
            </a:xfrm>
            <a:prstGeom prst="downArrow">
              <a:avLst>
                <a:gd name="adj1" fmla="val 50000"/>
                <a:gd name="adj2" fmla="val 30556"/>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u-ES" altLang="es-ES" sz="1800">
                <a:latin typeface="Calibri" pitchFamily="34" charset="0"/>
              </a:endParaRPr>
            </a:p>
          </p:txBody>
        </p:sp>
        <p:sp>
          <p:nvSpPr>
            <p:cNvPr id="54" name="Text Box 57"/>
            <p:cNvSpPr txBox="1">
              <a:spLocks noChangeArrowheads="1"/>
            </p:cNvSpPr>
            <p:nvPr/>
          </p:nvSpPr>
          <p:spPr bwMode="auto">
            <a:xfrm>
              <a:off x="3955" y="10050"/>
              <a:ext cx="82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s-ES" altLang="zh-CN" sz="1200">
                  <a:latin typeface="Calibri" pitchFamily="34" charset="0"/>
                  <a:ea typeface="宋体" pitchFamily="2" charset="-122"/>
                </a:rPr>
                <a:t>(H)</a:t>
              </a:r>
              <a:endParaRPr lang="es-ES" altLang="es-ES" sz="1800">
                <a:latin typeface="Calibri" pitchFamily="34" charset="0"/>
                <a:ea typeface="宋体" pitchFamily="2" charset="-122"/>
              </a:endParaRPr>
            </a:p>
          </p:txBody>
        </p:sp>
      </p:grpSp>
      <p:graphicFrame>
        <p:nvGraphicFramePr>
          <p:cNvPr id="55" name="Object 35"/>
          <p:cNvGraphicFramePr>
            <a:graphicFrameLocks noChangeAspect="1"/>
          </p:cNvGraphicFramePr>
          <p:nvPr>
            <p:extLst>
              <p:ext uri="{D42A27DB-BD31-4B8C-83A1-F6EECF244321}">
                <p14:modId xmlns:p14="http://schemas.microsoft.com/office/powerpoint/2010/main" val="2687295447"/>
              </p:ext>
            </p:extLst>
          </p:nvPr>
        </p:nvGraphicFramePr>
        <p:xfrm>
          <a:off x="323528" y="5533867"/>
          <a:ext cx="8383169" cy="631437"/>
        </p:xfrm>
        <a:graphic>
          <a:graphicData uri="http://schemas.openxmlformats.org/presentationml/2006/ole">
            <mc:AlternateContent xmlns:mc="http://schemas.openxmlformats.org/markup-compatibility/2006">
              <mc:Choice xmlns:v="urn:schemas-microsoft-com:vml" Requires="v">
                <p:oleObj spid="_x0000_s2200" name="Ecuación" r:id="rId4" imgW="5689600" imgH="431800" progId="Equation.3">
                  <p:embed/>
                </p:oleObj>
              </mc:Choice>
              <mc:Fallback>
                <p:oleObj name="Ecuación" r:id="rId4" imgW="56896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533867"/>
                        <a:ext cx="8383169" cy="631437"/>
                      </a:xfrm>
                      <a:prstGeom prst="rect">
                        <a:avLst/>
                      </a:prstGeom>
                      <a:solidFill>
                        <a:schemeClr val="bg1">
                          <a:alpha val="50195"/>
                        </a:schemeClr>
                      </a:solidFill>
                      <a:ln w="19050">
                        <a:solidFill>
                          <a:srgbClr val="FF0000"/>
                        </a:solidFill>
                        <a:miter lim="800000"/>
                        <a:headEnd/>
                        <a:tailEnd/>
                      </a:ln>
                    </p:spPr>
                  </p:pic>
                </p:oleObj>
              </mc:Fallback>
            </mc:AlternateContent>
          </a:graphicData>
        </a:graphic>
      </p:graphicFrame>
      <p:graphicFrame>
        <p:nvGraphicFramePr>
          <p:cNvPr id="56" name="Object 36"/>
          <p:cNvGraphicFramePr>
            <a:graphicFrameLocks noChangeAspect="1"/>
          </p:cNvGraphicFramePr>
          <p:nvPr>
            <p:extLst>
              <p:ext uri="{D42A27DB-BD31-4B8C-83A1-F6EECF244321}">
                <p14:modId xmlns:p14="http://schemas.microsoft.com/office/powerpoint/2010/main" val="356888484"/>
              </p:ext>
            </p:extLst>
          </p:nvPr>
        </p:nvGraphicFramePr>
        <p:xfrm>
          <a:off x="1979712" y="4411743"/>
          <a:ext cx="5581503" cy="673441"/>
        </p:xfrm>
        <a:graphic>
          <a:graphicData uri="http://schemas.openxmlformats.org/presentationml/2006/ole">
            <mc:AlternateContent xmlns:mc="http://schemas.openxmlformats.org/markup-compatibility/2006">
              <mc:Choice xmlns:v="urn:schemas-microsoft-com:vml" Requires="v">
                <p:oleObj spid="_x0000_s2201" name="Ecuación" r:id="rId6" imgW="3784600" imgH="457200" progId="Equation.3">
                  <p:embed/>
                </p:oleObj>
              </mc:Choice>
              <mc:Fallback>
                <p:oleObj name="Ecuación" r:id="rId6" imgW="3784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4411743"/>
                        <a:ext cx="5581503" cy="673441"/>
                      </a:xfrm>
                      <a:prstGeom prst="rect">
                        <a:avLst/>
                      </a:prstGeom>
                      <a:solidFill>
                        <a:schemeClr val="bg1">
                          <a:alpha val="50195"/>
                        </a:schemeClr>
                      </a:solidFill>
                      <a:ln w="19050">
                        <a:solidFill>
                          <a:srgbClr val="006600"/>
                        </a:solidFill>
                        <a:miter lim="800000"/>
                        <a:headEnd/>
                        <a:tailEnd/>
                      </a:ln>
                    </p:spPr>
                  </p:pic>
                </p:oleObj>
              </mc:Fallback>
            </mc:AlternateContent>
          </a:graphicData>
        </a:graphic>
      </p:graphicFrame>
      <p:sp>
        <p:nvSpPr>
          <p:cNvPr id="57" name="Rectangle 3"/>
          <p:cNvSpPr txBox="1">
            <a:spLocks noChangeArrowheads="1"/>
          </p:cNvSpPr>
          <p:nvPr/>
        </p:nvSpPr>
        <p:spPr bwMode="auto">
          <a:xfrm>
            <a:off x="4068812" y="3990454"/>
            <a:ext cx="15113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spcBef>
                <a:spcPct val="20000"/>
              </a:spcBef>
            </a:pPr>
            <a:r>
              <a:rPr lang="es-ES" altLang="es-ES" sz="1600" b="1" dirty="0" err="1" smtClean="0">
                <a:solidFill>
                  <a:srgbClr val="006600"/>
                </a:solidFill>
                <a:latin typeface="Arial" charset="0"/>
              </a:rPr>
              <a:t>Absorption</a:t>
            </a:r>
            <a:endParaRPr lang="es-ES" altLang="es-ES" sz="1600" b="1" dirty="0">
              <a:solidFill>
                <a:srgbClr val="006600"/>
              </a:solidFill>
              <a:latin typeface="Arial" charset="0"/>
            </a:endParaRPr>
          </a:p>
        </p:txBody>
      </p:sp>
      <p:sp>
        <p:nvSpPr>
          <p:cNvPr id="58" name="Rectangle 3"/>
          <p:cNvSpPr txBox="1">
            <a:spLocks noChangeArrowheads="1"/>
          </p:cNvSpPr>
          <p:nvPr/>
        </p:nvSpPr>
        <p:spPr bwMode="auto">
          <a:xfrm>
            <a:off x="4068812" y="5155282"/>
            <a:ext cx="1511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spcBef>
                <a:spcPct val="20000"/>
              </a:spcBef>
            </a:pPr>
            <a:r>
              <a:rPr lang="es-ES" altLang="es-ES" sz="1600" b="1" dirty="0" err="1" smtClean="0">
                <a:solidFill>
                  <a:srgbClr val="FF0000"/>
                </a:solidFill>
                <a:latin typeface="Arial" charset="0"/>
              </a:rPr>
              <a:t>Desorption</a:t>
            </a:r>
            <a:endParaRPr lang="es-ES" altLang="es-ES" sz="1600" b="1" dirty="0">
              <a:solidFill>
                <a:srgbClr val="FF0000"/>
              </a:solidFill>
              <a:latin typeface="Arial" charset="0"/>
            </a:endParaRPr>
          </a:p>
        </p:txBody>
      </p:sp>
    </p:spTree>
    <p:extLst>
      <p:ext uri="{BB962C8B-B14F-4D97-AF65-F5344CB8AC3E}">
        <p14:creationId xmlns:p14="http://schemas.microsoft.com/office/powerpoint/2010/main" val="53466698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Bar Segoe Template</Template>
  <TotalTime>7654</TotalTime>
  <Words>3961</Words>
  <Application>Microsoft Office PowerPoint</Application>
  <PresentationFormat>Presentación en pantalla (4:3)</PresentationFormat>
  <Paragraphs>372</Paragraphs>
  <Slides>25</Slides>
  <Notes>25</Notes>
  <HiddenSlides>0</HiddenSlides>
  <MMClips>0</MMClips>
  <ScaleCrop>false</ScaleCrop>
  <HeadingPairs>
    <vt:vector size="6" baseType="variant">
      <vt:variant>
        <vt:lpstr>Tema</vt:lpstr>
      </vt:variant>
      <vt:variant>
        <vt:i4>2</vt:i4>
      </vt:variant>
      <vt:variant>
        <vt:lpstr>Servidores OLE incrustados</vt:lpstr>
      </vt:variant>
      <vt:variant>
        <vt:i4>3</vt:i4>
      </vt:variant>
      <vt:variant>
        <vt:lpstr>Títulos de diapositiva</vt:lpstr>
      </vt:variant>
      <vt:variant>
        <vt:i4>25</vt:i4>
      </vt:variant>
    </vt:vector>
  </HeadingPairs>
  <TitlesOfParts>
    <vt:vector size="30" baseType="lpstr">
      <vt:lpstr>1_White with Blue Bar Segoe Template</vt:lpstr>
      <vt:lpstr>White with Courier font for code slides</vt:lpstr>
      <vt:lpstr>SigmaPlotGraphicObject.9</vt:lpstr>
      <vt:lpstr>Ecuación</vt:lpstr>
      <vt:lpstr>Gráfico de Microsoft Excel</vt:lpstr>
      <vt:lpstr>Experimental data for tritium transport modeling</vt:lpstr>
      <vt:lpstr>Summary</vt:lpstr>
      <vt:lpstr>Characterization of hydrogen isotopes transport properties</vt:lpstr>
      <vt:lpstr>Permeation facility</vt:lpstr>
      <vt:lpstr>Permeation facility</vt:lpstr>
      <vt:lpstr>Permeation experiments data</vt:lpstr>
      <vt:lpstr>Absorption-desorption facility</vt:lpstr>
      <vt:lpstr>Absorption-desorption facility</vt:lpstr>
      <vt:lpstr>Absorption-desorption experiments data</vt:lpstr>
      <vt:lpstr>H solubility and diffusivity in Li15.7Pb</vt:lpstr>
      <vt:lpstr>Examples of ongoing activities</vt:lpstr>
      <vt:lpstr>PCTPro-2000</vt:lpstr>
      <vt:lpstr>PCTPro-2000</vt:lpstr>
      <vt:lpstr>Hydrogen trapping by helium in materials</vt:lpstr>
      <vt:lpstr>Thermal desorption spectrometry</vt:lpstr>
      <vt:lpstr>Experiments under irradiation in CIEMAT</vt:lpstr>
      <vt:lpstr>Experiments under irradiation in CIEMAT</vt:lpstr>
      <vt:lpstr>Experiments under irradiation in CIEMAT</vt:lpstr>
      <vt:lpstr>Sôret effect experiment</vt:lpstr>
      <vt:lpstr>Experimental rig</vt:lpstr>
      <vt:lpstr>Experimental rig</vt:lpstr>
      <vt:lpstr>Characterisation of coatings as corrosion &amp; permeation barriers</vt:lpstr>
      <vt:lpstr>Characterisation of coatings as corrosion &amp; permeation barriers</vt:lpstr>
      <vt:lpstr>Implanted deuterium release in ceramics</vt:lpstr>
      <vt:lpstr>Fusion materials database</vt:lpstr>
    </vt:vector>
  </TitlesOfParts>
  <Company>Ciemat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Brazed connector</dc:title>
  <dc:creator>Administrador</dc:creator>
  <cp:lastModifiedBy>Monosa</cp:lastModifiedBy>
  <cp:revision>520</cp:revision>
  <dcterms:created xsi:type="dcterms:W3CDTF">2012-08-30T10:10:04Z</dcterms:created>
  <dcterms:modified xsi:type="dcterms:W3CDTF">2014-11-14T07:36:03Z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