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4" r:id="rId3"/>
    <p:sldMasterId id="2147483672" r:id="rId4"/>
    <p:sldMasterId id="214748368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7" r:id="rId7"/>
    <p:sldId id="314" r:id="rId8"/>
    <p:sldId id="299" r:id="rId9"/>
    <p:sldId id="312" r:id="rId10"/>
    <p:sldId id="300" r:id="rId11"/>
    <p:sldId id="301" r:id="rId12"/>
    <p:sldId id="271" r:id="rId13"/>
    <p:sldId id="272" r:id="rId14"/>
    <p:sldId id="286" r:id="rId15"/>
    <p:sldId id="278" r:id="rId16"/>
    <p:sldId id="297" r:id="rId17"/>
    <p:sldId id="279" r:id="rId18"/>
    <p:sldId id="309" r:id="rId19"/>
    <p:sldId id="311" r:id="rId20"/>
    <p:sldId id="288" r:id="rId21"/>
    <p:sldId id="304" r:id="rId22"/>
    <p:sldId id="305" r:id="rId23"/>
    <p:sldId id="306" r:id="rId24"/>
    <p:sldId id="307" r:id="rId25"/>
    <p:sldId id="308" r:id="rId26"/>
    <p:sldId id="291" r:id="rId27"/>
    <p:sldId id="313" r:id="rId28"/>
    <p:sldId id="316" r:id="rId29"/>
    <p:sldId id="317" r:id="rId30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100" d="100"/>
          <a:sy n="100" d="100"/>
        </p:scale>
        <p:origin x="-4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 dirty="0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 dirty="0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28FE220B-D5F2-4C41-8D8A-8195764EEC50}" type="presOf" srcId="{4EBB9AF8-B04B-4631-AD1E-E16F2E0B18BD}" destId="{31E46F77-7E56-4984-875C-24BA7F6E817F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3BFCF77D-1E17-4CBB-B4D3-88A11AADDF18}" type="presOf" srcId="{41F53676-988A-437A-99B2-AD6909EB90C4}" destId="{74534D65-A44C-451F-92DE-1044A689A504}" srcOrd="0" destOrd="0" presId="urn:microsoft.com/office/officeart/2005/8/layout/vList2"/>
    <dgm:cxn modelId="{5B0B523C-A406-4C6A-A2AD-BDFCC9368DE5}" type="presOf" srcId="{802B537A-CDDD-4826-924A-A5085DB3F3E6}" destId="{6559B298-B4D7-4FED-9BB3-480F3F558C76}" srcOrd="0" destOrd="0" presId="urn:microsoft.com/office/officeart/2005/8/layout/vList2"/>
    <dgm:cxn modelId="{D321FA9C-8A6B-45F3-9E2F-AA99A1A09990}" type="presParOf" srcId="{74534D65-A44C-451F-92DE-1044A689A504}" destId="{6559B298-B4D7-4FED-9BB3-480F3F558C76}" srcOrd="0" destOrd="0" presId="urn:microsoft.com/office/officeart/2005/8/layout/vList2"/>
    <dgm:cxn modelId="{A2FC8666-72BF-416E-89DF-CA3FD865C35F}" type="presParOf" srcId="{74534D65-A44C-451F-92DE-1044A689A504}" destId="{EA8D241F-F40B-4ED0-8CE8-F6DB10F3584A}" srcOrd="1" destOrd="0" presId="urn:microsoft.com/office/officeart/2005/8/layout/vList2"/>
    <dgm:cxn modelId="{7F7335AB-7ECD-469E-91B9-52547DDB8162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 dirty="0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 dirty="0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B499D7CB-A9BB-44CE-A976-DE01D010BAED}" type="presOf" srcId="{802B537A-CDDD-4826-924A-A5085DB3F3E6}" destId="{6559B298-B4D7-4FED-9BB3-480F3F558C76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51CB671C-CB3F-4B66-A71E-0C6D8B08EE89}" type="presOf" srcId="{4EBB9AF8-B04B-4631-AD1E-E16F2E0B18BD}" destId="{31E46F77-7E56-4984-875C-24BA7F6E817F}" srcOrd="0" destOrd="0" presId="urn:microsoft.com/office/officeart/2005/8/layout/vList2"/>
    <dgm:cxn modelId="{67AA73E6-8294-4965-A0F8-CCDE3BFB21CC}" type="presOf" srcId="{41F53676-988A-437A-99B2-AD6909EB90C4}" destId="{74534D65-A44C-451F-92DE-1044A689A504}" srcOrd="0" destOrd="0" presId="urn:microsoft.com/office/officeart/2005/8/layout/vList2"/>
    <dgm:cxn modelId="{35DF16FD-5C35-44DF-B606-E2A9254BA4CE}" type="presParOf" srcId="{74534D65-A44C-451F-92DE-1044A689A504}" destId="{6559B298-B4D7-4FED-9BB3-480F3F558C76}" srcOrd="0" destOrd="0" presId="urn:microsoft.com/office/officeart/2005/8/layout/vList2"/>
    <dgm:cxn modelId="{28FF87FC-00FA-4FAB-B962-F21B90F0B6B8}" type="presParOf" srcId="{74534D65-A44C-451F-92DE-1044A689A504}" destId="{EA8D241F-F40B-4ED0-8CE8-F6DB10F3584A}" srcOrd="1" destOrd="0" presId="urn:microsoft.com/office/officeart/2005/8/layout/vList2"/>
    <dgm:cxn modelId="{6AF14560-7FEE-417F-8E8A-AC3CF17186FD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 dirty="0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 dirty="0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6E492334-85C3-44B4-B226-D8FA1B777A7B}" type="presOf" srcId="{4EBB9AF8-B04B-4631-AD1E-E16F2E0B18BD}" destId="{31E46F77-7E56-4984-875C-24BA7F6E817F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782585D0-1CB4-479B-9792-EB3F0CE78356}" type="presOf" srcId="{802B537A-CDDD-4826-924A-A5085DB3F3E6}" destId="{6559B298-B4D7-4FED-9BB3-480F3F558C76}" srcOrd="0" destOrd="0" presId="urn:microsoft.com/office/officeart/2005/8/layout/vList2"/>
    <dgm:cxn modelId="{67240775-4AB2-4EAD-8EE6-A8E3151386EC}" type="presOf" srcId="{41F53676-988A-437A-99B2-AD6909EB90C4}" destId="{74534D65-A44C-451F-92DE-1044A689A504}" srcOrd="0" destOrd="0" presId="urn:microsoft.com/office/officeart/2005/8/layout/vList2"/>
    <dgm:cxn modelId="{6D05D2F0-0FFA-44B8-899A-50A42CD304D0}" type="presParOf" srcId="{74534D65-A44C-451F-92DE-1044A689A504}" destId="{6559B298-B4D7-4FED-9BB3-480F3F558C76}" srcOrd="0" destOrd="0" presId="urn:microsoft.com/office/officeart/2005/8/layout/vList2"/>
    <dgm:cxn modelId="{2E61948A-37C0-49FE-B320-2495866A88AD}" type="presParOf" srcId="{74534D65-A44C-451F-92DE-1044A689A504}" destId="{EA8D241F-F40B-4ED0-8CE8-F6DB10F3584A}" srcOrd="1" destOrd="0" presId="urn:microsoft.com/office/officeart/2005/8/layout/vList2"/>
    <dgm:cxn modelId="{2E400EA8-EBBD-4FEB-98AC-572148D39663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 dirty="0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 dirty="0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19C7AF35-1BB4-404F-A490-5DBEDB9DBDDA}" type="presOf" srcId="{802B537A-CDDD-4826-924A-A5085DB3F3E6}" destId="{6559B298-B4D7-4FED-9BB3-480F3F558C76}" srcOrd="0" destOrd="0" presId="urn:microsoft.com/office/officeart/2005/8/layout/vList2"/>
    <dgm:cxn modelId="{70BFCAF7-8EE4-4C25-B70F-3E93B43ED1F7}" type="presOf" srcId="{41F53676-988A-437A-99B2-AD6909EB90C4}" destId="{74534D65-A44C-451F-92DE-1044A689A504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2D61F468-3F84-4134-A73B-96D2D72AA6AA}" type="presOf" srcId="{4EBB9AF8-B04B-4631-AD1E-E16F2E0B18BD}" destId="{31E46F77-7E56-4984-875C-24BA7F6E817F}" srcOrd="0" destOrd="0" presId="urn:microsoft.com/office/officeart/2005/8/layout/vList2"/>
    <dgm:cxn modelId="{7DB909D3-F5EC-4DF5-A388-E4BE72291FBE}" type="presParOf" srcId="{74534D65-A44C-451F-92DE-1044A689A504}" destId="{6559B298-B4D7-4FED-9BB3-480F3F558C76}" srcOrd="0" destOrd="0" presId="urn:microsoft.com/office/officeart/2005/8/layout/vList2"/>
    <dgm:cxn modelId="{9AA732F8-9BD5-4FAB-A69F-FDB4BFE29A3B}" type="presParOf" srcId="{74534D65-A44C-451F-92DE-1044A689A504}" destId="{EA8D241F-F40B-4ED0-8CE8-F6DB10F3584A}" srcOrd="1" destOrd="0" presId="urn:microsoft.com/office/officeart/2005/8/layout/vList2"/>
    <dgm:cxn modelId="{E151F221-53EF-4BDB-A4EF-8992AA120A39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 dirty="0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 dirty="0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FA610CCA-E592-4CA6-B839-E68A53469A03}" type="presOf" srcId="{41F53676-988A-437A-99B2-AD6909EB90C4}" destId="{74534D65-A44C-451F-92DE-1044A689A504}" srcOrd="0" destOrd="0" presId="urn:microsoft.com/office/officeart/2005/8/layout/vList2"/>
    <dgm:cxn modelId="{39FA1A3D-A0BD-4FA1-AC7D-C3B6AA118CDE}" type="presOf" srcId="{4EBB9AF8-B04B-4631-AD1E-E16F2E0B18BD}" destId="{31E46F77-7E56-4984-875C-24BA7F6E817F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02C53DC4-9A74-4573-B3A9-50045DF8D050}" type="presOf" srcId="{802B537A-CDDD-4826-924A-A5085DB3F3E6}" destId="{6559B298-B4D7-4FED-9BB3-480F3F558C76}" srcOrd="0" destOrd="0" presId="urn:microsoft.com/office/officeart/2005/8/layout/vList2"/>
    <dgm:cxn modelId="{95FB5A5E-2A0B-4C6A-B318-29C81F176BAE}" type="presParOf" srcId="{74534D65-A44C-451F-92DE-1044A689A504}" destId="{6559B298-B4D7-4FED-9BB3-480F3F558C76}" srcOrd="0" destOrd="0" presId="urn:microsoft.com/office/officeart/2005/8/layout/vList2"/>
    <dgm:cxn modelId="{AA70BC9C-9417-44DD-B828-B8A49F8F22D7}" type="presParOf" srcId="{74534D65-A44C-451F-92DE-1044A689A504}" destId="{EA8D241F-F40B-4ED0-8CE8-F6DB10F3584A}" srcOrd="1" destOrd="0" presId="urn:microsoft.com/office/officeart/2005/8/layout/vList2"/>
    <dgm:cxn modelId="{2E6D048D-A9B9-444A-AD39-033BDE6ED22B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14/11/2014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14/11/2014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74" tIns="47137" rIns="94274" bIns="4713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4274" tIns="47137" rIns="94274" bIns="4713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0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Le Guern STAC Brussels 25/09/2008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8EEE5-C5F2-4161-9B4F-6C33945A7CFF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Le Guern STAC Brussels 25/09/2008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6CD4A-88FB-4D35-9A0F-ABD51D9A13D7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0" dirty="0">
                <a:ea typeface="Calibri"/>
                <a:cs typeface="Garamond"/>
              </a:rPr>
              <a:t>May 2014 HHF tests at IDTF in St Petersburg, beyond the design requirements</a:t>
            </a:r>
            <a:endParaRPr lang="en-GB" b="0" dirty="0">
              <a:ea typeface="Calibri"/>
              <a:cs typeface="Times New Roman"/>
            </a:endParaRPr>
          </a:p>
          <a:p>
            <a:r>
              <a:rPr lang="en-GB" b="0" dirty="0">
                <a:ea typeface="Calibri"/>
                <a:cs typeface="Garamond"/>
              </a:rPr>
              <a:t>- 3 W </a:t>
            </a:r>
            <a:r>
              <a:rPr lang="en-GB" b="0" dirty="0" err="1">
                <a:ea typeface="Calibri"/>
                <a:cs typeface="Garamond"/>
              </a:rPr>
              <a:t>mbs</a:t>
            </a:r>
            <a:r>
              <a:rPr lang="en-GB" b="0" dirty="0">
                <a:ea typeface="Calibri"/>
                <a:cs typeface="Garamond"/>
              </a:rPr>
              <a:t> (2 ANSALDO 6 mm W and 1 </a:t>
            </a:r>
            <a:r>
              <a:rPr lang="en-GB" b="0" dirty="0" err="1">
                <a:ea typeface="Calibri"/>
                <a:cs typeface="Garamond"/>
              </a:rPr>
              <a:t>Plansee</a:t>
            </a:r>
            <a:r>
              <a:rPr lang="en-GB" b="0" dirty="0">
                <a:ea typeface="Calibri"/>
                <a:cs typeface="Garamond"/>
              </a:rPr>
              <a:t> 5.5 mm W) </a:t>
            </a:r>
            <a:endParaRPr lang="en-GB" b="0" dirty="0">
              <a:ea typeface="Calibri"/>
              <a:cs typeface="Times New Roman"/>
            </a:endParaRPr>
          </a:p>
          <a:p>
            <a:r>
              <a:rPr lang="en-GB" b="1" dirty="0">
                <a:ea typeface="Calibri"/>
                <a:cs typeface="Garamond"/>
              </a:rPr>
              <a:t>- 5000 cycles at 10 MW/m</a:t>
            </a:r>
            <a:r>
              <a:rPr lang="en-GB" b="1" baseline="30000" dirty="0">
                <a:ea typeface="Calibri"/>
                <a:cs typeface="Garamond"/>
              </a:rPr>
              <a:t>2</a:t>
            </a:r>
            <a:r>
              <a:rPr lang="en-GB" b="1" dirty="0">
                <a:ea typeface="Calibri"/>
                <a:cs typeface="Garamond"/>
              </a:rPr>
              <a:t> + </a:t>
            </a:r>
            <a:r>
              <a:rPr lang="en-GB" b="1" dirty="0">
                <a:ea typeface="Calibri"/>
              </a:rPr>
              <a:t> </a:t>
            </a:r>
            <a:r>
              <a:rPr lang="en-GB" b="1" dirty="0">
                <a:ea typeface="Calibri"/>
                <a:cs typeface="Garamond"/>
              </a:rPr>
              <a:t>300 cycles at 20 MW/m</a:t>
            </a:r>
            <a:r>
              <a:rPr lang="en-GB" b="1" baseline="30000" dirty="0">
                <a:ea typeface="Calibri"/>
                <a:cs typeface="Garamond"/>
              </a:rPr>
              <a:t>2</a:t>
            </a:r>
            <a:r>
              <a:rPr lang="en-GB" b="1" dirty="0">
                <a:ea typeface="Calibri"/>
                <a:cs typeface="Garamond"/>
              </a:rPr>
              <a:t> + </a:t>
            </a:r>
            <a:r>
              <a:rPr lang="en-GB" b="1" dirty="0">
                <a:ea typeface="Calibri"/>
              </a:rPr>
              <a:t> </a:t>
            </a:r>
            <a:r>
              <a:rPr lang="en-GB" b="1" dirty="0">
                <a:ea typeface="Calibri"/>
                <a:cs typeface="Garamond"/>
              </a:rPr>
              <a:t>700 cycles at 20 MW/m</a:t>
            </a:r>
            <a:r>
              <a:rPr lang="en-GB" b="1" baseline="30000" dirty="0">
                <a:ea typeface="Calibri"/>
                <a:cs typeface="Garamond"/>
              </a:rPr>
              <a:t>2</a:t>
            </a:r>
            <a:r>
              <a:rPr lang="en-GB" b="1" dirty="0">
                <a:ea typeface="Calibri"/>
                <a:cs typeface="Garamond"/>
              </a:rPr>
              <a:t> </a:t>
            </a:r>
            <a:endParaRPr lang="en-GB" b="1" dirty="0"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CED-048A-4C9A-9D4F-6802FCAC46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2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equally challenging area is the Breeding Blankets, whose primary functions of:</a:t>
            </a:r>
          </a:p>
          <a:p>
            <a:pPr marL="230220" indent="-230220">
              <a:buFontTx/>
              <a:buAutoNum type="arabicParenR"/>
              <a:defRPr/>
            </a:pPr>
            <a:r>
              <a:rPr lang="en-US" dirty="0" smtClean="0"/>
              <a:t>Breeding sufficient Tritium to sustain fusion operations</a:t>
            </a:r>
          </a:p>
          <a:p>
            <a:pPr marL="230220" indent="-230220">
              <a:buFontTx/>
              <a:buAutoNum type="arabicParenR"/>
              <a:defRPr/>
            </a:pPr>
            <a:r>
              <a:rPr lang="en-US" dirty="0" smtClean="0"/>
              <a:t>Absorbing neutrons and extracting the thermal energy for use in electrical production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are really at the core of the DEMO Plant functionality.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Only HCPB and HCLL will be tested as part of the ITER TBM </a:t>
            </a:r>
            <a:r>
              <a:rPr lang="en-US" dirty="0" err="1" smtClean="0"/>
              <a:t>programme</a:t>
            </a:r>
            <a:r>
              <a:rPr lang="en-US" dirty="0" smtClean="0"/>
              <a:t>: but, even following a successful TBM </a:t>
            </a:r>
            <a:r>
              <a:rPr lang="en-US" dirty="0" err="1" smtClean="0"/>
              <a:t>prog</a:t>
            </a:r>
            <a:r>
              <a:rPr lang="en-US" dirty="0" smtClean="0"/>
              <a:t>,  large knowledge gaps will remain due to the much lower n-fluence of ITER.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Here we can see a qualitative comparison of 4 breeding blanket concepts currently under assessment in the DEMO CDA phase. Clearly, each blanket concept has a mixture of strengths and weakness and much more R&amp;D, design and analysis is required at both a system and component level in order to make an objective selection by 2020.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6EDF0-9A0B-4E45-86D1-4A4ED18AE8AC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2EC5-BB9A-41CC-B121-E948714732F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2376264" cy="90566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Power Plant Physics and Technology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6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start06no_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72538AB-6DF1-4862-BD7E-164C4C4850D1}" type="slidenum">
              <a:rPr lang="en-US" altLang="en-US" sz="1200" b="0" smtClean="0">
                <a:solidFill>
                  <a:srgbClr val="C0504D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rgbClr val="C0504D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54E58-21CE-4F0F-83BF-51478161698D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97357" indent="-200911">
              <a:spcBef>
                <a:spcPts val="562"/>
              </a:spcBef>
              <a:buClrTx/>
              <a:buChar char="-"/>
              <a:defRPr sz="2700"/>
            </a:lvl2pPr>
            <a:lvl3pPr marL="553621" indent="-160729">
              <a:defRPr sz="2400"/>
            </a:lvl3pPr>
            <a:lvl4pPr marL="750067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946513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xfrm>
            <a:off x="8799513" y="6653213"/>
            <a:ext cx="220662" cy="20955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A5D-566E-4E7E-9107-817784D88FAE}" type="slidenum">
              <a:rPr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16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7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2376264" cy="90566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Power Plant Physics and Technology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834880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G. Federici | TOFE 2014| Anaheim (USA)| 12/11/2014|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838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0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start06no_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72538AB-6DF1-4862-BD7E-164C4C4850D1}" type="slidenum">
              <a:rPr lang="en-US" altLang="en-US" sz="1200" b="0" smtClean="0">
                <a:solidFill>
                  <a:srgbClr val="C0504D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rgbClr val="C0504D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54E58-21CE-4F0F-83BF-51478161698D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71184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</a:rPr>
              <a:t>G. Federici | 2</a:t>
            </a:r>
            <a:r>
              <a:rPr lang="en-GB" baseline="30000" dirty="0" smtClean="0">
                <a:solidFill>
                  <a:prstClr val="black"/>
                </a:solidFill>
              </a:rPr>
              <a:t>nd</a:t>
            </a:r>
            <a:r>
              <a:rPr lang="en-GB" dirty="0" smtClean="0">
                <a:solidFill>
                  <a:prstClr val="black"/>
                </a:solidFill>
              </a:rPr>
              <a:t>  EU-US DCLL Workshop | UCLA  (USA)| 14-15/11/2014|</a:t>
            </a:r>
            <a:r>
              <a:rPr lang="en-GB" dirty="0" smtClean="0"/>
              <a:t>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97357" indent="-200911">
              <a:spcBef>
                <a:spcPts val="562"/>
              </a:spcBef>
              <a:buClrTx/>
              <a:buChar char="-"/>
              <a:defRPr sz="2700"/>
            </a:lvl2pPr>
            <a:lvl3pPr marL="553621" indent="-160729">
              <a:defRPr sz="2400"/>
            </a:lvl3pPr>
            <a:lvl4pPr marL="750067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946513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xfrm>
            <a:off x="8799513" y="6653213"/>
            <a:ext cx="220662" cy="20955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A5D-566E-4E7E-9107-817784D88FAE}" type="slidenum">
              <a:rPr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6570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23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2376264" cy="90566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Power Plant Physics and Technology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57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834880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G. Federici | TOFE 2014| Anaheim (USA)| 12/11/2014|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180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8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4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start06no_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72538AB-6DF1-4862-BD7E-164C4C4850D1}" type="slidenum">
              <a:rPr lang="en-US" altLang="en-US" sz="1200" b="0" smtClean="0">
                <a:solidFill>
                  <a:srgbClr val="C0504D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rgbClr val="C0504D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54E58-21CE-4F0F-83BF-51478161698D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8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97357" indent="-200911">
              <a:spcBef>
                <a:spcPts val="562"/>
              </a:spcBef>
              <a:buClrTx/>
              <a:buChar char="-"/>
              <a:defRPr sz="2700"/>
            </a:lvl2pPr>
            <a:lvl3pPr marL="553621" indent="-160729">
              <a:defRPr sz="2400"/>
            </a:lvl3pPr>
            <a:lvl4pPr marL="750067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946513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xfrm>
            <a:off x="8799513" y="6653213"/>
            <a:ext cx="220662" cy="20955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A5D-566E-4E7E-9107-817784D88FAE}" type="slidenum">
              <a:rPr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457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330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2376264" cy="90566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Power Plant Physics and Technology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93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4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71184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prstClr val="black"/>
                </a:solidFill>
              </a:rPr>
              <a:t>G. Federici | 2</a:t>
            </a:r>
            <a:r>
              <a:rPr lang="en-GB" baseline="30000" dirty="0" smtClean="0">
                <a:solidFill>
                  <a:prstClr val="black"/>
                </a:solidFill>
              </a:rPr>
              <a:t>nd</a:t>
            </a:r>
            <a:r>
              <a:rPr lang="en-GB" dirty="0" smtClean="0">
                <a:solidFill>
                  <a:prstClr val="black"/>
                </a:solidFill>
              </a:rPr>
              <a:t>  EU-US DCLL Workshop | UCLA  (USA)| 14-15/11/2014|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8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start06no_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72538AB-6DF1-4862-BD7E-164C4C4850D1}" type="slidenum">
              <a:rPr lang="en-US" altLang="en-US" sz="1200" b="0" smtClean="0">
                <a:solidFill>
                  <a:srgbClr val="C0504D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rgbClr val="C0504D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54E58-21CE-4F0F-83BF-51478161698D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02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97357" indent="-200911">
              <a:spcBef>
                <a:spcPts val="562"/>
              </a:spcBef>
              <a:buClrTx/>
              <a:buChar char="-"/>
              <a:defRPr sz="2700"/>
            </a:lvl2pPr>
            <a:lvl3pPr marL="553621" indent="-160729">
              <a:defRPr sz="2400"/>
            </a:lvl3pPr>
            <a:lvl4pPr marL="750067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946513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xfrm>
            <a:off x="8799513" y="6653213"/>
            <a:ext cx="220662" cy="20955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A5D-566E-4E7E-9107-817784D88FAE}" type="slidenum">
              <a:rPr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8261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8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56-92AB-41E1-BEAB-7F607955A750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E831-23EF-4C23-A1CE-D469BA69D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4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start06no_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72538AB-6DF1-4862-BD7E-164C4C4850D1}" type="slidenum">
              <a:rPr lang="en-US" altLang="en-US" sz="1200" b="0" smtClean="0">
                <a:solidFill>
                  <a:schemeClr val="accent2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54E58-21CE-4F0F-83BF-5147816169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1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97357" indent="-200911">
              <a:spcBef>
                <a:spcPts val="562"/>
              </a:spcBef>
              <a:buClrTx/>
              <a:buChar char="-"/>
              <a:defRPr sz="2700"/>
            </a:lvl2pPr>
            <a:lvl3pPr marL="553621" indent="-160729">
              <a:defRPr sz="2400"/>
            </a:lvl3pPr>
            <a:lvl4pPr marL="750067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946513" indent="-160729">
              <a:buClr>
                <a:srgbClr val="011279"/>
              </a:buClr>
              <a:defRPr sz="2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xfrm>
            <a:off x="8799513" y="6653213"/>
            <a:ext cx="220662" cy="20955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A5D-566E-4E7E-9107-817784D88FAE}" type="slidenum">
              <a:rPr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16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9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2376264" cy="90566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Power Plant Physics and Technology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2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834880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G. Federici | TOFE 2014| Anaheim (USA)| 12/11/2014|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45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14/11/2014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emf"/><Relationship Id="rId10" Type="http://schemas.openxmlformats.org/officeDocument/2006/relationships/image" Target="../media/image65.jpeg"/><Relationship Id="rId4" Type="http://schemas.openxmlformats.org/officeDocument/2006/relationships/image" Target="../media/image59.emf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4.jpeg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 DEMO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Gianfranco Federici and the PPPT Team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725144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Power Plant Physics and Technology</a:t>
            </a:r>
          </a:p>
        </p:txBody>
      </p:sp>
      <p:pic>
        <p:nvPicPr>
          <p:cNvPr id="5" name="Picture 4" descr="POWER-PLANT-PHYSICS-TECH_DE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" y="5733256"/>
            <a:ext cx="2213384" cy="791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58686"/>
            <a:ext cx="2727523" cy="467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321553" y="2130953"/>
            <a:ext cx="1809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Readiness Now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78863" y="5201251"/>
            <a:ext cx="30235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6076820" y="1758631"/>
            <a:ext cx="2348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Readiness after ITER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746750" y="3255963"/>
            <a:ext cx="321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46750" y="2636838"/>
            <a:ext cx="2873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51050" y="2511509"/>
            <a:ext cx="2401278" cy="379272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5000">
                <a:srgbClr val="FF0000"/>
              </a:gs>
              <a:gs pos="70000">
                <a:srgbClr val="FFC000"/>
              </a:gs>
              <a:gs pos="100000">
                <a:srgbClr val="00B050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Water </a:t>
            </a:r>
            <a:r>
              <a:rPr lang="en-GB" sz="1800" b="1" dirty="0" err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BoP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(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7-8)</a:t>
            </a:r>
          </a:p>
          <a:p>
            <a:pPr marL="0" indent="0" algn="ctr">
              <a:buNone/>
              <a:defRPr/>
            </a:pPr>
            <a:r>
              <a:rPr lang="en-GB" sz="1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Divertor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 RH 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ECH 170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GHz 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en-GB" sz="1800" b="1" dirty="0" err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BoP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4-5)</a:t>
            </a: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Nb</a:t>
            </a:r>
            <a:r>
              <a:rPr lang="en-GB" sz="1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Sn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LTSC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4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NB (1MeV)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3)</a:t>
            </a: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Blanket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RH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(TRL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1-2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882653" y="3595356"/>
            <a:ext cx="321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746750" y="2275958"/>
            <a:ext cx="302393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759663" y="3977348"/>
            <a:ext cx="3239616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16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460" y="816510"/>
            <a:ext cx="8623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Important  experience relevant for DEMO is expected to be gained by the Construction, Commissioning and Operation of ITER.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Modest R&amp;D, for some of the components, foreseen in Horizon 2020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084487" y="2121930"/>
            <a:ext cx="2391940" cy="399896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2000">
                <a:srgbClr val="FF0000"/>
              </a:gs>
              <a:gs pos="39000">
                <a:srgbClr val="FFC000"/>
              </a:gs>
              <a:gs pos="100000">
                <a:srgbClr val="00B050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1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Cryopumps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Nb</a:t>
            </a:r>
            <a:r>
              <a:rPr lang="en-GB" sz="18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Sn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LTSC 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NB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(1MeV)</a:t>
            </a:r>
          </a:p>
          <a:p>
            <a:pPr marL="0" indent="0" algn="ctr">
              <a:buNone/>
              <a:defRPr/>
            </a:pPr>
            <a:r>
              <a:rPr lang="en-GB" sz="1800" b="1" dirty="0" err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Divertor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RH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(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7-8)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ECRH 170 GHz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(TRL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6-7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Blanket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RH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(TRL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4)</a:t>
            </a:r>
          </a:p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Diagnostics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not 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fully </a:t>
            </a: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relevant </a:t>
            </a: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TRL 3 – 4) 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DEMO Reactor Technologies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Divertor</a:t>
            </a:r>
            <a:r>
              <a:rPr lang="en-GB" dirty="0" smtClean="0"/>
              <a:t> configuration and target R&amp;D Strategy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3793011"/>
            <a:ext cx="2530624" cy="12201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1" dirty="0" smtClean="0"/>
              <a:t>Conventional </a:t>
            </a:r>
            <a:r>
              <a:rPr lang="en-GB" sz="1600" b="1" dirty="0" err="1" smtClean="0"/>
              <a:t>divertors</a:t>
            </a:r>
            <a:endParaRPr lang="en-GB" sz="1600" b="1" dirty="0" smtClean="0"/>
          </a:p>
          <a:p>
            <a:pPr>
              <a:spcBef>
                <a:spcPts val="0"/>
              </a:spcBef>
            </a:pPr>
            <a:r>
              <a:rPr lang="en-GB" sz="1600" dirty="0" smtClean="0"/>
              <a:t>Stability of detachment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ELMs and Disruptions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Sweeping/ Wobbling </a:t>
            </a:r>
            <a:endParaRPr lang="en-GB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3976" y="5290177"/>
            <a:ext cx="2543848" cy="11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Calibri" pitchFamily="34" charset="0"/>
              </a:rPr>
              <a:t>Water cooled design</a:t>
            </a:r>
          </a:p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Calibri" pitchFamily="34" charset="0"/>
              </a:rPr>
              <a:t>Armour</a:t>
            </a:r>
            <a:r>
              <a:rPr lang="en-GB" altLang="en-US" sz="1600" dirty="0">
                <a:latin typeface="Calibri" pitchFamily="34" charset="0"/>
              </a:rPr>
              <a:t>: Tungsten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Calibri" pitchFamily="34" charset="0"/>
              </a:rPr>
              <a:t>Structural: </a:t>
            </a:r>
            <a:r>
              <a:rPr lang="en-GB" altLang="en-US" sz="1600" dirty="0" smtClean="0">
                <a:latin typeface="Calibri" pitchFamily="34" charset="0"/>
              </a:rPr>
              <a:t>Cu-alloys</a:t>
            </a:r>
            <a:endParaRPr lang="en-GB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Calibri" pitchFamily="34" charset="0"/>
              </a:rPr>
              <a:t>EOL &lt;10 </a:t>
            </a:r>
            <a:r>
              <a:rPr lang="en-GB" altLang="en-US" sz="1600" dirty="0" err="1">
                <a:latin typeface="Calibri" pitchFamily="34" charset="0"/>
              </a:rPr>
              <a:t>dpa</a:t>
            </a:r>
            <a:r>
              <a:rPr lang="en-GB" altLang="en-US" sz="1600" dirty="0">
                <a:latin typeface="Calibri" pitchFamily="34" charset="0"/>
              </a:rPr>
              <a:t>, </a:t>
            </a:r>
            <a:r>
              <a:rPr lang="en-GB" altLang="en-US" sz="1600" dirty="0" smtClean="0">
                <a:latin typeface="Calibri" pitchFamily="34" charset="0"/>
              </a:rPr>
              <a:t>200-350</a:t>
            </a:r>
            <a:r>
              <a:rPr lang="en-GB" altLang="en-US" sz="1600" baseline="30000" dirty="0" smtClean="0">
                <a:latin typeface="Calibri" pitchFamily="34" charset="0"/>
              </a:rPr>
              <a:t>o</a:t>
            </a:r>
            <a:r>
              <a:rPr lang="en-GB" altLang="en-US" sz="1600" dirty="0" smtClean="0">
                <a:latin typeface="Calibri" pitchFamily="34" charset="0"/>
              </a:rPr>
              <a:t>C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1" r="16875"/>
          <a:stretch>
            <a:fillRect/>
          </a:stretch>
        </p:blipFill>
        <p:spPr bwMode="auto">
          <a:xfrm>
            <a:off x="6171060" y="719484"/>
            <a:ext cx="2889505" cy="135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Monob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81" y="1997205"/>
            <a:ext cx="1906919" cy="111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VT prototype ENE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31" y="2139709"/>
            <a:ext cx="1786630" cy="9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asted-image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72" y="1440077"/>
            <a:ext cx="1834384" cy="23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-175647" y="4167327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Physics</a:t>
            </a:r>
            <a:endParaRPr lang="en-GB" b="1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799676" y="3793011"/>
            <a:ext cx="3212484" cy="147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 smtClean="0"/>
              <a:t>Advanced </a:t>
            </a:r>
            <a:r>
              <a:rPr lang="en-GB" sz="1600" b="1" dirty="0" err="1" smtClean="0"/>
              <a:t>divertors</a:t>
            </a:r>
            <a:endParaRPr lang="en-GB" sz="1600" b="1" dirty="0" smtClean="0"/>
          </a:p>
          <a:p>
            <a:pPr>
              <a:spcBef>
                <a:spcPts val="0"/>
              </a:spcBef>
            </a:pPr>
            <a:r>
              <a:rPr lang="en-GB" sz="1600" dirty="0" smtClean="0"/>
              <a:t>Snowflakes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Super-X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Liquid Metals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69675" y="5745529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Technology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133282" y="810878"/>
            <a:ext cx="6238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Heat </a:t>
            </a:r>
            <a:r>
              <a:rPr lang="en-GB" dirty="0"/>
              <a:t>flows in a narrow radial layer (SOL) </a:t>
            </a:r>
            <a:r>
              <a:rPr lang="en-GB" dirty="0" smtClean="0"/>
              <a:t>of width </a:t>
            </a:r>
            <a:r>
              <a:rPr lang="en-GB" dirty="0" err="1"/>
              <a:t>λ</a:t>
            </a:r>
            <a:r>
              <a:rPr lang="en-GB" baseline="-25000" dirty="0" err="1"/>
              <a:t>q</a:t>
            </a:r>
            <a:r>
              <a:rPr lang="en-GB" baseline="-25000" dirty="0"/>
              <a:t> </a:t>
            </a:r>
            <a:r>
              <a:rPr lang="en-GB" dirty="0" smtClean="0"/>
              <a:t>(~1 mm)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Scales </a:t>
            </a:r>
            <a:r>
              <a:rPr lang="en-GB" dirty="0"/>
              <a:t>only weakly with machine size </a:t>
            </a:r>
            <a:r>
              <a:rPr lang="en-GB" dirty="0" smtClean="0"/>
              <a:t>[T. </a:t>
            </a:r>
            <a:r>
              <a:rPr lang="en-GB" dirty="0" err="1" smtClean="0"/>
              <a:t>Eich</a:t>
            </a:r>
            <a:r>
              <a:rPr lang="en-GB" dirty="0" smtClean="0"/>
              <a:t> 2013]. </a:t>
            </a:r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85" y="3571369"/>
            <a:ext cx="4304163" cy="182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777736" y="5695900"/>
            <a:ext cx="43662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Forces on the PF coils are the critical </a:t>
            </a:r>
            <a:r>
              <a:rPr lang="en-GB" altLang="en-US" sz="1600" dirty="0" smtClean="0"/>
              <a:t>issue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/>
              <a:t>Plasma control problems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ym typeface="Symbol"/>
              </a:rPr>
              <a:t>D</a:t>
            </a:r>
            <a:r>
              <a:rPr lang="de-DE" sz="1600" dirty="0" smtClean="0">
                <a:sym typeface="Symbol"/>
              </a:rPr>
              <a:t>esign </a:t>
            </a:r>
            <a:r>
              <a:rPr lang="de-DE" sz="1600" dirty="0">
                <a:sym typeface="Symbol"/>
              </a:rPr>
              <a:t>integration problems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7056" y="5376289"/>
            <a:ext cx="20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Very LOW readiness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64530" y="4940206"/>
            <a:ext cx="4026683" cy="349009"/>
          </a:xfrm>
          <a:prstGeom prst="rightArrow">
            <a:avLst/>
          </a:prstGeom>
          <a:gradFill flip="none" rotWithShape="1">
            <a:gsLst>
              <a:gs pos="24000">
                <a:srgbClr val="FF0000"/>
              </a:gs>
              <a:gs pos="5833">
                <a:schemeClr val="bg1">
                  <a:lumMod val="95000"/>
                </a:schemeClr>
              </a:gs>
              <a:gs pos="1667">
                <a:schemeClr val="bg1">
                  <a:lumMod val="95000"/>
                </a:schemeClr>
              </a:gs>
              <a:gs pos="15000">
                <a:srgbClr val="FF0000"/>
              </a:gs>
              <a:gs pos="55000">
                <a:schemeClr val="accent3">
                  <a:lumMod val="75000"/>
                </a:schemeClr>
              </a:gs>
              <a:gs pos="10000">
                <a:srgbClr val="FFFFFF"/>
              </a:gs>
              <a:gs pos="43000">
                <a:srgbClr val="B2B2B2"/>
              </a:gs>
              <a:gs pos="88000">
                <a:schemeClr val="accent3">
                  <a:lumMod val="75000"/>
                </a:schemeClr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dk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41" y="493100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TRL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2768917" y="5301208"/>
            <a:ext cx="2543848" cy="11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Calibri" pitchFamily="34" charset="0"/>
              </a:rPr>
              <a:t>Limited effort on He-cooling and on LM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510" y="19252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Single-null </a:t>
            </a:r>
            <a:r>
              <a:rPr lang="en-GB" dirty="0" err="1"/>
              <a:t>divertor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–cooled, 100</a:t>
            </a:r>
            <a:r>
              <a:rPr lang="en-GB" baseline="30000" dirty="0"/>
              <a:t>o</a:t>
            </a:r>
            <a:r>
              <a:rPr lang="en-GB" dirty="0"/>
              <a:t>C (inlet)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 armour/ Cu-alloy as heat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Targets qualified for 20 MW/m</a:t>
            </a:r>
            <a:r>
              <a:rPr lang="en-GB" baseline="300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37" y="338670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DEMO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7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2838" y="959024"/>
            <a:ext cx="3655066" cy="2926562"/>
            <a:chOff x="1329975" y="1195388"/>
            <a:chExt cx="6343650" cy="4467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975" y="1195388"/>
              <a:ext cx="634365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 bwMode="auto">
            <a:xfrm>
              <a:off x="2577530" y="1628800"/>
              <a:ext cx="216024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71" y="2366784"/>
            <a:ext cx="5236933" cy="421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>
            <a:off x="2555776" y="2600908"/>
            <a:ext cx="1521518" cy="16201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395536" y="332656"/>
            <a:ext cx="458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Divertor heatflux control with nitrogen seeding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5997" y="4066057"/>
            <a:ext cx="2890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Here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(</a:t>
            </a: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weak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partial </a:t>
            </a: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detachment</a:t>
            </a:r>
            <a:endParaRPr lang="de-DE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1/3 </a:t>
            </a: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cryo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</a:t>
            </a:r>
            <a:r>
              <a:rPr lang="de-DE" sz="16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0,div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4 </a:t>
            </a: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839" y="5840454"/>
            <a:ext cx="3016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Room for stronger detachment?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simpler and cheaper divertor !</a:t>
            </a:r>
            <a:endParaRPr lang="de-DE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77294" y="1007388"/>
            <a:ext cx="32815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Psep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/ R = 10 MW/m  !   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4775028" y="4893629"/>
            <a:ext cx="3213489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4"/>
          <p:cNvSpPr txBox="1"/>
          <p:nvPr/>
        </p:nvSpPr>
        <p:spPr>
          <a:xfrm>
            <a:off x="4290466" y="1476477"/>
            <a:ext cx="2855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/>
              <a:t>P</a:t>
            </a:r>
            <a:r>
              <a:rPr lang="de-DE" sz="1800" b="1" baseline="-25000" dirty="0" err="1" smtClean="0"/>
              <a:t>sep</a:t>
            </a:r>
            <a:r>
              <a:rPr lang="de-DE" sz="1800" b="1" dirty="0" smtClean="0"/>
              <a:t>/R</a:t>
            </a:r>
            <a:r>
              <a:rPr lang="de-DE" sz="1800" dirty="0" smtClean="0"/>
              <a:t>  </a:t>
            </a:r>
            <a:r>
              <a:rPr lang="de-DE" sz="1800" dirty="0" err="1" smtClean="0"/>
              <a:t>is</a:t>
            </a:r>
            <a:r>
              <a:rPr lang="de-DE" sz="1800" dirty="0" smtClean="0"/>
              <a:t> divertor </a:t>
            </a:r>
            <a:r>
              <a:rPr lang="de-DE" sz="1800" dirty="0" err="1" smtClean="0"/>
              <a:t>identity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parameter</a:t>
            </a:r>
            <a:r>
              <a:rPr lang="de-DE" sz="1800" dirty="0" smtClean="0"/>
              <a:t>, </a:t>
            </a:r>
            <a:r>
              <a:rPr lang="de-DE" sz="1800" dirty="0" err="1" smtClean="0"/>
              <a:t>provided</a:t>
            </a:r>
            <a:r>
              <a:rPr lang="de-DE" sz="1800" dirty="0" smtClean="0"/>
              <a:t> </a:t>
            </a:r>
            <a:r>
              <a:rPr lang="de-DE" sz="1800" dirty="0" err="1" smtClean="0"/>
              <a:t>similar</a:t>
            </a:r>
            <a:r>
              <a:rPr lang="de-DE" sz="1800" dirty="0" smtClean="0"/>
              <a:t> </a:t>
            </a:r>
            <a:r>
              <a:rPr lang="de-DE" sz="1800" dirty="0" err="1" smtClean="0"/>
              <a:t>density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power </a:t>
            </a:r>
            <a:r>
              <a:rPr lang="de-DE" sz="1800" dirty="0" err="1" smtClean="0"/>
              <a:t>width</a:t>
            </a:r>
            <a:r>
              <a:rPr lang="de-DE" sz="1800" dirty="0" smtClean="0"/>
              <a:t> </a:t>
            </a:r>
            <a:r>
              <a:rPr lang="de-DE" sz="1800" dirty="0" smtClean="0">
                <a:sym typeface="Symbol"/>
              </a:rPr>
              <a:t></a:t>
            </a:r>
            <a:r>
              <a:rPr lang="de-DE" sz="1800" baseline="-25000" dirty="0" smtClean="0">
                <a:sym typeface="Symbol"/>
              </a:rPr>
              <a:t>q</a:t>
            </a:r>
            <a:endParaRPr lang="en-GB" sz="1800" baseline="-25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56792"/>
            <a:ext cx="665938" cy="5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Encouraging 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recent results from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Asdex-Upgrade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774358"/>
            <a:ext cx="305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Kallenbach, IAEA / FEC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0238" y="2133600"/>
          <a:ext cx="7551737" cy="4267200"/>
        </p:xfrm>
        <a:graphic>
          <a:graphicData uri="http://schemas.openxmlformats.org/drawingml/2006/table">
            <a:tbl>
              <a:tblPr/>
              <a:tblGrid>
                <a:gridCol w="4094162"/>
                <a:gridCol w="865188"/>
                <a:gridCol w="863600"/>
                <a:gridCol w="863600"/>
                <a:gridCol w="865187"/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Concerns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HCPB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Tested in ITER TBM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egoe UI Symbol" pitchFamily="34" charset="0"/>
                          <a:cs typeface="Arial" charset="0"/>
                        </a:rPr>
                        <a:t>☺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Suitability for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Eurofer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FW heat flux capability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Safety issues of coolant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Technology readiness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BoP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egoe UI Symbol" pitchFamily="34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Potential for high coolant outlet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Coolant pumping power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Shielding efficiency/ n-streaming void space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Activation products in coolant (water)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Breeding 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extraction from breeder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extraction from coolant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permeation through heat exchanger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338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4479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447925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447925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457450"/>
            <a:ext cx="2714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751138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751138"/>
            <a:ext cx="27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763838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059113"/>
            <a:ext cx="271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062288"/>
            <a:ext cx="271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027363"/>
            <a:ext cx="2714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33216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324225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632200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14738"/>
            <a:ext cx="271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6147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62585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3295650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99891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989388"/>
            <a:ext cx="27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00367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946525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294188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294188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294188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03713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578350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578350"/>
            <a:ext cx="2714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5688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584700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8339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846638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846638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86251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1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6188" y="5148263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6750050" y="515620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5165725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9363" y="5756275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89625" y="57356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9363" y="605155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91213" y="6030913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603408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6746875" y="6038850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91213" y="5165725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2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3115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30" name="Text Box 4"/>
          <p:cNvSpPr txBox="1">
            <a:spLocks noChangeArrowheads="1"/>
          </p:cNvSpPr>
          <p:nvPr/>
        </p:nvSpPr>
        <p:spPr bwMode="auto">
          <a:xfrm>
            <a:off x="266700" y="779124"/>
            <a:ext cx="8712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GB" alt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Tritium Breeding Blankets - the most important &amp; novel parts of DEMO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GB" alt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Large knowledge gaps will exist even with a successful ITER TBM programme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GB" alt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Feasibility concerns and Performance uncertainties </a:t>
            </a:r>
            <a:r>
              <a:rPr lang="en-GB" alt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Selection now is premature</a:t>
            </a:r>
            <a:endParaRPr lang="en-GB" altLang="en-US" sz="18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Tx/>
              <a:buNone/>
            </a:pPr>
            <a:endParaRPr lang="en-GB" altLang="en-US" sz="18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932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1462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33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438775"/>
            <a:ext cx="325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34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438775"/>
            <a:ext cx="325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35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45782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3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6188" y="5486400"/>
            <a:ext cx="27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578008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38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00037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39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5745163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179512" y="-99392"/>
            <a:ext cx="6264696" cy="89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sz="1800" b="0" dirty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71184" cy="891216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DEMO </a:t>
            </a:r>
            <a:r>
              <a:rPr lang="en-GB" dirty="0" smtClean="0">
                <a:latin typeface="Calibri" panose="020F0502020204030204" pitchFamily="34" charset="0"/>
              </a:rPr>
              <a:t>breeding blanket</a:t>
            </a:r>
            <a:r>
              <a:rPr lang="en-GB" dirty="0">
                <a:latin typeface="Calibri" panose="020F0502020204030204" pitchFamily="34" charset="0"/>
              </a:rPr>
              <a:t>: very low TRL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</a:rPr>
              <a:t>No one is perfect!!!</a:t>
            </a:r>
            <a:r>
              <a:rPr lang="en-GB" sz="2000" b="0" dirty="0">
                <a:latin typeface="Calibri" panose="020F0502020204030204" pitchFamily="34" charset="0"/>
              </a:rPr>
              <a:t/>
            </a:r>
            <a:br>
              <a:rPr lang="en-GB" sz="2000" b="0" dirty="0">
                <a:latin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1463" y="908050"/>
            <a:ext cx="8861425" cy="57626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Develop a feasible and integrated DEMO blanket system conceptual design of 4 concepts.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defRPr/>
            </a:pPr>
            <a:r>
              <a:rPr lang="en-GB" altLang="en-US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BoP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cycle and technology plays a substantial role in concept selection.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defRPr/>
            </a:pPr>
            <a:endParaRPr lang="en-GB" alt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Rectangle 36"/>
          <p:cNvSpPr>
            <a:spLocks noChangeArrowheads="1"/>
          </p:cNvSpPr>
          <p:nvPr/>
        </p:nvSpPr>
        <p:spPr bwMode="auto">
          <a:xfrm>
            <a:off x="1363663" y="4225925"/>
            <a:ext cx="1644650" cy="5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1304925" y="2803525"/>
            <a:ext cx="164465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5" name="Rectangle 39"/>
          <p:cNvSpPr>
            <a:spLocks noChangeArrowheads="1"/>
          </p:cNvSpPr>
          <p:nvPr/>
        </p:nvSpPr>
        <p:spPr bwMode="auto">
          <a:xfrm>
            <a:off x="1281113" y="3327400"/>
            <a:ext cx="164465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6" name="Rectangle 40"/>
          <p:cNvSpPr>
            <a:spLocks noChangeArrowheads="1"/>
          </p:cNvSpPr>
          <p:nvPr/>
        </p:nvSpPr>
        <p:spPr bwMode="auto">
          <a:xfrm>
            <a:off x="1277938" y="3713163"/>
            <a:ext cx="164465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7" name="Rectangle 41"/>
          <p:cNvSpPr>
            <a:spLocks noChangeArrowheads="1"/>
          </p:cNvSpPr>
          <p:nvPr/>
        </p:nvSpPr>
        <p:spPr bwMode="auto">
          <a:xfrm>
            <a:off x="1277938" y="3859213"/>
            <a:ext cx="164465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8" name="Rectangle 36"/>
          <p:cNvSpPr>
            <a:spLocks noChangeArrowheads="1"/>
          </p:cNvSpPr>
          <p:nvPr/>
        </p:nvSpPr>
        <p:spPr bwMode="auto">
          <a:xfrm>
            <a:off x="1265238" y="4787900"/>
            <a:ext cx="1644650" cy="5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9" name="Rectangle 36"/>
          <p:cNvSpPr>
            <a:spLocks noChangeArrowheads="1"/>
          </p:cNvSpPr>
          <p:nvPr/>
        </p:nvSpPr>
        <p:spPr bwMode="auto">
          <a:xfrm>
            <a:off x="1265238" y="4940300"/>
            <a:ext cx="1644650" cy="5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80" name="Rectangle 36"/>
          <p:cNvSpPr>
            <a:spLocks noChangeArrowheads="1"/>
          </p:cNvSpPr>
          <p:nvPr/>
        </p:nvSpPr>
        <p:spPr bwMode="auto">
          <a:xfrm>
            <a:off x="1325563" y="5292725"/>
            <a:ext cx="1644650" cy="5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81" name="Rectangle 36"/>
          <p:cNvSpPr>
            <a:spLocks noChangeArrowheads="1"/>
          </p:cNvSpPr>
          <p:nvPr/>
        </p:nvSpPr>
        <p:spPr bwMode="auto">
          <a:xfrm>
            <a:off x="1281113" y="5403850"/>
            <a:ext cx="1644650" cy="5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82" name="Rectangle 47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  <a:latin typeface="Calibri" pitchFamily="34" charset="0"/>
            </a:endParaRPr>
          </a:p>
        </p:txBody>
      </p:sp>
      <p:pic>
        <p:nvPicPr>
          <p:cNvPr id="32783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4" y="1772816"/>
            <a:ext cx="7329897" cy="46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ight Brace 1"/>
          <p:cNvSpPr>
            <a:spLocks/>
          </p:cNvSpPr>
          <p:nvPr/>
        </p:nvSpPr>
        <p:spPr bwMode="auto">
          <a:xfrm>
            <a:off x="7729929" y="3013869"/>
            <a:ext cx="215900" cy="627062"/>
          </a:xfrm>
          <a:prstGeom prst="rightBrace">
            <a:avLst>
              <a:gd name="adj1" fmla="val 837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</a:endParaRPr>
          </a:p>
        </p:txBody>
      </p:sp>
      <p:sp>
        <p:nvSpPr>
          <p:cNvPr id="32785" name="TextBox 2"/>
          <p:cNvSpPr txBox="1">
            <a:spLocks noChangeArrowheads="1"/>
          </p:cNvSpPr>
          <p:nvPr/>
        </p:nvSpPr>
        <p:spPr bwMode="auto">
          <a:xfrm>
            <a:off x="7044401" y="2240890"/>
            <a:ext cx="1859261" cy="83099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B050"/>
                </a:solidFill>
                <a:latin typeface="Calibri" pitchFamily="34" charset="0"/>
              </a:rPr>
              <a:t>Complementarity with TBM Programme</a:t>
            </a:r>
          </a:p>
        </p:txBody>
      </p:sp>
      <p:cxnSp>
        <p:nvCxnSpPr>
          <p:cNvPr id="32786" name="Straight Arrow Connector 6"/>
          <p:cNvCxnSpPr>
            <a:cxnSpLocks noChangeShapeType="1"/>
          </p:cNvCxnSpPr>
          <p:nvPr/>
        </p:nvCxnSpPr>
        <p:spPr bwMode="auto">
          <a:xfrm flipV="1">
            <a:off x="7974032" y="2902893"/>
            <a:ext cx="207196" cy="3379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Blanket </a:t>
            </a:r>
            <a:r>
              <a:rPr lang="en-GB" dirty="0" err="1" smtClean="0"/>
              <a:t>Designand</a:t>
            </a:r>
            <a:r>
              <a:rPr lang="en-GB" dirty="0" smtClean="0"/>
              <a:t> R&amp;D Strategy</a:t>
            </a:r>
            <a:br>
              <a:rPr lang="en-GB" dirty="0" smtClean="0"/>
            </a:br>
            <a:r>
              <a:rPr lang="en-GB" sz="1800" b="0" dirty="0" smtClean="0">
                <a:solidFill>
                  <a:schemeClr val="accent1"/>
                </a:solidFill>
              </a:rPr>
              <a:t>(talk of L. </a:t>
            </a:r>
            <a:r>
              <a:rPr lang="en-GB" sz="1800" b="0" dirty="0" err="1" smtClean="0">
                <a:solidFill>
                  <a:schemeClr val="accent1"/>
                </a:solidFill>
              </a:rPr>
              <a:t>Boccaccini</a:t>
            </a:r>
            <a:r>
              <a:rPr lang="en-GB" sz="1800" b="0" dirty="0" smtClean="0">
                <a:solidFill>
                  <a:schemeClr val="accent1"/>
                </a:solidFill>
              </a:rPr>
              <a:t>)</a:t>
            </a:r>
            <a:endParaRPr lang="en-GB" sz="1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243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-54603"/>
            <a:ext cx="6923112" cy="531275"/>
          </a:xfrm>
        </p:spPr>
        <p:txBody>
          <a:bodyPr/>
          <a:lstStyle/>
          <a:p>
            <a:r>
              <a:rPr lang="en-GB" dirty="0" smtClean="0"/>
              <a:t>Remote Maintenance Architecture Analysis</a:t>
            </a:r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00788" y="2665413"/>
            <a:ext cx="277177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CAD models created: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 Kinematic studies determine optimum design for maintenance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Vertical port maintenance </a:t>
            </a:r>
            <a:r>
              <a:rPr kumimoji="1" lang="en-GB" alt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preferred:</a:t>
            </a:r>
            <a:endParaRPr kumimoji="1" lang="en-GB" altLang="en-US" sz="1800" b="1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-110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 </a:t>
            </a:r>
            <a:r>
              <a:rPr kumimoji="1" lang="en-GB" altLang="en-US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Simpler pipe handling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</a:pPr>
            <a:r>
              <a:rPr kumimoji="1" lang="en-GB" altLang="en-US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 Ease of inboard segment extraction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</a:pPr>
            <a:r>
              <a:rPr kumimoji="1" lang="en-GB" altLang="en-US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 Access to connection points for a crane</a:t>
            </a:r>
            <a:endParaRPr kumimoji="1" lang="en-GB" altLang="en-US" sz="18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-110" charset="-128"/>
            </a:endParaRPr>
          </a:p>
        </p:txBody>
      </p:sp>
      <p:pic>
        <p:nvPicPr>
          <p:cNvPr id="6" name="Picture 5" descr="fig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WO LARGE PORTS I 16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4"/>
          <a:stretch>
            <a:fillRect/>
          </a:stretch>
        </p:blipFill>
        <p:spPr bwMode="auto">
          <a:xfrm>
            <a:off x="6443663" y="1052513"/>
            <a:ext cx="21955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11760" y="1048385"/>
            <a:ext cx="41382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From a </a:t>
            </a:r>
            <a:r>
              <a:rPr kumimoji="1" lang="en-GB" altLang="en-US" sz="1800" dirty="0" smtClean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range </a:t>
            </a:r>
            <a:r>
              <a:rPr kumimoji="1" lang="en-GB" altLang="en-US" sz="1800" dirty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of designs examined  in 2011, options to 4 quasi-vertical alternatives went forward</a:t>
            </a:r>
            <a:r>
              <a:rPr kumimoji="1" lang="en-GB" altLang="en-US" sz="1800" dirty="0" smtClean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… ITER, Aries, NET, and </a:t>
            </a:r>
            <a:r>
              <a:rPr kumimoji="1" lang="en-GB" altLang="en-US" sz="1800" dirty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free thinking </a:t>
            </a:r>
            <a:r>
              <a:rPr kumimoji="1" lang="en-GB" altLang="en-US" sz="1800" dirty="0" smtClean="0">
                <a:solidFill>
                  <a:prstClr val="black"/>
                </a:solidFill>
                <a:latin typeface="Calibri"/>
                <a:ea typeface="ＭＳ Ｐゴシック" pitchFamily="-110" charset="-128"/>
              </a:rPr>
              <a:t>alternatives</a:t>
            </a:r>
            <a:endParaRPr kumimoji="1" lang="en-GB" altLang="en-US" sz="1800" dirty="0">
              <a:solidFill>
                <a:prstClr val="black"/>
              </a:solidFill>
              <a:latin typeface="Calibri"/>
              <a:ea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9388" y="836613"/>
            <a:ext cx="8640762" cy="1871662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en-US" sz="1800" kern="0">
              <a:solidFill>
                <a:prstClr val="black"/>
              </a:solidFill>
              <a:latin typeface="Tahoma" pitchFamily="34" charset="0"/>
              <a:ea typeface="ＭＳ Ｐゴシック" pitchFamily="-110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15208"/>
          <a:stretch>
            <a:fillRect/>
          </a:stretch>
        </p:blipFill>
        <p:spPr bwMode="auto">
          <a:xfrm>
            <a:off x="300038" y="2924175"/>
            <a:ext cx="1392237" cy="2160588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252413" y="5229225"/>
            <a:ext cx="2303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fontAlgn="base"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Through the floor maintenance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/>
          <a:stretch>
            <a:fillRect/>
          </a:stretch>
        </p:blipFill>
        <p:spPr bwMode="auto">
          <a:xfrm>
            <a:off x="1936750" y="2924175"/>
            <a:ext cx="1266825" cy="21590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908175" y="5229225"/>
            <a:ext cx="14763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Large upper port opening (NET)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8002" b="2452"/>
          <a:stretch>
            <a:fillRect/>
          </a:stretch>
        </p:blipFill>
        <p:spPr bwMode="auto">
          <a:xfrm>
            <a:off x="3467100" y="2924175"/>
            <a:ext cx="1249363" cy="216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419475" y="5229225"/>
            <a:ext cx="1411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Diverter on the roof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924175"/>
            <a:ext cx="1208087" cy="2155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967288" y="5229225"/>
            <a:ext cx="1117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kumimoji="1" lang="en-GB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-110" charset="-128"/>
              </a:rPr>
              <a:t>Straight vertical port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79388" y="2781300"/>
            <a:ext cx="1619250" cy="359886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en-US" sz="1800" kern="0">
              <a:solidFill>
                <a:prstClr val="black"/>
              </a:solidFill>
              <a:latin typeface="Tahoma" pitchFamily="34" charset="0"/>
              <a:ea typeface="ＭＳ Ｐゴシック" pitchFamily="-110" charset="-128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800225" y="2781300"/>
            <a:ext cx="1547813" cy="359886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en-US" sz="1800" kern="0">
              <a:solidFill>
                <a:prstClr val="black"/>
              </a:solidFill>
              <a:latin typeface="Tahoma" pitchFamily="34" charset="0"/>
              <a:ea typeface="ＭＳ Ｐゴシック" pitchFamily="-110" charset="-128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348038" y="2781300"/>
            <a:ext cx="1511300" cy="359886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en-US" sz="1800" kern="0">
              <a:solidFill>
                <a:prstClr val="black"/>
              </a:solidFill>
              <a:latin typeface="Tahoma" pitchFamily="34" charset="0"/>
              <a:ea typeface="ＭＳ Ｐゴシック" pitchFamily="-110" charset="-128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859338" y="2781300"/>
            <a:ext cx="1441450" cy="359886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D8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8000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80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en-US" sz="1800" kern="0">
              <a:solidFill>
                <a:prstClr val="black"/>
              </a:solidFill>
              <a:latin typeface="Tahoma" pitchFamily="34" charset="0"/>
              <a:ea typeface="ＭＳ Ｐゴシック" pitchFamily="-110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318" y="6451402"/>
            <a:ext cx="3638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Courtesy of A. Loving and his team, CCFE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103" y="332656"/>
            <a:ext cx="368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GB" altLang="en-US" dirty="0">
                <a:solidFill>
                  <a:srgbClr val="1F497D"/>
                </a:solidFill>
                <a:ea typeface="ＭＳ Ｐゴシック" pitchFamily="-110" charset="-128"/>
              </a:rPr>
              <a:t>Vertical port maintenance preferred:</a:t>
            </a:r>
          </a:p>
        </p:txBody>
      </p:sp>
    </p:spTree>
    <p:extLst>
      <p:ext uri="{BB962C8B-B14F-4D97-AF65-F5344CB8AC3E}">
        <p14:creationId xmlns:p14="http://schemas.microsoft.com/office/powerpoint/2010/main" val="19506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511" y="749909"/>
            <a:ext cx="8671525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Areas of potential industrial involvement: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Technical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Management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Project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Management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Plant engineering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processes: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Systems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Engineering and Design Integration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risk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safety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and RAMI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analysis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Evaluation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and selection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design alternatives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Plant engineering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tools, modelling and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simulation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Technology assessment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i.e. technology audits, TRL assessment, technology scenario analysis i.e. where are relevant technologies (e.g. HTS) going over the next 5 years?, etc.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Design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Engineering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Design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for robustness and manufacture of critical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components/systems; include design simplification/ reduce fabrication costs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Impact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assessment on the application of existing technologies under DEMO environmental / operating conditions i.e. pulsed operation on BoP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components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Manufacturing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development and qualification with emphasis on performance and cost optimization of design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solutions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 of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effectLst/>
              </a:rPr>
              <a:t>PPPT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89328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107950" y="765175"/>
            <a:ext cx="892810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smtClean="0">
                <a:solidFill>
                  <a:srgbClr val="FFFFFF"/>
                </a:solidFill>
                <a:cs typeface="Arial" pitchFamily="34" charset="0"/>
              </a:rPr>
              <a:t>A project-oriented structure set-up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smtClean="0">
                <a:solidFill>
                  <a:srgbClr val="FFFFFF"/>
                </a:solidFill>
                <a:cs typeface="Arial" pitchFamily="34" charset="0"/>
              </a:rPr>
              <a:t>Resources in Horizon 2020 secured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smtClean="0">
                <a:solidFill>
                  <a:srgbClr val="FFFFFF"/>
                </a:solidFill>
                <a:cs typeface="Arial" pitchFamily="34" charset="0"/>
              </a:rPr>
              <a:t>A new governance system based on the principle of joint programming</a:t>
            </a:r>
          </a:p>
        </p:txBody>
      </p:sp>
      <p:sp>
        <p:nvSpPr>
          <p:cNvPr id="18437" name="Rounded Rectangle 3"/>
          <p:cNvSpPr>
            <a:spLocks noChangeArrowheads="1"/>
          </p:cNvSpPr>
          <p:nvPr/>
        </p:nvSpPr>
        <p:spPr bwMode="auto">
          <a:xfrm>
            <a:off x="4284663" y="56610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 bwMode="auto">
          <a:xfrm>
            <a:off x="7185244" y="4667400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5557640" y="4980234"/>
            <a:ext cx="1434844" cy="1419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697283" y="5075237"/>
            <a:ext cx="1630534" cy="14641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2098010" y="1504612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461874" y="1643064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179512" y="3126688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461874" y="4653136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2051720" y="5013176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7185244" y="1643064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7442796" y="3123333"/>
            <a:ext cx="1456963" cy="13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672200" y="3151898"/>
            <a:ext cx="3600400" cy="1281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368300">
              <a:prstClr val="black"/>
            </a:innerShdw>
          </a:effectLst>
        </p:spPr>
        <p:txBody>
          <a:bodyPr/>
          <a:lstStyle/>
          <a:p>
            <a:pPr algn="r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326845" y="2781300"/>
            <a:ext cx="2209279" cy="461665"/>
          </a:xfrm>
          <a:prstGeom prst="rect">
            <a:avLst/>
          </a:prstGeom>
          <a:noFill/>
          <a:ln>
            <a:noFill/>
          </a:ln>
          <a:effectLst>
            <a:innerShdw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prstMaterial="dkEdge"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effectLst>
                  <a:innerShdw blurRad="533400" dist="1104900" dir="18900000">
                    <a:prstClr val="black">
                      <a:alpha val="47000"/>
                    </a:prstClr>
                  </a:innerShdw>
                </a:effectLst>
              </a:rPr>
              <a:t>PPPT PMU</a:t>
            </a:r>
          </a:p>
        </p:txBody>
      </p:sp>
      <p:grpSp>
        <p:nvGrpSpPr>
          <p:cNvPr id="19492" name="Group 33"/>
          <p:cNvGrpSpPr>
            <a:grpSpLocks/>
          </p:cNvGrpSpPr>
          <p:nvPr/>
        </p:nvGrpSpPr>
        <p:grpSpPr bwMode="auto">
          <a:xfrm>
            <a:off x="3753234" y="1391443"/>
            <a:ext cx="1457325" cy="1354138"/>
            <a:chOff x="344643" y="2939208"/>
            <a:chExt cx="1318617" cy="1281880"/>
          </a:xfrm>
        </p:grpSpPr>
        <p:sp>
          <p:nvSpPr>
            <p:cNvPr id="73" name="Rounded Rectangle 72"/>
            <p:cNvSpPr/>
            <p:nvPr/>
          </p:nvSpPr>
          <p:spPr bwMode="auto">
            <a:xfrm>
              <a:off x="344643" y="2939208"/>
              <a:ext cx="1318617" cy="12818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550" name="TextBox 31"/>
            <p:cNvSpPr txBox="1">
              <a:spLocks noChangeArrowheads="1"/>
            </p:cNvSpPr>
            <p:nvPr/>
          </p:nvSpPr>
          <p:spPr bwMode="auto">
            <a:xfrm>
              <a:off x="656477" y="3788272"/>
              <a:ext cx="684892" cy="42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 smtClean="0">
                  <a:solidFill>
                    <a:srgbClr val="000000"/>
                  </a:solidFill>
                  <a:cs typeface="Arial" pitchFamily="34" charset="0"/>
                </a:rPr>
                <a:t>L. ZANI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Magnets</a:t>
              </a:r>
              <a:endParaRPr lang="en-US" altLang="en-US" sz="1200" b="1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493" name="Group 32"/>
          <p:cNvGrpSpPr>
            <a:grpSpLocks/>
          </p:cNvGrpSpPr>
          <p:nvPr/>
        </p:nvGrpSpPr>
        <p:grpSpPr bwMode="auto">
          <a:xfrm>
            <a:off x="5504616" y="1418176"/>
            <a:ext cx="1457325" cy="1366836"/>
            <a:chOff x="368036" y="4401562"/>
            <a:chExt cx="1318617" cy="1295199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368036" y="4401562"/>
              <a:ext cx="1318617" cy="12818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546" name="TextBox 86"/>
            <p:cNvSpPr txBox="1">
              <a:spLocks noChangeArrowheads="1"/>
            </p:cNvSpPr>
            <p:nvPr/>
          </p:nvSpPr>
          <p:spPr bwMode="auto">
            <a:xfrm>
              <a:off x="423347" y="5273933"/>
              <a:ext cx="1218047" cy="42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 smtClean="0">
                  <a:solidFill>
                    <a:srgbClr val="000000"/>
                  </a:solidFill>
                  <a:cs typeface="Arial" pitchFamily="34" charset="0"/>
                </a:rPr>
                <a:t>L. BOCCACCINI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Breeding Blanket</a:t>
              </a:r>
            </a:p>
          </p:txBody>
        </p:sp>
      </p:grpSp>
      <p:sp>
        <p:nvSpPr>
          <p:cNvPr id="19494" name="TextBox 100"/>
          <p:cNvSpPr txBox="1">
            <a:spLocks noChangeArrowheads="1"/>
          </p:cNvSpPr>
          <p:nvPr/>
        </p:nvSpPr>
        <p:spPr bwMode="auto">
          <a:xfrm>
            <a:off x="7375525" y="2565400"/>
            <a:ext cx="108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pitchFamily="34" charset="0"/>
              </a:rPr>
              <a:t>Containment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pitchFamily="34" charset="0"/>
              </a:rPr>
              <a:t>Structure</a:t>
            </a:r>
          </a:p>
        </p:txBody>
      </p:sp>
      <p:sp>
        <p:nvSpPr>
          <p:cNvPr id="19495" name="TextBox 101"/>
          <p:cNvSpPr txBox="1">
            <a:spLocks noChangeArrowheads="1"/>
          </p:cNvSpPr>
          <p:nvPr/>
        </p:nvSpPr>
        <p:spPr bwMode="auto">
          <a:xfrm>
            <a:off x="7740650" y="4052888"/>
            <a:ext cx="88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J. H. YOU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Divertor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88950" y="5510213"/>
            <a:ext cx="1389063" cy="438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A. LOVING</a:t>
            </a:r>
          </a:p>
          <a:p>
            <a:pPr algn="ctr">
              <a:defRPr/>
            </a:pPr>
            <a:r>
              <a:rPr lang="en-US" sz="1050" b="1" dirty="0">
                <a:solidFill>
                  <a:prstClr val="black"/>
                </a:solidFill>
                <a:cs typeface="Arial" charset="0"/>
              </a:rPr>
              <a:t>Remote Maintenance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109788" y="5876925"/>
            <a:ext cx="1303337" cy="438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W. BIEL</a:t>
            </a:r>
          </a:p>
          <a:p>
            <a:pPr algn="ctr">
              <a:defRPr/>
            </a:pPr>
            <a:r>
              <a:rPr lang="en-US" sz="1050" b="1" dirty="0">
                <a:solidFill>
                  <a:prstClr val="black"/>
                </a:solidFill>
                <a:cs typeface="Arial" charset="0"/>
              </a:rPr>
              <a:t>Diagnostics, Control</a:t>
            </a:r>
          </a:p>
        </p:txBody>
      </p:sp>
      <p:sp>
        <p:nvSpPr>
          <p:cNvPr id="19498" name="TextBox 104"/>
          <p:cNvSpPr txBox="1">
            <a:spLocks noChangeArrowheads="1"/>
          </p:cNvSpPr>
          <p:nvPr/>
        </p:nvSpPr>
        <p:spPr bwMode="auto">
          <a:xfrm>
            <a:off x="3675446" y="5924598"/>
            <a:ext cx="16716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E. CIPOLLINI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Heat transfer, Balance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of Plant, Sites</a:t>
            </a:r>
          </a:p>
        </p:txBody>
      </p:sp>
      <p:sp>
        <p:nvSpPr>
          <p:cNvPr id="19499" name="TextBox 105"/>
          <p:cNvSpPr txBox="1">
            <a:spLocks noChangeArrowheads="1"/>
          </p:cNvSpPr>
          <p:nvPr/>
        </p:nvSpPr>
        <p:spPr bwMode="auto">
          <a:xfrm>
            <a:off x="5581650" y="5807075"/>
            <a:ext cx="1317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C. DAY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Tritium, Fuelling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and Vacuum</a:t>
            </a:r>
          </a:p>
        </p:txBody>
      </p:sp>
      <p:sp>
        <p:nvSpPr>
          <p:cNvPr id="19500" name="TextBox 106"/>
          <p:cNvSpPr txBox="1">
            <a:spLocks noChangeArrowheads="1"/>
          </p:cNvSpPr>
          <p:nvPr/>
        </p:nvSpPr>
        <p:spPr bwMode="auto">
          <a:xfrm>
            <a:off x="7380288" y="5405438"/>
            <a:ext cx="1127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M. Q. TRAN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Heating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Current Drive</a:t>
            </a:r>
          </a:p>
        </p:txBody>
      </p:sp>
      <p:sp>
        <p:nvSpPr>
          <p:cNvPr id="19501" name="TextBox 107"/>
          <p:cNvSpPr txBox="1">
            <a:spLocks noChangeArrowheads="1"/>
          </p:cNvSpPr>
          <p:nvPr/>
        </p:nvSpPr>
        <p:spPr bwMode="auto">
          <a:xfrm>
            <a:off x="469900" y="4062413"/>
            <a:ext cx="8620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M. RIETH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srgbClr val="000000"/>
                </a:solidFill>
                <a:cs typeface="Arial" pitchFamily="34" charset="0"/>
              </a:rPr>
              <a:t>Materials</a:t>
            </a:r>
          </a:p>
        </p:txBody>
      </p:sp>
      <p:sp>
        <p:nvSpPr>
          <p:cNvPr id="19502" name="TextBox 108"/>
          <p:cNvSpPr txBox="1">
            <a:spLocks noChangeArrowheads="1"/>
          </p:cNvSpPr>
          <p:nvPr/>
        </p:nvSpPr>
        <p:spPr bwMode="auto">
          <a:xfrm>
            <a:off x="654050" y="2565400"/>
            <a:ext cx="1109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pitchFamily="34" charset="0"/>
              </a:rPr>
              <a:t>Early Neutron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pitchFamily="34" charset="0"/>
              </a:rPr>
              <a:t>Source</a:t>
            </a:r>
          </a:p>
        </p:txBody>
      </p:sp>
      <p:sp>
        <p:nvSpPr>
          <p:cNvPr id="19503" name="TextBox 109"/>
          <p:cNvSpPr txBox="1">
            <a:spLocks noChangeArrowheads="1"/>
          </p:cNvSpPr>
          <p:nvPr/>
        </p:nvSpPr>
        <p:spPr bwMode="auto">
          <a:xfrm>
            <a:off x="2314828" y="2264312"/>
            <a:ext cx="10461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N. TAYLOR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cs typeface="Arial" pitchFamily="34" charset="0"/>
              </a:rPr>
              <a:t>Safety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cs typeface="Arial" pitchFamily="34" charset="0"/>
              </a:rPr>
              <a:t>Environment</a:t>
            </a:r>
          </a:p>
        </p:txBody>
      </p:sp>
      <p:sp>
        <p:nvSpPr>
          <p:cNvPr id="36" name="Heptagon 35"/>
          <p:cNvSpPr/>
          <p:nvPr/>
        </p:nvSpPr>
        <p:spPr bwMode="auto">
          <a:xfrm>
            <a:off x="1128713" y="2247900"/>
            <a:ext cx="63500" cy="44450"/>
          </a:xfrm>
          <a:prstGeom prst="hep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505" name="Picture 16" descr="C:\Users\meszarb.EFDA\Desktop\question-question_mark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790700"/>
            <a:ext cx="409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6" name="Picture 16" descr="C:\Users\meszarb.EFDA\Desktop\question-question_mark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771650"/>
            <a:ext cx="409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4" name="Straight Connector 113"/>
          <p:cNvCxnSpPr>
            <a:stCxn id="16393" idx="0"/>
          </p:cNvCxnSpPr>
          <p:nvPr/>
        </p:nvCxnSpPr>
        <p:spPr>
          <a:xfrm>
            <a:off x="4431485" y="2781300"/>
            <a:ext cx="42427" cy="3453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1636713" y="3795713"/>
            <a:ext cx="1074737" cy="79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6311900" y="3795713"/>
            <a:ext cx="1130300" cy="476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4506913" y="4437063"/>
            <a:ext cx="4762" cy="8064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56325" y="4052888"/>
            <a:ext cx="1028700" cy="787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3263" y="4249738"/>
            <a:ext cx="492125" cy="7635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5725279" y="2734637"/>
            <a:ext cx="431046" cy="57981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156325" y="2819400"/>
            <a:ext cx="1028700" cy="7239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009106" y="2819400"/>
            <a:ext cx="229394" cy="5238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919288" y="2819400"/>
            <a:ext cx="874712" cy="7762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919288" y="3995738"/>
            <a:ext cx="874712" cy="8445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2779713" y="4249738"/>
            <a:ext cx="458787" cy="7635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19" name="Picture 54" descr="D:\Biel_Wolfgang_2014_09_17_web_h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062538"/>
            <a:ext cx="6572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0" name="Picture 81" descr="C:\Users\meszarb.EFDA\AppData\Local\Microsoft\Windows\Temporary Internet Files\Content.Outlook\7395HXTU\Emilio Cipollin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59" y="5146723"/>
            <a:ext cx="7159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1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724400"/>
            <a:ext cx="5572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2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53" y="1542000"/>
            <a:ext cx="5857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3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182938"/>
            <a:ext cx="7159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4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9244"/>
          <a:stretch>
            <a:fillRect/>
          </a:stretch>
        </p:blipFill>
        <p:spPr bwMode="auto">
          <a:xfrm>
            <a:off x="538163" y="3163888"/>
            <a:ext cx="8270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5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5027613"/>
            <a:ext cx="75247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6" name="Picture 80" descr="C:\DOCUMENTS\GENERAL\PPPT Project leader\Boccaccin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66" y="1470562"/>
            <a:ext cx="5889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7" name="Picture 81" descr="C:\DOCUMENTS\GENERAL\PPPT Project leader\Zan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46" y="1447006"/>
            <a:ext cx="5667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82" descr="C:\DOCUMENTS\GENERAL\PPPT Project leader\Lovi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703763"/>
            <a:ext cx="5635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ounded Rectangle 64"/>
          <p:cNvSpPr/>
          <p:nvPr/>
        </p:nvSpPr>
        <p:spPr>
          <a:xfrm rot="5400000">
            <a:off x="5208918" y="3285536"/>
            <a:ext cx="591397" cy="1002113"/>
          </a:xfrm>
          <a:prstGeom prst="roundRect">
            <a:avLst>
              <a:gd name="adj" fmla="val 10464"/>
            </a:avLst>
          </a:prstGeom>
          <a:solidFill>
            <a:srgbClr val="FFC000"/>
          </a:solidFill>
          <a:ln w="19050">
            <a:solidFill>
              <a:schemeClr val="bg2">
                <a:lumMod val="50000"/>
              </a:schemeClr>
            </a:solidFill>
            <a:prstDash val="dash"/>
          </a:ln>
          <a:effectLst>
            <a:glow>
              <a:schemeClr val="accent1">
                <a:alpha val="40000"/>
              </a:schemeClr>
            </a:glow>
            <a:innerShdw blurRad="431800">
              <a:schemeClr val="accent3">
                <a:lumMod val="75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 rot="5400000">
            <a:off x="3888687" y="3329434"/>
            <a:ext cx="1175049" cy="1002114"/>
          </a:xfrm>
          <a:prstGeom prst="roundRect">
            <a:avLst>
              <a:gd name="adj" fmla="val 10464"/>
            </a:avLst>
          </a:prstGeom>
          <a:solidFill>
            <a:srgbClr val="92D050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glow>
              <a:schemeClr val="accent1">
                <a:alpha val="40000"/>
              </a:schemeClr>
            </a:glow>
            <a:innerShdw blurRad="431800">
              <a:schemeClr val="accent3">
                <a:lumMod val="75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 rot="5400000">
            <a:off x="3033575" y="3248902"/>
            <a:ext cx="683627" cy="1097792"/>
          </a:xfrm>
          <a:prstGeom prst="roundRect">
            <a:avLst>
              <a:gd name="adj" fmla="val 10464"/>
            </a:avLst>
          </a:prstGeom>
          <a:solidFill>
            <a:srgbClr val="FFFF00"/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>
              <a:schemeClr val="accent1">
                <a:alpha val="40000"/>
              </a:schemeClr>
            </a:glow>
            <a:innerShdw blurRad="431800">
              <a:schemeClr val="accent3">
                <a:lumMod val="75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538" name="TextBox 67"/>
          <p:cNvSpPr txBox="1">
            <a:spLocks noChangeArrowheads="1"/>
          </p:cNvSpPr>
          <p:nvPr/>
        </p:nvSpPr>
        <p:spPr bwMode="auto">
          <a:xfrm>
            <a:off x="2811463" y="3575050"/>
            <a:ext cx="1192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Project control/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coordination</a:t>
            </a:r>
          </a:p>
        </p:txBody>
      </p:sp>
      <p:sp>
        <p:nvSpPr>
          <p:cNvPr id="19539" name="TextBox 68"/>
          <p:cNvSpPr txBox="1">
            <a:spLocks noChangeArrowheads="1"/>
          </p:cNvSpPr>
          <p:nvPr/>
        </p:nvSpPr>
        <p:spPr bwMode="auto">
          <a:xfrm>
            <a:off x="3987800" y="3475038"/>
            <a:ext cx="969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System &amp;  Design Integration</a:t>
            </a:r>
          </a:p>
        </p:txBody>
      </p:sp>
      <p:sp>
        <p:nvSpPr>
          <p:cNvPr id="19540" name="TextBox 69"/>
          <p:cNvSpPr txBox="1">
            <a:spLocks noChangeArrowheads="1"/>
          </p:cNvSpPr>
          <p:nvPr/>
        </p:nvSpPr>
        <p:spPr bwMode="auto">
          <a:xfrm>
            <a:off x="5003800" y="3571875"/>
            <a:ext cx="982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Physics Integration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4925" y="603581"/>
            <a:ext cx="5561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Current Status of PPPT Projects: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Well defined scope of work / deliverables / milestones / resources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Interlinks /opportunities for industrial involvement + training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All PMPs approved by Project Boards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PPPT Project Leaders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18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7"/>
          <p:cNvGrpSpPr>
            <a:grpSpLocks/>
          </p:cNvGrpSpPr>
          <p:nvPr/>
        </p:nvGrpSpPr>
        <p:grpSpPr bwMode="auto">
          <a:xfrm>
            <a:off x="179388" y="247650"/>
            <a:ext cx="8856662" cy="6562725"/>
            <a:chOff x="179512" y="260648"/>
            <a:chExt cx="8856984" cy="6562208"/>
          </a:xfrm>
        </p:grpSpPr>
        <p:sp>
          <p:nvSpPr>
            <p:cNvPr id="27" name="L-Shape 26"/>
            <p:cNvSpPr/>
            <p:nvPr/>
          </p:nvSpPr>
          <p:spPr>
            <a:xfrm>
              <a:off x="4134048" y="1249048"/>
              <a:ext cx="3570300" cy="5573807"/>
            </a:xfrm>
            <a:prstGeom prst="corner">
              <a:avLst>
                <a:gd name="adj1" fmla="val 67406"/>
                <a:gd name="adj2" fmla="val 66684"/>
              </a:avLst>
            </a:prstGeom>
            <a:solidFill>
              <a:srgbClr val="92D050"/>
            </a:solidFill>
            <a:ln w="38100">
              <a:prstDash val="dash"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740579" y="1267748"/>
              <a:ext cx="2295917" cy="3057910"/>
            </a:xfrm>
            <a:prstGeom prst="roundRect">
              <a:avLst>
                <a:gd name="adj" fmla="val 3517"/>
              </a:avLst>
            </a:prstGeom>
            <a:solidFill>
              <a:srgbClr val="FFC000"/>
            </a:solidFill>
            <a:ln w="47625">
              <a:solidFill>
                <a:schemeClr val="bg2">
                  <a:lumMod val="50000"/>
                </a:schemeClr>
              </a:solidFill>
              <a:prstDash val="dash"/>
            </a:ln>
            <a:effectLst>
              <a:glow>
                <a:schemeClr val="accent1">
                  <a:alpha val="40000"/>
                </a:schemeClr>
              </a:glow>
              <a:innerShdw blurRad="431800">
                <a:schemeClr val="accent3">
                  <a:lumMod val="75000"/>
                </a:scheme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9512" y="1249049"/>
              <a:ext cx="3718374" cy="5573807"/>
            </a:xfrm>
            <a:prstGeom prst="roundRect">
              <a:avLst>
                <a:gd name="adj" fmla="val 3887"/>
              </a:avLst>
            </a:prstGeom>
            <a:solidFill>
              <a:srgbClr val="FFFF00"/>
            </a:solidFill>
            <a:ln w="41275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>
                <a:schemeClr val="accent1">
                  <a:alpha val="40000"/>
                </a:schemeClr>
              </a:glow>
              <a:innerShdw blurRad="431800">
                <a:schemeClr val="accent3">
                  <a:lumMod val="75000"/>
                </a:scheme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493" name="Group 36"/>
            <p:cNvGrpSpPr>
              <a:grpSpLocks noChangeAspect="1"/>
            </p:cNvGrpSpPr>
            <p:nvPr/>
          </p:nvGrpSpPr>
          <p:grpSpPr bwMode="auto">
            <a:xfrm>
              <a:off x="5652118" y="4509120"/>
              <a:ext cx="1944216" cy="864096"/>
              <a:chOff x="3491880" y="3573016"/>
              <a:chExt cx="1944216" cy="86409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491880" y="3573016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07" name="TextBox 4"/>
              <p:cNvSpPr txBox="1">
                <a:spLocks noChangeArrowheads="1"/>
              </p:cNvSpPr>
              <p:nvPr/>
            </p:nvSpPr>
            <p:spPr bwMode="auto">
              <a:xfrm>
                <a:off x="3563026" y="3646966"/>
                <a:ext cx="1128753" cy="35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BOTOND MESZAROS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Senior  Configuration control and CAD management officer</a:t>
                </a:r>
              </a:p>
            </p:txBody>
          </p:sp>
          <p:pic>
            <p:nvPicPr>
              <p:cNvPr id="20608" name="Picture 2" descr="C:\DOCUMENTS\Private\Pics\2012Sep_Botond_cut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976" y="3701933"/>
                <a:ext cx="646739" cy="606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9" name="TextBox 6"/>
              <p:cNvSpPr txBox="1">
                <a:spLocks noChangeArrowheads="1"/>
              </p:cNvSpPr>
              <p:nvPr/>
            </p:nvSpPr>
            <p:spPr bwMode="auto">
              <a:xfrm>
                <a:off x="3550325" y="4046985"/>
                <a:ext cx="949360" cy="246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Design integration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CAD management</a:t>
                </a:r>
              </a:p>
            </p:txBody>
          </p:sp>
        </p:grpSp>
        <p:grpSp>
          <p:nvGrpSpPr>
            <p:cNvPr id="20494" name="Group 71"/>
            <p:cNvGrpSpPr>
              <a:grpSpLocks noChangeAspect="1"/>
            </p:cNvGrpSpPr>
            <p:nvPr/>
          </p:nvGrpSpPr>
          <p:grpSpPr bwMode="auto">
            <a:xfrm>
              <a:off x="323526" y="3212976"/>
              <a:ext cx="1944216" cy="864096"/>
              <a:chOff x="107504" y="2501280"/>
              <a:chExt cx="1944216" cy="86409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07504" y="2501280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02" name="TextBox 21"/>
              <p:cNvSpPr txBox="1">
                <a:spLocks noChangeArrowheads="1"/>
              </p:cNvSpPr>
              <p:nvPr/>
            </p:nvSpPr>
            <p:spPr bwMode="auto">
              <a:xfrm>
                <a:off x="179398" y="2574488"/>
                <a:ext cx="1511355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?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Senior  Breeding Blanket Project Control and Integration Officer</a:t>
                </a:r>
              </a:p>
            </p:txBody>
          </p:sp>
          <p:sp>
            <p:nvSpPr>
              <p:cNvPr id="20603" name="TextBox 23"/>
              <p:cNvSpPr txBox="1">
                <a:spLocks noChangeArrowheads="1"/>
              </p:cNvSpPr>
              <p:nvPr/>
            </p:nvSpPr>
            <p:spPr bwMode="auto">
              <a:xfrm>
                <a:off x="166697" y="2925299"/>
                <a:ext cx="1165268" cy="3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Blanket design integration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WPBB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WPTFV project RO</a:t>
                </a:r>
              </a:p>
            </p:txBody>
          </p:sp>
        </p:grpSp>
        <p:grpSp>
          <p:nvGrpSpPr>
            <p:cNvPr id="20495" name="Group 69"/>
            <p:cNvGrpSpPr>
              <a:grpSpLocks noChangeAspect="1"/>
            </p:cNvGrpSpPr>
            <p:nvPr/>
          </p:nvGrpSpPr>
          <p:grpSpPr bwMode="auto">
            <a:xfrm>
              <a:off x="6876256" y="1772816"/>
              <a:ext cx="1944216" cy="864096"/>
              <a:chOff x="6156176" y="1412776"/>
              <a:chExt cx="1944216" cy="864096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156176" y="1412776"/>
                <a:ext cx="1944216" cy="8640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97" name="TextBox 29"/>
              <p:cNvSpPr txBox="1">
                <a:spLocks noChangeArrowheads="1"/>
              </p:cNvSpPr>
              <p:nvPr/>
            </p:nvSpPr>
            <p:spPr bwMode="auto">
              <a:xfrm>
                <a:off x="6227190" y="1486396"/>
                <a:ext cx="1512943" cy="27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RONALD WENNINGER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Physics Integration Group Manager</a:t>
                </a:r>
              </a:p>
            </p:txBody>
          </p:sp>
          <p:pic>
            <p:nvPicPr>
              <p:cNvPr id="20598" name="65B17070-FAC7-4B1C-8887-940D2AC1C612" descr="D2F416DE-A468-4C52-8F3A-F93AE0AA7213@efd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304" y="1519374"/>
                <a:ext cx="662139" cy="6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6" name="Group 70"/>
            <p:cNvGrpSpPr>
              <a:grpSpLocks noChangeAspect="1"/>
            </p:cNvGrpSpPr>
            <p:nvPr/>
          </p:nvGrpSpPr>
          <p:grpSpPr bwMode="auto">
            <a:xfrm>
              <a:off x="1619670" y="1772816"/>
              <a:ext cx="1944216" cy="864096"/>
              <a:chOff x="683568" y="1412776"/>
              <a:chExt cx="1944216" cy="86409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83568" y="1412776"/>
                <a:ext cx="1944216" cy="86409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92" name="TextBox 17"/>
              <p:cNvSpPr txBox="1">
                <a:spLocks noChangeArrowheads="1"/>
              </p:cNvSpPr>
              <p:nvPr/>
            </p:nvSpPr>
            <p:spPr bwMode="auto">
              <a:xfrm>
                <a:off x="754765" y="1486396"/>
                <a:ext cx="1512942" cy="27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CLAUDIUS MORLOCK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Project Control Group Manager</a:t>
                </a:r>
              </a:p>
            </p:txBody>
          </p:sp>
          <p:pic>
            <p:nvPicPr>
              <p:cNvPr id="20593" name="Picture 3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1519374"/>
                <a:ext cx="576064" cy="6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7" name="Group 7"/>
            <p:cNvGrpSpPr>
              <a:grpSpLocks noChangeAspect="1"/>
            </p:cNvGrpSpPr>
            <p:nvPr/>
          </p:nvGrpSpPr>
          <p:grpSpPr bwMode="auto">
            <a:xfrm>
              <a:off x="2925778" y="2996952"/>
              <a:ext cx="1944216" cy="900718"/>
              <a:chOff x="3469697" y="2501280"/>
              <a:chExt cx="1944216" cy="90071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69697" y="2501280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86" name="TextBox 33"/>
              <p:cNvSpPr txBox="1">
                <a:spLocks noChangeArrowheads="1"/>
              </p:cNvSpPr>
              <p:nvPr/>
            </p:nvSpPr>
            <p:spPr bwMode="auto">
              <a:xfrm>
                <a:off x="3541346" y="2574629"/>
                <a:ext cx="1209719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CHRISTIAN BACHMANN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System Level Analysis and Project Coordination Officer</a:t>
                </a:r>
              </a:p>
            </p:txBody>
          </p:sp>
          <p:sp>
            <p:nvSpPr>
              <p:cNvPr id="20587" name="TextBox 35"/>
              <p:cNvSpPr txBox="1">
                <a:spLocks noChangeArrowheads="1"/>
              </p:cNvSpPr>
              <p:nvPr/>
            </p:nvSpPr>
            <p:spPr bwMode="auto">
              <a:xfrm>
                <a:off x="3528645" y="2925440"/>
                <a:ext cx="949360" cy="47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Design integration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System level analysis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WPDIV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WPCS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endParaRPr lang="en-US" altLang="en-US" sz="5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0588" name="Picture 3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0740" y="2596788"/>
                <a:ext cx="522227" cy="67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8" name="Group 9"/>
            <p:cNvGrpSpPr>
              <a:grpSpLocks/>
            </p:cNvGrpSpPr>
            <p:nvPr/>
          </p:nvGrpSpPr>
          <p:grpSpPr bwMode="auto">
            <a:xfrm>
              <a:off x="4275192" y="1772816"/>
              <a:ext cx="1944216" cy="864096"/>
              <a:chOff x="4275192" y="1772816"/>
              <a:chExt cx="1944216" cy="86409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275192" y="1772816"/>
                <a:ext cx="1944216" cy="864096"/>
              </a:xfrm>
              <a:prstGeom prst="roundRect">
                <a:avLst/>
              </a:prstGeom>
              <a:solidFill>
                <a:srgbClr val="B9DDE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82" name="TextBox 25"/>
              <p:cNvSpPr txBox="1">
                <a:spLocks noChangeArrowheads="1"/>
              </p:cNvSpPr>
              <p:nvPr/>
            </p:nvSpPr>
            <p:spPr bwMode="auto">
              <a:xfrm>
                <a:off x="4346851" y="1846436"/>
                <a:ext cx="1197019" cy="35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MARK SHANNON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Systems Engineering and Design Integration Group Manager</a:t>
                </a:r>
              </a:p>
            </p:txBody>
          </p:sp>
        </p:grpSp>
        <p:grpSp>
          <p:nvGrpSpPr>
            <p:cNvPr id="20499" name="Group 67"/>
            <p:cNvGrpSpPr>
              <a:grpSpLocks noChangeAspect="1"/>
            </p:cNvGrpSpPr>
            <p:nvPr/>
          </p:nvGrpSpPr>
          <p:grpSpPr bwMode="auto">
            <a:xfrm>
              <a:off x="4283966" y="260648"/>
              <a:ext cx="1944216" cy="864096"/>
              <a:chOff x="3491880" y="260648"/>
              <a:chExt cx="1944216" cy="86409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491880" y="260648"/>
                <a:ext cx="194421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77" name="TextBox 13"/>
              <p:cNvSpPr txBox="1">
                <a:spLocks noChangeArrowheads="1"/>
              </p:cNvSpPr>
              <p:nvPr/>
            </p:nvSpPr>
            <p:spPr bwMode="auto">
              <a:xfrm>
                <a:off x="3562703" y="333667"/>
                <a:ext cx="1512942" cy="27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GIANFRANCO FEDERICI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Head of Department</a:t>
                </a:r>
              </a:p>
            </p:txBody>
          </p:sp>
          <p:pic>
            <p:nvPicPr>
              <p:cNvPr id="20578" name="Picture 40" descr="picture of Gianfranco Federici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381" y="351171"/>
                <a:ext cx="484943" cy="683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00" name="Group 72"/>
            <p:cNvGrpSpPr>
              <a:grpSpLocks noChangeAspect="1"/>
            </p:cNvGrpSpPr>
            <p:nvPr/>
          </p:nvGrpSpPr>
          <p:grpSpPr bwMode="auto">
            <a:xfrm>
              <a:off x="2893488" y="5958760"/>
              <a:ext cx="1944216" cy="864096"/>
              <a:chOff x="107504" y="3573016"/>
              <a:chExt cx="1944216" cy="864096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07504" y="3573016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71" name="TextBox 42"/>
              <p:cNvSpPr txBox="1">
                <a:spLocks noChangeArrowheads="1"/>
              </p:cNvSpPr>
              <p:nvPr/>
            </p:nvSpPr>
            <p:spPr bwMode="auto">
              <a:xfrm>
                <a:off x="179692" y="3646599"/>
                <a:ext cx="1236708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MATTI COLEMAN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Design Integration and Project Coordination Officer</a:t>
                </a:r>
              </a:p>
            </p:txBody>
          </p:sp>
          <p:sp>
            <p:nvSpPr>
              <p:cNvPr id="20572" name="TextBox 44"/>
              <p:cNvSpPr txBox="1">
                <a:spLocks noChangeArrowheads="1"/>
              </p:cNvSpPr>
              <p:nvPr/>
            </p:nvSpPr>
            <p:spPr bwMode="auto">
              <a:xfrm>
                <a:off x="166991" y="3965662"/>
                <a:ext cx="1249409" cy="40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Plant design integration and modelling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WPMAG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WPRM project RO</a:t>
                </a:r>
              </a:p>
            </p:txBody>
          </p:sp>
          <p:pic>
            <p:nvPicPr>
              <p:cNvPr id="20573" name="Picture 45" descr="http://1.bp.blogspot.com/-eywwqllw0TA/U2EKZTABULI/AAAAAAAAAIU/O_cUXF3ohEY/s1600/matti_small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7142" y="3730236"/>
                <a:ext cx="468052" cy="56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01" name="Group 74"/>
            <p:cNvGrpSpPr>
              <a:grpSpLocks noChangeAspect="1"/>
            </p:cNvGrpSpPr>
            <p:nvPr/>
          </p:nvGrpSpPr>
          <p:grpSpPr bwMode="auto">
            <a:xfrm>
              <a:off x="313592" y="5301208"/>
              <a:ext cx="1944216" cy="864096"/>
              <a:chOff x="107504" y="5805264"/>
              <a:chExt cx="1944216" cy="86409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07504" y="5805264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65" name="TextBox 52"/>
              <p:cNvSpPr txBox="1">
                <a:spLocks noChangeArrowheads="1"/>
              </p:cNvSpPr>
              <p:nvPr/>
            </p:nvSpPr>
            <p:spPr bwMode="auto">
              <a:xfrm>
                <a:off x="178219" y="5879226"/>
                <a:ext cx="1279572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EBERHARD DIEGELE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Senior Material Project Control and Integration Officer</a:t>
                </a:r>
              </a:p>
            </p:txBody>
          </p:sp>
          <p:sp>
            <p:nvSpPr>
              <p:cNvPr id="20566" name="TextBox 54"/>
              <p:cNvSpPr txBox="1">
                <a:spLocks noChangeArrowheads="1"/>
              </p:cNvSpPr>
              <p:nvPr/>
            </p:nvSpPr>
            <p:spPr bwMode="auto">
              <a:xfrm>
                <a:off x="165518" y="6237973"/>
                <a:ext cx="949360" cy="3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Materials and design criteria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WPMAT project RO</a:t>
                </a:r>
              </a:p>
            </p:txBody>
          </p:sp>
          <p:pic>
            <p:nvPicPr>
              <p:cNvPr id="20567" name="Picture 5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7023" y="5907810"/>
                <a:ext cx="545135" cy="65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02" name="Group 65"/>
            <p:cNvGrpSpPr>
              <a:grpSpLocks noChangeAspect="1"/>
            </p:cNvGrpSpPr>
            <p:nvPr/>
          </p:nvGrpSpPr>
          <p:grpSpPr bwMode="auto">
            <a:xfrm>
              <a:off x="2893488" y="5013176"/>
              <a:ext cx="1944216" cy="864096"/>
              <a:chOff x="3469697" y="5004279"/>
              <a:chExt cx="1944216" cy="864096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3469697" y="5004279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59" name="TextBox 57"/>
              <p:cNvSpPr txBox="1">
                <a:spLocks noChangeArrowheads="1"/>
              </p:cNvSpPr>
              <p:nvPr/>
            </p:nvSpPr>
            <p:spPr bwMode="auto">
              <a:xfrm>
                <a:off x="3541885" y="5077371"/>
                <a:ext cx="1149392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SERGIO CIATTAGLIA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Senior Plant Safety Design Integration Officer</a:t>
                </a:r>
              </a:p>
            </p:txBody>
          </p:sp>
          <p:sp>
            <p:nvSpPr>
              <p:cNvPr id="20560" name="TextBox 58"/>
              <p:cNvSpPr txBox="1">
                <a:spLocks noChangeArrowheads="1"/>
              </p:cNvSpPr>
              <p:nvPr/>
            </p:nvSpPr>
            <p:spPr bwMode="auto">
              <a:xfrm>
                <a:off x="3529184" y="5436118"/>
                <a:ext cx="1043026" cy="3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Safety design integration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WPSAE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WPBOP project RO</a:t>
                </a:r>
              </a:p>
            </p:txBody>
          </p:sp>
          <p:pic>
            <p:nvPicPr>
              <p:cNvPr id="20561" name="Picture 60" descr="http://www.riparteilfuturo.it/wp-content/uploads/2013/02/Sergio1-347x420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257" y="5097196"/>
                <a:ext cx="596484" cy="67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8" name="Straight Connector 77"/>
            <p:cNvCxnSpPr/>
            <p:nvPr/>
          </p:nvCxnSpPr>
          <p:spPr>
            <a:xfrm>
              <a:off x="2591012" y="2636949"/>
              <a:ext cx="0" cy="373985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267150" y="3644931"/>
              <a:ext cx="28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267150" y="5729155"/>
              <a:ext cx="3238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591012" y="3429048"/>
              <a:ext cx="3349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91012" y="4365600"/>
              <a:ext cx="303224" cy="1588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568786" y="6391090"/>
              <a:ext cx="325450" cy="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837406" y="4365600"/>
              <a:ext cx="419115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37406" y="6386328"/>
              <a:ext cx="419115" cy="4762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837406" y="5443428"/>
              <a:ext cx="414352" cy="158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5251758" y="4941817"/>
              <a:ext cx="400065" cy="4762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256522" y="3789383"/>
              <a:ext cx="395301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267150" y="3644931"/>
              <a:ext cx="323862" cy="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257625" y="5729155"/>
              <a:ext cx="333387" cy="4762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591012" y="3429048"/>
              <a:ext cx="334975" cy="476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591012" y="5445015"/>
              <a:ext cx="303224" cy="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849003" y="2636949"/>
              <a:ext cx="0" cy="114767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7596582" y="3784620"/>
              <a:ext cx="252421" cy="476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591012" y="1628965"/>
              <a:ext cx="525799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849003" y="1628965"/>
              <a:ext cx="0" cy="144452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5246996" y="1124180"/>
              <a:ext cx="9525" cy="64923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591012" y="1628965"/>
              <a:ext cx="0" cy="144452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246996" y="2636949"/>
              <a:ext cx="9525" cy="374461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870745" y="3429048"/>
              <a:ext cx="381014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295565" y="2852832"/>
              <a:ext cx="3960957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286039" y="4868798"/>
              <a:ext cx="3960957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286039" y="4868798"/>
              <a:ext cx="0" cy="431766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1295565" y="2852832"/>
              <a:ext cx="0" cy="36033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0" name="Group 171"/>
            <p:cNvGrpSpPr>
              <a:grpSpLocks/>
            </p:cNvGrpSpPr>
            <p:nvPr/>
          </p:nvGrpSpPr>
          <p:grpSpPr bwMode="auto">
            <a:xfrm>
              <a:off x="5652118" y="3356992"/>
              <a:ext cx="1944216" cy="864096"/>
              <a:chOff x="5652118" y="2996952"/>
              <a:chExt cx="1944216" cy="86409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5652118" y="2996952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53" name="TextBox 62"/>
              <p:cNvSpPr txBox="1">
                <a:spLocks noChangeArrowheads="1"/>
              </p:cNvSpPr>
              <p:nvPr/>
            </p:nvSpPr>
            <p:spPr bwMode="auto">
              <a:xfrm>
                <a:off x="5723264" y="3070596"/>
                <a:ext cx="1079539" cy="35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FRANCESCO MAVIGLIA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Plasma Engineering and Analysis Support Officer</a:t>
                </a:r>
              </a:p>
            </p:txBody>
          </p:sp>
          <p:sp>
            <p:nvSpPr>
              <p:cNvPr id="20554" name="TextBox 64"/>
              <p:cNvSpPr txBox="1">
                <a:spLocks noChangeArrowheads="1"/>
              </p:cNvSpPr>
              <p:nvPr/>
            </p:nvSpPr>
            <p:spPr bwMode="auto">
              <a:xfrm>
                <a:off x="5710563" y="3470615"/>
                <a:ext cx="1092240" cy="3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Plasma engineering  analysis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Engineering data model management</a:t>
                </a:r>
              </a:p>
            </p:txBody>
          </p:sp>
          <p:pic>
            <p:nvPicPr>
              <p:cNvPr id="20555" name="Picture 4" descr="C:\Users\meszarb.EFDA\AppData\Local\Microsoft\Windows\Temporary Internet Files\Content.Outlook\7395HXTU\FMavigli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1502" y="3110193"/>
                <a:ext cx="447361" cy="662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1" name="Group 5"/>
            <p:cNvGrpSpPr>
              <a:grpSpLocks/>
            </p:cNvGrpSpPr>
            <p:nvPr/>
          </p:nvGrpSpPr>
          <p:grpSpPr bwMode="auto">
            <a:xfrm>
              <a:off x="2893488" y="3933056"/>
              <a:ext cx="1944216" cy="869655"/>
              <a:chOff x="2893488" y="3933056"/>
              <a:chExt cx="1944216" cy="86965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893488" y="3933056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47" name="TextBox 47"/>
              <p:cNvSpPr txBox="1">
                <a:spLocks noChangeArrowheads="1"/>
              </p:cNvSpPr>
              <p:nvPr/>
            </p:nvSpPr>
            <p:spPr bwMode="auto">
              <a:xfrm>
                <a:off x="2965676" y="4006853"/>
                <a:ext cx="1236708" cy="35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THOMAS FRANKE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Design Integration and Project Coordination Officer</a:t>
                </a:r>
              </a:p>
            </p:txBody>
          </p:sp>
          <p:sp>
            <p:nvSpPr>
              <p:cNvPr id="20548" name="TextBox 48"/>
              <p:cNvSpPr txBox="1">
                <a:spLocks noChangeArrowheads="1"/>
              </p:cNvSpPr>
              <p:nvPr/>
            </p:nvSpPr>
            <p:spPr bwMode="auto">
              <a:xfrm>
                <a:off x="2952975" y="4325916"/>
                <a:ext cx="1249409" cy="47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Auxiliary systems design integration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WPHCD project RO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WPDC project RO/ engineering integration</a:t>
                </a:r>
              </a:p>
            </p:txBody>
          </p:sp>
          <p:pic>
            <p:nvPicPr>
              <p:cNvPr id="20549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4081266"/>
                <a:ext cx="458185" cy="571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3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45" y="1837890"/>
              <a:ext cx="549165" cy="73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5256522" y="6092664"/>
              <a:ext cx="400065" cy="4763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4" name="Group 11"/>
            <p:cNvGrpSpPr>
              <a:grpSpLocks/>
            </p:cNvGrpSpPr>
            <p:nvPr/>
          </p:nvGrpSpPr>
          <p:grpSpPr bwMode="auto">
            <a:xfrm>
              <a:off x="5656369" y="5661248"/>
              <a:ext cx="1944216" cy="864096"/>
              <a:chOff x="5656369" y="5661248"/>
              <a:chExt cx="1944216" cy="864096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656369" y="5661248"/>
                <a:ext cx="1944216" cy="8640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41" name="TextBox 87"/>
              <p:cNvSpPr txBox="1">
                <a:spLocks noChangeArrowheads="1"/>
              </p:cNvSpPr>
              <p:nvPr/>
            </p:nvSpPr>
            <p:spPr bwMode="auto">
              <a:xfrm>
                <a:off x="5728026" y="5735505"/>
                <a:ext cx="1128754" cy="276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HELMUT HURZLMEIER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0" b="1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Senior CAD operator</a:t>
                </a:r>
              </a:p>
            </p:txBody>
          </p:sp>
          <p:sp>
            <p:nvSpPr>
              <p:cNvPr id="20542" name="TextBox 89"/>
              <p:cNvSpPr txBox="1">
                <a:spLocks noChangeArrowheads="1"/>
              </p:cNvSpPr>
              <p:nvPr/>
            </p:nvSpPr>
            <p:spPr bwMode="auto">
              <a:xfrm>
                <a:off x="5715325" y="6135524"/>
                <a:ext cx="949360" cy="246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3399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3399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3399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CAD management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r>
                  <a:rPr lang="en-US" altLang="en-US" sz="50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CAD operations</a:t>
                </a:r>
              </a:p>
            </p:txBody>
          </p:sp>
          <p:pic>
            <p:nvPicPr>
              <p:cNvPr id="20543" name="Picture 3" descr="C:\DOCUMENTS\GENERAL\Organigram\Helmut-Passfoto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9794" y="5752286"/>
                <a:ext cx="574883" cy="69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35" name="TextBox 19"/>
            <p:cNvSpPr txBox="1">
              <a:spLocks noChangeArrowheads="1"/>
            </p:cNvSpPr>
            <p:nvPr/>
          </p:nvSpPr>
          <p:spPr bwMode="auto">
            <a:xfrm>
              <a:off x="1400343" y="1300379"/>
              <a:ext cx="1593908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Project control</a:t>
              </a:r>
            </a:p>
          </p:txBody>
        </p:sp>
        <p:sp>
          <p:nvSpPr>
            <p:cNvPr id="20536" name="TextBox 96"/>
            <p:cNvSpPr txBox="1">
              <a:spLocks noChangeArrowheads="1"/>
            </p:cNvSpPr>
            <p:nvPr/>
          </p:nvSpPr>
          <p:spPr bwMode="auto">
            <a:xfrm>
              <a:off x="4280173" y="1197199"/>
              <a:ext cx="2033662" cy="6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System and design integration</a:t>
              </a:r>
            </a:p>
          </p:txBody>
        </p:sp>
        <p:sp>
          <p:nvSpPr>
            <p:cNvPr id="20537" name="TextBox 98"/>
            <p:cNvSpPr txBox="1">
              <a:spLocks noChangeArrowheads="1"/>
            </p:cNvSpPr>
            <p:nvPr/>
          </p:nvSpPr>
          <p:spPr bwMode="auto">
            <a:xfrm>
              <a:off x="6866305" y="1336888"/>
              <a:ext cx="1973334" cy="36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Physics integration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PPPT PMU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385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</a:rPr>
              <a:t>Background/ Context </a:t>
            </a:r>
            <a:endParaRPr lang="en-GB" dirty="0" smtClean="0">
              <a:solidFill>
                <a:prstClr val="black"/>
              </a:solidFill>
            </a:endParaRPr>
          </a:p>
          <a:p>
            <a:pPr marL="514350" indent="-457200">
              <a:spcBef>
                <a:spcPts val="0"/>
              </a:spcBef>
              <a:spcAft>
                <a:spcPts val="1800"/>
              </a:spcAft>
            </a:pPr>
            <a:r>
              <a:rPr lang="en-GB" dirty="0" smtClean="0">
                <a:solidFill>
                  <a:prstClr val="black"/>
                </a:solidFill>
              </a:rPr>
              <a:t>Design approach</a:t>
            </a:r>
            <a:endParaRPr lang="en-GB" dirty="0">
              <a:solidFill>
                <a:prstClr val="black"/>
              </a:solidFill>
            </a:endParaRPr>
          </a:p>
          <a:p>
            <a:pPr marL="514350" indent="-457200"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</a:rPr>
              <a:t>Preliminary design choices</a:t>
            </a:r>
          </a:p>
          <a:p>
            <a:pPr marL="514350" indent="-457200">
              <a:spcBef>
                <a:spcPts val="0"/>
              </a:spcBef>
              <a:spcAft>
                <a:spcPts val="1800"/>
              </a:spcAft>
            </a:pPr>
            <a:r>
              <a:rPr lang="en-GB" dirty="0"/>
              <a:t>Main Design and R&amp;D Priorities, e.g.:</a:t>
            </a:r>
          </a:p>
          <a:p>
            <a:pPr marL="97155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Power exhaust / </a:t>
            </a:r>
            <a:r>
              <a:rPr lang="en-GB" sz="2400" dirty="0" err="1"/>
              <a:t>divertor</a:t>
            </a:r>
            <a:endParaRPr lang="en-GB" sz="2400" dirty="0"/>
          </a:p>
          <a:p>
            <a:pPr marL="97155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Tritium breeding / power extraction blanket</a:t>
            </a:r>
          </a:p>
          <a:p>
            <a:pPr marL="97155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Remote Maintenance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PPPT Implementation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Conclusions</a:t>
            </a: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4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65175"/>
            <a:ext cx="42322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35254"/>
              </p:ext>
            </p:extLst>
          </p:nvPr>
        </p:nvGraphicFramePr>
        <p:xfrm>
          <a:off x="4716016" y="908720"/>
          <a:ext cx="4224338" cy="4945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39"/>
                <a:gridCol w="1440177"/>
                <a:gridCol w="839922"/>
              </a:tblGrid>
              <a:tr h="288000">
                <a:tc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marL="0" indent="0" algn="r" fontAlgn="t"/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Grand Total / EC (k€)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#RUs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+mj-lt"/>
                        </a:rPr>
                        <a:t>Balance of Plant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 1,731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j-lt"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Breeding Blanket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24,503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j-lt"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+mj-lt"/>
                        </a:rPr>
                        <a:t>Containment structures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861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j-lt"/>
                        </a:rPr>
                        <a:t>n.a.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+mj-lt"/>
                        </a:rPr>
                        <a:t>Diagnostic and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1,205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  <a:latin typeface="+mj-lt"/>
                        </a:rPr>
                        <a:t>n.a</a:t>
                      </a:r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+mj-lt"/>
                        </a:rPr>
                        <a:t>Divertor                                                                                           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4,753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Early Neutron Source definition and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design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14,551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  <a:latin typeface="+mj-lt"/>
                        </a:rPr>
                        <a:t>n.a</a:t>
                      </a:r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H&amp;CD systems             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5,852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Magnet system                                                                             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3,552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Materials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29,375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j-lt"/>
                        </a:rPr>
                        <a:t>Plant level system engineering, design integration and physics integration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7,330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+mj-lt"/>
                        </a:rPr>
                        <a:t>Remote maintenance system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7,973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Safety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4,291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Tritium Fuelling and vacuum </a:t>
                      </a:r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2,443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Grand 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 smtClean="0">
                          <a:effectLst/>
                          <a:latin typeface="+mj-lt"/>
                        </a:rPr>
                        <a:t>108,420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9" marR="8709" marT="871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PPPT: allocated by Research Units (EC/k€), 2014-2018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PMU Key Functions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Requirements Analysis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Stakeholder Requirements Definition / Plant Requirements Analysis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Plant Design Definition and 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Optimisation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Plant Design Optimisation Studies </a:t>
            </a:r>
          </a:p>
          <a:p>
            <a:pPr lvl="2">
              <a:spcBef>
                <a:spcPct val="0"/>
              </a:spcBef>
            </a:pPr>
            <a:r>
              <a:rPr lang="en-GB" altLang="en-US" sz="1400" dirty="0" smtClean="0">
                <a:solidFill>
                  <a:schemeClr val="tx1"/>
                </a:solidFill>
              </a:rPr>
              <a:t>An Independently moderated TRL Assessment.</a:t>
            </a:r>
          </a:p>
          <a:p>
            <a:pPr lvl="2">
              <a:spcBef>
                <a:spcPct val="0"/>
              </a:spcBef>
            </a:pPr>
            <a:r>
              <a:rPr lang="en-GB" altLang="en-US" sz="1400" dirty="0" smtClean="0">
                <a:solidFill>
                  <a:schemeClr val="tx1"/>
                </a:solidFill>
              </a:rPr>
              <a:t>A Parameter trade off assessment and prioritisation exercise</a:t>
            </a:r>
            <a:r>
              <a:rPr lang="en-GB" altLang="en-US" sz="1600" dirty="0" smtClean="0">
                <a:solidFill>
                  <a:schemeClr val="tx1"/>
                </a:solidFill>
              </a:rPr>
              <a:t>. </a:t>
            </a:r>
          </a:p>
          <a:p>
            <a:pPr lvl="4">
              <a:spcBef>
                <a:spcPct val="0"/>
              </a:spcBef>
            </a:pPr>
            <a:r>
              <a:rPr lang="nl-NL" altLang="en-US" sz="1200" dirty="0" smtClean="0">
                <a:solidFill>
                  <a:schemeClr val="tx1"/>
                </a:solidFill>
                <a:latin typeface="+mn-lt"/>
              </a:rPr>
              <a:t>Aspect Ratio Scan: </a:t>
            </a:r>
            <a:endParaRPr lang="en-GB" altLang="en-US" sz="1200" dirty="0" smtClean="0">
              <a:solidFill>
                <a:schemeClr val="tx1"/>
              </a:solidFill>
              <a:latin typeface="+mn-lt"/>
            </a:endParaRPr>
          </a:p>
          <a:p>
            <a:pPr lvl="4">
              <a:spcBef>
                <a:spcPct val="0"/>
              </a:spcBef>
            </a:pPr>
            <a:r>
              <a:rPr lang="nl-NL" altLang="en-US" sz="1200" dirty="0" smtClean="0">
                <a:solidFill>
                  <a:schemeClr val="tx1"/>
                </a:solidFill>
                <a:latin typeface="+mn-lt"/>
              </a:rPr>
              <a:t>Development of a blanket attachment system</a:t>
            </a:r>
            <a:endParaRPr lang="en-GB" altLang="en-US" sz="1200" dirty="0" smtClean="0">
              <a:solidFill>
                <a:schemeClr val="tx1"/>
              </a:solidFill>
              <a:latin typeface="+mn-lt"/>
            </a:endParaRPr>
          </a:p>
          <a:p>
            <a:pPr lvl="4">
              <a:spcBef>
                <a:spcPct val="0"/>
              </a:spcBef>
            </a:pPr>
            <a:r>
              <a:rPr lang="nl-NL" altLang="en-US" sz="1200" dirty="0" smtClean="0">
                <a:solidFill>
                  <a:schemeClr val="tx1"/>
                </a:solidFill>
                <a:latin typeface="+mn-lt"/>
              </a:rPr>
              <a:t>Recirculating Electrical Power Requirements</a:t>
            </a:r>
            <a:endParaRPr lang="en-GB" altLang="en-US" sz="1200" dirty="0" smtClean="0">
              <a:solidFill>
                <a:schemeClr val="tx1"/>
              </a:solidFill>
              <a:latin typeface="+mn-lt"/>
            </a:endParaRPr>
          </a:p>
          <a:p>
            <a:pPr lvl="4">
              <a:spcBef>
                <a:spcPct val="0"/>
              </a:spcBef>
            </a:pPr>
            <a:r>
              <a:rPr lang="nl-NL" altLang="en-US" sz="1200" dirty="0" smtClean="0">
                <a:solidFill>
                  <a:schemeClr val="tx1"/>
                </a:solidFill>
                <a:latin typeface="+mn-lt"/>
              </a:rPr>
              <a:t>Sweeping of Divertor Strike Points</a:t>
            </a:r>
            <a:endParaRPr lang="en-GB" altLang="en-US" sz="1200" dirty="0" smtClean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ct val="0"/>
              </a:spcBef>
            </a:pPr>
            <a:r>
              <a:rPr lang="en-GB" altLang="en-US" sz="1400" dirty="0" smtClean="0">
                <a:solidFill>
                  <a:schemeClr val="tx1"/>
                </a:solidFill>
              </a:rPr>
              <a:t>A Critical Decision Making Process 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System Level Analysis &amp; Plant Engineering Studies 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Systems Engineering Framework and Technical Processes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Definition of a Systems Engineering Framework</a:t>
            </a: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CAD configuration management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Project Management Activities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Definition of Deliverables for the CDA</a:t>
            </a: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Formation and Maintenance of the Master Schedule</a:t>
            </a: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Interface Management 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DEMO Physics Integration</a:t>
            </a:r>
            <a:endParaRPr lang="en-GB" alt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System Code Analysis and Development of Point Design Options</a:t>
            </a: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DEMO Physics Basis Development</a:t>
            </a:r>
          </a:p>
          <a:p>
            <a:pPr lvl="1"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</a:rPr>
              <a:t>DEMO Physics Design Integration</a:t>
            </a:r>
          </a:p>
          <a:p>
            <a:endParaRPr lang="en-GB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23850" y="765175"/>
            <a:ext cx="5467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Project Coordination and Control: Scope, Schedule/ Resources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Design and Physics Integration</a:t>
            </a:r>
          </a:p>
        </p:txBody>
      </p:sp>
      <p:sp>
        <p:nvSpPr>
          <p:cNvPr id="22533" name="Right Brace 2"/>
          <p:cNvSpPr>
            <a:spLocks/>
          </p:cNvSpPr>
          <p:nvPr/>
        </p:nvSpPr>
        <p:spPr bwMode="auto">
          <a:xfrm>
            <a:off x="7092950" y="1057275"/>
            <a:ext cx="1295400" cy="5324475"/>
          </a:xfrm>
          <a:prstGeom prst="rightBrace">
            <a:avLst>
              <a:gd name="adj1" fmla="val 8335"/>
              <a:gd name="adj2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568952" cy="4896544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smtClean="0">
                <a:latin typeface="Calibri" pitchFamily="34" charset="0"/>
              </a:rPr>
              <a:t>The demonstration of electricity production before 2050 in a DEMO Fusion Power Plant is a priority for the EU fusion program</a:t>
            </a:r>
            <a:endParaRPr lang="en-GB" altLang="en-US" sz="20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 smtClean="0">
                <a:latin typeface="Calibri" pitchFamily="34" charset="0"/>
              </a:rPr>
              <a:t>ITER is the key facility in this strategy and the DEMO design/R&amp;D is expected to benefit largely from the experience gained with ITER construction</a:t>
            </a:r>
            <a:endParaRPr lang="en-GB" altLang="en-US" sz="20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 smtClean="0">
                <a:latin typeface="Calibri" pitchFamily="34" charset="0"/>
              </a:rPr>
              <a:t>Nevertheless, there are still outstanding gaps requiring a vigorous integrated design and technology R&amp;D (</a:t>
            </a:r>
            <a:r>
              <a:rPr lang="en-US" altLang="en-US" sz="2000" b="1" dirty="0" smtClean="0">
                <a:latin typeface="Calibri" pitchFamily="34" charset="0"/>
              </a:rPr>
              <a:t>e.g., breeding blanket, </a:t>
            </a:r>
            <a:r>
              <a:rPr lang="en-US" altLang="en-US" sz="2000" b="1" dirty="0" err="1" smtClean="0">
                <a:latin typeface="Calibri" pitchFamily="34" charset="0"/>
              </a:rPr>
              <a:t>divertor</a:t>
            </a:r>
            <a:r>
              <a:rPr lang="en-US" altLang="en-US" sz="2000" b="1" dirty="0" smtClean="0">
                <a:latin typeface="Calibri" pitchFamily="34" charset="0"/>
              </a:rPr>
              <a:t>, materials</a:t>
            </a:r>
            <a:r>
              <a:rPr lang="en-US" altLang="en-US" sz="2000" dirty="0" smtClean="0">
                <a:latin typeface="Calibri" pitchFamily="34" charset="0"/>
              </a:rPr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kern="0" dirty="0" smtClean="0">
                <a:latin typeface="Calibri" panose="020F0502020204030204" pitchFamily="34" charset="0"/>
              </a:rPr>
              <a:t>Design</a:t>
            </a: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integration essential from the early stage to identify requirements for technology </a:t>
            </a:r>
            <a:r>
              <a:rPr lang="en-US" altLang="en-US" sz="2000" dirty="0" smtClean="0">
                <a:latin typeface="Calibri" pitchFamily="34" charset="0"/>
              </a:rPr>
              <a:t>and physics R&amp;D</a:t>
            </a:r>
          </a:p>
          <a:p>
            <a:pPr>
              <a:spcBef>
                <a:spcPts val="1200"/>
              </a:spcBef>
              <a:defRPr/>
            </a:pPr>
            <a:r>
              <a:rPr lang="en-GB" sz="2000" kern="0" dirty="0" smtClean="0">
                <a:latin typeface="Calibri" panose="020F0502020204030204" pitchFamily="34" charset="0"/>
              </a:rPr>
              <a:t>A </a:t>
            </a:r>
            <a:r>
              <a:rPr lang="en-GB" sz="2000" kern="0" dirty="0">
                <a:latin typeface="Calibri" panose="020F0502020204030204" pitchFamily="34" charset="0"/>
              </a:rPr>
              <a:t>systems engineering approach is needed to identify design trade-offs and constraints; and  prioritize </a:t>
            </a:r>
            <a:r>
              <a:rPr lang="en-GB" sz="2000" kern="0" dirty="0" smtClean="0">
                <a:latin typeface="Calibri" panose="020F0502020204030204" pitchFamily="34" charset="0"/>
              </a:rPr>
              <a:t>R&amp;D</a:t>
            </a:r>
          </a:p>
          <a:p>
            <a:pPr>
              <a:spcBef>
                <a:spcPts val="1200"/>
              </a:spcBef>
              <a:defRPr/>
            </a:pPr>
            <a:r>
              <a:rPr lang="en-GB" sz="2000" kern="0" dirty="0" smtClean="0">
                <a:latin typeface="Calibri" panose="020F0502020204030204" pitchFamily="34" charset="0"/>
              </a:rPr>
              <a:t>Ensuring </a:t>
            </a:r>
            <a:r>
              <a:rPr lang="en-GB" sz="2000" kern="0" dirty="0">
                <a:latin typeface="Calibri" panose="020F0502020204030204" pitchFamily="34" charset="0"/>
              </a:rPr>
              <a:t>that R&amp;D is focussed on resolving critical uncertainties in a timely manner and that learning from R&amp;D is used to responsively adapt the technology strategy is </a:t>
            </a:r>
            <a:r>
              <a:rPr lang="en-GB" sz="2000" kern="0" dirty="0" smtClean="0">
                <a:latin typeface="Calibri" panose="020F0502020204030204" pitchFamily="34" charset="0"/>
              </a:rPr>
              <a:t>crucial</a:t>
            </a:r>
            <a:endParaRPr lang="en-GB" altLang="en-US" sz="20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altLang="en-US" sz="2000" dirty="0" smtClean="0">
                <a:latin typeface="Calibri" pitchFamily="34" charset="0"/>
              </a:rPr>
              <a:t>Involvement of industry from the early stage is desirable</a:t>
            </a:r>
          </a:p>
        </p:txBody>
      </p:sp>
    </p:spTree>
    <p:extLst>
      <p:ext uri="{BB962C8B-B14F-4D97-AF65-F5344CB8AC3E}">
        <p14:creationId xmlns:p14="http://schemas.microsoft.com/office/powerpoint/2010/main" val="419903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European Map141008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20688"/>
            <a:ext cx="9123437" cy="62373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71" y="0"/>
            <a:ext cx="4834880" cy="891216"/>
          </a:xfrm>
        </p:spPr>
        <p:txBody>
          <a:bodyPr/>
          <a:lstStyle/>
          <a:p>
            <a:r>
              <a:rPr lang="en-GB" dirty="0" err="1" smtClean="0"/>
              <a:t>EUROfusion</a:t>
            </a:r>
            <a:r>
              <a:rPr lang="en-GB" dirty="0" smtClean="0"/>
              <a:t> Consortium</a:t>
            </a:r>
            <a:br>
              <a:rPr lang="en-GB" dirty="0" smtClean="0"/>
            </a:br>
            <a:r>
              <a:rPr lang="en-US" sz="2000" b="0" dirty="0">
                <a:latin typeface="Calibri" panose="020F0502020204030204" pitchFamily="34" charset="0"/>
                <a:cs typeface="Arial" charset="0"/>
              </a:rPr>
              <a:t>29 members in 27 EU countries</a:t>
            </a:r>
            <a:br>
              <a:rPr lang="en-US" sz="2000" b="0" dirty="0">
                <a:latin typeface="Calibri" panose="020F0502020204030204" pitchFamily="34" charset="0"/>
                <a:cs typeface="Arial" charset="0"/>
              </a:rPr>
            </a:br>
            <a:endParaRPr lang="en-GB" sz="20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918" y="866776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GB" sz="4000" kern="0" dirty="0" smtClean="0">
                <a:effectLst/>
              </a:rPr>
              <a:t>Thank you for your attention</a:t>
            </a:r>
            <a:br>
              <a:rPr lang="en-GB" sz="4000" kern="0" dirty="0" smtClean="0">
                <a:effectLst/>
              </a:rPr>
            </a:br>
            <a:r>
              <a:rPr lang="en-GB" sz="4000" kern="0" dirty="0" smtClean="0">
                <a:effectLst/>
              </a:rPr>
              <a:t>Any Questions?</a:t>
            </a:r>
            <a:endParaRPr lang="en-GB" sz="4000" kern="0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350100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kern="0" dirty="0" smtClean="0">
                <a:solidFill>
                  <a:prstClr val="black"/>
                </a:solidFill>
                <a:effectLst/>
              </a:rPr>
              <a:t>Acknowledgments</a:t>
            </a: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en-GB" sz="2000" kern="0" dirty="0" smtClean="0">
                <a:solidFill>
                  <a:srgbClr val="C00000"/>
                </a:solidFill>
                <a:effectLst/>
              </a:rPr>
              <a:t>PPPT PMU Team: 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R. Wenninger, F. Maviglia, M. Shannon, C. Bachmann, B. Meszaros, T. Franke, S. Ciattaglia, E. Diegele, M. Coleman, H. </a:t>
            </a:r>
            <a:r>
              <a:rPr lang="en-GB" sz="2000" kern="0" dirty="0" err="1" smtClean="0">
                <a:solidFill>
                  <a:prstClr val="black"/>
                </a:solidFill>
                <a:effectLst/>
              </a:rPr>
              <a:t>Hurzlmeier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, C. Morlock</a:t>
            </a: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endParaRPr lang="en-GB" sz="2000" kern="0" dirty="0">
              <a:solidFill>
                <a:prstClr val="black"/>
              </a:solidFill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en-GB" sz="2000" kern="0" dirty="0">
                <a:solidFill>
                  <a:srgbClr val="C00000"/>
                </a:solidFill>
                <a:effectLst/>
              </a:rPr>
              <a:t>PPPT </a:t>
            </a:r>
            <a:r>
              <a:rPr lang="en-GB" sz="2000" kern="0" dirty="0" smtClean="0">
                <a:solidFill>
                  <a:srgbClr val="C00000"/>
                </a:solidFill>
                <a:effectLst/>
              </a:rPr>
              <a:t>Distributed Project Team Leaders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: L. </a:t>
            </a:r>
            <a:r>
              <a:rPr lang="en-GB" sz="2000" kern="0" dirty="0" err="1" smtClean="0">
                <a:solidFill>
                  <a:prstClr val="black"/>
                </a:solidFill>
                <a:effectLst/>
              </a:rPr>
              <a:t>Boccaccini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 (WPBB), J-H You (WPDIV), E. Cipollini (WPBOP), T. Loving (WPRM), L. Zani (WPMAG), M. Rieth (WPMAT), W. Biel (WPDC), M.Q. Tran (WPHCD), C. Day (WPTFV), N. Taylor (WPSAE)</a:t>
            </a: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endParaRPr lang="en-GB" sz="1800" kern="0" dirty="0" smtClean="0">
              <a:solidFill>
                <a:prstClr val="black"/>
              </a:solidFill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en-GB" sz="2000" kern="0" dirty="0" smtClean="0">
                <a:solidFill>
                  <a:srgbClr val="C00000"/>
                </a:solidFill>
                <a:effectLst/>
              </a:rPr>
              <a:t>IPH PMU</a:t>
            </a:r>
            <a:r>
              <a:rPr lang="en-GB" sz="2000" kern="0" dirty="0">
                <a:solidFill>
                  <a:srgbClr val="C00000"/>
                </a:solidFill>
                <a:effectLst/>
              </a:rPr>
              <a:t> </a:t>
            </a:r>
            <a:r>
              <a:rPr lang="en-GB" sz="2000" kern="0" dirty="0" smtClean="0">
                <a:solidFill>
                  <a:srgbClr val="C00000"/>
                </a:solidFill>
                <a:effectLst/>
              </a:rPr>
              <a:t>Team: 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X. Litaudon, D. McDonald</a:t>
            </a: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endParaRPr lang="en-GB" sz="1800" kern="0" dirty="0" smtClean="0">
              <a:solidFill>
                <a:prstClr val="black"/>
              </a:solidFill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en-GB" sz="2000" kern="0" dirty="0" err="1">
                <a:solidFill>
                  <a:srgbClr val="C00000"/>
                </a:solidFill>
                <a:effectLst/>
              </a:rPr>
              <a:t>Eurofusion</a:t>
            </a:r>
            <a:r>
              <a:rPr lang="en-GB" sz="2000" kern="0" dirty="0">
                <a:solidFill>
                  <a:srgbClr val="C00000"/>
                </a:solidFill>
                <a:effectLst/>
              </a:rPr>
              <a:t> PM: </a:t>
            </a:r>
            <a:r>
              <a:rPr lang="en-GB" sz="2000" kern="0" dirty="0" smtClean="0">
                <a:solidFill>
                  <a:prstClr val="black"/>
                </a:solidFill>
                <a:effectLst/>
              </a:rPr>
              <a:t>T.  Donne</a:t>
            </a: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endParaRPr lang="en-GB" sz="2000" kern="0" dirty="0">
              <a:solidFill>
                <a:prstClr val="black"/>
              </a:solidFill>
              <a:effectLst/>
            </a:endParaRP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000" kern="0" dirty="0" smtClean="0">
                <a:solidFill>
                  <a:prstClr val="black"/>
                </a:solidFill>
                <a:effectLst/>
              </a:rPr>
              <a:t>F. </a:t>
            </a:r>
            <a:r>
              <a:rPr lang="en-GB" sz="2000" kern="0" dirty="0" err="1" smtClean="0">
                <a:solidFill>
                  <a:prstClr val="black"/>
                </a:solidFill>
                <a:effectLst/>
              </a:rPr>
              <a:t>Romanelli</a:t>
            </a:r>
            <a:endParaRPr lang="en-GB" sz="2000" kern="0" dirty="0" smtClean="0">
              <a:solidFill>
                <a:prstClr val="black"/>
              </a:solidFill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endParaRPr lang="en-GB" sz="2000" kern="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9586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9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96536" y="815226"/>
            <a:ext cx="4237953" cy="309518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b="1" dirty="0" err="1" smtClean="0">
                <a:solidFill>
                  <a:schemeClr val="bg1"/>
                </a:solidFill>
              </a:rPr>
              <a:t>Divertor</a:t>
            </a:r>
            <a:r>
              <a:rPr lang="en-GB" sz="1800" b="1" dirty="0" smtClean="0">
                <a:solidFill>
                  <a:schemeClr val="bg1"/>
                </a:solidFill>
              </a:rPr>
              <a:t>: 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life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limiting </a:t>
            </a:r>
            <a:r>
              <a:rPr lang="en-GB" sz="1800" dirty="0" smtClean="0">
                <a:solidFill>
                  <a:schemeClr val="bg1"/>
                </a:solidFill>
              </a:rPr>
              <a:t>phenomena is erosion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89802" y="2924944"/>
            <a:ext cx="3240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>
                <a:solidFill>
                  <a:prstClr val="black"/>
                </a:solidFill>
                <a:latin typeface="Calibri" pitchFamily="34" charset="0"/>
              </a:rPr>
              <a:t>Armour</a:t>
            </a:r>
            <a:r>
              <a:rPr lang="en-GB" altLang="en-US" sz="1600" dirty="0">
                <a:solidFill>
                  <a:prstClr val="black"/>
                </a:solidFill>
                <a:latin typeface="Calibri" pitchFamily="34" charset="0"/>
              </a:rPr>
              <a:t>: Tungsten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89802" y="3200747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1600" dirty="0" smtClean="0">
                <a:solidFill>
                  <a:prstClr val="black"/>
                </a:solidFill>
                <a:latin typeface="Calibri" pitchFamily="34" charset="0"/>
              </a:rPr>
              <a:t>HS: Cu-alloys</a:t>
            </a:r>
            <a:endParaRPr lang="en-GB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1600" dirty="0" smtClean="0">
                <a:solidFill>
                  <a:prstClr val="black"/>
                </a:solidFill>
                <a:latin typeface="Calibri" pitchFamily="34" charset="0"/>
              </a:rPr>
              <a:t>Coolant</a:t>
            </a:r>
            <a:r>
              <a:rPr lang="en-GB" altLang="en-US" sz="1600" dirty="0">
                <a:solidFill>
                  <a:prstClr val="black"/>
                </a:solidFill>
                <a:latin typeface="Calibri" pitchFamily="34" charset="0"/>
              </a:rPr>
              <a:t>: Water</a:t>
            </a:r>
          </a:p>
        </p:txBody>
      </p:sp>
      <p:pic>
        <p:nvPicPr>
          <p:cNvPr id="9" name="Picture 32" descr="Monob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8" y="1124744"/>
            <a:ext cx="2584527" cy="15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6587"/>
            <a:ext cx="2545245" cy="316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1" y="1268760"/>
            <a:ext cx="24193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89802" y="2632385"/>
            <a:ext cx="18215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>
                <a:solidFill>
                  <a:prstClr val="black"/>
                </a:solidFill>
                <a:latin typeface="Calibri" pitchFamily="34" charset="0"/>
              </a:rPr>
              <a:t>q&gt; 10 MW/m</a:t>
            </a:r>
            <a:r>
              <a:rPr lang="en-GB" altLang="en-US" sz="1600" baseline="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endParaRPr lang="en-GB" altLang="en-US" sz="1600" baseline="30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4209" y="3750504"/>
            <a:ext cx="2117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</a:t>
            </a:r>
            <a:r>
              <a:rPr lang="en-GB" sz="1400" dirty="0" smtClean="0">
                <a:solidFill>
                  <a:prstClr val="black"/>
                </a:solidFill>
              </a:rPr>
              <a:t>hysical sputtering (Te~5 eV) will limit the lifetime of the </a:t>
            </a:r>
            <a:r>
              <a:rPr lang="en-GB" sz="1400" dirty="0" err="1" smtClean="0">
                <a:solidFill>
                  <a:prstClr val="black"/>
                </a:solidFill>
              </a:rPr>
              <a:t>diveror</a:t>
            </a:r>
            <a:r>
              <a:rPr lang="en-GB" sz="1400" dirty="0" smtClean="0">
                <a:solidFill>
                  <a:prstClr val="black"/>
                </a:solidFill>
              </a:rPr>
              <a:t> to 1-2 FPY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52749" y="4453407"/>
            <a:ext cx="1973110" cy="7463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Damage in Cu: 3-5dpa/</a:t>
            </a:r>
            <a:r>
              <a:rPr lang="en-US" sz="1600" b="1" dirty="0" err="1">
                <a:solidFill>
                  <a:srgbClr val="FFFFFF"/>
                </a:solidFill>
              </a:rPr>
              <a:t>fpy</a:t>
            </a:r>
            <a:r>
              <a:rPr lang="en-US" sz="1600" b="1" dirty="0">
                <a:solidFill>
                  <a:srgbClr val="FFFFFF"/>
                </a:solidFill>
              </a:rPr>
              <a:t>, up to 2 </a:t>
            </a:r>
            <a:r>
              <a:rPr lang="en-US" sz="1600" b="1" dirty="0" err="1">
                <a:solidFill>
                  <a:srgbClr val="FFFFFF"/>
                </a:solidFill>
              </a:rPr>
              <a:t>fpy</a:t>
            </a:r>
            <a:r>
              <a:rPr lang="en-US" sz="1600" b="1" dirty="0">
                <a:solidFill>
                  <a:srgbClr val="FFFFFF"/>
                </a:solidFill>
              </a:rPr>
              <a:t> (replacement)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170451" y="-99392"/>
            <a:ext cx="8001949" cy="89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DEMO IVCs </a:t>
            </a:r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dirty="0" smtClean="0">
                <a:solidFill>
                  <a:prstClr val="black"/>
                </a:solidFill>
              </a:rPr>
              <a:t>ifetime design </a:t>
            </a:r>
            <a:r>
              <a:rPr lang="en-GB" dirty="0" smtClean="0">
                <a:solidFill>
                  <a:prstClr val="black"/>
                </a:solidFill>
              </a:rPr>
              <a:t>requirements and </a:t>
            </a:r>
            <a:r>
              <a:rPr lang="en-GB" dirty="0" smtClean="0">
                <a:solidFill>
                  <a:prstClr val="black"/>
                </a:solidFill>
              </a:rPr>
              <a:t>materials </a:t>
            </a:r>
            <a:r>
              <a:rPr lang="en-GB" dirty="0" smtClean="0">
                <a:solidFill>
                  <a:prstClr val="black"/>
                </a:solidFill>
              </a:rPr>
              <a:t>issues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Grafik 16" descr="Suggestion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97" y="1294176"/>
            <a:ext cx="2423781" cy="19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14"/>
          <p:cNvSpPr txBox="1">
            <a:spLocks noChangeArrowheads="1"/>
          </p:cNvSpPr>
          <p:nvPr/>
        </p:nvSpPr>
        <p:spPr bwMode="auto">
          <a:xfrm>
            <a:off x="5007085" y="1112321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 dirty="0">
                <a:solidFill>
                  <a:prstClr val="black"/>
                </a:solidFill>
                <a:latin typeface="Calibri" pitchFamily="34" charset="0"/>
              </a:rPr>
              <a:t>S. Kecskes (KIT, 2013)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403021" y="1268760"/>
            <a:ext cx="1466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Armour: </a:t>
            </a:r>
            <a:r>
              <a:rPr lang="en-GB" altLang="en-US" sz="1600" b="1" dirty="0" smtClean="0">
                <a:solidFill>
                  <a:prstClr val="black"/>
                </a:solidFill>
                <a:latin typeface="Calibri" pitchFamily="34" charset="0"/>
              </a:rPr>
              <a:t>W</a:t>
            </a:r>
            <a:endParaRPr lang="en-GB" alt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Structural: </a:t>
            </a:r>
            <a:r>
              <a:rPr lang="en-GB" altLang="en-US" sz="1600" b="1" dirty="0" smtClean="0">
                <a:solidFill>
                  <a:prstClr val="black"/>
                </a:solidFill>
                <a:latin typeface="Calibri" pitchFamily="34" charset="0"/>
              </a:rPr>
              <a:t>EUROFER97</a:t>
            </a:r>
            <a:endParaRPr lang="en-GB" alt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778" y="2041197"/>
            <a:ext cx="1812156" cy="118237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Damage in FW steels: </a:t>
            </a:r>
            <a:r>
              <a:rPr lang="en-US" sz="1600" b="1" dirty="0" smtClean="0">
                <a:solidFill>
                  <a:srgbClr val="FFFFFF"/>
                </a:solidFill>
              </a:rPr>
              <a:t>10 </a:t>
            </a:r>
            <a:r>
              <a:rPr lang="en-US" sz="1600" b="1" dirty="0" err="1">
                <a:solidFill>
                  <a:srgbClr val="FFFFFF"/>
                </a:solidFill>
              </a:rPr>
              <a:t>dpa</a:t>
            </a:r>
            <a:r>
              <a:rPr lang="en-US" sz="1600" b="1" dirty="0">
                <a:solidFill>
                  <a:srgbClr val="FFFFFF"/>
                </a:solidFill>
              </a:rPr>
              <a:t>/</a:t>
            </a:r>
            <a:r>
              <a:rPr lang="en-US" sz="1600" b="1" dirty="0" err="1">
                <a:solidFill>
                  <a:srgbClr val="FFFFFF"/>
                </a:solidFill>
              </a:rPr>
              <a:t>fpy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Starter blanket≈</a:t>
            </a:r>
            <a:r>
              <a:rPr lang="en-US" sz="1600" b="1" dirty="0">
                <a:solidFill>
                  <a:srgbClr val="FFFFFF"/>
                </a:solidFill>
              </a:rPr>
              <a:t>20 </a:t>
            </a:r>
            <a:r>
              <a:rPr lang="en-US" sz="1600" b="1" dirty="0" err="1" smtClean="0">
                <a:solidFill>
                  <a:srgbClr val="FFFFFF"/>
                </a:solidFill>
              </a:rPr>
              <a:t>dpa</a:t>
            </a:r>
            <a:r>
              <a:rPr lang="en-US" sz="1600" b="1" dirty="0" smtClean="0">
                <a:solidFill>
                  <a:srgbClr val="FFFFFF"/>
                </a:solidFill>
              </a:rPr>
              <a:t>; ~6000 cycles.</a:t>
            </a:r>
          </a:p>
          <a:p>
            <a:pPr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r>
              <a:rPr lang="en-US" sz="1600" b="1" baseline="30000" dirty="0">
                <a:solidFill>
                  <a:srgbClr val="FFFFFF"/>
                </a:solidFill>
              </a:rPr>
              <a:t>nd</a:t>
            </a:r>
            <a:r>
              <a:rPr lang="en-US" sz="1600" b="1" dirty="0">
                <a:solidFill>
                  <a:srgbClr val="FFFFFF"/>
                </a:solidFill>
              </a:rPr>
              <a:t> blanket: 50 </a:t>
            </a:r>
            <a:r>
              <a:rPr lang="en-US" sz="1600" b="1" dirty="0" err="1">
                <a:solidFill>
                  <a:srgbClr val="FFFFFF"/>
                </a:solidFill>
              </a:rPr>
              <a:t>dpa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42911" y="735749"/>
            <a:ext cx="38265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Main Chamber wall/ Breeding Blanket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4842534" y="4293096"/>
            <a:ext cx="4301466" cy="1066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700" b="1" dirty="0">
                <a:solidFill>
                  <a:srgbClr val="0070C0"/>
                </a:solidFill>
              </a:rPr>
              <a:t>Advanced Steels</a:t>
            </a:r>
          </a:p>
          <a:p>
            <a:pPr marL="180975" indent="-180975"/>
            <a:r>
              <a:rPr lang="en-GB" sz="1700" dirty="0" smtClean="0">
                <a:solidFill>
                  <a:prstClr val="black"/>
                </a:solidFill>
              </a:rPr>
              <a:t>RAFM steels for water-cooled applications</a:t>
            </a:r>
          </a:p>
          <a:p>
            <a:pPr marL="180975" indent="-180975"/>
            <a:r>
              <a:rPr lang="en-GB" sz="1700" dirty="0" smtClean="0">
                <a:solidFill>
                  <a:prstClr val="black"/>
                </a:solidFill>
              </a:rPr>
              <a:t>Adv. Steel for High Temperature applications</a:t>
            </a:r>
          </a:p>
          <a:p>
            <a:pPr marL="180975" indent="-180975"/>
            <a:r>
              <a:rPr lang="en-GB" sz="1700" dirty="0" smtClean="0">
                <a:solidFill>
                  <a:prstClr val="black"/>
                </a:solidFill>
              </a:rPr>
              <a:t>ODS RAFM steels for high temp strength.</a:t>
            </a:r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4860032" y="5280158"/>
            <a:ext cx="4182452" cy="1591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1600" b="1" dirty="0">
                <a:solidFill>
                  <a:srgbClr val="0070C0"/>
                </a:solidFill>
              </a:rPr>
              <a:t>Engineering Data and Design Integration</a:t>
            </a:r>
          </a:p>
          <a:p>
            <a:pPr marL="180975" indent="-1809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Materials Database and Handbook</a:t>
            </a:r>
          </a:p>
          <a:p>
            <a:pPr marL="180975" indent="-1809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Structural Design Criteria</a:t>
            </a:r>
          </a:p>
          <a:p>
            <a:pPr marL="180975" indent="-1809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</a:rPr>
              <a:t>Testing in fission reactors (HFIR, BOR-60)</a:t>
            </a:r>
          </a:p>
          <a:p>
            <a:pPr marL="180975" indent="-1809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</a:rPr>
              <a:t>IFMIF/ ENS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877544" y="3405086"/>
            <a:ext cx="4505576" cy="69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400" b="1" dirty="0" smtClean="0">
                <a:solidFill>
                  <a:srgbClr val="0070C0"/>
                </a:solidFill>
              </a:rPr>
              <a:t>Material issues</a:t>
            </a:r>
          </a:p>
          <a:p>
            <a:pPr marL="180975" indent="-1809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5600" dirty="0" smtClean="0">
                <a:solidFill>
                  <a:prstClr val="black"/>
                </a:solidFill>
                <a:cs typeface="Arial" panose="020B0604020202020204" pitchFamily="34" charset="0"/>
              </a:rPr>
              <a:t>Low-temp.  </a:t>
            </a:r>
            <a:r>
              <a:rPr lang="en-GB" sz="5600" dirty="0" err="1">
                <a:solidFill>
                  <a:prstClr val="black"/>
                </a:solidFill>
                <a:cs typeface="Arial" panose="020B0604020202020204" pitchFamily="34" charset="0"/>
              </a:rPr>
              <a:t>embrittlement</a:t>
            </a:r>
            <a:r>
              <a:rPr lang="en-GB" sz="5600" dirty="0">
                <a:solidFill>
                  <a:prstClr val="black"/>
                </a:solidFill>
                <a:cs typeface="Arial" panose="020B0604020202020204" pitchFamily="34" charset="0"/>
              </a:rPr>
              <a:t> of </a:t>
            </a:r>
            <a:r>
              <a:rPr lang="en-GB" sz="5600" dirty="0" err="1">
                <a:solidFill>
                  <a:prstClr val="black"/>
                </a:solidFill>
                <a:cs typeface="Arial" panose="020B0604020202020204" pitchFamily="34" charset="0"/>
              </a:rPr>
              <a:t>Eurofer</a:t>
            </a:r>
            <a:r>
              <a:rPr lang="en-GB" sz="5600" dirty="0">
                <a:solidFill>
                  <a:prstClr val="black"/>
                </a:solidFill>
                <a:cs typeface="Arial" panose="020B0604020202020204" pitchFamily="34" charset="0"/>
              </a:rPr>
              <a:t> (WCLL)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>
                <a:solidFill>
                  <a:prstClr val="black"/>
                </a:solidFill>
                <a:cs typeface="Arial" panose="020B0604020202020204" pitchFamily="34" charset="0"/>
              </a:rPr>
              <a:t>Decline in strength above 550°C 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>
                <a:solidFill>
                  <a:prstClr val="black"/>
                </a:solidFill>
                <a:cs typeface="Arial" panose="020B0604020202020204" pitchFamily="34" charset="0"/>
              </a:rPr>
              <a:t>Creep-rupture limits operation to &lt;550°C for &gt;12 10</a:t>
            </a:r>
            <a:r>
              <a:rPr lang="en-US" altLang="en-US" sz="5600" baseline="300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altLang="en-US" sz="5600" dirty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>
                <a:solidFill>
                  <a:prstClr val="black"/>
                </a:solidFill>
                <a:cs typeface="Arial" panose="020B0604020202020204" pitchFamily="34" charset="0"/>
              </a:rPr>
              <a:t>Lack of Design-code development  </a:t>
            </a:r>
            <a:endParaRPr lang="en-US" altLang="en-US" sz="56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609073" y="5517232"/>
            <a:ext cx="2313003" cy="69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400" b="1" dirty="0" smtClean="0">
                <a:solidFill>
                  <a:srgbClr val="0070C0"/>
                </a:solidFill>
              </a:rPr>
              <a:t>Material issues </a:t>
            </a:r>
            <a:r>
              <a:rPr lang="en-GB" sz="6400" dirty="0" smtClean="0">
                <a:solidFill>
                  <a:srgbClr val="0070C0"/>
                </a:solidFill>
              </a:rPr>
              <a:t>(Cu-Cr-</a:t>
            </a:r>
            <a:r>
              <a:rPr lang="en-GB" sz="6400" dirty="0" err="1" smtClean="0">
                <a:solidFill>
                  <a:srgbClr val="0070C0"/>
                </a:solidFill>
              </a:rPr>
              <a:t>Zr</a:t>
            </a:r>
            <a:r>
              <a:rPr lang="en-GB" sz="6400" dirty="0" smtClean="0">
                <a:solidFill>
                  <a:srgbClr val="0070C0"/>
                </a:solidFill>
              </a:rPr>
              <a:t>)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 smtClean="0">
                <a:solidFill>
                  <a:prstClr val="black"/>
                </a:solidFill>
                <a:cs typeface="Arial" panose="020B0604020202020204" pitchFamily="34" charset="0"/>
              </a:rPr>
              <a:t>Radiation-induced </a:t>
            </a:r>
            <a:r>
              <a:rPr lang="en-US" altLang="en-US" sz="5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embrittlement</a:t>
            </a:r>
            <a:r>
              <a:rPr lang="en-US" altLang="en-US" sz="5600" dirty="0" smtClean="0">
                <a:solidFill>
                  <a:prstClr val="black"/>
                </a:solidFill>
                <a:cs typeface="Arial" panose="020B0604020202020204" pitchFamily="34" charset="0"/>
              </a:rPr>
              <a:t> &lt;~200°C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 smtClean="0">
                <a:solidFill>
                  <a:prstClr val="black"/>
                </a:solidFill>
                <a:cs typeface="Arial" panose="020B0604020202020204" pitchFamily="34" charset="0"/>
              </a:rPr>
              <a:t>Softening &gt; 350°C</a:t>
            </a:r>
          </a:p>
          <a:p>
            <a:pPr marL="180975" indent="-180975" algn="l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5600" dirty="0" smtClean="0">
                <a:solidFill>
                  <a:prstClr val="black"/>
                </a:solidFill>
                <a:cs typeface="Arial" panose="020B0604020202020204" pitchFamily="34" charset="0"/>
              </a:rPr>
              <a:t>Irradiation data needed </a:t>
            </a:r>
            <a:endParaRPr lang="en-US" altLang="en-US" sz="5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9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 roadmap to the realisation of fusion </a:t>
            </a:r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hape 19"/>
          <p:cNvSpPr/>
          <p:nvPr/>
        </p:nvSpPr>
        <p:spPr>
          <a:xfrm>
            <a:off x="107504" y="835103"/>
            <a:ext cx="77907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indent="9144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indent="13716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indent="18288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7313" lvl="1" indent="0">
              <a:defRPr sz="1800" b="0"/>
            </a:pPr>
            <a:r>
              <a:rPr lang="en-US" sz="2000" b="0" dirty="0" smtClean="0">
                <a:solidFill>
                  <a:prstClr val="black"/>
                </a:solidFill>
              </a:rPr>
              <a:t>8 Strategic missions to address challenges in two main areas:</a:t>
            </a:r>
            <a:endParaRPr lang="en-US" sz="2000" b="0" dirty="0">
              <a:solidFill>
                <a:prstClr val="black"/>
              </a:solidFill>
            </a:endParaRPr>
          </a:p>
        </p:txBody>
      </p:sp>
      <p:sp>
        <p:nvSpPr>
          <p:cNvPr id="5" name="Shape 20"/>
          <p:cNvSpPr/>
          <p:nvPr/>
        </p:nvSpPr>
        <p:spPr>
          <a:xfrm>
            <a:off x="179512" y="1389161"/>
            <a:ext cx="5272787" cy="300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indent="9144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indent="13716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indent="1828800"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ts val="2400"/>
              </a:lnSpc>
              <a:defRPr sz="1800" b="0"/>
            </a:pPr>
            <a:r>
              <a:rPr sz="1800" dirty="0">
                <a:solidFill>
                  <a:srgbClr val="00B050"/>
                </a:solidFill>
              </a:rPr>
              <a:t>ITER Physics</a:t>
            </a: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>
                <a:solidFill>
                  <a:srgbClr val="0048AA"/>
                </a:solidFill>
              </a:rPr>
              <a:t>Risk mitigation for ITER</a:t>
            </a: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>
                <a:solidFill>
                  <a:srgbClr val="0048AA"/>
                </a:solidFill>
              </a:rPr>
              <a:t>JET, Medium Size </a:t>
            </a:r>
            <a:r>
              <a:rPr sz="1800" b="0" dirty="0" err="1">
                <a:solidFill>
                  <a:srgbClr val="0048AA"/>
                </a:solidFill>
              </a:rPr>
              <a:t>Tokamaks</a:t>
            </a:r>
            <a:r>
              <a:rPr sz="1800" b="0" dirty="0">
                <a:solidFill>
                  <a:srgbClr val="0048AA"/>
                </a:solidFill>
              </a:rPr>
              <a:t>, </a:t>
            </a:r>
            <a:r>
              <a:rPr lang="en-GB" sz="1800" b="0" dirty="0" smtClean="0">
                <a:solidFill>
                  <a:srgbClr val="0048AA"/>
                </a:solidFill>
              </a:rPr>
              <a:t>PFC </a:t>
            </a:r>
            <a:r>
              <a:rPr sz="1800" b="0" dirty="0" smtClean="0">
                <a:solidFill>
                  <a:srgbClr val="0048AA"/>
                </a:solidFill>
              </a:rPr>
              <a:t>devices</a:t>
            </a:r>
            <a:endParaRPr sz="1800" b="0" dirty="0">
              <a:solidFill>
                <a:srgbClr val="0048AA"/>
              </a:solidFill>
            </a:endParaRPr>
          </a:p>
          <a:p>
            <a:pPr>
              <a:lnSpc>
                <a:spcPts val="2400"/>
              </a:lnSpc>
              <a:defRPr sz="1800" b="0"/>
            </a:pPr>
            <a:r>
              <a:rPr sz="1800" dirty="0" smtClean="0">
                <a:solidFill>
                  <a:srgbClr val="00B050"/>
                </a:solidFill>
              </a:rPr>
              <a:t>DEMO</a:t>
            </a:r>
            <a:r>
              <a:rPr lang="en-GB" sz="1800" dirty="0" smtClean="0">
                <a:solidFill>
                  <a:srgbClr val="00B050"/>
                </a:solidFill>
              </a:rPr>
              <a:t> Design</a:t>
            </a:r>
            <a:endParaRPr sz="1800" dirty="0">
              <a:solidFill>
                <a:srgbClr val="00B050"/>
              </a:solidFill>
            </a:endParaRP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>
                <a:solidFill>
                  <a:srgbClr val="0048AA"/>
                </a:solidFill>
              </a:rPr>
              <a:t>Conceptual design studies</a:t>
            </a: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>
                <a:solidFill>
                  <a:srgbClr val="0048AA"/>
                </a:solidFill>
              </a:rPr>
              <a:t>A single step to  commercial fusion power plants </a:t>
            </a: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>
                <a:solidFill>
                  <a:srgbClr val="0048AA"/>
                </a:solidFill>
              </a:rPr>
              <a:t>Production of electricity with a closed fuel </a:t>
            </a:r>
            <a:r>
              <a:rPr sz="1800" b="0" dirty="0" smtClean="0">
                <a:solidFill>
                  <a:srgbClr val="0048AA"/>
                </a:solidFill>
              </a:rPr>
              <a:t>cycle</a:t>
            </a:r>
            <a:endParaRPr sz="1800" b="0" dirty="0">
              <a:solidFill>
                <a:srgbClr val="0048AA"/>
              </a:solidFill>
            </a:endParaRPr>
          </a:p>
          <a:p>
            <a:pPr>
              <a:lnSpc>
                <a:spcPts val="2400"/>
              </a:lnSpc>
              <a:defRPr sz="1800" b="0"/>
            </a:pPr>
            <a:r>
              <a:rPr sz="1800" dirty="0">
                <a:solidFill>
                  <a:srgbClr val="00B050"/>
                </a:solidFill>
              </a:rPr>
              <a:t>Back-up strategy</a:t>
            </a:r>
          </a:p>
          <a:p>
            <a:pPr marL="742950" lvl="1" indent="-285750">
              <a:lnSpc>
                <a:spcPts val="2400"/>
              </a:lnSpc>
              <a:spcBef>
                <a:spcPts val="300"/>
              </a:spcBef>
              <a:buClr>
                <a:srgbClr val="0048AA"/>
              </a:buClr>
              <a:buSzPct val="100000"/>
              <a:buFont typeface="Wingdings" panose="05000000000000000000" pitchFamily="2" charset="2"/>
              <a:buChar char="v"/>
              <a:defRPr sz="1800" b="0"/>
            </a:pPr>
            <a:r>
              <a:rPr sz="1800" b="0" dirty="0" err="1">
                <a:solidFill>
                  <a:srgbClr val="0048AA"/>
                </a:solidFill>
              </a:rPr>
              <a:t>Stellarator</a:t>
            </a:r>
            <a:endParaRPr sz="1800" b="0" dirty="0">
              <a:solidFill>
                <a:srgbClr val="0048AA"/>
              </a:solidFill>
            </a:endParaRPr>
          </a:p>
        </p:txBody>
      </p:sp>
      <p:pic>
        <p:nvPicPr>
          <p:cNvPr id="6" name="Picture 5" descr="fusion road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462" y="722399"/>
            <a:ext cx="2372922" cy="32940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984" y="4051362"/>
            <a:ext cx="9091016" cy="2532477"/>
            <a:chOff x="52984" y="4051362"/>
            <a:chExt cx="9091016" cy="2532477"/>
          </a:xfrm>
        </p:grpSpPr>
        <p:grpSp>
          <p:nvGrpSpPr>
            <p:cNvPr id="8" name="Group 7"/>
            <p:cNvGrpSpPr/>
            <p:nvPr/>
          </p:nvGrpSpPr>
          <p:grpSpPr>
            <a:xfrm>
              <a:off x="52984" y="4051362"/>
              <a:ext cx="9091016" cy="2532477"/>
              <a:chOff x="52984" y="4051362"/>
              <a:chExt cx="9091016" cy="25324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2984" y="4306292"/>
                <a:ext cx="5525842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prstClr val="black"/>
                    </a:solidFill>
                  </a:rPr>
                  <a:t>Three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>periods  </a:t>
                </a:r>
                <a:r>
                  <a:rPr lang="en-GB" sz="1600" dirty="0" smtClean="0">
                    <a:solidFill>
                      <a:prstClr val="black"/>
                    </a:solidFill>
                  </a:rPr>
                  <a:t>(ITER on critical path/ schedule uncertainties)</a:t>
                </a:r>
              </a:p>
              <a:p>
                <a:endParaRPr lang="en-GB" sz="1600" dirty="0">
                  <a:solidFill>
                    <a:prstClr val="black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prstClr val="black"/>
                    </a:solidFill>
                  </a:rPr>
                  <a:t>2014 – 2020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(</a:t>
                </a:r>
                <a:r>
                  <a:rPr lang="en-GB" dirty="0">
                    <a:solidFill>
                      <a:prstClr val="black"/>
                    </a:solidFill>
                  </a:rPr>
                  <a:t>Building ITER &amp;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support experiments + 	           DEMO CDA)</a:t>
                </a:r>
                <a:endParaRPr lang="en-GB" dirty="0">
                  <a:solidFill>
                    <a:prstClr val="black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prstClr val="black"/>
                    </a:solidFill>
                  </a:rPr>
                  <a:t>2021 – 2030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(</a:t>
                </a:r>
                <a:r>
                  <a:rPr lang="en-GB" dirty="0">
                    <a:solidFill>
                      <a:prstClr val="black"/>
                    </a:solidFill>
                  </a:rPr>
                  <a:t>Exploiting ITER and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DEMO EDA)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prstClr val="black"/>
                    </a:solidFill>
                  </a:rPr>
                  <a:t>2031 </a:t>
                </a:r>
                <a:r>
                  <a:rPr lang="en-GB" b="1" dirty="0">
                    <a:solidFill>
                      <a:prstClr val="black"/>
                    </a:solidFill>
                  </a:rPr>
                  <a:t>– 2050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(</a:t>
                </a:r>
                <a:r>
                  <a:rPr lang="en-GB" dirty="0">
                    <a:solidFill>
                      <a:prstClr val="black"/>
                    </a:solidFill>
                  </a:rPr>
                  <a:t>Building and Exploiting DEMO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endParaRPr lang="en-GB" dirty="0" smtClean="0">
                  <a:solidFill>
                    <a:prstClr val="black"/>
                  </a:solidFill>
                </a:endParaRPr>
              </a:p>
              <a:p>
                <a:r>
                  <a:rPr lang="en-GB" dirty="0" smtClean="0"/>
                  <a:t>Important </a:t>
                </a:r>
                <a:r>
                  <a:rPr lang="en-GB" dirty="0"/>
                  <a:t>to </a:t>
                </a:r>
                <a:r>
                  <a:rPr lang="en-GB" dirty="0" smtClean="0"/>
                  <a:t>increase </a:t>
                </a:r>
                <a:r>
                  <a:rPr lang="en-GB" dirty="0"/>
                  <a:t>the involvement of industry</a:t>
                </a: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9" t="7653" b="7407"/>
              <a:stretch/>
            </p:blipFill>
            <p:spPr bwMode="auto">
              <a:xfrm>
                <a:off x="5316658" y="4051362"/>
                <a:ext cx="3827342" cy="2075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239042" y="5849248"/>
              <a:ext cx="3091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</a:rPr>
                <a:t>PPPT Projects (total ~110 M€) 2014-18 </a:t>
              </a:r>
            </a:p>
            <a:p>
              <a:r>
                <a:rPr lang="en-GB" sz="1400" dirty="0" smtClean="0">
                  <a:solidFill>
                    <a:prstClr val="black"/>
                  </a:solidFill>
                </a:rPr>
                <a:t>EC contribution (~55%)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6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ffectLst/>
                <a:latin typeface="Calibri" panose="020F0502020204030204" pitchFamily="34" charset="0"/>
                <a:cs typeface="Arial" pitchFamily="34" charset="0"/>
              </a:rPr>
              <a:t>Outstanding technical challenges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with potentially large gaps beyond ITER</a:t>
            </a:r>
            <a:endParaRPr lang="en-GB" sz="1800" b="0" dirty="0"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6" y="3983876"/>
            <a:ext cx="2424299" cy="2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1805017"/>
            <a:ext cx="8244916" cy="9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defTabSz="160338">
              <a:spcBef>
                <a:spcPts val="3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cs typeface="Arial" pitchFamily="34" charset="0"/>
              </a:rPr>
              <a:t>ITER will show scientific/engineering feasibility:</a:t>
            </a:r>
          </a:p>
          <a:p>
            <a:pPr marL="342900" lvl="1" defTabSz="160338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800" b="1" u="sng" dirty="0" smtClean="0">
                <a:solidFill>
                  <a:srgbClr val="000000"/>
                </a:solidFill>
                <a:cs typeface="Arial" pitchFamily="34" charset="0"/>
              </a:rPr>
              <a:t>Plasma</a:t>
            </a: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 (Confinement/Burn, CD/Steady State, Disruption control, edge control)</a:t>
            </a:r>
          </a:p>
          <a:p>
            <a:pPr marL="342900" lvl="1" defTabSz="160338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800" b="1" u="sng" dirty="0" smtClean="0">
                <a:solidFill>
                  <a:srgbClr val="000000"/>
                </a:solidFill>
                <a:cs typeface="Arial" pitchFamily="34" charset="0"/>
              </a:rPr>
              <a:t>Plasma Support Systems </a:t>
            </a: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(LTSC magnets, fuelling, H&amp;CD systems</a:t>
            </a: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1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defRPr/>
            </a:pPr>
            <a:endParaRPr lang="en-GB" sz="1800" b="1" dirty="0"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2879" y="2836406"/>
            <a:ext cx="9036496" cy="7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defTabSz="160338">
              <a:spcBef>
                <a:spcPts val="200"/>
              </a:spcBef>
              <a:spcAft>
                <a:spcPts val="200"/>
              </a:spcAft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1800" b="1" dirty="0" smtClean="0">
                <a:solidFill>
                  <a:srgbClr val="000000"/>
                </a:solidFill>
                <a:cs typeface="Arial" pitchFamily="34" charset="0"/>
              </a:rPr>
              <a:t>ost components inside the ITER VV are not DEMO relevant</a:t>
            </a: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, e.g., materials, design. TBM provides important information, but limited scope.</a:t>
            </a:r>
            <a:endParaRPr lang="en-US" sz="1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defRPr/>
            </a:pPr>
            <a:endParaRPr lang="en-GB" sz="1800" b="1" dirty="0"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43508" y="863636"/>
            <a:ext cx="8815114" cy="9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prstClr val="black"/>
                </a:solidFill>
              </a:rPr>
              <a:t>Still a divergence of opinions on how to bridge the gaps to fusion power plants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prstClr val="black"/>
                </a:solidFill>
              </a:rPr>
              <a:t>Most of the issues are common to any next major facility after ITER</a:t>
            </a:r>
            <a:endParaRPr lang="en-GB" sz="1800" b="1" kern="0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526032"/>
            <a:ext cx="2159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DEMO Issues/gaps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756" y="5275520"/>
            <a:ext cx="613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070C0"/>
                </a:solidFill>
              </a:rPr>
              <a:t>For any further step, safety, power exhaust, breeding, </a:t>
            </a:r>
            <a:r>
              <a:rPr lang="en-GB" b="1" dirty="0" smtClean="0">
                <a:solidFill>
                  <a:srgbClr val="0070C0"/>
                </a:solidFill>
              </a:rPr>
              <a:t>RH and </a:t>
            </a:r>
            <a:r>
              <a:rPr lang="en-GB" b="1" dirty="0">
                <a:solidFill>
                  <a:srgbClr val="0070C0"/>
                </a:solidFill>
              </a:rPr>
              <a:t>plant availability are important design driver and </a:t>
            </a:r>
            <a:r>
              <a:rPr lang="en-GB" b="1" u="sng" dirty="0">
                <a:solidFill>
                  <a:srgbClr val="0070C0"/>
                </a:solidFill>
              </a:rPr>
              <a:t>CANNOT</a:t>
            </a:r>
            <a:r>
              <a:rPr lang="en-GB" b="1" dirty="0">
                <a:solidFill>
                  <a:srgbClr val="0070C0"/>
                </a:solidFill>
              </a:rPr>
              <a:t> be compromised</a:t>
            </a:r>
          </a:p>
        </p:txBody>
      </p:sp>
      <p:sp>
        <p:nvSpPr>
          <p:cNvPr id="16" name="Text Box 68"/>
          <p:cNvSpPr txBox="1">
            <a:spLocks noChangeArrowheads="1"/>
          </p:cNvSpPr>
          <p:nvPr/>
        </p:nvSpPr>
        <p:spPr bwMode="auto">
          <a:xfrm>
            <a:off x="2866208" y="3553521"/>
            <a:ext cx="3082260" cy="381300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 breeding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lanket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technology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(M4)</a:t>
            </a:r>
            <a:endParaRPr lang="en-GB" sz="14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040011" y="3540224"/>
            <a:ext cx="3082260" cy="549275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1400" dirty="0" err="1">
                <a:solidFill>
                  <a:prstClr val="white"/>
                </a:solidFill>
                <a:latin typeface="Calibri"/>
              </a:rPr>
              <a:t>Divertor</a:t>
            </a:r>
            <a:r>
              <a:rPr lang="en-GB" sz="1400" dirty="0">
                <a:solidFill>
                  <a:prstClr val="white"/>
                </a:solidFill>
                <a:latin typeface="Calibri"/>
              </a:rPr>
              <a:t> design configuration and </a:t>
            </a:r>
            <a:r>
              <a:rPr lang="en-GB" sz="1400" dirty="0" smtClean="0">
                <a:solidFill>
                  <a:prstClr val="white"/>
                </a:solidFill>
                <a:latin typeface="Calibri"/>
              </a:rPr>
              <a:t>technology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M2 &amp; M6)</a:t>
            </a:r>
            <a:endParaRPr lang="en-GB" sz="1400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GB" sz="1400" dirty="0"/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2866208" y="4030555"/>
            <a:ext cx="3082260" cy="346348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Safety and licensing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(M5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6025922" y="4167324"/>
            <a:ext cx="3082260" cy="277018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Plant </a:t>
            </a:r>
            <a:r>
              <a:rPr lang="en-GB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design integration incl. </a:t>
            </a:r>
            <a:r>
              <a:rPr lang="en-GB" altLang="en-U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BoP</a:t>
            </a:r>
            <a:r>
              <a:rPr lang="en-GB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(M6)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6018704" y="4531146"/>
            <a:ext cx="3082260" cy="554037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white"/>
                </a:solidFill>
                <a:latin typeface="Calibri" pitchFamily="34" charset="0"/>
              </a:rPr>
              <a:t>Operating plasma scenario and control and efficient CD </a:t>
            </a:r>
            <a:r>
              <a:rPr lang="en-GB" altLang="en-US" sz="1400" dirty="0" smtClean="0">
                <a:solidFill>
                  <a:prstClr val="white"/>
                </a:solidFill>
                <a:latin typeface="Calibri" pitchFamily="34" charset="0"/>
              </a:rPr>
              <a:t>systems (M1)</a:t>
            </a:r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2866685" y="4543508"/>
            <a:ext cx="3081783" cy="541675"/>
          </a:xfrm>
          <a:prstGeom prst="rect">
            <a:avLst/>
          </a:prstGeom>
          <a:solidFill>
            <a:srgbClr val="007BB8"/>
          </a:solidFill>
          <a:ln w="38100" algn="ctr">
            <a:solidFill>
              <a:srgbClr val="007BB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rgbClr val="D6009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Remote maintenance</a:t>
            </a: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and </a:t>
            </a:r>
            <a:r>
              <a:rPr lang="en-GB" altLang="en-US" sz="1400" dirty="0" smtClean="0">
                <a:solidFill>
                  <a:prstClr val="white"/>
                </a:solidFill>
                <a:latin typeface="Calibri" pitchFamily="34" charset="0"/>
              </a:rPr>
              <a:t>plant availability (M6)</a:t>
            </a:r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950" y="-189228"/>
            <a:ext cx="6049690" cy="891216"/>
          </a:xfrm>
        </p:spPr>
        <p:txBody>
          <a:bodyPr/>
          <a:lstStyle/>
          <a:p>
            <a:r>
              <a:rPr lang="en-GB" dirty="0"/>
              <a:t>Advanced </a:t>
            </a:r>
            <a:r>
              <a:rPr lang="en-GB" smtClean="0"/>
              <a:t>Reactor Designs</a:t>
            </a:r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76064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prstClr val="black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1728" y="391881"/>
            <a:ext cx="8973769" cy="3440894"/>
            <a:chOff x="57519" y="46844"/>
            <a:chExt cx="8973769" cy="3440894"/>
          </a:xfrm>
        </p:grpSpPr>
        <p:grpSp>
          <p:nvGrpSpPr>
            <p:cNvPr id="102" name="Group 29"/>
            <p:cNvGrpSpPr>
              <a:grpSpLocks/>
            </p:cNvGrpSpPr>
            <p:nvPr/>
          </p:nvGrpSpPr>
          <p:grpSpPr bwMode="auto">
            <a:xfrm>
              <a:off x="1179817" y="1327028"/>
              <a:ext cx="2317660" cy="2160710"/>
              <a:chOff x="581698" y="2403920"/>
              <a:chExt cx="2438750" cy="2160240"/>
            </a:xfrm>
          </p:grpSpPr>
          <p:sp>
            <p:nvSpPr>
              <p:cNvPr id="253" name="Oval 252"/>
              <p:cNvSpPr/>
              <p:nvPr/>
            </p:nvSpPr>
            <p:spPr>
              <a:xfrm rot="5400000">
                <a:off x="1608210" y="2737899"/>
                <a:ext cx="1541127" cy="12828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5400000">
                <a:off x="1067358" y="3252745"/>
                <a:ext cx="2160118" cy="462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5" name="Rounded Rectangle 254"/>
              <p:cNvSpPr/>
              <p:nvPr/>
            </p:nvSpPr>
            <p:spPr>
              <a:xfrm rot="5400000">
                <a:off x="1556426" y="3045260"/>
                <a:ext cx="1541127" cy="66817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" name="Rounded Rectangle 255"/>
              <p:cNvSpPr/>
              <p:nvPr/>
            </p:nvSpPr>
            <p:spPr>
              <a:xfrm rot="5400000">
                <a:off x="1593175" y="3048435"/>
                <a:ext cx="1541127" cy="66817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 rot="16200000">
                <a:off x="452264" y="2737899"/>
                <a:ext cx="1541127" cy="1282899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16200000">
                <a:off x="800067" y="3177355"/>
                <a:ext cx="1872843" cy="462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Rounded Rectangle 258"/>
              <p:cNvSpPr/>
              <p:nvPr/>
            </p:nvSpPr>
            <p:spPr>
              <a:xfrm rot="16200000">
                <a:off x="504047" y="3045260"/>
                <a:ext cx="1541127" cy="66817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Rounded Rectangle 259"/>
              <p:cNvSpPr/>
              <p:nvPr/>
            </p:nvSpPr>
            <p:spPr>
              <a:xfrm rot="16200000">
                <a:off x="467298" y="3042086"/>
                <a:ext cx="1541127" cy="66817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" name="Group 36"/>
            <p:cNvGrpSpPr>
              <a:grpSpLocks/>
            </p:cNvGrpSpPr>
            <p:nvPr/>
          </p:nvGrpSpPr>
          <p:grpSpPr bwMode="auto">
            <a:xfrm>
              <a:off x="7127949" y="1450860"/>
              <a:ext cx="1784281" cy="1859069"/>
              <a:chOff x="6773728" y="2489081"/>
              <a:chExt cx="1784547" cy="1859054"/>
            </a:xfrm>
          </p:grpSpPr>
          <p:sp>
            <p:nvSpPr>
              <p:cNvPr id="243" name="Oval 242"/>
              <p:cNvSpPr/>
              <p:nvPr/>
            </p:nvSpPr>
            <p:spPr>
              <a:xfrm rot="5400000">
                <a:off x="7521570" y="2970134"/>
                <a:ext cx="1171566" cy="901834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5400000">
                <a:off x="7226241" y="3259102"/>
                <a:ext cx="1041392" cy="323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Rounded Rectangle 244"/>
              <p:cNvSpPr/>
              <p:nvPr/>
            </p:nvSpPr>
            <p:spPr>
              <a:xfrm rot="5400000">
                <a:off x="7485846" y="3186860"/>
                <a:ext cx="1171566" cy="46838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Rounded Rectangle 245"/>
              <p:cNvSpPr/>
              <p:nvPr/>
            </p:nvSpPr>
            <p:spPr>
              <a:xfrm rot="5400000">
                <a:off x="7510457" y="3189241"/>
                <a:ext cx="1173153" cy="46838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16200000">
                <a:off x="6790462" y="3318633"/>
                <a:ext cx="1733536" cy="325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rot="16200000">
                <a:off x="6638788" y="2965372"/>
                <a:ext cx="1171566" cy="9018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16200000">
                <a:off x="7064292" y="3254339"/>
                <a:ext cx="1041392" cy="323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Rounded Rectangle 249"/>
              <p:cNvSpPr/>
              <p:nvPr/>
            </p:nvSpPr>
            <p:spPr>
              <a:xfrm rot="16200000">
                <a:off x="6674512" y="3182099"/>
                <a:ext cx="1171566" cy="4683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1" name="Rounded Rectangle 250"/>
              <p:cNvSpPr/>
              <p:nvPr/>
            </p:nvSpPr>
            <p:spPr>
              <a:xfrm rot="16200000">
                <a:off x="6648315" y="3179717"/>
                <a:ext cx="1173153" cy="4683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5400000">
                <a:off x="6807927" y="3193221"/>
                <a:ext cx="1733536" cy="325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 bwMode="auto">
            <a:xfrm>
              <a:off x="6951663" y="1690688"/>
              <a:ext cx="2079625" cy="150971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844550" y="1355675"/>
              <a:ext cx="3286125" cy="194151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6" name="TextBox 27"/>
            <p:cNvSpPr txBox="1">
              <a:spLocks noChangeArrowheads="1"/>
            </p:cNvSpPr>
            <p:nvPr/>
          </p:nvSpPr>
          <p:spPr bwMode="auto">
            <a:xfrm>
              <a:off x="1346497" y="1439747"/>
              <a:ext cx="7516522" cy="176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1400" dirty="0">
                  <a:solidFill>
                    <a:prstClr val="black"/>
                  </a:solidFill>
                </a:rPr>
                <a:t>Short Pulse…………………………….………………..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Pulse Length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………………………………..………………Steady State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1400" dirty="0">
                  <a:solidFill>
                    <a:prstClr val="black"/>
                  </a:solidFill>
                </a:rPr>
                <a:t>Ceramic / </a:t>
              </a:r>
              <a:r>
                <a:rPr lang="en-GB" altLang="en-US" sz="1400" dirty="0" err="1">
                  <a:solidFill>
                    <a:prstClr val="black"/>
                  </a:solidFill>
                </a:rPr>
                <a:t>LiPb</a:t>
              </a:r>
              <a:r>
                <a:rPr lang="en-GB" altLang="en-US" sz="1400" dirty="0">
                  <a:solidFill>
                    <a:prstClr val="black"/>
                  </a:solidFill>
                </a:rPr>
                <a:t> Breeder / </a:t>
              </a:r>
              <a:r>
                <a:rPr lang="en-GB" altLang="en-US" sz="1400" dirty="0" err="1">
                  <a:solidFill>
                    <a:prstClr val="black"/>
                  </a:solidFill>
                </a:rPr>
                <a:t>Eurofer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…..…………..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Blanket Technology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……………………….…….</a:t>
              </a:r>
              <a:r>
                <a:rPr lang="en-GB" altLang="en-US" sz="1400" dirty="0" err="1">
                  <a:solidFill>
                    <a:prstClr val="black"/>
                  </a:solidFill>
                </a:rPr>
                <a:t>LiPb</a:t>
              </a:r>
              <a:r>
                <a:rPr lang="en-GB" altLang="en-US" sz="1400" dirty="0">
                  <a:solidFill>
                    <a:prstClr val="black"/>
                  </a:solidFill>
                </a:rPr>
                <a:t> / </a:t>
              </a:r>
              <a:r>
                <a:rPr lang="en-GB" altLang="en-US" sz="1400" dirty="0" err="1">
                  <a:solidFill>
                    <a:prstClr val="black"/>
                  </a:solidFill>
                </a:rPr>
                <a:t>SiC</a:t>
              </a:r>
              <a:r>
                <a:rPr lang="en-GB" altLang="en-US" sz="1400" dirty="0">
                  <a:solidFill>
                    <a:prstClr val="black"/>
                  </a:solidFill>
                </a:rPr>
                <a:t>/ DCLL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1400" dirty="0">
                  <a:solidFill>
                    <a:prstClr val="black"/>
                  </a:solidFill>
                </a:rPr>
                <a:t>EUROFER  &lt;550C…………………………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Max Temp. Structural Materials 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…………ODS RAFM/ HT FM&gt; 600C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1400" dirty="0">
                  <a:solidFill>
                    <a:prstClr val="black"/>
                  </a:solidFill>
                </a:rPr>
                <a:t>Conventional…..……………………………..………….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.</a:t>
              </a:r>
              <a:r>
                <a:rPr lang="en-GB" altLang="en-US" sz="1400" b="1" dirty="0" err="1">
                  <a:solidFill>
                    <a:prstClr val="black"/>
                  </a:solidFill>
                </a:rPr>
                <a:t>Divertor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 Configuration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………………………Advanced Novel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1400" dirty="0" smtClean="0">
                  <a:solidFill>
                    <a:prstClr val="black"/>
                  </a:solidFill>
                </a:rPr>
                <a:t>LTSC </a:t>
              </a:r>
              <a:r>
                <a:rPr lang="en-GB" altLang="en-US" sz="1400" dirty="0">
                  <a:solidFill>
                    <a:prstClr val="black"/>
                  </a:solidFill>
                </a:rPr>
                <a:t>Coils…………………………………….…….</a:t>
              </a:r>
              <a:r>
                <a:rPr lang="en-GB" altLang="en-US" sz="1400" b="1" dirty="0">
                  <a:solidFill>
                    <a:prstClr val="black"/>
                  </a:solidFill>
                </a:rPr>
                <a:t>Magnet Technology</a:t>
              </a:r>
              <a:r>
                <a:rPr lang="en-GB" altLang="en-US" sz="1400" dirty="0">
                  <a:solidFill>
                    <a:prstClr val="black"/>
                  </a:solidFill>
                </a:rPr>
                <a:t>….……………………………..</a:t>
              </a:r>
              <a:r>
                <a:rPr lang="en-GB" altLang="en-US" sz="1400" dirty="0" smtClean="0">
                  <a:solidFill>
                    <a:prstClr val="black"/>
                  </a:solidFill>
                </a:rPr>
                <a:t>HTSC </a:t>
              </a:r>
              <a:r>
                <a:rPr lang="en-GB" altLang="en-US" sz="1400" dirty="0">
                  <a:solidFill>
                    <a:prstClr val="black"/>
                  </a:solidFill>
                </a:rPr>
                <a:t>with Joints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GB" alt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 flipH="1" flipV="1">
              <a:off x="168275" y="1528763"/>
              <a:ext cx="9525" cy="1616075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ight Arrow 107"/>
            <p:cNvSpPr/>
            <p:nvPr/>
          </p:nvSpPr>
          <p:spPr bwMode="auto">
            <a:xfrm>
              <a:off x="1452563" y="2882900"/>
              <a:ext cx="7099300" cy="512763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</a:rPr>
                <a:t>Decreasing Technology Readiness</a:t>
              </a:r>
            </a:p>
          </p:txBody>
        </p:sp>
        <p:sp>
          <p:nvSpPr>
            <p:cNvPr id="109" name="Right Arrow 108"/>
            <p:cNvSpPr/>
            <p:nvPr/>
          </p:nvSpPr>
          <p:spPr bwMode="auto">
            <a:xfrm>
              <a:off x="1581150" y="1049338"/>
              <a:ext cx="7099300" cy="51276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</a:rPr>
                <a:t>Increasing Expected Performance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355600" y="1538288"/>
              <a:ext cx="14288" cy="1604962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557213" y="1538288"/>
              <a:ext cx="9525" cy="1604962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 bwMode="auto">
            <a:xfrm flipH="1" flipV="1">
              <a:off x="733425" y="1543050"/>
              <a:ext cx="9525" cy="160020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 flipH="1" flipV="1">
              <a:off x="912813" y="1538288"/>
              <a:ext cx="9525" cy="1604962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 bwMode="auto">
            <a:xfrm flipH="1" flipV="1">
              <a:off x="1085850" y="1538288"/>
              <a:ext cx="9525" cy="1604962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 flipH="1" flipV="1">
              <a:off x="1247775" y="1549400"/>
              <a:ext cx="9525" cy="1595438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 bwMode="auto">
            <a:xfrm>
              <a:off x="1189038" y="1851025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00150" y="2744788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1022350" y="1849438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844550" y="1552575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52488" y="2413000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858838" y="2743200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849313" y="18478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858838" y="2125663"/>
              <a:ext cx="127000" cy="1031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69925" y="2125663"/>
              <a:ext cx="127000" cy="1031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663575" y="2413000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503238" y="2740025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487363" y="2413000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93713" y="21272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490538" y="15557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292100" y="18478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307975" y="2733675"/>
              <a:ext cx="125413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114300" y="1552575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668338" y="18478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104775" y="1847850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111125" y="2740025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282575" y="1552575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217" name="Straight Connector 216"/>
            <p:cNvCxnSpPr/>
            <p:nvPr/>
          </p:nvCxnSpPr>
          <p:spPr bwMode="auto">
            <a:xfrm>
              <a:off x="1433513" y="1690688"/>
              <a:ext cx="2513012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 bwMode="auto">
            <a:xfrm>
              <a:off x="1198563" y="2413000"/>
              <a:ext cx="127000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 bwMode="auto">
            <a:xfrm>
              <a:off x="1443038" y="2884488"/>
              <a:ext cx="4519612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 bwMode="auto">
            <a:xfrm>
              <a:off x="1452563" y="2303463"/>
              <a:ext cx="1747837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 bwMode="auto">
            <a:xfrm>
              <a:off x="2497138" y="1995488"/>
              <a:ext cx="3970337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>
              <a:off x="1443038" y="1995488"/>
              <a:ext cx="2792412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>
              <a:off x="1524000" y="2592388"/>
              <a:ext cx="3970338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 bwMode="auto">
            <a:xfrm>
              <a:off x="1443038" y="2592388"/>
              <a:ext cx="2173287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057"/>
            <p:cNvSpPr txBox="1">
              <a:spLocks noChangeArrowheads="1"/>
            </p:cNvSpPr>
            <p:nvPr/>
          </p:nvSpPr>
          <p:spPr bwMode="auto">
            <a:xfrm>
              <a:off x="3883224" y="1481025"/>
              <a:ext cx="360349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66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226" name="TextBox 110"/>
            <p:cNvSpPr txBox="1">
              <a:spLocks noChangeArrowheads="1"/>
            </p:cNvSpPr>
            <p:nvPr/>
          </p:nvSpPr>
          <p:spPr bwMode="auto">
            <a:xfrm>
              <a:off x="5923083" y="2698735"/>
              <a:ext cx="360348" cy="3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66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227" name="TextBox 111"/>
            <p:cNvSpPr txBox="1">
              <a:spLocks noChangeArrowheads="1"/>
            </p:cNvSpPr>
            <p:nvPr/>
          </p:nvSpPr>
          <p:spPr bwMode="auto">
            <a:xfrm>
              <a:off x="3107822" y="2109710"/>
              <a:ext cx="360349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99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FF9900"/>
                </a:solidFill>
              </a:endParaRPr>
            </a:p>
          </p:txBody>
        </p:sp>
        <p:sp>
          <p:nvSpPr>
            <p:cNvPr id="228" name="TextBox 112"/>
            <p:cNvSpPr txBox="1">
              <a:spLocks noChangeArrowheads="1"/>
            </p:cNvSpPr>
            <p:nvPr/>
          </p:nvSpPr>
          <p:spPr bwMode="auto">
            <a:xfrm>
              <a:off x="3549862" y="2396334"/>
              <a:ext cx="358761" cy="3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99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FF9900"/>
                </a:solidFill>
              </a:endParaRPr>
            </a:p>
          </p:txBody>
        </p:sp>
        <p:sp>
          <p:nvSpPr>
            <p:cNvPr id="229" name="TextBox 113"/>
            <p:cNvSpPr txBox="1">
              <a:spLocks noChangeArrowheads="1"/>
            </p:cNvSpPr>
            <p:nvPr/>
          </p:nvSpPr>
          <p:spPr bwMode="auto">
            <a:xfrm>
              <a:off x="6404077" y="1804892"/>
              <a:ext cx="360349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66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230" name="TextBox 114"/>
            <p:cNvSpPr txBox="1">
              <a:spLocks noChangeArrowheads="1"/>
            </p:cNvSpPr>
            <p:nvPr/>
          </p:nvSpPr>
          <p:spPr bwMode="auto">
            <a:xfrm>
              <a:off x="5323688" y="2095804"/>
              <a:ext cx="360349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66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231" name="TextBox 115"/>
            <p:cNvSpPr txBox="1">
              <a:spLocks noChangeArrowheads="1"/>
            </p:cNvSpPr>
            <p:nvPr/>
          </p:nvSpPr>
          <p:spPr bwMode="auto">
            <a:xfrm>
              <a:off x="5432564" y="2385222"/>
              <a:ext cx="360349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66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232" name="TextBox 116"/>
            <p:cNvSpPr txBox="1">
              <a:spLocks noChangeArrowheads="1"/>
            </p:cNvSpPr>
            <p:nvPr/>
          </p:nvSpPr>
          <p:spPr bwMode="auto">
            <a:xfrm>
              <a:off x="4170551" y="1804892"/>
              <a:ext cx="358761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9900"/>
                  </a:solidFill>
                  <a:sym typeface="Wingdings 2" pitchFamily="18" charset="2"/>
                </a:rPr>
                <a:t></a:t>
              </a:r>
              <a:endParaRPr lang="en-GB" altLang="en-US" sz="1800" b="1">
                <a:solidFill>
                  <a:srgbClr val="FF9900"/>
                </a:solidFill>
              </a:endParaRPr>
            </a:p>
          </p:txBody>
        </p:sp>
        <p:sp>
          <p:nvSpPr>
            <p:cNvPr id="233" name="TextBox 117"/>
            <p:cNvSpPr txBox="1">
              <a:spLocks noChangeArrowheads="1"/>
            </p:cNvSpPr>
            <p:nvPr/>
          </p:nvSpPr>
          <p:spPr bwMode="auto">
            <a:xfrm>
              <a:off x="1486192" y="463378"/>
              <a:ext cx="3267073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63538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63538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63538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9900"/>
                  </a:solidFill>
                  <a:sym typeface="Wingdings 2" pitchFamily="18" charset="2"/>
                </a:rPr>
                <a:t></a:t>
              </a:r>
              <a:r>
                <a:rPr lang="en-GB" altLang="en-US" sz="1800" b="1">
                  <a:solidFill>
                    <a:prstClr val="black"/>
                  </a:solidFill>
                  <a:sym typeface="Wingdings 2" pitchFamily="18" charset="2"/>
                </a:rPr>
                <a:t>  </a:t>
              </a:r>
              <a:r>
                <a:rPr lang="en-GB" altLang="en-US" sz="1400">
                  <a:solidFill>
                    <a:prstClr val="black"/>
                  </a:solidFill>
                  <a:sym typeface="Wingdings 2" pitchFamily="18" charset="2"/>
                </a:rPr>
                <a:t>= KPI Partially Met (DEMO 1)</a:t>
              </a:r>
              <a:endParaRPr lang="en-GB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34" name="TextBox 118"/>
            <p:cNvSpPr txBox="1">
              <a:spLocks noChangeArrowheads="1"/>
            </p:cNvSpPr>
            <p:nvPr/>
          </p:nvSpPr>
          <p:spPr bwMode="auto">
            <a:xfrm>
              <a:off x="1521116" y="832731"/>
              <a:ext cx="2254163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6600"/>
                  </a:solidFill>
                  <a:sym typeface="Wingdings 2" pitchFamily="18" charset="2"/>
                </a:rPr>
                <a:t>  </a:t>
              </a:r>
              <a:r>
                <a:rPr lang="en-GB" altLang="en-US" sz="1400" dirty="0">
                  <a:solidFill>
                    <a:prstClr val="black"/>
                  </a:solidFill>
                  <a:sym typeface="Wingdings 2" pitchFamily="18" charset="2"/>
                </a:rPr>
                <a:t>= KPI Fully Met</a:t>
              </a:r>
              <a:endParaRPr lang="en-GB" alt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 bwMode="auto">
            <a:xfrm>
              <a:off x="4124325" y="590550"/>
              <a:ext cx="249238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 bwMode="auto">
            <a:xfrm flipV="1">
              <a:off x="4113213" y="833438"/>
              <a:ext cx="26035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Rectangle 174"/>
            <p:cNvSpPr>
              <a:spLocks noChangeArrowheads="1"/>
            </p:cNvSpPr>
            <p:nvPr/>
          </p:nvSpPr>
          <p:spPr bwMode="auto">
            <a:xfrm>
              <a:off x="4459465" y="451918"/>
              <a:ext cx="4571823" cy="5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80975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80975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8097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000000"/>
                  </a:solidFill>
                </a:rPr>
                <a:t>=  Tech advancement needed to reach KPI targets (DEMO 1)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prstClr val="black"/>
                  </a:solidFill>
                </a:rPr>
                <a:t>=  Further Tech advance to fully reach KPI target (DEMO 2)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187450" y="2127250"/>
              <a:ext cx="125413" cy="1031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6363" y="2132013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292100" y="2132013"/>
              <a:ext cx="127000" cy="101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241" name="Straight Connector 240"/>
            <p:cNvCxnSpPr/>
            <p:nvPr/>
          </p:nvCxnSpPr>
          <p:spPr bwMode="auto">
            <a:xfrm>
              <a:off x="3357563" y="2317750"/>
              <a:ext cx="2030412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6"/>
            <p:cNvSpPr txBox="1">
              <a:spLocks noChangeArrowheads="1"/>
            </p:cNvSpPr>
            <p:nvPr/>
          </p:nvSpPr>
          <p:spPr bwMode="auto">
            <a:xfrm rot="5400000">
              <a:off x="-46391" y="150754"/>
              <a:ext cx="1485094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Safe Operation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T Self Sufficiency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Availability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Power Handling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Cost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Thermal Efficiency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>
                  <a:solidFill>
                    <a:prstClr val="black"/>
                  </a:solidFill>
                </a:rPr>
                <a:t>Electrical Output</a:t>
              </a:r>
              <a:endParaRPr lang="en-GB" altLang="en-US" sz="1400" b="1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702" y="1049505"/>
            <a:ext cx="8879514" cy="5748925"/>
            <a:chOff x="84702" y="1049505"/>
            <a:chExt cx="8879514" cy="5748925"/>
          </a:xfrm>
        </p:grpSpPr>
        <p:grpSp>
          <p:nvGrpSpPr>
            <p:cNvPr id="5" name="Group 4"/>
            <p:cNvGrpSpPr/>
            <p:nvPr/>
          </p:nvGrpSpPr>
          <p:grpSpPr>
            <a:xfrm>
              <a:off x="84702" y="3246741"/>
              <a:ext cx="8879514" cy="3551689"/>
              <a:chOff x="84702" y="3212976"/>
              <a:chExt cx="8879514" cy="3551689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247915" y="4160888"/>
                <a:ext cx="11718" cy="2234456"/>
              </a:xfrm>
              <a:prstGeom prst="straightConnector1">
                <a:avLst/>
              </a:prstGeom>
              <a:ln w="47625" cmpd="dbl">
                <a:bevel/>
                <a:headEnd w="lg" len="lg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321686" y="6333778"/>
                <a:ext cx="6644643" cy="36005"/>
              </a:xfrm>
              <a:prstGeom prst="straightConnector1">
                <a:avLst/>
              </a:prstGeom>
              <a:ln w="47625" cmpd="dbl">
                <a:bevel/>
                <a:headEnd w="lg" len="lg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242611" y="6293553"/>
                <a:ext cx="40426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prstClr val="black"/>
                    </a:solidFill>
                  </a:rPr>
                  <a:t>Departure from Existing Designs</a:t>
                </a:r>
                <a:endParaRPr lang="en-GB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1282" y="3952707"/>
                <a:ext cx="1852606" cy="1502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lowchart: Manual Input 16"/>
              <p:cNvSpPr/>
              <p:nvPr/>
            </p:nvSpPr>
            <p:spPr>
              <a:xfrm>
                <a:off x="1299121" y="5206108"/>
                <a:ext cx="3128863" cy="1031204"/>
              </a:xfrm>
              <a:prstGeom prst="flowChartManualInpu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92770" y="5918672"/>
                <a:ext cx="32132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u="sng" dirty="0" smtClean="0">
                    <a:solidFill>
                      <a:prstClr val="black"/>
                    </a:solidFill>
                  </a:rPr>
                  <a:t>Confirmation testing+</a:t>
                </a:r>
                <a:r>
                  <a:rPr lang="en-GB" sz="1400" b="1" u="sng" dirty="0">
                    <a:solidFill>
                      <a:prstClr val="black"/>
                    </a:solidFill>
                  </a:rPr>
                  <a:t> </a:t>
                </a:r>
                <a:r>
                  <a:rPr lang="en-GB" sz="1400" b="1" u="sng" dirty="0" smtClean="0">
                    <a:solidFill>
                      <a:prstClr val="black"/>
                    </a:solidFill>
                  </a:rPr>
                  <a:t>Engineering</a:t>
                </a:r>
                <a:endParaRPr lang="en-GB" sz="1400" b="1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54" r="7392"/>
              <a:stretch/>
            </p:blipFill>
            <p:spPr bwMode="auto">
              <a:xfrm rot="21275544">
                <a:off x="107730" y="5039552"/>
                <a:ext cx="1085834" cy="145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Flowchart: Manual Input 29"/>
              <p:cNvSpPr/>
              <p:nvPr/>
            </p:nvSpPr>
            <p:spPr>
              <a:xfrm>
                <a:off x="4427984" y="4509120"/>
                <a:ext cx="3168352" cy="1728192"/>
              </a:xfrm>
              <a:prstGeom prst="flowChartManualInpu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38613" y="4827695"/>
                <a:ext cx="2913990" cy="1255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400" b="1" dirty="0">
                    <a:solidFill>
                      <a:prstClr val="black"/>
                    </a:solidFill>
                  </a:rPr>
                  <a:t>Substantial </a:t>
                </a:r>
                <a:r>
                  <a:rPr lang="en-GB" sz="1400" b="1" dirty="0" smtClean="0">
                    <a:solidFill>
                      <a:prstClr val="black"/>
                    </a:solidFill>
                  </a:rPr>
                  <a:t>R&amp;D</a:t>
                </a:r>
                <a:endParaRPr lang="en-GB" sz="14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 smtClean="0">
                    <a:solidFill>
                      <a:prstClr val="black"/>
                    </a:solidFill>
                  </a:rPr>
                  <a:t>Prototype and/or DEMO plant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 smtClean="0">
                    <a:solidFill>
                      <a:prstClr val="black"/>
                    </a:solidFill>
                  </a:rPr>
                  <a:t>+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 smtClean="0">
                    <a:solidFill>
                      <a:prstClr val="black"/>
                    </a:solidFill>
                  </a:rPr>
                  <a:t>Confirmatory testing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 smtClean="0">
                    <a:solidFill>
                      <a:prstClr val="black"/>
                    </a:solidFill>
                  </a:rPr>
                  <a:t>+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 smtClean="0">
                    <a:solidFill>
                      <a:prstClr val="black"/>
                    </a:solidFill>
                  </a:rPr>
                  <a:t>Engineering</a:t>
                </a:r>
                <a:endParaRPr lang="en-GB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71727" y="3895692"/>
                <a:ext cx="4392489" cy="52322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prstClr val="white"/>
                    </a:solidFill>
                  </a:rPr>
                  <a:t>Innovative designs, </a:t>
                </a:r>
              </a:p>
              <a:p>
                <a:pPr algn="ctr"/>
                <a:r>
                  <a:rPr lang="en-GB" sz="1400" b="1" dirty="0" smtClean="0">
                    <a:solidFill>
                      <a:prstClr val="white"/>
                    </a:solidFill>
                  </a:rPr>
                  <a:t>i.e., design requiring substantial developments, GEN IV</a:t>
                </a:r>
                <a:endParaRPr lang="en-GB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403648" y="5398544"/>
                <a:ext cx="29298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en-US" sz="1100" b="1" dirty="0">
                    <a:solidFill>
                      <a:prstClr val="black"/>
                    </a:solidFill>
                  </a:rPr>
                  <a:t>Evolution thanks </a:t>
                </a:r>
                <a:r>
                  <a:rPr lang="en-GB" altLang="en-US" sz="1100" b="1" dirty="0" smtClean="0">
                    <a:solidFill>
                      <a:prstClr val="black"/>
                    </a:solidFill>
                  </a:rPr>
                  <a:t>mainly to </a:t>
                </a:r>
                <a:r>
                  <a:rPr lang="en-GB" altLang="en-US" sz="1100" b="1" dirty="0">
                    <a:solidFill>
                      <a:prstClr val="black"/>
                    </a:solidFill>
                  </a:rPr>
                  <a:t>advances in safety, materials and technology (+ </a:t>
                </a:r>
                <a:r>
                  <a:rPr lang="en-GB" altLang="en-US" sz="1100" b="1" dirty="0" smtClean="0">
                    <a:solidFill>
                      <a:prstClr val="black"/>
                    </a:solidFill>
                  </a:rPr>
                  <a:t>strong involvement </a:t>
                </a:r>
                <a:r>
                  <a:rPr lang="en-GB" altLang="en-US" sz="1100" b="1" dirty="0">
                    <a:solidFill>
                      <a:prstClr val="black"/>
                    </a:solidFill>
                  </a:rPr>
                  <a:t>of industry from </a:t>
                </a:r>
                <a:r>
                  <a:rPr lang="en-GB" altLang="en-US" sz="1100" b="1" dirty="0" smtClean="0">
                    <a:solidFill>
                      <a:prstClr val="black"/>
                    </a:solidFill>
                  </a:rPr>
                  <a:t>beginning</a:t>
                </a:r>
                <a:endParaRPr lang="en-GB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4702" y="6333778"/>
                <a:ext cx="16789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>
                    <a:solidFill>
                      <a:prstClr val="black"/>
                    </a:solidFill>
                  </a:rPr>
                  <a:t>Existing operating plants (high availability)</a:t>
                </a:r>
                <a:endParaRPr lang="en-GB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91302" y="3726415"/>
                <a:ext cx="3452705" cy="30777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prstClr val="white"/>
                    </a:solidFill>
                  </a:rPr>
                  <a:t>Evolutionary designs, GEN III</a:t>
                </a:r>
                <a:endParaRPr lang="en-GB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22614" y="3212976"/>
                <a:ext cx="553998" cy="2763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prstClr val="black"/>
                    </a:solidFill>
                  </a:rPr>
                  <a:t>Costs of Development</a:t>
                </a:r>
              </a:p>
              <a:p>
                <a:pPr algn="ctr"/>
                <a:r>
                  <a:rPr lang="en-GB" sz="1200" b="1" dirty="0" smtClean="0">
                    <a:solidFill>
                      <a:prstClr val="black"/>
                    </a:solidFill>
                  </a:rPr>
                  <a:t>(prior to commercial deployment)</a:t>
                </a:r>
                <a:endParaRPr lang="en-GB" sz="12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99869" y="1049505"/>
              <a:ext cx="7948833" cy="2628320"/>
              <a:chOff x="199869" y="1049505"/>
              <a:chExt cx="7948833" cy="2628320"/>
            </a:xfrm>
          </p:grpSpPr>
          <p:sp>
            <p:nvSpPr>
              <p:cNvPr id="264" name="TextBox 263"/>
              <p:cNvSpPr txBox="1"/>
              <p:nvPr/>
            </p:nvSpPr>
            <p:spPr>
              <a:xfrm>
                <a:off x="199869" y="3086520"/>
                <a:ext cx="14796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>
                    <a:solidFill>
                      <a:prstClr val="black"/>
                    </a:solidFill>
                  </a:rPr>
                  <a:t>ITER </a:t>
                </a:r>
              </a:p>
              <a:p>
                <a:pPr algn="ctr"/>
                <a:r>
                  <a:rPr lang="en-GB" sz="1100" b="1" dirty="0" smtClean="0">
                    <a:solidFill>
                      <a:prstClr val="black"/>
                    </a:solidFill>
                  </a:rPr>
                  <a:t>(low availability)</a:t>
                </a:r>
                <a:endParaRPr lang="en-GB" sz="11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65" name="Straight Arrow Connector 264"/>
              <p:cNvCxnSpPr/>
              <p:nvPr/>
            </p:nvCxnSpPr>
            <p:spPr>
              <a:xfrm flipV="1">
                <a:off x="1504059" y="3265959"/>
                <a:ext cx="6644643" cy="36005"/>
              </a:xfrm>
              <a:prstGeom prst="straightConnector1">
                <a:avLst/>
              </a:prstGeom>
              <a:ln w="47625" cmpd="dbl">
                <a:solidFill>
                  <a:srgbClr val="FF0000"/>
                </a:solidFill>
                <a:bevel/>
                <a:headEnd w="lg" len="lg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/>
              <p:cNvSpPr txBox="1"/>
              <p:nvPr/>
            </p:nvSpPr>
            <p:spPr>
              <a:xfrm>
                <a:off x="2643124" y="3339271"/>
                <a:ext cx="40426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prstClr val="black"/>
                    </a:solidFill>
                  </a:rPr>
                  <a:t>Departure from Existing Designs (=ITER)</a:t>
                </a:r>
                <a:endParaRPr lang="en-GB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>
              <a:xfrm flipH="1" flipV="1">
                <a:off x="1492258" y="1049505"/>
                <a:ext cx="11718" cy="2234456"/>
              </a:xfrm>
              <a:prstGeom prst="straightConnector1">
                <a:avLst/>
              </a:prstGeom>
              <a:ln w="47625" cmpd="dbl">
                <a:solidFill>
                  <a:srgbClr val="FF0000"/>
                </a:solidFill>
                <a:bevel/>
                <a:headEnd w="lg" len="lg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89" y="2052956"/>
                <a:ext cx="1026786" cy="106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62484" y="332656"/>
            <a:ext cx="4401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0070C0"/>
                </a:solidFill>
                <a:cs typeface="Arial" charset="0"/>
              </a:rPr>
              <a:t>Development Paradigm: Fission Power Plants</a:t>
            </a:r>
            <a:endParaRPr lang="en-GB" kern="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Concept Design  Approach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8435" y="1052736"/>
            <a:ext cx="31314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563" y="1202037"/>
            <a:ext cx="2413181" cy="496134"/>
          </a:xfrm>
          <a:prstGeom prst="roundRect">
            <a:avLst/>
          </a:prstGeom>
          <a:solidFill>
            <a:srgbClr val="E3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Define Requirements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2" name="U-Turn Arrow 21"/>
          <p:cNvSpPr/>
          <p:nvPr/>
        </p:nvSpPr>
        <p:spPr>
          <a:xfrm rot="16200000" flipV="1">
            <a:off x="2838512" y="2812776"/>
            <a:ext cx="1547790" cy="727783"/>
          </a:xfrm>
          <a:prstGeom prst="utur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240" y="1748003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Refine Design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435" y="1952644"/>
            <a:ext cx="3131436" cy="140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7563" y="2101946"/>
            <a:ext cx="2413181" cy="496134"/>
          </a:xfrm>
          <a:prstGeom prst="roundRect">
            <a:avLst/>
          </a:prstGeom>
          <a:solidFill>
            <a:srgbClr val="E3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Develop Design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562" y="2727280"/>
            <a:ext cx="2413181" cy="496134"/>
          </a:xfrm>
          <a:prstGeom prst="roundRect">
            <a:avLst/>
          </a:prstGeom>
          <a:solidFill>
            <a:srgbClr val="E3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Conduct R&amp;D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8434" y="3485891"/>
            <a:ext cx="31314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7562" y="3635192"/>
            <a:ext cx="2413181" cy="496134"/>
          </a:xfrm>
          <a:prstGeom prst="roundRect">
            <a:avLst/>
          </a:prstGeom>
          <a:solidFill>
            <a:srgbClr val="E3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Evaluate Design Performance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8434" y="4430379"/>
            <a:ext cx="313143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562" y="4579680"/>
            <a:ext cx="2413181" cy="496134"/>
          </a:xfrm>
          <a:prstGeom prst="roundRect">
            <a:avLst/>
          </a:prstGeom>
          <a:solidFill>
            <a:srgbClr val="E3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Decision Point: 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develop further?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411960" y="943593"/>
            <a:ext cx="455252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Design</a:t>
            </a:r>
            <a:r>
              <a:rPr lang="en-US" altLang="en-US" sz="2000" dirty="0" smtClean="0">
                <a:solidFill>
                  <a:prstClr val="black"/>
                </a:solidFill>
                <a:latin typeface="Calibri" pitchFamily="34" charset="0"/>
              </a:rPr>
              <a:t> integration essential from the early stage to identify requirements for technology R&amp;D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 systems engineering approach is needed to identify </a:t>
            </a:r>
            <a:r>
              <a:rPr lang="en-GB" sz="2000" kern="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design trade-offs and constraints; and  </a:t>
            </a:r>
            <a:r>
              <a:rPr lang="en-GB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prioritize R&amp;D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Ensuring </a:t>
            </a:r>
            <a:r>
              <a:rPr lang="en-GB" sz="2000" kern="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that R&amp;D is focussed on resolving critical uncertainties in a timely manner and that learning from R&amp;D is used to responsively adapt the technology strategy is </a:t>
            </a:r>
            <a:r>
              <a:rPr lang="en-GB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crucial.</a:t>
            </a:r>
            <a:endParaRPr lang="en-GB" sz="2000" kern="0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8157" y="5301208"/>
            <a:ext cx="849643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  <a:cs typeface="Arial" pitchFamily="34" charset="0"/>
              </a:rPr>
              <a:t>Clear assessment methodology needed  e.g., by assigning a TRL and updating TRL as R&amp;D tasks are </a:t>
            </a: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completed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Involvement </a:t>
            </a:r>
            <a:r>
              <a:rPr lang="en-GB" kern="0" dirty="0">
                <a:solidFill>
                  <a:prstClr val="black"/>
                </a:solidFill>
                <a:cs typeface="Arial" pitchFamily="34" charset="0"/>
              </a:rPr>
              <a:t>of industry is highly </a:t>
            </a: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desirable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  <a:cs typeface="Arial" pitchFamily="34" charset="0"/>
              </a:rPr>
              <a:t>Lessons learned from the </a:t>
            </a: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pas</a:t>
            </a:r>
            <a:endParaRPr lang="en-GB" kern="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 bwMode="auto">
          <a:xfrm>
            <a:off x="5436096" y="3322098"/>
            <a:ext cx="3664328" cy="327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Readiness of assumptions</a:t>
            </a:r>
            <a:endParaRPr lang="en-GB" dirty="0"/>
          </a:p>
        </p:txBody>
      </p:sp>
      <p:sp>
        <p:nvSpPr>
          <p:cNvPr id="31747" name="Text Placeholder 2"/>
          <p:cNvSpPr>
            <a:spLocks noGrp="1"/>
          </p:cNvSpPr>
          <p:nvPr>
            <p:ph idx="1"/>
          </p:nvPr>
        </p:nvSpPr>
        <p:spPr>
          <a:xfrm>
            <a:off x="310505" y="767780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Operational point (in terms of Beta N, q</a:t>
            </a:r>
            <a:r>
              <a:rPr lang="en-GB" altLang="en-US" sz="1800" baseline="-25000" dirty="0" smtClean="0">
                <a:solidFill>
                  <a:schemeClr val="tx1"/>
                </a:solidFill>
                <a:latin typeface="Calibri" pitchFamily="34" charset="0"/>
              </a:rPr>
              <a:t>95</a:t>
            </a: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, n/</a:t>
            </a:r>
            <a:r>
              <a:rPr lang="en-GB" altLang="en-US" sz="1800" dirty="0" err="1" smtClean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GB" altLang="en-US" sz="1800" baseline="-25000" dirty="0" err="1" smtClean="0">
                <a:solidFill>
                  <a:schemeClr val="tx1"/>
                </a:solidFill>
                <a:latin typeface="Calibri" pitchFamily="34" charset="0"/>
              </a:rPr>
              <a:t>GW</a:t>
            </a: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, and H) should lie within the existing database of </a:t>
            </a:r>
            <a:r>
              <a:rPr lang="en-GB" altLang="en-US" sz="1800" dirty="0" err="1" smtClean="0">
                <a:solidFill>
                  <a:schemeClr val="tx1"/>
                </a:solidFill>
                <a:latin typeface="Calibri" pitchFamily="34" charset="0"/>
              </a:rPr>
              <a:t>tokamak</a:t>
            </a: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 discharges that have run for at least several current redistribution times, implying that we also know how to control these scenarios.</a:t>
            </a:r>
          </a:p>
          <a:p>
            <a:pPr>
              <a:spcBef>
                <a:spcPts val="120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Credible and sufficient power exhaust protection.</a:t>
            </a:r>
          </a:p>
          <a:p>
            <a:pPr>
              <a:spcBef>
                <a:spcPts val="120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Adequate breeding coverage area.</a:t>
            </a:r>
          </a:p>
          <a:p>
            <a:pPr>
              <a:spcBef>
                <a:spcPts val="1200"/>
              </a:spcBef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8" name="Content Placeholder 2"/>
          <p:cNvSpPr>
            <a:spLocks noGrp="1"/>
          </p:cNvSpPr>
          <p:nvPr/>
        </p:nvSpPr>
        <p:spPr bwMode="auto">
          <a:xfrm>
            <a:off x="179387" y="3490913"/>
            <a:ext cx="44656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4000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Power transported by electrons and ions across </a:t>
            </a: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separatrix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: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Calibri" pitchFamily="34" charset="0"/>
              </a:rPr>
              <a:t>sep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=P</a:t>
            </a:r>
            <a:r>
              <a:rPr lang="en-US" altLang="en-US" sz="1800" baseline="-25000" dirty="0">
                <a:solidFill>
                  <a:prstClr val="black"/>
                </a:solidFill>
                <a:latin typeface="Calibri" pitchFamily="34" charset="0"/>
              </a:rPr>
              <a:t>α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+</a:t>
            </a: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Calibri" pitchFamily="34" charset="0"/>
              </a:rPr>
              <a:t>add</a:t>
            </a: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-P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Calibri" pitchFamily="34" charset="0"/>
              </a:rPr>
              <a:t>rad,core</a:t>
            </a:r>
            <a:endParaRPr lang="en-US" altLang="en-US" sz="11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altLang="en-US" sz="1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Material 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Limit Condition for </a:t>
            </a: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divertor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 :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Calibri" pitchFamily="34" charset="0"/>
              </a:rPr>
              <a:t>sep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/R≤</a:t>
            </a: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20MW/m 	</a:t>
            </a: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 </a:t>
            </a:r>
            <a:r>
              <a:rPr lang="en-US" altLang="en-US" sz="18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P</a:t>
            </a:r>
            <a:r>
              <a:rPr lang="en-US" altLang="en-US" sz="1800" baseline="-250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sep,max</a:t>
            </a:r>
            <a:r>
              <a:rPr lang="en-US" altLang="en-US" sz="18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R</a:t>
            </a:r>
            <a:endParaRPr lang="en-US" altLang="en-US" sz="12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altLang="en-US" sz="1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Boundary 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condition to access and stay in </a:t>
            </a: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H-mode (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>
                <a:solidFill>
                  <a:prstClr val="black"/>
                </a:solidFill>
                <a:latin typeface="Calibri" pitchFamily="34" charset="0"/>
              </a:rPr>
              <a:t>LH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  <a:sym typeface="Symbol"/>
              </a:rPr>
              <a:t>R</a:t>
            </a: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):</a:t>
            </a:r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800" dirty="0" err="1" smtClean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 err="1" smtClean="0">
                <a:solidFill>
                  <a:prstClr val="black"/>
                </a:solidFill>
                <a:latin typeface="Calibri" pitchFamily="34" charset="0"/>
              </a:rPr>
              <a:t>sep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</a:rPr>
              <a:t> ≥ </a:t>
            </a: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altLang="en-US" sz="1800" baseline="-25000" dirty="0" smtClean="0">
                <a:solidFill>
                  <a:prstClr val="black"/>
                </a:solidFill>
                <a:latin typeface="Calibri" pitchFamily="34" charset="0"/>
              </a:rPr>
              <a:t>LH 		</a:t>
            </a:r>
            <a:r>
              <a:rPr lang="en-US" altLang="en-US" sz="1800" dirty="0">
                <a:solidFill>
                  <a:prstClr val="black"/>
                </a:solidFill>
                <a:latin typeface="Calibri" pitchFamily="34" charset="0"/>
                <a:sym typeface="Symbol"/>
              </a:rPr>
              <a:t>  </a:t>
            </a:r>
            <a:r>
              <a:rPr lang="en-US" altLang="en-US" sz="18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P</a:t>
            </a:r>
            <a:r>
              <a:rPr lang="en-US" altLang="en-US" sz="1800" baseline="-250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sep,min</a:t>
            </a:r>
            <a:r>
              <a:rPr lang="en-US" altLang="en-US" sz="1800" dirty="0" err="1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</a:t>
            </a:r>
            <a:r>
              <a:rPr lang="en-US" altLang="en-US" sz="1800" dirty="0" err="1">
                <a:solidFill>
                  <a:prstClr val="black"/>
                </a:solidFill>
                <a:latin typeface="Calibri" pitchFamily="34" charset="0"/>
                <a:sym typeface="Symbol"/>
              </a:rPr>
              <a:t>R</a:t>
            </a:r>
            <a:endParaRPr lang="en-US" altLang="en-US" sz="1200" dirty="0">
              <a:solidFill>
                <a:prstClr val="black"/>
              </a:solidFill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79387" y="2752186"/>
            <a:ext cx="8740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70C0"/>
                </a:solidFill>
                <a:effectLst/>
              </a:rPr>
              <a:t>Divertor heat load and H-mode limits  as a machine size driver</a:t>
            </a:r>
            <a:endParaRPr lang="en-GB" sz="2000" kern="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2320" y="3490913"/>
            <a:ext cx="307974" cy="2539667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20272" y="3511552"/>
            <a:ext cx="50405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75858" y="566124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82146" y="4313735"/>
            <a:ext cx="58444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3897" y="3142220"/>
            <a:ext cx="88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9BBB59">
                    <a:lumMod val="75000"/>
                  </a:srgbClr>
                </a:solidFill>
              </a:rPr>
              <a:t>P</a:t>
            </a:r>
            <a:r>
              <a:rPr lang="de-DE" baseline="-25000" dirty="0" smtClean="0">
                <a:solidFill>
                  <a:srgbClr val="9BBB59">
                    <a:lumMod val="75000"/>
                  </a:srgbClr>
                </a:solidFill>
              </a:rPr>
              <a:t>sep</a:t>
            </a:r>
            <a:r>
              <a:rPr lang="de-DE" dirty="0" smtClean="0">
                <a:solidFill>
                  <a:srgbClr val="9BBB59">
                    <a:lumMod val="75000"/>
                  </a:srgbClr>
                </a:solidFill>
              </a:rPr>
              <a:t>/P</a:t>
            </a:r>
            <a:r>
              <a:rPr lang="de-DE" baseline="-25000" dirty="0" smtClean="0">
                <a:solidFill>
                  <a:srgbClr val="9BBB59">
                    <a:lumMod val="75000"/>
                  </a:srgbClr>
                </a:solidFill>
              </a:rPr>
              <a:t>LH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1632" y="4313735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1F497D">
                    <a:lumMod val="75000"/>
                  </a:srgbClr>
                </a:solidFill>
              </a:rPr>
              <a:t>P</a:t>
            </a:r>
            <a:r>
              <a:rPr lang="de-DE" baseline="-25000" dirty="0" smtClean="0">
                <a:solidFill>
                  <a:srgbClr val="1F497D">
                    <a:lumMod val="75000"/>
                  </a:srgbClr>
                </a:solidFill>
              </a:rPr>
              <a:t>sep</a:t>
            </a:r>
            <a:r>
              <a:rPr lang="de-DE" dirty="0" smtClean="0">
                <a:solidFill>
                  <a:srgbClr val="1F497D">
                    <a:lumMod val="75000"/>
                  </a:srgbClr>
                </a:solidFill>
              </a:rPr>
              <a:t>/R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2146" y="5661248"/>
            <a:ext cx="144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P</a:t>
            </a:r>
            <a:r>
              <a:rPr lang="de-DE" baseline="-25000" dirty="0" smtClean="0">
                <a:solidFill>
                  <a:srgbClr val="FF0000"/>
                </a:solidFill>
              </a:rPr>
              <a:t>rad,core</a:t>
            </a:r>
            <a:r>
              <a:rPr lang="de-DE" dirty="0" smtClean="0">
                <a:solidFill>
                  <a:srgbClr val="FF0000"/>
                </a:solidFill>
              </a:rPr>
              <a:t>/P</a:t>
            </a:r>
            <a:r>
              <a:rPr lang="de-DE" baseline="-25000" dirty="0" smtClean="0">
                <a:solidFill>
                  <a:srgbClr val="FF0000"/>
                </a:solidFill>
              </a:rPr>
              <a:t>rad,tot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3113" y="4987491"/>
            <a:ext cx="245029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82146" y="4725144"/>
            <a:ext cx="245029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5948" y="2611324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prstClr val="black"/>
                </a:solidFill>
              </a:rPr>
              <a:t>PROCESS:</a:t>
            </a:r>
          </a:p>
          <a:p>
            <a:r>
              <a:rPr lang="de-DE" sz="1600" dirty="0" smtClean="0">
                <a:solidFill>
                  <a:prstClr val="black"/>
                </a:solidFill>
              </a:rPr>
              <a:t>Fix P</a:t>
            </a:r>
            <a:r>
              <a:rPr lang="de-DE" sz="1600" baseline="-25000" dirty="0" smtClean="0">
                <a:solidFill>
                  <a:prstClr val="black"/>
                </a:solidFill>
              </a:rPr>
              <a:t>el,net</a:t>
            </a:r>
            <a:r>
              <a:rPr lang="de-DE" sz="1600" dirty="0" smtClean="0">
                <a:solidFill>
                  <a:prstClr val="black"/>
                </a:solidFill>
              </a:rPr>
              <a:t>, </a:t>
            </a:r>
            <a:r>
              <a:rPr lang="de-DE" sz="1600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de-DE" sz="1600" baseline="-25000" dirty="0" smtClean="0">
                <a:solidFill>
                  <a:prstClr val="black"/>
                </a:solidFill>
                <a:sym typeface="Symbol"/>
              </a:rPr>
              <a:t>pulse</a:t>
            </a:r>
          </a:p>
          <a:p>
            <a:r>
              <a:rPr lang="de-DE" sz="1600" dirty="0" smtClean="0">
                <a:solidFill>
                  <a:prstClr val="black"/>
                </a:solidFill>
                <a:sym typeface="Symbol"/>
              </a:rPr>
              <a:t>Scan Z</a:t>
            </a:r>
            <a:r>
              <a:rPr lang="de-DE" sz="1600" baseline="-25000" dirty="0" smtClean="0">
                <a:solidFill>
                  <a:prstClr val="black"/>
                </a:solidFill>
                <a:sym typeface="Symbol"/>
              </a:rPr>
              <a:t>eff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329" y="6247884"/>
            <a:ext cx="1157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R. Kemp (CCFE)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461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DEMO design point studies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Systems Code PROCESS to develop self-consistent design points.</a:t>
            </a:r>
          </a:p>
          <a:p>
            <a:pPr marL="800100" lvl="3" indent="-342900">
              <a:spcBef>
                <a:spcPts val="1200"/>
              </a:spcBef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Calibri" pitchFamily="34" charset="0"/>
              </a:rPr>
              <a:t>Rather 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than focusing solely on developing the details of a single design point keep some flexibility </a:t>
            </a:r>
            <a:r>
              <a:rPr lang="en-US" altLang="en-US" sz="1800" dirty="0" smtClean="0">
                <a:solidFill>
                  <a:schemeClr val="tx1"/>
                </a:solidFill>
                <a:latin typeface="Calibri" pitchFamily="34" charset="0"/>
              </a:rPr>
              <a:t>at 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the beginning </a:t>
            </a:r>
            <a:endParaRPr lang="en-US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00100" lvl="3" indent="-342900">
              <a:spcBef>
                <a:spcPts val="1200"/>
              </a:spcBef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Reasonable 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readiness of physics and technology 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assumptions</a:t>
            </a:r>
          </a:p>
          <a:p>
            <a:pPr marL="800100" lvl="3" indent="-342900">
              <a:spcBef>
                <a:spcPts val="1200"/>
              </a:spcBef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Identify key 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driver and constraints (e.g., </a:t>
            </a: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divertor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protection, vertical stability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GB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3" indent="-342900">
              <a:spcBef>
                <a:spcPts val="1200"/>
              </a:spcBef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Sensitivity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to design assumptions and impact of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uncertainties</a:t>
            </a:r>
            <a:r>
              <a:rPr lang="en-GB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800" b="1" dirty="0" smtClean="0">
                <a:solidFill>
                  <a:schemeClr val="accent1"/>
                </a:solidFill>
                <a:latin typeface="Calibri" pitchFamily="34" charset="0"/>
              </a:rPr>
              <a:t>[R. Kemp, </a:t>
            </a:r>
            <a:r>
              <a:rPr lang="en-GB" sz="1800" b="1" dirty="0">
                <a:solidFill>
                  <a:schemeClr val="accent1"/>
                </a:solidFill>
                <a:latin typeface="Calibri" pitchFamily="34" charset="0"/>
              </a:rPr>
              <a:t>IAEA/ FEC 2014 St. </a:t>
            </a:r>
            <a:r>
              <a:rPr lang="en-GB" sz="1800" b="1" dirty="0" smtClean="0">
                <a:solidFill>
                  <a:schemeClr val="accent1"/>
                </a:solidFill>
                <a:latin typeface="Calibri" pitchFamily="34" charset="0"/>
              </a:rPr>
              <a:t>Petersburg]</a:t>
            </a: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(e.g., </a:t>
            </a:r>
            <a:r>
              <a:rPr lang="en-GB" altLang="en-US" sz="1800" dirty="0" smtClean="0">
                <a:latin typeface="Calibri" pitchFamily="34" charset="0"/>
              </a:rPr>
              <a:t>Pulsed </a:t>
            </a:r>
            <a:r>
              <a:rPr lang="en-GB" altLang="en-US" sz="1800" dirty="0">
                <a:latin typeface="Calibri" pitchFamily="34" charset="0"/>
              </a:rPr>
              <a:t>vs </a:t>
            </a:r>
            <a:r>
              <a:rPr lang="en-GB" altLang="en-US" sz="1800" dirty="0" smtClean="0">
                <a:latin typeface="Calibri" pitchFamily="34" charset="0"/>
              </a:rPr>
              <a:t>steady-state, A=R/a, TF Ripples, </a:t>
            </a:r>
            <a:r>
              <a:rPr lang="en-GB" altLang="en-US" sz="1800" dirty="0" err="1" smtClean="0">
                <a:latin typeface="Calibri" pitchFamily="34" charset="0"/>
              </a:rPr>
              <a:t>Divertor</a:t>
            </a:r>
            <a:r>
              <a:rPr lang="en-GB" altLang="en-US" sz="1800" dirty="0" smtClean="0">
                <a:latin typeface="Calibri" pitchFamily="34" charset="0"/>
              </a:rPr>
              <a:t> Protection)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Iterate between the </a:t>
            </a:r>
            <a:r>
              <a:rPr lang="en-GB" altLang="en-US" sz="1800" b="1" dirty="0">
                <a:latin typeface="Calibri" panose="020F0502020204030204" pitchFamily="34" charset="0"/>
              </a:rPr>
              <a:t>Systems Code </a:t>
            </a:r>
            <a:r>
              <a:rPr lang="en-GB" altLang="en-US" sz="1800" b="1" dirty="0" smtClean="0">
                <a:latin typeface="Calibri" panose="020F0502020204030204" pitchFamily="34" charset="0"/>
                <a:cs typeface="+mn-cs"/>
              </a:rPr>
              <a:t>and </a:t>
            </a: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more detailed analysis such as integrated scenario modelling with transport codes (refine design space</a:t>
            </a:r>
            <a:r>
              <a:rPr lang="en-GB" altLang="en-US" sz="1800" b="1" dirty="0" smtClean="0">
                <a:latin typeface="Calibri" panose="020F0502020204030204" pitchFamily="34" charset="0"/>
                <a:cs typeface="+mn-cs"/>
              </a:rPr>
              <a:t>)</a:t>
            </a:r>
            <a:endParaRPr lang="en-GB" altLang="en-US" sz="1800" b="1" dirty="0">
              <a:latin typeface="Calibri" panose="020F0502020204030204" pitchFamily="34" charset="0"/>
              <a:cs typeface="+mn-cs"/>
            </a:endParaRPr>
          </a:p>
          <a:p>
            <a:pPr marL="800100" lvl="3" indent="-342900">
              <a:spcBef>
                <a:spcPts val="1800"/>
              </a:spcBef>
              <a:defRPr/>
            </a:pPr>
            <a:r>
              <a:rPr lang="en-GB" sz="1800" dirty="0">
                <a:latin typeface="Calibri" pitchFamily="34" charset="0"/>
              </a:rPr>
              <a:t>Preliminary plasma scenario modelling </a:t>
            </a:r>
            <a:r>
              <a:rPr lang="en-GB" sz="1800" b="1" dirty="0">
                <a:solidFill>
                  <a:schemeClr val="accent1"/>
                </a:solidFill>
                <a:latin typeface="Calibri" pitchFamily="34" charset="0"/>
              </a:rPr>
              <a:t>[G. </a:t>
            </a:r>
            <a:r>
              <a:rPr lang="en-GB" sz="1800" b="1" dirty="0" err="1">
                <a:solidFill>
                  <a:schemeClr val="accent1"/>
                </a:solidFill>
                <a:latin typeface="Calibri" pitchFamily="34" charset="0"/>
              </a:rPr>
              <a:t>Giruzzi</a:t>
            </a:r>
            <a:r>
              <a:rPr lang="en-GB" sz="1800" b="1" dirty="0">
                <a:solidFill>
                  <a:schemeClr val="accent1"/>
                </a:solidFill>
                <a:latin typeface="Calibri" pitchFamily="34" charset="0"/>
              </a:rPr>
              <a:t>, IAEA/ FEC 2014 St. Petersburg]</a:t>
            </a:r>
            <a:endParaRPr lang="en-GB" altLang="en-US" sz="18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800100" lvl="3" indent="-342900">
              <a:spcBef>
                <a:spcPts val="1800"/>
              </a:spcBef>
              <a:defRPr/>
            </a:pPr>
            <a:r>
              <a:rPr lang="en-GB" sz="1800" dirty="0" smtClean="0">
                <a:latin typeface="Calibri" pitchFamily="34" charset="0"/>
              </a:rPr>
              <a:t>DEMO pedestal predictions </a:t>
            </a:r>
            <a:r>
              <a:rPr lang="en-GB" sz="1800" b="1" dirty="0" smtClean="0">
                <a:solidFill>
                  <a:schemeClr val="accent1"/>
                </a:solidFill>
                <a:latin typeface="Calibri" pitchFamily="34" charset="0"/>
              </a:rPr>
              <a:t>[R</a:t>
            </a:r>
            <a:r>
              <a:rPr lang="en-GB" sz="1800" b="1" dirty="0">
                <a:solidFill>
                  <a:schemeClr val="accent1"/>
                </a:solidFill>
                <a:latin typeface="Calibri" pitchFamily="34" charset="0"/>
              </a:rPr>
              <a:t>. Wenninger, IAEA/ FEC 2014 St. </a:t>
            </a:r>
            <a:r>
              <a:rPr lang="en-GB" sz="1800" b="1" dirty="0" smtClean="0">
                <a:solidFill>
                  <a:schemeClr val="accent1"/>
                </a:solidFill>
                <a:latin typeface="Calibri" pitchFamily="34" charset="0"/>
              </a:rPr>
              <a:t>Petersburg]</a:t>
            </a:r>
            <a:endParaRPr lang="en-GB" sz="18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GB" altLang="en-US" sz="1800" b="1" dirty="0" smtClean="0">
                <a:latin typeface="Calibri" panose="020F0502020204030204" pitchFamily="34" charset="0"/>
                <a:cs typeface="+mn-cs"/>
              </a:rPr>
              <a:t>This </a:t>
            </a: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approach provides confidence </a:t>
            </a:r>
            <a:r>
              <a:rPr lang="en-GB" altLang="en-US" sz="1800" b="1" dirty="0" smtClean="0">
                <a:latin typeface="Calibri" panose="020F0502020204030204" pitchFamily="34" charset="0"/>
                <a:cs typeface="+mn-cs"/>
              </a:rPr>
              <a:t>in the </a:t>
            </a: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choice of </a:t>
            </a:r>
            <a:r>
              <a:rPr lang="en-GB" altLang="en-US" sz="1800" b="1" dirty="0" smtClean="0">
                <a:latin typeface="Calibri" panose="020F0502020204030204" pitchFamily="34" charset="0"/>
                <a:cs typeface="+mn-cs"/>
              </a:rPr>
              <a:t>the operating point</a:t>
            </a:r>
            <a:endParaRPr lang="en-GB" alt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DEMO design options being studied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3053"/>
            <a:ext cx="3384376" cy="280831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16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features (near-term DEMO): 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500" b="1" dirty="0" smtClean="0">
                <a:latin typeface="Calibri" panose="020F0502020204030204" pitchFamily="34" charset="0"/>
              </a:rPr>
              <a:t>20</a:t>
            </a:r>
            <a:r>
              <a:rPr lang="en-GB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00 MW</a:t>
            </a:r>
            <a:r>
              <a:rPr lang="en-GB" sz="1500" b="1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~500 </a:t>
            </a:r>
            <a:r>
              <a:rPr lang="en-GB" sz="15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Mw</a:t>
            </a:r>
            <a:r>
              <a:rPr lang="en-GB" sz="1500" b="1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endParaRPr lang="en-GB" sz="1500" b="1" baseline="-25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Pulses &gt; 2 </a:t>
            </a:r>
            <a:r>
              <a:rPr lang="en-GB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hrs</a:t>
            </a:r>
            <a:endParaRPr lang="en-GB" sz="1500" baseline="-25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Single-null water cooled </a:t>
            </a:r>
            <a:r>
              <a:rPr lang="en-GB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divertor</a:t>
            </a:r>
            <a:r>
              <a:rPr lang="en-GB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PFC armour: W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500" dirty="0" smtClean="0">
                <a:latin typeface="Calibri" panose="020F0502020204030204" pitchFamily="34" charset="0"/>
              </a:rPr>
              <a:t>LTSC 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magnets </a:t>
            </a:r>
            <a:r>
              <a:rPr lang="en-US" altLang="en-US" sz="1500" dirty="0">
                <a:latin typeface="Calibri" panose="020F0502020204030204" pitchFamily="34" charset="0"/>
              </a:rPr>
              <a:t>Nb</a:t>
            </a:r>
            <a:r>
              <a:rPr lang="en-US" altLang="en-US" sz="1500" baseline="-25000" dirty="0">
                <a:latin typeface="Calibri" panose="020F0502020204030204" pitchFamily="34" charset="0"/>
              </a:rPr>
              <a:t>3</a:t>
            </a:r>
            <a:r>
              <a:rPr lang="en-US" altLang="en-US" sz="1500" dirty="0">
                <a:latin typeface="Calibri" panose="020F0502020204030204" pitchFamily="34" charset="0"/>
              </a:rPr>
              <a:t>Sn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500" dirty="0" smtClean="0">
                <a:latin typeface="Calibri" panose="020F0502020204030204" pitchFamily="34" charset="0"/>
              </a:rPr>
              <a:t>grading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), 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500" dirty="0" err="1" smtClean="0">
                <a:latin typeface="Calibri" panose="020F0502020204030204" pitchFamily="34" charset="0"/>
              </a:rPr>
              <a:t>B</a:t>
            </a:r>
            <a:r>
              <a:rPr lang="en-US" altLang="en-US" sz="150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max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conductor ~12 T (depends on A)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RAFM 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(EUROFER) as blanket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</a:t>
            </a:r>
            <a:endParaRPr lang="en-US" alt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80975" indent="-180975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Vacuum 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Vessel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made of AISI 316 </a:t>
            </a:r>
            <a:endParaRPr lang="en-US" alt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80975" indent="-180975">
              <a:spcBef>
                <a:spcPts val="600"/>
              </a:spcBef>
              <a:defRPr/>
            </a:pPr>
            <a:r>
              <a:rPr lang="en-US" altLang="en-US" sz="1500" dirty="0">
                <a:latin typeface="Calibri" panose="020F0502020204030204" pitchFamily="34" charset="0"/>
              </a:rPr>
              <a:t>Blanket </a:t>
            </a:r>
            <a:r>
              <a:rPr lang="en-US" altLang="en-US" sz="1500" dirty="0" smtClean="0">
                <a:latin typeface="Calibri" panose="020F0502020204030204" pitchFamily="34" charset="0"/>
              </a:rPr>
              <a:t>vertical </a:t>
            </a:r>
            <a:r>
              <a:rPr lang="en-US" altLang="en-US" sz="1500" dirty="0">
                <a:latin typeface="Calibri" panose="020F0502020204030204" pitchFamily="34" charset="0"/>
              </a:rPr>
              <a:t>RH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 </a:t>
            </a:r>
            <a:r>
              <a:rPr lang="en-US" alt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divertor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cassettes</a:t>
            </a:r>
          </a:p>
          <a:p>
            <a:pPr marL="180975" indent="-180975">
              <a:spcBef>
                <a:spcPts val="600"/>
              </a:spcBef>
              <a:defRPr/>
            </a:pP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Lifetime: </a:t>
            </a:r>
            <a:r>
              <a:rPr lang="en-US" altLang="en-US" sz="15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starter blanket: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 </a:t>
            </a:r>
            <a:r>
              <a:rPr lang="en-US" altLang="en-US" sz="1500" dirty="0" err="1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(200 </a:t>
            </a:r>
            <a:r>
              <a:rPr lang="en-US" altLang="en-US" sz="1500" dirty="0" err="1">
                <a:solidFill>
                  <a:schemeClr val="tx1"/>
                </a:solidFill>
                <a:latin typeface="Calibri" panose="020F0502020204030204" pitchFamily="34" charset="0"/>
              </a:rPr>
              <a:t>appm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He); 2</a:t>
            </a:r>
            <a:r>
              <a:rPr lang="en-US" altLang="en-US" sz="1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blanket 50 </a:t>
            </a:r>
            <a:r>
              <a:rPr lang="en-US" altLang="en-US" sz="1500" dirty="0" err="1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1500" dirty="0" smtClean="0">
                <a:latin typeface="Calibri" panose="020F0502020204030204" pitchFamily="34" charset="0"/>
              </a:rPr>
              <a:t>, </a:t>
            </a:r>
            <a:r>
              <a:rPr lang="en-US" altLang="en-US" sz="1500" dirty="0" err="1" smtClean="0">
                <a:latin typeface="Calibri" panose="020F0502020204030204" pitchFamily="34" charset="0"/>
              </a:rPr>
              <a:t>divertor</a:t>
            </a:r>
            <a:r>
              <a:rPr lang="en-US" altLang="en-US" sz="1500" dirty="0" smtClean="0">
                <a:latin typeface="Calibri" panose="020F0502020204030204" pitchFamily="34" charset="0"/>
              </a:rPr>
              <a:t>: 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 </a:t>
            </a:r>
            <a:r>
              <a:rPr lang="en-US" alt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Cu)</a:t>
            </a:r>
            <a:r>
              <a:rPr lang="en-GB" sz="1500" dirty="0">
                <a:latin typeface="Calibri" pitchFamily="34" charset="0"/>
              </a:rPr>
              <a:t> </a:t>
            </a:r>
            <a:endParaRPr lang="en-GB" sz="1500" dirty="0" smtClean="0">
              <a:latin typeface="Calibri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79512" y="4437112"/>
            <a:ext cx="3384376" cy="226215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Open Choices: </a:t>
            </a:r>
          </a:p>
          <a:p>
            <a:pPr marL="180975" indent="-180975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Breeding blanket design concept selection planned for 2020 </a:t>
            </a:r>
          </a:p>
          <a:p>
            <a:pPr marL="180975" indent="-180975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Primary Blanket Coolant/ </a:t>
            </a:r>
            <a:r>
              <a:rPr lang="en-GB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BoP</a:t>
            </a:r>
            <a:endParaRPr lang="en-GB" altLang="en-US" sz="14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80975" indent="-180975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Protection strategy first wall (e.g., limiters)</a:t>
            </a:r>
          </a:p>
          <a:p>
            <a:pPr marL="180975" indent="-180975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Advanced </a:t>
            </a:r>
            <a:r>
              <a:rPr lang="en-GB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divertor</a:t>
            </a: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configurations</a:t>
            </a:r>
          </a:p>
          <a:p>
            <a:pPr marL="180975" indent="-180975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Number of coils 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12306"/>
              </p:ext>
            </p:extLst>
          </p:nvPr>
        </p:nvGraphicFramePr>
        <p:xfrm>
          <a:off x="4499992" y="3561406"/>
          <a:ext cx="4332461" cy="2847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747"/>
                <a:gridCol w="1355613"/>
                <a:gridCol w="1092101"/>
              </a:tblGrid>
              <a:tr h="273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Inductive (2.6)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Steady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State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 (m)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9.0/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2.8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8.1/ 3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Κ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95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 δ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1.6/ 0.33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1.6/ 0.33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(m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)/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Vol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1687/ 3515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1318/ 2363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H-factor /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Beta</a:t>
                      </a:r>
                      <a:r>
                        <a:rPr lang="en-GB" sz="1200" b="1" baseline="-25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 b="1" baseline="-250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1.1/ 2.8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1.3/ 3.4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sep</a:t>
                      </a:r>
                      <a:endParaRPr lang="en-GB" sz="1200" b="1" baseline="-250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(MW) /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MWe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GB" sz="1200" b="1" baseline="-250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2040/ 500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2104/ 500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(MA) /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2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bs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24/ 35%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19.9/ 56%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B at R</a:t>
                      </a:r>
                      <a:r>
                        <a:rPr lang="en-US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(T)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4.2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5.0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2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conductor (T)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9.8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12.2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/b / o/b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(m)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Century Gothic" panose="020B0502020202020204" pitchFamily="34" charset="0"/>
                        </a:rPr>
                        <a:t>1.07/</a:t>
                      </a:r>
                      <a:r>
                        <a:rPr lang="en-US" sz="1200" b="0" baseline="0" dirty="0" smtClean="0">
                          <a:effectLst/>
                          <a:latin typeface="Century Gothic" panose="020B0502020202020204" pitchFamily="34" charset="0"/>
                        </a:rPr>
                        <a:t> 1.56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NWL MW/m</a:t>
                      </a:r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0.9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1.2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0" marR="68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12747" y="73574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Aspect ratio trade-off studies 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are underway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endParaRPr lang="en-GB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r="8227" b="52132"/>
          <a:stretch/>
        </p:blipFill>
        <p:spPr bwMode="auto">
          <a:xfrm>
            <a:off x="3534519" y="1206338"/>
            <a:ext cx="4889159" cy="21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0610" y="1054499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A=2.6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63387" y="1054499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A=3.1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1735" y="1054499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A=3.6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5702" y="2485271"/>
            <a:ext cx="128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Under </a:t>
            </a:r>
          </a:p>
          <a:p>
            <a:pPr algn="r"/>
            <a:r>
              <a:rPr lang="en-GB" sz="1600" dirty="0" smtClean="0"/>
              <a:t>revision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532440" y="3070046"/>
            <a:ext cx="288032" cy="5749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" y="3543360"/>
            <a:ext cx="4346658" cy="316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877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3041</Words>
  <Application>Microsoft Office PowerPoint</Application>
  <PresentationFormat>On-screen Show (4:3)</PresentationFormat>
  <Paragraphs>566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EU DEMO Project</vt:lpstr>
      <vt:lpstr>Outline</vt:lpstr>
      <vt:lpstr>A roadmap to the realisation of fusion energy</vt:lpstr>
      <vt:lpstr>Outstanding technical challenges with potentially large gaps beyond ITER</vt:lpstr>
      <vt:lpstr>Advanced Reactor Designs</vt:lpstr>
      <vt:lpstr>Basic Concept Design  Approach</vt:lpstr>
      <vt:lpstr>Readiness of assumptions</vt:lpstr>
      <vt:lpstr>EU DEMO design point studies</vt:lpstr>
      <vt:lpstr>Preliminary DEMO design options being studied</vt:lpstr>
      <vt:lpstr>Enabling DEMO Reactor Technologies</vt:lpstr>
      <vt:lpstr>Divertor configuration and target R&amp;D Strategy</vt:lpstr>
      <vt:lpstr>Encouraging recent results from Asdex-Upgrade </vt:lpstr>
      <vt:lpstr>DEMO breeding blanket: very low TRL No one is perfect!!! </vt:lpstr>
      <vt:lpstr>EU Blanket Designand R&amp;D Strategy (talk of L. Boccaccini)</vt:lpstr>
      <vt:lpstr>Remote Maintenance Architecture Analysis</vt:lpstr>
      <vt:lpstr>Involvement of Industry</vt:lpstr>
      <vt:lpstr>PPPT Implementation</vt:lpstr>
      <vt:lpstr>PPPT Project Leaders</vt:lpstr>
      <vt:lpstr>PPPT PMU Team</vt:lpstr>
      <vt:lpstr>PPPT: allocated by Research Units (EC/k€), 2014-2018</vt:lpstr>
      <vt:lpstr>PMU Key Functions</vt:lpstr>
      <vt:lpstr>Summary</vt:lpstr>
      <vt:lpstr>EUROfusion Consortium 29 members in 27 EU countries </vt:lpstr>
      <vt:lpstr>Additional slides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Gianfranco Federici</cp:lastModifiedBy>
  <cp:revision>182</cp:revision>
  <cp:lastPrinted>2014-11-07T15:28:09Z</cp:lastPrinted>
  <dcterms:created xsi:type="dcterms:W3CDTF">2014-10-17T14:45:18Z</dcterms:created>
  <dcterms:modified xsi:type="dcterms:W3CDTF">2014-11-14T06:59:18Z</dcterms:modified>
</cp:coreProperties>
</file>