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6"/>
  </p:sldMasterIdLst>
  <p:notesMasterIdLst>
    <p:notesMasterId r:id="rId21"/>
  </p:notesMasterIdLst>
  <p:sldIdLst>
    <p:sldId id="290" r:id="rId7"/>
    <p:sldId id="341" r:id="rId8"/>
    <p:sldId id="316" r:id="rId9"/>
    <p:sldId id="329" r:id="rId10"/>
    <p:sldId id="330" r:id="rId11"/>
    <p:sldId id="331" r:id="rId12"/>
    <p:sldId id="334" r:id="rId13"/>
    <p:sldId id="336" r:id="rId14"/>
    <p:sldId id="337" r:id="rId15"/>
    <p:sldId id="338" r:id="rId16"/>
    <p:sldId id="332" r:id="rId17"/>
    <p:sldId id="333" r:id="rId18"/>
    <p:sldId id="339" r:id="rId19"/>
    <p:sldId id="340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90"/>
    <a:srgbClr val="060578"/>
    <a:srgbClr val="00FFFF"/>
    <a:srgbClr val="0D238D"/>
    <a:srgbClr val="003399"/>
    <a:srgbClr val="990099"/>
    <a:srgbClr val="996600"/>
    <a:srgbClr val="FFCC00"/>
    <a:srgbClr val="0033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7" autoAdjust="0"/>
    <p:restoredTop sz="98560" autoAdjust="0"/>
  </p:normalViewPr>
  <p:slideViewPr>
    <p:cSldViewPr snapToGrid="0" snapToObjects="1">
      <p:cViewPr>
        <p:scale>
          <a:sx n="100" d="100"/>
          <a:sy n="100" d="100"/>
        </p:scale>
        <p:origin x="-1928" y="-240"/>
      </p:cViewPr>
      <p:guideLst>
        <p:guide orient="horz" pos="4319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351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customXml" Target="../customXml/item5.xml"/><Relationship Id="rId6" Type="http://schemas.openxmlformats.org/officeDocument/2006/relationships/slideMaster" Target="slideMasters/slide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59CEA-DD8B-4878-A30C-56BEA51ED0A4}" type="datetimeFigureOut">
              <a:rPr lang="en-US" smtClean="0"/>
              <a:pPr/>
              <a:t>10/27/14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AE403-2EAD-47D8-94DF-194B34508D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64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PowerPoint_Template_page_201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5" descr="Cover_energy__gradie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6463"/>
            <a:ext cx="9144000" cy="55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GA_logo_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5" y="6467475"/>
            <a:ext cx="18272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8" name="Text Box 14"/>
          <p:cNvSpPr txBox="1">
            <a:spLocks noChangeArrowheads="1"/>
          </p:cNvSpPr>
          <p:nvPr userDrawn="1"/>
        </p:nvSpPr>
        <p:spPr bwMode="auto">
          <a:xfrm>
            <a:off x="2935969" y="6543675"/>
            <a:ext cx="3359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R.</a:t>
            </a:r>
            <a:r>
              <a:rPr lang="en-US" sz="800" b="1" baseline="0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W. </a:t>
            </a:r>
            <a:r>
              <a:rPr lang="en-US" sz="800" b="1" baseline="0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Callis DCLL Workshop November, </a:t>
            </a:r>
            <a:r>
              <a:rPr lang="en-US" sz="800" b="1" baseline="0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2014</a:t>
            </a:r>
            <a:endParaRPr lang="en-US" sz="800" b="1" dirty="0" smtClean="0">
              <a:solidFill>
                <a:srgbClr val="FFFFFF"/>
              </a:solidFill>
              <a:latin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695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253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44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/>
            </a:lvl1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0"/>
            <a:ext cx="9144000" cy="91440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355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>
                <a:solidFill>
                  <a:schemeClr val="tx1"/>
                </a:solidFill>
              </a:defRPr>
            </a:lvl1pPr>
            <a:lvl2pPr marL="800100" indent="-342900">
              <a:buFont typeface="Lucida Grande"/>
              <a:buChar char="−"/>
              <a:defRPr sz="2200">
                <a:solidFill>
                  <a:srgbClr val="000000"/>
                </a:solidFill>
              </a:defRPr>
            </a:lvl2pPr>
            <a:lvl3pPr marL="1371600" indent="-457200">
              <a:buFont typeface="Arial"/>
              <a:buChar char="•"/>
              <a:defRPr sz="2000">
                <a:solidFill>
                  <a:srgbClr val="000000"/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765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/>
            </a:lvl1pPr>
            <a:lvl2pPr>
              <a:defRPr sz="2200"/>
            </a:lvl2pPr>
            <a:lvl3pPr>
              <a:defRPr sz="200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/>
            </a:lvl1pPr>
            <a:lvl2pPr>
              <a:defRPr sz="2400"/>
            </a:lvl2pPr>
            <a:lvl3pPr marL="1257300" indent="-342900">
              <a:buFont typeface="Arial"/>
              <a:buChar char="•"/>
              <a:defRPr lang="en-US" dirty="0" smtClean="0"/>
            </a:lvl3pPr>
            <a:lvl4pPr>
              <a:buClr>
                <a:schemeClr val="tx2"/>
              </a:buClr>
              <a:defRPr sz="1800"/>
            </a:lvl4pPr>
            <a:lvl5pPr>
              <a:buClr>
                <a:schemeClr val="tx2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604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/>
            </a:lvl1pPr>
            <a:lvl2pPr>
              <a:defRPr sz="2000"/>
            </a:lvl2pPr>
            <a:lvl3pP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Font typeface="Arial"/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/>
            </a:lvl1pPr>
            <a:lvl2pPr>
              <a:defRPr sz="2000"/>
            </a:lvl2pPr>
            <a:lvl3pPr>
              <a:defRPr sz="1800"/>
            </a:lvl3pPr>
            <a:lvl4pPr>
              <a:buClr>
                <a:schemeClr val="tx2"/>
              </a:buClr>
              <a:defRPr sz="1600"/>
            </a:lvl4pPr>
            <a:lvl5pPr>
              <a:buClr>
                <a:schemeClr val="tx2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334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778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-8355" y="217256"/>
            <a:ext cx="9144000" cy="492991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917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/>
            </a:lvl1pPr>
            <a:lvl2pPr>
              <a:defRPr sz="2200"/>
            </a:lvl2pPr>
            <a:lvl3pPr>
              <a:defRPr sz="2000"/>
            </a:lvl3pPr>
            <a:lvl4pPr>
              <a:buClr>
                <a:schemeClr val="tx1"/>
              </a:buClr>
              <a:defRPr sz="2000"/>
            </a:lvl4pPr>
            <a:lvl5pPr>
              <a:buClr>
                <a:schemeClr val="tx1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559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289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PowerPoint_Template_page_2012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9342"/>
            <a:ext cx="8229600" cy="492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Century gothic 24 bold</a:t>
            </a:r>
          </a:p>
          <a:p>
            <a:pPr lvl="0"/>
            <a:r>
              <a:rPr lang="en-US" dirty="0"/>
              <a:t>Century gothic 24 bold</a:t>
            </a:r>
          </a:p>
          <a:p>
            <a:pPr lvl="1"/>
            <a:r>
              <a:rPr lang="en-US" dirty="0"/>
              <a:t>Century gothic 22</a:t>
            </a:r>
          </a:p>
          <a:p>
            <a:pPr lvl="1"/>
            <a:r>
              <a:rPr lang="en-US" dirty="0"/>
              <a:t>Century gothic 22</a:t>
            </a:r>
          </a:p>
          <a:p>
            <a:pPr lvl="2"/>
            <a:r>
              <a:rPr lang="en-US" dirty="0"/>
              <a:t>Century gothic 20</a:t>
            </a:r>
          </a:p>
          <a:p>
            <a:pPr lvl="2"/>
            <a:r>
              <a:rPr lang="en-US" dirty="0"/>
              <a:t>Century gothic 20</a:t>
            </a:r>
          </a:p>
          <a:p>
            <a:pPr lvl="0"/>
            <a:r>
              <a:rPr lang="en-US" dirty="0"/>
              <a:t>Century gothic 24 bold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0"/>
            <a:endParaRPr lang="en-US" dirty="0"/>
          </a:p>
        </p:txBody>
      </p:sp>
      <p:sp>
        <p:nvSpPr>
          <p:cNvPr id="1029" name="Rectangle 13"/>
          <p:cNvSpPr>
            <a:spLocks noChangeArrowheads="1"/>
          </p:cNvSpPr>
          <p:nvPr userDrawn="1"/>
        </p:nvSpPr>
        <p:spPr bwMode="auto">
          <a:xfrm>
            <a:off x="0" y="6484938"/>
            <a:ext cx="8382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1400" b="1" dirty="0"/>
          </a:p>
        </p:txBody>
      </p:sp>
      <p:sp>
        <p:nvSpPr>
          <p:cNvPr id="1031" name="Rectangle 13"/>
          <p:cNvSpPr>
            <a:spLocks noChangeArrowheads="1"/>
          </p:cNvSpPr>
          <p:nvPr userDrawn="1"/>
        </p:nvSpPr>
        <p:spPr bwMode="auto">
          <a:xfrm>
            <a:off x="0" y="6484938"/>
            <a:ext cx="8382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23547308-F150-7F4E-8CA2-AC9DD85F4470}" type="slidenum">
              <a:rPr lang="en-US" sz="1200" b="1">
                <a:solidFill>
                  <a:schemeClr val="bg1"/>
                </a:solidFill>
              </a:rPr>
              <a:pPr algn="ctr"/>
              <a:t>‹#›</a:t>
            </a:fld>
            <a:endParaRPr lang="en-US" sz="1400" b="1" dirty="0"/>
          </a:p>
        </p:txBody>
      </p:sp>
      <p:pic>
        <p:nvPicPr>
          <p:cNvPr id="1032" name="Picture 9" descr="GA_logo_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5" y="6467475"/>
            <a:ext cx="18272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2783569" y="6541180"/>
            <a:ext cx="33591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R.</a:t>
            </a:r>
            <a:r>
              <a:rPr lang="en-US" sz="800" b="1" baseline="0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W. </a:t>
            </a:r>
            <a:r>
              <a:rPr lang="en-US" sz="800" b="1" baseline="0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Callis DCLL Workshop November, </a:t>
            </a:r>
            <a:r>
              <a:rPr lang="en-US" sz="800" b="1" baseline="0" dirty="0" smtClean="0">
                <a:solidFill>
                  <a:srgbClr val="FFFFFF"/>
                </a:solidFill>
                <a:latin typeface="Century Gothic" charset="0"/>
                <a:cs typeface="Century Gothic" charset="0"/>
              </a:rPr>
              <a:t>2014</a:t>
            </a:r>
            <a:endParaRPr lang="en-US" sz="800" b="1" dirty="0" smtClean="0">
              <a:solidFill>
                <a:srgbClr val="FFFFFF"/>
              </a:solidFill>
              <a:latin typeface="Century Gothic" charset="0"/>
              <a:cs typeface="Century Gothic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550" r:id="rId1"/>
    <p:sldLayoutId id="2147493540" r:id="rId2"/>
    <p:sldLayoutId id="2147493541" r:id="rId3"/>
    <p:sldLayoutId id="2147493542" r:id="rId4"/>
    <p:sldLayoutId id="2147493543" r:id="rId5"/>
    <p:sldLayoutId id="2147493544" r:id="rId6"/>
    <p:sldLayoutId id="2147493545" r:id="rId7"/>
    <p:sldLayoutId id="2147493546" r:id="rId8"/>
    <p:sldLayoutId id="2147493547" r:id="rId9"/>
    <p:sldLayoutId id="2147493548" r:id="rId10"/>
    <p:sldLayoutId id="21474935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573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92027" y="0"/>
            <a:ext cx="9144000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FF"/>
                </a:solidFill>
              </a:rPr>
              <a:t>Conceptual Design of a </a:t>
            </a:r>
            <a:endParaRPr lang="en-US" sz="3200" b="1" dirty="0" smtClean="0">
              <a:solidFill>
                <a:srgbClr val="FFFF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FFFF"/>
                </a:solidFill>
              </a:rPr>
              <a:t>Multi</a:t>
            </a:r>
            <a:r>
              <a:rPr lang="en-US" sz="3200" b="1" dirty="0">
                <a:solidFill>
                  <a:srgbClr val="FFFFFF"/>
                </a:solidFill>
              </a:rPr>
              <a:t>-effect DCLL Test Stand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endParaRPr lang="en-US" sz="3200" b="1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26596" y="1252578"/>
            <a:ext cx="5661025" cy="483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</a:t>
            </a:r>
            <a:r>
              <a:rPr lang="en-US" sz="2800" b="1" baseline="30000" dirty="0">
                <a:solidFill>
                  <a:schemeClr val="bg1"/>
                </a:solidFill>
              </a:rPr>
              <a:t>nd</a:t>
            </a:r>
            <a:r>
              <a:rPr lang="en-US" sz="2800" b="1" dirty="0">
                <a:solidFill>
                  <a:schemeClr val="bg1"/>
                </a:solidFill>
              </a:rPr>
              <a:t> EU–US  DCLL Workshop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November 14-15, 2014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UCLA</a:t>
            </a:r>
            <a:endParaRPr lang="en-US" sz="28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Presented by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Richard W. Callis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84551" y="4749236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8" r="11101" b="12677"/>
          <a:stretch/>
        </p:blipFill>
        <p:spPr>
          <a:xfrm>
            <a:off x="5324475" y="3813355"/>
            <a:ext cx="3625850" cy="21482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431" y="1252578"/>
            <a:ext cx="192145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51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If 5T is Required then a Helmholtz Coil based on the ITER Central Solenoid Design Would be Needed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45" y="1047758"/>
            <a:ext cx="8483600" cy="513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45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326" r="326"/>
          <a:stretch>
            <a:fillRect/>
          </a:stretch>
        </p:blipFill>
        <p:spPr>
          <a:xfrm>
            <a:off x="6465528" y="2951163"/>
            <a:ext cx="2360972" cy="2827337"/>
          </a:xfr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An ITER CS Magnet can be Modified as a Helmholtz Magnet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638" y="957262"/>
            <a:ext cx="2003961" cy="17351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07200" y="2571234"/>
            <a:ext cx="1707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ITER CS Magnet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56615" y="5803900"/>
            <a:ext cx="185920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BT</a:t>
            </a:r>
            <a:r>
              <a:rPr lang="en-US" sz="1600" b="1" baseline="30000" dirty="0" smtClean="0"/>
              <a:t>3</a:t>
            </a:r>
            <a:r>
              <a:rPr lang="en-US" sz="1600" b="1" dirty="0" smtClean="0"/>
              <a:t>F using </a:t>
            </a:r>
          </a:p>
          <a:p>
            <a:pPr algn="ctr"/>
            <a:r>
              <a:rPr lang="en-US" sz="1600" b="1" dirty="0" smtClean="0"/>
              <a:t>4 </a:t>
            </a:r>
            <a:r>
              <a:rPr lang="en-US" sz="1600" b="1" dirty="0" err="1" smtClean="0"/>
              <a:t>hexa</a:t>
            </a:r>
            <a:r>
              <a:rPr lang="en-US" sz="1600" b="1" dirty="0" smtClean="0"/>
              <a:t>-pancake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9900" y="1384300"/>
            <a:ext cx="5422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A </a:t>
            </a:r>
            <a:r>
              <a:rPr lang="en-US" sz="2400" b="1" dirty="0" err="1" smtClean="0"/>
              <a:t>Helmhotz</a:t>
            </a:r>
            <a:r>
              <a:rPr lang="en-US" sz="2400" b="1" dirty="0" smtClean="0"/>
              <a:t> coil pair can be made using 4 CS magnet </a:t>
            </a:r>
            <a:r>
              <a:rPr lang="en-US" sz="2400" b="1" dirty="0" smtClean="0"/>
              <a:t>6 layer (</a:t>
            </a:r>
            <a:r>
              <a:rPr lang="en-US" sz="2400" b="1" dirty="0" err="1" smtClean="0"/>
              <a:t>hexa</a:t>
            </a:r>
            <a:r>
              <a:rPr lang="en-US" sz="2400" b="1" dirty="0" smtClean="0"/>
              <a:t>-pancake) sections</a:t>
            </a:r>
            <a:endParaRPr lang="en-US" sz="2400" b="1" dirty="0" smtClean="0"/>
          </a:p>
          <a:p>
            <a:pPr marL="800100" lvl="1" indent="-342900">
              <a:buFont typeface="Lucida Grande"/>
              <a:buChar char="­"/>
            </a:pPr>
            <a:r>
              <a:rPr lang="en-US" sz="2400" dirty="0" smtClean="0"/>
              <a:t>5T test area</a:t>
            </a:r>
          </a:p>
          <a:p>
            <a:pPr marL="800100" lvl="1" indent="-342900">
              <a:buFont typeface="Lucida Grande"/>
              <a:buChar char="­"/>
            </a:pPr>
            <a:r>
              <a:rPr lang="en-US" sz="2400" dirty="0" smtClean="0"/>
              <a:t>Routing of </a:t>
            </a:r>
            <a:r>
              <a:rPr lang="en-US" sz="2400" dirty="0" err="1" smtClean="0"/>
              <a:t>Lhe</a:t>
            </a:r>
            <a:r>
              <a:rPr lang="en-US" sz="2400" dirty="0" smtClean="0"/>
              <a:t> cooling lines needs modification</a:t>
            </a:r>
          </a:p>
          <a:p>
            <a:pPr marL="800100" lvl="1" indent="-342900">
              <a:buFont typeface="Lucida Grande"/>
              <a:buChar char="­"/>
            </a:pPr>
            <a:r>
              <a:rPr lang="en-US" sz="2400" dirty="0" smtClean="0"/>
              <a:t>Since entire coil set is inside a </a:t>
            </a:r>
            <a:r>
              <a:rPr lang="en-US" sz="2400" dirty="0" err="1" smtClean="0"/>
              <a:t>cryo</a:t>
            </a:r>
            <a:r>
              <a:rPr lang="en-US" sz="2400" dirty="0" smtClean="0"/>
              <a:t> </a:t>
            </a:r>
            <a:r>
              <a:rPr lang="en-US" sz="2400" dirty="0" err="1" smtClean="0"/>
              <a:t>dewar</a:t>
            </a:r>
            <a:r>
              <a:rPr lang="en-US" sz="2400" dirty="0" smtClean="0"/>
              <a:t>, blanket module will have to have its own vacuum jacket and </a:t>
            </a:r>
            <a:r>
              <a:rPr lang="en-US" sz="2400" dirty="0" err="1" smtClean="0"/>
              <a:t>cryo</a:t>
            </a:r>
            <a:r>
              <a:rPr lang="en-US" sz="2400" dirty="0" smtClean="0"/>
              <a:t> insulation</a:t>
            </a:r>
          </a:p>
          <a:p>
            <a:pPr marL="800100" lvl="1" indent="-342900">
              <a:buFont typeface="Lucida Grande"/>
              <a:buChar char="­"/>
            </a:pPr>
            <a:r>
              <a:rPr lang="en-US" sz="2400" dirty="0" smtClean="0"/>
              <a:t>No iron yoke is needed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0078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06" b="1006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More Than $12M of Test System Infrastructure </a:t>
            </a:r>
            <a:br>
              <a:rPr lang="en-US" dirty="0" smtClean="0"/>
            </a:br>
            <a:r>
              <a:rPr lang="en-US" dirty="0" smtClean="0"/>
              <a:t>Can be Utilized in Operating </a:t>
            </a:r>
            <a:r>
              <a:rPr lang="en-US" dirty="0" smtClean="0"/>
              <a:t>the DCLL 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8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The Size of the ITER CS Coil Heat Reaction Oven Illustrates That  a 5T DCLL TS will not be a Small Facility</a:t>
            </a:r>
            <a:endParaRPr lang="en-US" dirty="0"/>
          </a:p>
        </p:txBody>
      </p:sp>
      <p:pic>
        <p:nvPicPr>
          <p:cNvPr id="4" name="Picture 6" descr="C:\Users\smithj\Documents\ITER\CSMF\RHT\Picts at GA\D3A_86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5867400" cy="52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881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cost analysis of a Helmholtz coil based on the ITER CS Coil fabrication tooling has not been performed. </a:t>
            </a:r>
          </a:p>
          <a:p>
            <a:r>
              <a:rPr lang="en-US" dirty="0" smtClean="0"/>
              <a:t>What is known</a:t>
            </a:r>
          </a:p>
          <a:p>
            <a:pPr lvl="1"/>
            <a:r>
              <a:rPr lang="en-US" dirty="0" smtClean="0"/>
              <a:t>Conductor cost $5M per </a:t>
            </a:r>
            <a:r>
              <a:rPr lang="en-US" dirty="0" err="1" smtClean="0"/>
              <a:t>hexa</a:t>
            </a:r>
            <a:r>
              <a:rPr lang="en-US" dirty="0" smtClean="0"/>
              <a:t>-pancake ($20M)</a:t>
            </a:r>
          </a:p>
          <a:p>
            <a:pPr lvl="1"/>
            <a:r>
              <a:rPr lang="en-US" dirty="0" smtClean="0"/>
              <a:t>Fabrication cost of 1 CS Magnet ~$6M</a:t>
            </a:r>
          </a:p>
          <a:p>
            <a:r>
              <a:rPr lang="en-US" dirty="0" smtClean="0"/>
              <a:t>What needs to be estimated</a:t>
            </a:r>
          </a:p>
          <a:p>
            <a:pPr lvl="1"/>
            <a:r>
              <a:rPr lang="en-US" dirty="0" smtClean="0"/>
              <a:t>Rerouting of </a:t>
            </a:r>
            <a:r>
              <a:rPr lang="en-US" dirty="0" err="1" smtClean="0"/>
              <a:t>Lhe</a:t>
            </a:r>
            <a:r>
              <a:rPr lang="en-US" dirty="0" smtClean="0"/>
              <a:t> piping</a:t>
            </a:r>
          </a:p>
          <a:p>
            <a:pPr lvl="1"/>
            <a:r>
              <a:rPr lang="en-US" dirty="0" smtClean="0"/>
              <a:t>Support structure for the upper Helmholtz coil</a:t>
            </a:r>
          </a:p>
          <a:p>
            <a:pPr lvl="2"/>
            <a:r>
              <a:rPr lang="en-US" dirty="0" smtClean="0"/>
              <a:t>Is adjustability needed?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5 </a:t>
            </a:r>
            <a:r>
              <a:rPr lang="en-US" dirty="0"/>
              <a:t>T </a:t>
            </a:r>
            <a:r>
              <a:rPr lang="en-US" dirty="0" smtClean="0"/>
              <a:t>DCLL TS </a:t>
            </a:r>
            <a:r>
              <a:rPr lang="en-US" dirty="0"/>
              <a:t>Magnet System Costs</a:t>
            </a:r>
          </a:p>
        </p:txBody>
      </p:sp>
    </p:spTree>
    <p:extLst>
      <p:ext uri="{BB962C8B-B14F-4D97-AF65-F5344CB8AC3E}">
        <p14:creationId xmlns:p14="http://schemas.microsoft.com/office/powerpoint/2010/main" val="399643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85042"/>
            <a:ext cx="8229600" cy="4926821"/>
          </a:xfrm>
        </p:spPr>
        <p:txBody>
          <a:bodyPr/>
          <a:lstStyle/>
          <a:p>
            <a:r>
              <a:rPr lang="en-US" dirty="0" smtClean="0"/>
              <a:t>Creating a multi-affect Blanket test stand from the ground up maybe costly and thus less likely to be supported by DOE in the present budget constrained environment</a:t>
            </a:r>
          </a:p>
          <a:p>
            <a:r>
              <a:rPr lang="en-US" dirty="0" smtClean="0"/>
              <a:t>To bring the cost down utilization of existing support systems and designs</a:t>
            </a:r>
          </a:p>
          <a:p>
            <a:pPr lvl="1"/>
            <a:r>
              <a:rPr lang="en-US" dirty="0" smtClean="0"/>
              <a:t>More than half the cost of superconducting magnets resides in the engineering design and tooling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LHe</a:t>
            </a:r>
            <a:r>
              <a:rPr lang="en-US" dirty="0" smtClean="0"/>
              <a:t> refrigerator and power supplies may be of equal value to the magnet fabrication costs.</a:t>
            </a:r>
          </a:p>
          <a:p>
            <a:pPr lvl="1"/>
            <a:r>
              <a:rPr lang="en-US" dirty="0" smtClean="0"/>
              <a:t>In high performance magnets the cost of the SC cable dominates the fabrication costs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How Does One Create a Cost Affective DCLL Test Stand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765800"/>
            <a:ext cx="7785100" cy="646331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Magnet should be copy of an existing design, which uses less exotic SC conductor, and site magnet at an existing magnet test facility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03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818828"/>
              </p:ext>
            </p:extLst>
          </p:nvPr>
        </p:nvGraphicFramePr>
        <p:xfrm>
          <a:off x="457200" y="1109663"/>
          <a:ext cx="8229600" cy="4902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4668"/>
                <a:gridCol w="2694932"/>
              </a:tblGrid>
              <a:tr h="3936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Performance</a:t>
                      </a:r>
                      <a:r>
                        <a:rPr lang="en-US" baseline="0" dirty="0" smtClean="0"/>
                        <a:t> Requirements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79494">
                <a:tc>
                  <a:txBody>
                    <a:bodyPr/>
                    <a:lstStyle/>
                    <a:p>
                      <a:r>
                        <a:rPr lang="en-US" dirty="0" smtClean="0"/>
                        <a:t>Helium Temp/Flow Rate/Pressure per blanket</a:t>
                      </a:r>
                      <a:r>
                        <a:rPr lang="en-US" baseline="0" dirty="0" smtClean="0"/>
                        <a:t> module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500°C, 1.5 kg/s, 8MPa</a:t>
                      </a:r>
                      <a:endParaRPr lang="en-US" dirty="0"/>
                    </a:p>
                  </a:txBody>
                  <a:tcPr/>
                </a:tc>
              </a:tr>
              <a:tr h="679494">
                <a:tc>
                  <a:txBody>
                    <a:bodyPr/>
                    <a:lstStyle/>
                    <a:p>
                      <a:r>
                        <a:rPr lang="en-US" dirty="0" smtClean="0"/>
                        <a:t>PbLi Temp/Flow Rate/Pressure</a:t>
                      </a:r>
                      <a:r>
                        <a:rPr lang="en-US" baseline="0" dirty="0" smtClean="0"/>
                        <a:t> per blanket module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700°C, 30 kg/s, 1MPa</a:t>
                      </a:r>
                      <a:endParaRPr lang="en-US" dirty="0"/>
                    </a:p>
                  </a:txBody>
                  <a:tcPr/>
                </a:tc>
              </a:tr>
              <a:tr h="393675">
                <a:tc>
                  <a:txBody>
                    <a:bodyPr/>
                    <a:lstStyle/>
                    <a:p>
                      <a:r>
                        <a:rPr lang="en-US" dirty="0" smtClean="0"/>
                        <a:t>Surface Heating , module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 to 2.0 MW/m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baseline="0" dirty="0" smtClean="0"/>
                        <a:t>,</a:t>
                      </a:r>
                      <a:r>
                        <a:rPr lang="en-US" dirty="0" smtClean="0"/>
                        <a:t> 2 m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</a:tr>
              <a:tr h="393675">
                <a:tc>
                  <a:txBody>
                    <a:bodyPr/>
                    <a:lstStyle/>
                    <a:p>
                      <a:r>
                        <a:rPr lang="en-US" dirty="0" smtClean="0"/>
                        <a:t>Tritium</a:t>
                      </a:r>
                      <a:r>
                        <a:rPr lang="en-US" baseline="0" dirty="0" smtClean="0"/>
                        <a:t> extraction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0.002 g/</a:t>
                      </a:r>
                      <a:r>
                        <a:rPr lang="en-US" dirty="0" err="1" smtClean="0"/>
                        <a:t>hr</a:t>
                      </a:r>
                      <a:endParaRPr lang="en-US" dirty="0"/>
                    </a:p>
                  </a:txBody>
                  <a:tcPr/>
                </a:tc>
              </a:tr>
              <a:tr h="393675">
                <a:tc>
                  <a:txBody>
                    <a:bodyPr/>
                    <a:lstStyle/>
                    <a:p>
                      <a:r>
                        <a:rPr lang="en-US" dirty="0" smtClean="0"/>
                        <a:t>Fraction Tritium recovered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99.9%</a:t>
                      </a:r>
                      <a:endParaRPr lang="en-US" dirty="0"/>
                    </a:p>
                  </a:txBody>
                  <a:tcPr/>
                </a:tc>
              </a:tr>
              <a:tr h="393675">
                <a:tc>
                  <a:txBody>
                    <a:bodyPr/>
                    <a:lstStyle/>
                    <a:p>
                      <a:r>
                        <a:rPr lang="en-US" dirty="0" smtClean="0"/>
                        <a:t>Magnetic Field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2-5 T</a:t>
                      </a:r>
                      <a:endParaRPr lang="en-US" dirty="0"/>
                    </a:p>
                  </a:txBody>
                  <a:tcPr/>
                </a:tc>
              </a:tr>
              <a:tr h="393675">
                <a:tc>
                  <a:txBody>
                    <a:bodyPr/>
                    <a:lstStyle/>
                    <a:p>
                      <a:r>
                        <a:rPr lang="en-US" dirty="0" smtClean="0"/>
                        <a:t>Volumetric</a:t>
                      </a:r>
                      <a:r>
                        <a:rPr lang="en-US" baseline="0" dirty="0" smtClean="0"/>
                        <a:t> heated, volume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Sim</a:t>
                      </a:r>
                      <a:r>
                        <a:rPr lang="en-US" dirty="0" smtClean="0"/>
                        <a:t>. w/heaters, 2 m</a:t>
                      </a:r>
                      <a:r>
                        <a:rPr lang="en-US" baseline="30000" dirty="0" smtClean="0"/>
                        <a:t>3</a:t>
                      </a:r>
                    </a:p>
                  </a:txBody>
                  <a:tcPr/>
                </a:tc>
              </a:tr>
              <a:tr h="393675">
                <a:tc>
                  <a:txBody>
                    <a:bodyPr/>
                    <a:lstStyle/>
                    <a:p>
                      <a:r>
                        <a:rPr lang="en-US" dirty="0" smtClean="0"/>
                        <a:t>Availability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70%</a:t>
                      </a:r>
                      <a:endParaRPr lang="en-US" dirty="0"/>
                    </a:p>
                  </a:txBody>
                  <a:tcPr/>
                </a:tc>
              </a:tr>
              <a:tr h="393675">
                <a:tc>
                  <a:txBody>
                    <a:bodyPr/>
                    <a:lstStyle/>
                    <a:p>
                      <a:r>
                        <a:rPr lang="en-US" dirty="0" smtClean="0"/>
                        <a:t>Duty factor (annual)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50%</a:t>
                      </a:r>
                      <a:endParaRPr lang="en-US" dirty="0"/>
                    </a:p>
                  </a:txBody>
                  <a:tcPr/>
                </a:tc>
              </a:tr>
              <a:tr h="393675">
                <a:tc>
                  <a:txBody>
                    <a:bodyPr/>
                    <a:lstStyle/>
                    <a:p>
                      <a:r>
                        <a:rPr lang="en-US" dirty="0" smtClean="0"/>
                        <a:t>Pulse Length w/integrated conditions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weeks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Performance Parameters of </a:t>
            </a:r>
            <a:r>
              <a:rPr lang="en-US" dirty="0" smtClean="0"/>
              <a:t>a DCLL Test Stand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905500" y="6011726"/>
            <a:ext cx="303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(from </a:t>
            </a:r>
            <a:r>
              <a:rPr lang="en-US" sz="1400" dirty="0" err="1"/>
              <a:t>Zinkle</a:t>
            </a:r>
            <a:r>
              <a:rPr lang="en-US" sz="1400" dirty="0"/>
              <a:t> FESAC Report 2012)</a:t>
            </a:r>
          </a:p>
        </p:txBody>
      </p:sp>
    </p:spTree>
    <p:extLst>
      <p:ext uri="{BB962C8B-B14F-4D97-AF65-F5344CB8AC3E}">
        <p14:creationId xmlns:p14="http://schemas.microsoft.com/office/powerpoint/2010/main" val="3795673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addition to the performance </a:t>
            </a:r>
            <a:r>
              <a:rPr lang="en-US" dirty="0" smtClean="0"/>
              <a:t>goals, </a:t>
            </a:r>
            <a:r>
              <a:rPr lang="en-US" dirty="0"/>
              <a:t>a Blanket Test Facility should provide </a:t>
            </a:r>
            <a:endParaRPr lang="en-US" dirty="0" smtClean="0"/>
          </a:p>
          <a:p>
            <a:pPr lvl="1"/>
            <a:r>
              <a:rPr lang="en-US" dirty="0" smtClean="0"/>
              <a:t>easy </a:t>
            </a:r>
            <a:r>
              <a:rPr lang="en-US" dirty="0"/>
              <a:t>access to install and remove blanket modules, </a:t>
            </a:r>
            <a:endParaRPr lang="en-US" dirty="0" smtClean="0"/>
          </a:p>
          <a:p>
            <a:pPr lvl="1"/>
            <a:r>
              <a:rPr lang="en-US" dirty="0" smtClean="0"/>
              <a:t>provide </a:t>
            </a:r>
            <a:r>
              <a:rPr lang="en-US" dirty="0"/>
              <a:t>a simple means to change the field gradients,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/>
              <a:t>reduce the amount of stray magnet field, by using an iron return yoke. </a:t>
            </a:r>
            <a:endParaRPr lang="en-US" dirty="0" smtClean="0"/>
          </a:p>
          <a:p>
            <a:pPr marL="400050"/>
            <a:r>
              <a:rPr lang="en-US" dirty="0" smtClean="0"/>
              <a:t>The US is presently fabricating two superconducting magnets which could be used in a </a:t>
            </a:r>
            <a:r>
              <a:rPr lang="en-US" dirty="0" smtClean="0"/>
              <a:t>DCLL Test Stand</a:t>
            </a:r>
            <a:endParaRPr lang="en-US" dirty="0" smtClean="0"/>
          </a:p>
          <a:p>
            <a:pPr marL="800100" lvl="1"/>
            <a:r>
              <a:rPr lang="en-US" dirty="0" err="1" smtClean="0"/>
              <a:t>Fermilab</a:t>
            </a:r>
            <a:r>
              <a:rPr lang="en-US" dirty="0" smtClean="0"/>
              <a:t> </a:t>
            </a:r>
            <a:r>
              <a:rPr lang="en-US" dirty="0" err="1" smtClean="0"/>
              <a:t>Muon</a:t>
            </a:r>
            <a:r>
              <a:rPr lang="en-US" dirty="0"/>
              <a:t>-</a:t>
            </a:r>
            <a:r>
              <a:rPr lang="en-US" dirty="0" smtClean="0"/>
              <a:t>to-Electron high conversion experiment</a:t>
            </a:r>
          </a:p>
          <a:p>
            <a:pPr marL="800100" lvl="1"/>
            <a:r>
              <a:rPr lang="en-US" dirty="0" smtClean="0"/>
              <a:t>ITER Central Solenoid Magnet modules</a:t>
            </a:r>
          </a:p>
          <a:p>
            <a:pPr marL="800100"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GA is Evaluating Two Configurations for the </a:t>
            </a:r>
            <a:r>
              <a:rPr lang="en-US" dirty="0" smtClean="0"/>
              <a:t>DCLL Test Stand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544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Two of the </a:t>
            </a:r>
            <a:r>
              <a:rPr lang="en-US" dirty="0" err="1" smtClean="0"/>
              <a:t>Muon</a:t>
            </a:r>
            <a:r>
              <a:rPr lang="en-US" dirty="0" smtClean="0"/>
              <a:t> Production </a:t>
            </a:r>
            <a:r>
              <a:rPr lang="en-US" dirty="0" smtClean="0"/>
              <a:t>Solenoids Can </a:t>
            </a:r>
            <a:r>
              <a:rPr lang="en-US" dirty="0" smtClean="0"/>
              <a:t>be </a:t>
            </a:r>
            <a:r>
              <a:rPr lang="en-US" dirty="0" smtClean="0"/>
              <a:t>Used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356677"/>
            <a:ext cx="5486400" cy="147764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32391" y="1172011"/>
            <a:ext cx="2427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Production Solenoid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04900" y="1541343"/>
            <a:ext cx="495300" cy="3382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59182" y="1172011"/>
            <a:ext cx="220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Detector Solenoid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 flipH="1">
            <a:off x="6108700" y="1541343"/>
            <a:ext cx="1253158" cy="4525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3"/>
          <a:srcRect t="4653" b="4653"/>
          <a:stretch>
            <a:fillRect/>
          </a:stretch>
        </p:blipFill>
        <p:spPr>
          <a:xfrm>
            <a:off x="5807396" y="3062288"/>
            <a:ext cx="3207686" cy="1916112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835" y="4121756"/>
            <a:ext cx="2068542" cy="4933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9900" y="2834322"/>
            <a:ext cx="54737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The Mu2e Production Solenoid has three nested solenoids </a:t>
            </a:r>
          </a:p>
          <a:p>
            <a:pPr marL="800100" lvl="1" indent="-342900">
              <a:buFont typeface="Lucida Grande"/>
              <a:buChar char="­"/>
            </a:pPr>
            <a:r>
              <a:rPr lang="en-US" sz="2400" b="1" dirty="0" smtClean="0"/>
              <a:t>produces 4.5 T in its bore and tapers to1.5 T at its exit</a:t>
            </a:r>
          </a:p>
          <a:p>
            <a:pPr marL="800100" lvl="1" indent="-342900">
              <a:buFont typeface="Lucida Grande"/>
              <a:buChar char="­"/>
            </a:pPr>
            <a:r>
              <a:rPr lang="en-US" sz="2400" b="1" dirty="0"/>
              <a:t>h</a:t>
            </a:r>
            <a:r>
              <a:rPr lang="en-US" sz="2400" b="1" dirty="0" smtClean="0"/>
              <a:t>as a1.7m bore</a:t>
            </a:r>
          </a:p>
          <a:p>
            <a:pPr marL="800100" lvl="1" indent="-342900">
              <a:buFont typeface="Lucida Grande"/>
              <a:buChar char="­"/>
            </a:pPr>
            <a:r>
              <a:rPr lang="en-US" sz="2400" b="1" dirty="0" smtClean="0"/>
              <a:t>Incased in its own cryostat</a:t>
            </a:r>
          </a:p>
          <a:p>
            <a:pPr marL="285750" indent="-285750">
              <a:buFont typeface="Arial"/>
              <a:buChar char="•"/>
            </a:pPr>
            <a:endParaRPr lang="en-US" sz="2400" b="1" dirty="0" smtClean="0"/>
          </a:p>
          <a:p>
            <a:pPr marL="285750" indent="-285750">
              <a:buFont typeface="Arial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93696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9342"/>
            <a:ext cx="4152900" cy="4926821"/>
          </a:xfrm>
        </p:spPr>
        <p:txBody>
          <a:bodyPr/>
          <a:lstStyle/>
          <a:p>
            <a:r>
              <a:rPr lang="en-US" dirty="0" smtClean="0"/>
              <a:t>DCLL TS </a:t>
            </a:r>
            <a:r>
              <a:rPr lang="en-US" dirty="0" smtClean="0"/>
              <a:t>based on Mu2e production solenoid</a:t>
            </a:r>
          </a:p>
          <a:p>
            <a:pPr lvl="1"/>
            <a:r>
              <a:rPr lang="en-US" dirty="0" smtClean="0"/>
              <a:t>2.5 T test field</a:t>
            </a:r>
          </a:p>
          <a:p>
            <a:pPr lvl="1"/>
            <a:r>
              <a:rPr lang="en-US" dirty="0" smtClean="0"/>
              <a:t>Solenoids canted 20° to simulated reactor field </a:t>
            </a:r>
            <a:r>
              <a:rPr lang="en-US" dirty="0" smtClean="0"/>
              <a:t>gradients</a:t>
            </a:r>
            <a:endParaRPr lang="en-US" dirty="0" smtClean="0"/>
          </a:p>
          <a:p>
            <a:pPr lvl="1"/>
            <a:r>
              <a:rPr lang="en-US" dirty="0" smtClean="0"/>
              <a:t>Can support a </a:t>
            </a:r>
            <a:r>
              <a:rPr lang="en-US" dirty="0" smtClean="0"/>
              <a:t>blanket </a:t>
            </a:r>
            <a:r>
              <a:rPr lang="en-US" dirty="0" smtClean="0"/>
              <a:t>module 0.66m wide by 1.5 m tall</a:t>
            </a:r>
          </a:p>
          <a:p>
            <a:pPr lvl="1"/>
            <a:r>
              <a:rPr lang="en-US" dirty="0" smtClean="0"/>
              <a:t>Easy blanket access</a:t>
            </a:r>
          </a:p>
          <a:p>
            <a:pPr lvl="1"/>
            <a:r>
              <a:rPr lang="en-US" dirty="0" smtClean="0"/>
              <a:t>Iron yoke return</a:t>
            </a:r>
          </a:p>
          <a:p>
            <a:pPr lvl="1"/>
            <a:r>
              <a:rPr lang="en-US" dirty="0" smtClean="0"/>
              <a:t>Solenoids can be pivoted to adjust field </a:t>
            </a:r>
            <a:r>
              <a:rPr lang="en-US" dirty="0" smtClean="0"/>
              <a:t>gradients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2800" dirty="0" smtClean="0"/>
              <a:t>Two Production Solenoids can be Used </a:t>
            </a:r>
            <a:br>
              <a:rPr lang="en-US" sz="2800" dirty="0" smtClean="0"/>
            </a:br>
            <a:r>
              <a:rPr lang="en-US" sz="2800" dirty="0" smtClean="0"/>
              <a:t>to Form the Basis of a </a:t>
            </a:r>
            <a:r>
              <a:rPr lang="en-US" sz="2800" dirty="0" smtClean="0"/>
              <a:t>DCLL Test Stand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1199342"/>
            <a:ext cx="4061460" cy="208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8" r="11101" b="12677"/>
          <a:stretch/>
        </p:blipFill>
        <p:spPr>
          <a:xfrm>
            <a:off x="4813300" y="3695699"/>
            <a:ext cx="4061460" cy="243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01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472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Field B</a:t>
            </a:r>
            <a:r>
              <a:rPr lang="en-US" baseline="-25000" dirty="0" smtClean="0"/>
              <a:t>y</a:t>
            </a:r>
            <a:r>
              <a:rPr lang="en-US" dirty="0" smtClean="0"/>
              <a:t> in Plane z=0</a:t>
            </a:r>
            <a:endParaRPr lang="en-US" baseline="-25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8" t="8591" r="24718" b="17574"/>
          <a:stretch/>
        </p:blipFill>
        <p:spPr bwMode="auto">
          <a:xfrm>
            <a:off x="6087493" y="3804770"/>
            <a:ext cx="2971265" cy="1723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5645918"/>
            <a:ext cx="1086417" cy="4864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2573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Font typeface="Arial"/>
              <a:buNone/>
            </a:pPr>
            <a:r>
              <a:rPr lang="en-US" dirty="0" smtClean="0"/>
              <a:t>Unit: T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147751" y="5855385"/>
            <a:ext cx="1025611" cy="4864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2573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Font typeface="Arial"/>
              <a:buNone/>
            </a:pPr>
            <a:r>
              <a:rPr lang="en-US" dirty="0" smtClean="0"/>
              <a:t>2.40 T</a:t>
            </a:r>
          </a:p>
        </p:txBody>
      </p:sp>
      <p:cxnSp>
        <p:nvCxnSpPr>
          <p:cNvPr id="11" name="Straight Arrow Connector 10"/>
          <p:cNvCxnSpPr>
            <a:stCxn id="10" idx="0"/>
          </p:cNvCxnSpPr>
          <p:nvPr/>
        </p:nvCxnSpPr>
        <p:spPr>
          <a:xfrm flipH="1" flipV="1">
            <a:off x="3715266" y="3517557"/>
            <a:ext cx="945291" cy="233782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408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472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0" t="11411" r="19369" b="16712"/>
          <a:stretch/>
        </p:blipFill>
        <p:spPr bwMode="auto">
          <a:xfrm>
            <a:off x="6057303" y="3955292"/>
            <a:ext cx="2962130" cy="15606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09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Field B</a:t>
            </a:r>
            <a:r>
              <a:rPr lang="en-US" baseline="-25000" dirty="0" smtClean="0"/>
              <a:t>y</a:t>
            </a:r>
            <a:r>
              <a:rPr lang="en-US" dirty="0" smtClean="0"/>
              <a:t> in Plane y=0</a:t>
            </a:r>
            <a:endParaRPr lang="en-US" baseline="-250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5645918"/>
            <a:ext cx="1086417" cy="4864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2573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Font typeface="Arial"/>
              <a:buNone/>
            </a:pPr>
            <a:r>
              <a:rPr lang="en-US" dirty="0" smtClean="0"/>
              <a:t>Unit: T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8231" y="5838909"/>
            <a:ext cx="1025611" cy="4864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Char char="•"/>
              <a:tabLst/>
              <a:defRPr sz="2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2573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Font typeface="Arial"/>
              <a:buNone/>
            </a:pPr>
            <a:r>
              <a:rPr lang="en-US" dirty="0" smtClean="0"/>
              <a:t>2.53 T</a:t>
            </a:r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H="1" flipV="1">
            <a:off x="4331036" y="3501081"/>
            <a:ext cx="1" cy="233782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946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/>
              <a:t>2.5 T DCLL TS </a:t>
            </a:r>
            <a:r>
              <a:rPr lang="en-US" sz="3200" dirty="0"/>
              <a:t>Magnet System </a:t>
            </a:r>
            <a:r>
              <a:rPr lang="en-US" sz="3200" dirty="0" smtClean="0"/>
              <a:t>Costs</a:t>
            </a:r>
            <a:endParaRPr lang="en-US" sz="32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56650"/>
              </p:ext>
            </p:extLst>
          </p:nvPr>
        </p:nvGraphicFramePr>
        <p:xfrm>
          <a:off x="342857" y="1257300"/>
          <a:ext cx="8171240" cy="271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ocument" r:id="rId3" imgW="5626100" imgH="1866900" progId="Word.Document.12">
                  <p:embed/>
                </p:oleObj>
              </mc:Choice>
              <mc:Fallback>
                <p:oleObj name="Document" r:id="rId3" imgW="5626100" imgH="1866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857" y="1257300"/>
                        <a:ext cx="8171240" cy="271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3900" y="3879850"/>
            <a:ext cx="77901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These costs do not include 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dirty="0" smtClean="0"/>
              <a:t>The liquid </a:t>
            </a:r>
            <a:r>
              <a:rPr lang="en-US" sz="2400" b="1" dirty="0" err="1" smtClean="0"/>
              <a:t>PbLi</a:t>
            </a:r>
            <a:r>
              <a:rPr lang="en-US" sz="2400" b="1" dirty="0" smtClean="0"/>
              <a:t> loops, 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dirty="0" smtClean="0"/>
              <a:t>The He cooling loops,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dirty="0" smtClean="0"/>
              <a:t>The surface and bulk heating hardware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dirty="0" smtClean="0"/>
              <a:t>Data acquisition</a:t>
            </a:r>
            <a:r>
              <a:rPr lang="en-US" sz="2400" b="1" dirty="0"/>
              <a:t> </a:t>
            </a:r>
            <a:r>
              <a:rPr lang="en-US" sz="2400" b="1" dirty="0" smtClean="0"/>
              <a:t>&amp; control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dirty="0" smtClean="0"/>
              <a:t>Other blanket testing infrastructure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81092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nac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99F01323B78A4093D4F46EA6DB7EA3" ma:contentTypeVersion="0" ma:contentTypeDescription="Create a new document." ma:contentTypeScope="" ma:versionID="2ba3873eecb694b710334ac8a206dcc8">
  <xsd:schema xmlns:xsd="http://www.w3.org/2001/XMLSchema" xmlns:xs="http://www.w3.org/2001/XMLSchema" xmlns:p="http://schemas.microsoft.com/office/2006/metadata/properties" xmlns:ns2="50f8ad0e-3adf-474a-b561-af233bba80c3" targetNamespace="http://schemas.microsoft.com/office/2006/metadata/properties" ma:root="true" ma:fieldsID="a49d7af71a723797aeff1ecbfca4d6bd" ns2:_="">
    <xsd:import namespace="50f8ad0e-3adf-474a-b561-af233bba80c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8ad0e-3adf-474a-b561-af233bba80c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F04051-FD2E-4ED1-81E5-515D6F4FE4F5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4B052C46-65CA-44F4-9E15-8C6C3F8EDCA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4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B7E147A9-1983-46DF-A7C7-8F0BCCC3E8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f8ad0e-3adf-474a-b561-af233bba80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62859</TotalTime>
  <Words>706</Words>
  <Application>Microsoft Macintosh PowerPoint</Application>
  <PresentationFormat>On-screen Show (4:3)</PresentationFormat>
  <Paragraphs>99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Microsoft Word Document</vt:lpstr>
      <vt:lpstr>PowerPoint Presentation</vt:lpstr>
      <vt:lpstr>How Does One Create a Cost Affective DCLL Test Stand</vt:lpstr>
      <vt:lpstr>Performance Parameters of a DCLL Test Stand</vt:lpstr>
      <vt:lpstr>GA is Evaluating Two Configurations for the DCLL Test Stand</vt:lpstr>
      <vt:lpstr>Two of the Muon Production Solenoids Can be Used</vt:lpstr>
      <vt:lpstr>Two Production Solenoids can be Used  to Form the Basis of a DCLL Test Stand</vt:lpstr>
      <vt:lpstr>Field By in Plane z=0</vt:lpstr>
      <vt:lpstr>Field By in Plane y=0</vt:lpstr>
      <vt:lpstr>2.5 T DCLL TS Magnet System Costs</vt:lpstr>
      <vt:lpstr>If 5T is Required then a Helmholtz Coil based on the ITER Central Solenoid Design Would be Needed</vt:lpstr>
      <vt:lpstr>An ITER CS Magnet can be Modified as a Helmholtz Magnet</vt:lpstr>
      <vt:lpstr>More Than $12M of Test System Infrastructure  Can be Utilized in Operating the DCLL TS</vt:lpstr>
      <vt:lpstr>The Size of the ITER CS Coil Heat Reaction Oven Illustrates That  a 5T DCLL TS will not be a Small Facility</vt:lpstr>
      <vt:lpstr>5 T DCLL TS Magnet System Costs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Rich Callis</cp:lastModifiedBy>
  <cp:revision>1514</cp:revision>
  <cp:lastPrinted>2014-05-29T20:04:39Z</cp:lastPrinted>
  <dcterms:created xsi:type="dcterms:W3CDTF">2010-04-12T23:12:02Z</dcterms:created>
  <dcterms:modified xsi:type="dcterms:W3CDTF">2014-10-29T16:34:03Z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0x01010006369B9D3D75DB42A4294084EDAAF6E5</vt:lpwstr>
  </property>
  <property fmtid="{D5CDD505-2E9C-101B-9397-08002B2CF9AE}" pid="3" name="_dlc_DocId">
    <vt:lpwstr>XP2E3VQ6UM2P-190-623</vt:lpwstr>
  </property>
  <property fmtid="{D5CDD505-2E9C-101B-9397-08002B2CF9AE}" pid="4" name="_dlc_DocIdItemGuid">
    <vt:lpwstr>c56edf23-8e7b-4a50-b7ec-dbde3c66dbd2</vt:lpwstr>
  </property>
  <property fmtid="{D5CDD505-2E9C-101B-9397-08002B2CF9AE}" pid="5" name="_dlc_DocIdUrl">
    <vt:lpwstr>https://intranet.ga.com/Publications/_layouts/DocIdRedir.aspx?ID=XP2E3VQ6UM2P-190-623, XP2E3VQ6UM2P-190-623</vt:lpwstr>
  </property>
  <property fmtid="{D5CDD505-2E9C-101B-9397-08002B2CF9AE}" pid="6" name="display_urn:schemas-microsoft-com:office:office#Editor">
    <vt:lpwstr>Shamoun, Randy</vt:lpwstr>
  </property>
  <property fmtid="{D5CDD505-2E9C-101B-9397-08002B2CF9AE}" pid="7" name="display_urn:schemas-microsoft-com:office:office#Author">
    <vt:lpwstr>Shamoun, Randy</vt:lpwstr>
  </property>
</Properties>
</file>