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Default Extension="doc" ContentType="application/msword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2" r:id="rId1"/>
  </p:sldMasterIdLst>
  <p:notesMasterIdLst>
    <p:notesMasterId r:id="rId26"/>
  </p:notesMasterIdLst>
  <p:handoutMasterIdLst>
    <p:handoutMasterId r:id="rId27"/>
  </p:handoutMasterIdLst>
  <p:sldIdLst>
    <p:sldId id="493" r:id="rId2"/>
    <p:sldId id="494" r:id="rId3"/>
    <p:sldId id="502" r:id="rId4"/>
    <p:sldId id="535" r:id="rId5"/>
    <p:sldId id="511" r:id="rId6"/>
    <p:sldId id="521" r:id="rId7"/>
    <p:sldId id="515" r:id="rId8"/>
    <p:sldId id="523" r:id="rId9"/>
    <p:sldId id="534" r:id="rId10"/>
    <p:sldId id="524" r:id="rId11"/>
    <p:sldId id="522" r:id="rId12"/>
    <p:sldId id="532" r:id="rId13"/>
    <p:sldId id="527" r:id="rId14"/>
    <p:sldId id="540" r:id="rId15"/>
    <p:sldId id="536" r:id="rId16"/>
    <p:sldId id="537" r:id="rId17"/>
    <p:sldId id="499" r:id="rId18"/>
    <p:sldId id="500" r:id="rId19"/>
    <p:sldId id="538" r:id="rId20"/>
    <p:sldId id="539" r:id="rId21"/>
    <p:sldId id="531" r:id="rId22"/>
    <p:sldId id="516" r:id="rId23"/>
    <p:sldId id="518" r:id="rId24"/>
    <p:sldId id="519" r:id="rId25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AFFBC"/>
    <a:srgbClr val="ED181E"/>
    <a:srgbClr val="FFF5C2"/>
    <a:srgbClr val="FFBF56"/>
    <a:srgbClr val="C28500"/>
    <a:srgbClr val="00FFFF"/>
    <a:srgbClr val="7D193C"/>
    <a:srgbClr val="00FF00"/>
    <a:srgbClr val="90FD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3397" autoAdjust="0"/>
    <p:restoredTop sz="95676" autoAdjust="0"/>
  </p:normalViewPr>
  <p:slideViewPr>
    <p:cSldViewPr snapToGrid="0">
      <p:cViewPr varScale="1">
        <p:scale>
          <a:sx n="96" d="100"/>
          <a:sy n="96" d="100"/>
        </p:scale>
        <p:origin x="-696" y="-112"/>
      </p:cViewPr>
      <p:guideLst>
        <p:guide orient="horz" pos="3744"/>
        <p:guide orient="horz" pos="3924"/>
        <p:guide pos="1763"/>
        <p:guide pos="4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40"/>
    </p:cViewPr>
  </p:sorterViewPr>
  <p:notesViewPr>
    <p:cSldViewPr snapToGrid="0">
      <p:cViewPr varScale="1">
        <p:scale>
          <a:sx n="66" d="100"/>
          <a:sy n="66" d="100"/>
        </p:scale>
        <p:origin x="0" y="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4" tIns="48297" rIns="96594" bIns="48297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4" tIns="48297" rIns="96594" bIns="48297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41300" y="8637588"/>
            <a:ext cx="6750050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4" tIns="48297" rIns="96594" bIns="48297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   </a:t>
            </a:r>
            <a:fld id="{DF315227-98E5-D243-815B-438F94698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6594" tIns="48297" rIns="96594" bIns="48297" numCol="1" anchor="ctr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6594" tIns="48297" rIns="96594" bIns="48297" numCol="1" anchor="ctr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72355B4-5E81-5C4B-A0E9-EFCF0CF8BD43}" type="datetime1">
              <a:rPr lang="en-US"/>
              <a:pPr>
                <a:defRPr/>
              </a:pPr>
              <a:t>8/6/10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3900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900" y="4560888"/>
            <a:ext cx="5359400" cy="431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6594" tIns="48297" rIns="96594" bIns="482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6594" tIns="48297" rIns="96594" bIns="48297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Test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6594" tIns="48297" rIns="96594" bIns="48297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DD1BF31-F8EC-7342-A749-E3164A645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pPr defTabSz="966621"/>
            <a:fld id="{59EDE40E-AFE9-A14A-87A7-CEBA3E469521}" type="datetime1">
              <a:rPr lang="en-US" smtClean="0">
                <a:latin typeface="Times" charset="0"/>
                <a:ea typeface="ＭＳ Ｐゴシック" charset="-128"/>
                <a:cs typeface="ＭＳ Ｐゴシック" charset="-128"/>
              </a:rPr>
              <a:pPr defTabSz="966621"/>
              <a:t>8/6/10</a:t>
            </a:fld>
            <a:endParaRPr lang="en-US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66621"/>
            <a:r>
              <a:rPr lang="en-US" dirty="0" smtClean="0">
                <a:latin typeface="Times" charset="0"/>
                <a:ea typeface="ＭＳ Ｐゴシック" charset="-128"/>
                <a:cs typeface="ＭＳ Ｐゴシック" charset="-128"/>
              </a:rPr>
              <a:t>Test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621"/>
            <a:fld id="{CB93A5A4-454A-914A-9BA5-77BD8F72E307}" type="slidenum">
              <a:rPr lang="en-US" smtClean="0">
                <a:latin typeface="Times" charset="0"/>
                <a:ea typeface="ＭＳ Ｐゴシック" charset="-128"/>
                <a:cs typeface="ＭＳ Ｐゴシック" charset="-128"/>
              </a:rPr>
              <a:pPr defTabSz="966621"/>
              <a:t>9</a:t>
            </a:fld>
            <a:endParaRPr lang="en-US" dirty="0" smtClean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difference between the two tables is that th</a:t>
            </a:r>
            <a:r>
              <a:rPr lang="en-US" baseline="0" dirty="0" smtClean="0"/>
              <a:t>e metal-only table shows that the lithium coverage is quite comparable for all three samples.  The </a:t>
            </a:r>
            <a:r>
              <a:rPr lang="en-US" baseline="0" dirty="0" err="1" smtClean="0"/>
              <a:t>metal+impurity</a:t>
            </a:r>
            <a:r>
              <a:rPr lang="en-US" baseline="0" dirty="0" smtClean="0"/>
              <a:t> table shows that there are some differences.  Regardless, the implications are the same: There is a lot of </a:t>
            </a:r>
            <a:r>
              <a:rPr lang="en-US" baseline="0" dirty="0" err="1" smtClean="0"/>
              <a:t>lihtium</a:t>
            </a:r>
            <a:r>
              <a:rPr lang="en-US" baseline="0" dirty="0" smtClean="0"/>
              <a:t> that resides on </a:t>
            </a:r>
            <a:r>
              <a:rPr lang="en-US" baseline="0" smtClean="0"/>
              <a:t>the surface. 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72355B4-5E81-5C4B-A0E9-EFCF0CF8BD43}" type="datetime1">
              <a:rPr lang="en-US" smtClean="0"/>
              <a:pPr>
                <a:defRPr/>
              </a:pPr>
              <a:t>8/6/10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1BF31-F8EC-7342-A749-E3164A6458C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red line is</a:t>
            </a:r>
            <a:r>
              <a:rPr lang="en-US" baseline="0" dirty="0" smtClean="0"/>
              <a:t> the Ion Beam, the X-ray is fully inserted to a 40 mm working distance for max resolution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72355B4-5E81-5C4B-A0E9-EFCF0CF8BD43}" type="datetime1">
              <a:rPr lang="en-US" smtClean="0"/>
              <a:pPr>
                <a:defRPr/>
              </a:pPr>
              <a:t>8/6/10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1BF31-F8EC-7342-A749-E3164A6458C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material will be similar</a:t>
            </a:r>
            <a:r>
              <a:rPr lang="en-US" baseline="0" dirty="0" smtClean="0"/>
              <a:t> to the Dimes probe by </a:t>
            </a:r>
            <a:r>
              <a:rPr lang="en-US" baseline="0" dirty="0" err="1" smtClean="0"/>
              <a:t>Wampler</a:t>
            </a:r>
            <a:r>
              <a:rPr lang="en-US" baseline="0" dirty="0" smtClean="0"/>
              <a:t>, current probe heads are made of </a:t>
            </a:r>
            <a:r>
              <a:rPr lang="en-US" dirty="0" smtClean="0"/>
              <a:t>TZM, </a:t>
            </a:r>
          </a:p>
          <a:p>
            <a:r>
              <a:rPr lang="en-US" dirty="0" smtClean="0"/>
              <a:t>which is a molybdenum alloy, ((Chase is leading the investigation of the probe head material)</a:t>
            </a:r>
          </a:p>
          <a:p>
            <a:endParaRPr lang="en-US" dirty="0" smtClean="0"/>
          </a:p>
          <a:p>
            <a:r>
              <a:rPr lang="en-US" dirty="0" smtClean="0"/>
              <a:t>Custom samples are going to be made to make each sample flush with surface.</a:t>
            </a:r>
          </a:p>
          <a:p>
            <a:pPr>
              <a:buFontTx/>
              <a:buChar char="-"/>
            </a:pPr>
            <a:r>
              <a:rPr lang="en-US" dirty="0" smtClean="0"/>
              <a:t>Probe samples involve (ATJ graphite, </a:t>
            </a:r>
            <a:r>
              <a:rPr lang="en-US" dirty="0" err="1" smtClean="0"/>
              <a:t>Moly</a:t>
            </a:r>
            <a:r>
              <a:rPr lang="en-US" dirty="0" smtClean="0"/>
              <a:t> mesh on SS substrate, thin film semi conductors and metals Si, Pd)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Copper Ring around sample holder will help verify sample location with analyzer and source alignment. </a:t>
            </a: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This probe head design is just a fitting which will go over the current probe head design </a:t>
            </a:r>
          </a:p>
          <a:p>
            <a:pPr>
              <a:buFontTx/>
              <a:buNone/>
            </a:pPr>
            <a:r>
              <a:rPr lang="en-US" dirty="0" smtClean="0"/>
              <a:t>with no alterations needed to the internal wiring.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C72355B4-5E81-5C4B-A0E9-EFCF0CF8BD43}" type="datetime1">
              <a:rPr lang="en-US" smtClean="0"/>
              <a:pPr>
                <a:defRPr/>
              </a:pPr>
              <a:t>8/6/10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Test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1BF31-F8EC-7342-A749-E3164A6458C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2421" y="6565392"/>
            <a:ext cx="1239158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52421" y="6574536"/>
            <a:ext cx="1239158" cy="28346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4326E-0AEF-3C46-94A8-E6F527B37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52421" y="6574536"/>
            <a:ext cx="1239158" cy="28346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A6F62-29D7-F945-995B-1FB60C4B1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2421" y="6565392"/>
            <a:ext cx="1239158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2421" y="6565392"/>
            <a:ext cx="1239158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 bwMode="auto">
          <a:xfrm>
            <a:off x="3952421" y="6565392"/>
            <a:ext cx="1239158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3718FA-A6D3-6241-B769-CD0E2E413CB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3952421" y="6565392"/>
            <a:ext cx="1239158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52421" y="6574536"/>
            <a:ext cx="1239158" cy="28346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41F81-4125-454C-898D-D0828ED82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52421" y="6574536"/>
            <a:ext cx="1239158" cy="28346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05726-FCBC-9343-B0DE-828972EF6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52421" y="6574536"/>
            <a:ext cx="1239158" cy="28346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122A2-B74A-1D40-879B-1D299D6C5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52421" y="6574536"/>
            <a:ext cx="1239158" cy="28346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574D-4D3E-BF45-AAE7-D46D213A0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df"/><Relationship Id="rId16" Type="http://schemas.openxmlformats.org/officeDocument/2006/relationships/image" Target="../media/image2.pn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NE_b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5275" y="6574536"/>
            <a:ext cx="7378877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2" name="Picture 11" descr="RSSEL logo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14"/>
              <a:srcRect l="32723" t="15348" r="36837" b="35817"/>
              <a:stretch>
                <a:fillRect/>
              </a:stretch>
            </p:blipFill>
          </mc:Choice>
          <mc:Fallback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16"/>
              <a:srcRect l="32723" t="15348" r="36837" b="35817"/>
              <a:stretch>
                <a:fillRect/>
              </a:stretch>
            </p:blipFill>
          </mc:Fallback>
        </mc:AlternateContent>
        <p:spPr>
          <a:xfrm>
            <a:off x="52191" y="6104458"/>
            <a:ext cx="626271" cy="753542"/>
          </a:xfrm>
          <a:prstGeom prst="rect">
            <a:avLst/>
          </a:prstGeom>
        </p:spPr>
      </p:pic>
      <p:pic>
        <p:nvPicPr>
          <p:cNvPr id="16386" name="Picture 2" descr="https://engineering.purdue.edu/Engr/AboutUs/Logo/Images/sm_logo.jp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56840" y="5998464"/>
            <a:ext cx="1087160" cy="859536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52421" y="6565392"/>
            <a:ext cx="1239158" cy="29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</a:defRPr>
            </a:lvl1pPr>
          </a:lstStyle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996633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6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d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8713" y="402683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NSTX PFC diagnostic probe development and results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250" y="2283082"/>
            <a:ext cx="8445500" cy="32731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J.P. Allain</a:t>
            </a:r>
            <a:r>
              <a:rPr lang="en-US" baseline="30000" dirty="0" smtClean="0"/>
              <a:t>1,2</a:t>
            </a:r>
            <a:r>
              <a:rPr lang="en-US" dirty="0" smtClean="0"/>
              <a:t>, C.N. Taylor</a:t>
            </a:r>
            <a:r>
              <a:rPr lang="en-US" baseline="30000" dirty="0" smtClean="0"/>
              <a:t>1</a:t>
            </a:r>
            <a:r>
              <a:rPr lang="en-US" dirty="0" smtClean="0"/>
              <a:t>, B. Heim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</a:p>
          <a:p>
            <a:endParaRPr lang="en-US" dirty="0" smtClean="0"/>
          </a:p>
          <a:p>
            <a:r>
              <a:rPr lang="en-US" dirty="0" smtClean="0"/>
              <a:t>PPPL Collaborators: C.H. Skinner, H.W. </a:t>
            </a:r>
            <a:r>
              <a:rPr lang="en-US" dirty="0" err="1" smtClean="0"/>
              <a:t>Kugel</a:t>
            </a:r>
            <a:r>
              <a:rPr lang="en-US" dirty="0" smtClean="0"/>
              <a:t>, R. </a:t>
            </a:r>
            <a:r>
              <a:rPr lang="en-US" dirty="0" err="1" smtClean="0"/>
              <a:t>Kaita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A.L. </a:t>
            </a:r>
            <a:r>
              <a:rPr lang="en-US" dirty="0" err="1" smtClean="0"/>
              <a:t>Roquemore</a:t>
            </a:r>
            <a:endParaRPr lang="en-US" dirty="0" smtClean="0"/>
          </a:p>
          <a:p>
            <a:r>
              <a:rPr lang="en-US" dirty="0" smtClean="0"/>
              <a:t>ORNL Collaborators: P. </a:t>
            </a:r>
            <a:r>
              <a:rPr lang="en-US" dirty="0" err="1" smtClean="0"/>
              <a:t>Krstic</a:t>
            </a:r>
            <a:endParaRPr lang="en-US" dirty="0" smtClean="0"/>
          </a:p>
          <a:p>
            <a:endParaRPr lang="en-US" sz="1400" i="1" baseline="30000" dirty="0" smtClean="0"/>
          </a:p>
          <a:p>
            <a:r>
              <a:rPr lang="en-US" sz="1400" i="1" baseline="30000" dirty="0" smtClean="0"/>
              <a:t>1</a:t>
            </a:r>
            <a:r>
              <a:rPr lang="en-US" sz="1400" i="1" dirty="0" smtClean="0"/>
              <a:t>School of Nuclear Engineering, Purdue University, West Lafayette, IN 47906</a:t>
            </a:r>
          </a:p>
          <a:p>
            <a:r>
              <a:rPr lang="en-US" sz="1400" i="1" baseline="30000" dirty="0" smtClean="0"/>
              <a:t>2</a:t>
            </a:r>
            <a:r>
              <a:rPr lang="en-US" sz="1400" i="1" dirty="0" smtClean="0"/>
              <a:t>School of Materials Engineering, Purdue University, West Lafayette, IN 47906</a:t>
            </a:r>
          </a:p>
          <a:p>
            <a:endParaRPr lang="en-US" sz="1400" i="1" dirty="0" smtClean="0"/>
          </a:p>
          <a:p>
            <a:endParaRPr lang="en-US" sz="1400" dirty="0" smtClean="0"/>
          </a:p>
          <a:p>
            <a:r>
              <a:rPr lang="en-US" sz="2118" b="1" i="1" dirty="0" smtClean="0">
                <a:solidFill>
                  <a:srgbClr val="996633"/>
                </a:solidFill>
                <a:latin typeface="+mj-lt"/>
              </a:rPr>
              <a:t>Plasma Facing Components Meeting, UCLA</a:t>
            </a:r>
          </a:p>
          <a:p>
            <a:r>
              <a:rPr lang="en-US" sz="1647" b="1" i="1" dirty="0" smtClean="0">
                <a:solidFill>
                  <a:srgbClr val="996633"/>
                </a:solidFill>
                <a:latin typeface="+mj-lt"/>
              </a:rPr>
              <a:t>Los Angeles, CA, August 4-6, 2010</a:t>
            </a:r>
            <a:endParaRPr lang="en-US" sz="1647" b="1" i="1" dirty="0">
              <a:solidFill>
                <a:srgbClr val="996633"/>
              </a:solidFill>
              <a:latin typeface="+mj-lt"/>
            </a:endParaRPr>
          </a:p>
        </p:txBody>
      </p:sp>
      <p:pic>
        <p:nvPicPr>
          <p:cNvPr id="4" name="Picture 70" descr="DP_Purdue132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5824538"/>
            <a:ext cx="241935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459038" y="5975350"/>
          <a:ext cx="1536700" cy="490538"/>
        </p:xfrm>
        <a:graphic>
          <a:graphicData uri="http://schemas.openxmlformats.org/presentationml/2006/ole">
            <p:oleObj spid="_x0000_s14338" name="Document" r:id="rId4" imgW="1993392" imgH="637032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718"/>
            <a:ext cx="8559800" cy="639762"/>
          </a:xfrm>
        </p:spPr>
        <p:txBody>
          <a:bodyPr/>
          <a:lstStyle/>
          <a:p>
            <a:r>
              <a:rPr lang="en-US" dirty="0" smtClean="0"/>
              <a:t>Deciphering D binding in </a:t>
            </a:r>
            <a:r>
              <a:rPr lang="en-US" dirty="0" err="1" smtClean="0"/>
              <a:t>lithiated</a:t>
            </a:r>
            <a:r>
              <a:rPr lang="en-US" dirty="0" smtClean="0"/>
              <a:t> graphite – Atomistic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200" dirty="0" smtClean="0"/>
              <a:t>Implications: The consistency of O and C bonds showing up at</a:t>
            </a:r>
            <a:r>
              <a:rPr lang="en-US" sz="2200" dirty="0" smtClean="0"/>
              <a:t> binding energy levels lower than </a:t>
            </a:r>
            <a:r>
              <a:rPr lang="en-US" sz="2200" dirty="0" smtClean="0"/>
              <a:t>experimental results indicates that we may not have molecular bonds!</a:t>
            </a:r>
          </a:p>
          <a:p>
            <a:pPr algn="just"/>
            <a:endParaRPr lang="en-US" sz="2200" dirty="0" smtClean="0"/>
          </a:p>
          <a:p>
            <a:pPr algn="just"/>
            <a:r>
              <a:rPr lang="en-US" sz="2200" dirty="0" smtClean="0"/>
              <a:t>Hypothesis: Lithium and deuterium do not bind molecularly (</a:t>
            </a:r>
            <a:r>
              <a:rPr lang="en-US" sz="2200" dirty="0" err="1" smtClean="0"/>
              <a:t>LiD</a:t>
            </a:r>
            <a:r>
              <a:rPr lang="en-US" sz="2200" dirty="0" smtClean="0"/>
              <a:t> is unstable) in the lithium-graphite system.  Dipole interactions stimulate deuterium clusters in the vicinity of </a:t>
            </a:r>
            <a:r>
              <a:rPr lang="en-US" sz="2200" dirty="0" err="1" smtClean="0"/>
              <a:t>lithiated</a:t>
            </a:r>
            <a:r>
              <a:rPr lang="en-US" sz="2200" dirty="0" smtClean="0"/>
              <a:t> graphite.  The </a:t>
            </a:r>
            <a:r>
              <a:rPr lang="en-US" sz="2200" dirty="0" err="1" smtClean="0"/>
              <a:t>electronegativity</a:t>
            </a:r>
            <a:r>
              <a:rPr lang="en-US" sz="2200" dirty="0" smtClean="0"/>
              <a:t> of lithium leads to a strong reaction with carbon and oxygen. </a:t>
            </a:r>
          </a:p>
          <a:p>
            <a:pPr algn="just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5" name="Group 6"/>
          <p:cNvGrpSpPr/>
          <p:nvPr/>
        </p:nvGrpSpPr>
        <p:grpSpPr>
          <a:xfrm>
            <a:off x="1985604" y="4538987"/>
            <a:ext cx="6267450" cy="1497838"/>
            <a:chOff x="27222450" y="25584785"/>
            <a:chExt cx="6267450" cy="1497838"/>
          </a:xfrm>
        </p:grpSpPr>
        <p:sp>
          <p:nvSpPr>
            <p:cNvPr id="8" name="Rectangle 3730"/>
            <p:cNvSpPr>
              <a:spLocks noChangeArrowheads="1"/>
            </p:cNvSpPr>
            <p:nvPr/>
          </p:nvSpPr>
          <p:spPr bwMode="auto">
            <a:xfrm>
              <a:off x="27222450" y="25584785"/>
              <a:ext cx="6267450" cy="149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2565" tIns="191282" rIns="382565" bIns="191282">
              <a:spAutoFit/>
            </a:bodyPr>
            <a:lstStyle/>
            <a:p>
              <a:pPr algn="just"/>
              <a:r>
                <a:rPr lang="en-US" sz="2400" b="1" u="sng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Elemental </a:t>
              </a:r>
              <a:r>
                <a:rPr lang="en-US" sz="2400" b="1" u="sng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Electronegativities</a:t>
              </a:r>
              <a:endParaRPr lang="en-US" sz="28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  <a:p>
              <a:pPr algn="just">
                <a:buFont typeface="Arial" pitchFamily="34" charset="0"/>
                <a:buChar char="•"/>
              </a:pP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 Lithium: 0.98</a:t>
              </a:r>
            </a:p>
            <a:p>
              <a:pPr algn="just">
                <a:buFont typeface="Arial" pitchFamily="34" charset="0"/>
                <a:buChar char="•"/>
              </a:pP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 Carbon: 2.55</a:t>
              </a:r>
            </a:p>
          </p:txBody>
        </p:sp>
        <p:sp>
          <p:nvSpPr>
            <p:cNvPr id="9" name="Rectangle 3730"/>
            <p:cNvSpPr>
              <a:spLocks noChangeArrowheads="1"/>
            </p:cNvSpPr>
            <p:nvPr/>
          </p:nvSpPr>
          <p:spPr bwMode="auto">
            <a:xfrm>
              <a:off x="29415805" y="25957659"/>
              <a:ext cx="3600450" cy="1124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382565" tIns="191282" rIns="382565" bIns="191282">
              <a:spAutoFit/>
            </a:bodyPr>
            <a:lstStyle/>
            <a:p>
              <a:pPr algn="just">
                <a:buFont typeface="Arial" pitchFamily="34" charset="0"/>
                <a:buChar char="•"/>
              </a:pP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 Hydrogen: 2.20</a:t>
              </a:r>
              <a:endParaRPr lang="en-US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 Oxygen: 3.44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Midpoint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Oxygen</a:t>
            </a:r>
          </a:p>
          <a:p>
            <a:pPr lvl="1"/>
            <a:r>
              <a:rPr lang="en-US" sz="1600" dirty="0" smtClean="0"/>
              <a:t>On graphite, Li, O, and D interactions are manifest at 533.0 </a:t>
            </a:r>
            <a:r>
              <a:rPr lang="en-US" sz="1600" dirty="0" err="1" smtClean="0"/>
              <a:t>eV</a:t>
            </a:r>
            <a:r>
              <a:rPr lang="en-US" sz="1600" dirty="0" smtClean="0"/>
              <a:t>.  Peak dominates with larger D </a:t>
            </a:r>
            <a:r>
              <a:rPr lang="en-US" sz="1600" dirty="0" err="1" smtClean="0"/>
              <a:t>fluence</a:t>
            </a:r>
            <a:r>
              <a:rPr lang="en-US" sz="1600" dirty="0" smtClean="0"/>
              <a:t>, indicating that a given lithium thickness has a finite deuterium capacity.  </a:t>
            </a:r>
          </a:p>
          <a:p>
            <a:pPr lvl="1"/>
            <a:r>
              <a:rPr lang="en-US" sz="1600" dirty="0" smtClean="0"/>
              <a:t>Li and O interactions, on a graphite substrate, are manifest at 530.1 </a:t>
            </a:r>
            <a:r>
              <a:rPr lang="en-US" sz="1600" dirty="0" err="1" smtClean="0"/>
              <a:t>eV</a:t>
            </a:r>
            <a:r>
              <a:rPr lang="en-US" sz="1600" dirty="0" smtClean="0"/>
              <a:t> in the XPS spectrum.  Peak diminishes with larger D </a:t>
            </a:r>
            <a:r>
              <a:rPr lang="en-US" sz="1600" dirty="0" err="1" smtClean="0"/>
              <a:t>fluence</a:t>
            </a:r>
            <a:r>
              <a:rPr lang="en-US" sz="1600" dirty="0" smtClean="0"/>
              <a:t>, indicating that D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binds/interacts with and consumes the Li-O bonds.  </a:t>
            </a:r>
          </a:p>
          <a:p>
            <a:r>
              <a:rPr lang="en-US" sz="2000" dirty="0" smtClean="0"/>
              <a:t>Carbon</a:t>
            </a:r>
          </a:p>
          <a:p>
            <a:pPr lvl="1"/>
            <a:r>
              <a:rPr lang="en-US" sz="1600" dirty="0" smtClean="0"/>
              <a:t>Li, D, and C interactions are manifest at 291.4 </a:t>
            </a:r>
            <a:r>
              <a:rPr lang="en-US" sz="1600" dirty="0" err="1" smtClean="0"/>
              <a:t>eV</a:t>
            </a:r>
            <a:r>
              <a:rPr lang="en-US" sz="1600" dirty="0" smtClean="0"/>
              <a:t>.  Relative peak energy increases with increased D </a:t>
            </a:r>
            <a:r>
              <a:rPr lang="en-US" sz="1600" dirty="0" err="1" smtClean="0"/>
              <a:t>fluence</a:t>
            </a:r>
            <a:r>
              <a:rPr lang="en-US" sz="1600" dirty="0" smtClean="0"/>
              <a:t>.  </a:t>
            </a:r>
          </a:p>
          <a:p>
            <a:r>
              <a:rPr lang="en-US" sz="2000" dirty="0" smtClean="0"/>
              <a:t>NSTX relevance</a:t>
            </a:r>
          </a:p>
          <a:p>
            <a:pPr lvl="1"/>
            <a:r>
              <a:rPr lang="en-US" sz="1600" dirty="0" smtClean="0"/>
              <a:t>NSTX lithium depositions (10s-100s nm per cycle) likely saturate after a single discharge (10</a:t>
            </a:r>
            <a:r>
              <a:rPr lang="en-US" sz="1600" baseline="30000" dirty="0" smtClean="0"/>
              <a:t>17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) and therefore “fresh” surfaces are either replenished from re-sputtering/transport of Li atoms or in-situ conditioning sources (e.g. Li powder, </a:t>
            </a:r>
            <a:r>
              <a:rPr lang="en-US" sz="1600" dirty="0" err="1" smtClean="0"/>
              <a:t>LiTER</a:t>
            </a:r>
            <a:r>
              <a:rPr lang="en-US" sz="1600" dirty="0" smtClean="0"/>
              <a:t>, etc…). </a:t>
            </a:r>
          </a:p>
          <a:p>
            <a:r>
              <a:rPr lang="en-US" sz="2000" dirty="0" smtClean="0"/>
              <a:t>Bonding nature</a:t>
            </a:r>
          </a:p>
          <a:p>
            <a:pPr lvl="1"/>
            <a:r>
              <a:rPr lang="en-US" sz="1600" dirty="0" smtClean="0"/>
              <a:t>D and Li interact via dipole interactions rather than molecular bonds.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Porous molybdenum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LLD introduces a new material into NSTX</a:t>
            </a:r>
          </a:p>
          <a:p>
            <a:r>
              <a:rPr lang="en-US" dirty="0" smtClean="0"/>
              <a:t>It cannot be expected that porous Mo will exhibit the same surface chemistry as </a:t>
            </a:r>
            <a:r>
              <a:rPr lang="en-US" dirty="0" err="1" smtClean="0"/>
              <a:t>lithiated</a:t>
            </a:r>
            <a:r>
              <a:rPr lang="en-US" dirty="0" smtClean="0"/>
              <a:t> graphite.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01678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5195" y="3982172"/>
            <a:ext cx="3173766" cy="646331"/>
          </a:xfrm>
          <a:prstGeom prst="rect">
            <a:avLst/>
          </a:prstGeom>
          <a:solidFill>
            <a:srgbClr val="FDEC98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Surrounding graphite tiles </a:t>
            </a:r>
          </a:p>
          <a:p>
            <a:r>
              <a:rPr lang="en-US" dirty="0" smtClean="0"/>
              <a:t>provides source of C impurity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2"/>
          <a:srcRect l="1897" t="8718" r="1527" b="2820"/>
          <a:stretch>
            <a:fillRect/>
          </a:stretch>
        </p:blipFill>
        <p:spPr bwMode="auto">
          <a:xfrm>
            <a:off x="3124855" y="3378342"/>
            <a:ext cx="3051017" cy="312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"/>
          <a:srcRect l="4537" t="20929" r="2797" b="1610"/>
          <a:stretch>
            <a:fillRect/>
          </a:stretch>
        </p:blipFill>
        <p:spPr bwMode="auto">
          <a:xfrm>
            <a:off x="6112498" y="1100663"/>
            <a:ext cx="2951430" cy="275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3902149" y="5041383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4054549" y="5060613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/>
          <a:srcRect l="2400" t="20720" r="1632" b="1949"/>
          <a:stretch>
            <a:fillRect/>
          </a:stretch>
        </p:blipFill>
        <p:spPr bwMode="auto">
          <a:xfrm>
            <a:off x="3122088" y="1100663"/>
            <a:ext cx="3066003" cy="276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630608" y="1434671"/>
            <a:ext cx="11833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ea typeface="Cambria Math"/>
              </a:rPr>
              <a:t>Mo001: D2 on solid Li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3630608" y="1648280"/>
            <a:ext cx="12121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  <a:ea typeface="Cambria Math"/>
              </a:rPr>
              <a:t>Mo002: D2 on liquid Li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0608" y="1861888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70C0"/>
                </a:solidFill>
                <a:ea typeface="Cambria Math"/>
              </a:rPr>
              <a:t>Mo101: D2 on solid Li</a:t>
            </a:r>
            <a:br>
              <a:rPr lang="en-US" sz="800" dirty="0" smtClean="0">
                <a:solidFill>
                  <a:srgbClr val="0070C0"/>
                </a:solidFill>
                <a:ea typeface="Cambria Math"/>
              </a:rPr>
            </a:br>
            <a:r>
              <a:rPr lang="en-US" sz="800" dirty="0" smtClean="0">
                <a:solidFill>
                  <a:srgbClr val="0070C0"/>
                </a:solidFill>
                <a:ea typeface="Cambria Math"/>
              </a:rPr>
              <a:t>after melting Li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30608" y="2207196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C000"/>
                </a:solidFill>
                <a:ea typeface="Cambria Math"/>
              </a:rPr>
              <a:t>Mo201: Melting Li with</a:t>
            </a:r>
            <a:br>
              <a:rPr lang="en-US" sz="800" dirty="0" smtClean="0">
                <a:solidFill>
                  <a:srgbClr val="FFC000"/>
                </a:solidFill>
                <a:ea typeface="Cambria Math"/>
              </a:rPr>
            </a:br>
            <a:r>
              <a:rPr lang="en-US" sz="800" dirty="0" smtClean="0">
                <a:solidFill>
                  <a:srgbClr val="FFC000"/>
                </a:solidFill>
                <a:ea typeface="Cambria Math"/>
              </a:rPr>
              <a:t>no D</a:t>
            </a:r>
            <a:endParaRPr lang="en-US" sz="800" dirty="0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/>
          <p:cNvCxnSpPr>
            <a:stCxn id="8" idx="3"/>
          </p:cNvCxnSpPr>
          <p:nvPr/>
        </p:nvCxnSpPr>
        <p:spPr bwMode="auto">
          <a:xfrm>
            <a:off x="4813945" y="1542393"/>
            <a:ext cx="182831" cy="1282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9" idx="3"/>
          </p:cNvCxnSpPr>
          <p:nvPr/>
        </p:nvCxnSpPr>
        <p:spPr bwMode="auto">
          <a:xfrm>
            <a:off x="4842799" y="1756002"/>
            <a:ext cx="404539" cy="3976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D181E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10" idx="3"/>
          </p:cNvCxnSpPr>
          <p:nvPr/>
        </p:nvCxnSpPr>
        <p:spPr bwMode="auto">
          <a:xfrm>
            <a:off x="4813945" y="2031165"/>
            <a:ext cx="161951" cy="1876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1" idx="3"/>
          </p:cNvCxnSpPr>
          <p:nvPr/>
        </p:nvCxnSpPr>
        <p:spPr bwMode="auto">
          <a:xfrm>
            <a:off x="4841196" y="2376473"/>
            <a:ext cx="280862" cy="1625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3910968" y="2401756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4223166" y="2412113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5400000">
            <a:off x="7285962" y="2412114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>
            <a:off x="6433706" y="2420991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8" y="221718"/>
            <a:ext cx="8229600" cy="639762"/>
          </a:xfrm>
        </p:spPr>
        <p:txBody>
          <a:bodyPr/>
          <a:lstStyle/>
          <a:p>
            <a:r>
              <a:rPr lang="en-US" dirty="0" smtClean="0"/>
              <a:t>Porous Mo – 4 irradiation scenarios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523690" y="1154384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O1s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6446452" y="1152876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C1s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3549340" y="3868914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Li1s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7224757" y="1207653"/>
            <a:ext cx="11540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ea typeface="Cambria Math"/>
              </a:rPr>
              <a:t>Note: Low C presence</a:t>
            </a:r>
            <a:endParaRPr lang="en-US" sz="1100" dirty="0"/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5"/>
          <a:srcRect l="4672" t="21072" r="5888" b="2643"/>
          <a:stretch>
            <a:fillRect/>
          </a:stretch>
        </p:blipFill>
        <p:spPr bwMode="auto">
          <a:xfrm>
            <a:off x="6114736" y="3802326"/>
            <a:ext cx="2850239" cy="271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6490210" y="3867407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Mo3p</a:t>
            </a:r>
            <a:endParaRPr lang="en-US" sz="1400" dirty="0"/>
          </a:p>
        </p:txBody>
      </p:sp>
      <p:cxnSp>
        <p:nvCxnSpPr>
          <p:cNvPr id="54" name="Straight Connector 53"/>
          <p:cNvCxnSpPr/>
          <p:nvPr/>
        </p:nvCxnSpPr>
        <p:spPr bwMode="auto">
          <a:xfrm rot="5400000">
            <a:off x="6867993" y="5090430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rot="5400000">
            <a:off x="6015737" y="5099307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rot="5400000">
            <a:off x="7373478" y="5079867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232041" y="1258614"/>
            <a:ext cx="301070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/>
              </a:rPr>
              <a:t>1) Mo001: D</a:t>
            </a:r>
            <a:r>
              <a:rPr lang="en-US" baseline="-25000" dirty="0" smtClean="0">
                <a:ea typeface="Cambria Math"/>
              </a:rPr>
              <a:t>2</a:t>
            </a:r>
            <a:r>
              <a:rPr lang="en-US" dirty="0" smtClean="0">
                <a:ea typeface="Cambria Math"/>
              </a:rPr>
              <a:t> irradiation on cold Li.  2µm Li deposited on cold Mo. </a:t>
            </a:r>
            <a:endParaRPr lang="en-US" dirty="0" smtClean="0">
              <a:solidFill>
                <a:srgbClr val="FFC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2041" y="2359276"/>
            <a:ext cx="301070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Cambria Math"/>
              </a:rPr>
              <a:t>2) Mo002: D</a:t>
            </a:r>
            <a:r>
              <a:rPr lang="en-US" baseline="-25000" dirty="0" smtClean="0">
                <a:solidFill>
                  <a:srgbClr val="FF0000"/>
                </a:solidFill>
                <a:ea typeface="Cambria Math"/>
              </a:rPr>
              <a:t>2</a:t>
            </a:r>
            <a:r>
              <a:rPr lang="en-US" dirty="0" smtClean="0">
                <a:solidFill>
                  <a:srgbClr val="FF0000"/>
                </a:solidFill>
                <a:ea typeface="Cambria Math"/>
              </a:rPr>
              <a:t> irradiation on liquid Li.  2µm Li deposited on cold Mo.</a:t>
            </a:r>
            <a:endParaRPr lang="en-US" dirty="0" smtClean="0">
              <a:solidFill>
                <a:srgbClr val="FFC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2041" y="3453592"/>
            <a:ext cx="301070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a typeface="Cambria Math"/>
              </a:rPr>
              <a:t>3) Mo101: D</a:t>
            </a:r>
            <a:r>
              <a:rPr lang="en-US" baseline="-25000" dirty="0" smtClean="0">
                <a:solidFill>
                  <a:srgbClr val="0070C0"/>
                </a:solidFill>
                <a:ea typeface="Cambria Math"/>
              </a:rPr>
              <a:t>2</a:t>
            </a:r>
            <a:r>
              <a:rPr lang="en-US" dirty="0" smtClean="0">
                <a:solidFill>
                  <a:srgbClr val="0070C0"/>
                </a:solidFill>
                <a:ea typeface="Cambria Math"/>
              </a:rPr>
              <a:t> irradiation on cold lithium.  2µm Li deposited on cold Mo, followed by heating, then re-solidified. </a:t>
            </a:r>
            <a:endParaRPr lang="en-US" dirty="0" smtClean="0">
              <a:solidFill>
                <a:srgbClr val="FFC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2041" y="5115177"/>
            <a:ext cx="301070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ea typeface="Cambria Math"/>
              </a:rPr>
              <a:t>4) Mo201: No irradiation. 5µm Li deposited on cold Mo and then melted.</a:t>
            </a:r>
            <a:endParaRPr lang="en-US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Porous molybdenum – % Concentrations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1"/>
            <a:ext cx="4038600" cy="1021080"/>
          </a:xfrm>
        </p:spPr>
        <p:txBody>
          <a:bodyPr/>
          <a:lstStyle/>
          <a:p>
            <a:r>
              <a:rPr lang="en-US" dirty="0" smtClean="0"/>
              <a:t>Metal concentrations (neglecting impurities)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half" idx="2"/>
          </p:nvPr>
        </p:nvSpPr>
        <p:spPr>
          <a:xfrm>
            <a:off x="4648200" y="1143001"/>
            <a:ext cx="4038600" cy="1021080"/>
          </a:xfrm>
        </p:spPr>
        <p:txBody>
          <a:bodyPr/>
          <a:lstStyle/>
          <a:p>
            <a:r>
              <a:rPr lang="en-US" dirty="0" smtClean="0"/>
              <a:t>Metal and impurity concentrations</a:t>
            </a:r>
          </a:p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45391" y="2187949"/>
          <a:ext cx="2721936" cy="13674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7312"/>
                <a:gridCol w="907312"/>
                <a:gridCol w="907312"/>
              </a:tblGrid>
              <a:tr h="337537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% Li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% Mo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3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Mo001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99.033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0.967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3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Mo002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98.766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1.234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3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Mo101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98.791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1.209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66630" y="2193319"/>
          <a:ext cx="4161270" cy="1368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2254"/>
                <a:gridCol w="832254"/>
                <a:gridCol w="832254"/>
                <a:gridCol w="832254"/>
                <a:gridCol w="832254"/>
              </a:tblGrid>
              <a:tr h="342138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% Li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% Mo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%C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%O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Mo001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85.023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0.830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2.866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11.281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Mo002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86.294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1.078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5.089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7.539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Mo101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71.669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0.877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4.593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22.860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9" descr="V2-08-368 50x 55 degree angle-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7255" y="3765187"/>
            <a:ext cx="3609491" cy="270672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485732" y="2518035"/>
            <a:ext cx="1715296" cy="307777"/>
          </a:xfrm>
          <a:prstGeom prst="rect">
            <a:avLst/>
          </a:prstGeom>
          <a:noFill/>
          <a:ln w="12700" cmpd="sng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ea typeface="Cambria Math"/>
              </a:rPr>
              <a:t>Li-2µm, </a:t>
            </a:r>
            <a:r>
              <a:rPr lang="en-US" sz="1400" dirty="0" err="1" smtClean="0">
                <a:ea typeface="Cambria Math"/>
              </a:rPr>
              <a:t>T</a:t>
            </a:r>
            <a:r>
              <a:rPr lang="en-US" sz="1400" baseline="-25000" dirty="0" err="1" smtClean="0">
                <a:ea typeface="Cambria Math"/>
              </a:rPr>
              <a:t>room</a:t>
            </a:r>
            <a:endParaRPr lang="en-US" sz="1400" baseline="-25000" dirty="0" smtClean="0">
              <a:solidFill>
                <a:srgbClr val="FFC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85732" y="2864107"/>
            <a:ext cx="1270944" cy="307777"/>
          </a:xfrm>
          <a:prstGeom prst="rect">
            <a:avLst/>
          </a:prstGeom>
          <a:noFill/>
          <a:ln w="12700" cmpd="sng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ea typeface="Cambria Math"/>
              </a:rPr>
              <a:t>Li-2µm, </a:t>
            </a:r>
            <a:r>
              <a:rPr lang="en-US" sz="1400" dirty="0" err="1" smtClean="0">
                <a:solidFill>
                  <a:srgbClr val="FF0000"/>
                </a:solidFill>
                <a:ea typeface="Cambria Math"/>
              </a:rPr>
              <a:t>T</a:t>
            </a:r>
            <a:r>
              <a:rPr lang="en-US" sz="1400" baseline="-25000" dirty="0" err="1" smtClean="0">
                <a:solidFill>
                  <a:srgbClr val="FF0000"/>
                </a:solidFill>
                <a:ea typeface="Cambria Math"/>
              </a:rPr>
              <a:t>room</a:t>
            </a:r>
            <a:endParaRPr lang="en-US" sz="1400" baseline="-25000" dirty="0" smtClean="0">
              <a:solidFill>
                <a:srgbClr val="FFC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85732" y="3210179"/>
            <a:ext cx="1270944" cy="307777"/>
          </a:xfrm>
          <a:prstGeom prst="rect">
            <a:avLst/>
          </a:prstGeom>
          <a:noFill/>
          <a:ln w="12700" cmpd="sng">
            <a:noFill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ea typeface="Cambria Math"/>
              </a:rPr>
              <a:t>Li-2µm, </a:t>
            </a:r>
            <a:r>
              <a:rPr lang="en-US" sz="1400" dirty="0" err="1" smtClean="0">
                <a:solidFill>
                  <a:srgbClr val="0070C0"/>
                </a:solidFill>
                <a:ea typeface="Cambria Math"/>
              </a:rPr>
              <a:t>T</a:t>
            </a:r>
            <a:r>
              <a:rPr lang="en-US" sz="1400" baseline="-25000" dirty="0" err="1" smtClean="0">
                <a:solidFill>
                  <a:srgbClr val="0070C0"/>
                </a:solidFill>
                <a:ea typeface="Cambria Math"/>
              </a:rPr>
              <a:t>melt</a:t>
            </a:r>
            <a:endParaRPr lang="en-US" sz="1400" baseline="-25000" dirty="0" smtClean="0">
              <a:solidFill>
                <a:srgbClr val="FFC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18118" y="3519133"/>
            <a:ext cx="1682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ea typeface="Cambria Math"/>
              </a:rPr>
              <a:t>*Nominal Li thicknesses</a:t>
            </a:r>
            <a:endParaRPr lang="en-US" sz="1100" dirty="0" smtClean="0">
              <a:solidFill>
                <a:srgbClr val="FFC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0800000" flipV="1">
            <a:off x="3375723" y="2687992"/>
            <a:ext cx="1828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10800000" flipV="1">
            <a:off x="3375723" y="3371334"/>
            <a:ext cx="1828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rot="10800000" flipV="1">
            <a:off x="3375723" y="3034434"/>
            <a:ext cx="1828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0800000" flipV="1">
            <a:off x="4595727" y="2687992"/>
            <a:ext cx="1828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10800000" flipV="1">
            <a:off x="4595727" y="3371334"/>
            <a:ext cx="1828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arrow" w="med" len="med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10800000" flipV="1">
            <a:off x="4595727" y="3034434"/>
            <a:ext cx="18288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/>
          </a:ln>
          <a:effectLst/>
        </p:spPr>
      </p:cxnSp>
      <p:sp>
        <p:nvSpPr>
          <p:cNvPr id="39" name="Rectangle 38"/>
          <p:cNvSpPr/>
          <p:nvPr/>
        </p:nvSpPr>
        <p:spPr>
          <a:xfrm>
            <a:off x="6475103" y="3924805"/>
            <a:ext cx="245243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ea typeface="Cambria Math"/>
              </a:rPr>
              <a:t>Surface lithium is plentiful and dominant after heating. </a:t>
            </a:r>
            <a:endParaRPr lang="en-US" dirty="0" smtClean="0">
              <a:solidFill>
                <a:srgbClr val="FFC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83361" y="4982930"/>
            <a:ext cx="245243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/>
              </a:rPr>
              <a:t>Implication: lithium wets rather than pools.</a:t>
            </a:r>
            <a:endParaRPr lang="en-US" dirty="0" smtClean="0">
              <a:solidFill>
                <a:srgbClr val="FFC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45639" y="3806510"/>
            <a:ext cx="186068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ea typeface="Cambria Math"/>
              </a:rPr>
              <a:t>XPS probing depth &lt; 10 nm</a:t>
            </a:r>
            <a:endParaRPr lang="en-US" dirty="0" smtClean="0">
              <a:solidFill>
                <a:srgbClr val="FFC000"/>
              </a:solidFill>
            </a:endParaRPr>
          </a:p>
        </p:txBody>
      </p:sp>
      <p:grpSp>
        <p:nvGrpSpPr>
          <p:cNvPr id="4" name="Group 48"/>
          <p:cNvGrpSpPr/>
          <p:nvPr/>
        </p:nvGrpSpPr>
        <p:grpSpPr>
          <a:xfrm rot="5400000">
            <a:off x="2428875" y="5026874"/>
            <a:ext cx="933450" cy="232190"/>
            <a:chOff x="6696075" y="6395299"/>
            <a:chExt cx="933450" cy="232190"/>
          </a:xfrm>
        </p:grpSpPr>
        <p:pic>
          <p:nvPicPr>
            <p:cNvPr id="46" name="Picture 9" descr="V2-08-368 50x 55 degree angle-trans"/>
            <p:cNvPicPr>
              <a:picLocks noChangeAspect="1" noChangeArrowheads="1"/>
            </p:cNvPicPr>
            <p:nvPr/>
          </p:nvPicPr>
          <p:blipFill>
            <a:blip r:embed="rId3"/>
            <a:srcRect l="89495" t="91422" r="1973"/>
            <a:stretch>
              <a:fillRect/>
            </a:stretch>
          </p:blipFill>
          <p:spPr bwMode="auto">
            <a:xfrm>
              <a:off x="6696075" y="6395299"/>
              <a:ext cx="307975" cy="232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pic>
          <p:nvPicPr>
            <p:cNvPr id="47" name="Picture 9" descr="V2-08-368 50x 55 degree angle-trans"/>
            <p:cNvPicPr>
              <a:picLocks noChangeAspect="1" noChangeArrowheads="1"/>
            </p:cNvPicPr>
            <p:nvPr/>
          </p:nvPicPr>
          <p:blipFill>
            <a:blip r:embed="rId3"/>
            <a:srcRect l="89495" t="91422" r="1973"/>
            <a:stretch>
              <a:fillRect/>
            </a:stretch>
          </p:blipFill>
          <p:spPr bwMode="auto">
            <a:xfrm>
              <a:off x="7007225" y="6395299"/>
              <a:ext cx="307975" cy="232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  <p:pic>
          <p:nvPicPr>
            <p:cNvPr id="48" name="Picture 9" descr="V2-08-368 50x 55 degree angle-trans"/>
            <p:cNvPicPr>
              <a:picLocks noChangeAspect="1" noChangeArrowheads="1"/>
            </p:cNvPicPr>
            <p:nvPr/>
          </p:nvPicPr>
          <p:blipFill>
            <a:blip r:embed="rId3"/>
            <a:srcRect l="89495" t="91422" r="1973"/>
            <a:stretch>
              <a:fillRect/>
            </a:stretch>
          </p:blipFill>
          <p:spPr bwMode="auto">
            <a:xfrm>
              <a:off x="7321550" y="6395299"/>
              <a:ext cx="307975" cy="232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pic>
      </p:grpSp>
      <p:sp>
        <p:nvSpPr>
          <p:cNvPr id="53" name="Rectangle 52"/>
          <p:cNvSpPr/>
          <p:nvPr/>
        </p:nvSpPr>
        <p:spPr>
          <a:xfrm>
            <a:off x="316427" y="5344160"/>
            <a:ext cx="2142293" cy="2286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200" dirty="0" smtClean="0"/>
              <a:t>~10 nm</a:t>
            </a:r>
            <a:endParaRPr lang="en-US" sz="1200" dirty="0"/>
          </a:p>
        </p:txBody>
      </p:sp>
      <p:sp>
        <p:nvSpPr>
          <p:cNvPr id="54" name="Freeform 53"/>
          <p:cNvSpPr/>
          <p:nvPr/>
        </p:nvSpPr>
        <p:spPr>
          <a:xfrm rot="3067020">
            <a:off x="438422" y="5062639"/>
            <a:ext cx="1187374" cy="133802"/>
          </a:xfrm>
          <a:custGeom>
            <a:avLst/>
            <a:gdLst>
              <a:gd name="connsiteX0" fmla="*/ 0 w 7592290"/>
              <a:gd name="connsiteY0" fmla="*/ 736600 h 794327"/>
              <a:gd name="connsiteX1" fmla="*/ 595745 w 7592290"/>
              <a:gd name="connsiteY1" fmla="*/ 2309 h 794327"/>
              <a:gd name="connsiteX2" fmla="*/ 1205345 w 7592290"/>
              <a:gd name="connsiteY2" fmla="*/ 736600 h 794327"/>
              <a:gd name="connsiteX3" fmla="*/ 1814945 w 7592290"/>
              <a:gd name="connsiteY3" fmla="*/ 2309 h 794327"/>
              <a:gd name="connsiteX4" fmla="*/ 2424545 w 7592290"/>
              <a:gd name="connsiteY4" fmla="*/ 722745 h 794327"/>
              <a:gd name="connsiteX5" fmla="*/ 3034145 w 7592290"/>
              <a:gd name="connsiteY5" fmla="*/ 2309 h 794327"/>
              <a:gd name="connsiteX6" fmla="*/ 3643745 w 7592290"/>
              <a:gd name="connsiteY6" fmla="*/ 736600 h 794327"/>
              <a:gd name="connsiteX7" fmla="*/ 4253345 w 7592290"/>
              <a:gd name="connsiteY7" fmla="*/ 2309 h 794327"/>
              <a:gd name="connsiteX8" fmla="*/ 4862945 w 7592290"/>
              <a:gd name="connsiteY8" fmla="*/ 736600 h 794327"/>
              <a:gd name="connsiteX9" fmla="*/ 5472545 w 7592290"/>
              <a:gd name="connsiteY9" fmla="*/ 2309 h 794327"/>
              <a:gd name="connsiteX10" fmla="*/ 6082145 w 7592290"/>
              <a:gd name="connsiteY10" fmla="*/ 736600 h 794327"/>
              <a:gd name="connsiteX11" fmla="*/ 6497781 w 7592290"/>
              <a:gd name="connsiteY11" fmla="*/ 348672 h 794327"/>
              <a:gd name="connsiteX12" fmla="*/ 7592290 w 7592290"/>
              <a:gd name="connsiteY12" fmla="*/ 293254 h 794327"/>
              <a:gd name="connsiteX13" fmla="*/ 7592290 w 7592290"/>
              <a:gd name="connsiteY13" fmla="*/ 293254 h 79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2290" h="794327">
                <a:moveTo>
                  <a:pt x="0" y="736600"/>
                </a:moveTo>
                <a:cubicBezTo>
                  <a:pt x="197427" y="369454"/>
                  <a:pt x="394854" y="2309"/>
                  <a:pt x="595745" y="2309"/>
                </a:cubicBezTo>
                <a:cubicBezTo>
                  <a:pt x="796636" y="2309"/>
                  <a:pt x="1002145" y="736600"/>
                  <a:pt x="1205345" y="736600"/>
                </a:cubicBezTo>
                <a:cubicBezTo>
                  <a:pt x="1408545" y="736600"/>
                  <a:pt x="1611745" y="4618"/>
                  <a:pt x="1814945" y="2309"/>
                </a:cubicBezTo>
                <a:cubicBezTo>
                  <a:pt x="2018145" y="0"/>
                  <a:pt x="2221345" y="722745"/>
                  <a:pt x="2424545" y="722745"/>
                </a:cubicBezTo>
                <a:cubicBezTo>
                  <a:pt x="2627745" y="722745"/>
                  <a:pt x="2830945" y="0"/>
                  <a:pt x="3034145" y="2309"/>
                </a:cubicBezTo>
                <a:cubicBezTo>
                  <a:pt x="3237345" y="4618"/>
                  <a:pt x="3440545" y="736600"/>
                  <a:pt x="3643745" y="736600"/>
                </a:cubicBezTo>
                <a:cubicBezTo>
                  <a:pt x="3846945" y="736600"/>
                  <a:pt x="4050145" y="2309"/>
                  <a:pt x="4253345" y="2309"/>
                </a:cubicBezTo>
                <a:cubicBezTo>
                  <a:pt x="4456545" y="2309"/>
                  <a:pt x="4659745" y="736600"/>
                  <a:pt x="4862945" y="736600"/>
                </a:cubicBezTo>
                <a:cubicBezTo>
                  <a:pt x="5066145" y="736600"/>
                  <a:pt x="5269345" y="2309"/>
                  <a:pt x="5472545" y="2309"/>
                </a:cubicBezTo>
                <a:cubicBezTo>
                  <a:pt x="5675745" y="2309"/>
                  <a:pt x="5911272" y="678873"/>
                  <a:pt x="6082145" y="736600"/>
                </a:cubicBezTo>
                <a:cubicBezTo>
                  <a:pt x="6253018" y="794327"/>
                  <a:pt x="6246090" y="422563"/>
                  <a:pt x="6497781" y="348672"/>
                </a:cubicBezTo>
                <a:cubicBezTo>
                  <a:pt x="6749472" y="274781"/>
                  <a:pt x="7592290" y="293254"/>
                  <a:pt x="7592290" y="293254"/>
                </a:cubicBezTo>
                <a:lnTo>
                  <a:pt x="7592290" y="293254"/>
                </a:ln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316427" y="5581904"/>
            <a:ext cx="2142293" cy="463296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Target</a:t>
            </a: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 bwMode="auto">
          <a:xfrm rot="5400000" flipH="1" flipV="1">
            <a:off x="1361807" y="4821287"/>
            <a:ext cx="817880" cy="7053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9" name="Rectangle 58"/>
          <p:cNvSpPr/>
          <p:nvPr/>
        </p:nvSpPr>
        <p:spPr>
          <a:xfrm>
            <a:off x="2034809" y="4504174"/>
            <a:ext cx="364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endParaRPr lang="en-US" baseline="30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rcRect l="3879" t="20019" r="5088" b="3969"/>
          <a:stretch>
            <a:fillRect/>
          </a:stretch>
        </p:blipFill>
        <p:spPr>
          <a:xfrm>
            <a:off x="5977623" y="3498836"/>
            <a:ext cx="3020869" cy="2746899"/>
          </a:xfrm>
          <a:prstGeom prst="rect">
            <a:avLst/>
          </a:prstGeom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rcRect l="5275" t="22556" r="6756" b="3807"/>
          <a:stretch>
            <a:fillRect/>
          </a:stretch>
        </p:blipFill>
        <p:spPr>
          <a:xfrm>
            <a:off x="3201000" y="3471581"/>
            <a:ext cx="2919215" cy="2774154"/>
          </a:xfrm>
          <a:prstGeom prst="rect">
            <a:avLst/>
          </a:prstGeom>
          <a:effectLst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rcRect l="5264" t="23408" r="6000" b="3776"/>
          <a:stretch>
            <a:fillRect/>
          </a:stretch>
        </p:blipFill>
        <p:spPr>
          <a:xfrm>
            <a:off x="6053823" y="759335"/>
            <a:ext cx="2944669" cy="2743200"/>
          </a:xfrm>
          <a:prstGeom prst="rect">
            <a:avLst/>
          </a:prstGeom>
          <a:effectLst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rcRect l="8368" t="23201" r="7098" b="2855"/>
          <a:stretch>
            <a:fillRect/>
          </a:stretch>
        </p:blipFill>
        <p:spPr>
          <a:xfrm>
            <a:off x="3290778" y="753757"/>
            <a:ext cx="2803057" cy="2783563"/>
          </a:xfrm>
          <a:prstGeom prst="rect">
            <a:avLst/>
          </a:prstGeom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834044" y="6181727"/>
            <a:ext cx="1239158" cy="2926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3970376" y="4744058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4122776" y="4741008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3565143" y="1044713"/>
            <a:ext cx="1092607" cy="215444"/>
          </a:xfrm>
          <a:prstGeom prst="rect">
            <a:avLst/>
          </a:prstGeom>
        </p:spPr>
        <p:txBody>
          <a:bodyPr wrap="none" rIns="0">
            <a:spAutoFit/>
          </a:bodyPr>
          <a:lstStyle/>
          <a:p>
            <a:r>
              <a:rPr lang="en-US" sz="800" dirty="0" smtClean="0">
                <a:ea typeface="Cambria Math"/>
              </a:rPr>
              <a:t>Mo001: D2 on solid Li</a:t>
            </a:r>
            <a:endParaRPr lang="en-US" sz="800" dirty="0"/>
          </a:p>
        </p:txBody>
      </p:sp>
      <p:sp>
        <p:nvSpPr>
          <p:cNvPr id="9" name="Rectangle 8"/>
          <p:cNvSpPr/>
          <p:nvPr/>
        </p:nvSpPr>
        <p:spPr>
          <a:xfrm>
            <a:off x="3565143" y="1242620"/>
            <a:ext cx="1205980" cy="33855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  <a:ea typeface="Cambria Math"/>
              </a:rPr>
              <a:t>Mo002: D2 on liq. Li</a:t>
            </a:r>
            <a:r>
              <a:rPr lang="en-US" sz="800" dirty="0" smtClean="0">
                <a:solidFill>
                  <a:srgbClr val="FF0000"/>
                </a:solidFill>
              </a:rPr>
              <a:t> deposited cold</a:t>
            </a:r>
            <a:endParaRPr lang="en-US" sz="800" dirty="0" smtClean="0">
              <a:solidFill>
                <a:srgbClr val="FF0000"/>
              </a:solidFill>
              <a:ea typeface="Cambria Math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5143" y="1531143"/>
            <a:ext cx="1004792" cy="338554"/>
          </a:xfrm>
          <a:prstGeom prst="rect">
            <a:avLst/>
          </a:prstGeom>
        </p:spPr>
        <p:txBody>
          <a:bodyPr wrap="none" rIns="0">
            <a:spAutoFit/>
          </a:bodyPr>
          <a:lstStyle/>
          <a:p>
            <a:r>
              <a:rPr lang="en-US" sz="800" dirty="0" smtClean="0">
                <a:solidFill>
                  <a:srgbClr val="0070C0"/>
                </a:solidFill>
                <a:ea typeface="Cambria Math"/>
              </a:rPr>
              <a:t>Mo202: D2 on liq. Li</a:t>
            </a:r>
            <a:br>
              <a:rPr lang="en-US" sz="800" dirty="0" smtClean="0">
                <a:solidFill>
                  <a:srgbClr val="0070C0"/>
                </a:solidFill>
                <a:ea typeface="Cambria Math"/>
              </a:rPr>
            </a:br>
            <a:r>
              <a:rPr lang="en-US" sz="800" dirty="0" smtClean="0">
                <a:solidFill>
                  <a:srgbClr val="0070C0"/>
                </a:solidFill>
                <a:ea typeface="Cambria Math"/>
              </a:rPr>
              <a:t>deposited hot</a:t>
            </a:r>
            <a:endParaRPr lang="en-US" sz="8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5143" y="1876451"/>
            <a:ext cx="1092607" cy="33855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en-US" sz="800" dirty="0" smtClean="0">
                <a:solidFill>
                  <a:srgbClr val="FFC000"/>
                </a:solidFill>
                <a:ea typeface="Cambria Math"/>
              </a:rPr>
              <a:t>Mo201: Sputtered C and D2 on liq. Li</a:t>
            </a:r>
            <a:endParaRPr lang="en-US" sz="800" dirty="0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/>
          <p:cNvCxnSpPr>
            <a:stCxn id="8" idx="3"/>
          </p:cNvCxnSpPr>
          <p:nvPr/>
        </p:nvCxnSpPr>
        <p:spPr bwMode="auto">
          <a:xfrm>
            <a:off x="4657750" y="1152435"/>
            <a:ext cx="348323" cy="1282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9" idx="3"/>
          </p:cNvCxnSpPr>
          <p:nvPr/>
        </p:nvCxnSpPr>
        <p:spPr bwMode="auto">
          <a:xfrm>
            <a:off x="4771123" y="1411897"/>
            <a:ext cx="479425" cy="2885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D181E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10" idx="3"/>
          </p:cNvCxnSpPr>
          <p:nvPr/>
        </p:nvCxnSpPr>
        <p:spPr bwMode="auto">
          <a:xfrm>
            <a:off x="4569935" y="1700420"/>
            <a:ext cx="813963" cy="13988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1" idx="3"/>
          </p:cNvCxnSpPr>
          <p:nvPr/>
        </p:nvCxnSpPr>
        <p:spPr bwMode="auto">
          <a:xfrm>
            <a:off x="4657750" y="2045728"/>
            <a:ext cx="592800" cy="110755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3934631" y="2026451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4246829" y="2025668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5400000">
            <a:off x="7220497" y="2025669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>
            <a:off x="6457369" y="2034546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8"/>
            <a:ext cx="82296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Porous Mo – 5 irradiation scenarios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3580776" y="823639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O1s</a:t>
            </a:r>
            <a:endParaRPr lang="en-US" sz="1400" dirty="0"/>
          </a:p>
        </p:txBody>
      </p:sp>
      <p:sp>
        <p:nvSpPr>
          <p:cNvPr id="49" name="Rectangle 48"/>
          <p:cNvSpPr/>
          <p:nvPr/>
        </p:nvSpPr>
        <p:spPr>
          <a:xfrm>
            <a:off x="6380987" y="822131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C1s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3606426" y="3538169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Li1s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7159292" y="876908"/>
            <a:ext cx="115409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ea typeface="Cambria Math"/>
              </a:rPr>
              <a:t>Note: Low C presence</a:t>
            </a:r>
            <a:endParaRPr lang="en-US" sz="1100" dirty="0"/>
          </a:p>
        </p:txBody>
      </p:sp>
      <p:sp>
        <p:nvSpPr>
          <p:cNvPr id="53" name="Rectangle 52"/>
          <p:cNvSpPr/>
          <p:nvPr/>
        </p:nvSpPr>
        <p:spPr>
          <a:xfrm>
            <a:off x="6424745" y="3536662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mbria Math"/>
              </a:rPr>
              <a:t>Mo3p</a:t>
            </a:r>
            <a:endParaRPr lang="en-US" sz="1400" dirty="0"/>
          </a:p>
        </p:txBody>
      </p:sp>
      <p:cxnSp>
        <p:nvCxnSpPr>
          <p:cNvPr id="54" name="Straight Connector 53"/>
          <p:cNvCxnSpPr/>
          <p:nvPr/>
        </p:nvCxnSpPr>
        <p:spPr bwMode="auto">
          <a:xfrm rot="5400000">
            <a:off x="6802528" y="4759685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rot="5400000">
            <a:off x="5950272" y="4768562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rot="5400000">
            <a:off x="7308013" y="4749122"/>
            <a:ext cx="2423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66576" y="771909"/>
            <a:ext cx="30472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ea typeface="Cambria Math"/>
              </a:rPr>
              <a:t>1) Mo001: 30 min D</a:t>
            </a:r>
            <a:r>
              <a:rPr lang="en-US" sz="1600" baseline="-25000" dirty="0" smtClean="0">
                <a:ea typeface="Cambria Math"/>
              </a:rPr>
              <a:t>2</a:t>
            </a:r>
            <a:r>
              <a:rPr lang="en-US" sz="1600" dirty="0" smtClean="0">
                <a:ea typeface="Cambria Math"/>
              </a:rPr>
              <a:t> irradiation on 2µm Li deposited on cold Mo. </a:t>
            </a:r>
            <a:endParaRPr 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6576" y="1855344"/>
            <a:ext cx="30472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a typeface="Cambria Math"/>
              </a:rPr>
              <a:t>2) Mo002: 30 min D</a:t>
            </a:r>
            <a:r>
              <a:rPr lang="en-US" sz="1600" baseline="-25000" dirty="0" smtClean="0">
                <a:solidFill>
                  <a:srgbClr val="FF0000"/>
                </a:solidFill>
                <a:ea typeface="Cambria Math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ea typeface="Cambria Math"/>
              </a:rPr>
              <a:t> irradiation on 2µm Li at 255º C.  Li deposited on cold Mo.</a:t>
            </a:r>
            <a:endParaRPr 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576" y="2938779"/>
            <a:ext cx="30472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ea typeface="Cambria Math"/>
              </a:rPr>
              <a:t>3) Mo202: 30 min D</a:t>
            </a:r>
            <a:r>
              <a:rPr lang="en-US" sz="1600" baseline="-25000" dirty="0" smtClean="0">
                <a:solidFill>
                  <a:srgbClr val="0070C0"/>
                </a:solidFill>
                <a:ea typeface="Cambria Math"/>
              </a:rPr>
              <a:t>2</a:t>
            </a:r>
            <a:r>
              <a:rPr lang="en-US" sz="1600" dirty="0" smtClean="0">
                <a:solidFill>
                  <a:srgbClr val="0070C0"/>
                </a:solidFill>
                <a:ea typeface="Cambria Math"/>
              </a:rPr>
              <a:t> irradiation on 3µm Li at 200º C. Li deposited on Mo at 250º C. </a:t>
            </a:r>
            <a:endParaRPr 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6576" y="4022214"/>
            <a:ext cx="30472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  <a:ea typeface="Cambria Math"/>
              </a:rPr>
              <a:t>4) Mo203C: Carbon sputtered (via </a:t>
            </a:r>
            <a:r>
              <a:rPr lang="en-US" sz="1600" dirty="0" err="1" smtClean="0">
                <a:solidFill>
                  <a:srgbClr val="FFC000"/>
                </a:solidFill>
                <a:ea typeface="Cambria Math"/>
              </a:rPr>
              <a:t>Ar</a:t>
            </a:r>
            <a:r>
              <a:rPr lang="en-US" sz="1600" dirty="0" smtClean="0">
                <a:solidFill>
                  <a:srgbClr val="FFC000"/>
                </a:solidFill>
                <a:ea typeface="Cambria Math"/>
              </a:rPr>
              <a:t>) onto Li-coated Mo.  30 min D</a:t>
            </a:r>
            <a:r>
              <a:rPr lang="en-US" sz="1600" baseline="-25000" dirty="0" smtClean="0">
                <a:solidFill>
                  <a:srgbClr val="FFC000"/>
                </a:solidFill>
                <a:ea typeface="Cambria Math"/>
              </a:rPr>
              <a:t>2</a:t>
            </a:r>
            <a:r>
              <a:rPr lang="en-US" sz="1600" dirty="0" smtClean="0">
                <a:solidFill>
                  <a:srgbClr val="FFC000"/>
                </a:solidFill>
                <a:ea typeface="Cambria Math"/>
              </a:rPr>
              <a:t> irradiation at 200º C.</a:t>
            </a:r>
            <a:endParaRPr 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66576" y="5105650"/>
            <a:ext cx="30472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72699"/>
                </a:solidFill>
                <a:ea typeface="Cambria Math"/>
              </a:rPr>
              <a:t>5</a:t>
            </a:r>
            <a:r>
              <a:rPr lang="en-US" sz="1600" dirty="0" smtClean="0">
                <a:solidFill>
                  <a:srgbClr val="572699"/>
                </a:solidFill>
                <a:ea typeface="Cambria Math"/>
              </a:rPr>
              <a:t>) ATJ203: 30 min D</a:t>
            </a:r>
            <a:r>
              <a:rPr lang="en-US" sz="1600" baseline="-25000" dirty="0" smtClean="0">
                <a:solidFill>
                  <a:srgbClr val="572699"/>
                </a:solidFill>
                <a:ea typeface="Cambria Math"/>
              </a:rPr>
              <a:t>2</a:t>
            </a:r>
            <a:r>
              <a:rPr lang="en-US" sz="1600" dirty="0" smtClean="0">
                <a:solidFill>
                  <a:srgbClr val="572699"/>
                </a:solidFill>
                <a:ea typeface="Cambria Math"/>
              </a:rPr>
              <a:t> irradiation on ATJ graphite with 2µm Li dose.  </a:t>
            </a:r>
            <a:endParaRPr lang="en-US" sz="1600" baseline="-25000" dirty="0" smtClean="0">
              <a:solidFill>
                <a:srgbClr val="572699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565143" y="2215005"/>
            <a:ext cx="831330" cy="33855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en-US" sz="800" dirty="0" smtClean="0">
                <a:solidFill>
                  <a:srgbClr val="572699"/>
                </a:solidFill>
                <a:ea typeface="Cambria Math"/>
              </a:rPr>
              <a:t>ATJ203: D2 on Li on graphite</a:t>
            </a:r>
            <a:endParaRPr lang="en-US" sz="800" dirty="0"/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4094058" y="2511935"/>
            <a:ext cx="264315" cy="122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572699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436065" y="678010"/>
            <a:ext cx="3848100" cy="3102467"/>
            <a:chOff x="2208645" y="2384655"/>
            <a:chExt cx="3848100" cy="3102467"/>
          </a:xfrm>
        </p:grpSpPr>
        <p:pic>
          <p:nvPicPr>
            <p:cNvPr id="4" name="Picture 3" descr="Screen shot 2010-08-05 at 8.51.21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409600">
              <a:off x="2697595" y="2127972"/>
              <a:ext cx="2870200" cy="3848100"/>
            </a:xfrm>
            <a:prstGeom prst="rect">
              <a:avLst/>
            </a:prstGeom>
          </p:spPr>
        </p:pic>
        <p:sp>
          <p:nvSpPr>
            <p:cNvPr id="7" name="Oval 6"/>
            <p:cNvSpPr>
              <a:spLocks noChangeAspect="1"/>
            </p:cNvSpPr>
            <p:nvPr/>
          </p:nvSpPr>
          <p:spPr>
            <a:xfrm rot="7253948">
              <a:off x="2849964" y="2513361"/>
              <a:ext cx="1310111" cy="10527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isometricTopUp">
                <a:rot lat="19950353" lon="20223746" rev="1650864"/>
              </a:camera>
              <a:lightRig rig="threePt" dir="t">
                <a:rot lat="0" lon="0" rev="19320000"/>
              </a:lightRig>
            </a:scene3d>
            <a:sp3d extrusionH="2159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 rot="713636">
              <a:off x="3247656" y="2990191"/>
              <a:ext cx="1651698" cy="1327172"/>
            </a:xfrm>
            <a:prstGeom prst="ellipse">
              <a:avLst/>
            </a:prstGeom>
            <a:blipFill rotWithShape="1">
              <a:blip r:embed="rId3"/>
              <a:tile tx="0" ty="0" sx="100000" sy="100000" flip="none" algn="tl"/>
            </a:blipFill>
            <a:ln>
              <a:solidFill>
                <a:schemeClr val="bg1">
                  <a:lumMod val="65000"/>
                </a:schemeClr>
              </a:solidFill>
            </a:ln>
            <a:scene3d>
              <a:camera prst="isometricTopUp">
                <a:rot lat="19476000" lon="18882001" rev="3612000"/>
              </a:camera>
              <a:lightRig rig="threePt" dir="t">
                <a:rot lat="0" lon="0" rev="19320000"/>
              </a:lightRig>
            </a:scene3d>
            <a:sp3d extrusionH="2159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347985" y="3006279"/>
              <a:ext cx="764506" cy="57500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  <a:scene3d>
              <a:camera prst="orthographicFront">
                <a:rot lat="1787039" lon="6942284" rev="2689393"/>
              </a:camera>
              <a:lightRig rig="threePt" dir="t"/>
            </a:scene3d>
            <a:sp3d extrusionH="24955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31915" y="3567709"/>
            <a:ext cx="6400800" cy="2527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385" y="277826"/>
            <a:ext cx="2621110" cy="32934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MAPP – Building from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rcRect l="2957"/>
          <a:stretch>
            <a:fillRect/>
          </a:stretch>
        </p:blipFill>
        <p:spPr bwMode="auto">
          <a:xfrm>
            <a:off x="5356196" y="1895291"/>
            <a:ext cx="3606698" cy="46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0087.JPG"/>
          <p:cNvPicPr>
            <a:picLocks noChangeAspect="1"/>
          </p:cNvPicPr>
          <p:nvPr/>
        </p:nvPicPr>
        <p:blipFill>
          <a:blip r:embed="rId3"/>
          <a:srcRect l="34397" t="25604" r="16186" b="19598"/>
          <a:stretch>
            <a:fillRect/>
          </a:stretch>
        </p:blipFill>
        <p:spPr>
          <a:xfrm rot="5400000">
            <a:off x="7165286" y="1135083"/>
            <a:ext cx="1845176" cy="153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5135817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i="1" dirty="0" smtClean="0"/>
              <a:t>Sample analysis probe in NSTX</a:t>
            </a:r>
          </a:p>
          <a:p>
            <a:r>
              <a:rPr lang="en-US" sz="2400" dirty="0" smtClean="0"/>
              <a:t>Enables exposure of samples to NSTX plasma discharges and removal for analysis during NSTX campaign.</a:t>
            </a:r>
          </a:p>
          <a:p>
            <a:r>
              <a:rPr lang="en-US" sz="2400" dirty="0" smtClean="0"/>
              <a:t>Capabilities include:</a:t>
            </a:r>
          </a:p>
          <a:p>
            <a:pPr lvl="1"/>
            <a:r>
              <a:rPr lang="en-US" sz="2000" dirty="0" smtClean="0"/>
              <a:t>Button heater for sample heating</a:t>
            </a:r>
          </a:p>
          <a:p>
            <a:pPr lvl="1"/>
            <a:r>
              <a:rPr lang="en-US" sz="2000" dirty="0" smtClean="0"/>
              <a:t>Residual gas analyzer (RGA) for thermal desorption spectroscopy (TDS)</a:t>
            </a:r>
          </a:p>
          <a:p>
            <a:r>
              <a:rPr lang="en-US" sz="2400" dirty="0" smtClean="0"/>
              <a:t>Ship to Purdue for XPS and further analysis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MAPP: Materials analysis particle probe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0401" y="1098074"/>
            <a:ext cx="8049364" cy="5130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9900"/>
            <a:ext cx="4482949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354" y="1714500"/>
            <a:ext cx="4529646" cy="369569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smtClean="0"/>
              <a:t>Internal/external layout of MAPP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70100" y="1257300"/>
            <a:ext cx="149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source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5524500"/>
            <a:ext cx="191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Ion-beam source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rot="16200000" flipV="1">
            <a:off x="158750" y="4362450"/>
            <a:ext cx="2108200" cy="36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0800000" flipV="1">
            <a:off x="1689100" y="1536700"/>
            <a:ext cx="2286000" cy="1016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>
            <a:off x="882650" y="1682750"/>
            <a:ext cx="1397000" cy="9271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076700" y="1270000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73400" y="5740400"/>
            <a:ext cx="192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Analyzer chassis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 rot="16200000" flipV="1">
            <a:off x="2457450" y="4514850"/>
            <a:ext cx="2108200" cy="36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264400" y="5689600"/>
            <a:ext cx="110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RGA box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rot="16200000" flipV="1">
            <a:off x="6546850" y="4387850"/>
            <a:ext cx="2108200" cy="36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</a:t>
            </a:r>
          </a:p>
          <a:p>
            <a:r>
              <a:rPr lang="en-US" dirty="0" err="1" smtClean="0"/>
              <a:t>Lithiated</a:t>
            </a:r>
            <a:r>
              <a:rPr lang="en-US" dirty="0" smtClean="0"/>
              <a:t> graphite</a:t>
            </a:r>
          </a:p>
          <a:p>
            <a:pPr lvl="1"/>
            <a:r>
              <a:rPr lang="en-US" dirty="0" smtClean="0"/>
              <a:t>Influence of D</a:t>
            </a:r>
            <a:r>
              <a:rPr lang="en-US" baseline="30000" dirty="0" smtClean="0"/>
              <a:t>+</a:t>
            </a:r>
          </a:p>
          <a:p>
            <a:pPr lvl="1"/>
            <a:r>
              <a:rPr lang="en-US" dirty="0" smtClean="0"/>
              <a:t>Deuterium </a:t>
            </a:r>
            <a:r>
              <a:rPr lang="en-US" dirty="0" err="1" smtClean="0"/>
              <a:t>fluence</a:t>
            </a:r>
            <a:endParaRPr lang="en-US" dirty="0" smtClean="0"/>
          </a:p>
          <a:p>
            <a:pPr lvl="1"/>
            <a:r>
              <a:rPr lang="en-US" dirty="0" smtClean="0"/>
              <a:t>Atomistic simulations</a:t>
            </a:r>
          </a:p>
          <a:p>
            <a:r>
              <a:rPr lang="en-US" dirty="0" smtClean="0"/>
              <a:t>Porous molybdenum </a:t>
            </a:r>
          </a:p>
          <a:p>
            <a:r>
              <a:rPr lang="en-US" dirty="0" smtClean="0"/>
              <a:t>MAPP: Materials Analysis Particle Probe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Future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952421" y="6574536"/>
            <a:ext cx="1239158" cy="283464"/>
          </a:xfrm>
        </p:spPr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60338"/>
            <a:ext cx="8229600" cy="639762"/>
          </a:xfrm>
        </p:spPr>
        <p:txBody>
          <a:bodyPr/>
          <a:lstStyle/>
          <a:p>
            <a:r>
              <a:rPr lang="en-US" dirty="0" smtClean="0"/>
              <a:t>New Probe Head Design	</a:t>
            </a:r>
            <a:endParaRPr lang="en-US" dirty="0"/>
          </a:p>
        </p:txBody>
      </p:sp>
      <p:pic>
        <p:nvPicPr>
          <p:cNvPr id="5" name="Content Placeholder 4" descr="finished probe drawing.tiff"/>
          <p:cNvPicPr>
            <a:picLocks noGrp="1" noChangeAspect="1"/>
          </p:cNvPicPr>
          <p:nvPr>
            <p:ph idx="1"/>
          </p:nvPr>
        </p:nvPicPr>
        <p:blipFill>
          <a:blip r:embed="rId3"/>
          <a:srcRect l="22821" t="3036" r="22649" b="3310"/>
          <a:stretch>
            <a:fillRect/>
          </a:stretch>
        </p:blipFill>
        <p:spPr>
          <a:xfrm>
            <a:off x="422421" y="863599"/>
            <a:ext cx="4091705" cy="31810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 descr="probe head view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387944"/>
            <a:ext cx="1969993" cy="2067711"/>
          </a:xfrm>
          <a:prstGeom prst="rect">
            <a:avLst/>
          </a:prstGeom>
        </p:spPr>
      </p:pic>
      <p:pic>
        <p:nvPicPr>
          <p:cNvPr id="7" name="Picture 6" descr="probe in parts.tiff"/>
          <p:cNvPicPr>
            <a:picLocks noChangeAspect="1"/>
          </p:cNvPicPr>
          <p:nvPr/>
        </p:nvPicPr>
        <p:blipFill>
          <a:blip r:embed="rId5"/>
          <a:srcRect l="-47" t="32119" r="-47" b="30518"/>
          <a:stretch>
            <a:fillRect/>
          </a:stretch>
        </p:blipFill>
        <p:spPr>
          <a:xfrm>
            <a:off x="3639671" y="4439771"/>
            <a:ext cx="4805082" cy="18825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2682" y="1229658"/>
            <a:ext cx="449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Compatible design with current probe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Sample fastening design will consult with Lane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 smtClean="0"/>
              <a:t>Samples flush with </a:t>
            </a:r>
            <a:r>
              <a:rPr lang="en-US" dirty="0" err="1" smtClean="0"/>
              <a:t>divertor</a:t>
            </a:r>
            <a:r>
              <a:rPr lang="en-US" dirty="0" smtClean="0"/>
              <a:t> floor plane</a:t>
            </a:r>
          </a:p>
          <a:p>
            <a:pPr indent="228600">
              <a:buFont typeface="Arial"/>
              <a:buChar char="•"/>
            </a:pPr>
            <a:r>
              <a:rPr lang="en-US" dirty="0" smtClean="0"/>
              <a:t>Will use custom samples</a:t>
            </a:r>
            <a:endParaRPr lang="en-US" dirty="0"/>
          </a:p>
        </p:txBody>
      </p:sp>
      <p:pic>
        <p:nvPicPr>
          <p:cNvPr id="9" name="Picture 8" descr="Custom sample.tiff"/>
          <p:cNvPicPr>
            <a:picLocks noChangeAspect="1"/>
          </p:cNvPicPr>
          <p:nvPr/>
        </p:nvPicPr>
        <p:blipFill>
          <a:blip r:embed="rId6"/>
          <a:srcRect l="10784" t="21444" r="8170" b="20199"/>
          <a:stretch>
            <a:fillRect/>
          </a:stretch>
        </p:blipFill>
        <p:spPr>
          <a:xfrm>
            <a:off x="5686612" y="2776857"/>
            <a:ext cx="1936376" cy="146343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464820" y="5585460"/>
            <a:ext cx="868680" cy="19812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0" y="4411980"/>
            <a:ext cx="922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15.24 mm diameter</a:t>
            </a:r>
            <a:endParaRPr lang="en-US" sz="10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64820" y="4770120"/>
            <a:ext cx="102108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0" y="5219700"/>
            <a:ext cx="777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10 mm diameter</a:t>
            </a:r>
            <a:endParaRPr lang="en-US" sz="1000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3540760" y="4572000"/>
            <a:ext cx="624840" cy="152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456940" y="6149342"/>
            <a:ext cx="647700" cy="761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2727960" y="5359400"/>
            <a:ext cx="1564640" cy="1524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854960" y="5082540"/>
            <a:ext cx="8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54.0 mm diameter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259"/>
            <a:ext cx="8229600" cy="639762"/>
          </a:xfrm>
        </p:spPr>
        <p:txBody>
          <a:bodyPr/>
          <a:lstStyle/>
          <a:p>
            <a:r>
              <a:rPr lang="en-US" dirty="0" smtClean="0"/>
              <a:t>MAPP on </a:t>
            </a:r>
            <a:r>
              <a:rPr lang="en-US" dirty="0" smtClean="0"/>
              <a:t>NSTX: Logistics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 descr="MAPP NSTX a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79" y="928681"/>
            <a:ext cx="7302500" cy="54768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007" y="1169460"/>
            <a:ext cx="3312840" cy="4294450"/>
          </a:xfrm>
          <a:solidFill>
            <a:srgbClr val="FDEC98"/>
          </a:solidFill>
        </p:spPr>
        <p:txBody>
          <a:bodyPr>
            <a:normAutofit/>
          </a:bodyPr>
          <a:lstStyle/>
          <a:p>
            <a:r>
              <a:rPr lang="en-US" sz="1800" dirty="0" smtClean="0"/>
              <a:t>Major engineering design challenge to bring MAPP close to harsh environment</a:t>
            </a:r>
          </a:p>
          <a:p>
            <a:r>
              <a:rPr lang="en-US" sz="1800" dirty="0" smtClean="0"/>
              <a:t>Bay K access has enough space to allow surface diagnostics</a:t>
            </a:r>
          </a:p>
          <a:p>
            <a:r>
              <a:rPr lang="en-US" sz="1800" dirty="0" smtClean="0"/>
              <a:t>Existing </a:t>
            </a:r>
            <a:r>
              <a:rPr lang="en-US" sz="1800" dirty="0" smtClean="0"/>
              <a:t>platform used to support chamber, diagnostics</a:t>
            </a:r>
          </a:p>
          <a:p>
            <a:r>
              <a:rPr lang="en-US" sz="1800" dirty="0" smtClean="0"/>
              <a:t>Scheduled for assembly at Purdue </a:t>
            </a:r>
            <a:r>
              <a:rPr lang="en-US" sz="1800" b="1" dirty="0" smtClean="0"/>
              <a:t>end of Sept</a:t>
            </a:r>
            <a:endParaRPr lang="en-US" sz="1800" dirty="0" smtClean="0"/>
          </a:p>
          <a:p>
            <a:r>
              <a:rPr lang="en-US" sz="1800" dirty="0" smtClean="0"/>
              <a:t>Delivery to PPPL near </a:t>
            </a:r>
            <a:r>
              <a:rPr lang="en-US" sz="1800" b="1" dirty="0" smtClean="0"/>
              <a:t>end of October</a:t>
            </a:r>
            <a:endParaRPr lang="en-US" sz="1800" dirty="0" smtClean="0"/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A link between offline laboratory experiments and NSTX wall tiles has been found.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Li-D-O and Li-O interactions can now be identified in the photoelectron spectra.</a:t>
            </a:r>
          </a:p>
          <a:p>
            <a:pPr lvl="1"/>
            <a:r>
              <a:rPr lang="en-US" sz="2000" dirty="0" smtClean="0"/>
              <a:t>First step to understand the underlying mechanism that causes lithium to pump deuterium.</a:t>
            </a:r>
          </a:p>
          <a:p>
            <a:endParaRPr lang="en-US" sz="2400" dirty="0" smtClean="0"/>
          </a:p>
          <a:p>
            <a:r>
              <a:rPr lang="en-US" sz="2400" dirty="0" smtClean="0"/>
              <a:t>Heating a </a:t>
            </a:r>
            <a:r>
              <a:rPr lang="en-US" sz="2400" i="1" dirty="0" smtClean="0"/>
              <a:t>cleaned</a:t>
            </a:r>
            <a:r>
              <a:rPr lang="en-US" sz="2400" dirty="0" smtClean="0"/>
              <a:t> NSTX tile reveals two peaks that correspond to the Li-D-O and Li-O binding states.</a:t>
            </a:r>
          </a:p>
          <a:p>
            <a:pPr lvl="1"/>
            <a:r>
              <a:rPr lang="en-US" sz="2000" dirty="0" smtClean="0"/>
              <a:t>Helps to improve pre-plasma startup operations to have better performance.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4983163"/>
          </a:xfrm>
        </p:spPr>
        <p:txBody>
          <a:bodyPr>
            <a:normAutofit fontScale="77500" lnSpcReduction="20000"/>
          </a:bodyPr>
          <a:lstStyle/>
          <a:p>
            <a:pPr marL="457200" indent="-457200" algn="just" defTabSz="457200">
              <a:spcBef>
                <a:spcPct val="50000"/>
              </a:spcBef>
            </a:pPr>
            <a:r>
              <a:rPr lang="en-US" sz="3000" dirty="0" smtClean="0"/>
              <a:t>The point at which </a:t>
            </a:r>
            <a:r>
              <a:rPr lang="en-US" sz="3000" dirty="0" err="1" smtClean="0"/>
              <a:t>lithiated</a:t>
            </a:r>
            <a:r>
              <a:rPr lang="en-US" sz="3000" dirty="0" smtClean="0"/>
              <a:t> graphite saturates with deuterium can be observed in XPS spectra by comparing ratios of integrated peak areas.  </a:t>
            </a:r>
          </a:p>
          <a:p>
            <a:pPr marL="457200" indent="-457200" algn="just" defTabSz="457200">
              <a:spcBef>
                <a:spcPct val="50000"/>
              </a:spcBef>
            </a:pPr>
            <a:endParaRPr lang="en-US" sz="3000" dirty="0" smtClean="0"/>
          </a:p>
          <a:p>
            <a:pPr marL="457200" indent="-457200" algn="just" defTabSz="457200">
              <a:spcBef>
                <a:spcPct val="50000"/>
              </a:spcBef>
            </a:pPr>
            <a:r>
              <a:rPr lang="en-US" sz="3000" dirty="0" smtClean="0"/>
              <a:t>A nominal lithium thickness of 2</a:t>
            </a:r>
            <a:r>
              <a:rPr lang="el-GR" sz="3000" dirty="0" smtClean="0"/>
              <a:t>μ</a:t>
            </a:r>
            <a:r>
              <a:rPr lang="en-US" sz="3000" dirty="0" err="1" smtClean="0"/>
              <a:t>m</a:t>
            </a:r>
            <a:r>
              <a:rPr lang="en-US" sz="3000" dirty="0" smtClean="0"/>
              <a:t> becomes saturated with D at ~10</a:t>
            </a:r>
            <a:r>
              <a:rPr lang="en-US" sz="3000" baseline="30000" dirty="0" smtClean="0"/>
              <a:t>17</a:t>
            </a:r>
            <a:r>
              <a:rPr lang="en-US" sz="3000" dirty="0" smtClean="0"/>
              <a:t>m</a:t>
            </a:r>
            <a:r>
              <a:rPr lang="en-US" sz="3000" baseline="30000" dirty="0" smtClean="0"/>
              <a:t>-2</a:t>
            </a:r>
            <a:r>
              <a:rPr lang="en-US" sz="3000" dirty="0" smtClean="0"/>
              <a:t>.  Lithium thickness is a fundamental parameter in deuterium retention.  </a:t>
            </a:r>
          </a:p>
          <a:p>
            <a:pPr marL="457200" indent="-457200" algn="just" defTabSz="457200">
              <a:spcBef>
                <a:spcPct val="50000"/>
              </a:spcBef>
            </a:pPr>
            <a:endParaRPr lang="en-US" sz="3000" dirty="0" smtClean="0"/>
          </a:p>
          <a:p>
            <a:pPr marL="457200" indent="-457200" algn="just" defTabSz="457200">
              <a:spcBef>
                <a:spcPct val="50000"/>
              </a:spcBef>
            </a:pPr>
            <a:r>
              <a:rPr lang="en-US" sz="3000" dirty="0" smtClean="0"/>
              <a:t>MAPP is </a:t>
            </a:r>
            <a:r>
              <a:rPr lang="en-US" sz="3000" dirty="0" smtClean="0"/>
              <a:t>scheduled for assembly and testing at Purdue at the end of September and delivery to PPPL end of October</a:t>
            </a:r>
          </a:p>
          <a:p>
            <a:pPr marL="457200" indent="-457200" algn="just" defTabSz="457200">
              <a:spcBef>
                <a:spcPct val="50000"/>
              </a:spcBef>
            </a:pPr>
            <a:r>
              <a:rPr lang="en-US" sz="3000" dirty="0" smtClean="0"/>
              <a:t>Currently working with C. Skinner on XP related to MAPP</a:t>
            </a:r>
            <a:endParaRPr lang="en-US" sz="3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Repeat experiments with ultraviolet photoelectron spectroscopy (UPS) to interrogate outer valence electrons.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Investigate and distinguish differences between physical and chemical response of irradiations.</a:t>
            </a:r>
          </a:p>
          <a:p>
            <a:pPr lvl="1"/>
            <a:r>
              <a:rPr lang="en-US" dirty="0" smtClean="0"/>
              <a:t>Using inert species (He) to isolate chemical effects. </a:t>
            </a:r>
          </a:p>
          <a:p>
            <a:endParaRPr lang="en-US" dirty="0" smtClean="0"/>
          </a:p>
          <a:p>
            <a:r>
              <a:rPr lang="en-US" dirty="0" smtClean="0"/>
              <a:t>Interrogate sample surface at various depths to determine chemical functionalities throughout specimen.</a:t>
            </a:r>
          </a:p>
          <a:p>
            <a:endParaRPr lang="en-US" dirty="0" smtClean="0"/>
          </a:p>
          <a:p>
            <a:r>
              <a:rPr lang="en-US" dirty="0" smtClean="0"/>
              <a:t>Study the affect morphology has on lithium depositions and “chemistry density.”</a:t>
            </a:r>
          </a:p>
          <a:p>
            <a:endParaRPr lang="en-US" dirty="0" smtClean="0"/>
          </a:p>
          <a:p>
            <a:r>
              <a:rPr lang="en-US" dirty="0" smtClean="0"/>
              <a:t>Investigate the source and meaning for consistent subtle shifts in XPS spectra.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78" y="0"/>
            <a:ext cx="8977821" cy="639762"/>
          </a:xfrm>
        </p:spPr>
        <p:txBody>
          <a:bodyPr/>
          <a:lstStyle/>
          <a:p>
            <a:r>
              <a:rPr lang="en-US" dirty="0" err="1" smtClean="0"/>
              <a:t>Lithiated</a:t>
            </a:r>
            <a:r>
              <a:rPr lang="en-US" dirty="0" smtClean="0"/>
              <a:t> graphite – influence of D</a:t>
            </a:r>
            <a:r>
              <a:rPr lang="en-US" baseline="30000" dirty="0" smtClean="0"/>
              <a:t>+ </a:t>
            </a:r>
            <a:r>
              <a:rPr lang="en-US" dirty="0" smtClean="0"/>
              <a:t>irradiation</a:t>
            </a:r>
            <a:endParaRPr lang="en-US" baseline="30000" dirty="0"/>
          </a:p>
        </p:txBody>
      </p:sp>
      <p:pic>
        <p:nvPicPr>
          <p:cNvPr id="5" name="Content Placeholder 4" descr="Graph17.tif"/>
          <p:cNvPicPr>
            <a:picLocks noGrp="1" noChangeAspect="1"/>
          </p:cNvPicPr>
          <p:nvPr>
            <p:ph idx="1"/>
          </p:nvPr>
        </p:nvPicPr>
        <p:blipFill>
          <a:blip r:embed="rId2"/>
          <a:srcRect l="-181" t="6055" r="490" b="57758"/>
          <a:stretch>
            <a:fillRect/>
          </a:stretch>
        </p:blipFill>
        <p:spPr>
          <a:xfrm>
            <a:off x="213204" y="768579"/>
            <a:ext cx="8137904" cy="22610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75682" y="5830830"/>
            <a:ext cx="7125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formation of new peaks or a reproducible peak shift is an indication of a chemical change. 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98086" y="823669"/>
            <a:ext cx="8797349" cy="2190366"/>
          </a:xfrm>
          <a:prstGeom prst="roundRect">
            <a:avLst/>
          </a:prstGeom>
          <a:noFill/>
          <a:ln w="22225" cap="flat" cmpd="sng" algn="ctr">
            <a:solidFill>
              <a:srgbClr val="ED181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4267" y="1542767"/>
            <a:ext cx="875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With lithium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Content Placeholder 4" descr="Graph17.tif"/>
          <p:cNvPicPr>
            <a:picLocks noChangeAspect="1"/>
          </p:cNvPicPr>
          <p:nvPr/>
        </p:nvPicPr>
        <p:blipFill>
          <a:blip r:embed="rId2"/>
          <a:srcRect l="-181" t="42344" r="490" b="18426"/>
          <a:stretch>
            <a:fillRect/>
          </a:stretch>
        </p:blipFill>
        <p:spPr bwMode="auto">
          <a:xfrm>
            <a:off x="458201" y="3320681"/>
            <a:ext cx="8137904" cy="24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 bwMode="auto">
          <a:xfrm>
            <a:off x="198086" y="3276414"/>
            <a:ext cx="8797349" cy="2399143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03413" y="4510024"/>
            <a:ext cx="124728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Without lithium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107"/>
            <a:ext cx="8229600" cy="995423"/>
          </a:xfrm>
        </p:spPr>
        <p:txBody>
          <a:bodyPr/>
          <a:lstStyle/>
          <a:p>
            <a:r>
              <a:rPr lang="en-US" dirty="0" smtClean="0"/>
              <a:t>Laboratory experiments consistent with surface chemistry of NSTX tiles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287" y="4775959"/>
            <a:ext cx="8229600" cy="135020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Connecting controlled “single-effect” studies in lab experiments to complex environment in NSTX using PMI modeling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Limited by both modeling and available edge diagnostics; compromise by introducing in-situ PMI diagnostics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 descr="FIG 5_v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8424" y="1190401"/>
            <a:ext cx="4427589" cy="35394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97404" y="1397015"/>
            <a:ext cx="3800934" cy="3318645"/>
            <a:chOff x="4863544" y="1410245"/>
            <a:chExt cx="3800934" cy="331864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/>
            <a:srcRect l="4700" t="16631" r="2193" b="1903"/>
            <a:stretch>
              <a:fillRect/>
            </a:stretch>
          </p:blipFill>
          <p:spPr bwMode="auto">
            <a:xfrm>
              <a:off x="4863544" y="1410245"/>
              <a:ext cx="3800934" cy="3318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5318992" y="2193397"/>
              <a:ext cx="3133834" cy="179226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098204" y="1666953"/>
            <a:ext cx="942874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NSTX tile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864445" y="3499540"/>
            <a:ext cx="111285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Lab sample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65277" y="3658295"/>
            <a:ext cx="112784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~ 800 nm Li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72167" y="2315728"/>
            <a:ext cx="102799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~ 60 nm Li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J147 - Li-2um, D2-5h (5 steps) O1s.jpg"/>
          <p:cNvPicPr>
            <a:picLocks noChangeAspect="1"/>
          </p:cNvPicPr>
          <p:nvPr/>
        </p:nvPicPr>
        <p:blipFill>
          <a:blip r:embed="rId2"/>
          <a:srcRect b="2576"/>
          <a:stretch>
            <a:fillRect/>
          </a:stretch>
        </p:blipFill>
        <p:spPr>
          <a:xfrm>
            <a:off x="5180735" y="665725"/>
            <a:ext cx="3896419" cy="5869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33" y="221719"/>
            <a:ext cx="8229600" cy="639762"/>
          </a:xfrm>
        </p:spPr>
        <p:txBody>
          <a:bodyPr/>
          <a:lstStyle/>
          <a:p>
            <a:r>
              <a:rPr lang="en-US" dirty="0" err="1" smtClean="0"/>
              <a:t>Lithiated</a:t>
            </a:r>
            <a:r>
              <a:rPr lang="en-US" dirty="0" smtClean="0"/>
              <a:t> graphite – Deuterium </a:t>
            </a:r>
            <a:r>
              <a:rPr lang="en-US" dirty="0" err="1" smtClean="0"/>
              <a:t>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566" y="1143000"/>
            <a:ext cx="4925947" cy="4983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Deuterium irradiation alters the surface chemistry of </a:t>
            </a:r>
            <a:r>
              <a:rPr lang="en-US" sz="2400" dirty="0" err="1" smtClean="0"/>
              <a:t>lithiated</a:t>
            </a:r>
            <a:r>
              <a:rPr lang="en-US" sz="2400" dirty="0" smtClean="0"/>
              <a:t> graphite.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What happens as larger quantities of deuterium are introduced?</a:t>
            </a:r>
          </a:p>
          <a:p>
            <a:endParaRPr lang="en-US" sz="2400" dirty="0" smtClean="0"/>
          </a:p>
          <a:p>
            <a:r>
              <a:rPr lang="en-US" sz="2400" dirty="0" smtClean="0"/>
              <a:t>Can lithium-deuterium saturation be observed through XPS?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55716" y="5635897"/>
            <a:ext cx="128810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O1s peaks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ATJ147, ATJ204, ATJ203, HOPG003 comparison.jpg"/>
          <p:cNvPicPr>
            <a:picLocks noChangeAspect="1"/>
          </p:cNvPicPr>
          <p:nvPr/>
        </p:nvPicPr>
        <p:blipFill>
          <a:blip r:embed="rId2"/>
          <a:srcRect r="8493" b="3690"/>
          <a:stretch>
            <a:fillRect/>
          </a:stretch>
        </p:blipFill>
        <p:spPr>
          <a:xfrm>
            <a:off x="4477199" y="2986583"/>
            <a:ext cx="4313073" cy="3474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603" y="182029"/>
            <a:ext cx="8229600" cy="639762"/>
          </a:xfrm>
        </p:spPr>
        <p:txBody>
          <a:bodyPr/>
          <a:lstStyle/>
          <a:p>
            <a:r>
              <a:rPr lang="en-US" dirty="0" err="1" smtClean="0"/>
              <a:t>Lithiated</a:t>
            </a:r>
            <a:r>
              <a:rPr lang="en-US" dirty="0" smtClean="0"/>
              <a:t> graphite </a:t>
            </a:r>
            <a:r>
              <a:rPr lang="en-US" dirty="0" smtClean="0">
                <a:latin typeface="+mn-lt"/>
              </a:rPr>
              <a:t>– Deuterium </a:t>
            </a:r>
            <a:r>
              <a:rPr lang="en-US" dirty="0" err="1" smtClean="0">
                <a:latin typeface="+mn-lt"/>
              </a:rPr>
              <a:t>fluence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>
                <a:latin typeface="+mn-lt"/>
              </a:rPr>
              <a:pPr>
                <a:defRPr/>
              </a:pPr>
              <a:t>6</a:t>
            </a:fld>
            <a:endParaRPr lang="en-US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774" y="1770404"/>
            <a:ext cx="19143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25875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Area of </a:t>
            </a:r>
            <a:b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Li-O-D peak</a:t>
            </a:r>
            <a:endParaRPr lang="en-US" sz="200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6103" y="1770404"/>
            <a:ext cx="15632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25875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Area of </a:t>
            </a:r>
            <a:b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Li-O peak</a:t>
            </a:r>
            <a:endParaRPr lang="en-US" sz="200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790" y="2826602"/>
            <a:ext cx="3486150" cy="3709663"/>
            <a:chOff x="35761607" y="7977182"/>
            <a:chExt cx="3486150" cy="3709663"/>
          </a:xfrm>
        </p:grpSpPr>
        <p:pic>
          <p:nvPicPr>
            <p:cNvPr id="9" name="Picture 6" descr="Z:\Documents\Research\Documents\Conferences\PSI 2010 - San Diego\Figures\ATJ147 - Li-2um, D2-5h (5 steps) O1s.tif"/>
            <p:cNvPicPr>
              <a:picLocks noChangeAspect="1" noChangeArrowheads="1"/>
            </p:cNvPicPr>
            <p:nvPr/>
          </p:nvPicPr>
          <p:blipFill>
            <a:blip r:embed="rId3"/>
            <a:srcRect l="19035" t="54931" r="15462"/>
            <a:stretch>
              <a:fillRect/>
            </a:stretch>
          </p:blipFill>
          <p:spPr bwMode="auto">
            <a:xfrm>
              <a:off x="35761607" y="7977182"/>
              <a:ext cx="3486150" cy="3709663"/>
            </a:xfrm>
            <a:prstGeom prst="rect">
              <a:avLst/>
            </a:prstGeom>
            <a:noFill/>
          </p:spPr>
        </p:pic>
        <p:grpSp>
          <p:nvGrpSpPr>
            <p:cNvPr id="10" name="Group 674"/>
            <p:cNvGrpSpPr/>
            <p:nvPr/>
          </p:nvGrpSpPr>
          <p:grpSpPr>
            <a:xfrm>
              <a:off x="36471225" y="7991475"/>
              <a:ext cx="1390649" cy="933451"/>
              <a:chOff x="36471225" y="7991475"/>
              <a:chExt cx="1390649" cy="933451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 rot="5400000" flipH="1" flipV="1">
                <a:off x="36423600" y="8162925"/>
                <a:ext cx="933450" cy="5905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rot="5400000" flipH="1" flipV="1">
                <a:off x="36589826" y="8224377"/>
                <a:ext cx="858172" cy="5429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rot="5400000" flipH="1" flipV="1">
                <a:off x="36759891" y="8302884"/>
                <a:ext cx="762000" cy="48208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rot="5400000" flipH="1" flipV="1">
                <a:off x="36936107" y="8408732"/>
                <a:ext cx="632337" cy="4000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rot="5400000" flipH="1" flipV="1">
                <a:off x="37113394" y="8519345"/>
                <a:ext cx="496836" cy="3143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rot="5400000" flipH="1" flipV="1">
                <a:off x="37285321" y="8606130"/>
                <a:ext cx="390525" cy="24706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rot="5400000" flipH="1" flipV="1">
                <a:off x="37465205" y="8728280"/>
                <a:ext cx="240890" cy="1524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rot="5400000" flipH="1" flipV="1">
                <a:off x="37635608" y="8808293"/>
                <a:ext cx="142875" cy="9039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 rot="5400000" flipH="1" flipV="1">
                <a:off x="37800423" y="8863474"/>
                <a:ext cx="75278" cy="4762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 rot="5400000" flipH="1" flipV="1">
                <a:off x="36457230" y="8862718"/>
                <a:ext cx="76202" cy="4821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" name="Group 663"/>
            <p:cNvGrpSpPr/>
            <p:nvPr/>
          </p:nvGrpSpPr>
          <p:grpSpPr>
            <a:xfrm flipH="1">
              <a:off x="37595175" y="8076280"/>
              <a:ext cx="1219200" cy="858173"/>
              <a:chOff x="38833424" y="8162005"/>
              <a:chExt cx="1219200" cy="858173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 rot="5400000" flipH="1" flipV="1">
                <a:off x="38799627" y="8319628"/>
                <a:ext cx="858170" cy="54292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rot="5400000" flipH="1" flipV="1">
                <a:off x="38971439" y="8405910"/>
                <a:ext cx="752476" cy="47605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rot="5400000" flipH="1" flipV="1">
                <a:off x="39150083" y="8522542"/>
                <a:ext cx="609600" cy="38566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rot="5400000" flipH="1" flipV="1">
                <a:off x="39328723" y="8629651"/>
                <a:ext cx="476251" cy="3047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 flipH="1" flipV="1">
                <a:off x="39504936" y="8748713"/>
                <a:ext cx="333376" cy="2095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rot="5400000" flipH="1" flipV="1">
                <a:off x="39680758" y="8849114"/>
                <a:ext cx="209553" cy="1325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 flipH="1" flipV="1">
                <a:off x="39854155" y="8942420"/>
                <a:ext cx="95250" cy="6026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rot="5400000" flipH="1" flipV="1">
                <a:off x="40015754" y="8983306"/>
                <a:ext cx="45166" cy="2857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rot="5400000" flipH="1" flipV="1">
                <a:off x="38826051" y="8987403"/>
                <a:ext cx="40145" cy="253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38" name="Straight Arrow Connector 394"/>
          <p:cNvCxnSpPr>
            <a:cxnSpLocks noChangeShapeType="1"/>
          </p:cNvCxnSpPr>
          <p:nvPr/>
        </p:nvCxnSpPr>
        <p:spPr bwMode="auto">
          <a:xfrm rot="16200000" flipH="1">
            <a:off x="1582328" y="2517365"/>
            <a:ext cx="437358" cy="43195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9" name="Straight Arrow Connector 394"/>
          <p:cNvCxnSpPr>
            <a:cxnSpLocks noChangeShapeType="1"/>
            <a:stCxn id="7" idx="2"/>
          </p:cNvCxnSpPr>
          <p:nvPr/>
        </p:nvCxnSpPr>
        <p:spPr bwMode="auto">
          <a:xfrm rot="5400000">
            <a:off x="3392996" y="2571588"/>
            <a:ext cx="464919" cy="524544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grpSp>
        <p:nvGrpSpPr>
          <p:cNvPr id="66" name="Group 65"/>
          <p:cNvGrpSpPr/>
          <p:nvPr/>
        </p:nvGrpSpPr>
        <p:grpSpPr>
          <a:xfrm>
            <a:off x="5069168" y="1425197"/>
            <a:ext cx="3643117" cy="1548446"/>
            <a:chOff x="4935476" y="1403627"/>
            <a:chExt cx="3643117" cy="1548446"/>
          </a:xfrm>
        </p:grpSpPr>
        <p:sp>
          <p:nvSpPr>
            <p:cNvPr id="65" name="Rectangle 64"/>
            <p:cNvSpPr/>
            <p:nvPr/>
          </p:nvSpPr>
          <p:spPr bwMode="auto">
            <a:xfrm>
              <a:off x="4935476" y="1403627"/>
              <a:ext cx="3643117" cy="1548446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58984" y="1890691"/>
              <a:ext cx="864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Li-O-D</a:t>
              </a:r>
              <a:endParaRPr lang="en-US" dirty="0">
                <a:latin typeface="+mn-lt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5037392" y="2195521"/>
              <a:ext cx="96202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Rectangle 32"/>
            <p:cNvSpPr/>
            <p:nvPr/>
          </p:nvSpPr>
          <p:spPr>
            <a:xfrm>
              <a:off x="5190430" y="2214541"/>
              <a:ext cx="6207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Li-O</a:t>
              </a:r>
              <a:endParaRPr lang="en-US" dirty="0">
                <a:latin typeface="+mn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00055" y="2004991"/>
              <a:ext cx="334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=</a:t>
              </a:r>
              <a:endParaRPr lang="en-US" sz="2000" dirty="0">
                <a:latin typeface="+mn-lt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6344853" y="2195521"/>
              <a:ext cx="104132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>
            <a:xfrm>
              <a:off x="7444680" y="2004991"/>
              <a:ext cx="334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=</a:t>
              </a:r>
              <a:endParaRPr lang="en-US" sz="2000" dirty="0">
                <a:latin typeface="+mn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662484" y="2004991"/>
              <a:ext cx="7425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n-lt"/>
                  <a:cs typeface="Times New Roman" pitchFamily="18" charset="0"/>
                </a:rPr>
                <a:t>Ratio</a:t>
              </a:r>
              <a:endParaRPr lang="en-US" dirty="0">
                <a:latin typeface="+mn-lt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6228494" y="1501952"/>
              <a:ext cx="1219200" cy="624840"/>
            </a:xfrm>
            <a:custGeom>
              <a:avLst/>
              <a:gdLst>
                <a:gd name="connsiteX0" fmla="*/ 0 w 1638300"/>
                <a:gd name="connsiteY0" fmla="*/ 942340 h 942340"/>
                <a:gd name="connsiteX1" fmla="*/ 220980 w 1638300"/>
                <a:gd name="connsiteY1" fmla="*/ 889000 h 942340"/>
                <a:gd name="connsiteX2" fmla="*/ 457200 w 1638300"/>
                <a:gd name="connsiteY2" fmla="*/ 652780 h 942340"/>
                <a:gd name="connsiteX3" fmla="*/ 876300 w 1638300"/>
                <a:gd name="connsiteY3" fmla="*/ 12700 h 942340"/>
                <a:gd name="connsiteX4" fmla="*/ 1379220 w 1638300"/>
                <a:gd name="connsiteY4" fmla="*/ 728980 h 942340"/>
                <a:gd name="connsiteX5" fmla="*/ 1638300 w 1638300"/>
                <a:gd name="connsiteY5" fmla="*/ 934720 h 94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8300" h="942340">
                  <a:moveTo>
                    <a:pt x="0" y="942340"/>
                  </a:moveTo>
                  <a:cubicBezTo>
                    <a:pt x="72390" y="939800"/>
                    <a:pt x="144780" y="937260"/>
                    <a:pt x="220980" y="889000"/>
                  </a:cubicBezTo>
                  <a:cubicBezTo>
                    <a:pt x="297180" y="840740"/>
                    <a:pt x="347980" y="798830"/>
                    <a:pt x="457200" y="652780"/>
                  </a:cubicBezTo>
                  <a:cubicBezTo>
                    <a:pt x="566420" y="506730"/>
                    <a:pt x="722630" y="0"/>
                    <a:pt x="876300" y="12700"/>
                  </a:cubicBezTo>
                  <a:cubicBezTo>
                    <a:pt x="1029970" y="25400"/>
                    <a:pt x="1252220" y="575310"/>
                    <a:pt x="1379220" y="728980"/>
                  </a:cubicBezTo>
                  <a:cubicBezTo>
                    <a:pt x="1506220" y="882650"/>
                    <a:pt x="1572260" y="908685"/>
                    <a:pt x="1638300" y="934720"/>
                  </a:cubicBez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98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6409653" y="1513381"/>
              <a:ext cx="911945" cy="612284"/>
              <a:chOff x="36471225" y="7991520"/>
              <a:chExt cx="1390310" cy="933475"/>
            </a:xfrm>
          </p:grpSpPr>
          <p:cxnSp>
            <p:nvCxnSpPr>
              <p:cNvPr id="43" name="Straight Connector 42"/>
              <p:cNvCxnSpPr/>
              <p:nvPr/>
            </p:nvCxnSpPr>
            <p:spPr bwMode="auto">
              <a:xfrm rot="5400000" flipH="1" flipV="1">
                <a:off x="36423260" y="8162976"/>
                <a:ext cx="933455" cy="59054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 rot="5400000" flipH="1" flipV="1">
                <a:off x="36589484" y="8224433"/>
                <a:ext cx="858178" cy="54292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 rot="5400000" flipH="1" flipV="1">
                <a:off x="36759549" y="8302937"/>
                <a:ext cx="762004" cy="48207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 rot="5400000" flipH="1" flipV="1">
                <a:off x="36935764" y="8408788"/>
                <a:ext cx="632340" cy="4000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 rot="5400000" flipH="1" flipV="1">
                <a:off x="37113051" y="8519412"/>
                <a:ext cx="496840" cy="314322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 rot="5400000" flipH="1" flipV="1">
                <a:off x="37284977" y="8606197"/>
                <a:ext cx="390527" cy="2470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 rot="5400000" flipH="1" flipV="1">
                <a:off x="37464861" y="8728342"/>
                <a:ext cx="240891" cy="1523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 rot="5400000" flipH="1" flipV="1">
                <a:off x="37635262" y="8808362"/>
                <a:ext cx="142876" cy="9038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37800083" y="8863528"/>
                <a:ext cx="75279" cy="4762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Straight Connector 51"/>
              <p:cNvCxnSpPr/>
              <p:nvPr/>
            </p:nvCxnSpPr>
            <p:spPr bwMode="auto">
              <a:xfrm rot="5400000" flipH="1" flipV="1">
                <a:off x="36457229" y="8862717"/>
                <a:ext cx="76203" cy="4821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3" name="Freeform 52"/>
            <p:cNvSpPr/>
            <p:nvPr/>
          </p:nvSpPr>
          <p:spPr bwMode="auto">
            <a:xfrm>
              <a:off x="6319934" y="2225852"/>
              <a:ext cx="1013460" cy="609600"/>
            </a:xfrm>
            <a:custGeom>
              <a:avLst/>
              <a:gdLst>
                <a:gd name="connsiteX0" fmla="*/ 0 w 1638300"/>
                <a:gd name="connsiteY0" fmla="*/ 942340 h 942340"/>
                <a:gd name="connsiteX1" fmla="*/ 220980 w 1638300"/>
                <a:gd name="connsiteY1" fmla="*/ 889000 h 942340"/>
                <a:gd name="connsiteX2" fmla="*/ 457200 w 1638300"/>
                <a:gd name="connsiteY2" fmla="*/ 652780 h 942340"/>
                <a:gd name="connsiteX3" fmla="*/ 876300 w 1638300"/>
                <a:gd name="connsiteY3" fmla="*/ 12700 h 942340"/>
                <a:gd name="connsiteX4" fmla="*/ 1379220 w 1638300"/>
                <a:gd name="connsiteY4" fmla="*/ 728980 h 942340"/>
                <a:gd name="connsiteX5" fmla="*/ 1638300 w 1638300"/>
                <a:gd name="connsiteY5" fmla="*/ 934720 h 94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8300" h="942340">
                  <a:moveTo>
                    <a:pt x="0" y="942340"/>
                  </a:moveTo>
                  <a:cubicBezTo>
                    <a:pt x="72390" y="939800"/>
                    <a:pt x="144780" y="937260"/>
                    <a:pt x="220980" y="889000"/>
                  </a:cubicBezTo>
                  <a:cubicBezTo>
                    <a:pt x="297180" y="840740"/>
                    <a:pt x="347980" y="798830"/>
                    <a:pt x="457200" y="652780"/>
                  </a:cubicBezTo>
                  <a:cubicBezTo>
                    <a:pt x="566420" y="506730"/>
                    <a:pt x="722630" y="0"/>
                    <a:pt x="876300" y="12700"/>
                  </a:cubicBezTo>
                  <a:cubicBezTo>
                    <a:pt x="1029970" y="25400"/>
                    <a:pt x="1252220" y="575310"/>
                    <a:pt x="1379220" y="728980"/>
                  </a:cubicBezTo>
                  <a:cubicBezTo>
                    <a:pt x="1506220" y="882650"/>
                    <a:pt x="1572260" y="908685"/>
                    <a:pt x="1638300" y="934720"/>
                  </a:cubicBez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985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grpSp>
          <p:nvGrpSpPr>
            <p:cNvPr id="54" name="Group 53"/>
            <p:cNvGrpSpPr>
              <a:grpSpLocks noChangeAspect="1"/>
            </p:cNvGrpSpPr>
            <p:nvPr/>
          </p:nvGrpSpPr>
          <p:grpSpPr>
            <a:xfrm flipH="1">
              <a:off x="6465667" y="2264934"/>
              <a:ext cx="799367" cy="562972"/>
              <a:chOff x="38833424" y="8161899"/>
              <a:chExt cx="1218675" cy="858280"/>
            </a:xfrm>
          </p:grpSpPr>
          <p:cxnSp>
            <p:nvCxnSpPr>
              <p:cNvPr id="55" name="Straight Connector 54"/>
              <p:cNvCxnSpPr/>
              <p:nvPr/>
            </p:nvCxnSpPr>
            <p:spPr bwMode="auto">
              <a:xfrm rot="5400000" flipH="1" flipV="1">
                <a:off x="38799124" y="8319520"/>
                <a:ext cx="858159" cy="54291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rot="5400000" flipH="1" flipV="1">
                <a:off x="38970934" y="8405797"/>
                <a:ext cx="752466" cy="4760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 rot="5400000" flipH="1" flipV="1">
                <a:off x="39149576" y="8522423"/>
                <a:ext cx="609591" cy="38566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5400000" flipH="1" flipV="1">
                <a:off x="39328214" y="8629524"/>
                <a:ext cx="476244" cy="3047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 rot="5400000" flipH="1" flipV="1">
                <a:off x="39504424" y="8748590"/>
                <a:ext cx="333372" cy="20954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 rot="5400000" flipH="1" flipV="1">
                <a:off x="39680243" y="8848980"/>
                <a:ext cx="209551" cy="1325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 rot="5400000" flipH="1" flipV="1">
                <a:off x="39853637" y="8942341"/>
                <a:ext cx="95250" cy="6025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 rot="5400000" flipH="1" flipV="1">
                <a:off x="40015230" y="8983310"/>
                <a:ext cx="45165" cy="285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 rot="5400000" flipH="1" flipV="1">
                <a:off x="38826051" y="8987403"/>
                <a:ext cx="40145" cy="253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5170"/>
            <a:ext cx="8229600" cy="4983163"/>
          </a:xfrm>
        </p:spPr>
        <p:txBody>
          <a:bodyPr/>
          <a:lstStyle/>
          <a:p>
            <a:r>
              <a:rPr lang="en-US" dirty="0" smtClean="0"/>
              <a:t>How is saturation calculated?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17477" y="4035091"/>
            <a:ext cx="124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No D-</a:t>
            </a:r>
            <a:r>
              <a:rPr lang="en-US" dirty="0" err="1" smtClean="0">
                <a:solidFill>
                  <a:srgbClr val="008000"/>
                </a:solidFill>
              </a:rPr>
              <a:t>irrad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09724" y="6112170"/>
            <a:ext cx="128810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O1s peaks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TJ147 - Li-2um, D2-5h (5 steps) C1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57" y="491909"/>
            <a:ext cx="3897303" cy="6025896"/>
          </a:xfrm>
          <a:prstGeom prst="rect">
            <a:avLst/>
          </a:prstGeom>
        </p:spPr>
      </p:pic>
      <p:pic>
        <p:nvPicPr>
          <p:cNvPr id="8" name="Picture 7" descr="Evolution of C1s pea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361" y="2628097"/>
            <a:ext cx="4718855" cy="3611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797" y="0"/>
            <a:ext cx="8229600" cy="639762"/>
          </a:xfrm>
        </p:spPr>
        <p:txBody>
          <a:bodyPr/>
          <a:lstStyle/>
          <a:p>
            <a:r>
              <a:rPr lang="en-US" dirty="0" err="1" smtClean="0"/>
              <a:t>Lithiated</a:t>
            </a:r>
            <a:r>
              <a:rPr lang="en-US" dirty="0" smtClean="0"/>
              <a:t> graphite – Deuterium </a:t>
            </a:r>
            <a:r>
              <a:rPr lang="en-US" dirty="0" err="1" smtClean="0"/>
              <a:t>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8065" y="1143000"/>
            <a:ext cx="5068735" cy="4983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happens in the C1s spectral range as deuterium </a:t>
            </a:r>
            <a:r>
              <a:rPr lang="en-US" sz="2400" dirty="0" err="1" smtClean="0"/>
              <a:t>fluence</a:t>
            </a:r>
            <a:r>
              <a:rPr lang="en-US" sz="2400" dirty="0" smtClean="0"/>
              <a:t> increases?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824" y="5358069"/>
            <a:ext cx="127525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C1s peaks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657964" y="3963656"/>
            <a:ext cx="5438872" cy="2616465"/>
            <a:chOff x="209630" y="967024"/>
            <a:chExt cx="5438872" cy="2616465"/>
          </a:xfrm>
        </p:grpSpPr>
        <p:pic>
          <p:nvPicPr>
            <p:cNvPr id="10" name="Content Placeholder 4" descr="Graph17.tif"/>
            <p:cNvPicPr>
              <a:picLocks noChangeAspect="1"/>
            </p:cNvPicPr>
            <p:nvPr/>
          </p:nvPicPr>
          <p:blipFill>
            <a:blip r:embed="rId2"/>
            <a:srcRect l="-181" t="6055" r="33597" b="57361"/>
            <a:stretch>
              <a:fillRect/>
            </a:stretch>
          </p:blipFill>
          <p:spPr bwMode="auto">
            <a:xfrm>
              <a:off x="213204" y="967024"/>
              <a:ext cx="5435298" cy="2285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Content Placeholder 4" descr="Graph17.tif"/>
            <p:cNvPicPr>
              <a:picLocks noChangeAspect="1"/>
            </p:cNvPicPr>
            <p:nvPr/>
          </p:nvPicPr>
          <p:blipFill>
            <a:blip r:embed="rId2"/>
            <a:srcRect l="-181" t="74253" r="33597" b="19029"/>
            <a:stretch>
              <a:fillRect/>
            </a:stretch>
          </p:blipFill>
          <p:spPr bwMode="auto">
            <a:xfrm>
              <a:off x="209630" y="3163731"/>
              <a:ext cx="5435298" cy="419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87" y="-1"/>
            <a:ext cx="8517467" cy="899627"/>
          </a:xfrm>
        </p:spPr>
        <p:txBody>
          <a:bodyPr/>
          <a:lstStyle/>
          <a:p>
            <a:r>
              <a:rPr lang="en-US" dirty="0" smtClean="0"/>
              <a:t>Deciphering D binding in </a:t>
            </a:r>
            <a:r>
              <a:rPr lang="en-US" dirty="0" err="1" smtClean="0"/>
              <a:t>lithiated</a:t>
            </a:r>
            <a:r>
              <a:rPr lang="en-US" dirty="0" smtClean="0"/>
              <a:t> graphite – Atomistic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245"/>
            <a:ext cx="8229600" cy="297876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Density functional theory (DFT)</a:t>
            </a:r>
          </a:p>
          <a:p>
            <a:pPr lvl="1"/>
            <a:r>
              <a:rPr lang="en-US" dirty="0" smtClean="0"/>
              <a:t>Examines small clusters containing Li, C, O and H</a:t>
            </a:r>
          </a:p>
          <a:p>
            <a:pPr lvl="1"/>
            <a:r>
              <a:rPr lang="en-US" dirty="0" smtClean="0"/>
              <a:t>Optimizes cluster geometry</a:t>
            </a:r>
          </a:p>
          <a:p>
            <a:pPr lvl="1"/>
            <a:r>
              <a:rPr lang="en-US" dirty="0" smtClean="0"/>
              <a:t>Considers lowest molecular </a:t>
            </a:r>
            <a:r>
              <a:rPr lang="en-US" dirty="0" err="1" smtClean="0"/>
              <a:t>orbitals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Preliminary DFT Results</a:t>
            </a:r>
          </a:p>
          <a:p>
            <a:pPr lvl="1"/>
            <a:r>
              <a:rPr lang="en-US" dirty="0" smtClean="0"/>
              <a:t>Computed Li-O-H molecular bonding occurs at BE &lt; 532 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(for O binding)</a:t>
            </a:r>
          </a:p>
          <a:p>
            <a:pPr lvl="1"/>
            <a:r>
              <a:rPr lang="en-US" dirty="0" smtClean="0"/>
              <a:t>Computed Li-C-H molecular bonding occurs at BE &lt; 285 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(for C binding)</a:t>
            </a:r>
          </a:p>
          <a:p>
            <a:r>
              <a:rPr lang="en-US" dirty="0" smtClean="0"/>
              <a:t>This is CONTRARY to experiments!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23718FA-A6D3-6241-B769-CD0E2E413CB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8940800" cy="639762"/>
          </a:xfrm>
        </p:spPr>
        <p:txBody>
          <a:bodyPr/>
          <a:lstStyle/>
          <a:p>
            <a:pPr algn="ctr"/>
            <a:r>
              <a:rPr lang="en-US" smtClean="0">
                <a:ea typeface="ＭＳ Ｐゴシック" charset="-128"/>
                <a:cs typeface="ＭＳ Ｐゴシック" charset="-128"/>
              </a:rPr>
              <a:t>Quantum calculations with Li : Problems!!! Require all-electron calculations!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52875" y="6565900"/>
            <a:ext cx="1238250" cy="292100"/>
          </a:xfrm>
          <a:prstGeom prst="rect">
            <a:avLst/>
          </a:prstGeom>
          <a:noFill/>
        </p:spPr>
        <p:txBody>
          <a:bodyPr/>
          <a:lstStyle/>
          <a:p>
            <a:fld id="{890EF793-05BA-504D-A087-26C410B4201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482600" y="61277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B5C0233-76F0-4B49-BBA0-FAF2899ADCF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413" name="Rectangle 7"/>
          <p:cNvSpPr>
            <a:spLocks/>
          </p:cNvSpPr>
          <p:nvPr/>
        </p:nvSpPr>
        <p:spPr bwMode="auto">
          <a:xfrm>
            <a:off x="177800" y="1092200"/>
            <a:ext cx="609600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  <a:spAutoFit/>
          </a:bodyPr>
          <a:lstStyle/>
          <a:p>
            <a:r>
              <a:rPr lang="en-US" sz="2500">
                <a:ea typeface="Arial" charset="0"/>
                <a:cs typeface="Arial" charset="0"/>
              </a:rPr>
              <a:t> </a:t>
            </a:r>
            <a:r>
              <a:rPr lang="en-US" sz="1700">
                <a:ea typeface="Arial" charset="0"/>
                <a:cs typeface="Arial" charset="0"/>
              </a:rPr>
              <a:t>Li on graphite surface, Adsorption, H co-adsorption, oxidation</a:t>
            </a:r>
            <a:r>
              <a:rPr lang="en-US" sz="2500"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414" name="Rectangle 7"/>
          <p:cNvSpPr>
            <a:spLocks/>
          </p:cNvSpPr>
          <p:nvPr/>
        </p:nvSpPr>
        <p:spPr bwMode="auto">
          <a:xfrm>
            <a:off x="228600" y="1447800"/>
            <a:ext cx="601980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700">
                <a:ea typeface="Arial" charset="0"/>
                <a:cs typeface="Arial" charset="0"/>
              </a:rPr>
              <a:t>Li intercalation in graphite, Adsorption H retention &amp; diffusion</a:t>
            </a:r>
            <a:r>
              <a:rPr lang="en-US" sz="2500"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741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8888" y="1676400"/>
            <a:ext cx="2373312" cy="2751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6" name="TextBox 11"/>
          <p:cNvSpPr txBox="1">
            <a:spLocks noChangeArrowheads="1"/>
          </p:cNvSpPr>
          <p:nvPr/>
        </p:nvSpPr>
        <p:spPr bwMode="auto">
          <a:xfrm>
            <a:off x="927100" y="4851400"/>
            <a:ext cx="6591300" cy="307975"/>
          </a:xfrm>
          <a:prstGeom prst="rect">
            <a:avLst/>
          </a:prstGeom>
          <a:solidFill>
            <a:srgbClr val="EAFFB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For low-energy scattering, DFT calculations not good: Produces false bumps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8588" y="5156200"/>
            <a:ext cx="9015412" cy="13239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sz="1600"/>
              <a:t>DFT calculation with C and O in hydrogenated Li shows qualitative disagreement with XPS data*</a:t>
            </a:r>
          </a:p>
          <a:p>
            <a:pPr marL="228600" indent="-228600">
              <a:buFont typeface="Arial" charset="0"/>
              <a:buChar char="•"/>
            </a:pPr>
            <a:r>
              <a:rPr lang="en-US" sz="1600" b="1">
                <a:solidFill>
                  <a:srgbClr val="FF0000"/>
                </a:solidFill>
              </a:rPr>
              <a:t>Systems involving Li require advanced  quantum-computational-chemistry calculation (even for  production of the ground MD potential)</a:t>
            </a:r>
          </a:p>
          <a:p>
            <a:pPr marL="228600" indent="-228600"/>
            <a:r>
              <a:rPr lang="en-US" sz="1600"/>
              <a:t> </a:t>
            </a:r>
          </a:p>
        </p:txBody>
      </p:sp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3962400" y="6223000"/>
            <a:ext cx="4052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C.N. Taylor, et al. J. Nucl. Mater. Submitted 2010</a:t>
            </a:r>
          </a:p>
        </p:txBody>
      </p:sp>
      <p:pic>
        <p:nvPicPr>
          <p:cNvPr id="17419" name="Picture 15" descr="PES_Li-Li.pdf"/>
          <p:cNvPicPr>
            <a:picLocks noChangeAspect="1"/>
          </p:cNvPicPr>
          <p:nvPr/>
        </p:nvPicPr>
        <p:blipFill>
          <a:blip r:embed="rId4"/>
          <a:srcRect l="7797" t="17407" r="14874" b="20184"/>
          <a:stretch>
            <a:fillRect/>
          </a:stretch>
        </p:blipFill>
        <p:spPr bwMode="auto">
          <a:xfrm>
            <a:off x="3365500" y="1905000"/>
            <a:ext cx="26241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16" descr="PES_Li_H.pdf"/>
          <p:cNvPicPr>
            <a:picLocks noChangeAspect="1"/>
          </p:cNvPicPr>
          <p:nvPr/>
        </p:nvPicPr>
        <p:blipFill>
          <a:blip r:embed="rId5"/>
          <a:srcRect l="6815" t="16481" r="13499" b="19815"/>
          <a:stretch>
            <a:fillRect/>
          </a:stretch>
        </p:blipFill>
        <p:spPr bwMode="auto">
          <a:xfrm>
            <a:off x="177800" y="1892300"/>
            <a:ext cx="2625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8" descr="C:\Documents and Settings\ctaylor\My Documents\Downloads\ORNL 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3382" y="1108678"/>
            <a:ext cx="9271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SSEL Template (small)">
  <a:themeElements>
    <a:clrScheme name="Lecture_NUCL 320_Templat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cture_NUCL 320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Lecture_NUCL 320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_NUCL 320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_NUCL 320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_NUCL 320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_NUCL 320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_NUCL 320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_NUCL 320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_NUCL 320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_NUCL 320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_NUCL 320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_NUCL 320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_NUCL 320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RSSEL Template (small).potx</Template>
  <TotalTime>2290</TotalTime>
  <Words>1825</Words>
  <Application>Microsoft Macintosh PowerPoint</Application>
  <PresentationFormat>Letter Paper (8.5x11 in)</PresentationFormat>
  <Paragraphs>267</Paragraphs>
  <Slides>24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RSSEL Template (small)</vt:lpstr>
      <vt:lpstr>Document</vt:lpstr>
      <vt:lpstr>NSTX PFC diagnostic probe development and results </vt:lpstr>
      <vt:lpstr>Summary</vt:lpstr>
      <vt:lpstr>Lithiated graphite – influence of D+ irradiation</vt:lpstr>
      <vt:lpstr>Laboratory experiments consistent with surface chemistry of NSTX tiles</vt:lpstr>
      <vt:lpstr>Lithiated graphite – Deuterium fluence</vt:lpstr>
      <vt:lpstr>Lithiated graphite – Deuterium fluence</vt:lpstr>
      <vt:lpstr>Lithiated graphite – Deuterium fluence</vt:lpstr>
      <vt:lpstr>Deciphering D binding in lithiated graphite – Atomistic simulations</vt:lpstr>
      <vt:lpstr>Quantum calculations with Li : Problems!!! Require all-electron calculations!</vt:lpstr>
      <vt:lpstr>Deciphering D binding in lithiated graphite – Atomistic simulations</vt:lpstr>
      <vt:lpstr>Midpoint summary</vt:lpstr>
      <vt:lpstr>Porous molybdenum</vt:lpstr>
      <vt:lpstr>Porous Mo – 4 irradiation scenarios</vt:lpstr>
      <vt:lpstr>Porous molybdenum – % Concentrations</vt:lpstr>
      <vt:lpstr>Porous Mo – 5 irradiation scenarios</vt:lpstr>
      <vt:lpstr>Slide 16</vt:lpstr>
      <vt:lpstr>MAPP – Building from experience</vt:lpstr>
      <vt:lpstr>MAPP: Materials analysis particle probe</vt:lpstr>
      <vt:lpstr>Internal/external layout of MAPP</vt:lpstr>
      <vt:lpstr>New Probe Head Design </vt:lpstr>
      <vt:lpstr>MAPP on NSTX: Logistics</vt:lpstr>
      <vt:lpstr>Conclusions</vt:lpstr>
      <vt:lpstr>Conclusions</vt:lpstr>
      <vt:lpstr>Future work</vt:lpstr>
    </vt:vector>
  </TitlesOfParts>
  <Company>Purdue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Experiments at Purdue University in support of fusion materials</dc:title>
  <dc:creator>Chase Taylor</dc:creator>
  <cp:lastModifiedBy>Jean Paul Allain</cp:lastModifiedBy>
  <cp:revision>70</cp:revision>
  <cp:lastPrinted>2010-08-06T14:08:55Z</cp:lastPrinted>
  <dcterms:created xsi:type="dcterms:W3CDTF">2010-08-06T06:53:55Z</dcterms:created>
  <dcterms:modified xsi:type="dcterms:W3CDTF">2010-08-06T14:33:25Z</dcterms:modified>
</cp:coreProperties>
</file>