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79" d="100"/>
          <a:sy n="79" d="100"/>
        </p:scale>
        <p:origin x="-16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7231AA-F290-4B71-83BC-D0EA6D214E12}" type="datetimeFigureOut">
              <a:rPr lang="en-US" smtClean="0"/>
              <a:pPr/>
              <a:t>8/17/2009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231AA-F290-4B71-83BC-D0EA6D214E12}" type="datetimeFigureOut">
              <a:rPr lang="en-US" smtClean="0"/>
              <a:pPr/>
              <a:t>8/17/2009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231AA-F290-4B71-83BC-D0EA6D214E12}" type="datetimeFigureOut">
              <a:rPr lang="en-US" smtClean="0"/>
              <a:pPr/>
              <a:t>8/17/2009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231AA-F290-4B71-83BC-D0EA6D214E12}" type="datetimeFigureOut">
              <a:rPr lang="en-US" smtClean="0"/>
              <a:pPr/>
              <a:t>8/17/2009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7231AA-F290-4B71-83BC-D0EA6D214E12}" type="datetimeFigureOut">
              <a:rPr lang="en-US" smtClean="0"/>
              <a:pPr/>
              <a:t>8/17/2009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7231AA-F290-4B71-83BC-D0EA6D214E12}" type="datetimeFigureOut">
              <a:rPr lang="en-US" smtClean="0"/>
              <a:pPr/>
              <a:t>8/17/2009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7231AA-F290-4B71-83BC-D0EA6D214E12}" type="datetimeFigureOut">
              <a:rPr lang="en-US" smtClean="0"/>
              <a:pPr/>
              <a:t>8/17/2009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7231AA-F290-4B71-83BC-D0EA6D214E12}" type="datetimeFigureOut">
              <a:rPr lang="en-US" smtClean="0"/>
              <a:pPr/>
              <a:t>8/17/2009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231AA-F290-4B71-83BC-D0EA6D214E12}" type="datetimeFigureOut">
              <a:rPr lang="en-US" smtClean="0"/>
              <a:pPr/>
              <a:t>8/17/2009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231AA-F290-4B71-83BC-D0EA6D214E12}" type="datetimeFigureOut">
              <a:rPr lang="en-US" smtClean="0"/>
              <a:pPr/>
              <a:t>8/17/2009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231AA-F290-4B71-83BC-D0EA6D214E12}" type="datetimeFigureOut">
              <a:rPr lang="en-US" smtClean="0"/>
              <a:pPr/>
              <a:t>8/17/2009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6639E-72F1-42B9-9999-FBC71785A0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231AA-F290-4B71-83BC-D0EA6D214E12}" type="datetimeFigureOut">
              <a:rPr lang="en-US" smtClean="0"/>
              <a:pPr/>
              <a:t>8/17/2009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6639E-72F1-42B9-9999-FBC71785A0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975"/>
            <a:ext cx="7772400" cy="1470025"/>
          </a:xfrm>
        </p:spPr>
        <p:txBody>
          <a:bodyPr>
            <a:normAutofit/>
          </a:bodyPr>
          <a:lstStyle/>
          <a:p>
            <a:r>
              <a:rPr lang="en-US" b="1" dirty="0" smtClean="0">
                <a:solidFill>
                  <a:srgbClr val="0000FF"/>
                </a:solidFill>
              </a:rPr>
              <a:t>US TBM Activities and Collaboration Discussion</a:t>
            </a:r>
            <a:endParaRPr lang="en-US" b="1" dirty="0">
              <a:solidFill>
                <a:srgbClr val="0000FF"/>
              </a:solidFill>
            </a:endParaRPr>
          </a:p>
        </p:txBody>
      </p:sp>
      <p:sp>
        <p:nvSpPr>
          <p:cNvPr id="3" name="Subtitle 2"/>
          <p:cNvSpPr>
            <a:spLocks noGrp="1"/>
          </p:cNvSpPr>
          <p:nvPr>
            <p:ph type="subTitle" idx="1"/>
          </p:nvPr>
        </p:nvSpPr>
        <p:spPr>
          <a:xfrm>
            <a:off x="1371600" y="3533272"/>
            <a:ext cx="6400800" cy="685800"/>
          </a:xfrm>
        </p:spPr>
        <p:txBody>
          <a:bodyPr>
            <a:normAutofit/>
          </a:bodyPr>
          <a:lstStyle/>
          <a:p>
            <a:r>
              <a:rPr lang="en-US" dirty="0" smtClean="0">
                <a:solidFill>
                  <a:schemeClr val="tx1"/>
                </a:solidFill>
              </a:rPr>
              <a:t>Mohamed Abdou</a:t>
            </a:r>
            <a:endParaRPr lang="en-US" dirty="0">
              <a:solidFill>
                <a:schemeClr val="tx1"/>
              </a:solidFill>
            </a:endParaRPr>
          </a:p>
        </p:txBody>
      </p:sp>
      <p:sp>
        <p:nvSpPr>
          <p:cNvPr id="4" name="TextBox 3"/>
          <p:cNvSpPr txBox="1"/>
          <p:nvPr/>
        </p:nvSpPr>
        <p:spPr>
          <a:xfrm>
            <a:off x="1143000" y="5562600"/>
            <a:ext cx="6934200" cy="477054"/>
          </a:xfrm>
          <a:prstGeom prst="rect">
            <a:avLst/>
          </a:prstGeom>
          <a:noFill/>
        </p:spPr>
        <p:txBody>
          <a:bodyPr wrap="square" rtlCol="0">
            <a:spAutoFit/>
          </a:bodyPr>
          <a:lstStyle/>
          <a:p>
            <a:pPr algn="ctr"/>
            <a:r>
              <a:rPr lang="en-US" sz="2500" dirty="0" smtClean="0"/>
              <a:t>FNST Meeting held at UCLA, August 18-20, 2009</a:t>
            </a:r>
            <a:endParaRPr lang="en-US"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28"/>
            <a:ext cx="8229600" cy="639762"/>
          </a:xfrm>
        </p:spPr>
        <p:txBody>
          <a:bodyPr>
            <a:normAutofit fontScale="90000"/>
          </a:bodyPr>
          <a:lstStyle/>
          <a:p>
            <a:r>
              <a:rPr lang="en-US" b="1" dirty="0" smtClean="0">
                <a:solidFill>
                  <a:srgbClr val="0000FF"/>
                </a:solidFill>
              </a:rPr>
              <a:t>Key points on US FNST Status</a:t>
            </a:r>
            <a:endParaRPr lang="en-US" b="1" dirty="0">
              <a:solidFill>
                <a:srgbClr val="0000FF"/>
              </a:solidFill>
            </a:endParaRPr>
          </a:p>
        </p:txBody>
      </p:sp>
      <p:sp>
        <p:nvSpPr>
          <p:cNvPr id="3" name="Content Placeholder 2"/>
          <p:cNvSpPr>
            <a:spLocks noGrp="1"/>
          </p:cNvSpPr>
          <p:nvPr>
            <p:ph idx="1"/>
          </p:nvPr>
        </p:nvSpPr>
        <p:spPr>
          <a:xfrm>
            <a:off x="216568" y="760397"/>
            <a:ext cx="8686800" cy="6285296"/>
          </a:xfrm>
        </p:spPr>
        <p:txBody>
          <a:bodyPr>
            <a:noAutofit/>
          </a:bodyPr>
          <a:lstStyle/>
          <a:p>
            <a:r>
              <a:rPr lang="en-US" sz="2000" dirty="0" smtClean="0"/>
              <a:t>The US FNST research activities continue to focus on the most important technical issues with high scientific content and substantial potential for an improved vision of a fusion energy system.</a:t>
            </a:r>
          </a:p>
          <a:p>
            <a:endParaRPr lang="en-US" sz="2000" dirty="0" smtClean="0"/>
          </a:p>
          <a:p>
            <a:r>
              <a:rPr lang="en-US" sz="2000" dirty="0" smtClean="0"/>
              <a:t>The US continues to perform R&amp;D on its preferred blanket concepts: DCLL and PBCB (the much larger part being DCLL).</a:t>
            </a:r>
          </a:p>
          <a:p>
            <a:endParaRPr lang="en-US" sz="2000" dirty="0" smtClean="0"/>
          </a:p>
          <a:p>
            <a:r>
              <a:rPr lang="en-US" sz="2000" dirty="0" smtClean="0"/>
              <a:t>Such FNST research effort and R&amp;D is needed for ITER TBM, for FNSF, or any DT-related facility in the US. It is also necessary in order 1- for the US to develop (any) meaningful perspective on the most challenging fusion issues that lie ahead, and 2- for the US gain access to information from the much larger international activities</a:t>
            </a:r>
          </a:p>
          <a:p>
            <a:endParaRPr lang="en-US" sz="2000" dirty="0" smtClean="0"/>
          </a:p>
          <a:p>
            <a:r>
              <a:rPr lang="en-US" sz="2000" dirty="0" smtClean="0"/>
              <a:t>The US, despite severely limited resources, continues to have leadership in the world program in key technical areas. The US FNST team still has major influence on the strategy, priorities, and activities of the international program.</a:t>
            </a:r>
          </a:p>
          <a:p>
            <a:endParaRPr lang="en-US" sz="2000" dirty="0" smtClean="0"/>
          </a:p>
          <a:p>
            <a:r>
              <a:rPr lang="en-US" sz="2000" b="1" dirty="0" smtClean="0">
                <a:solidFill>
                  <a:srgbClr val="FF0000"/>
                </a:solidFill>
              </a:rPr>
              <a:t>Resources allocated to FNST in the US must be increased soon!!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496"/>
            <a:ext cx="8229600" cy="581526"/>
          </a:xfrm>
        </p:spPr>
        <p:txBody>
          <a:bodyPr>
            <a:normAutofit fontScale="90000"/>
          </a:bodyPr>
          <a:lstStyle/>
          <a:p>
            <a:r>
              <a:rPr lang="en-US" b="1" dirty="0" smtClean="0">
                <a:solidFill>
                  <a:srgbClr val="0000FF"/>
                </a:solidFill>
              </a:rPr>
              <a:t>Recent Actions on ITER TBM </a:t>
            </a:r>
            <a:endParaRPr lang="en-US" b="1" dirty="0">
              <a:solidFill>
                <a:srgbClr val="0000FF"/>
              </a:solidFill>
            </a:endParaRPr>
          </a:p>
        </p:txBody>
      </p:sp>
      <p:sp>
        <p:nvSpPr>
          <p:cNvPr id="3" name="Content Placeholder 2"/>
          <p:cNvSpPr>
            <a:spLocks noGrp="1"/>
          </p:cNvSpPr>
          <p:nvPr>
            <p:ph idx="1"/>
          </p:nvPr>
        </p:nvSpPr>
        <p:spPr>
          <a:xfrm>
            <a:off x="457200" y="1331504"/>
            <a:ext cx="8229600" cy="5386930"/>
          </a:xfrm>
        </p:spPr>
        <p:txBody>
          <a:bodyPr>
            <a:noAutofit/>
          </a:bodyPr>
          <a:lstStyle/>
          <a:p>
            <a:r>
              <a:rPr lang="en-US" sz="2000" dirty="0" smtClean="0"/>
              <a:t>The ITER TBM program has been formalized by the ITER Council as an important part of ITER and as essential to ITER achieving its objectives.</a:t>
            </a:r>
          </a:p>
          <a:p>
            <a:r>
              <a:rPr lang="en-US" sz="2000" dirty="0" smtClean="0"/>
              <a:t>A TBM program committee (TBM-PC) has been formed with official participation by the 7 parties.</a:t>
            </a:r>
          </a:p>
          <a:p>
            <a:r>
              <a:rPr lang="en-US" sz="2000" dirty="0" smtClean="0">
                <a:solidFill>
                  <a:srgbClr val="0000FF"/>
                </a:solidFill>
              </a:rPr>
              <a:t>TBM-PC reports directly to the ITER Council.</a:t>
            </a:r>
          </a:p>
          <a:p>
            <a:r>
              <a:rPr lang="en-US" sz="2000" dirty="0" smtClean="0"/>
              <a:t>TBM-PC met last March. Next meeting is scheduled for September 30, 2009.</a:t>
            </a:r>
          </a:p>
          <a:p>
            <a:r>
              <a:rPr lang="en-US" sz="2000" dirty="0" smtClean="0">
                <a:solidFill>
                  <a:srgbClr val="0000FF"/>
                </a:solidFill>
              </a:rPr>
              <a:t>TBM-PC-1 assigned half-port in ITER to test DCLL. The US agreed to serve as “interface coordinator” for this DCLL half-port.</a:t>
            </a:r>
          </a:p>
          <a:p>
            <a:pPr lvl="1"/>
            <a:r>
              <a:rPr lang="en-US" sz="2000" dirty="0" smtClean="0"/>
              <a:t>US “interface coordinator” function is similar to that of a “concept leader”, but with the understanding that the US does not have the resources at present to fulfill the responsibilities of a concept leader. The US will do only limited effort – often on delayed time schedule, and will seek support from other parties.</a:t>
            </a:r>
            <a:endParaRPr lang="en-US" sz="2000" dirty="0"/>
          </a:p>
          <a:p>
            <a:pPr lvl="1"/>
            <a:endParaRPr lang="en-US" sz="2000" dirty="0" smtClean="0"/>
          </a:p>
          <a:p>
            <a:r>
              <a:rPr lang="en-US" sz="2000" dirty="0" smtClean="0"/>
              <a:t>China notified ITER Council that China will not serve as </a:t>
            </a:r>
            <a:r>
              <a:rPr lang="en-US" sz="2000" dirty="0"/>
              <a:t>P</a:t>
            </a:r>
            <a:r>
              <a:rPr lang="en-US" sz="2000" dirty="0" smtClean="0"/>
              <a:t>ort Master.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5"/>
            <a:ext cx="8229600" cy="949693"/>
          </a:xfrm>
        </p:spPr>
        <p:txBody>
          <a:bodyPr>
            <a:normAutofit fontScale="90000"/>
          </a:bodyPr>
          <a:lstStyle/>
          <a:p>
            <a:r>
              <a:rPr lang="en-US" sz="3800" b="1" dirty="0" smtClean="0">
                <a:solidFill>
                  <a:srgbClr val="0000FF"/>
                </a:solidFill>
              </a:rPr>
              <a:t>International Collaboration Discussions on ITER TBM Partnerships</a:t>
            </a:r>
            <a:endParaRPr lang="en-US" sz="3800" b="1" dirty="0">
              <a:solidFill>
                <a:srgbClr val="0000FF"/>
              </a:solidFill>
            </a:endParaRPr>
          </a:p>
        </p:txBody>
      </p:sp>
      <p:sp>
        <p:nvSpPr>
          <p:cNvPr id="3" name="Content Placeholder 2"/>
          <p:cNvSpPr>
            <a:spLocks noGrp="1"/>
          </p:cNvSpPr>
          <p:nvPr>
            <p:ph idx="1"/>
          </p:nvPr>
        </p:nvSpPr>
        <p:spPr>
          <a:xfrm>
            <a:off x="457200" y="1143000"/>
            <a:ext cx="8229600" cy="5257800"/>
          </a:xfrm>
        </p:spPr>
        <p:txBody>
          <a:bodyPr>
            <a:noAutofit/>
          </a:bodyPr>
          <a:lstStyle/>
          <a:p>
            <a:r>
              <a:rPr lang="en-US" sz="2000" dirty="0" smtClean="0"/>
              <a:t>THE US is exploring options for partnerships on ITER-TBM.                             US Highest priority is on partnerships with EU and Japan.</a:t>
            </a:r>
          </a:p>
          <a:p>
            <a:r>
              <a:rPr lang="en-US" sz="2000" dirty="0" smtClean="0"/>
              <a:t>An </a:t>
            </a:r>
            <a:r>
              <a:rPr lang="en-US" sz="2000" b="1" dirty="0" smtClean="0">
                <a:solidFill>
                  <a:srgbClr val="0000FF"/>
                </a:solidFill>
              </a:rPr>
              <a:t>EU-US meeting </a:t>
            </a:r>
            <a:r>
              <a:rPr lang="en-US" sz="2000" dirty="0" smtClean="0"/>
              <a:t>was held at F4E in Barcelona on April 29-30, 2009.</a:t>
            </a:r>
          </a:p>
          <a:p>
            <a:pPr>
              <a:buNone/>
            </a:pPr>
            <a:r>
              <a:rPr lang="en-US" sz="2000" dirty="0"/>
              <a:t>	</a:t>
            </a:r>
            <a:r>
              <a:rPr lang="en-US" sz="2000" dirty="0" smtClean="0"/>
              <a:t>Main topics:</a:t>
            </a:r>
          </a:p>
          <a:p>
            <a:pPr lvl="1"/>
            <a:r>
              <a:rPr lang="en-US" sz="2000" dirty="0" smtClean="0"/>
              <a:t>US contribution to HCLL</a:t>
            </a:r>
          </a:p>
          <a:p>
            <a:pPr lvl="1"/>
            <a:r>
              <a:rPr lang="en-US" sz="2000" dirty="0" smtClean="0"/>
              <a:t>EU contribution to DCLL</a:t>
            </a:r>
          </a:p>
          <a:p>
            <a:pPr lvl="1"/>
            <a:r>
              <a:rPr lang="en-US" sz="2000" dirty="0" smtClean="0"/>
              <a:t>Seeking EU support on </a:t>
            </a:r>
            <a:r>
              <a:rPr lang="en-US" sz="2000" dirty="0" err="1" smtClean="0"/>
              <a:t>ferritic</a:t>
            </a:r>
            <a:r>
              <a:rPr lang="en-US" sz="2000" dirty="0" smtClean="0"/>
              <a:t> steel fabrication/joining for DCLL</a:t>
            </a:r>
          </a:p>
          <a:p>
            <a:r>
              <a:rPr lang="en-US" sz="2000" dirty="0" smtClean="0"/>
              <a:t>A </a:t>
            </a:r>
            <a:r>
              <a:rPr lang="en-US" sz="2000" b="1" dirty="0" smtClean="0">
                <a:solidFill>
                  <a:srgbClr val="0000FF"/>
                </a:solidFill>
              </a:rPr>
              <a:t>Japan-US</a:t>
            </a:r>
            <a:r>
              <a:rPr lang="en-US" sz="2000" dirty="0" smtClean="0"/>
              <a:t> meeting was held in Tokyo on August 4-5, 2009 (meeting included JAEA and Japanese universities). Main Topics:</a:t>
            </a:r>
          </a:p>
          <a:p>
            <a:pPr lvl="1"/>
            <a:r>
              <a:rPr lang="en-US" sz="2000" dirty="0" smtClean="0"/>
              <a:t>US contribution to WCCB</a:t>
            </a:r>
          </a:p>
          <a:p>
            <a:pPr lvl="1"/>
            <a:r>
              <a:rPr lang="en-US" sz="2000" dirty="0" smtClean="0"/>
              <a:t>Japan contribution to DCLL</a:t>
            </a:r>
          </a:p>
          <a:p>
            <a:pPr lvl="1"/>
            <a:r>
              <a:rPr lang="en-US" sz="2000" dirty="0" smtClean="0"/>
              <a:t>Options for Japan to support fabrication of structure for DCLL</a:t>
            </a:r>
            <a:endParaRPr lang="en-US" sz="2000" dirty="0"/>
          </a:p>
          <a:p>
            <a:pPr>
              <a:buNone/>
            </a:pPr>
            <a:r>
              <a:rPr lang="en-US" sz="2000" dirty="0" smtClean="0"/>
              <a:t> </a:t>
            </a:r>
          </a:p>
          <a:p>
            <a:pPr>
              <a:buNone/>
            </a:pPr>
            <a:r>
              <a:rPr lang="en-US" sz="2000" b="1" dirty="0" smtClean="0">
                <a:solidFill>
                  <a:srgbClr val="0000FF"/>
                </a:solidFill>
              </a:rPr>
              <a:t>Both meetings with EU and Japan were successful. We are pleased with the enthusiasm of EU and Japan to collaborate with the US.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410</Words>
  <Application>Microsoft Office PowerPoint</Application>
  <PresentationFormat>On-screen Show (4:3)</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US TBM Activities and Collaboration Discussion</vt:lpstr>
      <vt:lpstr>Key points on US FNST Status</vt:lpstr>
      <vt:lpstr>Recent Actions on ITER TBM </vt:lpstr>
      <vt:lpstr>International Collaboration Discussions on ITER TBM Partnerships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TBM Activities and Collaboration Discussion</dc:title>
  <dc:creator>a</dc:creator>
  <cp:lastModifiedBy>a</cp:lastModifiedBy>
  <cp:revision>15</cp:revision>
  <dcterms:created xsi:type="dcterms:W3CDTF">2009-08-16T22:04:06Z</dcterms:created>
  <dcterms:modified xsi:type="dcterms:W3CDTF">2009-08-17T17:13:20Z</dcterms:modified>
</cp:coreProperties>
</file>