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16"/>
  </p:notesMasterIdLst>
  <p:sldIdLst>
    <p:sldId id="256" r:id="rId5"/>
    <p:sldId id="267" r:id="rId6"/>
    <p:sldId id="268" r:id="rId7"/>
    <p:sldId id="269" r:id="rId8"/>
    <p:sldId id="270" r:id="rId9"/>
    <p:sldId id="261" r:id="rId10"/>
    <p:sldId id="265" r:id="rId11"/>
    <p:sldId id="262" r:id="rId12"/>
    <p:sldId id="257" r:id="rId13"/>
    <p:sldId id="263" r:id="rId14"/>
    <p:sldId id="264"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1061A07-DAF5-4C2E-97B3-E95C5F8EAEB9}" type="datetimeFigureOut">
              <a:rPr lang="en-US" smtClean="0"/>
              <a:pPr/>
              <a:t>8/2/2010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599D202-DCA9-419E-A7B1-19ADE7485A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F30D2E-121C-4602-9185-E4DB28953378}" type="slidenum">
              <a:rPr lang="en-US">
                <a:solidFill>
                  <a:prstClr val="black"/>
                </a:solidFill>
              </a:rPr>
              <a:pPr/>
              <a:t>2</a:t>
            </a:fld>
            <a:endParaRPr lang="en-US">
              <a:solidFill>
                <a:prstClr val="black"/>
              </a:solidFill>
            </a:endParaRPr>
          </a:p>
        </p:txBody>
      </p:sp>
      <p:sp>
        <p:nvSpPr>
          <p:cNvPr id="63491" name="Rectangle 2"/>
          <p:cNvSpPr>
            <a:spLocks noGrp="1" noRot="1" noChangeAspect="1" noChangeArrowheads="1" noTextEdit="1"/>
          </p:cNvSpPr>
          <p:nvPr>
            <p:ph type="sldImg"/>
          </p:nvPr>
        </p:nvSpPr>
        <p:spPr>
          <a:xfrm>
            <a:off x="1206500" y="704850"/>
            <a:ext cx="4694238" cy="3519488"/>
          </a:xfrm>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FC8A00C-C2FB-487B-8C1C-706BA5EF307A}" type="slidenum">
              <a:rPr lang="en-US">
                <a:solidFill>
                  <a:prstClr val="black"/>
                </a:solidFill>
              </a:rPr>
              <a:pPr/>
              <a:t>3</a:t>
            </a:fld>
            <a:endParaRPr lang="en-US">
              <a:solidFill>
                <a:prstClr val="black"/>
              </a:solidFill>
            </a:endParaRPr>
          </a:p>
        </p:txBody>
      </p:sp>
      <p:sp>
        <p:nvSpPr>
          <p:cNvPr id="64515" name="Rectangle 2"/>
          <p:cNvSpPr>
            <a:spLocks noGrp="1" noRot="1" noChangeAspect="1" noChangeArrowheads="1" noTextEdit="1"/>
          </p:cNvSpPr>
          <p:nvPr>
            <p:ph type="sldImg"/>
          </p:nvPr>
        </p:nvSpPr>
        <p:spPr>
          <a:xfrm>
            <a:off x="1206500" y="704850"/>
            <a:ext cx="4694238" cy="3519488"/>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3D818F7-8092-4805-AC10-02F414008318}" type="slidenum">
              <a:rPr lang="en-US">
                <a:solidFill>
                  <a:prstClr val="black"/>
                </a:solidFill>
              </a:rPr>
              <a:pPr/>
              <a:t>4</a:t>
            </a:fld>
            <a:endParaRPr lang="en-US">
              <a:solidFill>
                <a:prstClr val="black"/>
              </a:solidFill>
            </a:endParaRPr>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5541" name="Slide Number Placeholder 3"/>
          <p:cNvSpPr txBox="1">
            <a:spLocks noGrp="1"/>
          </p:cNvSpPr>
          <p:nvPr/>
        </p:nvSpPr>
        <p:spPr bwMode="auto">
          <a:xfrm>
            <a:off x="4023092" y="8917422"/>
            <a:ext cx="3077739" cy="469424"/>
          </a:xfrm>
          <a:prstGeom prst="rect">
            <a:avLst/>
          </a:prstGeom>
          <a:noFill/>
          <a:ln w="9525">
            <a:noFill/>
            <a:miter lim="800000"/>
            <a:headEnd/>
            <a:tailEnd/>
          </a:ln>
        </p:spPr>
        <p:txBody>
          <a:bodyPr lIns="93106" tIns="46553" rIns="93106" bIns="46553" anchor="b"/>
          <a:lstStyle/>
          <a:p>
            <a:pPr algn="r" defTabSz="930838" fontAlgn="base">
              <a:spcBef>
                <a:spcPct val="0"/>
              </a:spcBef>
              <a:spcAft>
                <a:spcPct val="0"/>
              </a:spcAft>
            </a:pPr>
            <a:fld id="{1104AEC9-3FAC-4E99-B7E2-B3A1E2E8A7FF}" type="slidenum">
              <a:rPr lang="en-US" sz="1200" smtClean="0">
                <a:solidFill>
                  <a:prstClr val="black"/>
                </a:solidFill>
              </a:rPr>
              <a:pPr algn="r" defTabSz="930838" fontAlgn="base">
                <a:spcBef>
                  <a:spcPct val="0"/>
                </a:spcBef>
                <a:spcAft>
                  <a:spcPct val="0"/>
                </a:spcAft>
              </a:pPr>
              <a:t>4</a:t>
            </a:fld>
            <a:endParaRPr lang="en-US" sz="1200"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49AF5-C256-4D34-A230-D458D4F24565}" type="slidenum">
              <a:rPr lang="en-GB"/>
              <a:pPr/>
              <a:t>7</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710248" y="4459526"/>
            <a:ext cx="5681980" cy="4224814"/>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11263" y="714375"/>
            <a:ext cx="4645025" cy="3484563"/>
          </a:xfrm>
          <a:ln/>
        </p:spPr>
      </p:sp>
      <p:sp>
        <p:nvSpPr>
          <p:cNvPr id="94211" name="Rectangle 3"/>
          <p:cNvSpPr>
            <a:spLocks noGrp="1" noChangeArrowheads="1"/>
          </p:cNvSpPr>
          <p:nvPr>
            <p:ph type="body" idx="1"/>
          </p:nvPr>
        </p:nvSpPr>
        <p:spPr>
          <a:xfrm>
            <a:off x="934050" y="4506406"/>
            <a:ext cx="5195844" cy="419904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11263" y="714375"/>
            <a:ext cx="4645025" cy="3484563"/>
          </a:xfrm>
          <a:ln/>
        </p:spPr>
      </p:sp>
      <p:sp>
        <p:nvSpPr>
          <p:cNvPr id="94211" name="Rectangle 3"/>
          <p:cNvSpPr>
            <a:spLocks noGrp="1" noChangeArrowheads="1"/>
          </p:cNvSpPr>
          <p:nvPr>
            <p:ph type="body" idx="1"/>
          </p:nvPr>
        </p:nvSpPr>
        <p:spPr>
          <a:xfrm>
            <a:off x="934050" y="4506406"/>
            <a:ext cx="5195844" cy="419904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DBFC1EAA-A13D-451B-B963-2FCE8C86A2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1E67E973-DC16-4111-BC1A-4B0D1CED63D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E6042E48-FD9E-4941-83BC-9C071E2149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CAFF1608-956D-4252-B9DC-5B47AF9A63B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8377D7CF-F186-4B8C-A089-5B83E9240AA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3DDC7EF3-82F5-42A8-B639-C6C2B6A6FFE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B50B68E9-DF7C-472E-9D9E-C01D82304EE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738D8D75-1C4D-411E-ACE7-B28D5EBAE1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297E20C4-30D7-415F-9211-D7732C0B48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D726E484-BEE4-4048-9A12-32E77EFC95B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Tw Cen MT Condensed Extra Bold"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w Cen MT Condensed Extra Bold"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w Cen MT Condensed Extra Bold" pitchFamily="34" charset="0"/>
              </a:defRPr>
            </a:lvl1pPr>
          </a:lstStyle>
          <a:p>
            <a:pPr>
              <a:defRPr/>
            </a:pPr>
            <a:fld id="{CC5F6F0C-35AE-4FC4-A399-C8E8B0B7E7F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F6FDAFBF-13A2-4838-8697-09A34D5DB0F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900" y="207599"/>
            <a:ext cx="7994650" cy="7620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4163" indent="-284163">
              <a:buFont typeface="Wingdings" pitchFamily="2" charset="2"/>
              <a:buChar cha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16DC667F-C935-4E41-9B88-B19E2C7B9C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AEF7FDAF-27D0-4FC7-B5F1-4FFD6029B3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1"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57D03E4-D1AF-4066-B503-71CEA25329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7"/>
          <p:cNvSpPr>
            <a:spLocks noGrp="1" noChangeArrowheads="1"/>
          </p:cNvSpPr>
          <p:nvPr>
            <p:ph type="sldNum" sz="quarter" idx="11"/>
          </p:nvPr>
        </p:nvSpPr>
        <p:spPr>
          <a:ln/>
        </p:spPr>
        <p:txBody>
          <a:bodyPr/>
          <a:lstStyle>
            <a:lvl1pPr>
              <a:defRPr/>
            </a:lvl1pPr>
          </a:lstStyle>
          <a:p>
            <a:pPr>
              <a:defRPr/>
            </a:pPr>
            <a:fld id="{AD9F3BF3-2B43-483A-AD27-BD9E147CF1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7"/>
          <p:cNvSpPr>
            <a:spLocks noGrp="1" noChangeArrowheads="1"/>
          </p:cNvSpPr>
          <p:nvPr>
            <p:ph type="sldNum" sz="quarter" idx="11"/>
          </p:nvPr>
        </p:nvSpPr>
        <p:spPr>
          <a:ln/>
        </p:spPr>
        <p:txBody>
          <a:bodyPr/>
          <a:lstStyle>
            <a:lvl1pPr>
              <a:defRPr/>
            </a:lvl1pPr>
          </a:lstStyle>
          <a:p>
            <a:pPr>
              <a:defRPr/>
            </a:pPr>
            <a:fld id="{6380B020-B909-4AAA-87F8-EF597598D3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7"/>
          <p:cNvSpPr>
            <a:spLocks noGrp="1" noChangeArrowheads="1"/>
          </p:cNvSpPr>
          <p:nvPr>
            <p:ph type="sldNum" sz="quarter" idx="11"/>
          </p:nvPr>
        </p:nvSpPr>
        <p:spPr>
          <a:ln/>
        </p:spPr>
        <p:txBody>
          <a:bodyPr/>
          <a:lstStyle>
            <a:lvl1pPr>
              <a:defRPr/>
            </a:lvl1pPr>
          </a:lstStyle>
          <a:p>
            <a:pPr>
              <a:defRPr/>
            </a:pPr>
            <a:fld id="{FC0BD326-2B5D-47D4-B7CB-D6A11C5CE5F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C4C6ABC8-A1A1-4D1B-A562-285412521B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0B37A102-7DFE-42FA-B5DF-B1DC225167A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50501FA5-C7A9-4C3E-9E69-D7EE196259C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D1ACE16C-F8C9-4949-A761-F797F63B5C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848600" cy="4495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86B1FB5B-6268-4A31-AC20-D5048A8A526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0" hangingPunct="0">
              <a:defRPr/>
            </a:lvl1pPr>
          </a:lstStyle>
          <a:p>
            <a:pPr fontAlgn="base">
              <a:spcBef>
                <a:spcPct val="0"/>
              </a:spcBef>
              <a:spcAft>
                <a:spcPct val="0"/>
              </a:spcAft>
              <a:defRPr/>
            </a:pPr>
            <a:endParaRPr lang="en-US" sz="1000" b="1">
              <a:solidFill>
                <a:srgbClr val="000000"/>
              </a:solidFill>
              <a:latin typeface="Tw Cen MT Condensed Extra Bold"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A3D41F-4CAF-4DBC-8DAF-692D6F4C8E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65FC1-10DC-46FE-86A2-BA6C1F4039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24BED5-E2D2-4B2C-8C3F-CCF40F2731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00100-E5F8-4903-8768-9F59EAAE723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DD4C7A-B210-4392-9410-1A595194FDF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F08711-23E8-46D1-9AF5-28C6C2D9267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4137A0-228D-457F-A1F4-9293CE7DBD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C3E7AB-B811-4C40-A15C-B12FC317BC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D5DAE4-3F91-49C3-AE82-7772661402D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7789C2-4883-45C9-AC86-3497E0448D7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5A1D18-1BA2-407D-891F-2416F3BE08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6639E-72F1-42B9-9999-FBC71785A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6639E-72F1-42B9-9999-FBC71785A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fontAlgn="base">
              <a:spcBef>
                <a:spcPct val="0"/>
              </a:spcBef>
              <a:spcAft>
                <a:spcPct val="0"/>
              </a:spcAft>
              <a:defRPr/>
            </a:pPr>
            <a:fld id="{E26CF163-9B0F-4EA6-8BC5-ECA3B992E4DB}"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28650" y="225425"/>
            <a:ext cx="799465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2051" name="Rectangle 3"/>
          <p:cNvSpPr>
            <a:spLocks noGrp="1" noChangeArrowheads="1"/>
          </p:cNvSpPr>
          <p:nvPr>
            <p:ph type="body" idx="1"/>
          </p:nvPr>
        </p:nvSpPr>
        <p:spPr bwMode="auto">
          <a:xfrm>
            <a:off x="609600" y="1600200"/>
            <a:ext cx="7848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Times" pitchFamily="18" charset="0"/>
              </a:defRPr>
            </a:lvl1pPr>
          </a:lstStyle>
          <a:p>
            <a:pPr fontAlgn="base">
              <a:spcBef>
                <a:spcPct val="0"/>
              </a:spcBef>
              <a:spcAft>
                <a:spcPct val="0"/>
              </a:spcAft>
              <a:defRPr/>
            </a:pPr>
            <a:endParaRPr lang="en-US">
              <a:solidFill>
                <a:srgbClr val="000000"/>
              </a:solidFill>
            </a:endParaRPr>
          </a:p>
        </p:txBody>
      </p:sp>
      <p:sp>
        <p:nvSpPr>
          <p:cNvPr id="1041" name="Text Box 17"/>
          <p:cNvSpPr txBox="1">
            <a:spLocks noChangeArrowheads="1"/>
          </p:cNvSpPr>
          <p:nvPr/>
        </p:nvSpPr>
        <p:spPr bwMode="auto">
          <a:xfrm>
            <a:off x="7772400" y="6400800"/>
            <a:ext cx="723900" cy="24606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000">
                <a:solidFill>
                  <a:srgbClr val="FFFFFF"/>
                </a:solidFill>
                <a:latin typeface="Arial" pitchFamily="34" charset="0"/>
              </a:rPr>
              <a:t>077-05/rs</a:t>
            </a:r>
          </a:p>
        </p:txBody>
      </p:sp>
      <p:sp>
        <p:nvSpPr>
          <p:cNvPr id="1049" name="Rectangle 25"/>
          <p:cNvSpPr>
            <a:spLocks noChangeArrowheads="1"/>
          </p:cNvSpPr>
          <p:nvPr/>
        </p:nvSpPr>
        <p:spPr bwMode="auto">
          <a:xfrm>
            <a:off x="3541713" y="6216650"/>
            <a:ext cx="1905000" cy="457200"/>
          </a:xfrm>
          <a:prstGeom prst="rect">
            <a:avLst/>
          </a:prstGeom>
          <a:noFill/>
          <a:ln w="9525">
            <a:noFill/>
            <a:miter lim="800000"/>
            <a:headEnd/>
            <a:tailEnd/>
          </a:ln>
          <a:effectLst/>
        </p:spPr>
        <p:txBody>
          <a:bodyPr/>
          <a:lstStyle/>
          <a:p>
            <a:pPr eaLnBrk="0" fontAlgn="base" hangingPunct="0">
              <a:spcBef>
                <a:spcPct val="0"/>
              </a:spcBef>
              <a:spcAft>
                <a:spcPct val="0"/>
              </a:spcAft>
              <a:defRPr/>
            </a:pPr>
            <a:endParaRPr lang="en-US" sz="1400">
              <a:solidFill>
                <a:srgbClr val="000000"/>
              </a:solidFill>
              <a:latin typeface="Times" pitchFamily="18" charset="0"/>
            </a:endParaRPr>
          </a:p>
        </p:txBody>
      </p:sp>
      <p:sp>
        <p:nvSpPr>
          <p:cNvPr id="1051" name="Rectangle 27"/>
          <p:cNvSpPr>
            <a:spLocks noGrp="1" noChangeArrowheads="1"/>
          </p:cNvSpPr>
          <p:nvPr>
            <p:ph type="sldNum" sz="quarter" idx="4"/>
          </p:nvPr>
        </p:nvSpPr>
        <p:spPr bwMode="auto">
          <a:xfrm>
            <a:off x="6324600" y="61452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Times" pitchFamily="18" charset="0"/>
              </a:defRPr>
            </a:lvl1pPr>
          </a:lstStyle>
          <a:p>
            <a:pPr fontAlgn="base">
              <a:spcBef>
                <a:spcPct val="0"/>
              </a:spcBef>
              <a:spcAft>
                <a:spcPct val="0"/>
              </a:spcAft>
              <a:defRPr/>
            </a:pPr>
            <a:fld id="{EEDFF0A6-6C2A-483A-AC7F-951B8C10756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0" fontAlgn="base" hangingPunct="0">
        <a:spcBef>
          <a:spcPct val="50000"/>
        </a:spcBef>
        <a:spcAft>
          <a:spcPct val="0"/>
        </a:spcAft>
        <a:buFont typeface="Wingdings" pitchFamily="2" charset="2"/>
        <a:defRPr lang="en-US" sz="2800" b="1" kern="1200" dirty="0">
          <a:solidFill>
            <a:schemeClr val="accent2"/>
          </a:solidFill>
          <a:latin typeface="Arial" pitchFamily="34" charset="0"/>
          <a:ea typeface="+mj-ea"/>
          <a:cs typeface="+mj-cs"/>
        </a:defRPr>
      </a:lvl1pPr>
      <a:lvl2pPr algn="l" rtl="0" eaLnBrk="0" fontAlgn="base" hangingPunct="0">
        <a:spcBef>
          <a:spcPct val="50000"/>
        </a:spcBef>
        <a:spcAft>
          <a:spcPct val="0"/>
        </a:spcAft>
        <a:buFont typeface="Wingdings" pitchFamily="2" charset="2"/>
        <a:defRPr sz="2800" b="1">
          <a:solidFill>
            <a:schemeClr val="accent2"/>
          </a:solidFill>
          <a:latin typeface="Arial" charset="0"/>
          <a:ea typeface="Times New Roman" pitchFamily="18" charset="0"/>
          <a:cs typeface="Arial Narrow" pitchFamily="34" charset="0"/>
        </a:defRPr>
      </a:lvl2pPr>
      <a:lvl3pPr algn="l" rtl="0" eaLnBrk="0" fontAlgn="base" hangingPunct="0">
        <a:spcBef>
          <a:spcPct val="50000"/>
        </a:spcBef>
        <a:spcAft>
          <a:spcPct val="0"/>
        </a:spcAft>
        <a:buFont typeface="Wingdings" pitchFamily="2" charset="2"/>
        <a:defRPr sz="2800" b="1">
          <a:solidFill>
            <a:schemeClr val="accent2"/>
          </a:solidFill>
          <a:latin typeface="Arial" charset="0"/>
          <a:ea typeface="Times New Roman" pitchFamily="18" charset="0"/>
          <a:cs typeface="Arial Narrow" pitchFamily="34" charset="0"/>
        </a:defRPr>
      </a:lvl3pPr>
      <a:lvl4pPr algn="l" rtl="0" eaLnBrk="0" fontAlgn="base" hangingPunct="0">
        <a:spcBef>
          <a:spcPct val="50000"/>
        </a:spcBef>
        <a:spcAft>
          <a:spcPct val="0"/>
        </a:spcAft>
        <a:buFont typeface="Wingdings" pitchFamily="2" charset="2"/>
        <a:defRPr sz="2800" b="1">
          <a:solidFill>
            <a:schemeClr val="accent2"/>
          </a:solidFill>
          <a:latin typeface="Arial" charset="0"/>
          <a:ea typeface="Times New Roman" pitchFamily="18" charset="0"/>
          <a:cs typeface="Arial Narrow" pitchFamily="34" charset="0"/>
        </a:defRPr>
      </a:lvl4pPr>
      <a:lvl5pPr algn="l" rtl="0" eaLnBrk="0" fontAlgn="base" hangingPunct="0">
        <a:spcBef>
          <a:spcPct val="50000"/>
        </a:spcBef>
        <a:spcAft>
          <a:spcPct val="0"/>
        </a:spcAft>
        <a:buFont typeface="Wingdings" pitchFamily="2" charset="2"/>
        <a:defRPr sz="2800" b="1">
          <a:solidFill>
            <a:schemeClr val="accent2"/>
          </a:solidFill>
          <a:latin typeface="Arial" charset="0"/>
          <a:ea typeface="Times New Roman" pitchFamily="18" charset="0"/>
          <a:cs typeface="Arial Narrow" pitchFamily="34" charset="0"/>
        </a:defRPr>
      </a:lvl5pPr>
      <a:lvl6pPr marL="457200" algn="l" rtl="0" fontAlgn="base">
        <a:spcBef>
          <a:spcPct val="0"/>
        </a:spcBef>
        <a:spcAft>
          <a:spcPct val="0"/>
        </a:spcAft>
        <a:defRPr sz="1100" b="1">
          <a:solidFill>
            <a:srgbClr val="000000"/>
          </a:solidFill>
          <a:latin typeface="Century Gothic" pitchFamily="34" charset="0"/>
          <a:ea typeface="Times New Roman" pitchFamily="18" charset="0"/>
          <a:cs typeface="Arial Narrow" pitchFamily="34" charset="0"/>
        </a:defRPr>
      </a:lvl6pPr>
      <a:lvl7pPr marL="914400" algn="l" rtl="0" fontAlgn="base">
        <a:spcBef>
          <a:spcPct val="0"/>
        </a:spcBef>
        <a:spcAft>
          <a:spcPct val="0"/>
        </a:spcAft>
        <a:defRPr sz="1100" b="1">
          <a:solidFill>
            <a:srgbClr val="000000"/>
          </a:solidFill>
          <a:latin typeface="Century Gothic" pitchFamily="34" charset="0"/>
          <a:ea typeface="Times New Roman" pitchFamily="18" charset="0"/>
          <a:cs typeface="Arial Narrow" pitchFamily="34" charset="0"/>
        </a:defRPr>
      </a:lvl7pPr>
      <a:lvl8pPr marL="1371600" algn="l" rtl="0" fontAlgn="base">
        <a:spcBef>
          <a:spcPct val="0"/>
        </a:spcBef>
        <a:spcAft>
          <a:spcPct val="0"/>
        </a:spcAft>
        <a:defRPr sz="1100" b="1">
          <a:solidFill>
            <a:srgbClr val="000000"/>
          </a:solidFill>
          <a:latin typeface="Century Gothic" pitchFamily="34" charset="0"/>
          <a:ea typeface="Times New Roman" pitchFamily="18" charset="0"/>
          <a:cs typeface="Arial Narrow" pitchFamily="34" charset="0"/>
        </a:defRPr>
      </a:lvl8pPr>
      <a:lvl9pPr marL="1828800" algn="l" rtl="0" fontAlgn="base">
        <a:spcBef>
          <a:spcPct val="0"/>
        </a:spcBef>
        <a:spcAft>
          <a:spcPct val="0"/>
        </a:spcAft>
        <a:defRPr sz="1100" b="1">
          <a:solidFill>
            <a:srgbClr val="000000"/>
          </a:solidFill>
          <a:latin typeface="Century Gothic" pitchFamily="34" charset="0"/>
          <a:ea typeface="Times New Roman" pitchFamily="18" charset="0"/>
          <a:cs typeface="Arial Narrow" pitchFamily="34" charset="0"/>
        </a:defRPr>
      </a:lvl9pPr>
    </p:titleStyle>
    <p:bodyStyle>
      <a:lvl1pPr marL="342900" indent="-342900" algn="l" rtl="0" eaLnBrk="0" fontAlgn="base" hangingPunct="0">
        <a:spcBef>
          <a:spcPct val="20000"/>
        </a:spcBef>
        <a:spcAft>
          <a:spcPct val="0"/>
        </a:spcAft>
        <a:buClr>
          <a:srgbClr val="0C2D84"/>
        </a:buClr>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0C2D84"/>
        </a:buClr>
        <a:buChar char="–"/>
        <a:defRPr sz="2400">
          <a:solidFill>
            <a:schemeClr val="tx1"/>
          </a:solidFill>
          <a:latin typeface="+mn-lt"/>
        </a:defRPr>
      </a:lvl2pPr>
      <a:lvl3pPr marL="1143000" indent="-228600" algn="l" rtl="0" eaLnBrk="0" fontAlgn="base" hangingPunct="0">
        <a:spcBef>
          <a:spcPct val="20000"/>
        </a:spcBef>
        <a:spcAft>
          <a:spcPct val="0"/>
        </a:spcAft>
        <a:buClr>
          <a:srgbClr val="0C2D84"/>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D45519A-7E54-4759-9C7C-5DF8997950FF}"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hyperlink" Target="http://www.fusion.ucla.edu/ITER-TBM/"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974"/>
            <a:ext cx="7772400" cy="2651125"/>
          </a:xfrm>
        </p:spPr>
        <p:txBody>
          <a:bodyPr>
            <a:normAutofit/>
          </a:bodyPr>
          <a:lstStyle/>
          <a:p>
            <a:r>
              <a:rPr lang="en-US" b="1" dirty="0" smtClean="0">
                <a:solidFill>
                  <a:srgbClr val="0000FF"/>
                </a:solidFill>
              </a:rPr>
              <a:t>US TBM Activities Update</a:t>
            </a:r>
            <a:br>
              <a:rPr lang="en-US" b="1" dirty="0" smtClean="0">
                <a:solidFill>
                  <a:srgbClr val="0000FF"/>
                </a:solidFill>
              </a:rPr>
            </a:br>
            <a:r>
              <a:rPr lang="en-US" b="1" dirty="0" smtClean="0">
                <a:solidFill>
                  <a:srgbClr val="0000FF"/>
                </a:solidFill>
              </a:rPr>
              <a:t> </a:t>
            </a:r>
            <a:r>
              <a:rPr lang="en-US" sz="2400" b="1" dirty="0" smtClean="0">
                <a:solidFill>
                  <a:srgbClr val="0000FF"/>
                </a:solidFill>
              </a:rPr>
              <a:t>1- Quick background      </a:t>
            </a:r>
            <a:br>
              <a:rPr lang="en-US" sz="2400" b="1" dirty="0" smtClean="0">
                <a:solidFill>
                  <a:srgbClr val="0000FF"/>
                </a:solidFill>
              </a:rPr>
            </a:br>
            <a:r>
              <a:rPr lang="en-US" sz="2400" b="1" dirty="0" smtClean="0">
                <a:solidFill>
                  <a:srgbClr val="0000FF"/>
                </a:solidFill>
              </a:rPr>
              <a:t>2-  Recent Activities</a:t>
            </a:r>
            <a:endParaRPr lang="en-US" sz="2400" b="1" dirty="0">
              <a:solidFill>
                <a:srgbClr val="0000FF"/>
              </a:solidFill>
            </a:endParaRPr>
          </a:p>
        </p:txBody>
      </p:sp>
      <p:sp>
        <p:nvSpPr>
          <p:cNvPr id="3" name="Subtitle 2"/>
          <p:cNvSpPr>
            <a:spLocks noGrp="1"/>
          </p:cNvSpPr>
          <p:nvPr>
            <p:ph type="subTitle" idx="1"/>
          </p:nvPr>
        </p:nvSpPr>
        <p:spPr>
          <a:xfrm>
            <a:off x="1371600" y="3533272"/>
            <a:ext cx="6400800" cy="685800"/>
          </a:xfrm>
        </p:spPr>
        <p:txBody>
          <a:bodyPr>
            <a:normAutofit/>
          </a:bodyPr>
          <a:lstStyle/>
          <a:p>
            <a:r>
              <a:rPr lang="en-US" dirty="0" smtClean="0">
                <a:solidFill>
                  <a:schemeClr val="tx1"/>
                </a:solidFill>
              </a:rPr>
              <a:t>Mohamed Abdou</a:t>
            </a:r>
            <a:endParaRPr lang="en-US" dirty="0">
              <a:solidFill>
                <a:schemeClr val="tx1"/>
              </a:solidFill>
            </a:endParaRPr>
          </a:p>
        </p:txBody>
      </p:sp>
      <p:sp>
        <p:nvSpPr>
          <p:cNvPr id="4" name="TextBox 3"/>
          <p:cNvSpPr txBox="1"/>
          <p:nvPr/>
        </p:nvSpPr>
        <p:spPr>
          <a:xfrm>
            <a:off x="1143000" y="5562600"/>
            <a:ext cx="6934200" cy="477054"/>
          </a:xfrm>
          <a:prstGeom prst="rect">
            <a:avLst/>
          </a:prstGeom>
          <a:noFill/>
        </p:spPr>
        <p:txBody>
          <a:bodyPr wrap="square" rtlCol="0">
            <a:spAutoFit/>
          </a:bodyPr>
          <a:lstStyle/>
          <a:p>
            <a:pPr algn="ctr"/>
            <a:r>
              <a:rPr lang="en-US" sz="2500" dirty="0" smtClean="0"/>
              <a:t>FNST Meeting held at UCLA, August 2-4, 2010</a:t>
            </a:r>
            <a:endParaRPr lang="en-US" sz="2500" dirty="0"/>
          </a:p>
        </p:txBody>
      </p:sp>
      <p:sp>
        <p:nvSpPr>
          <p:cNvPr id="5" name="Slide Number Placeholder 4"/>
          <p:cNvSpPr>
            <a:spLocks noGrp="1"/>
          </p:cNvSpPr>
          <p:nvPr>
            <p:ph type="sldNum" sz="quarter" idx="12"/>
          </p:nvPr>
        </p:nvSpPr>
        <p:spPr/>
        <p:txBody>
          <a:bodyPr/>
          <a:lstStyle/>
          <a:p>
            <a:fld id="{85F6639E-72F1-42B9-9999-FBC71785A029}"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169435" y="244475"/>
            <a:ext cx="8836025" cy="6464300"/>
          </a:xfrm>
        </p:spPr>
        <p:txBody>
          <a:bodyPr/>
          <a:lstStyle/>
          <a:p>
            <a:pPr algn="ctr">
              <a:spcBef>
                <a:spcPts val="600"/>
              </a:spcBef>
              <a:buFont typeface="Wingdings" pitchFamily="2" charset="2"/>
              <a:buNone/>
            </a:pPr>
            <a:r>
              <a:rPr lang="en-US" sz="3000" kern="1200" dirty="0" smtClean="0">
                <a:solidFill>
                  <a:srgbClr val="0000FF"/>
                </a:solidFill>
                <a:latin typeface="Calibri" pitchFamily="34" charset="0"/>
                <a:ea typeface="+mj-ea"/>
                <a:cs typeface="+mj-cs"/>
              </a:rPr>
              <a:t>Key Research Areas in the US “Base” FNST Program that have been Providing Support to TBM Activities</a:t>
            </a:r>
          </a:p>
          <a:p>
            <a:pPr eaLnBrk="1" hangingPunct="1">
              <a:spcBef>
                <a:spcPts val="600"/>
              </a:spcBef>
              <a:buFont typeface="Arial" pitchFamily="34" charset="0"/>
              <a:buChar char="•"/>
            </a:pPr>
            <a:r>
              <a:rPr lang="en-US" b="0" kern="1200" dirty="0" smtClean="0">
                <a:latin typeface="Calibri" pitchFamily="34" charset="0"/>
              </a:rPr>
              <a:t>MHD flow Dynamics for liquid metal blankets (UCLA; </a:t>
            </a:r>
            <a:r>
              <a:rPr lang="en-US" b="0" kern="1200" dirty="0" err="1" smtClean="0">
                <a:latin typeface="Calibri" pitchFamily="34" charset="0"/>
              </a:rPr>
              <a:t>Hypercomp</a:t>
            </a:r>
            <a:r>
              <a:rPr lang="en-US" b="0" kern="1200" dirty="0" smtClean="0">
                <a:latin typeface="Calibri" pitchFamily="34" charset="0"/>
              </a:rPr>
              <a:t>)</a:t>
            </a:r>
          </a:p>
          <a:p>
            <a:pPr eaLnBrk="1" hangingPunct="1">
              <a:spcBef>
                <a:spcPts val="600"/>
              </a:spcBef>
              <a:buFont typeface="Arial" pitchFamily="34" charset="0"/>
              <a:buChar char="•"/>
            </a:pPr>
            <a:r>
              <a:rPr lang="en-US" b="0" dirty="0" smtClean="0">
                <a:solidFill>
                  <a:srgbClr val="3333FF"/>
                </a:solidFill>
                <a:latin typeface="Calibri" pitchFamily="34" charset="0"/>
              </a:rPr>
              <a:t>Interfacial phenomena, MHD Heat and Mass Transfer, Corrosion, Tritium Transport </a:t>
            </a:r>
            <a:r>
              <a:rPr lang="en-US" sz="2000" b="0" dirty="0" smtClean="0">
                <a:solidFill>
                  <a:srgbClr val="3333FF"/>
                </a:solidFill>
                <a:latin typeface="Calibri" pitchFamily="34" charset="0"/>
              </a:rPr>
              <a:t>(UCLA;  SBIRS: </a:t>
            </a:r>
            <a:r>
              <a:rPr lang="en-US" sz="2000" b="0" dirty="0" err="1" smtClean="0">
                <a:solidFill>
                  <a:srgbClr val="3333FF"/>
                </a:solidFill>
                <a:latin typeface="Calibri" pitchFamily="34" charset="0"/>
              </a:rPr>
              <a:t>HyPerCom</a:t>
            </a:r>
            <a:r>
              <a:rPr lang="en-US" sz="2000" b="0" dirty="0" smtClean="0">
                <a:solidFill>
                  <a:srgbClr val="3333FF"/>
                </a:solidFill>
                <a:latin typeface="Calibri" pitchFamily="34" charset="0"/>
              </a:rPr>
              <a:t>, </a:t>
            </a:r>
            <a:r>
              <a:rPr lang="en-US" sz="2000" b="0" dirty="0" err="1" smtClean="0">
                <a:solidFill>
                  <a:srgbClr val="3333FF"/>
                </a:solidFill>
                <a:latin typeface="Calibri" pitchFamily="34" charset="0"/>
              </a:rPr>
              <a:t>Ultramet</a:t>
            </a:r>
            <a:r>
              <a:rPr lang="en-US" sz="2000" b="0" dirty="0" smtClean="0">
                <a:solidFill>
                  <a:srgbClr val="C00000"/>
                </a:solidFill>
                <a:latin typeface="Calibri" pitchFamily="34" charset="0"/>
              </a:rPr>
              <a:t>,</a:t>
            </a:r>
            <a:r>
              <a:rPr lang="en-US" sz="2000" b="0" dirty="0" smtClean="0">
                <a:solidFill>
                  <a:srgbClr val="3333FF"/>
                </a:solidFill>
                <a:latin typeface="Calibri" pitchFamily="34" charset="0"/>
              </a:rPr>
              <a:t> </a:t>
            </a:r>
            <a:r>
              <a:rPr lang="en-US" sz="2000" b="0" dirty="0" err="1" smtClean="0">
                <a:solidFill>
                  <a:srgbClr val="3333FF"/>
                </a:solidFill>
                <a:latin typeface="Calibri" pitchFamily="34" charset="0"/>
              </a:rPr>
              <a:t>Hypertherm</a:t>
            </a:r>
            <a:r>
              <a:rPr lang="en-US" sz="2000" b="0" dirty="0" smtClean="0">
                <a:solidFill>
                  <a:srgbClr val="3333FF"/>
                </a:solidFill>
                <a:latin typeface="Calibri" pitchFamily="34" charset="0"/>
              </a:rPr>
              <a:t>) </a:t>
            </a:r>
          </a:p>
          <a:p>
            <a:pPr eaLnBrk="1" hangingPunct="1">
              <a:spcBef>
                <a:spcPts val="600"/>
              </a:spcBef>
              <a:buFont typeface="Arial" pitchFamily="34" charset="0"/>
              <a:buChar char="•"/>
            </a:pPr>
            <a:r>
              <a:rPr lang="en-US" b="0" dirty="0" smtClean="0">
                <a:latin typeface="Calibri" pitchFamily="34" charset="0"/>
              </a:rPr>
              <a:t>Compatibility, Corrosion experiments </a:t>
            </a:r>
            <a:r>
              <a:rPr lang="en-US" sz="1800" b="0" dirty="0" smtClean="0">
                <a:solidFill>
                  <a:schemeClr val="tx2">
                    <a:lumMod val="85000"/>
                    <a:lumOff val="15000"/>
                  </a:schemeClr>
                </a:solidFill>
                <a:latin typeface="Calibri" pitchFamily="34" charset="0"/>
              </a:rPr>
              <a:t>(ORNL, SBIRs: </a:t>
            </a:r>
            <a:r>
              <a:rPr lang="en-US" sz="1800" b="0" dirty="0" err="1" smtClean="0">
                <a:solidFill>
                  <a:schemeClr val="tx2">
                    <a:lumMod val="85000"/>
                    <a:lumOff val="15000"/>
                  </a:schemeClr>
                </a:solidFill>
                <a:latin typeface="Calibri" pitchFamily="34" charset="0"/>
              </a:rPr>
              <a:t>Ultramet</a:t>
            </a:r>
            <a:r>
              <a:rPr lang="en-US" sz="1800" b="0" dirty="0" smtClean="0">
                <a:solidFill>
                  <a:schemeClr val="tx2">
                    <a:lumMod val="85000"/>
                    <a:lumOff val="15000"/>
                  </a:schemeClr>
                </a:solidFill>
                <a:latin typeface="Calibri" pitchFamily="34" charset="0"/>
              </a:rPr>
              <a:t>, </a:t>
            </a:r>
            <a:r>
              <a:rPr lang="en-US" sz="1800" b="0" dirty="0" err="1" smtClean="0">
                <a:solidFill>
                  <a:schemeClr val="tx2">
                    <a:lumMod val="85000"/>
                    <a:lumOff val="15000"/>
                  </a:schemeClr>
                </a:solidFill>
                <a:latin typeface="Calibri" pitchFamily="34" charset="0"/>
              </a:rPr>
              <a:t>Hypertherm</a:t>
            </a:r>
            <a:r>
              <a:rPr lang="en-US" sz="1800" b="0" dirty="0" smtClean="0">
                <a:solidFill>
                  <a:schemeClr val="tx2">
                    <a:lumMod val="85000"/>
                    <a:lumOff val="15000"/>
                  </a:schemeClr>
                </a:solidFill>
                <a:latin typeface="Calibri" pitchFamily="34" charset="0"/>
              </a:rPr>
              <a:t>)</a:t>
            </a:r>
          </a:p>
          <a:p>
            <a:pPr eaLnBrk="1" hangingPunct="1">
              <a:spcBef>
                <a:spcPts val="600"/>
              </a:spcBef>
              <a:buFont typeface="Arial" pitchFamily="34" charset="0"/>
              <a:buChar char="•"/>
            </a:pPr>
            <a:r>
              <a:rPr lang="en-US" b="0" dirty="0" smtClean="0">
                <a:latin typeface="Calibri" pitchFamily="34" charset="0"/>
              </a:rPr>
              <a:t>Tritium permeation and recovery </a:t>
            </a:r>
            <a:r>
              <a:rPr lang="en-US" sz="2000" b="0" dirty="0" smtClean="0">
                <a:latin typeface="Calibri" pitchFamily="34" charset="0"/>
              </a:rPr>
              <a:t>(INL,  UCLA)</a:t>
            </a:r>
            <a:endParaRPr lang="en-US" b="0" dirty="0" smtClean="0">
              <a:latin typeface="Calibri" pitchFamily="34" charset="0"/>
            </a:endParaRPr>
          </a:p>
          <a:p>
            <a:pPr eaLnBrk="1" hangingPunct="1">
              <a:spcBef>
                <a:spcPts val="600"/>
              </a:spcBef>
              <a:buFont typeface="Arial" pitchFamily="34" charset="0"/>
              <a:buChar char="•"/>
            </a:pPr>
            <a:r>
              <a:rPr lang="en-US" b="0" dirty="0" smtClean="0">
                <a:solidFill>
                  <a:srgbClr val="002060"/>
                </a:solidFill>
                <a:latin typeface="Calibri" pitchFamily="34" charset="0"/>
              </a:rPr>
              <a:t>Safety analysis and modeling </a:t>
            </a:r>
            <a:r>
              <a:rPr lang="en-US" sz="2000" b="0" dirty="0" smtClean="0">
                <a:latin typeface="Calibri" pitchFamily="34" charset="0"/>
              </a:rPr>
              <a:t>(INL)</a:t>
            </a:r>
            <a:endParaRPr lang="en-US" b="0" dirty="0" smtClean="0">
              <a:latin typeface="Calibri" pitchFamily="34" charset="0"/>
            </a:endParaRPr>
          </a:p>
          <a:p>
            <a:pPr eaLnBrk="1" hangingPunct="1">
              <a:spcBef>
                <a:spcPts val="600"/>
              </a:spcBef>
              <a:buFont typeface="Arial" pitchFamily="34" charset="0"/>
              <a:buChar char="•"/>
            </a:pPr>
            <a:r>
              <a:rPr lang="en-US" b="0" dirty="0" smtClean="0">
                <a:latin typeface="Calibri" pitchFamily="34" charset="0"/>
              </a:rPr>
              <a:t>FCI material/component development &amp; properties </a:t>
            </a:r>
            <a:r>
              <a:rPr lang="en-US" sz="2000" b="0" dirty="0" smtClean="0">
                <a:latin typeface="Calibri" pitchFamily="34" charset="0"/>
              </a:rPr>
              <a:t>(ORNL, PNL; SBIRS: </a:t>
            </a:r>
            <a:r>
              <a:rPr lang="en-US" sz="2000" b="0" dirty="0" err="1" smtClean="0">
                <a:latin typeface="Calibri" pitchFamily="34" charset="0"/>
              </a:rPr>
              <a:t>Ultramet</a:t>
            </a:r>
            <a:r>
              <a:rPr lang="en-US" sz="2000" b="0" dirty="0" smtClean="0">
                <a:latin typeface="Calibri" pitchFamily="34" charset="0"/>
              </a:rPr>
              <a:t>, </a:t>
            </a:r>
            <a:r>
              <a:rPr lang="en-US" sz="2000" b="0" dirty="0" err="1" smtClean="0">
                <a:latin typeface="Calibri" pitchFamily="34" charset="0"/>
              </a:rPr>
              <a:t>Hypertherm</a:t>
            </a:r>
            <a:r>
              <a:rPr lang="en-US" sz="2000" b="0" dirty="0" smtClean="0">
                <a:latin typeface="Calibri" pitchFamily="34" charset="0"/>
              </a:rPr>
              <a:t>)</a:t>
            </a:r>
            <a:endParaRPr lang="en-US" b="0" dirty="0" smtClean="0">
              <a:latin typeface="Calibri" pitchFamily="34" charset="0"/>
            </a:endParaRPr>
          </a:p>
          <a:p>
            <a:pPr eaLnBrk="1" hangingPunct="1">
              <a:spcBef>
                <a:spcPts val="600"/>
              </a:spcBef>
              <a:buFont typeface="Arial" pitchFamily="34" charset="0"/>
              <a:buChar char="•"/>
            </a:pPr>
            <a:r>
              <a:rPr lang="en-US" b="0" dirty="0" smtClean="0">
                <a:latin typeface="Calibri" pitchFamily="34" charset="0"/>
              </a:rPr>
              <a:t>Irradiation effects in RAFM steels and </a:t>
            </a:r>
            <a:r>
              <a:rPr lang="en-US" b="0" dirty="0" err="1" smtClean="0">
                <a:latin typeface="Calibri" pitchFamily="34" charset="0"/>
              </a:rPr>
              <a:t>SiC</a:t>
            </a:r>
            <a:r>
              <a:rPr lang="en-US" b="0" dirty="0" smtClean="0">
                <a:latin typeface="Calibri" pitchFamily="34" charset="0"/>
              </a:rPr>
              <a:t> </a:t>
            </a:r>
            <a:r>
              <a:rPr lang="en-US" sz="2000" b="0" dirty="0" smtClean="0">
                <a:latin typeface="Calibri" pitchFamily="34" charset="0"/>
              </a:rPr>
              <a:t>(Materials Program )</a:t>
            </a:r>
            <a:endParaRPr lang="en-US" b="0" dirty="0" smtClean="0">
              <a:latin typeface="Calibri" pitchFamily="34" charset="0"/>
            </a:endParaRPr>
          </a:p>
          <a:p>
            <a:pPr eaLnBrk="1" hangingPunct="1">
              <a:spcBef>
                <a:spcPts val="600"/>
              </a:spcBef>
              <a:buFont typeface="Arial" pitchFamily="34" charset="0"/>
              <a:buChar char="•"/>
            </a:pPr>
            <a:r>
              <a:rPr lang="en-US" b="0" dirty="0" smtClean="0">
                <a:solidFill>
                  <a:srgbClr val="3333FF"/>
                </a:solidFill>
                <a:latin typeface="Calibri" pitchFamily="34" charset="0"/>
              </a:rPr>
              <a:t>Integrated modeling / Virtual TBM </a:t>
            </a:r>
            <a:r>
              <a:rPr lang="en-US" sz="1800" b="0" dirty="0" smtClean="0">
                <a:solidFill>
                  <a:srgbClr val="3333FF"/>
                </a:solidFill>
                <a:latin typeface="Calibri" pitchFamily="34" charset="0"/>
              </a:rPr>
              <a:t>(UCLA, UW; </a:t>
            </a:r>
            <a:r>
              <a:rPr lang="en-US" sz="1800" b="0" dirty="0" smtClean="0">
                <a:solidFill>
                  <a:schemeClr val="tx2">
                    <a:lumMod val="85000"/>
                    <a:lumOff val="15000"/>
                  </a:schemeClr>
                </a:solidFill>
                <a:latin typeface="Calibri" pitchFamily="34" charset="0"/>
              </a:rPr>
              <a:t>SBIR: </a:t>
            </a:r>
            <a:r>
              <a:rPr lang="en-US" sz="1800" b="0" kern="1200" dirty="0" err="1" smtClean="0">
                <a:solidFill>
                  <a:schemeClr val="tx2">
                    <a:lumMod val="85000"/>
                    <a:lumOff val="15000"/>
                  </a:schemeClr>
                </a:solidFill>
                <a:latin typeface="Calibri" pitchFamily="34" charset="0"/>
              </a:rPr>
              <a:t>Hypercomp</a:t>
            </a:r>
            <a:r>
              <a:rPr lang="en-US" sz="1800" b="0" dirty="0" smtClean="0">
                <a:solidFill>
                  <a:srgbClr val="3333FF"/>
                </a:solidFill>
                <a:latin typeface="Calibri" pitchFamily="34" charset="0"/>
              </a:rPr>
              <a:t>)</a:t>
            </a:r>
          </a:p>
          <a:p>
            <a:pPr eaLnBrk="1" hangingPunct="1">
              <a:spcBef>
                <a:spcPts val="600"/>
              </a:spcBef>
              <a:buFont typeface="Arial" pitchFamily="34" charset="0"/>
              <a:buChar char="•"/>
            </a:pPr>
            <a:r>
              <a:rPr lang="en-US" b="0" dirty="0" smtClean="0">
                <a:latin typeface="Calibri" pitchFamily="34" charset="0"/>
              </a:rPr>
              <a:t>Beryllium armor joining to RAF/M steel </a:t>
            </a:r>
            <a:r>
              <a:rPr lang="en-US" sz="2000" b="0" dirty="0" smtClean="0">
                <a:latin typeface="Calibri" pitchFamily="34" charset="0"/>
              </a:rPr>
              <a:t>(UCLA)</a:t>
            </a:r>
          </a:p>
          <a:p>
            <a:pPr eaLnBrk="1" hangingPunct="1">
              <a:spcBef>
                <a:spcPts val="600"/>
              </a:spcBef>
              <a:buFont typeface="Arial" pitchFamily="34" charset="0"/>
              <a:buChar char="•"/>
            </a:pPr>
            <a:r>
              <a:rPr lang="en-US" b="0" dirty="0" smtClean="0">
                <a:latin typeface="Calibri" pitchFamily="34" charset="0"/>
              </a:rPr>
              <a:t>Ceramic breeder </a:t>
            </a:r>
            <a:r>
              <a:rPr lang="en-US" b="0" dirty="0" err="1" smtClean="0">
                <a:latin typeface="Calibri" pitchFamily="34" charset="0"/>
              </a:rPr>
              <a:t>thermomechanics</a:t>
            </a:r>
            <a:r>
              <a:rPr lang="en-US" b="0" dirty="0" smtClean="0">
                <a:latin typeface="Calibri" pitchFamily="34" charset="0"/>
              </a:rPr>
              <a:t> (UCLA)</a:t>
            </a:r>
            <a:endParaRPr lang="en-US" b="0" dirty="0" smtClean="0">
              <a:solidFill>
                <a:schemeClr val="accent2"/>
              </a:solidFill>
              <a:latin typeface="Calibri" pitchFamily="34" charset="0"/>
            </a:endParaRPr>
          </a:p>
          <a:p>
            <a:pPr eaLnBrk="1" hangingPunct="1">
              <a:spcBef>
                <a:spcPts val="600"/>
              </a:spcBef>
              <a:buNone/>
            </a:pPr>
            <a:endParaRPr lang="en-US" sz="2000" dirty="0" smtClean="0"/>
          </a:p>
          <a:p>
            <a:pPr eaLnBrk="1" hangingPunct="1">
              <a:spcBef>
                <a:spcPts val="600"/>
              </a:spcBef>
              <a:buFont typeface="Wingdings" pitchFamily="2" charset="2"/>
              <a:buNone/>
            </a:pPr>
            <a:endParaRPr lang="en-US" dirty="0" smtClean="0"/>
          </a:p>
        </p:txBody>
      </p:sp>
      <p:sp>
        <p:nvSpPr>
          <p:cNvPr id="3" name="Slide Number Placeholder 2"/>
          <p:cNvSpPr>
            <a:spLocks noGrp="1"/>
          </p:cNvSpPr>
          <p:nvPr>
            <p:ph type="sldNum" sz="quarter" idx="11"/>
          </p:nvPr>
        </p:nvSpPr>
        <p:spPr>
          <a:xfrm>
            <a:off x="8506691" y="6265286"/>
            <a:ext cx="367145" cy="476250"/>
          </a:xfrm>
        </p:spPr>
        <p:txBody>
          <a:bodyPr/>
          <a:lstStyle/>
          <a:p>
            <a:pPr>
              <a:defRPr/>
            </a:pPr>
            <a:fld id="{16DC667F-C935-4E41-9B88-B19E2C7B9CDC}" type="slidenum">
              <a:rPr lang="en-US" sz="1200" smtClean="0">
                <a:solidFill>
                  <a:schemeClr val="bg1">
                    <a:lumMod val="50000"/>
                  </a:schemeClr>
                </a:solidFill>
                <a:latin typeface="Calibri" pitchFamily="34" charset="0"/>
              </a:rPr>
              <a:pPr>
                <a:defRPr/>
              </a:pPr>
              <a:t>10</a:t>
            </a:fld>
            <a:endParaRPr lang="en-US" sz="1200" dirty="0">
              <a:solidFill>
                <a:schemeClr val="bg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169435" y="244475"/>
            <a:ext cx="8836025" cy="6464300"/>
          </a:xfrm>
        </p:spPr>
        <p:txBody>
          <a:bodyPr/>
          <a:lstStyle/>
          <a:p>
            <a:pPr algn="ctr">
              <a:spcBef>
                <a:spcPts val="600"/>
              </a:spcBef>
              <a:buFont typeface="Wingdings" pitchFamily="2" charset="2"/>
              <a:buNone/>
            </a:pPr>
            <a:r>
              <a:rPr lang="en-US" sz="3000" kern="1200" dirty="0" smtClean="0">
                <a:solidFill>
                  <a:srgbClr val="0000FF"/>
                </a:solidFill>
                <a:latin typeface="Calibri" pitchFamily="34" charset="0"/>
                <a:ea typeface="+mj-ea"/>
                <a:cs typeface="+mj-cs"/>
              </a:rPr>
              <a:t>US Activities on TBM the Past Year</a:t>
            </a:r>
          </a:p>
          <a:p>
            <a:pPr eaLnBrk="1" hangingPunct="1">
              <a:spcBef>
                <a:spcPts val="600"/>
              </a:spcBef>
              <a:spcAft>
                <a:spcPts val="600"/>
              </a:spcAft>
              <a:buClrTx/>
              <a:buFont typeface="Arial" pitchFamily="34" charset="0"/>
              <a:buChar char="•"/>
            </a:pPr>
            <a:r>
              <a:rPr lang="en-US" b="0" kern="1200" dirty="0" smtClean="0">
                <a:latin typeface="Calibri" pitchFamily="34" charset="0"/>
              </a:rPr>
              <a:t>Technical progress on fundamental FNST R&amp;D</a:t>
            </a:r>
          </a:p>
          <a:p>
            <a:pPr lvl="1" eaLnBrk="1" hangingPunct="1">
              <a:spcBef>
                <a:spcPts val="600"/>
              </a:spcBef>
              <a:spcAft>
                <a:spcPts val="600"/>
              </a:spcAft>
              <a:buClrTx/>
              <a:buFont typeface="Calibri" pitchFamily="34" charset="0"/>
              <a:buChar char="–"/>
            </a:pPr>
            <a:r>
              <a:rPr lang="en-US" sz="2000" b="0" i="1" kern="1200" dirty="0" smtClean="0">
                <a:latin typeface="Calibri" pitchFamily="34" charset="0"/>
              </a:rPr>
              <a:t>This is essential to building US capabilities for leadership or partnership on ITER TBM. It also strengthens US position in negotiating partnership agreements with other parties.</a:t>
            </a:r>
          </a:p>
          <a:p>
            <a:pPr eaLnBrk="1" hangingPunct="1">
              <a:spcBef>
                <a:spcPts val="600"/>
              </a:spcBef>
              <a:spcAft>
                <a:spcPts val="600"/>
              </a:spcAft>
              <a:buClrTx/>
              <a:buFont typeface="Arial" pitchFamily="34" charset="0"/>
              <a:buChar char="•"/>
            </a:pPr>
            <a:r>
              <a:rPr lang="en-US" b="0" kern="1200" dirty="0" smtClean="0">
                <a:latin typeface="Calibri" pitchFamily="34" charset="0"/>
              </a:rPr>
              <a:t>Actively participated in ITER TBM-PC meetings and activities.</a:t>
            </a:r>
          </a:p>
          <a:p>
            <a:pPr eaLnBrk="1" hangingPunct="1">
              <a:spcBef>
                <a:spcPts val="600"/>
              </a:spcBef>
              <a:spcAft>
                <a:spcPts val="600"/>
              </a:spcAft>
              <a:buClrTx/>
              <a:buFont typeface="Arial" pitchFamily="34" charset="0"/>
              <a:buChar char="•"/>
            </a:pPr>
            <a:r>
              <a:rPr lang="en-US" b="0" kern="1200" dirty="0" smtClean="0">
                <a:latin typeface="Calibri" pitchFamily="34" charset="0"/>
              </a:rPr>
              <a:t>Completed </a:t>
            </a:r>
            <a:r>
              <a:rPr lang="en-US" b="0" kern="1200" dirty="0" err="1" smtClean="0">
                <a:latin typeface="Calibri" pitchFamily="34" charset="0"/>
              </a:rPr>
              <a:t>PrSR</a:t>
            </a:r>
            <a:r>
              <a:rPr lang="en-US" b="0" kern="1200" dirty="0" smtClean="0">
                <a:latin typeface="Calibri" pitchFamily="34" charset="0"/>
              </a:rPr>
              <a:t> (Brad Merrill et al), which presents a comprehensive view of a US DCLL Test Blanket System (TBM) safety assessment.</a:t>
            </a:r>
          </a:p>
          <a:p>
            <a:pPr eaLnBrk="1" hangingPunct="1">
              <a:spcBef>
                <a:spcPts val="600"/>
              </a:spcBef>
              <a:spcAft>
                <a:spcPts val="600"/>
              </a:spcAft>
              <a:buClrTx/>
              <a:buFont typeface="Arial" pitchFamily="34" charset="0"/>
              <a:buChar char="•"/>
            </a:pPr>
            <a:r>
              <a:rPr lang="en-US" b="0" kern="1200" dirty="0" smtClean="0">
                <a:latin typeface="Calibri" pitchFamily="34" charset="0"/>
              </a:rPr>
              <a:t>Clement Wong and others from the US participated in meetings of </a:t>
            </a:r>
            <a:r>
              <a:rPr lang="en-GB" b="0" dirty="0" smtClean="0">
                <a:latin typeface="Calibri" pitchFamily="34" charset="0"/>
              </a:rPr>
              <a:t>Workshop on TBM Impact on ITER plasma physics and potential countermeasures and </a:t>
            </a:r>
            <a:r>
              <a:rPr lang="en-US" b="0" kern="1200" dirty="0" smtClean="0">
                <a:solidFill>
                  <a:srgbClr val="0000FF"/>
                </a:solidFill>
                <a:latin typeface="Calibri" pitchFamily="34" charset="0"/>
              </a:rPr>
              <a:t>Port-Management Group-18 meetings </a:t>
            </a:r>
            <a:r>
              <a:rPr lang="en-US" b="0" kern="1200" dirty="0" smtClean="0">
                <a:latin typeface="Calibri" pitchFamily="34" charset="0"/>
              </a:rPr>
              <a:t>(Port Master Japan) and provided input on DCLL interface.</a:t>
            </a:r>
          </a:p>
          <a:p>
            <a:pPr eaLnBrk="1" hangingPunct="1">
              <a:spcBef>
                <a:spcPts val="600"/>
              </a:spcBef>
              <a:spcAft>
                <a:spcPts val="600"/>
              </a:spcAft>
              <a:buClrTx/>
              <a:buFont typeface="Arial" pitchFamily="34" charset="0"/>
              <a:buChar char="•"/>
            </a:pPr>
            <a:r>
              <a:rPr lang="en-US" b="0" kern="1200" dirty="0" smtClean="0">
                <a:latin typeface="Calibri" pitchFamily="34" charset="0"/>
              </a:rPr>
              <a:t>Explored options for TBM partnerships with EU,  Japan, and Korea.</a:t>
            </a:r>
          </a:p>
          <a:p>
            <a:pPr eaLnBrk="1" hangingPunct="1">
              <a:spcBef>
                <a:spcPts val="600"/>
              </a:spcBef>
            </a:pPr>
            <a:endParaRPr lang="en-US" sz="2000" dirty="0" smtClean="0"/>
          </a:p>
          <a:p>
            <a:pPr eaLnBrk="1" hangingPunct="1">
              <a:spcBef>
                <a:spcPts val="600"/>
              </a:spcBef>
              <a:buFont typeface="Wingdings" pitchFamily="2" charset="2"/>
              <a:buNone/>
            </a:pPr>
            <a:endParaRPr lang="en-US" dirty="0" smtClean="0"/>
          </a:p>
        </p:txBody>
      </p:sp>
      <p:sp>
        <p:nvSpPr>
          <p:cNvPr id="3" name="Slide Number Placeholder 2"/>
          <p:cNvSpPr>
            <a:spLocks noGrp="1"/>
          </p:cNvSpPr>
          <p:nvPr>
            <p:ph type="sldNum" sz="quarter" idx="11"/>
          </p:nvPr>
        </p:nvSpPr>
        <p:spPr>
          <a:xfrm>
            <a:off x="8497455" y="6237577"/>
            <a:ext cx="422564" cy="476250"/>
          </a:xfrm>
        </p:spPr>
        <p:txBody>
          <a:bodyPr/>
          <a:lstStyle/>
          <a:p>
            <a:pPr>
              <a:defRPr/>
            </a:pPr>
            <a:fld id="{16DC667F-C935-4E41-9B88-B19E2C7B9CDC}" type="slidenum">
              <a:rPr lang="en-US" sz="1200" smtClean="0">
                <a:solidFill>
                  <a:schemeClr val="bg1">
                    <a:lumMod val="50000"/>
                  </a:schemeClr>
                </a:solidFill>
                <a:latin typeface="Calibri" pitchFamily="34" charset="0"/>
              </a:rPr>
              <a:pPr>
                <a:defRPr/>
              </a:pPr>
              <a:t>11</a:t>
            </a:fld>
            <a:endParaRPr lang="en-US" sz="1200" dirty="0">
              <a:solidFill>
                <a:schemeClr val="bg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2"/>
          </p:nvPr>
        </p:nvSpPr>
        <p:spPr>
          <a:xfrm>
            <a:off x="3124200" y="6245225"/>
            <a:ext cx="2895600" cy="476250"/>
          </a:xfrm>
          <a:noFill/>
        </p:spPr>
        <p:txBody>
          <a:bodyPr/>
          <a:lstStyle/>
          <a:p>
            <a:pPr algn="ctr"/>
            <a:fld id="{36232764-3531-414F-B3FC-1064AF2E9B51}" type="slidenum">
              <a:rPr lang="en-US" sz="1200">
                <a:solidFill>
                  <a:srgbClr val="000000"/>
                </a:solidFill>
                <a:latin typeface="Calibri" pitchFamily="34" charset="0"/>
              </a:rPr>
              <a:pPr algn="ctr"/>
              <a:t>2</a:t>
            </a:fld>
            <a:endParaRPr lang="en-US" sz="1200">
              <a:solidFill>
                <a:srgbClr val="000000"/>
              </a:solidFill>
              <a:latin typeface="Calibri" pitchFamily="34" charset="0"/>
            </a:endParaRPr>
          </a:p>
        </p:txBody>
      </p:sp>
      <p:sp>
        <p:nvSpPr>
          <p:cNvPr id="790530" name="Rectangle 2"/>
          <p:cNvSpPr>
            <a:spLocks noGrp="1" noChangeArrowheads="1"/>
          </p:cNvSpPr>
          <p:nvPr>
            <p:ph type="title"/>
          </p:nvPr>
        </p:nvSpPr>
        <p:spPr>
          <a:xfrm>
            <a:off x="228600" y="76200"/>
            <a:ext cx="8686800" cy="927100"/>
          </a:xfrm>
        </p:spPr>
        <p:txBody>
          <a:bodyPr/>
          <a:lstStyle/>
          <a:p>
            <a:pPr eaLnBrk="1" hangingPunct="1">
              <a:defRPr/>
            </a:pPr>
            <a:r>
              <a:rPr lang="en-US" altLang="ja-JP" sz="2800" b="1" kern="1200" dirty="0" smtClean="0">
                <a:solidFill>
                  <a:schemeClr val="tx1"/>
                </a:solidFill>
                <a:latin typeface="Tahoma" pitchFamily="34" charset="0"/>
                <a:ea typeface="ＭＳ Ｐゴシック" pitchFamily="29" charset="-128"/>
                <a:cs typeface="+mn-cs"/>
              </a:rPr>
              <a:t>Test Blanket Module (TBM) Program </a:t>
            </a:r>
            <a:br>
              <a:rPr lang="en-US" altLang="ja-JP" sz="2800" b="1" kern="1200" dirty="0" smtClean="0">
                <a:solidFill>
                  <a:schemeClr val="tx1"/>
                </a:solidFill>
                <a:latin typeface="Tahoma" pitchFamily="34" charset="0"/>
                <a:ea typeface="ＭＳ Ｐゴシック" pitchFamily="29" charset="-128"/>
                <a:cs typeface="+mn-cs"/>
              </a:rPr>
            </a:br>
            <a:r>
              <a:rPr lang="en-US" altLang="ja-JP" sz="2800" b="1" kern="1200" dirty="0" smtClean="0">
                <a:solidFill>
                  <a:schemeClr val="tx1"/>
                </a:solidFill>
                <a:latin typeface="Tahoma" pitchFamily="34" charset="0"/>
                <a:ea typeface="ＭＳ Ｐゴシック" pitchFamily="29" charset="-128"/>
                <a:cs typeface="+mn-cs"/>
              </a:rPr>
              <a:t>is now an integral part of ITER </a:t>
            </a:r>
            <a:endParaRPr lang="en-US" altLang="ja-JP" sz="2800" b="1" kern="1200" dirty="0">
              <a:solidFill>
                <a:schemeClr val="tx1"/>
              </a:solidFill>
              <a:latin typeface="Tahoma" pitchFamily="34" charset="0"/>
              <a:ea typeface="ＭＳ Ｐゴシック" pitchFamily="29" charset="-128"/>
              <a:cs typeface="+mn-cs"/>
            </a:endParaRPr>
          </a:p>
        </p:txBody>
      </p:sp>
      <p:graphicFrame>
        <p:nvGraphicFramePr>
          <p:cNvPr id="3074" name="Object 2"/>
          <p:cNvGraphicFramePr>
            <a:graphicFrameLocks noChangeAspect="1"/>
          </p:cNvGraphicFramePr>
          <p:nvPr/>
        </p:nvGraphicFramePr>
        <p:xfrm>
          <a:off x="3621088" y="2819400"/>
          <a:ext cx="5530850" cy="4054475"/>
        </p:xfrm>
        <a:graphic>
          <a:graphicData uri="http://schemas.openxmlformats.org/presentationml/2006/ole">
            <p:oleObj spid="_x0000_s2050" name="Photo Editor Photo" r:id="rId4" imgW="7800000" imgH="5858693" progId="">
              <p:embed/>
            </p:oleObj>
          </a:graphicData>
        </a:graphic>
      </p:graphicFrame>
      <p:sp>
        <p:nvSpPr>
          <p:cNvPr id="3077" name="Text Box 4"/>
          <p:cNvSpPr txBox="1">
            <a:spLocks noChangeArrowheads="1"/>
          </p:cNvSpPr>
          <p:nvPr/>
        </p:nvSpPr>
        <p:spPr bwMode="auto">
          <a:xfrm>
            <a:off x="3581400" y="4440238"/>
            <a:ext cx="2530475" cy="284162"/>
          </a:xfrm>
          <a:prstGeom prst="rect">
            <a:avLst/>
          </a:prstGeom>
          <a:noFill/>
          <a:ln w="9525">
            <a:noFill/>
            <a:miter lim="800000"/>
            <a:headEnd/>
            <a:tailEnd/>
          </a:ln>
        </p:spPr>
        <p:txBody>
          <a:bodyPr>
            <a:spAutoFit/>
          </a:bodyPr>
          <a:lstStyle/>
          <a:p>
            <a:pPr fontAlgn="base">
              <a:lnSpc>
                <a:spcPct val="70000"/>
              </a:lnSpc>
              <a:spcBef>
                <a:spcPct val="0"/>
              </a:spcBef>
              <a:spcAft>
                <a:spcPct val="0"/>
              </a:spcAft>
            </a:pPr>
            <a:r>
              <a:rPr lang="en-US" sz="1400" smtClean="0">
                <a:solidFill>
                  <a:srgbClr val="0033CC"/>
                </a:solidFill>
              </a:rPr>
              <a:t>Vacuum Vessel</a:t>
            </a:r>
            <a:r>
              <a:rPr lang="en-US" smtClean="0">
                <a:solidFill>
                  <a:srgbClr val="000000"/>
                </a:solidFill>
              </a:rPr>
              <a:t> </a:t>
            </a:r>
          </a:p>
        </p:txBody>
      </p:sp>
      <p:sp>
        <p:nvSpPr>
          <p:cNvPr id="3078" name="Text Box 5"/>
          <p:cNvSpPr txBox="1">
            <a:spLocks noChangeArrowheads="1"/>
          </p:cNvSpPr>
          <p:nvPr/>
        </p:nvSpPr>
        <p:spPr bwMode="auto">
          <a:xfrm>
            <a:off x="4038600" y="5334000"/>
            <a:ext cx="1268413" cy="304800"/>
          </a:xfrm>
          <a:prstGeom prst="rect">
            <a:avLst/>
          </a:prstGeom>
          <a:noFill/>
          <a:ln w="9525">
            <a:noFill/>
            <a:miter lim="800000"/>
            <a:headEnd/>
            <a:tailEnd/>
          </a:ln>
        </p:spPr>
        <p:txBody>
          <a:bodyPr>
            <a:spAutoFit/>
          </a:bodyPr>
          <a:lstStyle/>
          <a:p>
            <a:pPr fontAlgn="base">
              <a:spcBef>
                <a:spcPct val="0"/>
              </a:spcBef>
              <a:spcAft>
                <a:spcPct val="0"/>
              </a:spcAft>
            </a:pPr>
            <a:r>
              <a:rPr lang="en-US" sz="1400" b="1" smtClean="0">
                <a:solidFill>
                  <a:srgbClr val="FFFF00"/>
                </a:solidFill>
              </a:rPr>
              <a:t>TBM/Frame</a:t>
            </a:r>
            <a:r>
              <a:rPr lang="en-US" sz="1400" b="1" smtClean="0">
                <a:solidFill>
                  <a:srgbClr val="000000"/>
                </a:solidFill>
              </a:rPr>
              <a:t> </a:t>
            </a:r>
          </a:p>
        </p:txBody>
      </p:sp>
      <p:sp>
        <p:nvSpPr>
          <p:cNvPr id="3079" name="Text Box 6"/>
          <p:cNvSpPr txBox="1">
            <a:spLocks noChangeArrowheads="1"/>
          </p:cNvSpPr>
          <p:nvPr/>
        </p:nvSpPr>
        <p:spPr bwMode="auto">
          <a:xfrm>
            <a:off x="5867400" y="4848225"/>
            <a:ext cx="2286000" cy="461963"/>
          </a:xfrm>
          <a:prstGeom prst="rect">
            <a:avLst/>
          </a:prstGeom>
          <a:noFill/>
          <a:ln w="9525">
            <a:noFill/>
            <a:miter lim="800000"/>
            <a:headEnd/>
            <a:tailEnd/>
          </a:ln>
        </p:spPr>
        <p:txBody>
          <a:bodyPr>
            <a:spAutoFit/>
          </a:bodyPr>
          <a:lstStyle/>
          <a:p>
            <a:pPr algn="r" fontAlgn="base">
              <a:spcBef>
                <a:spcPct val="0"/>
              </a:spcBef>
              <a:spcAft>
                <a:spcPct val="0"/>
              </a:spcAft>
            </a:pPr>
            <a:r>
              <a:rPr lang="en-US" sz="1200" b="1" smtClean="0">
                <a:solidFill>
                  <a:srgbClr val="FFFF00"/>
                </a:solidFill>
              </a:rPr>
              <a:t>A PbLi loop Transporter located in the Port Cell Area</a:t>
            </a:r>
            <a:r>
              <a:rPr lang="en-US" sz="1200" b="1" smtClean="0">
                <a:solidFill>
                  <a:srgbClr val="000000"/>
                </a:solidFill>
              </a:rPr>
              <a:t> </a:t>
            </a:r>
          </a:p>
        </p:txBody>
      </p:sp>
      <p:sp>
        <p:nvSpPr>
          <p:cNvPr id="3080" name="Text Box 7"/>
          <p:cNvSpPr txBox="1">
            <a:spLocks noChangeArrowheads="1"/>
          </p:cNvSpPr>
          <p:nvPr/>
        </p:nvSpPr>
        <p:spPr bwMode="auto">
          <a:xfrm>
            <a:off x="3621088" y="3074988"/>
            <a:ext cx="2300287" cy="366712"/>
          </a:xfrm>
          <a:prstGeom prst="rect">
            <a:avLst/>
          </a:prstGeom>
          <a:noFill/>
          <a:ln w="9525">
            <a:noFill/>
            <a:miter lim="800000"/>
            <a:headEnd/>
            <a:tailEnd/>
          </a:ln>
        </p:spPr>
        <p:txBody>
          <a:bodyPr>
            <a:spAutoFit/>
          </a:bodyPr>
          <a:lstStyle/>
          <a:p>
            <a:pPr fontAlgn="base">
              <a:spcBef>
                <a:spcPct val="0"/>
              </a:spcBef>
              <a:spcAft>
                <a:spcPct val="0"/>
              </a:spcAft>
            </a:pPr>
            <a:endParaRPr lang="en-US" smtClean="0">
              <a:solidFill>
                <a:srgbClr val="000000"/>
              </a:solidFill>
            </a:endParaRPr>
          </a:p>
        </p:txBody>
      </p:sp>
      <p:sp>
        <p:nvSpPr>
          <p:cNvPr id="3081" name="Line 8"/>
          <p:cNvSpPr>
            <a:spLocks noChangeShapeType="1"/>
          </p:cNvSpPr>
          <p:nvPr/>
        </p:nvSpPr>
        <p:spPr bwMode="auto">
          <a:xfrm>
            <a:off x="7974013" y="3074988"/>
            <a:ext cx="307975" cy="188912"/>
          </a:xfrm>
          <a:prstGeom prst="line">
            <a:avLst/>
          </a:prstGeom>
          <a:noFill/>
          <a:ln w="28575">
            <a:solidFill>
              <a:srgbClr val="FFFF00"/>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082" name="Text Box 9"/>
          <p:cNvSpPr txBox="1">
            <a:spLocks noChangeArrowheads="1"/>
          </p:cNvSpPr>
          <p:nvPr/>
        </p:nvSpPr>
        <p:spPr bwMode="auto">
          <a:xfrm>
            <a:off x="7302500" y="2830513"/>
            <a:ext cx="1155700" cy="461962"/>
          </a:xfrm>
          <a:prstGeom prst="rect">
            <a:avLst/>
          </a:prstGeom>
          <a:noFill/>
          <a:ln w="9525">
            <a:noFill/>
            <a:miter lim="800000"/>
            <a:headEnd/>
            <a:tailEnd/>
          </a:ln>
        </p:spPr>
        <p:txBody>
          <a:bodyPr>
            <a:spAutoFit/>
          </a:bodyPr>
          <a:lstStyle/>
          <a:p>
            <a:pPr fontAlgn="base">
              <a:spcBef>
                <a:spcPct val="0"/>
              </a:spcBef>
              <a:spcAft>
                <a:spcPct val="0"/>
              </a:spcAft>
            </a:pPr>
            <a:r>
              <a:rPr lang="en-US" sz="1200" b="1" smtClean="0">
                <a:solidFill>
                  <a:srgbClr val="FFFF00"/>
                </a:solidFill>
              </a:rPr>
              <a:t>He pipes to TCWS</a:t>
            </a:r>
          </a:p>
        </p:txBody>
      </p:sp>
      <p:sp>
        <p:nvSpPr>
          <p:cNvPr id="3083" name="Line 10"/>
          <p:cNvSpPr>
            <a:spLocks noChangeShapeType="1"/>
          </p:cNvSpPr>
          <p:nvPr/>
        </p:nvSpPr>
        <p:spPr bwMode="auto">
          <a:xfrm flipV="1">
            <a:off x="7762875" y="4699000"/>
            <a:ext cx="173038" cy="239713"/>
          </a:xfrm>
          <a:prstGeom prst="line">
            <a:avLst/>
          </a:prstGeom>
          <a:noFill/>
          <a:ln w="28575">
            <a:solidFill>
              <a:srgbClr val="FFFF00"/>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084" name="Line 11"/>
          <p:cNvSpPr>
            <a:spLocks noChangeShapeType="1"/>
          </p:cNvSpPr>
          <p:nvPr/>
        </p:nvSpPr>
        <p:spPr bwMode="auto">
          <a:xfrm>
            <a:off x="3852863" y="4906963"/>
            <a:ext cx="296862"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endParaRPr>
          </a:p>
        </p:txBody>
      </p:sp>
      <p:sp>
        <p:nvSpPr>
          <p:cNvPr id="3085" name="Line 12"/>
          <p:cNvSpPr>
            <a:spLocks noChangeShapeType="1"/>
          </p:cNvSpPr>
          <p:nvPr/>
        </p:nvSpPr>
        <p:spPr bwMode="auto">
          <a:xfrm>
            <a:off x="3900488" y="5975350"/>
            <a:ext cx="298450"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endParaRPr>
          </a:p>
        </p:txBody>
      </p:sp>
      <p:sp>
        <p:nvSpPr>
          <p:cNvPr id="3086" name="Line 13"/>
          <p:cNvSpPr>
            <a:spLocks noChangeShapeType="1"/>
          </p:cNvSpPr>
          <p:nvPr/>
        </p:nvSpPr>
        <p:spPr bwMode="auto">
          <a:xfrm>
            <a:off x="4000500" y="4906963"/>
            <a:ext cx="0" cy="1068387"/>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srgbClr val="000000"/>
              </a:solidFill>
            </a:endParaRPr>
          </a:p>
        </p:txBody>
      </p:sp>
      <p:sp>
        <p:nvSpPr>
          <p:cNvPr id="3087" name="Text Box 14"/>
          <p:cNvSpPr txBox="1">
            <a:spLocks noChangeArrowheads="1"/>
          </p:cNvSpPr>
          <p:nvPr/>
        </p:nvSpPr>
        <p:spPr bwMode="auto">
          <a:xfrm>
            <a:off x="3602038" y="5324475"/>
            <a:ext cx="698500" cy="244475"/>
          </a:xfrm>
          <a:prstGeom prst="rect">
            <a:avLst/>
          </a:prstGeom>
          <a:noFill/>
          <a:ln w="9525">
            <a:noFill/>
            <a:miter lim="800000"/>
            <a:headEnd/>
            <a:tailEnd/>
          </a:ln>
        </p:spPr>
        <p:txBody>
          <a:bodyPr>
            <a:spAutoFit/>
          </a:bodyPr>
          <a:lstStyle/>
          <a:p>
            <a:pPr fontAlgn="base">
              <a:spcBef>
                <a:spcPct val="0"/>
              </a:spcBef>
              <a:spcAft>
                <a:spcPct val="0"/>
              </a:spcAft>
            </a:pPr>
            <a:r>
              <a:rPr lang="en-US" sz="1000" smtClean="0">
                <a:solidFill>
                  <a:srgbClr val="FF3300"/>
                </a:solidFill>
              </a:rPr>
              <a:t>2.2 m</a:t>
            </a:r>
          </a:p>
        </p:txBody>
      </p:sp>
      <p:pic>
        <p:nvPicPr>
          <p:cNvPr id="3088" name="Picture 16"/>
          <p:cNvPicPr>
            <a:picLocks noChangeAspect="1" noChangeArrowheads="1"/>
          </p:cNvPicPr>
          <p:nvPr/>
        </p:nvPicPr>
        <p:blipFill>
          <a:blip r:embed="rId5" cstate="print">
            <a:lum contrast="6000"/>
          </a:blip>
          <a:srcRect/>
          <a:stretch>
            <a:fillRect/>
          </a:stretch>
        </p:blipFill>
        <p:spPr bwMode="auto">
          <a:xfrm>
            <a:off x="3429000" y="1143000"/>
            <a:ext cx="3019425" cy="2468563"/>
          </a:xfrm>
          <a:prstGeom prst="rect">
            <a:avLst/>
          </a:prstGeom>
          <a:noFill/>
          <a:ln w="9525">
            <a:noFill/>
            <a:miter lim="800000"/>
            <a:headEnd/>
            <a:tailEnd/>
          </a:ln>
        </p:spPr>
      </p:pic>
      <p:sp>
        <p:nvSpPr>
          <p:cNvPr id="3089" name="Text Box 22"/>
          <p:cNvSpPr txBox="1">
            <a:spLocks noChangeArrowheads="1"/>
          </p:cNvSpPr>
          <p:nvPr/>
        </p:nvSpPr>
        <p:spPr bwMode="auto">
          <a:xfrm>
            <a:off x="269875" y="4179888"/>
            <a:ext cx="3419475" cy="396875"/>
          </a:xfrm>
          <a:prstGeom prst="rect">
            <a:avLst/>
          </a:prstGeom>
          <a:noFill/>
          <a:ln w="9525" algn="ctr">
            <a:noFill/>
            <a:miter lim="800000"/>
            <a:headEnd/>
            <a:tailEnd/>
          </a:ln>
        </p:spPr>
        <p:txBody>
          <a:bodyPr>
            <a:spAutoFit/>
          </a:bodyPr>
          <a:lstStyle/>
          <a:p>
            <a:pPr marL="342900" indent="-342900" fontAlgn="base">
              <a:spcBef>
                <a:spcPct val="0"/>
              </a:spcBef>
              <a:spcAft>
                <a:spcPct val="0"/>
              </a:spcAft>
              <a:buFont typeface="Wingdings" pitchFamily="2" charset="2"/>
              <a:buNone/>
            </a:pPr>
            <a:endParaRPr lang="en-US" sz="2000" smtClean="0">
              <a:solidFill>
                <a:srgbClr val="000000"/>
              </a:solidFill>
            </a:endParaRPr>
          </a:p>
        </p:txBody>
      </p:sp>
      <p:sp>
        <p:nvSpPr>
          <p:cNvPr id="790551" name="Rectangle 23"/>
          <p:cNvSpPr>
            <a:spLocks noGrp="1" noChangeArrowheads="1"/>
          </p:cNvSpPr>
          <p:nvPr>
            <p:ph type="body" idx="1"/>
          </p:nvPr>
        </p:nvSpPr>
        <p:spPr>
          <a:xfrm>
            <a:off x="76200" y="1295400"/>
            <a:ext cx="3505200" cy="2895600"/>
          </a:xfrm>
          <a:ln w="12700"/>
        </p:spPr>
        <p:txBody>
          <a:bodyPr/>
          <a:lstStyle/>
          <a:p>
            <a:pPr marL="0" indent="0" eaLnBrk="1" hangingPunct="1">
              <a:lnSpc>
                <a:spcPct val="85000"/>
              </a:lnSpc>
              <a:spcBef>
                <a:spcPct val="0"/>
              </a:spcBef>
              <a:buFontTx/>
              <a:buNone/>
              <a:defRPr/>
            </a:pPr>
            <a:r>
              <a:rPr lang="en-US" altLang="ja-JP" sz="2000" b="1" kern="1200" dirty="0" smtClean="0">
                <a:solidFill>
                  <a:srgbClr val="0000FF"/>
                </a:solidFill>
                <a:latin typeface="Tahoma" pitchFamily="34" charset="0"/>
                <a:ea typeface="ＭＳ Ｐゴシック" pitchFamily="29" charset="-128"/>
              </a:rPr>
              <a:t>ITER provides substantial hardware capabilities</a:t>
            </a:r>
            <a:br>
              <a:rPr lang="en-US" altLang="ja-JP" sz="2000" b="1" kern="1200" dirty="0" smtClean="0">
                <a:solidFill>
                  <a:srgbClr val="0000FF"/>
                </a:solidFill>
                <a:latin typeface="Tahoma" pitchFamily="34" charset="0"/>
                <a:ea typeface="ＭＳ Ｐゴシック" pitchFamily="29" charset="-128"/>
              </a:rPr>
            </a:br>
            <a:r>
              <a:rPr lang="en-US" altLang="ja-JP" sz="2000" b="1" kern="1200" dirty="0" smtClean="0">
                <a:solidFill>
                  <a:srgbClr val="0000FF"/>
                </a:solidFill>
                <a:latin typeface="Tahoma" pitchFamily="34" charset="0"/>
                <a:ea typeface="ＭＳ Ｐゴシック" pitchFamily="29" charset="-128"/>
              </a:rPr>
              <a:t>for testing FW/Blanket Systems</a:t>
            </a:r>
            <a:endParaRPr lang="en-US" sz="2000" b="1" kern="1200" dirty="0" smtClean="0">
              <a:solidFill>
                <a:srgbClr val="0000FF"/>
              </a:solidFill>
              <a:latin typeface="Tahoma" pitchFamily="34" charset="0"/>
              <a:ea typeface="ＭＳ Ｐゴシック" pitchFamily="29" charset="-128"/>
            </a:endParaRPr>
          </a:p>
          <a:p>
            <a:pPr marL="225425" indent="-225425" eaLnBrk="1" hangingPunct="1">
              <a:lnSpc>
                <a:spcPct val="90000"/>
              </a:lnSpc>
              <a:spcBef>
                <a:spcPts val="1200"/>
              </a:spcBef>
              <a:buFont typeface="Arial" pitchFamily="34" charset="0"/>
              <a:buChar char="•"/>
              <a:defRPr/>
            </a:pPr>
            <a:r>
              <a:rPr lang="en-US" sz="1800" dirty="0" smtClean="0"/>
              <a:t>Other parties have large programs to utilize this valuable testing space: </a:t>
            </a:r>
            <a:br>
              <a:rPr lang="en-US" sz="1800" dirty="0" smtClean="0"/>
            </a:br>
            <a:r>
              <a:rPr lang="en-US" sz="1800" dirty="0" smtClean="0"/>
              <a:t>EU (2), JA (1), CH (1), IN (1) half-ports</a:t>
            </a:r>
          </a:p>
          <a:p>
            <a:pPr marL="225425" indent="-225425" eaLnBrk="1" hangingPunct="1">
              <a:lnSpc>
                <a:spcPct val="90000"/>
              </a:lnSpc>
              <a:spcBef>
                <a:spcPts val="1200"/>
              </a:spcBef>
              <a:buFont typeface="Arial" pitchFamily="34" charset="0"/>
              <a:buChar char="•"/>
              <a:defRPr/>
            </a:pPr>
            <a:r>
              <a:rPr lang="en-US" sz="1800" dirty="0" smtClean="0"/>
              <a:t>The 6th half-port is un-assigned, but the US has been asked to serve as the “interface coordinator” with the US DCLL Blanket concept – as representative of LB concepts</a:t>
            </a:r>
          </a:p>
          <a:p>
            <a:pPr marL="225425" indent="-225425" eaLnBrk="1" hangingPunct="1">
              <a:lnSpc>
                <a:spcPct val="90000"/>
              </a:lnSpc>
              <a:spcBef>
                <a:spcPct val="0"/>
              </a:spcBef>
              <a:buFont typeface="Arial" pitchFamily="34" charset="0"/>
              <a:buChar char="•"/>
              <a:defRPr/>
            </a:pPr>
            <a:endParaRPr lang="en-US" sz="1800" dirty="0" smtClean="0"/>
          </a:p>
          <a:p>
            <a:pPr marL="225425" indent="-225425" eaLnBrk="1" hangingPunct="1">
              <a:lnSpc>
                <a:spcPct val="90000"/>
              </a:lnSpc>
              <a:spcBef>
                <a:spcPct val="0"/>
              </a:spcBef>
              <a:buFontTx/>
              <a:buNone/>
              <a:defRPr/>
            </a:pPr>
            <a:endParaRPr lang="en-US" sz="1600" b="1" dirty="0" smtClean="0">
              <a:solidFill>
                <a:srgbClr val="FF3300"/>
              </a:solidFill>
            </a:endParaRPr>
          </a:p>
          <a:p>
            <a:pPr marL="225425" indent="-225425" eaLnBrk="1" hangingPunct="1">
              <a:lnSpc>
                <a:spcPct val="90000"/>
              </a:lnSpc>
              <a:spcBef>
                <a:spcPct val="0"/>
              </a:spcBef>
              <a:buFont typeface="Arial" pitchFamily="34" charset="0"/>
              <a:buChar char="•"/>
              <a:defRPr/>
            </a:pPr>
            <a:endParaRPr lang="en-US" sz="1600" b="1" dirty="0">
              <a:solidFill>
                <a:srgbClr val="FF3300"/>
              </a:solidFill>
            </a:endParaRPr>
          </a:p>
        </p:txBody>
      </p:sp>
      <p:sp>
        <p:nvSpPr>
          <p:cNvPr id="790552" name="Text Box 24"/>
          <p:cNvSpPr txBox="1">
            <a:spLocks noChangeArrowheads="1"/>
          </p:cNvSpPr>
          <p:nvPr/>
        </p:nvSpPr>
        <p:spPr bwMode="auto">
          <a:xfrm>
            <a:off x="2438400" y="6172200"/>
            <a:ext cx="6553200" cy="563563"/>
          </a:xfrm>
          <a:prstGeom prst="rect">
            <a:avLst/>
          </a:prstGeom>
          <a:solidFill>
            <a:srgbClr val="FFFF99"/>
          </a:solidFill>
          <a:ln w="9525" algn="ctr">
            <a:solidFill>
              <a:schemeClr val="accent2"/>
            </a:solidFill>
            <a:miter lim="800000"/>
            <a:headEnd/>
            <a:tailEnd/>
          </a:ln>
        </p:spPr>
        <p:txBody>
          <a:bodyPr>
            <a:spAutoFit/>
          </a:bodyPr>
          <a:lstStyle/>
          <a:p>
            <a:pPr fontAlgn="base">
              <a:lnSpc>
                <a:spcPct val="85000"/>
              </a:lnSpc>
              <a:spcBef>
                <a:spcPct val="0"/>
              </a:spcBef>
              <a:spcAft>
                <a:spcPct val="0"/>
              </a:spcAft>
            </a:pPr>
            <a:r>
              <a:rPr lang="en-US" b="1" smtClean="0">
                <a:solidFill>
                  <a:srgbClr val="0000FF"/>
                </a:solidFill>
                <a:latin typeface="Tahoma" pitchFamily="34" charset="0"/>
                <a:ea typeface="ＭＳ Ｐゴシック" pitchFamily="29" charset="-128"/>
              </a:rPr>
              <a:t>TBM tests the FW/Blanket </a:t>
            </a:r>
            <a:r>
              <a:rPr lang="en-US" b="1" i="1" u="sng" smtClean="0">
                <a:solidFill>
                  <a:srgbClr val="FF0000"/>
                </a:solidFill>
                <a:latin typeface="Tahoma" pitchFamily="34" charset="0"/>
                <a:ea typeface="ＭＳ Ｐゴシック" pitchFamily="29" charset="-128"/>
              </a:rPr>
              <a:t>System</a:t>
            </a:r>
            <a:r>
              <a:rPr lang="en-US" b="1" smtClean="0">
                <a:solidFill>
                  <a:srgbClr val="0000FF"/>
                </a:solidFill>
                <a:latin typeface="Tahoma" pitchFamily="34" charset="0"/>
                <a:ea typeface="ＭＳ Ｐゴシック" pitchFamily="29" charset="-128"/>
              </a:rPr>
              <a:t> </a:t>
            </a:r>
            <a:br>
              <a:rPr lang="en-US" b="1" smtClean="0">
                <a:solidFill>
                  <a:srgbClr val="0000FF"/>
                </a:solidFill>
                <a:latin typeface="Tahoma" pitchFamily="34" charset="0"/>
                <a:ea typeface="ＭＳ Ｐゴシック" pitchFamily="29" charset="-128"/>
              </a:rPr>
            </a:br>
            <a:r>
              <a:rPr lang="en-US" b="1" smtClean="0">
                <a:solidFill>
                  <a:srgbClr val="0000FF"/>
                </a:solidFill>
                <a:latin typeface="Tahoma" pitchFamily="34" charset="0"/>
                <a:ea typeface="ＭＳ Ｐゴシック" pitchFamily="29" charset="-128"/>
              </a:rPr>
              <a:t>(TBM + transport loops + T extraction + purification…)</a:t>
            </a:r>
          </a:p>
        </p:txBody>
      </p:sp>
      <p:sp>
        <p:nvSpPr>
          <p:cNvPr id="3092" name="Rectangle 26"/>
          <p:cNvSpPr>
            <a:spLocks noChangeArrowheads="1"/>
          </p:cNvSpPr>
          <p:nvPr/>
        </p:nvSpPr>
        <p:spPr bwMode="auto">
          <a:xfrm>
            <a:off x="5562600" y="1371600"/>
            <a:ext cx="3429000" cy="1138238"/>
          </a:xfrm>
          <a:prstGeom prst="rect">
            <a:avLst/>
          </a:prstGeom>
          <a:solidFill>
            <a:srgbClr val="FFFF99"/>
          </a:solidFill>
          <a:ln w="9525" algn="ctr">
            <a:solidFill>
              <a:schemeClr val="accent2"/>
            </a:solidFill>
            <a:miter lim="800000"/>
            <a:headEnd/>
            <a:tailEnd/>
          </a:ln>
        </p:spPr>
        <p:txBody>
          <a:bodyPr>
            <a:spAutoFit/>
          </a:bodyPr>
          <a:lstStyle/>
          <a:p>
            <a:pPr marL="225425" indent="-225425" fontAlgn="base">
              <a:lnSpc>
                <a:spcPct val="85000"/>
              </a:lnSpc>
              <a:spcBef>
                <a:spcPct val="0"/>
              </a:spcBef>
              <a:spcAft>
                <a:spcPct val="0"/>
              </a:spcAft>
              <a:buFont typeface="Arial" pitchFamily="34" charset="0"/>
              <a:buChar char="•"/>
            </a:pPr>
            <a:r>
              <a:rPr lang="en-US" sz="1600" b="1" smtClean="0">
                <a:solidFill>
                  <a:srgbClr val="0000FF"/>
                </a:solidFill>
                <a:latin typeface="Tahoma" pitchFamily="34" charset="0"/>
                <a:ea typeface="ＭＳ Ｐゴシック" pitchFamily="29" charset="-128"/>
              </a:rPr>
              <a:t>3 equatorial ports allocated, Each port can accommodate 2 modules </a:t>
            </a:r>
            <a:r>
              <a:rPr lang="en-US" sz="1600" b="1" smtClean="0">
                <a:solidFill>
                  <a:srgbClr val="FF0000"/>
                </a:solidFill>
                <a:latin typeface="Tahoma" pitchFamily="34" charset="0"/>
                <a:ea typeface="ＭＳ Ｐゴシック" pitchFamily="29" charset="-128"/>
              </a:rPr>
              <a:t>(i.e. 6 TBMs max)</a:t>
            </a:r>
          </a:p>
          <a:p>
            <a:pPr marL="225425" indent="-225425" fontAlgn="base">
              <a:lnSpc>
                <a:spcPct val="85000"/>
              </a:lnSpc>
              <a:spcBef>
                <a:spcPct val="0"/>
              </a:spcBef>
              <a:spcAft>
                <a:spcPct val="0"/>
              </a:spcAft>
              <a:buFont typeface="Arial" pitchFamily="34" charset="0"/>
              <a:buChar char="•"/>
            </a:pPr>
            <a:r>
              <a:rPr lang="en-US" sz="1600" b="1" smtClean="0">
                <a:solidFill>
                  <a:srgbClr val="0000FF"/>
                </a:solidFill>
                <a:latin typeface="Tahoma" pitchFamily="34" charset="0"/>
                <a:ea typeface="ＭＳ Ｐゴシック" pitchFamily="29" charset="-128"/>
              </a:rPr>
              <a:t>Neutrons, heat sinks, hot cells, etc. already paid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90552"/>
                                        </p:tgtEl>
                                        <p:attrNameLst>
                                          <p:attrName>style.visibility</p:attrName>
                                        </p:attrNameLst>
                                      </p:cBhvr>
                                      <p:to>
                                        <p:strVal val="visible"/>
                                      </p:to>
                                    </p:set>
                                    <p:anim calcmode="lin" valueType="num">
                                      <p:cBhvr>
                                        <p:cTn id="7" dur="1000" fill="hold"/>
                                        <p:tgtEl>
                                          <p:spTgt spid="790552"/>
                                        </p:tgtEl>
                                        <p:attrNameLst>
                                          <p:attrName>ppt_w</p:attrName>
                                        </p:attrNameLst>
                                      </p:cBhvr>
                                      <p:tavLst>
                                        <p:tav tm="0">
                                          <p:val>
                                            <p:strVal val="#ppt_w*0.70"/>
                                          </p:val>
                                        </p:tav>
                                        <p:tav tm="100000">
                                          <p:val>
                                            <p:strVal val="#ppt_w"/>
                                          </p:val>
                                        </p:tav>
                                      </p:tavLst>
                                    </p:anim>
                                    <p:anim calcmode="lin" valueType="num">
                                      <p:cBhvr>
                                        <p:cTn id="8" dur="1000" fill="hold"/>
                                        <p:tgtEl>
                                          <p:spTgt spid="790552"/>
                                        </p:tgtEl>
                                        <p:attrNameLst>
                                          <p:attrName>ppt_h</p:attrName>
                                        </p:attrNameLst>
                                      </p:cBhvr>
                                      <p:tavLst>
                                        <p:tav tm="0">
                                          <p:val>
                                            <p:strVal val="#ppt_h"/>
                                          </p:val>
                                        </p:tav>
                                        <p:tav tm="100000">
                                          <p:val>
                                            <p:strVal val="#ppt_h"/>
                                          </p:val>
                                        </p:tav>
                                      </p:tavLst>
                                    </p:anim>
                                    <p:animEffect transition="in" filter="fade">
                                      <p:cBhvr>
                                        <p:cTn id="9" dur="1000"/>
                                        <p:tgtEl>
                                          <p:spTgt spid="790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228600" y="0"/>
            <a:ext cx="8686800" cy="927100"/>
          </a:xfrm>
        </p:spPr>
        <p:txBody>
          <a:bodyPr/>
          <a:lstStyle/>
          <a:p>
            <a:pPr eaLnBrk="1" hangingPunct="1">
              <a:defRPr/>
            </a:pPr>
            <a:r>
              <a:rPr lang="en-US" altLang="ja-JP" sz="2800" b="1" kern="1200" dirty="0" smtClean="0">
                <a:solidFill>
                  <a:schemeClr val="tx1"/>
                </a:solidFill>
                <a:latin typeface="Tahoma" pitchFamily="34" charset="0"/>
                <a:ea typeface="ＭＳ Ｐゴシック" pitchFamily="29" charset="-128"/>
                <a:cs typeface="+mn-cs"/>
              </a:rPr>
              <a:t>US Planning for ITER-TBM experiments</a:t>
            </a:r>
            <a:endParaRPr lang="en-US" altLang="ja-JP" sz="2800" b="1" kern="1200" dirty="0">
              <a:solidFill>
                <a:schemeClr val="tx1"/>
              </a:solidFill>
              <a:latin typeface="Tahoma" pitchFamily="34" charset="0"/>
              <a:ea typeface="ＭＳ Ｐゴシック" pitchFamily="29" charset="-128"/>
              <a:cs typeface="+mn-cs"/>
            </a:endParaRPr>
          </a:p>
        </p:txBody>
      </p:sp>
      <p:sp>
        <p:nvSpPr>
          <p:cNvPr id="28675" name="Text Box 22"/>
          <p:cNvSpPr txBox="1">
            <a:spLocks noChangeArrowheads="1"/>
          </p:cNvSpPr>
          <p:nvPr/>
        </p:nvSpPr>
        <p:spPr bwMode="auto">
          <a:xfrm>
            <a:off x="269875" y="4179888"/>
            <a:ext cx="3419475" cy="396875"/>
          </a:xfrm>
          <a:prstGeom prst="rect">
            <a:avLst/>
          </a:prstGeom>
          <a:noFill/>
          <a:ln w="9525" algn="ctr">
            <a:noFill/>
            <a:miter lim="800000"/>
            <a:headEnd/>
            <a:tailEnd/>
          </a:ln>
        </p:spPr>
        <p:txBody>
          <a:bodyPr>
            <a:spAutoFit/>
          </a:bodyPr>
          <a:lstStyle/>
          <a:p>
            <a:pPr marL="342900" indent="-342900" fontAlgn="base">
              <a:spcBef>
                <a:spcPct val="0"/>
              </a:spcBef>
              <a:spcAft>
                <a:spcPct val="0"/>
              </a:spcAft>
              <a:buFont typeface="Wingdings" pitchFamily="2" charset="2"/>
              <a:buNone/>
            </a:pPr>
            <a:endParaRPr lang="en-US" sz="2000" smtClean="0">
              <a:solidFill>
                <a:srgbClr val="000000"/>
              </a:solidFill>
            </a:endParaRPr>
          </a:p>
        </p:txBody>
      </p:sp>
      <p:sp>
        <p:nvSpPr>
          <p:cNvPr id="790551" name="Rectangle 23"/>
          <p:cNvSpPr>
            <a:spLocks noGrp="1" noChangeArrowheads="1"/>
          </p:cNvSpPr>
          <p:nvPr>
            <p:ph type="body" idx="1"/>
          </p:nvPr>
        </p:nvSpPr>
        <p:spPr>
          <a:xfrm>
            <a:off x="152400" y="838200"/>
            <a:ext cx="8686800" cy="2895600"/>
          </a:xfrm>
          <a:ln w="12700"/>
        </p:spPr>
        <p:txBody>
          <a:bodyPr/>
          <a:lstStyle/>
          <a:p>
            <a:pPr marL="0" indent="0" eaLnBrk="1" hangingPunct="1">
              <a:lnSpc>
                <a:spcPct val="85000"/>
              </a:lnSpc>
              <a:spcBef>
                <a:spcPts val="600"/>
              </a:spcBef>
              <a:buFontTx/>
              <a:buNone/>
              <a:defRPr/>
            </a:pPr>
            <a:r>
              <a:rPr lang="en-US" sz="1800" b="1" kern="1200" dirty="0" smtClean="0">
                <a:solidFill>
                  <a:srgbClr val="0000FF"/>
                </a:solidFill>
                <a:latin typeface="Tahoma" pitchFamily="34" charset="0"/>
                <a:ea typeface="ＭＳ Ｐゴシック" pitchFamily="29" charset="-128"/>
              </a:rPr>
              <a:t>FNST community spent two years to formulate an </a:t>
            </a:r>
            <a:br>
              <a:rPr lang="en-US" sz="1800" b="1" kern="1200" dirty="0" smtClean="0">
                <a:solidFill>
                  <a:srgbClr val="0000FF"/>
                </a:solidFill>
                <a:latin typeface="Tahoma" pitchFamily="34" charset="0"/>
                <a:ea typeface="ＭＳ Ｐゴシック" pitchFamily="29" charset="-128"/>
              </a:rPr>
            </a:br>
            <a:r>
              <a:rPr lang="en-US" sz="1800" b="1" kern="1200" dirty="0" smtClean="0">
                <a:solidFill>
                  <a:srgbClr val="0000FF"/>
                </a:solidFill>
                <a:latin typeface="Tahoma" pitchFamily="34" charset="0"/>
                <a:ea typeface="ＭＳ Ｐゴシック" pitchFamily="29" charset="-128"/>
              </a:rPr>
              <a:t>ITER TBM technical plan and cost estimate</a:t>
            </a:r>
          </a:p>
          <a:p>
            <a:pPr marL="228600" indent="-228600" eaLnBrk="1" hangingPunct="1">
              <a:spcBef>
                <a:spcPts val="600"/>
              </a:spcBef>
              <a:spcAft>
                <a:spcPts val="0"/>
              </a:spcAft>
              <a:buFont typeface="Wingdings" pitchFamily="2" charset="2"/>
              <a:buChar char="§"/>
              <a:defRPr/>
            </a:pPr>
            <a:r>
              <a:rPr lang="en-US" sz="1600" dirty="0" smtClean="0"/>
              <a:t>Focus testing on 2 concepts with substantially different </a:t>
            </a:r>
            <a:br>
              <a:rPr lang="en-US" sz="1600" dirty="0" smtClean="0"/>
            </a:br>
            <a:r>
              <a:rPr lang="en-US" sz="1600" dirty="0" smtClean="0"/>
              <a:t>feasibility issues (one LM based, one ceramic breeder based)</a:t>
            </a:r>
          </a:p>
          <a:p>
            <a:pPr marL="228600" indent="-228600" eaLnBrk="1" hangingPunct="1">
              <a:spcBef>
                <a:spcPts val="600"/>
              </a:spcBef>
              <a:spcAft>
                <a:spcPts val="600"/>
              </a:spcAft>
              <a:buFont typeface="Wingdings" pitchFamily="2" charset="2"/>
              <a:buChar char="§"/>
              <a:defRPr/>
            </a:pPr>
            <a:r>
              <a:rPr lang="en-US" sz="1600" dirty="0" smtClean="0"/>
              <a:t>Capitalize on international collaboration with other </a:t>
            </a:r>
            <a:br>
              <a:rPr lang="en-US" sz="1600" dirty="0" smtClean="0"/>
            </a:br>
            <a:r>
              <a:rPr lang="en-US" sz="1600" dirty="0" smtClean="0"/>
              <a:t>ITER parties (strong interest world-wide in ceramic </a:t>
            </a:r>
            <a:br>
              <a:rPr lang="en-US" sz="1600" dirty="0" smtClean="0"/>
            </a:br>
            <a:r>
              <a:rPr lang="en-US" sz="1600" dirty="0" smtClean="0"/>
              <a:t>breeder and </a:t>
            </a:r>
            <a:r>
              <a:rPr lang="en-US" sz="1600" dirty="0" err="1" smtClean="0"/>
              <a:t>Pb</a:t>
            </a:r>
            <a:r>
              <a:rPr lang="en-US" sz="1600" dirty="0" smtClean="0"/>
              <a:t>-Li based blankets)</a:t>
            </a:r>
          </a:p>
          <a:p>
            <a:pPr marL="0" indent="0" eaLnBrk="1" hangingPunct="1">
              <a:lnSpc>
                <a:spcPct val="85000"/>
              </a:lnSpc>
              <a:spcBef>
                <a:spcPts val="600"/>
              </a:spcBef>
              <a:buFontTx/>
              <a:buNone/>
              <a:defRPr/>
            </a:pPr>
            <a:r>
              <a:rPr lang="en-US" sz="1800" b="1" kern="1200" dirty="0" smtClean="0">
                <a:solidFill>
                  <a:srgbClr val="0000FF"/>
                </a:solidFill>
                <a:latin typeface="Tahoma" pitchFamily="34" charset="0"/>
                <a:ea typeface="ＭＳ Ｐゴシック" pitchFamily="29" charset="-128"/>
              </a:rPr>
              <a:t>The plan was reviewed twice, the </a:t>
            </a:r>
            <a:br>
              <a:rPr lang="en-US" sz="1800" b="1" kern="1200" dirty="0" smtClean="0">
                <a:solidFill>
                  <a:srgbClr val="0000FF"/>
                </a:solidFill>
                <a:latin typeface="Tahoma" pitchFamily="34" charset="0"/>
                <a:ea typeface="ＭＳ Ｐゴシック" pitchFamily="29" charset="-128"/>
              </a:rPr>
            </a:br>
            <a:r>
              <a:rPr lang="en-US" sz="1800" b="1" kern="1200" dirty="0" smtClean="0">
                <a:solidFill>
                  <a:srgbClr val="0000FF"/>
                </a:solidFill>
                <a:latin typeface="Tahoma" pitchFamily="34" charset="0"/>
                <a:ea typeface="ＭＳ Ｐゴシック" pitchFamily="29" charset="-128"/>
              </a:rPr>
              <a:t>Technical review found the planning “complete and credible” </a:t>
            </a:r>
          </a:p>
          <a:p>
            <a:pPr marL="285750" indent="-285750" eaLnBrk="1" hangingPunct="1">
              <a:spcBef>
                <a:spcPts val="600"/>
              </a:spcBef>
              <a:spcAft>
                <a:spcPts val="0"/>
              </a:spcAft>
              <a:buFont typeface="Wingdings" pitchFamily="2" charset="2"/>
              <a:buChar char="§"/>
              <a:defRPr/>
            </a:pPr>
            <a:r>
              <a:rPr lang="en-US" sz="1600" dirty="0" smtClean="0"/>
              <a:t>“The committee believes that the TBM effort is essential for the overall development of fusion in the U.S. and strongly recommends that this effort continue,” </a:t>
            </a:r>
            <a:r>
              <a:rPr lang="en-US" sz="1600" i="1" dirty="0" smtClean="0"/>
              <a:t>review committee headed by M. Hechler, August 2006</a:t>
            </a:r>
          </a:p>
          <a:p>
            <a:pPr marL="0" indent="0" eaLnBrk="1" hangingPunct="1">
              <a:spcBef>
                <a:spcPts val="600"/>
              </a:spcBef>
              <a:spcAft>
                <a:spcPts val="600"/>
              </a:spcAft>
              <a:buFontTx/>
              <a:buNone/>
              <a:defRPr/>
            </a:pPr>
            <a:r>
              <a:rPr lang="en-US" sz="1800" b="1" kern="1200" dirty="0" smtClean="0">
                <a:solidFill>
                  <a:srgbClr val="0000FF"/>
                </a:solidFill>
                <a:latin typeface="Tahoma" pitchFamily="34" charset="0"/>
                <a:ea typeface="ＭＳ Ｐゴシック" pitchFamily="29" charset="-128"/>
              </a:rPr>
              <a:t>Programmatic review found that base FNST program needs to be strongly strengthened </a:t>
            </a:r>
          </a:p>
          <a:p>
            <a:pPr eaLnBrk="1" hangingPunct="1">
              <a:spcBef>
                <a:spcPts val="600"/>
              </a:spcBef>
              <a:spcAft>
                <a:spcPts val="600"/>
              </a:spcAft>
              <a:buFont typeface="Wingdings" pitchFamily="2" charset="2"/>
              <a:buChar char="§"/>
              <a:defRPr/>
            </a:pPr>
            <a:r>
              <a:rPr lang="en-US" sz="1600" dirty="0" smtClean="0"/>
              <a:t>“…the fusion technology program must be strengthened if US participation is to be successful. A strong well-funded scientifically based FNT program is necessary… the US needs to make these investments today..,” </a:t>
            </a:r>
            <a:r>
              <a:rPr lang="en-US" sz="1600" i="1" dirty="0" smtClean="0"/>
              <a:t>review committee headed by D. </a:t>
            </a:r>
            <a:r>
              <a:rPr lang="en-US" sz="1600" i="1" dirty="0" err="1" smtClean="0"/>
              <a:t>Petti</a:t>
            </a:r>
            <a:r>
              <a:rPr lang="en-US" sz="1600" i="1" dirty="0" smtClean="0"/>
              <a:t>, June 2007</a:t>
            </a:r>
          </a:p>
          <a:p>
            <a:pPr marL="0" indent="0" eaLnBrk="1" hangingPunct="1">
              <a:spcBef>
                <a:spcPts val="600"/>
              </a:spcBef>
              <a:spcAft>
                <a:spcPts val="600"/>
              </a:spcAft>
              <a:buFontTx/>
              <a:buNone/>
              <a:defRPr/>
            </a:pPr>
            <a:r>
              <a:rPr lang="en-US" sz="1800" b="1" kern="1200" dirty="0" smtClean="0">
                <a:solidFill>
                  <a:srgbClr val="FF0000"/>
                </a:solidFill>
                <a:latin typeface="Tahoma" pitchFamily="34" charset="0"/>
                <a:ea typeface="ＭＳ Ｐゴシック" pitchFamily="29" charset="-128"/>
              </a:rPr>
              <a:t>However, DOE has not yet decided whether the US would lead a TBM concept or </a:t>
            </a:r>
            <a:r>
              <a:rPr lang="en-US" sz="1600" b="1" kern="1200" dirty="0" smtClean="0">
                <a:solidFill>
                  <a:srgbClr val="FF0000"/>
                </a:solidFill>
                <a:latin typeface="Tahoma" pitchFamily="34" charset="0"/>
                <a:ea typeface="ＭＳ Ｐゴシック" pitchFamily="29" charset="-128"/>
              </a:rPr>
              <a:t>be only a partner with one or more parties on concepts they lead</a:t>
            </a:r>
          </a:p>
        </p:txBody>
      </p:sp>
      <p:grpSp>
        <p:nvGrpSpPr>
          <p:cNvPr id="2" name="Group 9"/>
          <p:cNvGrpSpPr>
            <a:grpSpLocks/>
          </p:cNvGrpSpPr>
          <p:nvPr/>
        </p:nvGrpSpPr>
        <p:grpSpPr bwMode="auto">
          <a:xfrm>
            <a:off x="6172200" y="838200"/>
            <a:ext cx="2598738" cy="1589088"/>
            <a:chOff x="3504" y="2880"/>
            <a:chExt cx="2159" cy="1338"/>
          </a:xfrm>
        </p:grpSpPr>
        <p:pic>
          <p:nvPicPr>
            <p:cNvPr id="28679" name="Picture 9"/>
            <p:cNvPicPr>
              <a:picLocks noChangeAspect="1" noChangeArrowheads="1"/>
            </p:cNvPicPr>
            <p:nvPr/>
          </p:nvPicPr>
          <p:blipFill>
            <a:blip r:embed="rId3" cstate="print"/>
            <a:srcRect l="20428" t="9337" r="3035" b="8234"/>
            <a:stretch>
              <a:fillRect/>
            </a:stretch>
          </p:blipFill>
          <p:spPr bwMode="auto">
            <a:xfrm>
              <a:off x="3504" y="2880"/>
              <a:ext cx="2090" cy="1338"/>
            </a:xfrm>
            <a:prstGeom prst="rect">
              <a:avLst/>
            </a:prstGeom>
            <a:noFill/>
            <a:ln w="9525">
              <a:noFill/>
              <a:miter lim="800000"/>
              <a:headEnd/>
              <a:tailEnd/>
            </a:ln>
          </p:spPr>
        </p:pic>
        <p:sp>
          <p:nvSpPr>
            <p:cNvPr id="28680" name="Text Box 10"/>
            <p:cNvSpPr txBox="1">
              <a:spLocks noChangeArrowheads="1"/>
            </p:cNvSpPr>
            <p:nvPr/>
          </p:nvSpPr>
          <p:spPr bwMode="auto">
            <a:xfrm rot="-1071095">
              <a:off x="3943" y="3310"/>
              <a:ext cx="1221" cy="324"/>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en-US" sz="1200" b="1" smtClean="0">
                  <a:solidFill>
                    <a:srgbClr val="FFFFFF"/>
                  </a:solidFill>
                  <a:latin typeface="Arial Narrow" pitchFamily="34" charset="0"/>
                  <a:ea typeface="ＭＳ Ｐゴシック" pitchFamily="29" charset="-128"/>
                  <a:cs typeface="Arial" pitchFamily="34" charset="0"/>
                </a:rPr>
                <a:t>Self-cooled Pb-17Li </a:t>
              </a:r>
              <a:br>
                <a:rPr lang="en-US" sz="1200" b="1" smtClean="0">
                  <a:solidFill>
                    <a:srgbClr val="FFFFFF"/>
                  </a:solidFill>
                  <a:latin typeface="Arial Narrow" pitchFamily="34" charset="0"/>
                  <a:ea typeface="ＭＳ Ｐゴシック" pitchFamily="29" charset="-128"/>
                  <a:cs typeface="Arial" pitchFamily="34" charset="0"/>
                </a:rPr>
              </a:br>
              <a:r>
                <a:rPr lang="en-US" sz="1200" b="1" smtClean="0">
                  <a:solidFill>
                    <a:srgbClr val="FFFFFF"/>
                  </a:solidFill>
                  <a:latin typeface="Arial Narrow" pitchFamily="34" charset="0"/>
                  <a:ea typeface="ＭＳ Ｐゴシック" pitchFamily="29" charset="-128"/>
                  <a:cs typeface="Arial" pitchFamily="34" charset="0"/>
                </a:rPr>
                <a:t>Breeding Zone</a:t>
              </a:r>
            </a:p>
          </p:txBody>
        </p:sp>
        <p:sp>
          <p:nvSpPr>
            <p:cNvPr id="28681" name="Text Box 11"/>
            <p:cNvSpPr txBox="1">
              <a:spLocks noChangeArrowheads="1"/>
            </p:cNvSpPr>
            <p:nvPr/>
          </p:nvSpPr>
          <p:spPr bwMode="auto">
            <a:xfrm rot="-1036935">
              <a:off x="4709" y="3861"/>
              <a:ext cx="954" cy="324"/>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en-US" sz="1200" b="1" smtClean="0">
                  <a:solidFill>
                    <a:srgbClr val="FFFFFF"/>
                  </a:solidFill>
                  <a:latin typeface="Arial Narrow" pitchFamily="34" charset="0"/>
                  <a:ea typeface="ＭＳ Ｐゴシック" pitchFamily="29" charset="-128"/>
                  <a:cs typeface="Arial" pitchFamily="34" charset="0"/>
                </a:rPr>
                <a:t>He-cooled steel</a:t>
              </a:r>
              <a:br>
                <a:rPr lang="en-US" sz="1200" b="1" smtClean="0">
                  <a:solidFill>
                    <a:srgbClr val="FFFFFF"/>
                  </a:solidFill>
                  <a:latin typeface="Arial Narrow" pitchFamily="34" charset="0"/>
                  <a:ea typeface="ＭＳ Ｐゴシック" pitchFamily="29" charset="-128"/>
                  <a:cs typeface="Arial" pitchFamily="34" charset="0"/>
                </a:rPr>
              </a:br>
              <a:r>
                <a:rPr lang="en-US" sz="1200" b="1" smtClean="0">
                  <a:solidFill>
                    <a:srgbClr val="FFFFFF"/>
                  </a:solidFill>
                  <a:latin typeface="Arial Narrow" pitchFamily="34" charset="0"/>
                  <a:ea typeface="ＭＳ Ｐゴシック" pitchFamily="29" charset="-128"/>
                  <a:cs typeface="Arial" pitchFamily="34" charset="0"/>
                </a:rPr>
                <a:t>structure</a:t>
              </a:r>
            </a:p>
          </p:txBody>
        </p:sp>
        <p:sp>
          <p:nvSpPr>
            <p:cNvPr id="28682" name="Text Box 12"/>
            <p:cNvSpPr txBox="1">
              <a:spLocks noChangeArrowheads="1"/>
            </p:cNvSpPr>
            <p:nvPr/>
          </p:nvSpPr>
          <p:spPr bwMode="auto">
            <a:xfrm rot="-1054907">
              <a:off x="4182" y="3647"/>
              <a:ext cx="831" cy="231"/>
            </a:xfrm>
            <a:prstGeom prst="rect">
              <a:avLst/>
            </a:prstGeom>
            <a:noFill/>
            <a:ln w="9525">
              <a:noFill/>
              <a:miter lim="800000"/>
              <a:headEnd/>
              <a:tailEnd/>
            </a:ln>
          </p:spPr>
          <p:txBody>
            <a:bodyPr>
              <a:spAutoFit/>
            </a:bodyPr>
            <a:lstStyle/>
            <a:p>
              <a:pPr fontAlgn="base">
                <a:spcBef>
                  <a:spcPct val="50000"/>
                </a:spcBef>
                <a:spcAft>
                  <a:spcPct val="0"/>
                </a:spcAft>
              </a:pPr>
              <a:r>
                <a:rPr lang="en-US" sz="1200" b="1" smtClean="0">
                  <a:solidFill>
                    <a:srgbClr val="FFFFFF"/>
                  </a:solidFill>
                  <a:latin typeface="Arial Narrow" pitchFamily="34" charset="0"/>
                  <a:ea typeface="ＭＳ Ｐゴシック" pitchFamily="29" charset="-128"/>
                  <a:cs typeface="Arial" pitchFamily="34" charset="0"/>
                </a:rPr>
                <a:t>SiC FCI</a:t>
              </a:r>
            </a:p>
          </p:txBody>
        </p:sp>
      </p:grpSp>
      <p:sp>
        <p:nvSpPr>
          <p:cNvPr id="28678" name="Text Box 13"/>
          <p:cNvSpPr txBox="1">
            <a:spLocks noChangeArrowheads="1"/>
          </p:cNvSpPr>
          <p:nvPr/>
        </p:nvSpPr>
        <p:spPr bwMode="auto">
          <a:xfrm>
            <a:off x="5867400" y="2514600"/>
            <a:ext cx="3124200" cy="436563"/>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en-US" sz="1400" b="1" smtClean="0">
                <a:solidFill>
                  <a:srgbClr val="000000"/>
                </a:solidFill>
                <a:ea typeface="ＭＳ Ｐゴシック" pitchFamily="29" charset="-128"/>
                <a:cs typeface="Arial" pitchFamily="34" charset="0"/>
              </a:rPr>
              <a:t>LM Option - DCLL Typical Unit Cell with SiC flow channel insert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381000" y="171450"/>
            <a:ext cx="8458200" cy="593725"/>
          </a:xfrm>
        </p:spPr>
        <p:txBody>
          <a:bodyPr/>
          <a:lstStyle/>
          <a:p>
            <a:pPr eaLnBrk="1" hangingPunct="1">
              <a:defRPr/>
            </a:pPr>
            <a:r>
              <a:rPr lang="en-US" altLang="ja-JP" sz="2400" b="1" kern="1200" dirty="0" smtClean="0">
                <a:solidFill>
                  <a:schemeClr val="tx1"/>
                </a:solidFill>
                <a:latin typeface="Tahoma" pitchFamily="34" charset="0"/>
                <a:ea typeface="ＭＳ Ｐゴシック" pitchFamily="29" charset="-128"/>
              </a:rPr>
              <a:t>Breakdown of ITER TBM Cost Estimate over 10 years</a:t>
            </a:r>
            <a:br>
              <a:rPr lang="en-US" altLang="ja-JP" sz="2400" b="1" kern="1200" dirty="0" smtClean="0">
                <a:solidFill>
                  <a:schemeClr val="tx1"/>
                </a:solidFill>
                <a:latin typeface="Tahoma" pitchFamily="34" charset="0"/>
                <a:ea typeface="ＭＳ Ｐゴシック" pitchFamily="29" charset="-128"/>
              </a:rPr>
            </a:br>
            <a:r>
              <a:rPr lang="en-US" altLang="ja-JP" sz="2400" b="1" kern="1200" dirty="0" smtClean="0">
                <a:solidFill>
                  <a:schemeClr val="tx1"/>
                </a:solidFill>
                <a:latin typeface="Tahoma" pitchFamily="34" charset="0"/>
                <a:ea typeface="ＭＳ Ｐゴシック" pitchFamily="29" charset="-128"/>
              </a:rPr>
              <a:t>as developed in FNST Community Study</a:t>
            </a:r>
            <a:endParaRPr lang="en-US" sz="2400" dirty="0" smtClean="0"/>
          </a:p>
        </p:txBody>
      </p:sp>
      <p:graphicFrame>
        <p:nvGraphicFramePr>
          <p:cNvPr id="187467" name="Group 75"/>
          <p:cNvGraphicFramePr>
            <a:graphicFrameLocks noGrp="1"/>
          </p:cNvGraphicFramePr>
          <p:nvPr/>
        </p:nvGraphicFramePr>
        <p:xfrm>
          <a:off x="228600" y="1027113"/>
          <a:ext cx="8645525" cy="5297806"/>
        </p:xfrm>
        <a:graphic>
          <a:graphicData uri="http://schemas.openxmlformats.org/drawingml/2006/table">
            <a:tbl>
              <a:tblPr/>
              <a:tblGrid>
                <a:gridCol w="1555750"/>
                <a:gridCol w="3263900"/>
                <a:gridCol w="1079500"/>
                <a:gridCol w="2746375"/>
              </a:tblGrid>
              <a:tr h="323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E6E6E6"/>
                          </a:solidFill>
                          <a:effectLst/>
                          <a:latin typeface="Arial" pitchFamily="34" charset="0"/>
                          <a:ea typeface="+mn-ea"/>
                          <a:cs typeface="+mn-cs"/>
                        </a:rPr>
                        <a:t>Category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E6E6E6"/>
                          </a:solidFill>
                          <a:effectLst/>
                          <a:latin typeface="Arial" pitchFamily="34" charset="0"/>
                          <a:ea typeface="+mn-ea"/>
                          <a:cs typeface="+mn-cs"/>
                        </a:rPr>
                        <a:t>Examples of Activities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E6E6E6"/>
                          </a:solidFill>
                          <a:effectLst/>
                          <a:latin typeface="Arial" pitchFamily="34" charset="0"/>
                          <a:ea typeface="+mn-ea"/>
                          <a:cs typeface="+mn-cs"/>
                        </a:rPr>
                        <a:t>Reference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E6E6E6"/>
                          </a:solidFill>
                          <a:effectLst/>
                          <a:latin typeface="Arial" pitchFamily="34" charset="0"/>
                          <a:ea typeface="+mn-ea"/>
                          <a:cs typeface="+mn-cs"/>
                        </a:rPr>
                        <a:t>Case 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E6E6E6"/>
                          </a:solidFill>
                          <a:effectLst/>
                          <a:latin typeface="Arial" pitchFamily="34" charset="0"/>
                          <a:ea typeface="+mn-ea"/>
                          <a:cs typeface="+mn-cs"/>
                        </a:rPr>
                        <a:t>Comment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r>
              <a:tr h="1300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Basic R&amp;D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Joining technologies for RAFS</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Arial" pitchFamily="34" charset="0"/>
                        </a:rPr>
                        <a:t>SiC</a:t>
                      </a:r>
                      <a:r>
                        <a:rPr kumimoji="0" lang="en-US" sz="1400" b="0" i="0" u="none" strike="noStrike" cap="none" normalizeH="0" baseline="0" dirty="0" smtClean="0">
                          <a:ln>
                            <a:noFill/>
                          </a:ln>
                          <a:solidFill>
                            <a:srgbClr val="000000"/>
                          </a:solidFill>
                          <a:effectLst/>
                          <a:latin typeface="Arial" pitchFamily="34" charset="0"/>
                        </a:rPr>
                        <a:t> FCI development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LM MHD flow behavior experiments</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Solid breeder </a:t>
                      </a:r>
                      <a:r>
                        <a:rPr kumimoji="0" lang="en-US" sz="1400" b="0" i="0" u="none" strike="noStrike" cap="none" normalizeH="0" baseline="0" dirty="0" err="1" smtClean="0">
                          <a:ln>
                            <a:noFill/>
                          </a:ln>
                          <a:solidFill>
                            <a:srgbClr val="000000"/>
                          </a:solidFill>
                          <a:effectLst/>
                          <a:latin typeface="Arial" pitchFamily="34" charset="0"/>
                        </a:rPr>
                        <a:t>thermomechanics</a:t>
                      </a:r>
                      <a:endParaRPr kumimoji="0" lang="en-US" sz="1400" b="0" i="0" u="none" strike="noStrike" cap="none" normalizeH="0" baseline="0" dirty="0" smtClean="0">
                        <a:ln>
                          <a:noFill/>
                        </a:ln>
                        <a:solidFill>
                          <a:srgbClr val="000000"/>
                        </a:solidFill>
                        <a:effectLst/>
                        <a:latin typeface="Arial" pitchFamily="34" charset="0"/>
                      </a:endParaRP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Tritium control and extraction</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Advanced predictive capabilities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$41M</a:t>
                      </a:r>
                      <a:endParaRPr kumimoji="0" lang="en-US" sz="1800" b="1" i="0" u="none" strike="noStrike" cap="none" normalizeH="0" baseline="0" smtClean="0">
                        <a:ln>
                          <a:noFill/>
                        </a:ln>
                        <a:solidFill>
                          <a:srgbClr val="FF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FF0000"/>
                          </a:solidFill>
                          <a:effectLst/>
                          <a:latin typeface="Arial" pitchFamily="34" charset="0"/>
                          <a:ea typeface="+mn-ea"/>
                          <a:cs typeface="+mn-cs"/>
                        </a:rPr>
                        <a:t>Basic and applied R&amp;D needed before </a:t>
                      </a:r>
                      <a:r>
                        <a:rPr kumimoji="0" lang="en-US" sz="1800" b="1" i="0" u="sng" strike="noStrike" kern="1200" cap="none" normalizeH="0" baseline="0" dirty="0" smtClean="0">
                          <a:ln>
                            <a:noFill/>
                          </a:ln>
                          <a:solidFill>
                            <a:srgbClr val="FF0000"/>
                          </a:solidFill>
                          <a:effectLst/>
                          <a:latin typeface="Arial" pitchFamily="34" charset="0"/>
                          <a:ea typeface="+mn-ea"/>
                          <a:cs typeface="+mn-cs"/>
                        </a:rPr>
                        <a:t>ANY</a:t>
                      </a:r>
                      <a:r>
                        <a:rPr kumimoji="0" lang="en-US" sz="1800" b="1" i="0" u="none" strike="noStrike" kern="1200" cap="none" normalizeH="0" baseline="0" dirty="0" smtClean="0">
                          <a:ln>
                            <a:noFill/>
                          </a:ln>
                          <a:solidFill>
                            <a:srgbClr val="FF0000"/>
                          </a:solidFill>
                          <a:effectLst/>
                          <a:latin typeface="Arial" pitchFamily="34" charset="0"/>
                          <a:ea typeface="+mn-ea"/>
                          <a:cs typeface="+mn-cs"/>
                        </a:rPr>
                        <a:t> testing in an integrated environment</a:t>
                      </a:r>
                      <a:r>
                        <a:rPr kumimoji="0" lang="en-US" sz="1400" b="1" i="0" u="none" strike="noStrike" kern="1200" cap="none" normalizeH="0" baseline="0" dirty="0" smtClean="0">
                          <a:ln>
                            <a:noFill/>
                          </a:ln>
                          <a:solidFill>
                            <a:srgbClr val="FF0000"/>
                          </a:solidFill>
                          <a:effectLst/>
                          <a:latin typeface="Arial" pitchFamily="34" charset="0"/>
                          <a:ea typeface="+mn-ea"/>
                          <a:cs typeface="+mn-cs"/>
                        </a:rPr>
                        <a:t/>
                      </a:r>
                      <a:br>
                        <a:rPr kumimoji="0" lang="en-US" sz="1400" b="1" i="0" u="none" strike="noStrike" kern="1200" cap="none" normalizeH="0" baseline="0" dirty="0" smtClean="0">
                          <a:ln>
                            <a:noFill/>
                          </a:ln>
                          <a:solidFill>
                            <a:srgbClr val="FF0000"/>
                          </a:solidFill>
                          <a:effectLst/>
                          <a:latin typeface="Arial" pitchFamily="34" charset="0"/>
                          <a:ea typeface="+mn-ea"/>
                          <a:cs typeface="+mn-cs"/>
                        </a:rPr>
                      </a:br>
                      <a:endParaRPr kumimoji="0" lang="en-US" sz="1400" b="1" i="0" u="none" strike="noStrike" kern="1200" cap="none" normalizeH="0" baseline="0" dirty="0" smtClean="0">
                        <a:ln>
                          <a:noFill/>
                        </a:ln>
                        <a:solidFill>
                          <a:srgbClr val="FF0000"/>
                        </a:solidFill>
                        <a:effectLst/>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Arial" pitchFamily="34" charset="0"/>
                          <a:ea typeface="+mn-ea"/>
                          <a:cs typeface="+mn-cs"/>
                        </a:rPr>
                        <a:t>(ITER-TBM, FNSF, etc.)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20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Design and Development Activities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TBM design and analysis</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Safety analysis and support</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Testing of scaled mockups in non-fusion facilities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$40M</a:t>
                      </a:r>
                      <a:endParaRPr kumimoji="0" lang="en-US" sz="1800" b="1"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6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TBM  &amp; Ancillary Equipment Fabrication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TBM fabrication &amp; acceptance tests</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Ancillary coolant loops and support systems fabrication and acceptance tests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$10M</a:t>
                      </a:r>
                      <a:endParaRPr kumimoji="0" lang="en-US" sz="1800" b="1"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(for FNSF multiply equip cost by number of testing ports)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0000"/>
                          </a:solidFill>
                          <a:effectLst/>
                          <a:latin typeface="Arial" pitchFamily="34" charset="0"/>
                        </a:rPr>
                        <a:t>The cost to lead a TBM concept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rPr>
                        <a:t>(for FNSF project costs will also be much larger)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4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“Project” </a:t>
                      </a:r>
                      <a:br>
                        <a:rPr kumimoji="0" lang="en-US" sz="1400" b="1" i="0" u="none" strike="noStrike" cap="none" normalizeH="0" baseline="0" dirty="0" smtClean="0">
                          <a:ln>
                            <a:noFill/>
                          </a:ln>
                          <a:solidFill>
                            <a:srgbClr val="000000"/>
                          </a:solidFill>
                          <a:effectLst/>
                          <a:latin typeface="Arial" pitchFamily="34" charset="0"/>
                        </a:rPr>
                      </a:br>
                      <a:r>
                        <a:rPr kumimoji="0" lang="en-US" sz="1400" b="1" i="0" u="none" strike="noStrike" cap="none" normalizeH="0" baseline="0" dirty="0" smtClean="0">
                          <a:ln>
                            <a:noFill/>
                          </a:ln>
                          <a:solidFill>
                            <a:srgbClr val="000000"/>
                          </a:solidFill>
                          <a:effectLst/>
                          <a:latin typeface="Arial" pitchFamily="34" charset="0"/>
                        </a:rPr>
                        <a:t>Costs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Administration and management for US share</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rPr>
                        <a:t>Contingency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$23M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85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6E6E6"/>
                          </a:solidFill>
                          <a:effectLst/>
                          <a:latin typeface="Arial" pitchFamily="34" charset="0"/>
                        </a:rPr>
                        <a:t>Total Costs (over the next 10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97A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E6E6E6"/>
                          </a:solidFill>
                          <a:effectLst/>
                          <a:latin typeface="Arial" pitchFamily="34" charset="0"/>
                        </a:rPr>
                        <a:t>$114M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97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E6E6E6"/>
                          </a:solidFill>
                          <a:effectLst/>
                          <a:latin typeface="Arial" pitchFamily="34" charset="0"/>
                        </a:rPr>
                        <a:t>Including escalation and contingency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97A0"/>
                    </a:solidFill>
                  </a:tcPr>
                </a:tc>
              </a:tr>
            </a:tbl>
          </a:graphicData>
        </a:graphic>
      </p:graphicFrame>
      <p:sp>
        <p:nvSpPr>
          <p:cNvPr id="29733" name="Text Box 13"/>
          <p:cNvSpPr txBox="1">
            <a:spLocks noChangeArrowheads="1"/>
          </p:cNvSpPr>
          <p:nvPr/>
        </p:nvSpPr>
        <p:spPr bwMode="auto">
          <a:xfrm>
            <a:off x="0" y="6477000"/>
            <a:ext cx="9144000" cy="239713"/>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en-US" sz="1200" b="1" smtClean="0">
                <a:solidFill>
                  <a:srgbClr val="000000"/>
                </a:solidFill>
                <a:ea typeface="ＭＳ Ｐゴシック" pitchFamily="29" charset="-128"/>
                <a:cs typeface="Arial" pitchFamily="34" charset="0"/>
              </a:rPr>
              <a:t>** Reference Case – Lead DCLL international consortium, support HCCB consortium with US R&amp;D and submodule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4" y="0"/>
            <a:ext cx="7994650" cy="762000"/>
          </a:xfrm>
        </p:spPr>
        <p:txBody>
          <a:bodyPr/>
          <a:lstStyle/>
          <a:p>
            <a:pPr algn="ctr"/>
            <a:r>
              <a:rPr lang="en-US" sz="3000" dirty="0" smtClean="0">
                <a:solidFill>
                  <a:srgbClr val="0000FF"/>
                </a:solidFill>
                <a:latin typeface="Calibri" pitchFamily="34" charset="0"/>
              </a:rPr>
              <a:t>Observations</a:t>
            </a:r>
            <a:endParaRPr lang="en-US" sz="3000" dirty="0">
              <a:solidFill>
                <a:srgbClr val="0000FF"/>
              </a:solidFill>
              <a:latin typeface="Calibri" pitchFamily="34" charset="0"/>
            </a:endParaRPr>
          </a:p>
        </p:txBody>
      </p:sp>
      <p:sp>
        <p:nvSpPr>
          <p:cNvPr id="4" name="Slide Number Placeholder 3"/>
          <p:cNvSpPr>
            <a:spLocks noGrp="1"/>
          </p:cNvSpPr>
          <p:nvPr>
            <p:ph type="sldNum" sz="quarter" idx="11"/>
          </p:nvPr>
        </p:nvSpPr>
        <p:spPr/>
        <p:txBody>
          <a:bodyPr/>
          <a:lstStyle/>
          <a:p>
            <a:pPr>
              <a:defRPr/>
            </a:pPr>
            <a:fld id="{16DC667F-C935-4E41-9B88-B19E2C7B9CDC}" type="slidenum">
              <a:rPr lang="en-US" sz="1200" smtClean="0">
                <a:solidFill>
                  <a:srgbClr val="FFFFFF">
                    <a:lumMod val="50000"/>
                  </a:srgbClr>
                </a:solidFill>
                <a:latin typeface="Calibri" pitchFamily="34" charset="0"/>
              </a:rPr>
              <a:pPr>
                <a:defRPr/>
              </a:pPr>
              <a:t>5</a:t>
            </a:fld>
            <a:endParaRPr lang="en-US" sz="1200" dirty="0">
              <a:solidFill>
                <a:srgbClr val="FFFFFF">
                  <a:lumMod val="50000"/>
                </a:srgbClr>
              </a:solidFill>
              <a:latin typeface="Calibri" pitchFamily="34" charset="0"/>
            </a:endParaRPr>
          </a:p>
        </p:txBody>
      </p:sp>
      <p:sp>
        <p:nvSpPr>
          <p:cNvPr id="5" name="TextBox 4"/>
          <p:cNvSpPr txBox="1"/>
          <p:nvPr/>
        </p:nvSpPr>
        <p:spPr>
          <a:xfrm>
            <a:off x="360381" y="859786"/>
            <a:ext cx="8166847" cy="6424836"/>
          </a:xfrm>
          <a:prstGeom prst="rect">
            <a:avLst/>
          </a:prstGeom>
          <a:noFill/>
        </p:spPr>
        <p:txBody>
          <a:bodyPr wrap="square" rtlCol="0">
            <a:spAutoFit/>
          </a:bodyPr>
          <a:lstStyle/>
          <a:p>
            <a:pPr marL="171450" indent="-171450">
              <a:spcBef>
                <a:spcPts val="300"/>
              </a:spcBef>
              <a:spcAft>
                <a:spcPts val="600"/>
              </a:spcAft>
              <a:buFont typeface="Arial" pitchFamily="34" charset="0"/>
              <a:buChar char="•"/>
            </a:pPr>
            <a:r>
              <a:rPr lang="en-US" sz="2400" b="1" dirty="0" smtClean="0">
                <a:solidFill>
                  <a:prstClr val="black"/>
                </a:solidFill>
                <a:latin typeface="Calibri" pitchFamily="34" charset="0"/>
              </a:rPr>
              <a:t>The US ITER TBM study (2005-2007) to develop a technical plan and cost estimate provided </a:t>
            </a:r>
          </a:p>
          <a:p>
            <a:pPr marL="171450" indent="-171450">
              <a:spcBef>
                <a:spcPts val="300"/>
              </a:spcBef>
              <a:spcAft>
                <a:spcPts val="600"/>
              </a:spcAft>
            </a:pPr>
            <a:r>
              <a:rPr lang="en-US" sz="2400" b="1" dirty="0" smtClean="0">
                <a:solidFill>
                  <a:prstClr val="black"/>
                </a:solidFill>
                <a:latin typeface="Calibri" pitchFamily="34" charset="0"/>
              </a:rPr>
              <a:t>      1-understanding of the detailed R&amp;D requirements (specific          tasks, cost, and time) and</a:t>
            </a:r>
          </a:p>
          <a:p>
            <a:pPr marL="171450" indent="-171450">
              <a:spcBef>
                <a:spcPts val="300"/>
              </a:spcBef>
              <a:spcAft>
                <a:spcPts val="600"/>
              </a:spcAft>
            </a:pPr>
            <a:r>
              <a:rPr lang="en-US" sz="2400" b="1" dirty="0" smtClean="0">
                <a:solidFill>
                  <a:prstClr val="black"/>
                </a:solidFill>
                <a:latin typeface="Calibri" pitchFamily="34" charset="0"/>
              </a:rPr>
              <a:t>    2- insights and experience into the practical, complex, time-consuming, and cost aspects involved in preparing to place a test module and conduct experiments in the fusion nuclear environment.</a:t>
            </a:r>
          </a:p>
          <a:p>
            <a:pPr marL="171450" indent="-171450">
              <a:spcBef>
                <a:spcPts val="300"/>
              </a:spcBef>
              <a:spcAft>
                <a:spcPts val="600"/>
              </a:spcAft>
              <a:buFont typeface="Arial" pitchFamily="34" charset="0"/>
              <a:buChar char="•"/>
            </a:pPr>
            <a:r>
              <a:rPr lang="en-US" sz="2400" b="1" dirty="0" smtClean="0">
                <a:solidFill>
                  <a:prstClr val="black"/>
                </a:solidFill>
                <a:latin typeface="Calibri" pitchFamily="34" charset="0"/>
              </a:rPr>
              <a:t> Report is on web site </a:t>
            </a:r>
            <a:r>
              <a:rPr lang="en-US" sz="2400" b="1" dirty="0" smtClean="0">
                <a:solidFill>
                  <a:prstClr val="black"/>
                </a:solidFill>
                <a:latin typeface="Calibri" pitchFamily="34" charset="0"/>
                <a:hlinkClick r:id="rId2"/>
              </a:rPr>
              <a:t>http://www.fusion.ucla.edu/ITER-TBM/</a:t>
            </a:r>
            <a:endParaRPr lang="en-US" dirty="0" smtClean="0">
              <a:solidFill>
                <a:srgbClr val="000000"/>
              </a:solidFill>
            </a:endParaRPr>
          </a:p>
          <a:p>
            <a:pPr marL="169863" indent="-169863">
              <a:buFont typeface="Arial" pitchFamily="34" charset="0"/>
              <a:buChar char="•"/>
            </a:pPr>
            <a:endParaRPr lang="en-US" dirty="0" smtClean="0">
              <a:solidFill>
                <a:srgbClr val="000000"/>
              </a:solidFill>
            </a:endParaRPr>
          </a:p>
          <a:p>
            <a:pPr marL="169863" indent="-169863">
              <a:buFont typeface="Arial" pitchFamily="34" charset="0"/>
              <a:buChar char="•"/>
            </a:pPr>
            <a:r>
              <a:rPr lang="en-US" sz="2800" b="1" dirty="0" smtClean="0">
                <a:solidFill>
                  <a:srgbClr val="0000FF"/>
                </a:solidFill>
                <a:latin typeface="Calibri" pitchFamily="34" charset="0"/>
              </a:rPr>
              <a:t>The experience and results from this detailed ITER TBM study provide important input to inform the US current FNS initiative and FNSF activities.</a:t>
            </a:r>
            <a:r>
              <a:rPr lang="en-US" sz="2400" b="1" dirty="0" smtClean="0">
                <a:solidFill>
                  <a:srgbClr val="000000"/>
                </a:solidFill>
              </a:rPr>
              <a:t> </a:t>
            </a:r>
          </a:p>
          <a:p>
            <a:r>
              <a:rPr lang="en-US" sz="2400" dirty="0" smtClean="0">
                <a:solidFill>
                  <a:srgbClr val="000000"/>
                </a:solidFill>
              </a:rPr>
              <a:t>	 </a:t>
            </a: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72"/>
            <a:ext cx="8229600" cy="581526"/>
          </a:xfrm>
        </p:spPr>
        <p:txBody>
          <a:bodyPr>
            <a:normAutofit fontScale="90000"/>
          </a:bodyPr>
          <a:lstStyle/>
          <a:p>
            <a:r>
              <a:rPr lang="en-US" b="1" dirty="0" smtClean="0">
                <a:solidFill>
                  <a:srgbClr val="0000FF"/>
                </a:solidFill>
              </a:rPr>
              <a:t>Recent Actions on ITER TBM </a:t>
            </a:r>
            <a:endParaRPr lang="en-US" b="1" dirty="0">
              <a:solidFill>
                <a:srgbClr val="0000FF"/>
              </a:solidFill>
            </a:endParaRPr>
          </a:p>
        </p:txBody>
      </p:sp>
      <p:sp>
        <p:nvSpPr>
          <p:cNvPr id="3" name="Content Placeholder 2"/>
          <p:cNvSpPr>
            <a:spLocks noGrp="1"/>
          </p:cNvSpPr>
          <p:nvPr>
            <p:ph idx="1"/>
          </p:nvPr>
        </p:nvSpPr>
        <p:spPr>
          <a:xfrm>
            <a:off x="332509" y="694219"/>
            <a:ext cx="8423563" cy="6048326"/>
          </a:xfrm>
        </p:spPr>
        <p:txBody>
          <a:bodyPr>
            <a:noAutofit/>
          </a:bodyPr>
          <a:lstStyle/>
          <a:p>
            <a:r>
              <a:rPr lang="en-US" sz="1800" dirty="0" smtClean="0"/>
              <a:t>The ITER TBM program has been formalized by the ITER Council as an important part of ITER and as essential to ITER achieving its objectives.</a:t>
            </a:r>
          </a:p>
          <a:p>
            <a:r>
              <a:rPr lang="en-US" sz="1800" dirty="0" smtClean="0"/>
              <a:t>A TBM program committee (TBM-PC) has been formed with official participation by the 7 parties.  </a:t>
            </a:r>
            <a:r>
              <a:rPr lang="en-US" sz="1800" dirty="0" smtClean="0">
                <a:solidFill>
                  <a:srgbClr val="0000FF"/>
                </a:solidFill>
              </a:rPr>
              <a:t>TBM-PC reports directly to the ITER Council.</a:t>
            </a:r>
          </a:p>
          <a:p>
            <a:r>
              <a:rPr lang="en-US" sz="1800" dirty="0" smtClean="0"/>
              <a:t>TBM-PC held 3 meetings (March 2009, September 2009, May 2010). Next meeting is planned for October 2010.</a:t>
            </a:r>
          </a:p>
          <a:p>
            <a:endParaRPr lang="en-US" sz="1800" dirty="0" smtClean="0"/>
          </a:p>
          <a:p>
            <a:r>
              <a:rPr lang="en-US" sz="1800" dirty="0" smtClean="0">
                <a:solidFill>
                  <a:srgbClr val="0000FF"/>
                </a:solidFill>
              </a:rPr>
              <a:t>In TBM-PC-1 Korea announced it will not lead a concept. The half port for Korea became vacant. A case was made that this half port should be reserved for “liquid breeders” to maintain balance with “solid breeders”. The US agreed to serve as “interface coordinator” for this half port and to use DCLL as representative of liquid breeder blankets. This was considered a temporary measure to: </a:t>
            </a:r>
          </a:p>
          <a:p>
            <a:pPr marL="800100" lvl="1" indent="-342900">
              <a:buFont typeface="+mj-lt"/>
              <a:buAutoNum type="arabicPeriod"/>
            </a:pPr>
            <a:r>
              <a:rPr lang="en-US" sz="1800" dirty="0" smtClean="0"/>
              <a:t>Define a representative interface with ITER.</a:t>
            </a:r>
          </a:p>
          <a:p>
            <a:pPr marL="800100" lvl="1" indent="-342900">
              <a:buFont typeface="+mj-lt"/>
              <a:buAutoNum type="arabicPeriod"/>
            </a:pPr>
            <a:r>
              <a:rPr lang="en-US" sz="1800" dirty="0" smtClean="0"/>
              <a:t>Prevent the TBM half-port to be taken over by non-TBM activity.</a:t>
            </a:r>
          </a:p>
          <a:p>
            <a:pPr>
              <a:buNone/>
            </a:pPr>
            <a:r>
              <a:rPr lang="en-US" sz="2400" dirty="0" smtClean="0"/>
              <a:t>	</a:t>
            </a:r>
            <a:r>
              <a:rPr lang="en-US" sz="1800" dirty="0" smtClean="0">
                <a:solidFill>
                  <a:srgbClr val="0000FF"/>
                </a:solidFill>
              </a:rPr>
              <a:t>This provided an opportunity for the US to keep options open until DOE decides whether the US would lead a concept. </a:t>
            </a:r>
            <a:r>
              <a:rPr lang="en-US" sz="1600" dirty="0" smtClean="0">
                <a:solidFill>
                  <a:schemeClr val="bg2">
                    <a:lumMod val="10000"/>
                  </a:schemeClr>
                </a:solidFill>
              </a:rPr>
              <a:t>However, the US member to TBM-PC made it clear that the US does not have the resources to fulfill the “responsibilities” of interface coordinator and that the US will do only limited effort – often on delayed time schedule. </a:t>
            </a:r>
            <a:r>
              <a:rPr lang="en-US" sz="1800" dirty="0" smtClean="0">
                <a:solidFill>
                  <a:srgbClr val="0000FF"/>
                </a:solidFill>
              </a:rPr>
              <a:t>The US also asked that another party share the responsibility. Korea agreed to be the “Interface Co-Coordinator”. </a:t>
            </a:r>
          </a:p>
        </p:txBody>
      </p:sp>
      <p:sp>
        <p:nvSpPr>
          <p:cNvPr id="4" name="Slide Number Placeholder 3"/>
          <p:cNvSpPr>
            <a:spLocks noGrp="1"/>
          </p:cNvSpPr>
          <p:nvPr>
            <p:ph type="sldNum" sz="quarter" idx="12"/>
          </p:nvPr>
        </p:nvSpPr>
        <p:spPr/>
        <p:txBody>
          <a:bodyPr/>
          <a:lstStyle/>
          <a:p>
            <a:fld id="{85F6639E-72F1-42B9-9999-FBC71785A02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1676400" y="304800"/>
            <a:ext cx="5559425" cy="457200"/>
          </a:xfrm>
          <a:prstGeom prst="rect">
            <a:avLst/>
          </a:prstGeom>
          <a:noFill/>
          <a:ln w="9525">
            <a:noFill/>
            <a:miter lim="800000"/>
            <a:headEnd/>
            <a:tailEnd/>
          </a:ln>
        </p:spPr>
        <p:txBody>
          <a:bodyPr anchor="ctr"/>
          <a:lstStyle/>
          <a:p>
            <a:pPr eaLnBrk="1" hangingPunct="1"/>
            <a:endParaRPr lang="en-GB" altLang="ja-JP" sz="2600">
              <a:solidFill>
                <a:schemeClr val="tx2"/>
              </a:solidFill>
              <a:latin typeface="Times New Roman" pitchFamily="18" charset="0"/>
              <a:ea typeface="ＭＳ Ｐゴシック" charset="-128"/>
            </a:endParaRPr>
          </a:p>
        </p:txBody>
      </p:sp>
      <p:sp>
        <p:nvSpPr>
          <p:cNvPr id="91139" name="Rectangle 3"/>
          <p:cNvSpPr>
            <a:spLocks noGrp="1" noChangeAspect="1" noChangeArrowheads="1"/>
          </p:cNvSpPr>
          <p:nvPr>
            <p:ph type="title" idx="4294967295"/>
          </p:nvPr>
        </p:nvSpPr>
        <p:spPr>
          <a:xfrm>
            <a:off x="395288" y="224118"/>
            <a:ext cx="8428037" cy="500344"/>
          </a:xfrm>
        </p:spPr>
        <p:txBody>
          <a:bodyPr>
            <a:normAutofit/>
          </a:bodyPr>
          <a:lstStyle/>
          <a:p>
            <a:pPr algn="ctr"/>
            <a:r>
              <a:rPr lang="en-GB" sz="2400" b="1" dirty="0">
                <a:solidFill>
                  <a:srgbClr val="3333CC"/>
                </a:solidFill>
                <a:latin typeface="Arial" charset="0"/>
              </a:rPr>
              <a:t>TBM Concepts Port-Sharing</a:t>
            </a:r>
            <a:endParaRPr lang="en-US" sz="2400" b="1" dirty="0">
              <a:solidFill>
                <a:srgbClr val="3333CC"/>
              </a:solidFill>
              <a:latin typeface="Arial" charset="0"/>
            </a:endParaRPr>
          </a:p>
        </p:txBody>
      </p:sp>
      <p:sp>
        <p:nvSpPr>
          <p:cNvPr id="91140" name="Rectangle 4"/>
          <p:cNvSpPr>
            <a:spLocks noChangeArrowheads="1"/>
          </p:cNvSpPr>
          <p:nvPr/>
        </p:nvSpPr>
        <p:spPr bwMode="auto">
          <a:xfrm>
            <a:off x="395288" y="908050"/>
            <a:ext cx="8353425" cy="641350"/>
          </a:xfrm>
          <a:prstGeom prst="rect">
            <a:avLst/>
          </a:prstGeom>
          <a:noFill/>
          <a:ln w="9525" algn="ctr">
            <a:noFill/>
            <a:miter lim="800000"/>
            <a:headEnd/>
            <a:tailEnd/>
          </a:ln>
          <a:effectLst/>
        </p:spPr>
        <p:txBody>
          <a:bodyPr>
            <a:spAutoFit/>
          </a:bodyPr>
          <a:lstStyle/>
          <a:p>
            <a:pPr marL="342900" indent="-342900" algn="ctr" eaLnBrk="1" hangingPunct="1"/>
            <a:r>
              <a:rPr lang="en-GB" sz="1800" dirty="0">
                <a:latin typeface="Arial" charset="0"/>
                <a:sym typeface="Wingdings" pitchFamily="2" charset="2"/>
              </a:rPr>
              <a:t>The</a:t>
            </a:r>
            <a:r>
              <a:rPr lang="en-GB" sz="1800" dirty="0">
                <a:latin typeface="Arial" charset="0"/>
              </a:rPr>
              <a:t> six TBM Systems to be installed in ITER in the initial ITER H-operation </a:t>
            </a:r>
          </a:p>
          <a:p>
            <a:pPr marL="342900" indent="-342900" algn="ctr" eaLnBrk="1" hangingPunct="1"/>
            <a:r>
              <a:rPr lang="en-GB" sz="1800" dirty="0">
                <a:latin typeface="Arial" charset="0"/>
              </a:rPr>
              <a:t>are the following :</a:t>
            </a:r>
            <a:endParaRPr lang="en-US" sz="1800" dirty="0">
              <a:latin typeface="Arial" charset="0"/>
            </a:endParaRPr>
          </a:p>
        </p:txBody>
      </p:sp>
      <p:sp>
        <p:nvSpPr>
          <p:cNvPr id="91141" name="Text Box 5"/>
          <p:cNvSpPr txBox="1">
            <a:spLocks noChangeArrowheads="1"/>
          </p:cNvSpPr>
          <p:nvPr/>
        </p:nvSpPr>
        <p:spPr bwMode="auto">
          <a:xfrm>
            <a:off x="747713" y="3852863"/>
            <a:ext cx="184150" cy="366712"/>
          </a:xfrm>
          <a:prstGeom prst="rect">
            <a:avLst/>
          </a:prstGeom>
          <a:noFill/>
          <a:ln w="9525">
            <a:noFill/>
            <a:miter lim="800000"/>
            <a:headEnd/>
            <a:tailEnd/>
          </a:ln>
          <a:effectLst/>
        </p:spPr>
        <p:txBody>
          <a:bodyPr wrap="none">
            <a:spAutoFit/>
          </a:bodyPr>
          <a:lstStyle/>
          <a:p>
            <a:pPr algn="r" eaLnBrk="1" hangingPunct="1"/>
            <a:endParaRPr lang="fr-FR" sz="1800">
              <a:latin typeface="Arial" charset="0"/>
            </a:endParaRPr>
          </a:p>
        </p:txBody>
      </p:sp>
      <p:graphicFrame>
        <p:nvGraphicFramePr>
          <p:cNvPr id="91167" name="Group 31"/>
          <p:cNvGraphicFramePr>
            <a:graphicFrameLocks noGrp="1"/>
          </p:cNvGraphicFramePr>
          <p:nvPr/>
        </p:nvGraphicFramePr>
        <p:xfrm>
          <a:off x="395288" y="1628775"/>
          <a:ext cx="8280400" cy="1737360"/>
        </p:xfrm>
        <a:graphic>
          <a:graphicData uri="http://schemas.openxmlformats.org/drawingml/2006/table">
            <a:tbl>
              <a:tblPr/>
              <a:tblGrid>
                <a:gridCol w="2760662"/>
                <a:gridCol w="2784475"/>
                <a:gridCol w="2735263"/>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 No. and PM</a:t>
                      </a:r>
                      <a:endParaRPr kumimoji="0" lang="en-GB"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TBM Concept</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TBM Concept</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16</a:t>
                      </a:r>
                      <a:r>
                        <a:rPr kumimoji="0" lang="en-US" sz="1800" b="0" i="0" u="none" strike="noStrike" cap="none" normalizeH="0" baseline="0" dirty="0" smtClean="0">
                          <a:ln>
                            <a:noFill/>
                          </a:ln>
                          <a:solidFill>
                            <a:srgbClr val="FF0000"/>
                          </a:solidFill>
                          <a:effectLst/>
                          <a:latin typeface="Arial" charset="0"/>
                        </a:rPr>
                        <a:t> (PM : EU)</a:t>
                      </a:r>
                      <a:endParaRPr kumimoji="0" lang="en-GB" sz="1800" b="0"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1 -</a:t>
                      </a:r>
                      <a:r>
                        <a:rPr kumimoji="0" lang="en-US" sz="1800" b="1" i="0" u="none" strike="noStrike" cap="none" normalizeH="0" baseline="0" smtClean="0">
                          <a:ln>
                            <a:noFill/>
                          </a:ln>
                          <a:solidFill>
                            <a:srgbClr val="FF0000"/>
                          </a:solidFill>
                          <a:effectLst/>
                          <a:latin typeface="Arial" charset="0"/>
                        </a:rPr>
                        <a:t> HCLL</a:t>
                      </a:r>
                      <a:r>
                        <a:rPr kumimoji="0" lang="en-US" sz="1800" b="0" i="0" u="none" strike="noStrike" cap="none" normalizeH="0" baseline="0" smtClean="0">
                          <a:ln>
                            <a:noFill/>
                          </a:ln>
                          <a:solidFill>
                            <a:srgbClr val="FF0000"/>
                          </a:solidFill>
                          <a:effectLst/>
                          <a:latin typeface="Arial" charset="0"/>
                        </a:rPr>
                        <a:t> (TL : EU)</a:t>
                      </a:r>
                      <a:endParaRPr kumimoji="0" lang="en-GB"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rPr>
                        <a:t>2 -</a:t>
                      </a:r>
                      <a:r>
                        <a:rPr kumimoji="0" lang="en-US" sz="1800" b="1" i="0" u="none" strike="noStrike" cap="none" normalizeH="0" baseline="0" dirty="0" smtClean="0">
                          <a:ln>
                            <a:noFill/>
                          </a:ln>
                          <a:solidFill>
                            <a:srgbClr val="FF0000"/>
                          </a:solidFill>
                          <a:effectLst/>
                          <a:latin typeface="Arial" charset="0"/>
                        </a:rPr>
                        <a:t> HCPB</a:t>
                      </a:r>
                      <a:r>
                        <a:rPr kumimoji="0" lang="en-US" sz="1800" b="0" i="0" u="none" strike="noStrike" cap="none" normalizeH="0" baseline="0" dirty="0" smtClean="0">
                          <a:ln>
                            <a:noFill/>
                          </a:ln>
                          <a:solidFill>
                            <a:srgbClr val="FF0000"/>
                          </a:solidFill>
                          <a:effectLst/>
                          <a:latin typeface="Arial" charset="0"/>
                        </a:rPr>
                        <a:t> (TL : EU)</a:t>
                      </a:r>
                      <a:endParaRPr kumimoji="0" lang="en-GB"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18</a:t>
                      </a:r>
                      <a:r>
                        <a:rPr kumimoji="0" lang="en-US" sz="1800" b="0" i="0" u="none" strike="noStrike" cap="none" normalizeH="0" baseline="0" dirty="0" smtClean="0">
                          <a:ln>
                            <a:noFill/>
                          </a:ln>
                          <a:solidFill>
                            <a:srgbClr val="0000FF"/>
                          </a:solidFill>
                          <a:effectLst/>
                          <a:latin typeface="Arial" charset="0"/>
                        </a:rPr>
                        <a:t> (PM : JA)</a:t>
                      </a:r>
                      <a:endParaRPr kumimoji="0" lang="en-GB" sz="1800" b="0" i="0" u="none" strike="noStrike" cap="none" normalizeH="0" baseline="0" dirty="0" smtClean="0">
                        <a:ln>
                          <a:noFill/>
                        </a:ln>
                        <a:solidFill>
                          <a:srgbClr val="0000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charset="0"/>
                        </a:rPr>
                        <a:t>3 -</a:t>
                      </a:r>
                      <a:r>
                        <a:rPr kumimoji="0" lang="en-US" sz="1800" b="1" i="0" u="none" strike="noStrike" cap="none" normalizeH="0" baseline="0" dirty="0" smtClean="0">
                          <a:ln>
                            <a:noFill/>
                          </a:ln>
                          <a:solidFill>
                            <a:srgbClr val="0000FF"/>
                          </a:solidFill>
                          <a:effectLst/>
                          <a:latin typeface="Arial" charset="0"/>
                        </a:rPr>
                        <a:t> WCCB</a:t>
                      </a:r>
                      <a:r>
                        <a:rPr kumimoji="0" lang="en-US" sz="1800" b="0" i="0" u="none" strike="noStrike" cap="none" normalizeH="0" baseline="0" dirty="0" smtClean="0">
                          <a:ln>
                            <a:noFill/>
                          </a:ln>
                          <a:solidFill>
                            <a:srgbClr val="0000FF"/>
                          </a:solidFill>
                          <a:effectLst/>
                          <a:latin typeface="Arial" charset="0"/>
                        </a:rPr>
                        <a:t> (TL : JA)</a:t>
                      </a:r>
                      <a:endParaRPr kumimoji="0" lang="en-GB" sz="1800" b="0"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charset="0"/>
                        </a:rPr>
                        <a:t>4 -</a:t>
                      </a:r>
                      <a:r>
                        <a:rPr kumimoji="0" lang="en-US" sz="1800" b="1" i="0" u="none" strike="noStrike" cap="none" normalizeH="0" baseline="0" dirty="0" smtClean="0">
                          <a:ln>
                            <a:noFill/>
                          </a:ln>
                          <a:solidFill>
                            <a:srgbClr val="0000FF"/>
                          </a:solidFill>
                          <a:effectLst/>
                          <a:latin typeface="Arial" charset="0"/>
                        </a:rPr>
                        <a:t> DCLL</a:t>
                      </a:r>
                      <a:r>
                        <a:rPr kumimoji="0" lang="en-US" sz="1800" b="0" i="0" u="none" strike="noStrike" cap="none" normalizeH="0" baseline="0" dirty="0" smtClean="0">
                          <a:ln>
                            <a:noFill/>
                          </a:ln>
                          <a:solidFill>
                            <a:srgbClr val="0000FF"/>
                          </a:solidFill>
                          <a:effectLst/>
                          <a:latin typeface="Arial" charset="0"/>
                        </a:rPr>
                        <a:t> (</a:t>
                      </a:r>
                      <a:r>
                        <a:rPr kumimoji="0" lang="en-US" sz="1800" b="0" i="0" u="none" strike="noStrike" cap="none" normalizeH="0" baseline="0" dirty="0" err="1" smtClean="0">
                          <a:ln>
                            <a:noFill/>
                          </a:ln>
                          <a:solidFill>
                            <a:srgbClr val="0000FF"/>
                          </a:solidFill>
                          <a:effectLst/>
                          <a:latin typeface="Arial" charset="0"/>
                        </a:rPr>
                        <a:t>InCo</a:t>
                      </a:r>
                      <a:r>
                        <a:rPr kumimoji="0" lang="en-US" sz="1800" b="0" i="0" u="none" strike="noStrike" cap="none" normalizeH="0" baseline="0" dirty="0" smtClean="0">
                          <a:ln>
                            <a:noFill/>
                          </a:ln>
                          <a:solidFill>
                            <a:srgbClr val="0000FF"/>
                          </a:solidFill>
                          <a:effectLst/>
                          <a:latin typeface="Arial" charset="0"/>
                        </a:rPr>
                        <a:t>: US (KO))*</a:t>
                      </a:r>
                      <a:endParaRPr kumimoji="0" lang="en-GB" sz="1800" b="0"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2</a:t>
                      </a:r>
                      <a:r>
                        <a:rPr kumimoji="0" lang="en-US" sz="1800" b="0" i="0" u="none" strike="noStrike" cap="none" normalizeH="0" baseline="0" dirty="0" smtClean="0">
                          <a:ln>
                            <a:noFill/>
                          </a:ln>
                          <a:solidFill>
                            <a:schemeClr val="tx1"/>
                          </a:solidFill>
                          <a:effectLst/>
                          <a:latin typeface="Arial" charset="0"/>
                        </a:rPr>
                        <a:t> (PM : CN)</a:t>
                      </a:r>
                      <a:endParaRPr kumimoji="0" lang="en-GB"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5 -</a:t>
                      </a:r>
                      <a:r>
                        <a:rPr kumimoji="0" lang="en-US" sz="1800" b="1" i="0" u="none" strike="noStrike" cap="none" normalizeH="0" baseline="0" smtClean="0">
                          <a:ln>
                            <a:noFill/>
                          </a:ln>
                          <a:solidFill>
                            <a:schemeClr val="tx1"/>
                          </a:solidFill>
                          <a:effectLst/>
                          <a:latin typeface="Arial" charset="0"/>
                        </a:rPr>
                        <a:t> HCCB</a:t>
                      </a:r>
                      <a:r>
                        <a:rPr kumimoji="0" lang="en-US" sz="1800" b="0" i="0" u="none" strike="noStrike" cap="none" normalizeH="0" baseline="0" smtClean="0">
                          <a:ln>
                            <a:noFill/>
                          </a:ln>
                          <a:solidFill>
                            <a:schemeClr val="tx1"/>
                          </a:solidFill>
                          <a:effectLst/>
                          <a:latin typeface="Arial" charset="0"/>
                        </a:rPr>
                        <a:t> (TL : CN)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6 -</a:t>
                      </a:r>
                      <a:r>
                        <a:rPr kumimoji="0" lang="en-US" sz="1800" b="1" i="0" u="none" strike="noStrike" cap="none" normalizeH="0" baseline="0" smtClean="0">
                          <a:ln>
                            <a:noFill/>
                          </a:ln>
                          <a:solidFill>
                            <a:schemeClr val="tx1"/>
                          </a:solidFill>
                          <a:effectLst/>
                          <a:latin typeface="Arial" charset="0"/>
                        </a:rPr>
                        <a:t> LLCB</a:t>
                      </a:r>
                      <a:r>
                        <a:rPr kumimoji="0" lang="en-US" sz="1800" b="0" i="0" u="none" strike="noStrike" cap="none" normalizeH="0" baseline="0" smtClean="0">
                          <a:ln>
                            <a:noFill/>
                          </a:ln>
                          <a:solidFill>
                            <a:schemeClr val="tx1"/>
                          </a:solidFill>
                          <a:effectLst/>
                          <a:latin typeface="Arial" charset="0"/>
                        </a:rPr>
                        <a:t> (TL : 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64" name="Rectangle 28"/>
          <p:cNvSpPr>
            <a:spLocks noChangeArrowheads="1"/>
          </p:cNvSpPr>
          <p:nvPr/>
        </p:nvSpPr>
        <p:spPr bwMode="auto">
          <a:xfrm>
            <a:off x="323850" y="3429000"/>
            <a:ext cx="8316913" cy="2462213"/>
          </a:xfrm>
          <a:prstGeom prst="rect">
            <a:avLst/>
          </a:prstGeom>
          <a:noFill/>
          <a:ln w="9525" algn="ctr">
            <a:noFill/>
            <a:miter lim="800000"/>
            <a:headEnd/>
            <a:tailEnd/>
          </a:ln>
          <a:effectLst/>
        </p:spPr>
        <p:txBody>
          <a:bodyPr>
            <a:spAutoFit/>
          </a:bodyPr>
          <a:lstStyle/>
          <a:p>
            <a:pPr marL="342900" indent="-342900" eaLnBrk="1" hangingPunct="1"/>
            <a:r>
              <a:rPr lang="en-GB" altLang="ja-JP" sz="1400" dirty="0">
                <a:latin typeface="Arial" charset="0"/>
                <a:ea typeface="MS Mincho" pitchFamily="49" charset="-128"/>
              </a:rPr>
              <a:t>*Interfaces Coordinator (US with support from KO)</a:t>
            </a:r>
          </a:p>
          <a:p>
            <a:pPr marL="342900" indent="-342900" algn="just" eaLnBrk="1" hangingPunct="1"/>
            <a:r>
              <a:rPr lang="en-US" sz="1400" dirty="0">
                <a:latin typeface="Arial" charset="0"/>
              </a:rPr>
              <a:t>PM : Port Master, TL : TBM Leader</a:t>
            </a:r>
          </a:p>
          <a:p>
            <a:pPr marL="342900" indent="-342900" algn="just" eaLnBrk="1" hangingPunct="1"/>
            <a:endParaRPr lang="en-US" sz="1400" dirty="0" smtClean="0">
              <a:latin typeface="Arial" charset="0"/>
            </a:endParaRPr>
          </a:p>
          <a:p>
            <a:pPr marL="342900" indent="-342900" algn="just" eaLnBrk="1" hangingPunct="1"/>
            <a:endParaRPr lang="en-US" sz="1400" dirty="0">
              <a:latin typeface="Arial" charset="0"/>
            </a:endParaRPr>
          </a:p>
          <a:p>
            <a:pPr marL="342900" indent="-342900" eaLnBrk="1" hangingPunct="1"/>
            <a:r>
              <a:rPr lang="en-US" sz="1400" b="1" dirty="0">
                <a:latin typeface="Arial" charset="0"/>
                <a:sym typeface="Wingdings" pitchFamily="2" charset="2"/>
              </a:rPr>
              <a:t>HCLL</a:t>
            </a:r>
            <a:r>
              <a:rPr lang="en-US" sz="1400" dirty="0">
                <a:latin typeface="Arial" charset="0"/>
                <a:sym typeface="Wingdings" pitchFamily="2" charset="2"/>
              </a:rPr>
              <a:t> : Helium-cooled Lithium Lead </a:t>
            </a:r>
          </a:p>
          <a:p>
            <a:pPr marL="342900" indent="-342900" eaLnBrk="1" hangingPunct="1"/>
            <a:r>
              <a:rPr lang="en-US" sz="1400" b="1" dirty="0">
                <a:latin typeface="Arial" charset="0"/>
                <a:sym typeface="Wingdings" pitchFamily="2" charset="2"/>
              </a:rPr>
              <a:t>HCPB</a:t>
            </a:r>
            <a:r>
              <a:rPr lang="en-US" sz="1400" dirty="0">
                <a:latin typeface="Arial" charset="0"/>
                <a:sym typeface="Wingdings" pitchFamily="2" charset="2"/>
              </a:rPr>
              <a:t> : He-cooled Pebble Beds (Ceramic/Beryllium) </a:t>
            </a:r>
          </a:p>
          <a:p>
            <a:pPr marL="342900" indent="-342900" eaLnBrk="1" hangingPunct="1"/>
            <a:r>
              <a:rPr lang="en-US" sz="1400" b="1" dirty="0">
                <a:latin typeface="Arial" charset="0"/>
                <a:sym typeface="Wingdings" pitchFamily="2" charset="2"/>
              </a:rPr>
              <a:t>WCCB</a:t>
            </a:r>
            <a:r>
              <a:rPr lang="en-US" sz="1400" dirty="0">
                <a:latin typeface="Arial" charset="0"/>
                <a:sym typeface="Wingdings" pitchFamily="2" charset="2"/>
              </a:rPr>
              <a:t> : Water-cooled Ceramic Breeder (+Beryllium) </a:t>
            </a:r>
          </a:p>
          <a:p>
            <a:pPr marL="342900" indent="-342900" eaLnBrk="1" hangingPunct="1"/>
            <a:r>
              <a:rPr lang="en-US" sz="1400" b="1" dirty="0">
                <a:latin typeface="Arial" charset="0"/>
                <a:sym typeface="Wingdings" pitchFamily="2" charset="2"/>
              </a:rPr>
              <a:t>DCLL</a:t>
            </a:r>
            <a:r>
              <a:rPr lang="en-US" sz="1400" dirty="0">
                <a:latin typeface="Arial" charset="0"/>
                <a:sym typeface="Wingdings" pitchFamily="2" charset="2"/>
              </a:rPr>
              <a:t> : Dual-Coolant (</a:t>
            </a:r>
            <a:r>
              <a:rPr lang="en-US" sz="1400" dirty="0" err="1">
                <a:latin typeface="Arial" charset="0"/>
                <a:sym typeface="Wingdings" pitchFamily="2" charset="2"/>
              </a:rPr>
              <a:t>LiPb</a:t>
            </a:r>
            <a:r>
              <a:rPr lang="en-US" sz="1400" dirty="0">
                <a:latin typeface="Arial" charset="0"/>
                <a:sym typeface="Wingdings" pitchFamily="2" charset="2"/>
              </a:rPr>
              <a:t> &amp; He) Lithium-Lead</a:t>
            </a:r>
            <a:endParaRPr lang="en-US" sz="1400" b="1" dirty="0">
              <a:latin typeface="Arial" charset="0"/>
              <a:sym typeface="Wingdings" pitchFamily="2" charset="2"/>
            </a:endParaRPr>
          </a:p>
          <a:p>
            <a:pPr marL="342900" indent="-342900" eaLnBrk="1" hangingPunct="1"/>
            <a:r>
              <a:rPr lang="en-US" sz="1400" b="1" dirty="0">
                <a:latin typeface="Arial" charset="0"/>
                <a:sym typeface="Wingdings" pitchFamily="2" charset="2"/>
              </a:rPr>
              <a:t>HCCB</a:t>
            </a:r>
            <a:r>
              <a:rPr lang="en-US" sz="1400" dirty="0">
                <a:latin typeface="Arial" charset="0"/>
                <a:sym typeface="Wingdings" pitchFamily="2" charset="2"/>
              </a:rPr>
              <a:t> : He-cooled Ceramic Breeder (+Beryllium) </a:t>
            </a:r>
          </a:p>
          <a:p>
            <a:pPr marL="342900" indent="-342900" eaLnBrk="1" hangingPunct="1"/>
            <a:r>
              <a:rPr lang="en-US" sz="1400" b="1" dirty="0">
                <a:latin typeface="Arial" charset="0"/>
                <a:sym typeface="Wingdings" pitchFamily="2" charset="2"/>
              </a:rPr>
              <a:t>LLCB</a:t>
            </a:r>
            <a:r>
              <a:rPr lang="en-US" sz="1400" dirty="0">
                <a:latin typeface="Arial" charset="0"/>
                <a:sym typeface="Wingdings" pitchFamily="2" charset="2"/>
              </a:rPr>
              <a:t> : Lithium-Lead Ceramic Breeder (</a:t>
            </a:r>
            <a:r>
              <a:rPr lang="en-US" sz="1400" dirty="0" err="1">
                <a:latin typeface="Arial" charset="0"/>
                <a:sym typeface="Wingdings" pitchFamily="2" charset="2"/>
              </a:rPr>
              <a:t>LiPb</a:t>
            </a:r>
            <a:r>
              <a:rPr lang="en-US" sz="1400" dirty="0">
                <a:latin typeface="Arial" charset="0"/>
                <a:sym typeface="Wingdings" pitchFamily="2" charset="2"/>
              </a:rPr>
              <a:t> &amp; He, Dual-Coolant type)</a:t>
            </a:r>
          </a:p>
          <a:p>
            <a:pPr marL="342900" indent="-342900" eaLnBrk="1" hangingPunct="1"/>
            <a:endParaRPr lang="en-US" sz="1400" dirty="0">
              <a:latin typeface="Arial" charset="0"/>
              <a:sym typeface="Wingdings" pitchFamily="2" charset="2"/>
            </a:endParaRPr>
          </a:p>
        </p:txBody>
      </p:sp>
      <p:sp>
        <p:nvSpPr>
          <p:cNvPr id="9" name="Slide Number Placeholder 8"/>
          <p:cNvSpPr>
            <a:spLocks noGrp="1"/>
          </p:cNvSpPr>
          <p:nvPr>
            <p:ph type="sldNum" sz="quarter" idx="12"/>
          </p:nvPr>
        </p:nvSpPr>
        <p:spPr/>
        <p:txBody>
          <a:bodyPr/>
          <a:lstStyle/>
          <a:p>
            <a:fld id="{85F6639E-72F1-42B9-9999-FBC71785A029}"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221673" y="163374"/>
            <a:ext cx="8783782" cy="723323"/>
          </a:xfrm>
        </p:spPr>
        <p:txBody>
          <a:bodyPr/>
          <a:lstStyle/>
          <a:p>
            <a:pPr eaLnBrk="1" hangingPunct="1"/>
            <a:r>
              <a:rPr lang="en-US" sz="3200" b="1" kern="1200" dirty="0" smtClean="0">
                <a:solidFill>
                  <a:srgbClr val="0000FF"/>
                </a:solidFill>
                <a:latin typeface="Calibri" pitchFamily="34" charset="0"/>
              </a:rPr>
              <a:t>Exploring TBM Partnerships with Other Parties</a:t>
            </a:r>
          </a:p>
        </p:txBody>
      </p:sp>
      <p:sp>
        <p:nvSpPr>
          <p:cNvPr id="91139" name="Content Placeholder 2"/>
          <p:cNvSpPr>
            <a:spLocks noGrp="1"/>
          </p:cNvSpPr>
          <p:nvPr>
            <p:ph idx="4294967295"/>
          </p:nvPr>
        </p:nvSpPr>
        <p:spPr>
          <a:xfrm>
            <a:off x="238125" y="1028700"/>
            <a:ext cx="8753475" cy="5680075"/>
          </a:xfrm>
        </p:spPr>
        <p:txBody>
          <a:bodyPr/>
          <a:lstStyle/>
          <a:p>
            <a:pPr eaLnBrk="1" hangingPunct="1">
              <a:spcAft>
                <a:spcPts val="600"/>
              </a:spcAft>
            </a:pPr>
            <a:r>
              <a:rPr lang="en-US" sz="1800" kern="1200" dirty="0" smtClean="0">
                <a:latin typeface="Calibri" pitchFamily="34" charset="0"/>
              </a:rPr>
              <a:t>DOE instructed the US TBM team to explore TBM partnerships with other parties and define possible options and conditions for such partnerships.</a:t>
            </a:r>
          </a:p>
          <a:p>
            <a:pPr eaLnBrk="1" hangingPunct="1">
              <a:spcAft>
                <a:spcPts val="600"/>
              </a:spcAft>
            </a:pPr>
            <a:r>
              <a:rPr lang="en-US" sz="1800" kern="1200" dirty="0" smtClean="0">
                <a:latin typeface="Calibri" pitchFamily="34" charset="0"/>
              </a:rPr>
              <a:t>Key US team members held a meeting with </a:t>
            </a:r>
            <a:r>
              <a:rPr lang="en-US" sz="1800" b="1" kern="1200" dirty="0" smtClean="0">
                <a:solidFill>
                  <a:srgbClr val="0000FF"/>
                </a:solidFill>
                <a:latin typeface="Calibri" pitchFamily="34" charset="0"/>
              </a:rPr>
              <a:t>EU</a:t>
            </a:r>
            <a:r>
              <a:rPr lang="en-US" sz="1800" kern="1200" dirty="0" smtClean="0">
                <a:latin typeface="Calibri" pitchFamily="34" charset="0"/>
              </a:rPr>
              <a:t> (at F4E) to explore TBM partnerships, </a:t>
            </a:r>
            <a:r>
              <a:rPr lang="en-US" sz="1800" dirty="0" smtClean="0">
                <a:solidFill>
                  <a:srgbClr val="0033CC"/>
                </a:solidFill>
                <a:latin typeface="Calibri" pitchFamily="34" charset="0"/>
              </a:rPr>
              <a:t>April 29-30, 2009.</a:t>
            </a:r>
          </a:p>
          <a:p>
            <a:pPr eaLnBrk="1" hangingPunct="1">
              <a:spcAft>
                <a:spcPts val="600"/>
              </a:spcAft>
            </a:pPr>
            <a:r>
              <a:rPr lang="en-US" sz="1800" kern="1200" dirty="0" smtClean="0">
                <a:latin typeface="Calibri" pitchFamily="34" charset="0"/>
              </a:rPr>
              <a:t>Key US team members held a meeting with </a:t>
            </a:r>
            <a:r>
              <a:rPr lang="en-US" sz="1800" b="1" kern="1200" dirty="0" smtClean="0">
                <a:solidFill>
                  <a:srgbClr val="0000FF"/>
                </a:solidFill>
                <a:latin typeface="Calibri" pitchFamily="34" charset="0"/>
              </a:rPr>
              <a:t>Japan</a:t>
            </a:r>
            <a:r>
              <a:rPr lang="en-US" sz="1800" kern="1200" dirty="0" smtClean="0">
                <a:latin typeface="Calibri" pitchFamily="34" charset="0"/>
              </a:rPr>
              <a:t> (JAEA and Japanese Universities) to explore TBM partnerships, </a:t>
            </a:r>
            <a:r>
              <a:rPr lang="en-US" sz="1800" dirty="0" smtClean="0">
                <a:solidFill>
                  <a:srgbClr val="0033CC"/>
                </a:solidFill>
                <a:latin typeface="Calibri" pitchFamily="34" charset="0"/>
              </a:rPr>
              <a:t>August 4-5, 2009.</a:t>
            </a:r>
          </a:p>
          <a:p>
            <a:pPr eaLnBrk="1" hangingPunct="1">
              <a:spcAft>
                <a:spcPts val="600"/>
              </a:spcAft>
            </a:pPr>
            <a:r>
              <a:rPr lang="en-US" sz="1800" kern="1200" dirty="0" smtClean="0">
                <a:latin typeface="Calibri" pitchFamily="34" charset="0"/>
              </a:rPr>
              <a:t>Key US team members held a meeting with </a:t>
            </a:r>
            <a:r>
              <a:rPr lang="en-US" sz="1800" b="1" kern="1200" dirty="0" smtClean="0">
                <a:solidFill>
                  <a:srgbClr val="0000FF"/>
                </a:solidFill>
                <a:latin typeface="Calibri" pitchFamily="34" charset="0"/>
              </a:rPr>
              <a:t>Korea</a:t>
            </a:r>
            <a:r>
              <a:rPr lang="en-US" sz="1800" kern="1200" dirty="0" smtClean="0">
                <a:latin typeface="Calibri" pitchFamily="34" charset="0"/>
              </a:rPr>
              <a:t> to explore TBM partnerships, </a:t>
            </a:r>
            <a:r>
              <a:rPr lang="en-US" sz="1800" dirty="0" smtClean="0">
                <a:solidFill>
                  <a:srgbClr val="0033CC"/>
                </a:solidFill>
                <a:latin typeface="Calibri" pitchFamily="34" charset="0"/>
              </a:rPr>
              <a:t>November 23-24, 2009.</a:t>
            </a:r>
          </a:p>
          <a:p>
            <a:pPr eaLnBrk="1" hangingPunct="1">
              <a:spcAft>
                <a:spcPts val="600"/>
              </a:spcAft>
            </a:pPr>
            <a:r>
              <a:rPr lang="en-US" sz="2000" dirty="0" smtClean="0">
                <a:solidFill>
                  <a:srgbClr val="FF0000"/>
                </a:solidFill>
                <a:latin typeface="Calibri" pitchFamily="34" charset="0"/>
              </a:rPr>
              <a:t>All meetings were productive</a:t>
            </a:r>
          </a:p>
          <a:p>
            <a:pPr lvl="1" eaLnBrk="1" hangingPunct="1">
              <a:spcAft>
                <a:spcPts val="600"/>
              </a:spcAft>
            </a:pPr>
            <a:r>
              <a:rPr lang="en-US" sz="1800" dirty="0" smtClean="0">
                <a:solidFill>
                  <a:schemeClr val="tx2">
                    <a:lumMod val="85000"/>
                    <a:lumOff val="15000"/>
                  </a:schemeClr>
                </a:solidFill>
                <a:latin typeface="Calibri" pitchFamily="34" charset="0"/>
              </a:rPr>
              <a:t>Several areas of interest for potential collaborations were identified for each party</a:t>
            </a:r>
          </a:p>
          <a:p>
            <a:pPr lvl="1" eaLnBrk="1" hangingPunct="1">
              <a:spcAft>
                <a:spcPts val="600"/>
              </a:spcAft>
            </a:pPr>
            <a:r>
              <a:rPr lang="en-US" sz="1800" dirty="0" smtClean="0">
                <a:solidFill>
                  <a:schemeClr val="tx2">
                    <a:lumMod val="85000"/>
                    <a:lumOff val="15000"/>
                  </a:schemeClr>
                </a:solidFill>
                <a:latin typeface="Calibri" pitchFamily="34" charset="0"/>
              </a:rPr>
              <a:t>Information conveyed to Governments</a:t>
            </a:r>
          </a:p>
          <a:p>
            <a:pPr lvl="1" eaLnBrk="1" hangingPunct="1">
              <a:spcAft>
                <a:spcPts val="600"/>
              </a:spcAft>
            </a:pPr>
            <a:r>
              <a:rPr lang="en-US" sz="2000" b="1" dirty="0" smtClean="0">
                <a:solidFill>
                  <a:srgbClr val="FF0000"/>
                </a:solidFill>
                <a:latin typeface="Calibri" pitchFamily="34" charset="0"/>
              </a:rPr>
              <a:t>Further action will depend on how governments wish to proceed</a:t>
            </a:r>
          </a:p>
          <a:p>
            <a:pPr eaLnBrk="1" hangingPunct="1">
              <a:spcAft>
                <a:spcPts val="600"/>
              </a:spcAft>
            </a:pPr>
            <a:r>
              <a:rPr lang="en-US" sz="1800" kern="1200" dirty="0" smtClean="0">
                <a:latin typeface="Calibri" pitchFamily="34" charset="0"/>
              </a:rPr>
              <a:t>The US intends also to hold exploratory discussions with China and India.</a:t>
            </a:r>
          </a:p>
          <a:p>
            <a:pPr eaLnBrk="1" hangingPunct="1">
              <a:spcAft>
                <a:spcPts val="600"/>
              </a:spcAft>
            </a:pPr>
            <a:r>
              <a:rPr lang="en-US" sz="2000" b="1" kern="1200" dirty="0" smtClean="0">
                <a:latin typeface="Calibri" pitchFamily="34" charset="0"/>
              </a:rPr>
              <a:t>Follow up discussions with EU, Japan, and Korea and other parties need to be planned. </a:t>
            </a:r>
            <a:r>
              <a:rPr lang="en-US" sz="2000" b="1" kern="1200" dirty="0" smtClean="0">
                <a:solidFill>
                  <a:srgbClr val="C00000"/>
                </a:solidFill>
                <a:latin typeface="Calibri" pitchFamily="34" charset="0"/>
              </a:rPr>
              <a:t>This awaits DOE decision.</a:t>
            </a:r>
          </a:p>
          <a:p>
            <a:pPr eaLnBrk="1" hangingPunct="1"/>
            <a:endParaRPr lang="en-US" sz="2000" dirty="0" smtClean="0">
              <a:solidFill>
                <a:srgbClr val="FF0000"/>
              </a:solidFill>
              <a:latin typeface="Times New Roman" pitchFamily="18" charset="0"/>
            </a:endParaRPr>
          </a:p>
          <a:p>
            <a:pPr eaLnBrk="1" hangingPunct="1"/>
            <a:endParaRPr lang="en-US" sz="2000" dirty="0" smtClean="0">
              <a:solidFill>
                <a:srgbClr val="FF0000"/>
              </a:solidFill>
              <a:latin typeface="Times New Roman" pitchFamily="18" charset="0"/>
            </a:endParaRPr>
          </a:p>
        </p:txBody>
      </p:sp>
      <p:sp>
        <p:nvSpPr>
          <p:cNvPr id="4" name="Slide Number Placeholder 3"/>
          <p:cNvSpPr>
            <a:spLocks noGrp="1"/>
          </p:cNvSpPr>
          <p:nvPr>
            <p:ph type="sldNum" sz="quarter" idx="12"/>
          </p:nvPr>
        </p:nvSpPr>
        <p:spPr>
          <a:xfrm>
            <a:off x="8432796" y="6503833"/>
            <a:ext cx="544946" cy="476250"/>
          </a:xfrm>
        </p:spPr>
        <p:txBody>
          <a:bodyPr/>
          <a:lstStyle/>
          <a:p>
            <a:pPr>
              <a:defRPr/>
            </a:pPr>
            <a:fld id="{B50B68E9-DF7C-472E-9D9E-C01D82304EE7}" type="slidenum">
              <a:rPr lang="en-US" sz="1200" b="0" smtClean="0">
                <a:solidFill>
                  <a:schemeClr val="tx1">
                    <a:tint val="75000"/>
                  </a:schemeClr>
                </a:solidFill>
                <a:latin typeface="Calibri" pitchFamily="34" charset="0"/>
              </a:rPr>
              <a:pPr>
                <a:defRPr/>
              </a:pPr>
              <a:t>8</a:t>
            </a:fld>
            <a:endParaRPr lang="en-US" sz="1200" b="0" dirty="0">
              <a:solidFill>
                <a:schemeClr val="tx1">
                  <a:tint val="75000"/>
                </a:schemeClr>
              </a:solidFil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28"/>
            <a:ext cx="8229600" cy="639762"/>
          </a:xfrm>
        </p:spPr>
        <p:txBody>
          <a:bodyPr>
            <a:normAutofit fontScale="90000"/>
          </a:bodyPr>
          <a:lstStyle/>
          <a:p>
            <a:r>
              <a:rPr lang="en-US" b="1" dirty="0" smtClean="0">
                <a:solidFill>
                  <a:srgbClr val="0000FF"/>
                </a:solidFill>
              </a:rPr>
              <a:t>Key points on US FNST Status</a:t>
            </a:r>
            <a:endParaRPr lang="en-US" b="1" dirty="0">
              <a:solidFill>
                <a:srgbClr val="0000FF"/>
              </a:solidFill>
            </a:endParaRPr>
          </a:p>
        </p:txBody>
      </p:sp>
      <p:sp>
        <p:nvSpPr>
          <p:cNvPr id="3" name="Content Placeholder 2"/>
          <p:cNvSpPr>
            <a:spLocks noGrp="1"/>
          </p:cNvSpPr>
          <p:nvPr>
            <p:ph idx="1"/>
          </p:nvPr>
        </p:nvSpPr>
        <p:spPr>
          <a:xfrm>
            <a:off x="216568" y="760397"/>
            <a:ext cx="8686800" cy="6285296"/>
          </a:xfrm>
        </p:spPr>
        <p:txBody>
          <a:bodyPr>
            <a:noAutofit/>
          </a:bodyPr>
          <a:lstStyle/>
          <a:p>
            <a:r>
              <a:rPr lang="en-US" sz="2000" dirty="0" smtClean="0"/>
              <a:t>The US FNST research activities continue to focus on the most important technical issues with high scientific content and substantial potential for an improved vision of a fusion energy system.</a:t>
            </a:r>
          </a:p>
          <a:p>
            <a:endParaRPr lang="en-US" sz="2000" dirty="0" smtClean="0"/>
          </a:p>
          <a:p>
            <a:r>
              <a:rPr lang="en-US" sz="2000" dirty="0" smtClean="0"/>
              <a:t>The US continues to perform fundamental R&amp;D on its preferred blanket concepts: DCLL and PBCB (the much larger part being DCLL). These are the same US options for ITER TBM leadership or partnership.</a:t>
            </a:r>
          </a:p>
          <a:p>
            <a:endParaRPr lang="en-US" sz="2000" dirty="0" smtClean="0"/>
          </a:p>
          <a:p>
            <a:r>
              <a:rPr lang="en-US" sz="2000" dirty="0" smtClean="0"/>
              <a:t>Such FNST research effort and R&amp;D is needed for ITER TBM, for FNSF, or any DT-related facility in the US. It is also necessary in order 1- for the US to develop (any) meaningful perspective on the most challenging fusion issues that lie ahead, and 2- for the US to gain access to information from the much larger international activities</a:t>
            </a:r>
          </a:p>
          <a:p>
            <a:endParaRPr lang="en-US" sz="2000" dirty="0" smtClean="0"/>
          </a:p>
          <a:p>
            <a:r>
              <a:rPr lang="en-US" sz="2000" dirty="0" smtClean="0"/>
              <a:t>The US, despite severely limited resources, continues to have leadership in the world program in key technical areas. The US FNST team still has major influence on the strategy, priorities, and activities of the international program.</a:t>
            </a:r>
          </a:p>
          <a:p>
            <a:r>
              <a:rPr lang="en-US" sz="2000" b="1" dirty="0" smtClean="0">
                <a:solidFill>
                  <a:srgbClr val="FF0000"/>
                </a:solidFill>
              </a:rPr>
              <a:t>Resources allocated to FNST in the US must be increased soon!!</a:t>
            </a:r>
          </a:p>
        </p:txBody>
      </p:sp>
      <p:sp>
        <p:nvSpPr>
          <p:cNvPr id="4" name="Slide Number Placeholder 3"/>
          <p:cNvSpPr>
            <a:spLocks noGrp="1"/>
          </p:cNvSpPr>
          <p:nvPr>
            <p:ph type="sldNum" sz="quarter" idx="12"/>
          </p:nvPr>
        </p:nvSpPr>
        <p:spPr/>
        <p:txBody>
          <a:bodyPr/>
          <a:lstStyle/>
          <a:p>
            <a:fld id="{85F6639E-72F1-42B9-9999-FBC71785A029}"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Times New Roman"/>
        <a:cs typeface="Arial Narrow"/>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Tw Cen MT Condensed Extra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Tw Cen MT Condensed Extra Bold"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1368</Words>
  <Application>Microsoft Office PowerPoint</Application>
  <PresentationFormat>On-screen Show (4:3)</PresentationFormat>
  <Paragraphs>161</Paragraphs>
  <Slides>11</Slides>
  <Notes>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16" baseType="lpstr">
      <vt:lpstr>Office Theme</vt:lpstr>
      <vt:lpstr>Default Design</vt:lpstr>
      <vt:lpstr>Blank Presentation</vt:lpstr>
      <vt:lpstr>1_Default Design</vt:lpstr>
      <vt:lpstr>Photo Editor Photo</vt:lpstr>
      <vt:lpstr>US TBM Activities Update  1- Quick background       2-  Recent Activities</vt:lpstr>
      <vt:lpstr>Test Blanket Module (TBM) Program  is now an integral part of ITER </vt:lpstr>
      <vt:lpstr>US Planning for ITER-TBM experiments</vt:lpstr>
      <vt:lpstr>Breakdown of ITER TBM Cost Estimate over 10 years as developed in FNST Community Study</vt:lpstr>
      <vt:lpstr>Observations</vt:lpstr>
      <vt:lpstr>Recent Actions on ITER TBM </vt:lpstr>
      <vt:lpstr>TBM Concepts Port-Sharing</vt:lpstr>
      <vt:lpstr>Exploring TBM Partnerships with Other Parties</vt:lpstr>
      <vt:lpstr>Key points on US FNST Status</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TBM Activities and Collaboration Discussion</dc:title>
  <dc:creator>a</dc:creator>
  <cp:lastModifiedBy>A</cp:lastModifiedBy>
  <cp:revision>59</cp:revision>
  <dcterms:created xsi:type="dcterms:W3CDTF">2009-08-16T22:04:06Z</dcterms:created>
  <dcterms:modified xsi:type="dcterms:W3CDTF">2010-08-02T13:57:10Z</dcterms:modified>
</cp:coreProperties>
</file>