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6.xml" ContentType="application/vnd.openxmlformats-officedocument.presentationml.slideMaster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733" r:id="rId3"/>
    <p:sldMasterId id="2147483791" r:id="rId4"/>
    <p:sldMasterId id="2147483803" r:id="rId5"/>
    <p:sldMasterId id="2147483861" r:id="rId6"/>
  </p:sldMasterIdLst>
  <p:notesMasterIdLst>
    <p:notesMasterId r:id="rId22"/>
  </p:notesMasterIdLst>
  <p:sldIdLst>
    <p:sldId id="288" r:id="rId7"/>
    <p:sldId id="268" r:id="rId8"/>
    <p:sldId id="269" r:id="rId9"/>
    <p:sldId id="278" r:id="rId10"/>
    <p:sldId id="280" r:id="rId11"/>
    <p:sldId id="264" r:id="rId12"/>
    <p:sldId id="284" r:id="rId13"/>
    <p:sldId id="285" r:id="rId14"/>
    <p:sldId id="286" r:id="rId15"/>
    <p:sldId id="290" r:id="rId16"/>
    <p:sldId id="291" r:id="rId17"/>
    <p:sldId id="292" r:id="rId18"/>
    <p:sldId id="273" r:id="rId19"/>
    <p:sldId id="274" r:id="rId20"/>
    <p:sldId id="289" r:id="rId21"/>
  </p:sldIdLst>
  <p:sldSz cx="9144000" cy="6858000" type="screen4x3"/>
  <p:notesSz cx="7077075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oudy Old Styl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oudy Old Styl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oudy Old Styl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oudy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  <a:srgbClr val="FF0000"/>
    <a:srgbClr val="66FFFF"/>
    <a:srgbClr val="333399"/>
    <a:srgbClr val="990000"/>
    <a:srgbClr val="006600"/>
    <a:srgbClr val="EA8B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258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17" Type="http://schemas.openxmlformats.org/officeDocument/2006/relationships/image" Target="../media/image22.wmf"/><Relationship Id="rId2" Type="http://schemas.openxmlformats.org/officeDocument/2006/relationships/image" Target="../media/image7.wmf"/><Relationship Id="rId16" Type="http://schemas.openxmlformats.org/officeDocument/2006/relationships/image" Target="../media/image21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682625"/>
            <a:ext cx="4560888" cy="3421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330700"/>
            <a:ext cx="5661025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8225"/>
            <a:ext cx="306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658225"/>
            <a:ext cx="306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7746723-AE4E-4F1B-A7B4-C83DA7121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746723-AE4E-4F1B-A7B4-C83DA71219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BA4B6-590E-4553-8F96-4F06A96076BB}" type="slidenum">
              <a:rPr lang="en-US"/>
              <a:pPr/>
              <a:t>10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BA4B6-590E-4553-8F96-4F06A96076BB}" type="slidenum">
              <a:rPr lang="en-US"/>
              <a:pPr/>
              <a:t>11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1103E0-E177-48BB-9199-28BBB01F127D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1BD9B-979F-460D-9BA6-53BD7AFF80A8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A05470-F7DA-494D-A68A-84ECEDC52BE8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9EE65-0920-469F-9F84-66F02914A804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DAAF6-6CE5-40B0-AC07-DB1048406802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746723-AE4E-4F1B-A7B4-C83DA71219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A7E48-321B-4C40-85D0-25E1D7695F14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746723-AE4E-4F1B-A7B4-C83DA71219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746723-AE4E-4F1B-A7B4-C83DA71219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746723-AE4E-4F1B-A7B4-C83DA71219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77484-AC07-4819-81CE-33A8D1B16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7A4C2-C9DB-44D2-BD47-E41B75307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FBE25-0B99-4826-B20E-5287DC359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990600"/>
            <a:ext cx="44958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4958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5B544-4B01-4DFC-8B99-4E357AC9E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4B84-31E4-4F66-95F4-55327FB77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6EE8F-A3C4-4260-9F7B-CDC2DAA7D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53846-1CC9-4ADC-964E-EC969045B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84313"/>
            <a:ext cx="4495800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495800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A725-610B-47D5-9A74-B0EFABADD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0F3D7-A9BA-4CE1-BEC5-AD5CC3580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47B6F-00AE-462D-9277-DB54E23EE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9B454-B396-4B16-8C0A-7FD4CAEBA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4C4CF-1F3C-4597-AC8A-9960B1535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2CE09-361C-4F44-801D-C5303B020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DDC0B-2FE8-4FDD-8DCA-EE9CA9C15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30B55-F097-4130-AE0C-B5B884B1C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36613"/>
            <a:ext cx="2286000" cy="5688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836613"/>
            <a:ext cx="6705600" cy="5688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B2862-AE48-4B7A-BD71-E6EB247C4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836613"/>
            <a:ext cx="8310563" cy="504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84313"/>
            <a:ext cx="4495800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84313"/>
            <a:ext cx="4495800" cy="2443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79875"/>
            <a:ext cx="4495800" cy="2444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BDB1D-3AD3-40D4-B901-568EAC697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602-85E8-4D2A-BA22-77C4659E7877}" type="datetimeFigureOut">
              <a:rPr lang="en-US"/>
              <a:pPr>
                <a:defRPr/>
              </a:pPr>
              <a:t>8/19/2009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978CE-F9D2-4631-B051-5D753A4449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97AF4-747A-4357-98EE-29289C8A1EE7}" type="datetimeFigureOut">
              <a:rPr lang="en-US"/>
              <a:pPr>
                <a:defRPr/>
              </a:pPr>
              <a:t>8/19/2009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AA725-5738-4131-AC83-D0F5D6C35A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29C3-A138-4753-9187-9C954844A6CF}" type="datetimeFigureOut">
              <a:rPr lang="en-US"/>
              <a:pPr>
                <a:defRPr/>
              </a:pPr>
              <a:t>8/19/2009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74CA2-8F73-4957-9428-478791E9FC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AAB26-C919-4443-B49C-95975AAD30F8}" type="datetimeFigureOut">
              <a:rPr lang="en-US"/>
              <a:pPr>
                <a:defRPr/>
              </a:pPr>
              <a:t>8/19/2009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1801B-625C-4174-B531-F39E6708BB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0FFAF-F0B9-4188-9F01-1A8F52959FDF}" type="datetimeFigureOut">
              <a:rPr lang="en-US"/>
              <a:pPr>
                <a:defRPr/>
              </a:pPr>
              <a:t>8/19/2009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9935-6DA6-4B94-B46C-78B50E569C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E156D-AB73-4F7C-A972-076F3820D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0DE30-A031-4A2F-8D3F-4F1274D822D6}" type="datetimeFigureOut">
              <a:rPr lang="en-US"/>
              <a:pPr>
                <a:defRPr/>
              </a:pPr>
              <a:t>8/19/2009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16576-728D-445F-A461-E6DE49C8CB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32FF4-D4E2-4853-BE60-E3DE47D91E0F}" type="datetimeFigureOut">
              <a:rPr lang="en-US"/>
              <a:pPr>
                <a:defRPr/>
              </a:pPr>
              <a:t>8/19/2009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FCDEF-920F-4F49-87F7-DB15877F13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93CF8-40AA-42D4-9CD0-9A2AD666E0EA}" type="datetimeFigureOut">
              <a:rPr lang="en-US"/>
              <a:pPr>
                <a:defRPr/>
              </a:pPr>
              <a:t>8/19/2009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AA384-F0EE-4801-8CA7-C1BA971B9E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A0236-4E91-4DA9-99B0-52BA515C6AE9}" type="datetimeFigureOut">
              <a:rPr lang="en-US"/>
              <a:pPr>
                <a:defRPr/>
              </a:pPr>
              <a:t>8/19/2009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C5BC8-A70A-476D-92BB-5F2386C6EC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C46CC-DCC2-478B-BECC-43148FCD334D}" type="datetimeFigureOut">
              <a:rPr lang="en-US"/>
              <a:pPr>
                <a:defRPr/>
              </a:pPr>
              <a:t>8/19/2009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DAF2E-091C-4C36-A844-D96F98C940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8E3C7-1E6E-4DE2-A496-BC2B3FF70C2C}" type="datetimeFigureOut">
              <a:rPr lang="en-US"/>
              <a:pPr>
                <a:defRPr/>
              </a:pPr>
              <a:t>8/19/2009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D3E63-3392-4F54-B0FC-C1A9C1D651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0FD53-91CB-4623-A35B-F141BAB8E27B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7889-294F-4FB1-8B2E-3D83D09F7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1E45D-079D-43DA-9C3B-62AD6605E804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0EBF-A739-407C-B3EF-432ABB572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8490-7A6D-49D2-A3C7-2F17FF4C5B88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A117F-D0A3-4781-8EFD-455079423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B02E2-FB42-41CA-91F7-2B1EDE88B670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AB927-21BF-4F30-86D4-3FAC18483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4958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4958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01DBB-F332-4E2B-971C-F6ACAD46D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2391F-C3C4-45AF-B260-61AEA3F3C23E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B051-EC4B-4F69-83A1-C0DB4DC50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748AC-4313-4395-B1C6-47FF52ED7E9E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31D22-CE90-4A4B-84C6-A3578FEF6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5311F-F888-49FB-A2FB-864A7913FF1E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A022E-1896-4217-973E-0CE12F824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B9D1D-B3BE-40D3-9405-FBA5EF44A2B0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5FCEE-09CB-445D-81FC-0EEF4D0B0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132B9-18BA-4A0C-9DCD-5B249BF039EA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823DF-7C1B-4F38-93E6-9A65154A7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F0FDE-53B1-4931-98F7-ECB95DD5590C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B92C-6C28-434E-BE49-A18381913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32C4F-7D46-467D-9061-BE8E67FCA01C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9A9E2-3794-49BE-9C3F-6146D960B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1A8B6-953D-4129-B452-B8C9ADD2D39B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80147-D383-4B6C-9E26-444A3B482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FD430-DAD4-4242-BE0F-8E9B612EBEDC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A93CE-DFEA-4300-8A74-764BEA5A1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7B71-8B5B-4DC8-BFBD-F10EEEE6D5ED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5C258-B4BC-48D6-AEC1-67A89C59C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A163E-1D47-4866-82A1-14A9ED3F5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7C6A9-B7A5-427E-A4CA-9C384CFA4A5D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545A5-7DD6-4C39-B002-C31F122D8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A74C9-AE73-4F7D-AE7A-0C17D551A6A0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6E9D-A2CE-455C-AC8E-E08A7E27A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3E7E2-5AD6-4887-A00E-CDD8A0B85CFD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92E08-A5CB-4BC9-B1D1-98137C337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55E35-1752-4D72-8660-25BA10682009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A80B0-50FD-4859-84C7-A241BD1E9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A4D9F-BFE1-490B-BED6-17E9309503DC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9B9F5-DBBB-49B9-94FF-6EDDA559D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228AE-86A0-4852-A413-2809C21FC56A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828BD-3DD1-4FBD-9B87-D2E1B7339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7E09B-4EDA-4B36-A2E9-DAFA4DA38976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E6AD6-FE20-4698-9373-534647BB5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19F6C-A344-4A73-80A0-D6EC027D0D3B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200DA-2C2F-4E5C-96BE-ABBF7377D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AA7792-2789-45F1-918B-63D3BC062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593808-B04B-4E62-99EC-2576E5F06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789FE-0591-4461-882F-F9F4612B6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0B4DC0-2F03-489D-A0A9-483EDBF74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4958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4958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0D77FD-923C-478D-AB97-76EC57AC9D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84523C-93A0-41AF-BEEB-20A6E49A45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E0C886-0694-4B59-9F40-FD3D4054A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9A2ECA-81C0-4390-9628-3C87B7811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59FF12-7157-4953-9151-D7ED12515B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D0D28D-C11F-4EBB-BEB6-4BBDFF8FDA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5E52E3-E4FC-4C68-99E2-E2C27EB94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20AC6F-DBC9-492B-8DD6-88729BE679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990600"/>
            <a:ext cx="44958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4958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6505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53795A-15E4-4BA9-9C53-57A04B0E09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B8798-426A-417F-BCA1-AEB13755C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1DDA6-EA5D-4A4F-8E19-B8C006D30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51F24-D7C6-4181-A5D5-CB7F2D01F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vmlDrawing" Target="../drawings/vmlDrawing1.v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0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6F6B0F3A-ECAC-4FA9-867A-B0B45243A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2"/>
          <p:cNvGrpSpPr>
            <a:grpSpLocks/>
          </p:cNvGrpSpPr>
          <p:nvPr/>
        </p:nvGrpSpPr>
        <p:grpSpPr bwMode="auto">
          <a:xfrm>
            <a:off x="184150" y="0"/>
            <a:ext cx="8775700" cy="6597650"/>
            <a:chOff x="168" y="168"/>
            <a:chExt cx="6675" cy="4583"/>
          </a:xfrm>
        </p:grpSpPr>
        <p:sp>
          <p:nvSpPr>
            <p:cNvPr id="93187" name="Line 3"/>
            <p:cNvSpPr>
              <a:spLocks noChangeShapeType="1"/>
            </p:cNvSpPr>
            <p:nvPr/>
          </p:nvSpPr>
          <p:spPr bwMode="auto">
            <a:xfrm>
              <a:off x="169" y="288"/>
              <a:ext cx="6671" cy="0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79903" tIns="39952" rIns="79903" bIns="39952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188" name="Line 4"/>
            <p:cNvSpPr>
              <a:spLocks noChangeShapeType="1"/>
            </p:cNvSpPr>
            <p:nvPr/>
          </p:nvSpPr>
          <p:spPr bwMode="auto">
            <a:xfrm>
              <a:off x="168" y="672"/>
              <a:ext cx="6675" cy="0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79903" tIns="39952" rIns="79903" bIns="39952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189" name="Line 5"/>
            <p:cNvSpPr>
              <a:spLocks noChangeShapeType="1"/>
            </p:cNvSpPr>
            <p:nvPr/>
          </p:nvSpPr>
          <p:spPr bwMode="auto">
            <a:xfrm>
              <a:off x="288" y="168"/>
              <a:ext cx="0" cy="936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79903" tIns="39952" rIns="79903" bIns="39952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190" name="Rectangle 6"/>
            <p:cNvSpPr>
              <a:spLocks noChangeArrowheads="1"/>
            </p:cNvSpPr>
            <p:nvPr/>
          </p:nvSpPr>
          <p:spPr bwMode="auto">
            <a:xfrm>
              <a:off x="294" y="676"/>
              <a:ext cx="302" cy="52"/>
            </a:xfrm>
            <a:prstGeom prst="rect">
              <a:avLst/>
            </a:prstGeom>
            <a:solidFill>
              <a:srgbClr val="008080"/>
            </a:solidFill>
            <a:ln w="12700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lIns="79903" tIns="39952" rIns="79903" bIns="39952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191" name="Rectangle 7"/>
            <p:cNvSpPr>
              <a:spLocks noChangeArrowheads="1"/>
            </p:cNvSpPr>
            <p:nvPr/>
          </p:nvSpPr>
          <p:spPr bwMode="auto">
            <a:xfrm>
              <a:off x="292" y="676"/>
              <a:ext cx="51" cy="302"/>
            </a:xfrm>
            <a:prstGeom prst="rect">
              <a:avLst/>
            </a:prstGeom>
            <a:solidFill>
              <a:srgbClr val="008080"/>
            </a:solidFill>
            <a:ln w="12700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lIns="79903" tIns="39952" rIns="79903" bIns="39952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192" name="Rectangle 8"/>
            <p:cNvSpPr>
              <a:spLocks noChangeArrowheads="1"/>
            </p:cNvSpPr>
            <p:nvPr/>
          </p:nvSpPr>
          <p:spPr bwMode="auto">
            <a:xfrm>
              <a:off x="294" y="292"/>
              <a:ext cx="52" cy="304"/>
            </a:xfrm>
            <a:prstGeom prst="rect">
              <a:avLst/>
            </a:prstGeom>
            <a:solidFill>
              <a:srgbClr val="008080"/>
            </a:solidFill>
            <a:ln w="12700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lIns="79903" tIns="39952" rIns="79903" bIns="39952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193" name="Rectangle 9"/>
            <p:cNvSpPr>
              <a:spLocks noChangeArrowheads="1"/>
            </p:cNvSpPr>
            <p:nvPr/>
          </p:nvSpPr>
          <p:spPr bwMode="auto">
            <a:xfrm>
              <a:off x="294" y="292"/>
              <a:ext cx="303" cy="54"/>
            </a:xfrm>
            <a:prstGeom prst="rect">
              <a:avLst/>
            </a:prstGeom>
            <a:solidFill>
              <a:srgbClr val="008080"/>
            </a:solidFill>
            <a:ln w="12700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lIns="79903" tIns="39952" rIns="79903" bIns="39952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194" name="Line 10"/>
            <p:cNvSpPr>
              <a:spLocks noChangeShapeType="1"/>
            </p:cNvSpPr>
            <p:nvPr/>
          </p:nvSpPr>
          <p:spPr bwMode="auto">
            <a:xfrm>
              <a:off x="288" y="4750"/>
              <a:ext cx="6553" cy="1"/>
            </a:xfrm>
            <a:prstGeom prst="line">
              <a:avLst/>
            </a:prstGeom>
            <a:noFill/>
            <a:ln w="12700">
              <a:solidFill>
                <a:srgbClr val="008080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79903" tIns="39952" rIns="79903" bIns="39952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195" name="Rectangle 11"/>
            <p:cNvSpPr>
              <a:spLocks noChangeArrowheads="1"/>
            </p:cNvSpPr>
            <p:nvPr/>
          </p:nvSpPr>
          <p:spPr bwMode="auto">
            <a:xfrm>
              <a:off x="2496" y="294"/>
              <a:ext cx="2999" cy="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9903" tIns="39952" rIns="79903" bIns="39952">
              <a:spAutoFit/>
            </a:bodyPr>
            <a:lstStyle/>
            <a:p>
              <a:pPr defTabSz="793750" eaLnBrk="0" hangingPunct="0">
                <a:spcBef>
                  <a:spcPct val="50000"/>
                </a:spcBef>
                <a:defRPr/>
              </a:pPr>
              <a:r>
                <a:rPr lang="en-US" sz="1600" b="1">
                  <a:latin typeface="Helvetica" charset="0"/>
                </a:rPr>
                <a:t>Forschungszentrum Karlsruhe</a:t>
              </a:r>
              <a:r>
                <a:rPr lang="en-US" sz="1600">
                  <a:latin typeface="Helvetica" charset="0"/>
                </a:rPr>
                <a:t/>
              </a:r>
              <a:br>
                <a:rPr lang="en-US" sz="1600">
                  <a:latin typeface="Helvetica" charset="0"/>
                </a:rPr>
              </a:br>
              <a:r>
                <a:rPr lang="en-US" sz="1600">
                  <a:latin typeface="Helvetica" charset="0"/>
                </a:rPr>
                <a:t>in der Helmholtz-Gemeinschaft</a:t>
              </a:r>
            </a:p>
          </p:txBody>
        </p:sp>
      </p:grp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52413" y="6521450"/>
            <a:ext cx="86391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3594100" algn="l"/>
                <a:tab pos="6997700" algn="l"/>
              </a:tabLst>
              <a:defRPr/>
            </a:pPr>
            <a:r>
              <a:rPr lang="en-US" sz="1000" b="1">
                <a:solidFill>
                  <a:srgbClr val="003399"/>
                </a:solidFill>
                <a:latin typeface="Arial" pitchFamily="34" charset="0"/>
              </a:rPr>
              <a:t>02/24/2005</a:t>
            </a:r>
            <a:r>
              <a:rPr lang="en-GB" sz="1600">
                <a:latin typeface="Arial" pitchFamily="34" charset="0"/>
              </a:rPr>
              <a:t> </a:t>
            </a:r>
            <a:r>
              <a:rPr lang="en-GB" sz="1000">
                <a:latin typeface="Arial" pitchFamily="34" charset="0"/>
              </a:rPr>
              <a:t>	                                                                                        		T. Ihli</a:t>
            </a:r>
            <a:endParaRPr lang="en-US" sz="1000">
              <a:latin typeface="Arial" pitchFamily="34" charset="0"/>
            </a:endParaRPr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1049338" y="188913"/>
          <a:ext cx="650875" cy="533400"/>
        </p:xfrm>
        <a:graphic>
          <a:graphicData uri="http://schemas.openxmlformats.org/presentationml/2006/ole">
            <p:oleObj spid="_x0000_s1026" name="Photo Editor-Foto" r:id="rId15" imgW="952633" imgH="905001" progId="">
              <p:embed/>
            </p:oleObj>
          </a:graphicData>
        </a:graphic>
      </p:graphicFrame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1714500" y="476250"/>
            <a:ext cx="1130300" cy="292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79352" tIns="39676" rIns="79352" bIns="39676">
            <a:spAutoFit/>
          </a:bodyPr>
          <a:lstStyle/>
          <a:p>
            <a:pPr defTabSz="793750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chemeClr val="accent2"/>
                </a:solidFill>
                <a:latin typeface="Arial" pitchFamily="34" charset="0"/>
              </a:rPr>
              <a:t>PL FUSION</a:t>
            </a: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5842000" y="476250"/>
            <a:ext cx="3302000" cy="292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79352" tIns="39676" rIns="79352" bIns="39676">
            <a:spAutoFit/>
          </a:bodyPr>
          <a:lstStyle/>
          <a:p>
            <a:pPr defTabSz="793750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chemeClr val="accent2"/>
                </a:solidFill>
                <a:latin typeface="Arial" pitchFamily="34" charset="0"/>
              </a:rPr>
              <a:t>       FZK - EURATOM ASSOCIATION</a:t>
            </a:r>
            <a:endParaRPr lang="en-US" sz="140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32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50875" y="836613"/>
            <a:ext cx="8310563" cy="504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33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84313"/>
            <a:ext cx="91440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32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063" y="5445125"/>
            <a:ext cx="870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1" i="1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2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9250" y="65976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F9350F0-A45F-4EC1-8E98-2488D170A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2144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12144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Times New Roman" pitchFamily="18" charset="0"/>
        </a:defRPr>
      </a:lvl2pPr>
      <a:lvl3pPr algn="ctr" defTabSz="12144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Times New Roman" pitchFamily="18" charset="0"/>
        </a:defRPr>
      </a:lvl3pPr>
      <a:lvl4pPr algn="ctr" defTabSz="12144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Times New Roman" pitchFamily="18" charset="0"/>
        </a:defRPr>
      </a:lvl4pPr>
      <a:lvl5pPr algn="ctr" defTabSz="12144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Times New Roman" pitchFamily="18" charset="0"/>
        </a:defRPr>
      </a:lvl5pPr>
      <a:lvl6pPr marL="457200" algn="ctr" defTabSz="1214438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Times New Roman" pitchFamily="18" charset="0"/>
        </a:defRPr>
      </a:lvl6pPr>
      <a:lvl7pPr marL="914400" algn="ctr" defTabSz="1214438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Times New Roman" pitchFamily="18" charset="0"/>
        </a:defRPr>
      </a:lvl7pPr>
      <a:lvl8pPr marL="1371600" algn="ctr" defTabSz="1214438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Times New Roman" pitchFamily="18" charset="0"/>
        </a:defRPr>
      </a:lvl8pPr>
      <a:lvl9pPr marL="1828800" algn="ctr" defTabSz="1214438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Times New Roman" pitchFamily="18" charset="0"/>
        </a:defRPr>
      </a:lvl9pPr>
    </p:titleStyle>
    <p:bodyStyle>
      <a:lvl1pPr marL="368300" indent="-368300" algn="l" defTabSz="1214438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96925" indent="-306388" algn="l" defTabSz="1214438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227138" indent="-244475" algn="l" defTabSz="1214438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</a:defRPr>
      </a:lvl3pPr>
      <a:lvl4pPr marL="1717675" indent="-244475" algn="l" defTabSz="1214438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209800" indent="-246063" algn="l" defTabSz="1214438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667000" indent="-246063" algn="l" defTabSz="121443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3124200" indent="-246063" algn="l" defTabSz="121443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581400" indent="-246063" algn="l" defTabSz="121443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4038600" indent="-246063" algn="l" defTabSz="121443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F80205-6703-4751-8570-23643E0B091C}" type="datetimeFigureOut">
              <a:rPr lang="en-US"/>
              <a:pPr>
                <a:defRPr/>
              </a:pPr>
              <a:t>8/19/2009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71EBF1-5F0A-4B7C-A2A7-EC8675DC7A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2A03161-104F-4A9D-AB28-09DDCD7CB2C0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CD78614-EC1B-4350-A2F1-2A0D40E7A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E060A1-932F-492C-BA5A-49FDBACC8433}" type="datetimeFigureOut">
              <a:rPr lang="en-US"/>
              <a:pPr>
                <a:defRPr/>
              </a:pPr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A5001A-763B-4E4B-8B82-CECDD3A51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0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Arial" pitchFamily="34" charset="0"/>
              </a:defRPr>
            </a:lvl1pPr>
          </a:lstStyle>
          <a:p>
            <a:fld id="{150E5A86-789F-4187-B91B-7EE21AC145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4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Office_Word_97_-_2003_Document3.doc"/><Relationship Id="rId5" Type="http://schemas.openxmlformats.org/officeDocument/2006/relationships/oleObject" Target="../embeddings/Microsoft_Office_Word_97_-_2003_Document2.doc"/><Relationship Id="rId4" Type="http://schemas.openxmlformats.org/officeDocument/2006/relationships/oleObject" Target="../embeddings/Microsoft_Office_Word_97_-_2003_Document1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sion.ucla.edu/abdou/abdou%20publications/1986/abdou-DT%20Fuel%20Self-Sufficiency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4" Type="http://schemas.openxmlformats.org/officeDocument/2006/relationships/hyperlink" Target="http://www.fusion.ucla.edu/abdou/abdou%20publications/2006/FED-v81-SawanPhysics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18" Type="http://schemas.openxmlformats.org/officeDocument/2006/relationships/oleObject" Target="../embeddings/oleObject17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37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9.bin"/><Relationship Id="rId19" Type="http://schemas.openxmlformats.org/officeDocument/2006/relationships/oleObject" Target="../embeddings/oleObject18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</a:rPr>
              <a:t>FNST Issue 1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Tritium Self Sufficiency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1856874"/>
          </a:xfrm>
        </p:spPr>
        <p:txBody>
          <a:bodyPr/>
          <a:lstStyle/>
          <a:p>
            <a:r>
              <a:rPr lang="en-US" sz="2800" dirty="0" smtClean="0"/>
              <a:t>-</a:t>
            </a:r>
            <a:r>
              <a:rPr lang="en-US" sz="2800" i="1" dirty="0" smtClean="0"/>
              <a:t>Technical Issues  and Conditions for Attaining tritium self sufficiency in a practical DT fusion system</a:t>
            </a:r>
          </a:p>
          <a:p>
            <a:r>
              <a:rPr lang="en-US" sz="2800" dirty="0" smtClean="0"/>
              <a:t>-</a:t>
            </a:r>
            <a:r>
              <a:rPr lang="en-US" sz="2800" i="1" dirty="0" smtClean="0"/>
              <a:t>Requirements for demonstrating the ability of DT fusion energy system to be “self-sustained”</a:t>
            </a:r>
            <a:endParaRPr lang="en-US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49383" y="4165600"/>
            <a:ext cx="870989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Mohamed Abdou</a:t>
            </a:r>
          </a:p>
          <a:p>
            <a:pPr algn="ctr"/>
            <a:endParaRPr lang="en-US" sz="2400" dirty="0" smtClean="0">
              <a:latin typeface="+mn-lt"/>
            </a:endParaRPr>
          </a:p>
          <a:p>
            <a:pPr algn="ctr"/>
            <a:r>
              <a:rPr lang="en-US" sz="2400" dirty="0" smtClean="0">
                <a:latin typeface="+mn-lt"/>
              </a:rPr>
              <a:t>With input from the community: J. Anderson, S. </a:t>
            </a:r>
            <a:r>
              <a:rPr lang="en-US" sz="2400" dirty="0" err="1" smtClean="0">
                <a:latin typeface="+mn-lt"/>
              </a:rPr>
              <a:t>Willms</a:t>
            </a:r>
            <a:r>
              <a:rPr lang="en-US" sz="2400" dirty="0" smtClean="0">
                <a:latin typeface="+mn-lt"/>
              </a:rPr>
              <a:t>, W. </a:t>
            </a:r>
            <a:r>
              <a:rPr lang="en-US" sz="2400" dirty="0" err="1" smtClean="0">
                <a:latin typeface="+mn-lt"/>
              </a:rPr>
              <a:t>Kuan</a:t>
            </a:r>
            <a:r>
              <a:rPr lang="en-US" sz="2400" dirty="0" smtClean="0">
                <a:latin typeface="+mn-lt"/>
              </a:rPr>
              <a:t>, J. Brooks, P. Finn, R. </a:t>
            </a:r>
            <a:r>
              <a:rPr lang="en-US" sz="2400" dirty="0" err="1" smtClean="0">
                <a:latin typeface="+mn-lt"/>
              </a:rPr>
              <a:t>Clemmer</a:t>
            </a:r>
            <a:r>
              <a:rPr lang="en-US" sz="2400" dirty="0" smtClean="0">
                <a:latin typeface="+mn-lt"/>
              </a:rPr>
              <a:t>, N. Morley, M. Sawan, </a:t>
            </a:r>
          </a:p>
          <a:p>
            <a:pPr algn="ctr"/>
            <a:r>
              <a:rPr lang="en-US" sz="2400" dirty="0" smtClean="0">
                <a:latin typeface="+mn-lt"/>
              </a:rPr>
              <a:t>D. Sze, P. </a:t>
            </a:r>
            <a:r>
              <a:rPr lang="en-US" sz="2400" dirty="0" err="1" smtClean="0">
                <a:latin typeface="+mn-lt"/>
              </a:rPr>
              <a:t>Calderoni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A.Ying</a:t>
            </a:r>
            <a:r>
              <a:rPr lang="en-US" sz="2400" dirty="0" smtClean="0">
                <a:latin typeface="+mn-lt"/>
              </a:rPr>
              <a:t>, S. Malang,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L. Baylor, M. Gouge</a:t>
            </a:r>
            <a:endParaRPr lang="en-US" sz="2400" dirty="0" smtClean="0">
              <a:latin typeface="+mn-lt"/>
            </a:endParaRPr>
          </a:p>
          <a:p>
            <a:pPr algn="ctr"/>
            <a:endParaRPr lang="en-US" sz="2400" dirty="0" smtClean="0">
              <a:latin typeface="+mn-lt"/>
            </a:endParaRPr>
          </a:p>
          <a:p>
            <a:pPr algn="ctr"/>
            <a:r>
              <a:rPr lang="en-US" sz="2000" dirty="0" smtClean="0">
                <a:latin typeface="+mn-lt"/>
              </a:rPr>
              <a:t>FNST Meeting , UCLA, August 18-20,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D489E-C877-4110-92D9-1907D36522AF}" type="slidenum">
              <a:rPr lang="en-US"/>
              <a:pPr/>
              <a:t>10</a:t>
            </a:fld>
            <a:endParaRPr lang="en-US" dirty="0"/>
          </a:p>
        </p:txBody>
      </p:sp>
      <p:pic>
        <p:nvPicPr>
          <p:cNvPr id="36866" name="Picture 2" descr="tbr vs fb for doub time c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685800"/>
            <a:ext cx="6170613" cy="6170613"/>
          </a:xfrm>
          <a:prstGeom prst="rect">
            <a:avLst/>
          </a:prstGeom>
          <a:noFill/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352800" y="1981200"/>
            <a:ext cx="2392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Arial Black" pitchFamily="34" charset="0"/>
              </a:rPr>
              <a:t>t</a:t>
            </a:r>
            <a:r>
              <a:rPr lang="en-US" baseline="-25000" dirty="0">
                <a:latin typeface="Arial Black" pitchFamily="34" charset="0"/>
              </a:rPr>
              <a:t>d</a:t>
            </a:r>
            <a:r>
              <a:rPr lang="en-US" dirty="0">
                <a:latin typeface="Arial Black" pitchFamily="34" charset="0"/>
              </a:rPr>
              <a:t> = doubling time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828800" y="4433888"/>
            <a:ext cx="1160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Arial Black" pitchFamily="34" charset="0"/>
              </a:rPr>
              <a:t>t</a:t>
            </a:r>
            <a:r>
              <a:rPr lang="en-US" baseline="-25000">
                <a:solidFill>
                  <a:srgbClr val="0000CC"/>
                </a:solidFill>
                <a:latin typeface="Arial Black" pitchFamily="34" charset="0"/>
              </a:rPr>
              <a:t>d</a:t>
            </a:r>
            <a:r>
              <a:rPr lang="en-US">
                <a:solidFill>
                  <a:srgbClr val="0000CC"/>
                </a:solidFill>
                <a:latin typeface="Arial Black" pitchFamily="34" charset="0"/>
              </a:rPr>
              <a:t>=10 yr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819400" y="390048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9900"/>
                </a:solidFill>
                <a:latin typeface="Arial Black" pitchFamily="34" charset="0"/>
              </a:rPr>
              <a:t>t</a:t>
            </a:r>
            <a:r>
              <a:rPr lang="en-US" baseline="-25000">
                <a:solidFill>
                  <a:srgbClr val="FF9900"/>
                </a:solidFill>
                <a:latin typeface="Arial Black" pitchFamily="34" charset="0"/>
              </a:rPr>
              <a:t>d</a:t>
            </a:r>
            <a:r>
              <a:rPr lang="en-US">
                <a:solidFill>
                  <a:srgbClr val="FF9900"/>
                </a:solidFill>
                <a:latin typeface="Arial Black" pitchFamily="34" charset="0"/>
              </a:rPr>
              <a:t>=5 yr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810000" y="32766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Black" pitchFamily="34" charset="0"/>
              </a:rPr>
              <a:t>t</a:t>
            </a:r>
            <a:r>
              <a:rPr lang="en-US" baseline="-25000">
                <a:solidFill>
                  <a:srgbClr val="FF0000"/>
                </a:solidFill>
                <a:latin typeface="Arial Black" pitchFamily="34" charset="0"/>
              </a:rPr>
              <a:t>d</a:t>
            </a:r>
            <a:r>
              <a:rPr lang="en-US">
                <a:solidFill>
                  <a:srgbClr val="FF0000"/>
                </a:solidFill>
                <a:latin typeface="Arial Black" pitchFamily="34" charset="0"/>
              </a:rPr>
              <a:t>=1 yr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 rot="10800000">
            <a:off x="261938" y="2711450"/>
            <a:ext cx="549275" cy="2025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en-US" sz="2400">
                <a:latin typeface="Arial" pitchFamily="34" charset="0"/>
              </a:rPr>
              <a:t>Required TBR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1585035" y="6062663"/>
            <a:ext cx="401828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itchFamily="34" charset="0"/>
              </a:rPr>
              <a:t>T burn-up fraction (%) •     </a:t>
            </a:r>
            <a:r>
              <a:rPr lang="en-US" sz="2400" baseline="-25000" dirty="0" smtClean="0">
                <a:latin typeface="Arial" pitchFamily="34" charset="0"/>
              </a:rPr>
              <a:t>f</a:t>
            </a:r>
            <a:r>
              <a:rPr lang="en-US" sz="2400" dirty="0" smtClean="0">
                <a:latin typeface="Arial" pitchFamily="34" charset="0"/>
              </a:rPr>
              <a:t>  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6096000" y="1306513"/>
            <a:ext cx="2854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dirty="0">
                <a:latin typeface="Arial" pitchFamily="34" charset="0"/>
              </a:rPr>
              <a:t>Fusion power 	1.5GW</a:t>
            </a:r>
          </a:p>
          <a:p>
            <a:r>
              <a:rPr lang="en-US" sz="1200" dirty="0">
                <a:latin typeface="Arial" pitchFamily="34" charset="0"/>
              </a:rPr>
              <a:t>Reserve time		2 days</a:t>
            </a:r>
          </a:p>
          <a:p>
            <a:r>
              <a:rPr lang="en-US" sz="1200" dirty="0">
                <a:latin typeface="Arial" pitchFamily="34" charset="0"/>
              </a:rPr>
              <a:t>Waste removal efficiency	0.9</a:t>
            </a:r>
          </a:p>
          <a:p>
            <a:r>
              <a:rPr lang="en-US" sz="1200" dirty="0">
                <a:latin typeface="Arial" pitchFamily="34" charset="0"/>
              </a:rPr>
              <a:t>(See paper for details)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948489" y="6138862"/>
          <a:ext cx="409575" cy="414338"/>
        </p:xfrm>
        <a:graphic>
          <a:graphicData uri="http://schemas.openxmlformats.org/presentationml/2006/ole">
            <p:oleObj spid="_x0000_s93186" name="Equation" r:id="rId5" imgW="126720" imgH="164880" progId="Equation.3">
              <p:embed/>
            </p:oleObj>
          </a:graphicData>
        </a:graphic>
      </p:graphicFrame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8016" y="135849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Results of Dynamic Fuel Cycle Models Show that the Required TBR Strongly Depends on Tritium Burn-Up Fraction (</a:t>
            </a:r>
            <a:r>
              <a:rPr lang="en-US" sz="2000" dirty="0" err="1" smtClean="0">
                <a:solidFill>
                  <a:srgbClr val="C00000"/>
                </a:solidFill>
                <a:latin typeface="Arial Black" pitchFamily="34" charset="0"/>
              </a:rPr>
              <a:t>f</a:t>
            </a:r>
            <a:r>
              <a:rPr lang="en-US" sz="2000" baseline="-25000" dirty="0" err="1" smtClean="0">
                <a:solidFill>
                  <a:srgbClr val="C00000"/>
                </a:solidFill>
                <a:latin typeface="Arial Black" pitchFamily="34" charset="0"/>
              </a:rPr>
              <a:t>b</a:t>
            </a:r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), Tritium Processing Time (particularly for low </a:t>
            </a:r>
            <a:r>
              <a:rPr lang="en-US" sz="2000" dirty="0" err="1" smtClean="0">
                <a:solidFill>
                  <a:srgbClr val="C00000"/>
                </a:solidFill>
                <a:latin typeface="Arial Black" pitchFamily="34" charset="0"/>
              </a:rPr>
              <a:t>f</a:t>
            </a:r>
            <a:r>
              <a:rPr lang="en-US" sz="2000" baseline="-25000" dirty="0" err="1" smtClean="0">
                <a:solidFill>
                  <a:srgbClr val="C00000"/>
                </a:solidFill>
                <a:latin typeface="Arial Black" pitchFamily="34" charset="0"/>
              </a:rPr>
              <a:t>b</a:t>
            </a:r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) and on Doubling Time</a:t>
            </a:r>
            <a:endParaRPr lang="en-US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39853" y="2244181"/>
            <a:ext cx="310414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We will learn form ITER what tritium burn-up fraction  and fueling efficiency are achievable.</a:t>
            </a:r>
          </a:p>
          <a:p>
            <a:r>
              <a:rPr lang="en-US" dirty="0" smtClean="0">
                <a:latin typeface="+mn-lt"/>
              </a:rPr>
              <a:t>Work on ITER fuel processing systems will help quantify inventories, flow rates, and processing times required in fusion at near reactor scale.</a:t>
            </a:r>
          </a:p>
          <a:p>
            <a:r>
              <a:rPr lang="en-US" sz="1600" dirty="0" smtClean="0">
                <a:latin typeface="+mn-lt"/>
              </a:rPr>
              <a:t>[however in-vessel components will be less relevant due to low operating temperatures and non-prototypic materials and designs, and the absence of tritium breeding]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D489E-C877-4110-92D9-1907D36522AF}" type="slidenum">
              <a:rPr lang="en-US"/>
              <a:pPr/>
              <a:t>11</a:t>
            </a:fld>
            <a:endParaRPr lang="en-US" dirty="0"/>
          </a:p>
        </p:txBody>
      </p:sp>
      <p:pic>
        <p:nvPicPr>
          <p:cNvPr id="36866" name="Picture 2" descr="tbr vs fb for doub time c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71600"/>
            <a:ext cx="5486400" cy="5486400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055011" y="5161548"/>
            <a:ext cx="4105656" cy="731520"/>
          </a:xfrm>
          <a:prstGeom prst="rect">
            <a:avLst/>
          </a:prstGeom>
          <a:solidFill>
            <a:srgbClr val="04C41B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715104" y="2522640"/>
            <a:ext cx="2392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Arial Black" pitchFamily="34" charset="0"/>
              </a:rPr>
              <a:t>t</a:t>
            </a:r>
            <a:r>
              <a:rPr lang="en-US" baseline="-25000" dirty="0">
                <a:latin typeface="Arial Black" pitchFamily="34" charset="0"/>
              </a:rPr>
              <a:t>d</a:t>
            </a:r>
            <a:r>
              <a:rPr lang="en-US" dirty="0">
                <a:latin typeface="Arial Black" pitchFamily="34" charset="0"/>
              </a:rPr>
              <a:t> = doubling time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0" y="782081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>
              <a:buFont typeface="Arial Black" pitchFamily="34" charset="0"/>
              <a:buChar char="–"/>
            </a:pPr>
            <a:r>
              <a:rPr lang="en-US" sz="2000" u="sng" dirty="0" smtClean="0">
                <a:latin typeface="+mn-lt"/>
              </a:rPr>
              <a:t>For doubling time &gt; 5 years</a:t>
            </a:r>
          </a:p>
          <a:p>
            <a:pPr marL="228600" indent="-228600"/>
            <a:r>
              <a:rPr lang="en-US" sz="2000" dirty="0" smtClean="0">
                <a:latin typeface="+mn-lt"/>
              </a:rPr>
              <a:t>	T burn-up fraction x fueling efficiency &gt; 5%</a:t>
            </a:r>
          </a:p>
          <a:p>
            <a:pPr marL="228600" indent="-228600"/>
            <a:r>
              <a:rPr lang="en-US" sz="2000" dirty="0" smtClean="0">
                <a:latin typeface="+mn-lt"/>
              </a:rPr>
              <a:t>	Tritium processing time </a:t>
            </a:r>
            <a:r>
              <a:rPr lang="en-US" sz="2000" dirty="0" smtClean="0">
                <a:latin typeface="Arial"/>
              </a:rPr>
              <a:t>(in plasma exhaust processing) </a:t>
            </a:r>
            <a:r>
              <a:rPr lang="en-US" sz="2000" dirty="0" smtClean="0">
                <a:latin typeface="+mn-lt"/>
              </a:rPr>
              <a:t>&lt; 4 hours</a:t>
            </a:r>
            <a:endParaRPr lang="en-US" sz="2000" dirty="0">
              <a:latin typeface="+mn-lt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528000" y="4650464"/>
            <a:ext cx="1160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CC"/>
                </a:solidFill>
                <a:latin typeface="Arial Black" pitchFamily="34" charset="0"/>
              </a:rPr>
              <a:t>t</a:t>
            </a:r>
            <a:r>
              <a:rPr lang="en-US" baseline="-25000" dirty="0">
                <a:solidFill>
                  <a:srgbClr val="0000CC"/>
                </a:solidFill>
                <a:latin typeface="Arial Black" pitchFamily="34" charset="0"/>
              </a:rPr>
              <a:t>d</a:t>
            </a:r>
            <a:r>
              <a:rPr lang="en-US" dirty="0">
                <a:solidFill>
                  <a:srgbClr val="0000CC"/>
                </a:solidFill>
                <a:latin typeface="Arial Black" pitchFamily="34" charset="0"/>
              </a:rPr>
              <a:t>=10 yr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398280" y="4189256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9900"/>
                </a:solidFill>
                <a:latin typeface="Arial Black" pitchFamily="34" charset="0"/>
              </a:rPr>
              <a:t>t</a:t>
            </a:r>
            <a:r>
              <a:rPr lang="en-US" baseline="-25000" dirty="0">
                <a:solidFill>
                  <a:srgbClr val="FF9900"/>
                </a:solidFill>
                <a:latin typeface="Arial Black" pitchFamily="34" charset="0"/>
              </a:rPr>
              <a:t>d</a:t>
            </a:r>
            <a:r>
              <a:rPr lang="en-US" dirty="0">
                <a:solidFill>
                  <a:srgbClr val="FF9900"/>
                </a:solidFill>
                <a:latin typeface="Arial Black" pitchFamily="34" charset="0"/>
              </a:rPr>
              <a:t>=5 yr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172304" y="363756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t</a:t>
            </a:r>
            <a:r>
              <a:rPr lang="en-US" baseline="-25000" dirty="0">
                <a:solidFill>
                  <a:srgbClr val="FF0000"/>
                </a:solidFill>
                <a:latin typeface="Arial Black" pitchFamily="34" charset="0"/>
              </a:rPr>
              <a:t>d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=1 yr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6055872" y="5145512"/>
            <a:ext cx="1828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4C41B"/>
                </a:solidFill>
                <a:latin typeface="Arial Black" pitchFamily="34" charset="0"/>
              </a:rPr>
              <a:t>“Window” for Tritium self sufficiency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5514448" y="5157544"/>
            <a:ext cx="0" cy="731520"/>
          </a:xfrm>
          <a:prstGeom prst="line">
            <a:avLst/>
          </a:prstGeom>
          <a:noFill/>
          <a:ln w="38100">
            <a:solidFill>
              <a:srgbClr val="04C41B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1062784" y="5145512"/>
            <a:ext cx="475488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1062784" y="5899488"/>
            <a:ext cx="475488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5827272" y="3789787"/>
            <a:ext cx="2209800" cy="6604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latin typeface="Arial Black" pitchFamily="34" charset="0"/>
              </a:rPr>
              <a:t>Max achievable </a:t>
            </a:r>
          </a:p>
          <a:p>
            <a:pPr algn="ctr"/>
            <a:r>
              <a:rPr lang="en-US" dirty="0">
                <a:latin typeface="Arial Black" pitchFamily="34" charset="0"/>
              </a:rPr>
              <a:t>TBR ≤ 1.15</a:t>
            </a:r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5827272" y="4459712"/>
            <a:ext cx="381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 rot="10800000">
            <a:off x="40445" y="3139271"/>
            <a:ext cx="492443" cy="17147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en-US" sz="2000" dirty="0">
                <a:latin typeface="Arial" pitchFamily="34" charset="0"/>
              </a:rPr>
              <a:t>Required TBR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1432003" y="6207040"/>
            <a:ext cx="337162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T burn-up fraction (%) •    </a:t>
            </a:r>
            <a:r>
              <a:rPr lang="en-US" sz="2000" baseline="-25000" dirty="0" smtClean="0">
                <a:latin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</a:rPr>
              <a:t>  </a:t>
            </a:r>
            <a:endParaRPr lang="en-US" sz="2000" dirty="0">
              <a:latin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177800" y="6275221"/>
          <a:ext cx="384175" cy="388937"/>
        </p:xfrm>
        <a:graphic>
          <a:graphicData uri="http://schemas.openxmlformats.org/presentationml/2006/ole">
            <p:oleObj spid="_x0000_s94210" name="Equation" r:id="rId5" imgW="126720" imgH="16488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161538" y="1864887"/>
            <a:ext cx="41027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–"/>
            </a:pPr>
            <a:r>
              <a:rPr lang="en-US" sz="2000" u="sng" dirty="0" smtClean="0">
                <a:latin typeface="+mn-lt"/>
              </a:rPr>
              <a:t>For short doubling time ~ 1 yr</a:t>
            </a:r>
            <a:r>
              <a:rPr lang="en-US" sz="2000" dirty="0" smtClean="0">
                <a:latin typeface="+mn-lt"/>
              </a:rPr>
              <a:t> (early stages of commercialization), the required TBR is significantly higher and requires additional measures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0320" y="12018"/>
            <a:ext cx="889133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200" b="1" dirty="0" smtClean="0">
                <a:solidFill>
                  <a:srgbClr val="333399"/>
                </a:solidFill>
                <a:latin typeface="Arial"/>
              </a:rPr>
              <a:t>Attaining tritium self-sufficiency in DT Fusion imposes key requirements on physics and technology. For example:</a:t>
            </a:r>
            <a:endParaRPr lang="en-US" sz="2000" dirty="0" smtClean="0">
              <a:solidFill>
                <a:srgbClr val="333399"/>
              </a:solidFill>
              <a:latin typeface="Aria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A2ECA-81C0-4390-9628-3C87B7811B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5014" y="1648309"/>
            <a:ext cx="8325853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90513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Will FNSF will have shorter    than ITER, and hence lower     ?</a:t>
            </a:r>
          </a:p>
          <a:p>
            <a:pPr marL="457200" indent="-290513"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sz="2000" dirty="0" smtClean="0">
              <a:solidFill>
                <a:prstClr val="black"/>
              </a:solidFill>
              <a:latin typeface="Calibri"/>
            </a:endParaRPr>
          </a:p>
          <a:p>
            <a:pPr marL="457200" indent="-290513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FNSF will be steady state. ITER has pulses with long down time between pulses to allow reprocessing of tritium from the plasma exhaust.</a:t>
            </a:r>
          </a:p>
          <a:p>
            <a:pPr marL="457200" indent="-290513"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prstClr val="black"/>
              </a:solidFill>
              <a:latin typeface="Calibri"/>
            </a:endParaRP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Calibri"/>
              </a:rPr>
              <a:t>This will lead to larger tritium inventory in FNSF and larger required TBR than we previously estimated. Need  to evaluate.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100354" name="Object 16"/>
          <p:cNvGraphicFramePr>
            <a:graphicFrameLocks noChangeAspect="1"/>
          </p:cNvGraphicFramePr>
          <p:nvPr/>
        </p:nvGraphicFramePr>
        <p:xfrm>
          <a:off x="7825977" y="1695450"/>
          <a:ext cx="393700" cy="463550"/>
        </p:xfrm>
        <a:graphic>
          <a:graphicData uri="http://schemas.openxmlformats.org/presentationml/2006/ole">
            <p:oleObj spid="_x0000_s100354" name="Equation" r:id="rId3" imgW="164880" imgH="203040" progId="Equation.3">
              <p:embed/>
            </p:oleObj>
          </a:graphicData>
        </a:graphic>
      </p:graphicFrame>
      <p:graphicFrame>
        <p:nvGraphicFramePr>
          <p:cNvPr id="100355" name="Object 17"/>
          <p:cNvGraphicFramePr>
            <a:graphicFrameLocks noChangeAspect="1"/>
          </p:cNvGraphicFramePr>
          <p:nvPr/>
        </p:nvGraphicFramePr>
        <p:xfrm>
          <a:off x="4192351" y="1765300"/>
          <a:ext cx="301625" cy="317500"/>
        </p:xfrm>
        <a:graphic>
          <a:graphicData uri="http://schemas.openxmlformats.org/presentationml/2006/ole">
            <p:oleObj spid="_x0000_s100355" name="Equation" r:id="rId4" imgW="126720" imgH="1396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27421" y="517357"/>
            <a:ext cx="304399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Issue for FNSF?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BB279E-E8AE-4DB8-AA8E-198455DAF17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ECFF">
                  <a:alpha val="29999"/>
                </a:srgbClr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0825"/>
            <a:ext cx="9144000" cy="563563"/>
          </a:xfrm>
        </p:spPr>
        <p:txBody>
          <a:bodyPr/>
          <a:lstStyle/>
          <a:p>
            <a:pPr eaLnBrk="1" hangingPunct="1"/>
            <a:r>
              <a:rPr lang="en-US" altLang="ja-JP" sz="2400" smtClean="0">
                <a:solidFill>
                  <a:schemeClr val="accent2"/>
                </a:solidFill>
                <a:latin typeface="Arial Black" pitchFamily="34" charset="0"/>
                <a:ea typeface="ＭＳ Ｐゴシック" charset="-128"/>
              </a:rPr>
              <a:t>Physics and Technology</a:t>
            </a:r>
            <a:r>
              <a:rPr lang="en-US" altLang="ja-JP" sz="2400" smtClean="0">
                <a:solidFill>
                  <a:srgbClr val="FF0000"/>
                </a:solidFill>
                <a:latin typeface="Arial Black" pitchFamily="34" charset="0"/>
                <a:ea typeface="ＭＳ Ｐゴシック" charset="-128"/>
              </a:rPr>
              <a:t> R&amp;D</a:t>
            </a:r>
            <a:r>
              <a:rPr lang="en-US" altLang="ja-JP" sz="2400" smtClean="0">
                <a:solidFill>
                  <a:schemeClr val="accent2"/>
                </a:solidFill>
                <a:latin typeface="Arial Black" pitchFamily="34" charset="0"/>
                <a:ea typeface="ＭＳ Ｐゴシック" charset="-128"/>
              </a:rPr>
              <a:t> needs to assess the potential for achieving “Tritium Self-Sufficiency”</a:t>
            </a:r>
            <a:endParaRPr lang="en-US" sz="2400" b="1" smtClean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561" y="1167060"/>
            <a:ext cx="8710863" cy="5498435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Tx/>
              <a:buNone/>
            </a:pPr>
            <a:endParaRPr lang="en-US" altLang="ja-JP" sz="1600" dirty="0" smtClean="0">
              <a:ea typeface="ＭＳ Ｐゴシック" charset="-128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400" dirty="0" smtClean="0">
                <a:ea typeface="ＭＳ Ｐゴシック" charset="-128"/>
              </a:rPr>
              <a:t>Establish the conditions governing the scientific feasibility of the D-T cycle, i.e., determine the </a:t>
            </a:r>
            <a:r>
              <a:rPr lang="en-US" altLang="ja-JP" sz="2400" dirty="0" smtClean="0">
                <a:solidFill>
                  <a:srgbClr val="FF0000"/>
                </a:solidFill>
                <a:ea typeface="ＭＳ Ｐゴシック" charset="-128"/>
              </a:rPr>
              <a:t>“phase-space”</a:t>
            </a:r>
            <a:r>
              <a:rPr lang="en-US" altLang="ja-JP" sz="2400" dirty="0" smtClean="0">
                <a:ea typeface="ＭＳ Ｐゴシック" charset="-128"/>
              </a:rPr>
              <a:t> of plasma, nuclear, material, and technological conditions in which tritium self-sufficiency can be attained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endParaRPr lang="en-US" altLang="ja-JP" sz="1600" dirty="0" smtClean="0">
              <a:ea typeface="ＭＳ Ｐゴシック" charset="-128"/>
            </a:endParaRPr>
          </a:p>
          <a:p>
            <a:pPr marL="914400" lvl="1" indent="-228600" eaLnBrk="1" hangingPunct="1">
              <a:lnSpc>
                <a:spcPct val="80000"/>
              </a:lnSpc>
            </a:pPr>
            <a:r>
              <a:rPr lang="en-US" altLang="ja-JP" sz="1800" i="1" dirty="0" smtClean="0">
                <a:ea typeface="ＭＳ Ｐゴシック" charset="-128"/>
              </a:rPr>
              <a:t>The D-T cycle is the basis of the current world plasma physics and technology program. There is only a “window” of physics and technology parameters in which the D-T cycle is feasible. We need to determine this “window.” (If the D-T cycle is not feasible the plasma physics and technology research would be very different.)</a:t>
            </a:r>
          </a:p>
          <a:p>
            <a:pPr marL="914400" lvl="1" indent="-228600" eaLnBrk="1" hangingPunct="1">
              <a:lnSpc>
                <a:spcPct val="80000"/>
              </a:lnSpc>
            </a:pPr>
            <a:endParaRPr lang="en-US" altLang="ja-JP" sz="1600" i="1" dirty="0" smtClean="0">
              <a:ea typeface="ＭＳ Ｐゴシック" charset="-128"/>
            </a:endParaRPr>
          </a:p>
          <a:p>
            <a:pPr marL="914400" lvl="1" indent="-228600"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</a:pPr>
            <a:r>
              <a:rPr lang="en-US" altLang="ja-JP" sz="1800" dirty="0" smtClean="0">
                <a:solidFill>
                  <a:srgbClr val="FF0000"/>
                </a:solidFill>
                <a:ea typeface="ＭＳ Ｐゴシック" charset="-128"/>
              </a:rPr>
              <a:t>Examples of questions to be answered:</a:t>
            </a:r>
          </a:p>
          <a:p>
            <a:pPr marL="914400" lvl="1" indent="-228600" eaLnBrk="1" hangingPunct="1">
              <a:lnSpc>
                <a:spcPct val="80000"/>
              </a:lnSpc>
              <a:buFontTx/>
              <a:buNone/>
            </a:pPr>
            <a:r>
              <a:rPr lang="en-US" altLang="ja-JP" sz="800" dirty="0" smtClean="0">
                <a:ea typeface="ＭＳ Ｐゴシック" charset="-128"/>
              </a:rPr>
              <a:t>  </a:t>
            </a:r>
          </a:p>
          <a:p>
            <a:pPr marL="1371600" lvl="2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ja-JP" sz="1800" dirty="0" smtClean="0">
                <a:ea typeface="ＭＳ Ｐゴシック" charset="-128"/>
              </a:rPr>
              <a:t>Can we achieve tritium fractional burn-up of &gt; 5%, fueling efficiency</a:t>
            </a:r>
          </a:p>
          <a:p>
            <a:pPr marL="1371600" lvl="2" eaLnBrk="1" hangingPunct="1">
              <a:lnSpc>
                <a:spcPct val="80000"/>
              </a:lnSpc>
              <a:buNone/>
            </a:pPr>
            <a:r>
              <a:rPr lang="en-US" altLang="ja-JP" sz="1800" dirty="0" smtClean="0">
                <a:ea typeface="ＭＳ Ｐゴシック" charset="-128"/>
              </a:rPr>
              <a:t>	&gt; 90%, and tritium processing time &lt; 4 hours?</a:t>
            </a:r>
          </a:p>
          <a:p>
            <a:pPr marL="1371600" lvl="2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ja-JP" sz="1800" dirty="0" smtClean="0">
                <a:ea typeface="ＭＳ Ｐゴシック" charset="-128"/>
              </a:rPr>
              <a:t>Can plasma-edge recycling improve burn-up fraction?</a:t>
            </a:r>
          </a:p>
          <a:p>
            <a:pPr marL="1371600" lvl="2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ja-JP" sz="1800" dirty="0" smtClean="0">
                <a:ea typeface="ＭＳ Ｐゴシック" charset="-128"/>
              </a:rPr>
              <a:t>Are advanced physics modes acceptable? </a:t>
            </a:r>
          </a:p>
          <a:p>
            <a:pPr marL="1371600" lvl="2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ja-JP" sz="1800" dirty="0" smtClean="0">
                <a:ea typeface="ＭＳ Ｐゴシック" charset="-128"/>
              </a:rPr>
              <a:t>Is the “temperature window” for tritium release from solid breeders sufficient for adequate TBR? </a:t>
            </a:r>
          </a:p>
          <a:p>
            <a:pPr marL="1371600" lvl="2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ja-JP" sz="1800" dirty="0" smtClean="0">
                <a:ea typeface="ＭＳ Ｐゴシック" charset="-128"/>
              </a:rPr>
              <a:t>Is there a blanket/material system that can exist in this phase-space?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Char char="–"/>
            </a:pPr>
            <a:endParaRPr lang="en-US" altLang="ja-JP" sz="1800" dirty="0" smtClean="0">
              <a:ea typeface="ＭＳ Ｐゴシック" charset="-128"/>
            </a:endParaRPr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0" y="1066800"/>
            <a:ext cx="9144000" cy="76200"/>
            <a:chOff x="0" y="480"/>
            <a:chExt cx="5760" cy="48"/>
          </a:xfrm>
        </p:grpSpPr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>
              <a:off x="0" y="528"/>
              <a:ext cx="576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024362-7B80-4A27-8460-402A70BAC6E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914400"/>
            <a:ext cx="9144000" cy="5943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ECFF">
                  <a:alpha val="29999"/>
                </a:srgbClr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accent2"/>
                </a:solidFill>
                <a:latin typeface="Arial Black" pitchFamily="34" charset="0"/>
              </a:rPr>
              <a:t>R&amp;D for Tritium Self-Sufficiency (cont’d)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3079" y="982250"/>
            <a:ext cx="8345905" cy="5875749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2. 	Develop and test FW/Blankets/PFC that can operate in the integrated fusion environment under reactor-relevant conditions</a:t>
            </a:r>
          </a:p>
          <a:p>
            <a:pPr marL="1371600" lvl="2" indent="-4572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1800" dirty="0" smtClean="0"/>
              <a:t>The </a:t>
            </a:r>
            <a:r>
              <a:rPr lang="en-US" sz="1800" b="1" dirty="0" smtClean="0">
                <a:solidFill>
                  <a:srgbClr val="FF0000"/>
                </a:solidFill>
              </a:rPr>
              <a:t>ITER Test Blanket Module (TBM)</a:t>
            </a:r>
            <a:r>
              <a:rPr lang="en-US" sz="1800" dirty="0" smtClean="0"/>
              <a:t> is essential for experimental verification of several principles necessary for assessing tritium self-sufficiency</a:t>
            </a:r>
          </a:p>
          <a:p>
            <a:pPr marL="1371600" lvl="2" indent="-4572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1800" b="1" dirty="0" smtClean="0">
                <a:solidFill>
                  <a:srgbClr val="FF0000"/>
                </a:solidFill>
              </a:rPr>
              <a:t>FNSF with sector and full breeding blanket is essential for validation of the potential of DT fusion systems to attain tritium self sufficiency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3. 	R&amp;D on FW/Blanket/PFC and Tritium Processing Systems that emphasize:</a:t>
            </a:r>
          </a:p>
          <a:p>
            <a:pPr marL="1371600" lvl="2" indent="-4572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1800" dirty="0" smtClean="0"/>
              <a:t>Minimizing Tritium inventory in components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–"/>
            </a:pPr>
            <a:r>
              <a:rPr lang="en-US" sz="1800" b="1" dirty="0" smtClean="0">
                <a:solidFill>
                  <a:srgbClr val="FF0000"/>
                </a:solidFill>
              </a:rPr>
              <a:t>“Much faster”</a:t>
            </a:r>
            <a:r>
              <a:rPr lang="en-US" sz="1800" dirty="0" smtClean="0"/>
              <a:t> tritium processing system, particularly processing of the </a:t>
            </a:r>
            <a:r>
              <a:rPr lang="en-US" sz="1800" b="1" dirty="0" smtClean="0">
                <a:solidFill>
                  <a:srgbClr val="FF0000"/>
                </a:solidFill>
              </a:rPr>
              <a:t>“plasma exhaust”</a:t>
            </a:r>
          </a:p>
          <a:p>
            <a:pPr marL="1371600" lvl="2" indent="-4572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1800" dirty="0" smtClean="0"/>
              <a:t>Improve reliability of tritium-producing (blanket) and tritium processing systems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4. 	R&amp;D on physics and fueling concepts that improve the </a:t>
            </a:r>
            <a:r>
              <a:rPr lang="en-US" sz="2400" b="1" dirty="0" smtClean="0">
                <a:solidFill>
                  <a:schemeClr val="accent2"/>
                </a:solidFill>
              </a:rPr>
              <a:t>tritium burn-up fraction</a:t>
            </a:r>
            <a:r>
              <a:rPr lang="en-US" sz="2400" dirty="0" smtClean="0"/>
              <a:t> in the plasma to </a:t>
            </a:r>
            <a:r>
              <a:rPr lang="en-US" sz="2400" b="1" dirty="0" smtClean="0">
                <a:solidFill>
                  <a:schemeClr val="accent2"/>
                </a:solidFill>
              </a:rPr>
              <a:t>&gt; 5%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chemeClr val="accent2"/>
                </a:solidFill>
              </a:rPr>
              <a:t>fueling efficiency</a:t>
            </a:r>
            <a:r>
              <a:rPr lang="en-US" sz="2400" dirty="0" smtClean="0"/>
              <a:t> to </a:t>
            </a:r>
            <a:r>
              <a:rPr lang="en-US" sz="2400" b="1" dirty="0" smtClean="0">
                <a:solidFill>
                  <a:schemeClr val="accent2"/>
                </a:solidFill>
              </a:rPr>
              <a:t>&gt; 90%</a:t>
            </a:r>
          </a:p>
        </p:txBody>
      </p:sp>
      <p:grpSp>
        <p:nvGrpSpPr>
          <p:cNvPr id="16390" name="Group 6"/>
          <p:cNvGrpSpPr>
            <a:grpSpLocks/>
          </p:cNvGrpSpPr>
          <p:nvPr/>
        </p:nvGrpSpPr>
        <p:grpSpPr bwMode="auto">
          <a:xfrm>
            <a:off x="0" y="838200"/>
            <a:ext cx="9144000" cy="76200"/>
            <a:chOff x="0" y="480"/>
            <a:chExt cx="5760" cy="48"/>
          </a:xfrm>
        </p:grpSpPr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0" y="528"/>
              <a:ext cx="576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536"/>
            <a:ext cx="9144000" cy="838200"/>
          </a:xfrm>
        </p:spPr>
        <p:txBody>
          <a:bodyPr/>
          <a:lstStyle/>
          <a:p>
            <a:r>
              <a:rPr lang="en-US" sz="2800" dirty="0" smtClean="0"/>
              <a:t>References for Tritium Self Sufficiency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(For further reading on details of modeling and analysis)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18" y="1050760"/>
            <a:ext cx="8999621" cy="5650832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	M. Abdou, et. al, "</a:t>
            </a:r>
            <a:r>
              <a:rPr lang="en-US" sz="1600" dirty="0" smtClean="0">
                <a:solidFill>
                  <a:srgbClr val="0000FF"/>
                </a:solidFill>
              </a:rPr>
              <a:t>Deuterium-Tritium Fuel Self-Sufficiency in Fusion Reactors</a:t>
            </a:r>
            <a:r>
              <a:rPr lang="en-US" sz="1600" dirty="0" smtClean="0"/>
              <a:t>," Fusion Technology, 9: 250-285 (1986).</a:t>
            </a:r>
          </a:p>
          <a:p>
            <a:pPr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M. Abdou, et al, "</a:t>
            </a:r>
            <a:r>
              <a:rPr lang="en-US" sz="1600" dirty="0" smtClean="0">
                <a:solidFill>
                  <a:srgbClr val="0000FF"/>
                </a:solidFill>
              </a:rPr>
              <a:t>Japan Atomic Energy Research Institute/United States Integral </a:t>
            </a:r>
            <a:r>
              <a:rPr lang="en-US" sz="1600" dirty="0" err="1" smtClean="0">
                <a:solidFill>
                  <a:srgbClr val="0000FF"/>
                </a:solidFill>
              </a:rPr>
              <a:t>Neutronics</a:t>
            </a:r>
            <a:r>
              <a:rPr lang="en-US" sz="1600" dirty="0" smtClean="0">
                <a:solidFill>
                  <a:srgbClr val="0000FF"/>
                </a:solidFill>
              </a:rPr>
              <a:t> Experiments and Analyses for Tritium Breeding, Nuclear Heating, and Induced Radioactivity</a:t>
            </a:r>
            <a:r>
              <a:rPr lang="en-US" sz="1600" dirty="0" smtClean="0"/>
              <a:t>," Fusion Technology, 28, No.1: 5-38 (1995).</a:t>
            </a:r>
          </a:p>
          <a:p>
            <a:pPr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W. </a:t>
            </a:r>
            <a:r>
              <a:rPr lang="en-US" sz="1600" dirty="0" err="1" smtClean="0"/>
              <a:t>Kuan</a:t>
            </a:r>
            <a:r>
              <a:rPr lang="en-US" sz="1600" dirty="0" smtClean="0"/>
              <a:t> and M. Abdou, "</a:t>
            </a:r>
            <a:r>
              <a:rPr lang="en-US" sz="1600" dirty="0" smtClean="0">
                <a:solidFill>
                  <a:srgbClr val="0000FF"/>
                </a:solidFill>
              </a:rPr>
              <a:t>A New Approach for Assessing the Required Tritium Breeding Ratio and Startup Inventory in Future Fusion Reactors</a:t>
            </a:r>
            <a:r>
              <a:rPr lang="en-US" sz="1600" dirty="0" smtClean="0"/>
              <a:t>," Fusion Technology, 35: 309-353 (1999).</a:t>
            </a:r>
          </a:p>
          <a:p>
            <a:pPr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M. </a:t>
            </a:r>
            <a:r>
              <a:rPr lang="en-US" sz="1600" dirty="0" err="1" smtClean="0"/>
              <a:t>Sawan</a:t>
            </a:r>
            <a:r>
              <a:rPr lang="en-US" sz="1600" dirty="0" smtClean="0"/>
              <a:t>, M. Abdou, "</a:t>
            </a:r>
            <a:r>
              <a:rPr lang="en-US" sz="1600" dirty="0" smtClean="0">
                <a:solidFill>
                  <a:srgbClr val="0000FF"/>
                </a:solidFill>
              </a:rPr>
              <a:t>Physics and Technology Conditions for attaining Tritium Self-Sufficiency for the DT Fuel Cycle</a:t>
            </a:r>
            <a:r>
              <a:rPr lang="en-US" sz="1600" dirty="0" smtClean="0"/>
              <a:t>," Fusion Engineering &amp; Design, 81:(8–14), 1131–1144 (2006).</a:t>
            </a:r>
          </a:p>
          <a:p>
            <a:pPr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References on Tritium Burn-up fraction and Fueling:</a:t>
            </a:r>
            <a:br>
              <a:rPr lang="en-US" sz="1600" b="1" dirty="0" smtClean="0"/>
            </a:br>
            <a:r>
              <a:rPr lang="en-US" sz="1600" dirty="0" smtClean="0"/>
              <a:t>- STARFIRE 1980</a:t>
            </a:r>
            <a:br>
              <a:rPr lang="en-US" sz="1600" dirty="0" smtClean="0"/>
            </a:br>
            <a:r>
              <a:rPr lang="en-US" sz="1600" dirty="0" smtClean="0"/>
              <a:t>- DEMO (ANL) 1982</a:t>
            </a:r>
            <a:br>
              <a:rPr lang="en-US" sz="1600" dirty="0" smtClean="0"/>
            </a:br>
            <a:r>
              <a:rPr lang="en-US" sz="1600" dirty="0" smtClean="0"/>
              <a:t>- BCSS 1984</a:t>
            </a:r>
            <a:br>
              <a:rPr lang="en-US" sz="1600" dirty="0" smtClean="0"/>
            </a:br>
            <a:r>
              <a:rPr lang="en-US" sz="1600" dirty="0" smtClean="0"/>
              <a:t>- Publications by Jeff Brooks, Rob </a:t>
            </a:r>
            <a:r>
              <a:rPr lang="en-US" sz="1600" dirty="0" err="1" smtClean="0"/>
              <a:t>Clemmer</a:t>
            </a:r>
            <a:r>
              <a:rPr lang="en-US" sz="1600" dirty="0" smtClean="0"/>
              <a:t>, and Pat Finn 1980's</a:t>
            </a:r>
            <a:br>
              <a:rPr lang="en-US" sz="1600" dirty="0" smtClean="0"/>
            </a:br>
            <a:r>
              <a:rPr lang="en-US" sz="1600" dirty="0" smtClean="0"/>
              <a:t>- ARIES</a:t>
            </a:r>
            <a:br>
              <a:rPr lang="en-US" sz="1600" dirty="0" smtClean="0"/>
            </a:br>
            <a:r>
              <a:rPr lang="en-US" sz="1600" dirty="0" smtClean="0"/>
              <a:t>- ITER</a:t>
            </a:r>
            <a:br>
              <a:rPr lang="en-US" sz="1600" dirty="0" smtClean="0"/>
            </a:br>
            <a:r>
              <a:rPr lang="en-US" sz="1600" dirty="0" smtClean="0"/>
              <a:t>- Recent papers and presentations by Larry Baylor, Mike Gouge, Gary Jackson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84C4CF-1F3C-4597-AC8A-9960B1535D7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63000" y="6505575"/>
            <a:ext cx="381000" cy="352425"/>
          </a:xfrm>
        </p:spPr>
        <p:txBody>
          <a:bodyPr/>
          <a:lstStyle/>
          <a:p>
            <a:pPr>
              <a:defRPr/>
            </a:pPr>
            <a:fld id="{5894F0AF-AF90-4DBA-ACA5-0D869CF74CF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altLang="ja-JP" sz="2800" b="1" dirty="0" smtClean="0">
                <a:solidFill>
                  <a:srgbClr val="0000FF"/>
                </a:solidFill>
              </a:rPr>
              <a:t>Λ</a:t>
            </a:r>
            <a:r>
              <a:rPr lang="en-US" altLang="ja-JP" sz="2800" b="1" i="1" dirty="0" smtClean="0">
                <a:solidFill>
                  <a:srgbClr val="0000FF"/>
                </a:solidFill>
                <a:ea typeface="ＭＳ Ｐゴシック" charset="-128"/>
              </a:rPr>
              <a:t>r</a:t>
            </a:r>
            <a:r>
              <a:rPr lang="en-US" altLang="ja-JP" sz="2800" b="1" dirty="0" smtClean="0">
                <a:ea typeface="ＭＳ Ｐゴシック" charset="-128"/>
              </a:rPr>
              <a:t> = </a:t>
            </a:r>
            <a:r>
              <a:rPr lang="en-US" altLang="ja-JP" sz="2800" b="1" dirty="0" smtClean="0">
                <a:solidFill>
                  <a:srgbClr val="0000FF"/>
                </a:solidFill>
                <a:ea typeface="ＭＳ Ｐゴシック" charset="-128"/>
              </a:rPr>
              <a:t>Required</a:t>
            </a:r>
            <a:r>
              <a:rPr lang="en-US" altLang="ja-JP" sz="2800" b="1" dirty="0" smtClean="0">
                <a:ea typeface="ＭＳ Ｐゴシック" charset="-128"/>
              </a:rPr>
              <a:t> tritium breeding ratio</a:t>
            </a:r>
          </a:p>
          <a:p>
            <a:pPr eaLnBrk="1" hangingPunct="1">
              <a:buFontTx/>
              <a:buNone/>
            </a:pPr>
            <a:r>
              <a:rPr lang="en-US" altLang="ja-JP" sz="2800" dirty="0" smtClean="0">
                <a:ea typeface="ＭＳ Ｐゴシック" charset="-128"/>
              </a:rPr>
              <a:t>	</a:t>
            </a:r>
            <a:r>
              <a:rPr lang="el-GR" altLang="ja-JP" sz="2400" dirty="0" smtClean="0">
                <a:solidFill>
                  <a:srgbClr val="0000FF"/>
                </a:solidFill>
              </a:rPr>
              <a:t>Λ</a:t>
            </a:r>
            <a:r>
              <a:rPr lang="en-US" altLang="ja-JP" sz="2400" i="1" dirty="0" smtClean="0">
                <a:solidFill>
                  <a:srgbClr val="0000FF"/>
                </a:solidFill>
                <a:ea typeface="ＭＳ Ｐゴシック" charset="-128"/>
              </a:rPr>
              <a:t>r</a:t>
            </a:r>
            <a:r>
              <a:rPr lang="en-US" altLang="ja-JP" sz="2400" i="1" dirty="0" smtClean="0">
                <a:ea typeface="ＭＳ Ｐゴシック" charset="-128"/>
              </a:rPr>
              <a:t> is 1 + G, where G is the margin required to account for: </a:t>
            </a:r>
            <a:br>
              <a:rPr lang="en-US" altLang="ja-JP" sz="2400" i="1" dirty="0" smtClean="0">
                <a:ea typeface="ＭＳ Ｐゴシック" charset="-128"/>
              </a:rPr>
            </a:br>
            <a:r>
              <a:rPr lang="en-US" altLang="ja-JP" sz="2400" i="1" dirty="0" smtClean="0">
                <a:ea typeface="ＭＳ Ｐゴシック" charset="-128"/>
              </a:rPr>
              <a:t>1) Supply tritium inventory for start-up of other reactors (for a                  	specified doubling time).</a:t>
            </a:r>
          </a:p>
          <a:p>
            <a:pPr eaLnBrk="1" hangingPunct="1">
              <a:buFontTx/>
              <a:buNone/>
            </a:pPr>
            <a:r>
              <a:rPr lang="en-US" altLang="ja-JP" sz="2400" i="1" dirty="0" smtClean="0">
                <a:ea typeface="ＭＳ Ｐゴシック" charset="-128"/>
              </a:rPr>
              <a:t>	2) Tritium inventory holdup in plant components (e.g. fueling 	system, plasma exhaust/vacuum pumping systems, etc.)</a:t>
            </a:r>
          </a:p>
          <a:p>
            <a:pPr eaLnBrk="1" hangingPunct="1">
              <a:buFontTx/>
              <a:buNone/>
            </a:pPr>
            <a:r>
              <a:rPr lang="en-US" altLang="ja-JP" sz="2400" i="1" dirty="0" smtClean="0">
                <a:ea typeface="ＭＳ Ｐゴシック" charset="-128"/>
              </a:rPr>
              <a:t>	3) Losses via radioactive decay (5.5% / year)</a:t>
            </a:r>
            <a:endParaRPr lang="en-US" altLang="ja-JP" sz="2800" dirty="0" smtClean="0">
              <a:ea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altLang="ja-JP" sz="2800" dirty="0" smtClean="0">
                <a:ea typeface="ＭＳ Ｐゴシック" charset="-128"/>
              </a:rPr>
              <a:t>	</a:t>
            </a:r>
            <a:r>
              <a:rPr lang="el-GR" altLang="ja-JP" sz="2800" dirty="0" smtClean="0">
                <a:solidFill>
                  <a:srgbClr val="0000FF"/>
                </a:solidFill>
              </a:rPr>
              <a:t>Λ</a:t>
            </a:r>
            <a:r>
              <a:rPr lang="en-US" altLang="ja-JP" sz="2800" i="1" dirty="0" smtClean="0">
                <a:solidFill>
                  <a:srgbClr val="0000FF"/>
                </a:solidFill>
                <a:ea typeface="ＭＳ Ｐゴシック" charset="-128"/>
              </a:rPr>
              <a:t>r</a:t>
            </a:r>
            <a:r>
              <a:rPr lang="en-US" altLang="ja-JP" sz="2800" i="1" dirty="0" smtClean="0">
                <a:ea typeface="ＭＳ Ｐゴシック" charset="-128"/>
              </a:rPr>
              <a:t> </a:t>
            </a:r>
            <a:r>
              <a:rPr lang="en-US" altLang="ja-JP" sz="2800" dirty="0" smtClean="0">
                <a:ea typeface="ＭＳ Ｐゴシック" charset="-128"/>
              </a:rPr>
              <a:t>is </a:t>
            </a:r>
            <a:r>
              <a:rPr lang="en-US" altLang="ja-JP" sz="2800" dirty="0" smtClean="0">
                <a:solidFill>
                  <a:srgbClr val="0000FF"/>
                </a:solidFill>
                <a:ea typeface="ＭＳ Ｐゴシック" charset="-128"/>
              </a:rPr>
              <a:t>dependent</a:t>
            </a:r>
            <a:r>
              <a:rPr lang="en-US" altLang="ja-JP" sz="2800" dirty="0" smtClean="0">
                <a:ea typeface="ＭＳ Ｐゴシック" charset="-128"/>
              </a:rPr>
              <a:t> on many system </a:t>
            </a:r>
            <a:r>
              <a:rPr lang="en-US" altLang="ja-JP" sz="2800" dirty="0" smtClean="0">
                <a:solidFill>
                  <a:srgbClr val="0000FF"/>
                </a:solidFill>
                <a:ea typeface="ＭＳ Ｐゴシック" charset="-128"/>
              </a:rPr>
              <a:t>physics </a:t>
            </a:r>
            <a:r>
              <a:rPr lang="en-US" altLang="ja-JP" sz="2800" dirty="0" smtClean="0">
                <a:ea typeface="ＭＳ Ｐゴシック" charset="-128"/>
              </a:rPr>
              <a:t>and </a:t>
            </a:r>
            <a:r>
              <a:rPr lang="en-US" altLang="ja-JP" sz="2800" dirty="0" smtClean="0">
                <a:solidFill>
                  <a:srgbClr val="0000FF"/>
                </a:solidFill>
                <a:ea typeface="ＭＳ Ｐゴシック" charset="-128"/>
              </a:rPr>
              <a:t>technology</a:t>
            </a:r>
            <a:r>
              <a:rPr lang="en-US" altLang="ja-JP" sz="2800" dirty="0" smtClean="0">
                <a:ea typeface="ＭＳ Ｐゴシック" charset="-128"/>
              </a:rPr>
              <a:t> parameters.</a:t>
            </a:r>
          </a:p>
          <a:p>
            <a:pPr eaLnBrk="1" hangingPunct="1">
              <a:buFontTx/>
              <a:buNone/>
            </a:pPr>
            <a:endParaRPr lang="en-US" altLang="ja-JP" sz="1400" dirty="0" smtClean="0">
              <a:ea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l-GR" altLang="ja-JP" sz="2800" b="1" dirty="0" smtClean="0">
                <a:solidFill>
                  <a:srgbClr val="FF0000"/>
                </a:solidFill>
              </a:rPr>
              <a:t>Λ</a:t>
            </a:r>
            <a:r>
              <a:rPr lang="en-US" altLang="ja-JP" sz="2800" b="1" i="1" dirty="0" smtClean="0">
                <a:solidFill>
                  <a:srgbClr val="FF0000"/>
                </a:solidFill>
                <a:ea typeface="ＭＳ Ｐゴシック" charset="-128"/>
              </a:rPr>
              <a:t>a</a:t>
            </a:r>
            <a:r>
              <a:rPr lang="en-US" altLang="ja-JP" sz="2800" b="1" dirty="0" smtClean="0">
                <a:ea typeface="ＭＳ Ｐゴシック" charset="-128"/>
              </a:rPr>
              <a:t> = </a:t>
            </a:r>
            <a:r>
              <a:rPr lang="en-US" altLang="ja-JP" sz="2800" b="1" dirty="0" smtClean="0">
                <a:solidFill>
                  <a:srgbClr val="FF0000"/>
                </a:solidFill>
                <a:ea typeface="ＭＳ Ｐゴシック" charset="-128"/>
              </a:rPr>
              <a:t>Achievable </a:t>
            </a:r>
            <a:r>
              <a:rPr lang="en-US" altLang="ja-JP" sz="2800" b="1" dirty="0" smtClean="0">
                <a:ea typeface="ＭＳ Ｐゴシック" charset="-128"/>
              </a:rPr>
              <a:t>tritium breeding ratio</a:t>
            </a:r>
          </a:p>
          <a:p>
            <a:pPr eaLnBrk="1" hangingPunct="1">
              <a:buFontTx/>
              <a:buNone/>
            </a:pPr>
            <a:r>
              <a:rPr lang="en-US" altLang="ja-JP" sz="2800" dirty="0" smtClean="0">
                <a:ea typeface="ＭＳ Ｐゴシック" charset="-128"/>
              </a:rPr>
              <a:t>	</a:t>
            </a:r>
            <a:r>
              <a:rPr lang="el-GR" altLang="ja-JP" sz="2800" dirty="0" smtClean="0">
                <a:solidFill>
                  <a:srgbClr val="FF0000"/>
                </a:solidFill>
              </a:rPr>
              <a:t>Λ</a:t>
            </a:r>
            <a:r>
              <a:rPr lang="en-US" altLang="ja-JP" sz="2800" i="1" dirty="0" smtClean="0">
                <a:solidFill>
                  <a:srgbClr val="FF0000"/>
                </a:solidFill>
                <a:ea typeface="ＭＳ Ｐゴシック" charset="-128"/>
              </a:rPr>
              <a:t>a</a:t>
            </a:r>
            <a:r>
              <a:rPr lang="en-US" altLang="ja-JP" sz="2800" dirty="0" smtClean="0">
                <a:ea typeface="ＭＳ Ｐゴシック" charset="-128"/>
              </a:rPr>
              <a:t> is a function of </a:t>
            </a:r>
            <a:r>
              <a:rPr lang="en-US" altLang="ja-JP" sz="2800" dirty="0" smtClean="0">
                <a:solidFill>
                  <a:srgbClr val="FF0000"/>
                </a:solidFill>
                <a:ea typeface="ＭＳ Ｐゴシック" charset="-128"/>
              </a:rPr>
              <a:t>technology</a:t>
            </a:r>
            <a:r>
              <a:rPr lang="en-US" altLang="ja-JP" sz="2800" dirty="0" smtClean="0">
                <a:ea typeface="ＭＳ Ｐゴシック" charset="-128"/>
              </a:rPr>
              <a:t>, </a:t>
            </a:r>
            <a:r>
              <a:rPr lang="en-US" altLang="ja-JP" sz="2800" dirty="0" smtClean="0">
                <a:solidFill>
                  <a:srgbClr val="FF0000"/>
                </a:solidFill>
                <a:ea typeface="ＭＳ Ｐゴシック" charset="-128"/>
              </a:rPr>
              <a:t>material</a:t>
            </a:r>
            <a:r>
              <a:rPr lang="en-US" altLang="ja-JP" sz="2800" dirty="0" smtClean="0">
                <a:ea typeface="ＭＳ Ｐゴシック" charset="-128"/>
              </a:rPr>
              <a:t> and </a:t>
            </a:r>
            <a:r>
              <a:rPr lang="en-US" altLang="ja-JP" sz="2800" dirty="0" smtClean="0">
                <a:solidFill>
                  <a:srgbClr val="FF0000"/>
                </a:solidFill>
                <a:ea typeface="ＭＳ Ｐゴシック" charset="-128"/>
              </a:rPr>
              <a:t>physics.</a:t>
            </a:r>
            <a:r>
              <a:rPr lang="en-US" altLang="ja-JP" sz="2800" dirty="0" smtClean="0">
                <a:ea typeface="ＭＳ Ｐゴシック" charset="-128"/>
              </a:rPr>
              <a:t>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772400" cy="11049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200">
                <a:solidFill>
                  <a:schemeClr val="tx2"/>
                </a:solidFill>
                <a:latin typeface="Arial Black" pitchFamily="34" charset="0"/>
                <a:ea typeface="ＭＳ Ｐゴシック" charset="-128"/>
              </a:rPr>
              <a:t>Tritium self-sufficiency condition:</a:t>
            </a:r>
            <a:r>
              <a:rPr lang="en-US" altLang="ja-JP" sz="4800">
                <a:solidFill>
                  <a:srgbClr val="FF0000"/>
                </a:solidFill>
                <a:latin typeface="Arial Black" pitchFamily="34" charset="0"/>
                <a:ea typeface="ＭＳ Ｐゴシック" charset="-128"/>
              </a:rPr>
              <a:t/>
            </a:r>
            <a:br>
              <a:rPr lang="en-US" altLang="ja-JP" sz="4800">
                <a:solidFill>
                  <a:srgbClr val="FF0000"/>
                </a:solidFill>
                <a:latin typeface="Arial Black" pitchFamily="34" charset="0"/>
                <a:ea typeface="ＭＳ Ｐゴシック" charset="-128"/>
              </a:rPr>
            </a:br>
            <a:r>
              <a:rPr lang="el-GR" altLang="ja-JP" sz="3200">
                <a:solidFill>
                  <a:srgbClr val="FF0000"/>
                </a:solidFill>
                <a:latin typeface="Arial Black" pitchFamily="34" charset="0"/>
              </a:rPr>
              <a:t>Λ</a:t>
            </a:r>
            <a:r>
              <a:rPr lang="en-US" altLang="ja-JP" sz="3200" i="1">
                <a:solidFill>
                  <a:srgbClr val="FF0000"/>
                </a:solidFill>
                <a:latin typeface="Arial Black" pitchFamily="34" charset="0"/>
                <a:ea typeface="ＭＳ Ｐゴシック" charset="-128"/>
              </a:rPr>
              <a:t>a</a:t>
            </a:r>
            <a:r>
              <a:rPr lang="en-US" altLang="ja-JP" sz="3200" i="1">
                <a:solidFill>
                  <a:schemeClr val="tx2"/>
                </a:solidFill>
                <a:latin typeface="Arial Black" pitchFamily="34" charset="0"/>
                <a:ea typeface="ＭＳ Ｐゴシック" charset="-128"/>
              </a:rPr>
              <a:t>     </a:t>
            </a:r>
            <a:r>
              <a:rPr lang="el-GR" altLang="ja-JP" sz="3200">
                <a:solidFill>
                  <a:srgbClr val="0000FF"/>
                </a:solidFill>
                <a:latin typeface="Arial Black" pitchFamily="34" charset="0"/>
              </a:rPr>
              <a:t>Λ</a:t>
            </a:r>
            <a:r>
              <a:rPr lang="en-US" altLang="ja-JP" sz="3200" i="1">
                <a:solidFill>
                  <a:srgbClr val="0000FF"/>
                </a:solidFill>
                <a:latin typeface="Arial Black" pitchFamily="34" charset="0"/>
                <a:ea typeface="ＭＳ Ｐゴシック" charset="-128"/>
              </a:rPr>
              <a:t>r</a:t>
            </a:r>
            <a:endParaRPr lang="en-US" sz="3200" i="1">
              <a:solidFill>
                <a:srgbClr val="0000FF"/>
              </a:solidFill>
              <a:latin typeface="Arial Black" pitchFamily="34" charset="0"/>
              <a:ea typeface="ＭＳ Ｐゴシック" charset="-128"/>
            </a:endParaRP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4419600" y="685800"/>
          <a:ext cx="409575" cy="457200"/>
        </p:xfrm>
        <a:graphic>
          <a:graphicData uri="http://schemas.openxmlformats.org/presentationml/2006/ole">
            <p:oleObj spid="_x0000_s2050" name="Equation" r:id="rId4" imgW="2156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77200" y="6553200"/>
            <a:ext cx="1066800" cy="476250"/>
          </a:xfrm>
        </p:spPr>
        <p:txBody>
          <a:bodyPr/>
          <a:lstStyle/>
          <a:p>
            <a:pPr>
              <a:defRPr/>
            </a:pPr>
            <a:fld id="{E7D1CB25-7AC7-4076-B65D-0BC4C67E335F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839200" cy="6781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ja-JP" sz="2400" b="1" dirty="0" smtClean="0">
                <a:solidFill>
                  <a:srgbClr val="FF0000"/>
                </a:solidFill>
              </a:rPr>
              <a:t>Λ</a:t>
            </a:r>
            <a:r>
              <a:rPr lang="en-US" altLang="ja-JP" sz="2400" b="1" i="1" dirty="0" smtClean="0">
                <a:solidFill>
                  <a:srgbClr val="FF0000"/>
                </a:solidFill>
                <a:ea typeface="ＭＳ Ｐゴシック" charset="-128"/>
              </a:rPr>
              <a:t>a</a:t>
            </a:r>
            <a:r>
              <a:rPr lang="en-US" altLang="ja-JP" sz="2400" b="1" dirty="0" smtClean="0">
                <a:ea typeface="ＭＳ Ｐゴシック" charset="-128"/>
              </a:rPr>
              <a:t> = </a:t>
            </a:r>
            <a:r>
              <a:rPr lang="en-US" altLang="ja-JP" sz="2400" b="1" dirty="0" smtClean="0">
                <a:solidFill>
                  <a:srgbClr val="FF0000"/>
                </a:solidFill>
                <a:ea typeface="ＭＳ Ｐゴシック" charset="-128"/>
              </a:rPr>
              <a:t>Achievable </a:t>
            </a:r>
            <a:r>
              <a:rPr lang="en-US" altLang="ja-JP" sz="2400" b="1" dirty="0" smtClean="0">
                <a:ea typeface="ＭＳ Ｐゴシック" charset="-128"/>
              </a:rPr>
              <a:t>tritium breeding ratio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 smtClean="0">
                <a:ea typeface="ＭＳ Ｐゴシック" charset="-128"/>
              </a:rPr>
              <a:t>	</a:t>
            </a:r>
            <a:r>
              <a:rPr lang="el-GR" altLang="ja-JP" sz="2400" dirty="0" smtClean="0"/>
              <a:t>Λ</a:t>
            </a:r>
            <a:r>
              <a:rPr lang="en-US" altLang="ja-JP" sz="2400" i="1" dirty="0" smtClean="0">
                <a:ea typeface="ＭＳ Ｐゴシック" charset="-128"/>
              </a:rPr>
              <a:t>a</a:t>
            </a:r>
            <a:r>
              <a:rPr lang="en-US" altLang="ja-JP" sz="2400" dirty="0" smtClean="0">
                <a:ea typeface="ＭＳ Ｐゴシック" charset="-128"/>
              </a:rPr>
              <a:t> is a function of </a:t>
            </a:r>
            <a:r>
              <a:rPr lang="en-US" altLang="ja-JP" sz="2400" dirty="0" smtClean="0">
                <a:solidFill>
                  <a:srgbClr val="FF0000"/>
                </a:solidFill>
                <a:ea typeface="ＭＳ Ｐゴシック" charset="-128"/>
              </a:rPr>
              <a:t>technology</a:t>
            </a:r>
            <a:r>
              <a:rPr lang="en-US" altLang="ja-JP" sz="2400" dirty="0" smtClean="0">
                <a:ea typeface="ＭＳ Ｐゴシック" charset="-128"/>
              </a:rPr>
              <a:t>, </a:t>
            </a:r>
            <a:r>
              <a:rPr lang="en-US" altLang="ja-JP" sz="2400" dirty="0" smtClean="0">
                <a:solidFill>
                  <a:srgbClr val="FF0000"/>
                </a:solidFill>
                <a:ea typeface="ＭＳ Ｐゴシック" charset="-128"/>
              </a:rPr>
              <a:t>material</a:t>
            </a:r>
            <a:r>
              <a:rPr lang="en-US" altLang="ja-JP" sz="2400" dirty="0" smtClean="0">
                <a:ea typeface="ＭＳ Ｐゴシック" charset="-128"/>
              </a:rPr>
              <a:t> and </a:t>
            </a:r>
            <a:r>
              <a:rPr lang="en-US" altLang="ja-JP" sz="2400" dirty="0" smtClean="0">
                <a:solidFill>
                  <a:srgbClr val="FF0000"/>
                </a:solidFill>
                <a:ea typeface="ＭＳ Ｐゴシック" charset="-128"/>
              </a:rPr>
              <a:t>physics.</a:t>
            </a:r>
            <a:r>
              <a:rPr lang="en-US" altLang="ja-JP" sz="2400" dirty="0" smtClean="0"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charset="-128"/>
              </a:rPr>
              <a:t>FW thickness, amount of structure in the blanket, blanket concept</a:t>
            </a:r>
            <a:r>
              <a:rPr lang="en-US" altLang="ja-JP" sz="1800" dirty="0" smtClean="0">
                <a:ea typeface="ＭＳ Ｐゴシック" charset="-128"/>
              </a:rPr>
              <a:t>. </a:t>
            </a:r>
            <a:br>
              <a:rPr lang="en-US" altLang="ja-JP" sz="1800" dirty="0" smtClean="0">
                <a:ea typeface="ＭＳ Ｐゴシック" charset="-128"/>
              </a:rPr>
            </a:br>
            <a:r>
              <a:rPr lang="en-US" altLang="ja-JP" sz="1400" dirty="0" smtClean="0">
                <a:ea typeface="ＭＳ Ｐゴシック" charset="-128"/>
              </a:rPr>
              <a:t>30% </a:t>
            </a:r>
            <a:r>
              <a:rPr lang="en-US" altLang="ja-JP" sz="1600" dirty="0" smtClean="0">
                <a:ea typeface="ＭＳ Ｐゴシック" charset="-128"/>
              </a:rPr>
              <a:t>reduction in </a:t>
            </a:r>
            <a:r>
              <a:rPr lang="el-GR" altLang="ja-JP" sz="1600" dirty="0" smtClean="0"/>
              <a:t>Λ</a:t>
            </a:r>
            <a:r>
              <a:rPr lang="en-US" altLang="ja-JP" sz="1600" i="1" dirty="0" smtClean="0">
                <a:ea typeface="ＭＳ Ｐゴシック" charset="-128"/>
              </a:rPr>
              <a:t>a</a:t>
            </a:r>
            <a:r>
              <a:rPr lang="en-US" altLang="ja-JP" sz="1600" dirty="0" smtClean="0">
                <a:ea typeface="ＭＳ Ｐゴシック" charset="-128"/>
              </a:rPr>
              <a:t> could result from using 20% structure in the blanket.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ja-JP" sz="1400" b="1" i="1" dirty="0" smtClean="0">
                <a:solidFill>
                  <a:srgbClr val="EA8B00"/>
                </a:solidFill>
                <a:ea typeface="ＭＳ Ｐゴシック" charset="-128"/>
              </a:rPr>
              <a:t>ITER detailed engineering design is showing FW may have to be much thicker than we want for T self sufficiency.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ja-JP" sz="1400" b="1" i="1" dirty="0" smtClean="0">
                <a:solidFill>
                  <a:srgbClr val="EA8B00"/>
                </a:solidFill>
                <a:ea typeface="ＭＳ Ｐゴシック" charset="-128"/>
              </a:rPr>
              <a:t>Current conceptual designs have not yet incorporated rigorous structural mechanics analysis to determine structural requirements.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charset="-128"/>
              </a:rPr>
              <a:t>Presence of stabilizing/conducting shell materials/coils for plasma control and attaining advanced plasma physics modes. 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charset="-128"/>
              </a:rPr>
              <a:t>Plasma heating/fueling/exhaust, PFC coating/materials/geometry.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charset="-128"/>
              </a:rPr>
              <a:t>Plasma configuration (</a:t>
            </a:r>
            <a:r>
              <a:rPr lang="en-US" altLang="ja-JP" sz="2000" dirty="0" err="1" smtClean="0">
                <a:ea typeface="ＭＳ Ｐゴシック" charset="-128"/>
              </a:rPr>
              <a:t>tokamak</a:t>
            </a:r>
            <a:r>
              <a:rPr lang="en-US" altLang="ja-JP" sz="2000" dirty="0" smtClean="0">
                <a:ea typeface="ＭＳ Ｐゴシック" charset="-128"/>
              </a:rPr>
              <a:t>, </a:t>
            </a:r>
            <a:r>
              <a:rPr lang="en-US" altLang="ja-JP" sz="2000" dirty="0" err="1" smtClean="0">
                <a:ea typeface="ＭＳ Ｐゴシック" charset="-128"/>
              </a:rPr>
              <a:t>stellerator</a:t>
            </a:r>
            <a:r>
              <a:rPr lang="en-US" altLang="ja-JP" sz="2000" dirty="0" smtClean="0">
                <a:ea typeface="ＭＳ Ｐゴシック" charset="-128"/>
              </a:rPr>
              <a:t>, etc.).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ea typeface="ＭＳ Ｐゴシック" charset="-128"/>
              </a:rPr>
              <a:t>	</a:t>
            </a:r>
            <a:endParaRPr lang="en-US" sz="2000" dirty="0" smtClean="0">
              <a:ea typeface="ＭＳ Ｐゴシック" charset="-128"/>
            </a:endParaRP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152400" y="3711575"/>
          <a:ext cx="2971800" cy="2765425"/>
        </p:xfrm>
        <a:graphic>
          <a:graphicData uri="http://schemas.openxmlformats.org/presentationml/2006/ole">
            <p:oleObj spid="_x0000_s3074" name="Document" r:id="rId4" imgW="4147322" imgH="4017691" progId="Word.Document.8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6505575"/>
            <a:ext cx="29718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>
                <a:latin typeface="+mn-lt"/>
              </a:rPr>
              <a:t>Figure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76600" y="6505575"/>
            <a:ext cx="2743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>
                <a:latin typeface="+mn-lt"/>
              </a:rPr>
              <a:t>Figure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2976" y="6497053"/>
            <a:ext cx="2322095" cy="284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1" dirty="0">
                <a:latin typeface="+mn-lt"/>
              </a:rPr>
              <a:t>Figure 3</a:t>
            </a:r>
          </a:p>
        </p:txBody>
      </p:sp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3352800" y="3810000"/>
          <a:ext cx="2554288" cy="2498725"/>
        </p:xfrm>
        <a:graphic>
          <a:graphicData uri="http://schemas.openxmlformats.org/presentationml/2006/ole">
            <p:oleObj spid="_x0000_s3075" name="Document" r:id="rId5" imgW="2554224" imgH="2499360" progId="Word.Document.8">
              <p:embed/>
            </p:oleObj>
          </a:graphicData>
        </a:graphic>
      </p:graphicFrame>
      <p:graphicFrame>
        <p:nvGraphicFramePr>
          <p:cNvPr id="3076" name="Object 10"/>
          <p:cNvGraphicFramePr>
            <a:graphicFrameLocks noChangeAspect="1"/>
          </p:cNvGraphicFramePr>
          <p:nvPr/>
        </p:nvGraphicFramePr>
        <p:xfrm>
          <a:off x="6096000" y="3810000"/>
          <a:ext cx="2630488" cy="2459038"/>
        </p:xfrm>
        <a:graphic>
          <a:graphicData uri="http://schemas.openxmlformats.org/presentationml/2006/ole">
            <p:oleObj spid="_x0000_s3076" name="Document" r:id="rId6" imgW="2630424" imgH="2459736" progId="Word.Document.8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797968" y="3454400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(Figs. 1-3 from Sawan)</a:t>
            </a:r>
            <a:endParaRPr lang="en-US" sz="14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0" y="914400"/>
            <a:ext cx="9144000" cy="5943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ECFF">
                  <a:alpha val="29999"/>
                </a:srgbClr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CURRENT PROBLEMS IN TRYING TO ACCURATELY PREDICT ACHIEVABLE TBR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8915400" cy="5626768"/>
          </a:xfrm>
        </p:spPr>
        <p:txBody>
          <a:bodyPr rtlCol="0">
            <a:noAutofit/>
          </a:bodyPr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sz="2400" b="1" dirty="0" smtClean="0">
                <a:ea typeface="ＭＳ Ｐゴシック" charset="-128"/>
              </a:rPr>
              <a:t>Uncertainties in Predicting Achievable TBR</a:t>
            </a:r>
          </a:p>
          <a:p>
            <a:pPr marL="731520"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dirty="0" smtClean="0">
                <a:ea typeface="ＭＳ Ｐゴシック" charset="-128"/>
              </a:rPr>
              <a:t>Uncertainties arising from </a:t>
            </a:r>
            <a:r>
              <a:rPr lang="en-US" sz="2400" dirty="0" smtClean="0">
                <a:solidFill>
                  <a:srgbClr val="3333FF"/>
                </a:solidFill>
                <a:ea typeface="ＭＳ Ｐゴシック" charset="-128"/>
              </a:rPr>
              <a:t>design definition </a:t>
            </a:r>
            <a:r>
              <a:rPr lang="en-US" sz="2400" dirty="0" smtClean="0">
                <a:ea typeface="ＭＳ Ｐゴシック" charset="-128"/>
              </a:rPr>
              <a:t>(e.g. uncertainties in the technology, material, and physics conditions).</a:t>
            </a:r>
          </a:p>
          <a:p>
            <a:pPr marL="731520"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dirty="0" smtClean="0">
                <a:ea typeface="ＭＳ Ｐゴシック" charset="-128"/>
              </a:rPr>
              <a:t>Uncertainties due to </a:t>
            </a:r>
            <a:r>
              <a:rPr lang="en-US" sz="2400" dirty="0" err="1" smtClean="0">
                <a:ea typeface="ＭＳ Ｐゴシック" charset="-128"/>
              </a:rPr>
              <a:t>neutronics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ea typeface="ＭＳ Ｐゴシック" charset="-128"/>
              </a:rPr>
              <a:t>modelling</a:t>
            </a:r>
            <a:r>
              <a:rPr lang="en-US" sz="2400" dirty="0" smtClean="0">
                <a:ea typeface="ＭＳ Ｐゴシック" charset="-128"/>
              </a:rPr>
              <a:t> of detailed geometry, configuration, and materials for the highly complex, heterogeneous fusion system.</a:t>
            </a:r>
          </a:p>
          <a:p>
            <a:pPr marL="731520"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 smtClean="0">
                <a:ea typeface="ＭＳ Ｐゴシック" charset="-128"/>
              </a:rPr>
              <a:t>Uncertainties in nuclear data, </a:t>
            </a:r>
            <a:r>
              <a:rPr lang="en-US" sz="2400" dirty="0" err="1" smtClean="0">
                <a:ea typeface="ＭＳ Ｐゴシック" charset="-128"/>
              </a:rPr>
              <a:t>calculational</a:t>
            </a:r>
            <a:r>
              <a:rPr lang="en-US" sz="2400" dirty="0" smtClean="0">
                <a:ea typeface="ＭＳ Ｐゴシック" charset="-128"/>
              </a:rPr>
              <a:t> methods, and computational codes.</a:t>
            </a:r>
          </a:p>
          <a:p>
            <a:pPr marL="560070" indent="-5715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romanUcPeriod" startAt="2"/>
              <a:defRPr/>
            </a:pPr>
            <a:r>
              <a:rPr lang="en-US" sz="2400" b="1" dirty="0" smtClean="0">
                <a:ea typeface="ＭＳ Ｐゴシック" charset="-128"/>
              </a:rPr>
              <a:t>Inability to “validate” </a:t>
            </a:r>
            <a:r>
              <a:rPr lang="en-US" sz="2400" b="1" dirty="0" err="1" smtClean="0">
                <a:ea typeface="ＭＳ Ｐゴシック" charset="-128"/>
              </a:rPr>
              <a:t>neutronics</a:t>
            </a:r>
            <a:r>
              <a:rPr lang="en-US" sz="2400" b="1" dirty="0" smtClean="0">
                <a:ea typeface="ＭＳ Ｐゴシック" charset="-128"/>
              </a:rPr>
              <a:t> calculations because of lack of prototypical integral experiments in the fusion environment.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2000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>
              <a:ea typeface="ＭＳ Ｐゴシック" charset="-128"/>
            </a:endParaRP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1500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1500" dirty="0" smtClean="0">
                <a:solidFill>
                  <a:srgbClr val="000000"/>
                </a:solidFill>
              </a:rPr>
              <a:t> Such analysis introduces, by necessity, some key assumptions and expert judgment. See, for example, M. Abdou, et. al, "</a:t>
            </a:r>
            <a:r>
              <a:rPr lang="en-US" sz="1500" dirty="0" smtClean="0">
                <a:solidFill>
                  <a:srgbClr val="000000"/>
                </a:solidFill>
                <a:hlinkClick r:id="rId3"/>
              </a:rPr>
              <a:t>Deuterium-Tritium Fuel Self-Sufficiency in Fusion Reactors</a:t>
            </a:r>
            <a:r>
              <a:rPr lang="en-US" sz="1500" dirty="0" smtClean="0">
                <a:solidFill>
                  <a:srgbClr val="000000"/>
                </a:solidFill>
              </a:rPr>
              <a:t>," Fusion Technology, 9: 250-285 (1986); and M. Sawan, M. Abdou, "</a:t>
            </a:r>
            <a:r>
              <a:rPr lang="en-US" sz="1500" u="sng" dirty="0" smtClean="0">
                <a:solidFill>
                  <a:srgbClr val="000000"/>
                </a:solidFill>
                <a:hlinkClick r:id="rId4"/>
              </a:rPr>
              <a:t>Physics and Technology Conditions for attaining Tritium Self-Sufficiency for the DT Fuel Cycle</a:t>
            </a:r>
            <a:r>
              <a:rPr lang="en-US" sz="1500" dirty="0" smtClean="0">
                <a:solidFill>
                  <a:srgbClr val="000000"/>
                </a:solidFill>
              </a:rPr>
              <a:t>", Fusion Engineering &amp; Design, 81:(8–14), 1131–1144 (2006).</a:t>
            </a:r>
          </a:p>
          <a:p>
            <a:pPr marL="571500" indent="-51435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>
              <a:ea typeface="ＭＳ Ｐゴシック" charset="-128"/>
            </a:endParaRPr>
          </a:p>
          <a:p>
            <a:pPr marL="1314450" lvl="2" indent="-4572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600" dirty="0"/>
          </a:p>
        </p:txBody>
      </p:sp>
      <p:grpSp>
        <p:nvGrpSpPr>
          <p:cNvPr id="10245" name="Group 6"/>
          <p:cNvGrpSpPr>
            <a:grpSpLocks/>
          </p:cNvGrpSpPr>
          <p:nvPr/>
        </p:nvGrpSpPr>
        <p:grpSpPr bwMode="auto">
          <a:xfrm>
            <a:off x="0" y="838200"/>
            <a:ext cx="9144000" cy="76200"/>
            <a:chOff x="0" y="480"/>
            <a:chExt cx="5760" cy="48"/>
          </a:xfrm>
        </p:grpSpPr>
        <p:sp>
          <p:nvSpPr>
            <p:cNvPr id="10248" name="Line 7"/>
            <p:cNvSpPr>
              <a:spLocks noChangeShapeType="1"/>
            </p:cNvSpPr>
            <p:nvPr/>
          </p:nvSpPr>
          <p:spPr bwMode="auto">
            <a:xfrm>
              <a:off x="0" y="528"/>
              <a:ext cx="576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8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28600" y="4732338"/>
            <a:ext cx="8686800" cy="8302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Analysis* of current worldwide FW/Blanket concepts shows that achievable TBR will most likely be   </a:t>
            </a:r>
            <a:r>
              <a:rPr lang="el-GR" altLang="ja-JP" sz="2400" b="1">
                <a:solidFill>
                  <a:srgbClr val="FF0000"/>
                </a:solidFill>
                <a:latin typeface="Arial" charset="0"/>
              </a:rPr>
              <a:t>Λ</a:t>
            </a:r>
            <a:r>
              <a:rPr lang="en-US" altLang="ja-JP" sz="2400" b="1">
                <a:solidFill>
                  <a:srgbClr val="FF0000"/>
                </a:solidFill>
                <a:latin typeface="Arial" charset="0"/>
              </a:rPr>
              <a:t>a ≤  1.15</a:t>
            </a: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98384" y="647667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-30163"/>
            <a:ext cx="8229600" cy="944563"/>
          </a:xfrm>
        </p:spPr>
        <p:txBody>
          <a:bodyPr/>
          <a:lstStyle/>
          <a:p>
            <a:r>
              <a:rPr lang="en-US" sz="2500" dirty="0" smtClean="0">
                <a:solidFill>
                  <a:srgbClr val="376092"/>
                </a:solidFill>
                <a:latin typeface="Arial Black" pitchFamily="34" charset="0"/>
              </a:rPr>
              <a:t>When Can We Accurately Predict , Verify, and Validate Achievable TBR?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886200"/>
          </a:xfrm>
        </p:spPr>
        <p:txBody>
          <a:bodyPr/>
          <a:lstStyle/>
          <a:p>
            <a:pPr marL="514350" indent="-457200" eaLnBrk="1" fontAlgn="auto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ja-JP" sz="2400" dirty="0" smtClean="0"/>
              <a:t>After we have: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altLang="ja-JP" sz="2000" dirty="0" smtClean="0"/>
              <a:t>Detailed, accurate definition of the design of the in-vessel components (PFC, First Wall/Blanket, penetrations, etc.)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600"/>
              </a:spcAft>
              <a:buFont typeface="Arial" pitchFamily="34" charset="0"/>
              <a:buAutoNum type="arabicPeriod"/>
              <a:defRPr/>
            </a:pPr>
            <a:r>
              <a:rPr lang="en-US" altLang="ja-JP" sz="2000" dirty="0" smtClean="0"/>
              <a:t>Prototypical accurate integral </a:t>
            </a:r>
            <a:r>
              <a:rPr lang="en-US" altLang="ja-JP" sz="2000" dirty="0" err="1" smtClean="0"/>
              <a:t>neutronics</a:t>
            </a:r>
            <a:r>
              <a:rPr lang="en-US" altLang="ja-JP" sz="2000" dirty="0" smtClean="0"/>
              <a:t> experiments:</a:t>
            </a:r>
          </a:p>
          <a:p>
            <a:pPr marL="1314450" lvl="2" indent="-27940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altLang="ja-JP" sz="1720" dirty="0" smtClean="0"/>
              <a:t>This can be achieved only in DT-plasma-based facility</a:t>
            </a:r>
          </a:p>
          <a:p>
            <a:pPr marL="1314450" lvl="2" indent="-279400" eaLnBrk="1" fontAlgn="auto" hangingPunct="1">
              <a:lnSpc>
                <a:spcPct val="9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altLang="ja-JP" sz="1720" dirty="0" smtClean="0"/>
              <a:t>Current integral experiments are limited to point neutron source with S &lt; 5 x 10</a:t>
            </a:r>
            <a:r>
              <a:rPr lang="en-US" altLang="ja-JP" sz="1720" baseline="30000" dirty="0" smtClean="0"/>
              <a:t>12</a:t>
            </a:r>
            <a:r>
              <a:rPr lang="en-US" altLang="ja-JP" sz="1720" dirty="0" smtClean="0"/>
              <a:t> n/s.  Does not allow a) accurate simulation of angular neutron flux, b) complex geometry with subsystem details and </a:t>
            </a:r>
            <a:r>
              <a:rPr lang="en-US" altLang="ja-JP" sz="1720" dirty="0" err="1" smtClean="0"/>
              <a:t>hetergenity</a:t>
            </a:r>
            <a:r>
              <a:rPr lang="en-US" altLang="ja-JP" sz="1720" dirty="0" smtClean="0"/>
              <a:t>. (Efforts on such experiments showed that calculations differ from experiments by ~10%)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altLang="ja-JP" sz="2000" dirty="0" smtClean="0"/>
              <a:t>	</a:t>
            </a:r>
            <a:r>
              <a:rPr lang="en-US" altLang="ja-JP" sz="2000" i="1" dirty="0" smtClean="0"/>
              <a:t>Analysis by Abdou and </a:t>
            </a:r>
            <a:r>
              <a:rPr lang="en-US" altLang="ja-JP" sz="2000" i="1" dirty="0" err="1" smtClean="0"/>
              <a:t>Shatalov</a:t>
            </a:r>
            <a:r>
              <a:rPr lang="en-US" altLang="ja-JP" sz="2000" i="1" dirty="0" smtClean="0"/>
              <a:t> has shown that at least                        a </a:t>
            </a:r>
            <a:r>
              <a:rPr lang="en-US" altLang="ja-JP" sz="2000" i="1" dirty="0" smtClean="0">
                <a:solidFill>
                  <a:srgbClr val="FF0000"/>
                </a:solidFill>
              </a:rPr>
              <a:t>“full sector” testing in fusion facility </a:t>
            </a:r>
            <a:r>
              <a:rPr lang="en-US" altLang="ja-JP" sz="2000" i="1" dirty="0" smtClean="0"/>
              <a:t>is required for accurate measurement of achievable TBR. </a:t>
            </a:r>
            <a:r>
              <a:rPr lang="en-US" altLang="ja-JP" sz="1600" i="1" dirty="0" smtClean="0"/>
              <a:t>(Uncertainties in extrapolation in the </a:t>
            </a:r>
            <a:r>
              <a:rPr lang="en-US" altLang="ja-JP" sz="1600" i="1" dirty="0" err="1" smtClean="0"/>
              <a:t>poloidal</a:t>
            </a:r>
            <a:r>
              <a:rPr lang="en-US" altLang="ja-JP" sz="1600" i="1" dirty="0" smtClean="0"/>
              <a:t> direction from module is larger than the required accuracy.)</a:t>
            </a:r>
            <a:endParaRPr lang="en-US" altLang="ja-JP" sz="2000" i="1" dirty="0" smtClean="0"/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altLang="ja-JP" sz="2000" dirty="0" smtClean="0"/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altLang="ja-JP" sz="2000" dirty="0" smtClean="0"/>
          </a:p>
          <a:p>
            <a:pPr>
              <a:defRPr/>
            </a:pPr>
            <a:endParaRPr lang="en-US" dirty="0"/>
          </a:p>
        </p:txBody>
      </p:sp>
      <p:grpSp>
        <p:nvGrpSpPr>
          <p:cNvPr id="11268" name="Group 6"/>
          <p:cNvGrpSpPr>
            <a:grpSpLocks/>
          </p:cNvGrpSpPr>
          <p:nvPr/>
        </p:nvGrpSpPr>
        <p:grpSpPr bwMode="auto">
          <a:xfrm>
            <a:off x="0" y="838200"/>
            <a:ext cx="9144000" cy="76200"/>
            <a:chOff x="0" y="480"/>
            <a:chExt cx="5760" cy="48"/>
          </a:xfrm>
        </p:grpSpPr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0" y="528"/>
              <a:ext cx="576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8600" y="4876800"/>
            <a:ext cx="8686800" cy="189282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168275" indent="-168275">
              <a:lnSpc>
                <a:spcPct val="90000"/>
              </a:lnSpc>
              <a:buFont typeface="Arial" pitchFamily="34" charset="0"/>
              <a:buChar char="•"/>
              <a:tabLst>
                <a:tab pos="111125" algn="l"/>
              </a:tabLst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ITER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TBM</a:t>
            </a:r>
            <a:r>
              <a:rPr lang="en-US" sz="2000" b="1" dirty="0">
                <a:solidFill>
                  <a:srgbClr val="0000FF"/>
                </a:solidFill>
                <a:latin typeface="+mn-lt"/>
              </a:rPr>
              <a:t> will provide very important information on achievable TBR </a:t>
            </a:r>
            <a:r>
              <a:rPr lang="en-US" sz="2000" b="1" dirty="0" smtClean="0">
                <a:solidFill>
                  <a:srgbClr val="0000FF"/>
                </a:solidFill>
                <a:latin typeface="+mn-lt"/>
              </a:rPr>
              <a:t>(initial verification </a:t>
            </a:r>
            <a:r>
              <a:rPr lang="en-US" sz="2000" b="1" dirty="0">
                <a:solidFill>
                  <a:srgbClr val="0000FF"/>
                </a:solidFill>
                <a:latin typeface="+mn-lt"/>
              </a:rPr>
              <a:t>of codes, </a:t>
            </a:r>
            <a:r>
              <a:rPr lang="en-US" sz="2000" b="1" dirty="0" smtClean="0">
                <a:solidFill>
                  <a:srgbClr val="0000FF"/>
                </a:solidFill>
                <a:latin typeface="+mn-lt"/>
              </a:rPr>
              <a:t>models</a:t>
            </a:r>
            <a:r>
              <a:rPr lang="en-US" sz="2000" b="1" dirty="0">
                <a:solidFill>
                  <a:srgbClr val="0000FF"/>
                </a:solidFill>
                <a:latin typeface="+mn-lt"/>
              </a:rPr>
              <a:t>, and data). </a:t>
            </a:r>
          </a:p>
          <a:p>
            <a:pPr>
              <a:lnSpc>
                <a:spcPct val="90000"/>
              </a:lnSpc>
              <a:tabLst>
                <a:tab pos="111125" algn="l"/>
              </a:tabLst>
              <a:defRPr/>
            </a:pPr>
            <a:endParaRPr lang="en-US" sz="1000" b="1" dirty="0">
              <a:solidFill>
                <a:srgbClr val="0000FF"/>
              </a:solidFill>
              <a:latin typeface="+mn-lt"/>
            </a:endParaRPr>
          </a:p>
          <a:p>
            <a:pPr marL="168275" indent="-168275">
              <a:lnSpc>
                <a:spcPct val="90000"/>
              </a:lnSpc>
              <a:buFont typeface="Arial" pitchFamily="34" charset="0"/>
              <a:buChar char="•"/>
              <a:tabLst>
                <a:tab pos="120650" algn="l"/>
              </a:tabLst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FNSF</a:t>
            </a:r>
            <a:r>
              <a:rPr lang="en-US" sz="20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+mn-lt"/>
              </a:rPr>
              <a:t>is essential in providing more definitive validation of codes, </a:t>
            </a:r>
            <a:r>
              <a:rPr lang="en-US" sz="2000" b="1" dirty="0" smtClean="0">
                <a:solidFill>
                  <a:srgbClr val="0000FF"/>
                </a:solidFill>
                <a:latin typeface="+mn-lt"/>
              </a:rPr>
              <a:t>models,</a:t>
            </a:r>
            <a:r>
              <a:rPr lang="en-US" sz="2000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+mn-lt"/>
              </a:rPr>
              <a:t>and  </a:t>
            </a:r>
            <a:r>
              <a:rPr lang="en-US" sz="2000" b="1" dirty="0">
                <a:solidFill>
                  <a:srgbClr val="0000FF"/>
                </a:solidFill>
                <a:latin typeface="+mn-lt"/>
              </a:rPr>
              <a:t>data and the predictability of achievable TBR. </a:t>
            </a:r>
            <a:r>
              <a:rPr lang="en-US" sz="1600" b="1" dirty="0">
                <a:solidFill>
                  <a:srgbClr val="0000FF"/>
                </a:solidFill>
                <a:latin typeface="+mn-lt"/>
              </a:rPr>
              <a:t>(Total tritium </a:t>
            </a:r>
            <a:r>
              <a:rPr lang="en-US" sz="1600" b="1" dirty="0" smtClean="0">
                <a:solidFill>
                  <a:srgbClr val="0000FF"/>
                </a:solidFill>
                <a:latin typeface="+mn-lt"/>
              </a:rPr>
              <a:t>production will be measured </a:t>
            </a:r>
            <a:r>
              <a:rPr lang="en-US" sz="1600" b="1" dirty="0">
                <a:solidFill>
                  <a:srgbClr val="0000FF"/>
                </a:solidFill>
                <a:latin typeface="+mn-lt"/>
              </a:rPr>
              <a:t>directly in addition to local measurements</a:t>
            </a:r>
            <a:r>
              <a:rPr lang="en-US" sz="1600" b="1" dirty="0" smtClean="0">
                <a:solidFill>
                  <a:srgbClr val="0000FF"/>
                </a:solidFill>
                <a:latin typeface="+mn-lt"/>
              </a:rPr>
              <a:t>).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FNSF</a:t>
            </a:r>
            <a:r>
              <a:rPr lang="en-US" sz="2000" b="1" dirty="0" smtClean="0">
                <a:solidFill>
                  <a:srgbClr val="0000FF"/>
                </a:solidFill>
                <a:latin typeface="+mn-lt"/>
              </a:rPr>
              <a:t> is essential to validating the design of blanket, </a:t>
            </a:r>
            <a:r>
              <a:rPr lang="en-US" sz="2000" b="1" dirty="0" err="1" smtClean="0">
                <a:solidFill>
                  <a:srgbClr val="0000FF"/>
                </a:solidFill>
                <a:latin typeface="+mn-lt"/>
              </a:rPr>
              <a:t>divertor</a:t>
            </a:r>
            <a:r>
              <a:rPr lang="en-US" sz="2000" b="1" dirty="0" smtClean="0">
                <a:solidFill>
                  <a:srgbClr val="0000FF"/>
                </a:solidFill>
                <a:latin typeface="+mn-lt"/>
              </a:rPr>
              <a:t>, and other in-vessel components.</a:t>
            </a:r>
            <a:endParaRPr lang="en-US" sz="20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02596" y="6521122"/>
            <a:ext cx="565484" cy="380833"/>
          </a:xfrm>
        </p:spPr>
        <p:txBody>
          <a:bodyPr/>
          <a:lstStyle/>
          <a:p>
            <a:pPr>
              <a:defRPr/>
            </a:pPr>
            <a:fld id="{76DAA725-5738-4131-AC83-D0F5D6C35A3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2096FA-D621-41E0-87C1-A11EB7FD191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2291" name="Rectangle 31"/>
          <p:cNvSpPr>
            <a:spLocks noChangeArrowheads="1"/>
          </p:cNvSpPr>
          <p:nvPr/>
        </p:nvSpPr>
        <p:spPr bwMode="auto">
          <a:xfrm>
            <a:off x="0" y="1524000"/>
            <a:ext cx="9144000" cy="5334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ECFF">
                  <a:alpha val="29999"/>
                </a:srgbClr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247650" y="3130550"/>
            <a:ext cx="129540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  <a:latin typeface="Arial" charset="0"/>
              </a:rPr>
              <a:t>Startup Inventory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2138363" y="2682875"/>
            <a:ext cx="1905000" cy="704850"/>
          </a:xfrm>
          <a:prstGeom prst="rect">
            <a:avLst/>
          </a:prstGeom>
          <a:noFill/>
          <a:ln w="63500" cmpd="dbl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T storage and management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304800" y="2276475"/>
            <a:ext cx="1165225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Arial" charset="0"/>
              </a:rPr>
              <a:t>To new plants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881563" y="2651125"/>
            <a:ext cx="1143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Fueling system</a:t>
            </a:r>
          </a:p>
        </p:txBody>
      </p:sp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6862763" y="2149475"/>
            <a:ext cx="1447800" cy="1447800"/>
            <a:chOff x="2352" y="2544"/>
            <a:chExt cx="912" cy="912"/>
          </a:xfrm>
        </p:grpSpPr>
        <p:sp>
          <p:nvSpPr>
            <p:cNvPr id="12323" name="Oval 9"/>
            <p:cNvSpPr>
              <a:spLocks noChangeArrowheads="1"/>
            </p:cNvSpPr>
            <p:nvPr/>
          </p:nvSpPr>
          <p:spPr bwMode="auto">
            <a:xfrm>
              <a:off x="2352" y="2544"/>
              <a:ext cx="912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Text Box 10"/>
            <p:cNvSpPr txBox="1">
              <a:spLocks noChangeArrowheads="1"/>
            </p:cNvSpPr>
            <p:nvPr/>
          </p:nvSpPr>
          <p:spPr bwMode="auto">
            <a:xfrm>
              <a:off x="2421" y="2777"/>
              <a:ext cx="7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  <a:latin typeface="Arial" charset="0"/>
                </a:rPr>
                <a:t>DT plasma</a:t>
              </a:r>
            </a:p>
          </p:txBody>
        </p:sp>
      </p:grpSp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4114800" y="4054475"/>
            <a:ext cx="2965450" cy="704850"/>
          </a:xfrm>
          <a:prstGeom prst="rect">
            <a:avLst/>
          </a:prstGeom>
          <a:noFill/>
          <a:ln w="63500" cmpd="dbl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Exhaust Processing</a:t>
            </a:r>
          </a:p>
          <a:p>
            <a:pPr algn="ctr"/>
            <a:r>
              <a:rPr lang="en-US">
                <a:latin typeface="Arial" charset="0"/>
              </a:rPr>
              <a:t>(primary vacuum pumping)</a:t>
            </a:r>
          </a:p>
        </p:txBody>
      </p:sp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685800" y="4054475"/>
            <a:ext cx="2455863" cy="7683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Arial" charset="0"/>
              </a:rPr>
              <a:t>Impurity separation 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and 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Isotope separation system</a:t>
            </a:r>
            <a:endParaRPr lang="en-US" sz="1400">
              <a:latin typeface="Arial" charset="0"/>
            </a:endParaRPr>
          </a:p>
        </p:txBody>
      </p:sp>
      <p:sp>
        <p:nvSpPr>
          <p:cNvPr id="12299" name="AutoShape 13"/>
          <p:cNvSpPr>
            <a:spLocks noChangeArrowheads="1"/>
          </p:cNvSpPr>
          <p:nvPr/>
        </p:nvSpPr>
        <p:spPr bwMode="auto">
          <a:xfrm>
            <a:off x="4195763" y="2759075"/>
            <a:ext cx="533400" cy="373063"/>
          </a:xfrm>
          <a:prstGeom prst="rightArrow">
            <a:avLst>
              <a:gd name="adj1" fmla="val 50000"/>
              <a:gd name="adj2" fmla="val 35745"/>
            </a:avLst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AutoShape 14"/>
          <p:cNvSpPr>
            <a:spLocks noChangeArrowheads="1"/>
          </p:cNvSpPr>
          <p:nvPr/>
        </p:nvSpPr>
        <p:spPr bwMode="auto">
          <a:xfrm>
            <a:off x="6176963" y="2759075"/>
            <a:ext cx="533400" cy="373063"/>
          </a:xfrm>
          <a:prstGeom prst="rightArrow">
            <a:avLst>
              <a:gd name="adj1" fmla="val 50000"/>
              <a:gd name="adj2" fmla="val 35745"/>
            </a:avLst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AutoShape 15"/>
          <p:cNvSpPr>
            <a:spLocks noChangeArrowheads="1"/>
          </p:cNvSpPr>
          <p:nvPr/>
        </p:nvSpPr>
        <p:spPr bwMode="auto">
          <a:xfrm rot="7657982">
            <a:off x="6549232" y="3448843"/>
            <a:ext cx="533400" cy="373063"/>
          </a:xfrm>
          <a:prstGeom prst="rightArrow">
            <a:avLst>
              <a:gd name="adj1" fmla="val 50000"/>
              <a:gd name="adj2" fmla="val 35745"/>
            </a:avLst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AutoShape 16"/>
          <p:cNvSpPr>
            <a:spLocks noChangeArrowheads="1"/>
          </p:cNvSpPr>
          <p:nvPr/>
        </p:nvSpPr>
        <p:spPr bwMode="auto">
          <a:xfrm rot="10800000">
            <a:off x="3276600" y="4206875"/>
            <a:ext cx="685800" cy="373063"/>
          </a:xfrm>
          <a:prstGeom prst="rightArrow">
            <a:avLst>
              <a:gd name="adj1" fmla="val 50000"/>
              <a:gd name="adj2" fmla="val 45957"/>
            </a:avLst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AutoShape 17"/>
          <p:cNvSpPr>
            <a:spLocks noChangeArrowheads="1"/>
          </p:cNvSpPr>
          <p:nvPr/>
        </p:nvSpPr>
        <p:spPr bwMode="auto">
          <a:xfrm rot="5400000">
            <a:off x="6779419" y="4401344"/>
            <a:ext cx="1828800" cy="373062"/>
          </a:xfrm>
          <a:prstGeom prst="rightArrow">
            <a:avLst>
              <a:gd name="adj1" fmla="val 50000"/>
              <a:gd name="adj2" fmla="val 122553"/>
            </a:avLst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04" name="Group 18"/>
          <p:cNvGrpSpPr>
            <a:grpSpLocks/>
          </p:cNvGrpSpPr>
          <p:nvPr/>
        </p:nvGrpSpPr>
        <p:grpSpPr bwMode="auto">
          <a:xfrm>
            <a:off x="6923088" y="5602288"/>
            <a:ext cx="1535112" cy="1101725"/>
            <a:chOff x="4361" y="3183"/>
            <a:chExt cx="967" cy="694"/>
          </a:xfrm>
        </p:grpSpPr>
        <p:sp>
          <p:nvSpPr>
            <p:cNvPr id="12320" name="Text Box 19"/>
            <p:cNvSpPr txBox="1">
              <a:spLocks noChangeArrowheads="1"/>
            </p:cNvSpPr>
            <p:nvPr/>
          </p:nvSpPr>
          <p:spPr bwMode="auto">
            <a:xfrm>
              <a:off x="4587" y="3271"/>
              <a:ext cx="515" cy="236"/>
            </a:xfrm>
            <a:prstGeom prst="rect">
              <a:avLst/>
            </a:prstGeom>
            <a:noFill/>
            <a:ln w="38100" cmpd="dbl">
              <a:solidFill>
                <a:srgbClr val="00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latin typeface="Arial" charset="0"/>
                </a:rPr>
                <a:t>PFC</a:t>
              </a:r>
            </a:p>
          </p:txBody>
        </p:sp>
        <p:sp>
          <p:nvSpPr>
            <p:cNvPr id="12321" name="Text Box 20"/>
            <p:cNvSpPr txBox="1">
              <a:spLocks noChangeArrowheads="1"/>
            </p:cNvSpPr>
            <p:nvPr/>
          </p:nvSpPr>
          <p:spPr bwMode="auto">
            <a:xfrm>
              <a:off x="4497" y="3559"/>
              <a:ext cx="687" cy="236"/>
            </a:xfrm>
            <a:prstGeom prst="rect">
              <a:avLst/>
            </a:prstGeom>
            <a:noFill/>
            <a:ln w="38100" cmpd="dbl">
              <a:solidFill>
                <a:srgbClr val="00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latin typeface="Arial" charset="0"/>
                </a:rPr>
                <a:t>Blanket</a:t>
              </a:r>
            </a:p>
          </p:txBody>
        </p:sp>
        <p:sp>
          <p:nvSpPr>
            <p:cNvPr id="12322" name="Rectangle 21"/>
            <p:cNvSpPr>
              <a:spLocks noChangeArrowheads="1"/>
            </p:cNvSpPr>
            <p:nvPr/>
          </p:nvSpPr>
          <p:spPr bwMode="auto">
            <a:xfrm>
              <a:off x="4361" y="3183"/>
              <a:ext cx="967" cy="694"/>
            </a:xfrm>
            <a:prstGeom prst="rect">
              <a:avLst/>
            </a:prstGeom>
            <a:noFill/>
            <a:ln w="38100">
              <a:solidFill>
                <a:srgbClr val="00FF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5" name="AutoShape 22"/>
          <p:cNvSpPr>
            <a:spLocks noChangeArrowheads="1"/>
          </p:cNvSpPr>
          <p:nvPr/>
        </p:nvSpPr>
        <p:spPr bwMode="auto">
          <a:xfrm rot="10800000">
            <a:off x="5715000" y="5972175"/>
            <a:ext cx="1035050" cy="373063"/>
          </a:xfrm>
          <a:prstGeom prst="rightArrow">
            <a:avLst>
              <a:gd name="adj1" fmla="val 50000"/>
              <a:gd name="adj2" fmla="val 69362"/>
            </a:avLst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Text Box 23"/>
          <p:cNvSpPr txBox="1">
            <a:spLocks noChangeArrowheads="1"/>
          </p:cNvSpPr>
          <p:nvPr/>
        </p:nvSpPr>
        <p:spPr bwMode="auto">
          <a:xfrm>
            <a:off x="4114800" y="5349875"/>
            <a:ext cx="1447800" cy="1352550"/>
          </a:xfrm>
          <a:prstGeom prst="rect">
            <a:avLst/>
          </a:prstGeom>
          <a:noFill/>
          <a:ln w="38100">
            <a:solidFill>
              <a:srgbClr val="00FF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T processing for blanket and PFC depends on design option</a:t>
            </a:r>
          </a:p>
        </p:txBody>
      </p:sp>
      <p:sp>
        <p:nvSpPr>
          <p:cNvPr id="12307" name="Text Box 24"/>
          <p:cNvSpPr txBox="1">
            <a:spLocks noChangeArrowheads="1"/>
          </p:cNvSpPr>
          <p:nvPr/>
        </p:nvSpPr>
        <p:spPr bwMode="auto">
          <a:xfrm>
            <a:off x="1600200" y="5865813"/>
            <a:ext cx="14478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T waste treatment</a:t>
            </a:r>
          </a:p>
        </p:txBody>
      </p:sp>
      <p:sp>
        <p:nvSpPr>
          <p:cNvPr id="12308" name="Line 25"/>
          <p:cNvSpPr>
            <a:spLocks noChangeShapeType="1"/>
          </p:cNvSpPr>
          <p:nvPr/>
        </p:nvSpPr>
        <p:spPr bwMode="auto">
          <a:xfrm>
            <a:off x="2438400" y="4892675"/>
            <a:ext cx="0" cy="838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Line 26"/>
          <p:cNvSpPr>
            <a:spLocks noChangeShapeType="1"/>
          </p:cNvSpPr>
          <p:nvPr/>
        </p:nvSpPr>
        <p:spPr bwMode="auto">
          <a:xfrm rot="16200000" flipV="1">
            <a:off x="3564732" y="5696744"/>
            <a:ext cx="0" cy="947737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0" name="Line 27"/>
          <p:cNvSpPr>
            <a:spLocks noChangeShapeType="1"/>
          </p:cNvSpPr>
          <p:nvPr/>
        </p:nvSpPr>
        <p:spPr bwMode="auto">
          <a:xfrm rot="16200000" flipV="1">
            <a:off x="2989263" y="4810125"/>
            <a:ext cx="838200" cy="10668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1" name="Line 28"/>
          <p:cNvSpPr>
            <a:spLocks noChangeShapeType="1"/>
          </p:cNvSpPr>
          <p:nvPr/>
        </p:nvSpPr>
        <p:spPr bwMode="auto">
          <a:xfrm flipV="1">
            <a:off x="2819400" y="3444875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2" name="Text Box 29"/>
          <p:cNvSpPr txBox="1">
            <a:spLocks noChangeArrowheads="1"/>
          </p:cNvSpPr>
          <p:nvPr/>
        </p:nvSpPr>
        <p:spPr bwMode="auto">
          <a:xfrm>
            <a:off x="0" y="16764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accent2"/>
                </a:solidFill>
                <a:latin typeface="Arial Black" pitchFamily="34" charset="0"/>
              </a:rPr>
              <a:t>Simplified Schematic of Fuel Cycle</a:t>
            </a:r>
          </a:p>
        </p:txBody>
      </p:sp>
      <p:grpSp>
        <p:nvGrpSpPr>
          <p:cNvPr id="12313" name="Group 32"/>
          <p:cNvGrpSpPr>
            <a:grpSpLocks/>
          </p:cNvGrpSpPr>
          <p:nvPr/>
        </p:nvGrpSpPr>
        <p:grpSpPr bwMode="auto">
          <a:xfrm>
            <a:off x="0" y="1447800"/>
            <a:ext cx="9144000" cy="76200"/>
            <a:chOff x="0" y="480"/>
            <a:chExt cx="5760" cy="48"/>
          </a:xfrm>
        </p:grpSpPr>
        <p:sp>
          <p:nvSpPr>
            <p:cNvPr id="12318" name="Line 33"/>
            <p:cNvSpPr>
              <a:spLocks noChangeShapeType="1"/>
            </p:cNvSpPr>
            <p:nvPr/>
          </p:nvSpPr>
          <p:spPr bwMode="auto">
            <a:xfrm>
              <a:off x="0" y="528"/>
              <a:ext cx="576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34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4" name="Text Box 35"/>
          <p:cNvSpPr txBox="1">
            <a:spLocks noChangeArrowheads="1"/>
          </p:cNvSpPr>
          <p:nvPr/>
        </p:nvSpPr>
        <p:spPr bwMode="auto">
          <a:xfrm>
            <a:off x="0" y="1057275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(Dynamic Fuel Cycle Modelling: Abdou/Kuan et al. 1986, 1999)</a:t>
            </a:r>
          </a:p>
        </p:txBody>
      </p:sp>
      <p:sp>
        <p:nvSpPr>
          <p:cNvPr id="12315" name="Line 36"/>
          <p:cNvSpPr>
            <a:spLocks noChangeShapeType="1"/>
          </p:cNvSpPr>
          <p:nvPr/>
        </p:nvSpPr>
        <p:spPr bwMode="auto">
          <a:xfrm rot="10800000" flipH="1">
            <a:off x="1447800" y="3352800"/>
            <a:ext cx="609600" cy="0"/>
          </a:xfrm>
          <a:prstGeom prst="line">
            <a:avLst/>
          </a:prstGeom>
          <a:noFill/>
          <a:ln w="254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6" name="Line 37"/>
          <p:cNvSpPr>
            <a:spLocks noChangeShapeType="1"/>
          </p:cNvSpPr>
          <p:nvPr/>
        </p:nvSpPr>
        <p:spPr bwMode="auto">
          <a:xfrm flipH="1">
            <a:off x="1447800" y="2743200"/>
            <a:ext cx="609600" cy="0"/>
          </a:xfrm>
          <a:prstGeom prst="line">
            <a:avLst/>
          </a:prstGeom>
          <a:noFill/>
          <a:ln w="2540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7" name="Text Box 38"/>
          <p:cNvSpPr txBox="1">
            <a:spLocks noChangeArrowheads="1"/>
          </p:cNvSpPr>
          <p:nvPr/>
        </p:nvSpPr>
        <p:spPr bwMode="auto">
          <a:xfrm>
            <a:off x="0" y="66675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Arial" charset="0"/>
              </a:rPr>
              <a:t>Dynamic fuel cycle models were developed to calculate</a:t>
            </a:r>
            <a:br>
              <a:rPr lang="en-US" sz="2000" b="1">
                <a:solidFill>
                  <a:srgbClr val="FF0000"/>
                </a:solidFill>
                <a:latin typeface="Arial" charset="0"/>
              </a:rPr>
            </a:br>
            <a:r>
              <a:rPr lang="en-US" sz="2000" b="1">
                <a:solidFill>
                  <a:srgbClr val="FF0000"/>
                </a:solidFill>
                <a:latin typeface="Arial" charset="0"/>
              </a:rPr>
              <a:t> time-dependent tritium flow rates and inventories</a:t>
            </a:r>
            <a:br>
              <a:rPr lang="en-US" sz="2000" b="1">
                <a:solidFill>
                  <a:srgbClr val="FF0000"/>
                </a:solidFill>
                <a:latin typeface="Arial" charset="0"/>
              </a:rPr>
            </a:br>
            <a:r>
              <a:rPr lang="en-US" sz="2000" b="1">
                <a:solidFill>
                  <a:schemeClr val="accent2"/>
                </a:solidFill>
                <a:latin typeface="Arial" charset="0"/>
              </a:rPr>
              <a:t>Such models are essential to predict the required TBR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0000"/>
          </a:solidFill>
          <a:ln>
            <a:solidFill>
              <a:srgbClr val="0000FF"/>
            </a:solidFill>
          </a:ln>
        </p:spPr>
        <p:txBody>
          <a:bodyPr/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2800" kern="0" dirty="0" smtClean="0">
                <a:solidFill>
                  <a:srgbClr val="FFFFFF"/>
                </a:solidFill>
                <a:latin typeface="Times" pitchFamily="18" charset="0"/>
                <a:cs typeface="+mn-cs"/>
              </a:rPr>
              <a:t>Key Parameters Affecting Tritium inventory </a:t>
            </a:r>
            <a:r>
              <a:rPr lang="en-US" altLang="ja-JP" sz="2400" kern="0" dirty="0" smtClean="0">
                <a:solidFill>
                  <a:srgbClr val="FFFFFF"/>
                </a:solidFill>
                <a:latin typeface="Times" pitchFamily="18" charset="0"/>
                <a:cs typeface="+mn-cs"/>
              </a:rPr>
              <a:t>( and amount of tritium loss by radioactive decay)</a:t>
            </a:r>
            <a:r>
              <a:rPr lang="en-US" altLang="ja-JP" sz="2800" kern="0" dirty="0" smtClean="0">
                <a:solidFill>
                  <a:srgbClr val="FFFFFF"/>
                </a:solidFill>
                <a:latin typeface="Times" pitchFamily="18" charset="0"/>
                <a:cs typeface="+mn-cs"/>
              </a:rPr>
              <a:t>, and hence, Required TBR</a:t>
            </a:r>
            <a:endParaRPr lang="en-US" sz="3600" kern="0" dirty="0" smtClean="0">
              <a:solidFill>
                <a:srgbClr val="000000"/>
              </a:solidFill>
              <a:latin typeface="Times" pitchFamily="18" charset="0"/>
              <a:ea typeface="ＭＳ Ｐゴシック" charset="-128"/>
              <a:cs typeface="+mn-cs"/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304799" y="1042736"/>
            <a:ext cx="8538411" cy="5632450"/>
          </a:xfrm>
          <a:prstGeom prst="rect">
            <a:avLst/>
          </a:prstGeom>
          <a:gradFill rotWithShape="0">
            <a:gsLst>
              <a:gs pos="0">
                <a:srgbClr val="FCFFBF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Times" pitchFamily="18" charset="0"/>
              <a:buAutoNum type="arabicParenR"/>
            </a:pPr>
            <a:r>
              <a:rPr lang="en-US" sz="2400" dirty="0">
                <a:solidFill>
                  <a:srgbClr val="CA1600"/>
                </a:solidFill>
                <a:latin typeface="Times New Roman" pitchFamily="18" charset="0"/>
              </a:rPr>
              <a:t>doubling time</a:t>
            </a:r>
            <a:r>
              <a:rPr lang="en-US" sz="2400" dirty="0">
                <a:latin typeface="Times New Roman" pitchFamily="18" charset="0"/>
              </a:rPr>
              <a:t> for fusion power plants </a:t>
            </a:r>
          </a:p>
          <a:p>
            <a:pPr marL="457200" indent="-457200">
              <a:spcBef>
                <a:spcPct val="50000"/>
              </a:spcBef>
              <a:buFont typeface="Times" pitchFamily="18" charset="0"/>
              <a:buAutoNum type="arabicParenR"/>
            </a:pPr>
            <a:r>
              <a:rPr lang="en-US" sz="2400" dirty="0">
                <a:solidFill>
                  <a:srgbClr val="CA1600"/>
                </a:solidFill>
                <a:latin typeface="Times New Roman" pitchFamily="18" charset="0"/>
              </a:rPr>
              <a:t>Tritium burn-up fraction</a:t>
            </a:r>
            <a:r>
              <a:rPr lang="en-US" sz="2400" dirty="0">
                <a:latin typeface="Times New Roman" pitchFamily="18" charset="0"/>
              </a:rPr>
              <a:t> in the plasma </a:t>
            </a:r>
            <a:r>
              <a:rPr lang="en-US" sz="2400" dirty="0" err="1">
                <a:latin typeface="Times New Roman" pitchFamily="18" charset="0"/>
              </a:rPr>
              <a:t>f</a:t>
            </a:r>
            <a:r>
              <a:rPr lang="en-US" sz="2400" baseline="-25000" dirty="0" err="1">
                <a:latin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  <a:buFont typeface="Times" pitchFamily="18" charset="0"/>
              <a:buAutoNum type="arabicParenR"/>
            </a:pPr>
            <a:r>
              <a:rPr lang="en-US" sz="2400" dirty="0">
                <a:solidFill>
                  <a:srgbClr val="C00000"/>
                </a:solidFill>
                <a:latin typeface="Times New Roman" pitchFamily="18" charset="0"/>
              </a:rPr>
              <a:t>fueling efficiency</a:t>
            </a:r>
          </a:p>
          <a:p>
            <a:pPr marL="457200" indent="-457200">
              <a:spcBef>
                <a:spcPct val="50000"/>
              </a:spcBef>
              <a:buFont typeface="Times" pitchFamily="18" charset="0"/>
              <a:buAutoNum type="arabicParenR"/>
            </a:pPr>
            <a:r>
              <a:rPr lang="en-US" sz="2400" dirty="0">
                <a:solidFill>
                  <a:srgbClr val="0A00E1"/>
                </a:solidFill>
                <a:latin typeface="Times New Roman" pitchFamily="18" charset="0"/>
              </a:rPr>
              <a:t>time required for tritium processing</a:t>
            </a:r>
            <a:r>
              <a:rPr lang="en-US" sz="2400" dirty="0">
                <a:latin typeface="Times New Roman" pitchFamily="18" charset="0"/>
              </a:rPr>
              <a:t> of various tritium-containing streams (e.g. plasma exhaust, tritium-extraction fluids from the blanket), </a:t>
            </a:r>
            <a:r>
              <a:rPr lang="en-US" sz="2400" dirty="0" err="1">
                <a:latin typeface="Times New Roman" pitchFamily="18" charset="0"/>
              </a:rPr>
              <a:t>t</a:t>
            </a:r>
            <a:r>
              <a:rPr lang="en-US" sz="2400" baseline="-25000" dirty="0" err="1">
                <a:latin typeface="Times New Roman" pitchFamily="18" charset="0"/>
              </a:rPr>
              <a:t>tp</a:t>
            </a:r>
            <a:endParaRPr lang="en-US" sz="2400" dirty="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 typeface="Times" pitchFamily="18" charset="0"/>
              <a:buAutoNum type="arabicParenR"/>
            </a:pPr>
            <a:r>
              <a:rPr lang="en-US" sz="2400" dirty="0">
                <a:solidFill>
                  <a:srgbClr val="CA1600"/>
                </a:solidFill>
                <a:latin typeface="Times New Roman" pitchFamily="18" charset="0"/>
              </a:rPr>
              <a:t>“reserve time”,</a:t>
            </a:r>
            <a:r>
              <a:rPr lang="en-US" sz="2400" dirty="0">
                <a:latin typeface="Times New Roman" pitchFamily="18" charset="0"/>
              </a:rPr>
              <a:t> i.e. days of tritium supply kept in “reserve” storage to keep plasma and plant operational in case of any malfunction in tritium processing system</a:t>
            </a:r>
          </a:p>
          <a:p>
            <a:pPr marL="457200" indent="-457200">
              <a:spcBef>
                <a:spcPct val="50000"/>
              </a:spcBef>
              <a:buFont typeface="Times" pitchFamily="18" charset="0"/>
              <a:buAutoNum type="arabicParenR"/>
            </a:pPr>
            <a:r>
              <a:rPr lang="en-US" sz="2400" dirty="0">
                <a:solidFill>
                  <a:srgbClr val="0A00E1"/>
                </a:solidFill>
                <a:latin typeface="Times New Roman" pitchFamily="18" charset="0"/>
              </a:rPr>
              <a:t>parameters and conditions</a:t>
            </a:r>
            <a:r>
              <a:rPr lang="en-US" sz="2400" dirty="0">
                <a:latin typeface="Times New Roman" pitchFamily="18" charset="0"/>
              </a:rPr>
              <a:t> that lead to </a:t>
            </a:r>
            <a:r>
              <a:rPr lang="en-US" sz="2400" dirty="0">
                <a:solidFill>
                  <a:srgbClr val="0A00E1"/>
                </a:solidFill>
                <a:latin typeface="Times New Roman" pitchFamily="18" charset="0"/>
              </a:rPr>
              <a:t>large “trapped” inventories</a:t>
            </a:r>
            <a:r>
              <a:rPr lang="en-US" sz="2400" dirty="0">
                <a:latin typeface="Times New Roman" pitchFamily="18" charset="0"/>
              </a:rPr>
              <a:t> in reactor components (e.g. in </a:t>
            </a:r>
            <a:r>
              <a:rPr lang="en-US" sz="2400" dirty="0" err="1">
                <a:latin typeface="Times New Roman" pitchFamily="18" charset="0"/>
              </a:rPr>
              <a:t>divertor</a:t>
            </a:r>
            <a:r>
              <a:rPr lang="en-US" sz="2400" dirty="0">
                <a:latin typeface="Times New Roman" pitchFamily="18" charset="0"/>
              </a:rPr>
              <a:t>, FW, blanket)</a:t>
            </a:r>
          </a:p>
          <a:p>
            <a:pPr marL="457200" indent="-457200">
              <a:spcBef>
                <a:spcPct val="50000"/>
              </a:spcBef>
              <a:buFont typeface="Times" pitchFamily="18" charset="0"/>
              <a:buAutoNum type="arabicParenR"/>
            </a:pPr>
            <a:r>
              <a:rPr lang="en-US" sz="2400" dirty="0">
                <a:solidFill>
                  <a:srgbClr val="0A00E1"/>
                </a:solidFill>
                <a:latin typeface="Times New Roman" pitchFamily="18" charset="0"/>
              </a:rPr>
              <a:t>inefficiencies</a:t>
            </a:r>
            <a:r>
              <a:rPr lang="en-US" sz="2400" dirty="0">
                <a:latin typeface="Times New Roman" pitchFamily="18" charset="0"/>
              </a:rPr>
              <a:t> in various </a:t>
            </a:r>
            <a:r>
              <a:rPr lang="en-US" sz="2400" dirty="0">
                <a:solidFill>
                  <a:srgbClr val="0A00E1"/>
                </a:solidFill>
                <a:latin typeface="Times New Roman" pitchFamily="18" charset="0"/>
              </a:rPr>
              <a:t>tritium processing schemes</a:t>
            </a:r>
            <a:r>
              <a:rPr lang="en-US" sz="2400" dirty="0">
                <a:latin typeface="Times New Roman" pitchFamily="18" charset="0"/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50812" y="6472993"/>
            <a:ext cx="449179" cy="344738"/>
          </a:xfrm>
        </p:spPr>
        <p:txBody>
          <a:bodyPr/>
          <a:lstStyle/>
          <a:p>
            <a:pPr>
              <a:defRPr/>
            </a:pPr>
            <a:r>
              <a:rPr lang="en-US" smtClean="0"/>
              <a:t>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2225"/>
            <a:ext cx="8229600" cy="409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Tritium Burn-up Fraction </a:t>
            </a:r>
            <a:endParaRPr lang="en-US" sz="3600" dirty="0"/>
          </a:p>
        </p:txBody>
      </p:sp>
      <p:sp>
        <p:nvSpPr>
          <p:cNvPr id="4116" name="Content Placeholder 4"/>
          <p:cNvSpPr>
            <a:spLocks noGrp="1"/>
          </p:cNvSpPr>
          <p:nvPr>
            <p:ph idx="1"/>
          </p:nvPr>
        </p:nvSpPr>
        <p:spPr>
          <a:xfrm>
            <a:off x="148284" y="495300"/>
            <a:ext cx="8763000" cy="63246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2000" dirty="0" smtClean="0">
                <a:solidFill>
                  <a:srgbClr val="1B0696"/>
                </a:solidFill>
              </a:rPr>
              <a:t>Tritium Burn-up Fraction	              the probability that a tritium atom injected (and penetrates into) the plasma will undergo a fusion reaction before it escapes.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dirty="0" smtClean="0"/>
              <a:t>	fusion reaction rate / tritium fueling rate</a:t>
            </a:r>
          </a:p>
          <a:p>
            <a:pPr marL="0" indent="0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2000" dirty="0" smtClean="0"/>
              <a:t>Fueling rate (S) = fuel injection rate (J)  x  fueling efficiency  </a:t>
            </a:r>
          </a:p>
          <a:p>
            <a:pPr marL="0" indent="0" eaLnBrk="1" hangingPunct="1">
              <a:spcBef>
                <a:spcPts val="1800"/>
              </a:spcBef>
              <a:buFont typeface="Arial" charset="0"/>
              <a:buNone/>
            </a:pPr>
            <a:r>
              <a:rPr lang="en-US" sz="2000" dirty="0" smtClean="0"/>
              <a:t>   ion particle balance :				[Eq. 1]</a:t>
            </a:r>
            <a:br>
              <a:rPr lang="en-US" sz="2000" dirty="0" smtClean="0"/>
            </a:br>
            <a:r>
              <a:rPr lang="en-US" sz="2000" dirty="0" smtClean="0"/>
              <a:t>    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 dirty="0" smtClean="0"/>
              <a:t>            Fusion reaction rate </a:t>
            </a:r>
          </a:p>
          <a:p>
            <a:pPr marL="0" indent="0" eaLnBrk="1" hangingPunct="1">
              <a:spcBef>
                <a:spcPts val="1800"/>
              </a:spcBef>
              <a:buNone/>
            </a:pPr>
            <a:r>
              <a:rPr lang="en-US" sz="2000" dirty="0" smtClean="0"/>
              <a:t>            Loss rate from the plasma, typically assumed to be</a:t>
            </a:r>
          </a:p>
          <a:p>
            <a:pPr marL="0" indent="0" eaLnBrk="1" hangingPunct="1">
              <a:spcBef>
                <a:spcPts val="1800"/>
              </a:spcBef>
              <a:buNone/>
            </a:pPr>
            <a:r>
              <a:rPr lang="en-US" sz="2000" dirty="0" smtClean="0"/>
              <a:t>             particle confinement time        </a:t>
            </a:r>
            <a:endParaRPr lang="en-US" sz="1600" b="1" u="sng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dirty="0" smtClean="0"/>
              <a:t>				      (in </a:t>
            </a:r>
            <a:r>
              <a:rPr lang="en-US" sz="2000" dirty="0" err="1" smtClean="0"/>
              <a:t>Eq</a:t>
            </a:r>
            <a:r>
              <a:rPr lang="en-US" sz="2000" dirty="0" smtClean="0"/>
              <a:t> 1 ignored recycling from the edge, it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b="1" u="sng" dirty="0" smtClean="0"/>
              <a:t>For steady state</a:t>
            </a:r>
            <a:r>
              <a:rPr lang="en-US" sz="2000" b="1" dirty="0" smtClean="0"/>
              <a:t>:			       </a:t>
            </a:r>
            <a:r>
              <a:rPr lang="en-US" sz="2000" dirty="0" smtClean="0"/>
              <a:t>modifies     to become			 )</a:t>
            </a:r>
            <a:endParaRPr lang="en-US" sz="1600" dirty="0" smtClean="0"/>
          </a:p>
          <a:p>
            <a:pPr marL="0" indent="0" eaLnBrk="1" hangingPunct="1">
              <a:spcBef>
                <a:spcPts val="300"/>
              </a:spcBef>
              <a:buFont typeface="Arial" charset="0"/>
              <a:buNone/>
            </a:pPr>
            <a:endParaRPr lang="en-US" sz="2400" dirty="0" smtClean="0"/>
          </a:p>
          <a:p>
            <a:pPr marL="0" indent="0" eaLnBrk="1" hangingPunct="1">
              <a:spcBef>
                <a:spcPts val="300"/>
              </a:spcBef>
              <a:buFont typeface="Arial" charset="0"/>
              <a:buNone/>
            </a:pPr>
            <a:endParaRPr lang="en-US" sz="2400" dirty="0" smtClean="0"/>
          </a:p>
          <a:p>
            <a:pPr marL="0" indent="0" eaLnBrk="1" hangingPunct="1">
              <a:spcBef>
                <a:spcPts val="300"/>
              </a:spcBef>
              <a:buFont typeface="Arial" charset="0"/>
              <a:buNone/>
            </a:pPr>
            <a:endParaRPr lang="en-US" sz="2400" dirty="0" smtClean="0"/>
          </a:p>
          <a:p>
            <a:pPr marL="0" indent="0" eaLnBrk="1" hangingPunct="1">
              <a:spcBef>
                <a:spcPts val="300"/>
              </a:spcBef>
              <a:buFont typeface="Arial" charset="0"/>
              <a:buNone/>
            </a:pPr>
            <a:r>
              <a:rPr lang="en-US" sz="2400" dirty="0" smtClean="0"/>
              <a:t>     can be increased only by increasing the confinement time     and n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dirty="0" smtClean="0"/>
              <a:t>	  </a:t>
            </a:r>
          </a:p>
          <a:p>
            <a:pPr marL="0" indent="0" eaLnBrk="1" hangingPunct="1">
              <a:lnSpc>
                <a:spcPct val="150000"/>
              </a:lnSpc>
              <a:buFont typeface="Arial" charset="0"/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150000"/>
              </a:lnSpc>
              <a:buFont typeface="Arial" charset="0"/>
              <a:buNone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</a:pPr>
            <a:endParaRPr lang="en-US" sz="2400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801938" y="603250"/>
          <a:ext cx="933450" cy="446088"/>
        </p:xfrm>
        <a:graphic>
          <a:graphicData uri="http://schemas.openxmlformats.org/presentationml/2006/ole">
            <p:oleObj spid="_x0000_s4098" name="Equation" r:id="rId4" imgW="406080" imgH="203040" progId="Equation.3">
              <p:embed/>
            </p:oleObj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457200" y="1471613"/>
          <a:ext cx="671513" cy="446087"/>
        </p:xfrm>
        <a:graphic>
          <a:graphicData uri="http://schemas.openxmlformats.org/presentationml/2006/ole">
            <p:oleObj spid="_x0000_s4099" name="Equation" r:id="rId5" imgW="291960" imgH="203040" progId="Equation.3">
              <p:embed/>
            </p:oleObj>
          </a:graphicData>
        </a:graphic>
      </p:graphicFrame>
      <p:graphicFrame>
        <p:nvGraphicFramePr>
          <p:cNvPr id="4101" name="Object 6"/>
          <p:cNvGraphicFramePr>
            <a:graphicFrameLocks noChangeAspect="1"/>
          </p:cNvGraphicFramePr>
          <p:nvPr/>
        </p:nvGraphicFramePr>
        <p:xfrm>
          <a:off x="2830286" y="2286227"/>
          <a:ext cx="2732314" cy="865187"/>
        </p:xfrm>
        <a:graphic>
          <a:graphicData uri="http://schemas.openxmlformats.org/presentationml/2006/ole">
            <p:oleObj spid="_x0000_s4101" name="Equation" r:id="rId6" imgW="1091880" imgH="393480" progId="Equation.3">
              <p:embed/>
            </p:oleObj>
          </a:graphicData>
        </a:graphic>
      </p:graphicFrame>
      <p:graphicFrame>
        <p:nvGraphicFramePr>
          <p:cNvPr id="4102" name="Object 7"/>
          <p:cNvGraphicFramePr>
            <a:graphicFrameLocks noChangeAspect="1"/>
          </p:cNvGraphicFramePr>
          <p:nvPr/>
        </p:nvGraphicFramePr>
        <p:xfrm>
          <a:off x="257175" y="3148013"/>
          <a:ext cx="614363" cy="361950"/>
        </p:xfrm>
        <a:graphic>
          <a:graphicData uri="http://schemas.openxmlformats.org/presentationml/2006/ole">
            <p:oleObj spid="_x0000_s4102" name="Equation" r:id="rId7" imgW="279360" imgH="164880" progId="Equation.3">
              <p:embed/>
            </p:oleObj>
          </a:graphicData>
        </a:graphic>
      </p:graphicFrame>
      <p:graphicFrame>
        <p:nvGraphicFramePr>
          <p:cNvPr id="4103" name="Object 8"/>
          <p:cNvGraphicFramePr>
            <a:graphicFrameLocks/>
          </p:cNvGraphicFramePr>
          <p:nvPr/>
        </p:nvGraphicFramePr>
        <p:xfrm>
          <a:off x="3097213" y="2906713"/>
          <a:ext cx="2193925" cy="865187"/>
        </p:xfrm>
        <a:graphic>
          <a:graphicData uri="http://schemas.openxmlformats.org/presentationml/2006/ole">
            <p:oleObj spid="_x0000_s4103" name="Equation" r:id="rId8" imgW="876240" imgH="393480" progId="Equation.3">
              <p:embed/>
            </p:oleObj>
          </a:graphicData>
        </a:graphic>
      </p:graphicFrame>
      <p:graphicFrame>
        <p:nvGraphicFramePr>
          <p:cNvPr id="4104" name="Object 9"/>
          <p:cNvGraphicFramePr>
            <a:graphicFrameLocks noChangeAspect="1"/>
          </p:cNvGraphicFramePr>
          <p:nvPr/>
        </p:nvGraphicFramePr>
        <p:xfrm>
          <a:off x="249238" y="3675063"/>
          <a:ext cx="641350" cy="390525"/>
        </p:xfrm>
        <a:graphic>
          <a:graphicData uri="http://schemas.openxmlformats.org/presentationml/2006/ole">
            <p:oleObj spid="_x0000_s4104" name="Equation" r:id="rId9" imgW="291960" imgH="177480" progId="Equation.3">
              <p:embed/>
            </p:oleObj>
          </a:graphicData>
        </a:graphic>
      </p:graphicFrame>
      <p:graphicFrame>
        <p:nvGraphicFramePr>
          <p:cNvPr id="4106" name="Object 11"/>
          <p:cNvGraphicFramePr>
            <a:graphicFrameLocks noChangeAspect="1"/>
          </p:cNvGraphicFramePr>
          <p:nvPr/>
        </p:nvGraphicFramePr>
        <p:xfrm>
          <a:off x="6180200" y="3442117"/>
          <a:ext cx="1004888" cy="865187"/>
        </p:xfrm>
        <a:graphic>
          <a:graphicData uri="http://schemas.openxmlformats.org/presentationml/2006/ole">
            <p:oleObj spid="_x0000_s4106" name="Equation" r:id="rId10" imgW="457200" imgH="393480" progId="Equation.3">
              <p:embed/>
            </p:oleObj>
          </a:graphicData>
        </a:graphic>
      </p:graphicFrame>
      <p:graphicFrame>
        <p:nvGraphicFramePr>
          <p:cNvPr id="4107" name="Object 12"/>
          <p:cNvGraphicFramePr>
            <a:graphicFrameLocks noChangeAspect="1"/>
          </p:cNvGraphicFramePr>
          <p:nvPr/>
        </p:nvGraphicFramePr>
        <p:xfrm>
          <a:off x="6259513" y="1933324"/>
          <a:ext cx="642937" cy="466725"/>
        </p:xfrm>
        <a:graphic>
          <a:graphicData uri="http://schemas.openxmlformats.org/presentationml/2006/ole">
            <p:oleObj spid="_x0000_s4107" name="Equation" r:id="rId11" imgW="279360" imgH="203040" progId="Equation.3">
              <p:embed/>
            </p:oleObj>
          </a:graphicData>
        </a:graphic>
      </p:graphicFrame>
      <p:graphicFrame>
        <p:nvGraphicFramePr>
          <p:cNvPr id="4108" name="Object 13"/>
          <p:cNvGraphicFramePr>
            <a:graphicFrameLocks noChangeAspect="1"/>
          </p:cNvGraphicFramePr>
          <p:nvPr/>
        </p:nvGraphicFramePr>
        <p:xfrm>
          <a:off x="335631" y="4290927"/>
          <a:ext cx="554037" cy="320675"/>
        </p:xfrm>
        <a:graphic>
          <a:graphicData uri="http://schemas.openxmlformats.org/presentationml/2006/ole">
            <p:oleObj spid="_x0000_s4108" name="Equation" r:id="rId12" imgW="241200" imgH="139680" progId="Equation.3">
              <p:embed/>
            </p:oleObj>
          </a:graphicData>
        </a:graphic>
      </p:graphicFrame>
      <p:graphicFrame>
        <p:nvGraphicFramePr>
          <p:cNvPr id="4109" name="Object 14"/>
          <p:cNvGraphicFramePr>
            <a:graphicFrameLocks noChangeAspect="1"/>
          </p:cNvGraphicFramePr>
          <p:nvPr/>
        </p:nvGraphicFramePr>
        <p:xfrm>
          <a:off x="2013870" y="4809371"/>
          <a:ext cx="1674812" cy="390525"/>
        </p:xfrm>
        <a:graphic>
          <a:graphicData uri="http://schemas.openxmlformats.org/presentationml/2006/ole">
            <p:oleObj spid="_x0000_s4109" name="Equation" r:id="rId13" imgW="761760" imgH="177480" progId="Equation.3">
              <p:embed/>
            </p:oleObj>
          </a:graphicData>
        </a:graphic>
      </p:graphicFrame>
      <p:graphicFrame>
        <p:nvGraphicFramePr>
          <p:cNvPr id="4110" name="Object 15"/>
          <p:cNvGraphicFramePr>
            <a:graphicFrameLocks noChangeAspect="1"/>
          </p:cNvGraphicFramePr>
          <p:nvPr/>
        </p:nvGraphicFramePr>
        <p:xfrm>
          <a:off x="1114425" y="5352296"/>
          <a:ext cx="2708275" cy="865187"/>
        </p:xfrm>
        <a:graphic>
          <a:graphicData uri="http://schemas.openxmlformats.org/presentationml/2006/ole">
            <p:oleObj spid="_x0000_s4110" name="Equation" r:id="rId14" imgW="1231560" imgH="393480" progId="Equation.3">
              <p:embed/>
            </p:oleObj>
          </a:graphicData>
        </a:graphic>
      </p:graphicFrame>
      <p:graphicFrame>
        <p:nvGraphicFramePr>
          <p:cNvPr id="4111" name="Object 16"/>
          <p:cNvGraphicFramePr>
            <a:graphicFrameLocks noChangeAspect="1"/>
          </p:cNvGraphicFramePr>
          <p:nvPr/>
        </p:nvGraphicFramePr>
        <p:xfrm>
          <a:off x="163513" y="6405476"/>
          <a:ext cx="379412" cy="446088"/>
        </p:xfrm>
        <a:graphic>
          <a:graphicData uri="http://schemas.openxmlformats.org/presentationml/2006/ole">
            <p:oleObj spid="_x0000_s4111" name="Equation" r:id="rId15" imgW="164880" imgH="203040" progId="Equation.3">
              <p:embed/>
            </p:oleObj>
          </a:graphicData>
        </a:graphic>
      </p:graphicFrame>
      <p:graphicFrame>
        <p:nvGraphicFramePr>
          <p:cNvPr id="4112" name="Object 17"/>
          <p:cNvGraphicFramePr>
            <a:graphicFrameLocks noChangeAspect="1"/>
          </p:cNvGraphicFramePr>
          <p:nvPr/>
        </p:nvGraphicFramePr>
        <p:xfrm>
          <a:off x="7729629" y="6473739"/>
          <a:ext cx="292100" cy="307975"/>
        </p:xfrm>
        <a:graphic>
          <a:graphicData uri="http://schemas.openxmlformats.org/presentationml/2006/ole">
            <p:oleObj spid="_x0000_s4112" name="Equation" r:id="rId16" imgW="126720" imgH="139680" progId="Equation.3">
              <p:embed/>
            </p:oleObj>
          </a:graphicData>
        </a:graphic>
      </p:graphicFrame>
      <p:graphicFrame>
        <p:nvGraphicFramePr>
          <p:cNvPr id="4113" name="Object 18"/>
          <p:cNvGraphicFramePr>
            <a:graphicFrameLocks/>
          </p:cNvGraphicFramePr>
          <p:nvPr/>
        </p:nvGraphicFramePr>
        <p:xfrm>
          <a:off x="4632325" y="5338008"/>
          <a:ext cx="3328988" cy="865188"/>
        </p:xfrm>
        <a:graphic>
          <a:graphicData uri="http://schemas.openxmlformats.org/presentationml/2006/ole">
            <p:oleObj spid="_x0000_s4113" name="Equation" r:id="rId17" imgW="1333440" imgH="393480" progId="Equation.3">
              <p:embed/>
            </p:oleObj>
          </a:graphicData>
        </a:graphic>
      </p:graphicFrame>
      <p:graphicFrame>
        <p:nvGraphicFramePr>
          <p:cNvPr id="4114" name="Object 3"/>
          <p:cNvGraphicFramePr>
            <a:graphicFrameLocks noChangeAspect="1"/>
          </p:cNvGraphicFramePr>
          <p:nvPr/>
        </p:nvGraphicFramePr>
        <p:xfrm>
          <a:off x="6551613" y="-69850"/>
          <a:ext cx="944562" cy="533400"/>
        </p:xfrm>
        <a:graphic>
          <a:graphicData uri="http://schemas.openxmlformats.org/presentationml/2006/ole">
            <p:oleObj spid="_x0000_s4114" name="Equation" r:id="rId18" imgW="266400" imgH="203040" progId="Equation.3">
              <p:embed/>
            </p:oleObj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8771036" y="6521120"/>
            <a:ext cx="348916" cy="320675"/>
          </a:xfrm>
        </p:spPr>
        <p:txBody>
          <a:bodyPr/>
          <a:lstStyle/>
          <a:p>
            <a:pPr>
              <a:defRPr/>
            </a:pPr>
            <a:fld id="{E1690EBF-A739-407C-B3EF-432ABB572F9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609991" y="4733679"/>
          <a:ext cx="1901825" cy="503237"/>
        </p:xfrm>
        <a:graphic>
          <a:graphicData uri="http://schemas.openxmlformats.org/presentationml/2006/ole">
            <p:oleObj spid="_x0000_s4115" name="Equation" r:id="rId19" imgW="863280" imgH="228600" progId="Equation.3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/>
          </p:cNvGraphicFramePr>
          <p:nvPr/>
        </p:nvGraphicFramePr>
        <p:xfrm>
          <a:off x="5187823" y="4878388"/>
          <a:ext cx="292100" cy="307975"/>
        </p:xfrm>
        <a:graphic>
          <a:graphicData uri="http://schemas.openxmlformats.org/presentationml/2006/ole">
            <p:oleObj spid="_x0000_s4120" name="Equation" r:id="rId20" imgW="12672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98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Tritium Inventory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464" y="552311"/>
            <a:ext cx="8977312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4213" indent="-684213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	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The tritium inventory in systems associated with the plasma (in fueling storage, plasma exhaust, etc.) is inversely proportional to the tritium burn-up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fraction and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fueling efficiency, and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proportional to  “time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to process tritium, </a:t>
            </a:r>
            <a:r>
              <a:rPr lang="en-US" i="1" dirty="0" err="1">
                <a:solidFill>
                  <a:prstClr val="black"/>
                </a:solidFill>
                <a:latin typeface="Calibri"/>
              </a:rPr>
              <a:t>t</a:t>
            </a:r>
            <a:r>
              <a:rPr lang="en-US" i="1" baseline="-25000" dirty="0" err="1">
                <a:solidFill>
                  <a:prstClr val="black"/>
                </a:solidFill>
                <a:latin typeface="Calibri"/>
              </a:rPr>
              <a:t>tp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”.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			</a:t>
            </a:r>
            <a:r>
              <a:rPr lang="en-US" sz="1700" i="1" dirty="0" err="1" smtClean="0">
                <a:solidFill>
                  <a:prstClr val="black"/>
                </a:solidFill>
                <a:latin typeface="Calibri"/>
              </a:rPr>
              <a:t>t</a:t>
            </a:r>
            <a:r>
              <a:rPr lang="en-US" sz="1700" i="1" baseline="-25000" dirty="0" err="1" smtClean="0">
                <a:solidFill>
                  <a:prstClr val="black"/>
                </a:solidFill>
                <a:latin typeface="Calibri"/>
              </a:rPr>
              <a:t>tp</a:t>
            </a:r>
            <a:r>
              <a:rPr lang="en-US" sz="1700" dirty="0" smtClean="0">
                <a:solidFill>
                  <a:prstClr val="black"/>
                </a:solidFill>
                <a:latin typeface="Calibri"/>
              </a:rPr>
              <a:t> is the “tritium residence time”: time to go through the 				vacuum pumping, impurity separation, ISS, fuel fabrication and 			injection</a:t>
            </a:r>
            <a:endParaRPr lang="en-US" sz="1700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prstClr val="black"/>
                </a:solidFill>
                <a:latin typeface="Calibri"/>
              </a:rPr>
              <a:t>Implications of tritium burn-up fraction for ITER ~ </a:t>
            </a:r>
            <a:r>
              <a:rPr lang="en-US" sz="2000" b="1" u="sng" dirty="0" smtClean="0">
                <a:solidFill>
                  <a:prstClr val="black"/>
                </a:solidFill>
                <a:latin typeface="Calibri"/>
              </a:rPr>
              <a:t>0.3%</a:t>
            </a:r>
            <a:endParaRPr lang="en-US" sz="2000" b="1" u="sng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A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power reactor consumes ~ 0.5 kg per day, and if </a:t>
            </a:r>
            <a:r>
              <a:rPr lang="en-US" sz="2000" i="1" dirty="0" err="1" smtClean="0">
                <a:solidFill>
                  <a:prstClr val="black"/>
                </a:solidFill>
                <a:latin typeface="Calibri"/>
              </a:rPr>
              <a:t>t</a:t>
            </a:r>
            <a:r>
              <a:rPr lang="en-US" sz="2000" i="1" baseline="-25000" dirty="0" err="1" smtClean="0">
                <a:solidFill>
                  <a:prstClr val="black"/>
                </a:solidFill>
                <a:latin typeface="Calibri"/>
              </a:rPr>
              <a:t>tp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is ~ 24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hours like TSTA,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then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the tritium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inventory in the fuel storage will be &gt;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160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kg!! Totally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unacceptable. If </a:t>
            </a:r>
            <a:r>
              <a:rPr lang="en-US" sz="2000" i="1" dirty="0" err="1" smtClean="0">
                <a:solidFill>
                  <a:prstClr val="black"/>
                </a:solidFill>
                <a:latin typeface="Calibri"/>
              </a:rPr>
              <a:t>t</a:t>
            </a:r>
            <a:r>
              <a:rPr lang="en-US" sz="2000" i="1" baseline="-25000" dirty="0" err="1" smtClean="0">
                <a:solidFill>
                  <a:prstClr val="black"/>
                </a:solidFill>
                <a:latin typeface="Calibri"/>
              </a:rPr>
              <a:t>tp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is reduced to 4 hours, </a:t>
            </a:r>
            <a:r>
              <a:rPr lang="en-US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will be ~ 27 kg. Still too high!!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Calibri"/>
              </a:rPr>
              <a:t>A </a:t>
            </a:r>
            <a:r>
              <a:rPr lang="en-US" sz="2000" b="1" dirty="0">
                <a:solidFill>
                  <a:srgbClr val="C00000"/>
                </a:solidFill>
                <a:latin typeface="Calibri"/>
              </a:rPr>
              <a:t>power reactor with the same      as ITER would be unacceptable</a:t>
            </a:r>
            <a:r>
              <a:rPr lang="en-US" sz="2000" b="1" dirty="0" smtClean="0">
                <a:solidFill>
                  <a:srgbClr val="C00000"/>
                </a:solidFill>
                <a:latin typeface="Calibri"/>
              </a:rPr>
              <a:t>!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latin typeface="Calibri"/>
              </a:rPr>
              <a:t>(Note: Tritium inventories in other components, e.g. blanket, do not depend on burn fraction)</a:t>
            </a:r>
            <a:endParaRPr lang="en-US" dirty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         </a:t>
            </a:r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  -------------------------------------------------------------------------------------------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b="1" u="sng" dirty="0" smtClean="0">
                <a:solidFill>
                  <a:prstClr val="black"/>
                </a:solidFill>
                <a:latin typeface="Calibri"/>
              </a:rPr>
              <a:t>Why large tritium inventory is unacceptable</a:t>
            </a:r>
            <a:endParaRPr lang="en-US" sz="2000" b="1" u="sng" dirty="0">
              <a:solidFill>
                <a:prstClr val="black"/>
              </a:solidFill>
              <a:latin typeface="Calibri"/>
            </a:endParaRPr>
          </a:p>
          <a:p>
            <a:pPr marL="746125" lvl="1" indent="-288925" fontAlgn="auto">
              <a:spcBef>
                <a:spcPts val="60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Safety</a:t>
            </a:r>
          </a:p>
          <a:p>
            <a:pPr marL="746125" lvl="1" indent="-288925" fontAlgn="auto">
              <a:spcBef>
                <a:spcPts val="60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Power required to heat fueled tritium to plasma temperature (See D. Sze)</a:t>
            </a:r>
          </a:p>
          <a:p>
            <a:pPr marL="746125" lvl="1" indent="-288925" fontAlgn="auto">
              <a:spcBef>
                <a:spcPts val="60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Required tritium breeding ratio becomes much higher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304046" y="1458686"/>
          <a:ext cx="1900237" cy="903514"/>
        </p:xfrm>
        <a:graphic>
          <a:graphicData uri="http://schemas.openxmlformats.org/presentationml/2006/ole">
            <p:oleObj spid="_x0000_s5122" name="Equation" r:id="rId4" imgW="863280" imgH="419040" progId="Equation.3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284996" y="542839"/>
          <a:ext cx="557212" cy="381000"/>
        </p:xfrm>
        <a:graphic>
          <a:graphicData uri="http://schemas.openxmlformats.org/presentationml/2006/ole">
            <p:oleObj spid="_x0000_s5123" name="Equation" r:id="rId5" imgW="241200" imgH="164880" progId="Equation.3">
              <p:embed/>
            </p:oleObj>
          </a:graphicData>
        </a:graphic>
      </p:graphicFrame>
      <p:graphicFrame>
        <p:nvGraphicFramePr>
          <p:cNvPr id="5127" name="Object 16"/>
          <p:cNvGraphicFramePr>
            <a:graphicFrameLocks noChangeAspect="1"/>
          </p:cNvGraphicFramePr>
          <p:nvPr/>
        </p:nvGraphicFramePr>
        <p:xfrm>
          <a:off x="3387638" y="3822369"/>
          <a:ext cx="379412" cy="446088"/>
        </p:xfrm>
        <a:graphic>
          <a:graphicData uri="http://schemas.openxmlformats.org/presentationml/2006/ole">
            <p:oleObj spid="_x0000_s5127" name="Equation" r:id="rId6" imgW="164880" imgH="20304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10878" y="6460962"/>
            <a:ext cx="409074" cy="380833"/>
          </a:xfrm>
        </p:spPr>
        <p:txBody>
          <a:bodyPr/>
          <a:lstStyle/>
          <a:p>
            <a:pPr>
              <a:defRPr/>
            </a:pPr>
            <a:fld id="{E1690EBF-A739-407C-B3EF-432ABB572F9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ZKquer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ZKqu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ZKqu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Kqu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Kqu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Kqu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Kqu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Kqu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Kqu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Kquer 8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FF9900"/>
        </a:accent1>
        <a:accent2>
          <a:srgbClr val="00FFFF"/>
        </a:accent2>
        <a:accent3>
          <a:srgbClr val="AACACA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7142</TotalTime>
  <Words>1126</Words>
  <Application>Microsoft Office PowerPoint</Application>
  <PresentationFormat>On-screen Show (4:3)</PresentationFormat>
  <Paragraphs>199</Paragraphs>
  <Slides>15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Default Design</vt:lpstr>
      <vt:lpstr>FZKquer</vt:lpstr>
      <vt:lpstr>2_Office Theme</vt:lpstr>
      <vt:lpstr>1_Office Theme</vt:lpstr>
      <vt:lpstr>Office Theme</vt:lpstr>
      <vt:lpstr>1_Default Design</vt:lpstr>
      <vt:lpstr>Photo Editor-Foto</vt:lpstr>
      <vt:lpstr>Equation</vt:lpstr>
      <vt:lpstr>Document</vt:lpstr>
      <vt:lpstr>FNST Issue 1 Tritium Self Sufficiency</vt:lpstr>
      <vt:lpstr>Slide 2</vt:lpstr>
      <vt:lpstr>Slide 3</vt:lpstr>
      <vt:lpstr>CURRENT PROBLEMS IN TRYING TO ACCURATELY PREDICT ACHIEVABLE TBR</vt:lpstr>
      <vt:lpstr>When Can We Accurately Predict , Verify, and Validate Achievable TBR?</vt:lpstr>
      <vt:lpstr>Slide 6</vt:lpstr>
      <vt:lpstr>Key Parameters Affecting Tritium inventory ( and amount of tritium loss by radioactive decay), and hence, Required TBR</vt:lpstr>
      <vt:lpstr>Tritium Burn-up Fraction </vt:lpstr>
      <vt:lpstr>Tritium Inventory</vt:lpstr>
      <vt:lpstr>Slide 10</vt:lpstr>
      <vt:lpstr>Slide 11</vt:lpstr>
      <vt:lpstr>Slide 12</vt:lpstr>
      <vt:lpstr>Physics and Technology R&amp;D needs to assess the potential for achieving “Tritium Self-Sufficiency”</vt:lpstr>
      <vt:lpstr>R&amp;D for Tritium Self-Sufficiency (cont’d)</vt:lpstr>
      <vt:lpstr>References for Tritium Self Sufficiency (For further reading on details of modeling and analysis)</vt:lpstr>
    </vt:vector>
  </TitlesOfParts>
  <Company>UCLA Fusion Engineering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 on Fusion Nuclear Technology  Mohamed Abdou</dc:title>
  <dc:creator>lll</dc:creator>
  <cp:lastModifiedBy>a</cp:lastModifiedBy>
  <cp:revision>271</cp:revision>
  <dcterms:created xsi:type="dcterms:W3CDTF">2005-04-22T15:48:18Z</dcterms:created>
  <dcterms:modified xsi:type="dcterms:W3CDTF">2009-08-19T16:38:31Z</dcterms:modified>
</cp:coreProperties>
</file>