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57" r:id="rId4"/>
    <p:sldId id="275" r:id="rId5"/>
    <p:sldId id="276" r:id="rId6"/>
    <p:sldId id="277" r:id="rId7"/>
    <p:sldId id="279" r:id="rId8"/>
    <p:sldId id="278" r:id="rId9"/>
    <p:sldId id="282" r:id="rId10"/>
    <p:sldId id="286" r:id="rId11"/>
    <p:sldId id="287" r:id="rId12"/>
    <p:sldId id="283" r:id="rId13"/>
    <p:sldId id="284" r:id="rId14"/>
    <p:sldId id="285" r:id="rId15"/>
    <p:sldId id="288" r:id="rId16"/>
    <p:sldId id="289" r:id="rId17"/>
    <p:sldId id="290" r:id="rId18"/>
    <p:sldId id="291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>
        <p:scale>
          <a:sx n="80" d="100"/>
          <a:sy n="80" d="100"/>
        </p:scale>
        <p:origin x="-869" y="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E7E72C4-3303-4F44-9319-CA98E0AC5BC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6F16118-BDA9-4709-A14A-BCC013A56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EAF13-110D-467A-A2FA-D7894F897580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719138"/>
            <a:ext cx="4783138" cy="358933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041" y="4546954"/>
            <a:ext cx="5324226" cy="43081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5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EAF13-110D-467A-A2FA-D7894F897580}" type="slidenum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9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8250" y="719138"/>
            <a:ext cx="4783138" cy="358933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041" y="4546956"/>
            <a:ext cx="5324226" cy="4308161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36B4-61B9-4841-9136-EE5A009ED107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F152-04E7-442E-A609-D8D4B0E841FB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8AD0-9BBC-47F2-9A93-DC1AD0E5BC62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63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4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2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18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89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42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04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58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FF1F-7F5C-43C4-9C1A-C5613443FFAF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47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96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98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91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0137-1927-43C2-B489-E393DAACB9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6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</a:defRPr>
            </a:lvl1pPr>
          </a:lstStyle>
          <a:p>
            <a:fld id="{DCCF8DE7-9876-49F3-AA18-20300B20C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57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E4969-D2E8-437C-AFA9-8B364E31F1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6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</a:defRPr>
            </a:lvl1pPr>
          </a:lstStyle>
          <a:p>
            <a:fld id="{DCCF8DE7-9876-49F3-AA18-20300B20C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159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0B92-1BAB-448C-8124-4DED50451E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36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1B78-122D-4E7B-AF8E-F734758E0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13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225F-E3FC-4F3D-A5B1-5BA0415597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30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E4C9F-C605-4274-85E1-5341C2DBF7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92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6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</a:defRPr>
            </a:lvl1pPr>
          </a:lstStyle>
          <a:p>
            <a:fld id="{DCCF8DE7-9876-49F3-AA18-20300B20C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40F1-F01D-4F0B-A177-6CBA3B599F04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23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B697-82E6-44BD-AFE2-793888853A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00806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</a:defRPr>
            </a:lvl1pPr>
          </a:lstStyle>
          <a:p>
            <a:fld id="{DCCF8DE7-9876-49F3-AA18-20300B20C7C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64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4D7A9-CD6D-449C-91BC-CC6125D33B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22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714-3364-49AF-81A0-FF08B1A671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12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37C4-93DF-4ABE-971C-6E9AF8383F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2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A52F-6584-4817-976D-F79E35DE8F6C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85E2-BAD7-4FEE-B318-8CBA15413E21}" type="datetime1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9F8A-8B3D-4A00-A939-47A51696FFA1}" type="datetime1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0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E78E0-FD71-4AE3-BD09-D185ADA4C28D}" type="datetime1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C3D1-9769-43F3-BD0E-C820C80DFBDA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6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9EB3-3642-47DB-B8D8-5F5298857F00}" type="datetime1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E213-2E90-43A2-BE31-D7CCE827666F}" type="datetime1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BEAA-B045-4003-8BFB-A60184B82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 descr="UCLA_Engineering_MAE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4938" y="6477000"/>
            <a:ext cx="8556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593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53530" y="6553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627C-DAE2-451D-9ABE-ADFBB9CA1B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8" descr="UCLA_Engineering_MAE copy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4938" y="6477000"/>
            <a:ext cx="8556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449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4AA6-136E-4CF9-B185-B6A91E174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8DE7-9876-49F3-AA18-20300B20C7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6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1" y="228600"/>
            <a:ext cx="7848599" cy="205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2</a:t>
            </a:r>
            <a:r>
              <a:rPr lang="en-US" sz="3600" b="1" baseline="30000" dirty="0" smtClean="0">
                <a:solidFill>
                  <a:srgbClr val="0000FF"/>
                </a:solidFill>
              </a:rPr>
              <a:t>nd</a:t>
            </a:r>
            <a:r>
              <a:rPr lang="en-US" sz="3600" b="1" dirty="0" smtClean="0">
                <a:solidFill>
                  <a:srgbClr val="0000FF"/>
                </a:solidFill>
              </a:rPr>
              <a:t> EU-US DCLL Workshop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r>
              <a:rPr lang="en-US" sz="3600" b="1" dirty="0" smtClean="0">
                <a:solidFill>
                  <a:srgbClr val="0000FF"/>
                </a:solidFill>
              </a:rPr>
              <a:t>Introductory Remarks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6019800"/>
            <a:ext cx="6248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EU-US DCLL Workshop, UCLA, Nov. 14 – 15, 2014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40646" y="2286000"/>
            <a:ext cx="7848599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a typeface="Times New Roman"/>
                <a:cs typeface="Helvetica"/>
              </a:rPr>
              <a:t>Welcome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a typeface="Calibri"/>
                <a:cs typeface="Helvetica"/>
              </a:rPr>
              <a:t>Objectives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a typeface="Calibri"/>
                <a:cs typeface="Helvetica"/>
              </a:rPr>
              <a:t>Collaboration Items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ea typeface="Calibri"/>
                <a:cs typeface="Helvetica"/>
              </a:rPr>
              <a:t>Science-Based Framework for FNST R&amp;D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33400" y="5143500"/>
            <a:ext cx="7848599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Mohamed Abdou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15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Key Observations for planning Near-Term R&amp;D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Recent results (at UCLA) show that </a:t>
            </a:r>
            <a:r>
              <a:rPr lang="en-US" dirty="0" smtClean="0">
                <a:solidFill>
                  <a:srgbClr val="FF0000"/>
                </a:solidFill>
              </a:rPr>
              <a:t>predicting behavior of blankets can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be deduced from the “sum of separate effects”</a:t>
            </a:r>
            <a:r>
              <a:rPr lang="en-US" dirty="0" smtClean="0">
                <a:solidFill>
                  <a:schemeClr val="tx1"/>
                </a:solidFill>
              </a:rPr>
              <a:t>. Multiple effects / multiple interactions result in </a:t>
            </a:r>
            <a:r>
              <a:rPr lang="en-US" dirty="0" smtClean="0">
                <a:solidFill>
                  <a:srgbClr val="0000FF"/>
                </a:solidFill>
              </a:rPr>
              <a:t>new phenomena arising from synergistic effects </a:t>
            </a:r>
            <a:r>
              <a:rPr lang="en-US" dirty="0" smtClean="0">
                <a:solidFill>
                  <a:schemeClr val="tx1"/>
                </a:solidFill>
              </a:rPr>
              <a:t>caused by: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Multiple environmental loadings with steep gradients (n, B, volumetric nuclear heating, surface heating, particle fluxes, mechanical and electric forces, vacuum, etc.)</a:t>
            </a:r>
          </a:p>
          <a:p>
            <a:pPr marL="971550" lvl="1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Interactions among </a:t>
            </a:r>
            <a:r>
              <a:rPr lang="en-US" dirty="0" smtClean="0">
                <a:solidFill>
                  <a:schemeClr val="tx1"/>
                </a:solidFill>
              </a:rPr>
              <a:t>materials interfaces/sub-elements/subcomponents </a:t>
            </a:r>
            <a:r>
              <a:rPr lang="en-US" dirty="0" smtClean="0">
                <a:solidFill>
                  <a:schemeClr val="tx1"/>
                </a:solidFill>
              </a:rPr>
              <a:t>(coolant/structure, breeder/multiplier/He purge, etc.)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Uncovering such new phenomena and predicting synergistic effects and quantifying behavior </a:t>
            </a:r>
            <a:r>
              <a:rPr lang="en-US" b="1" dirty="0" smtClean="0">
                <a:solidFill>
                  <a:srgbClr val="FF0000"/>
                </a:solidFill>
              </a:rPr>
              <a:t>require: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>
                <a:solidFill>
                  <a:srgbClr val="0000FF"/>
                </a:solidFill>
              </a:rPr>
              <a:t>Upgrade of current facilities 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>
                <a:solidFill>
                  <a:srgbClr val="0000FF"/>
                </a:solidFill>
              </a:rPr>
              <a:t>Construction of new facilities with multiple capabilities 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for example, think of three classes of facilities </a:t>
            </a:r>
            <a:r>
              <a:rPr lang="en-US" dirty="0" smtClean="0">
                <a:solidFill>
                  <a:srgbClr val="0000FF"/>
                </a:solidFill>
              </a:rPr>
              <a:t>with cost </a:t>
            </a:r>
            <a:r>
              <a:rPr lang="en-US" dirty="0" smtClean="0">
                <a:solidFill>
                  <a:srgbClr val="0000FF"/>
                </a:solidFill>
              </a:rPr>
              <a:t>in the range of $5M, $20M, $50M)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dirty="0" smtClean="0">
                <a:solidFill>
                  <a:srgbClr val="0000FF"/>
                </a:solidFill>
              </a:rPr>
              <a:t>Much larger and more intensive effort on development of models and computational capabilities.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Scientific results show that optimum parameters of facilities involve balance among forces and key conditions (e.g. Re, Ha, Gr, etc</a:t>
            </a:r>
            <a:r>
              <a:rPr lang="en-US" dirty="0" smtClean="0">
                <a:solidFill>
                  <a:schemeClr val="tx1"/>
                </a:solidFill>
              </a:rPr>
              <a:t>.) and operating with real materials, simulated heating, temperature, and gradients . </a:t>
            </a:r>
            <a:r>
              <a:rPr lang="en-US" dirty="0" smtClean="0">
                <a:solidFill>
                  <a:srgbClr val="FF0000"/>
                </a:solidFill>
              </a:rPr>
              <a:t>It will be a serious mistake to only increase one loading conditions (e.g. only highly magnetic field) as Results will be irrelevant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762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Suggested New Area for EU-US Collaboration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Joint Study </a:t>
            </a:r>
            <a:r>
              <a:rPr lang="en-US" dirty="0" smtClean="0">
                <a:solidFill>
                  <a:schemeClr val="tx1"/>
                </a:solidFill>
              </a:rPr>
              <a:t>to: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Agree on a Science-Based Framework to identify sequence of experiments and models and to define parameters to measure progress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Define the optimum range of parameters and capabilities required in new blanket facilities over the next 5-7 years to study multiple effects / multiple interactions and partially integrated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 can consider 3 types of facilities in the range of ~$5M, $20M, $50M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Peaked Power Loading and Transient Heat 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and EM Loads on First Wall/Blanket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82000" cy="5715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There is an alarming disconnect between Reactor/DEMO Design Studies and Realities faced in ITER. Reactor Studies assume peak-to-average power loading is slightly above 1.0, </a:t>
            </a:r>
            <a:r>
              <a:rPr lang="en-US" sz="2800" dirty="0" smtClean="0">
                <a:solidFill>
                  <a:schemeClr val="tx1"/>
                </a:solidFill>
              </a:rPr>
              <a:t>ignore </a:t>
            </a:r>
            <a:r>
              <a:rPr lang="en-US" sz="2800" dirty="0" smtClean="0">
                <a:solidFill>
                  <a:schemeClr val="tx1"/>
                </a:solidFill>
              </a:rPr>
              <a:t>transients, and assume disruptions will never occur.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scenarios suggested in ITER are “threatening” – they simply have no identified solutions in DEMO/Power Reactors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long can we continue to ignore this?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Mike </a:t>
            </a:r>
            <a:r>
              <a:rPr lang="en-US" sz="2800" dirty="0" err="1" smtClean="0">
                <a:solidFill>
                  <a:schemeClr val="tx1"/>
                </a:solidFill>
              </a:rPr>
              <a:t>Ulrickson</a:t>
            </a:r>
            <a:r>
              <a:rPr lang="en-US" sz="2800" dirty="0" smtClean="0">
                <a:solidFill>
                  <a:schemeClr val="tx1"/>
                </a:solidFill>
              </a:rPr>
              <a:t> has dealt with these challenging areas for ITER over the past several years.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invited Mike to give us a presentation to help stimulate some useful discussion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" y="83673"/>
            <a:ext cx="7772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AGENDA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– Friday, November 14</a:t>
            </a:r>
            <a:endParaRPr lang="en-US" sz="1400" dirty="0">
              <a:effectLst/>
              <a:latin typeface="Times New Roman"/>
              <a:ea typeface="Calibri"/>
              <a:cs typeface="Times New Roman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48794"/>
              </p:ext>
            </p:extLst>
          </p:nvPr>
        </p:nvGraphicFramePr>
        <p:xfrm>
          <a:off x="609599" y="933924"/>
          <a:ext cx="7772401" cy="539067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36151"/>
                <a:gridCol w="705300"/>
                <a:gridCol w="1833779"/>
                <a:gridCol w="3897171"/>
              </a:tblGrid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8:30-9:00 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Continental breakfast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8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I: OPENING	</a:t>
                      </a:r>
                      <a:r>
                        <a:rPr lang="en-US" sz="1600" dirty="0" smtClean="0">
                          <a:effectLst/>
                        </a:rPr>
                        <a:t>                   Chair</a:t>
                      </a:r>
                      <a:r>
                        <a:rPr lang="en-US" sz="1600" dirty="0">
                          <a:effectLst/>
                        </a:rPr>
                        <a:t>: Angel Ibarra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9:00-9:10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Edward Stevens </a:t>
                      </a:r>
                      <a:r>
                        <a:rPr lang="en-US" sz="1400">
                          <a:effectLst/>
                        </a:rPr>
                        <a:t>(remote participation)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DOE Welcome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9:10-9:35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Mohamed Abdou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Introduction to workshop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9:35-10:15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30+10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Gianfranco Federici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EU DEMO project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10:15-10:45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Lorenzo </a:t>
                      </a:r>
                      <a:r>
                        <a:rPr lang="en-US" sz="1600" dirty="0" err="1">
                          <a:effectLst/>
                        </a:rPr>
                        <a:t>Boccaccini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EU blanket design and R&amp;D for DEMO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10:45-11:00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Coffee break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8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II: DCLL		Chair: Rick Kurtz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11:00-11:25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Siegfried Malang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is DCLL (including HT and LT)?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11:25-11:45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David Rapisarda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EU DCLL conceptual design for the EU DEMO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11:45-12:05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Sergey Smolentsev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design for the DCLL inboard blanket 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12:05-12:30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Dario Carloni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Safety considerations for the EU DCLL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12:30-14:00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Lunch at Faculty Center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4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14:00-14:20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Siegfried Malang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Maintenance schemes and related DCLL designs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032" marR="580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7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25498"/>
              </p:ext>
            </p:extLst>
          </p:nvPr>
        </p:nvGraphicFramePr>
        <p:xfrm>
          <a:off x="381000" y="609600"/>
          <a:ext cx="8382000" cy="572334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0948"/>
                <a:gridCol w="760616"/>
                <a:gridCol w="1977605"/>
                <a:gridCol w="4202831"/>
              </a:tblGrid>
              <a:tr h="36787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III: FCI		Chair: Brad Merrill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14:20-14:40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Prachai Norajitra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Manufacturing of Sandwich FCI for the EU DEMO DCLL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14:40-15:00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Maria Gonzalez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Sandwich FCI characterization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15:00-15:20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Yutai Katoh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Progress on R&amp;D of SiC FCI for DCLL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15:20-15:40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Maria Gonzalez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SiC as an alternative FCI for EU DEMO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IV: TRITIUM	</a:t>
                      </a:r>
                      <a:r>
                        <a:rPr lang="en-US" sz="1600" dirty="0" smtClean="0">
                          <a:effectLst/>
                        </a:rPr>
                        <a:t>                     Chair</a:t>
                      </a:r>
                      <a:r>
                        <a:rPr lang="en-US" sz="1600" dirty="0">
                          <a:effectLst/>
                        </a:rPr>
                        <a:t>: Lorenzo </a:t>
                      </a:r>
                      <a:r>
                        <a:rPr lang="en-US" sz="1600" dirty="0" err="1">
                          <a:effectLst/>
                        </a:rPr>
                        <a:t>Boccaccini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15:40-16:05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20+5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Carlos Moreno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Modeling tools for tritium transport 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16:05:16:25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15+5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Alice Ying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Tritium Transport in multi-region PbLi blanket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16:25-16:45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15+5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Carlos Moreno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Modelling of the tritium fuel cycle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16:45-17:00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Coffee break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17:00-17:20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Marco Utili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Tritium extraction technologies for EU DCLL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9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17:20-17:40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Paul Humrickhouse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Analysis of Vacuum Permeator for tritium extraction for DCLL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69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17:40-18:00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Ivan Fernandez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Experimental data for tritium transport modeling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</a:tr>
              <a:tr h="3327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18:00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Adjourn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19:00 </a:t>
                      </a:r>
                      <a:endParaRPr lang="en-US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Dinner hosted by UCLA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944" marR="5694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-76200"/>
            <a:ext cx="7772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AGENDA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– Friday, November 14</a:t>
            </a:r>
            <a:endParaRPr lang="en-US" sz="14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53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76200"/>
            <a:ext cx="7772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AGENDA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– Saturday, November 15</a:t>
            </a:r>
            <a:endParaRPr lang="en-US" sz="1400" dirty="0">
              <a:effectLst/>
              <a:latin typeface="Times New Roman"/>
              <a:ea typeface="Calibri"/>
              <a:cs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27390"/>
              </p:ext>
            </p:extLst>
          </p:nvPr>
        </p:nvGraphicFramePr>
        <p:xfrm>
          <a:off x="152400" y="805631"/>
          <a:ext cx="8839202" cy="560244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29793"/>
                <a:gridCol w="803807"/>
                <a:gridCol w="2273524"/>
                <a:gridCol w="4432078"/>
              </a:tblGrid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8:30-9:00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Continental breakfast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4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V: MHD		Chair: Yutai Katoh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8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09:00-09:25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20+5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</a:rPr>
                        <a:t>Elisabet</a:t>
                      </a:r>
                      <a:r>
                        <a:rPr lang="es-ES" sz="1600" dirty="0">
                          <a:effectLst/>
                        </a:rPr>
                        <a:t> Mas de les Valls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(remote participation)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Progress on PbLi MHD </a:t>
                      </a:r>
                      <a:r>
                        <a:rPr lang="en-US" sz="1600" dirty="0" err="1">
                          <a:effectLst/>
                        </a:rPr>
                        <a:t>thermofluids</a:t>
                      </a:r>
                      <a:r>
                        <a:rPr lang="en-US" sz="1600" dirty="0">
                          <a:effectLst/>
                        </a:rPr>
                        <a:t> in EU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09:25-09:50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20+5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Sergey Smolentsev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Recent results on MHD </a:t>
                      </a:r>
                      <a:r>
                        <a:rPr lang="en-US" sz="1600" dirty="0" err="1">
                          <a:effectLst/>
                        </a:rPr>
                        <a:t>thermofluids</a:t>
                      </a:r>
                      <a:r>
                        <a:rPr lang="en-US" sz="1600" dirty="0">
                          <a:effectLst/>
                        </a:rPr>
                        <a:t> for DCLL in US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09:50-10:15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20+5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Ramakanth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Munipalli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performance computing for MHD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10:15-10:35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Coffee break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4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Session VI: FACILITIES	Chair: Maria Gonzalez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10:35-10:55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15+5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Ivan Fernandez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Summary of FUSKITE results on materials, modeling and data analysis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10:55-11:15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Neil Morley 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Multiple effects for HT DCLL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11:15-11:30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10+5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Rich Callis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Conceptual Design of a Multi-effect DCLL Test Stand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11:30-11:50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Ivan Fernandez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CIEMAT </a:t>
                      </a:r>
                      <a:r>
                        <a:rPr lang="en-US" sz="1600" dirty="0" err="1">
                          <a:effectLst/>
                        </a:rPr>
                        <a:t>LiPb</a:t>
                      </a:r>
                      <a:r>
                        <a:rPr lang="en-US" sz="1600" dirty="0">
                          <a:effectLst/>
                        </a:rPr>
                        <a:t> loop: conceptual design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11:50-12:10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15+5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Brad Merrill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INL experimental and analytical capabilities for DCLL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484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12:10-12:30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10+10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Michael </a:t>
                      </a:r>
                      <a:r>
                        <a:rPr lang="en-US" sz="1600" dirty="0" err="1">
                          <a:effectLst/>
                        </a:rPr>
                        <a:t>Ulrickson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Heat flux on FW. Impact on FW/blanket design and R&amp;D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055" marR="63055" marT="0" marB="0" anchor="ctr"/>
                </a:tc>
              </a:tr>
              <a:tr h="3807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12:30-13:30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Lunch (boxes will be brought in)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76200"/>
            <a:ext cx="77724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AGENDA 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– Saturday, November 15</a:t>
            </a:r>
            <a:endParaRPr lang="en-US" sz="1400" dirty="0">
              <a:effectLst/>
              <a:latin typeface="Times New Roman"/>
              <a:ea typeface="Calibri"/>
              <a:cs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93130"/>
              </p:ext>
            </p:extLst>
          </p:nvPr>
        </p:nvGraphicFramePr>
        <p:xfrm>
          <a:off x="152400" y="805630"/>
          <a:ext cx="8839200" cy="533979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43000"/>
                <a:gridCol w="609600"/>
                <a:gridCol w="2654523"/>
                <a:gridCol w="4432077"/>
              </a:tblGrid>
              <a:tr h="25212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Discussion and Action Sessions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13:30-14:30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Discussion Session A. Chair: Angel Ibarra. Areas of common interest for EU-US collaboration on DCLL and suggested actions.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97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14:30-15:30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Discussion Session B. Chair: Neil Morley.  Multiple effects.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How to simulate multiple-effects/multiple interactions experiments in laboratory facilities.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What methods are possible for simulating volumetric heating and temperature, both magnitude and gradient?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40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15:30-16:30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Discussion Session C. Chair: Lorenzo </a:t>
                      </a:r>
                      <a:r>
                        <a:rPr lang="en-US" sz="1600" dirty="0" err="1">
                          <a:effectLst/>
                        </a:rPr>
                        <a:t>Boccaccini</a:t>
                      </a:r>
                      <a:r>
                        <a:rPr lang="en-US" sz="1600" dirty="0">
                          <a:effectLst/>
                        </a:rPr>
                        <a:t>. R&amp;D approach and strategy for FCI.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Do we focus on SiC or sandwich-type?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Should all effort the next several years be focused only on low-temperature DCLL?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When do we start development for high-temperature DCLL?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What are the sequence of logical experiments to show that FCI is viable and practical in the fusion nuclear environment?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effectLst/>
                        </a:rPr>
                        <a:t>Are present computational methods sufficient to fully analyze FCI and gap flow?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4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16:30-16:45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Angel Ibarra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Workshop summary, EU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</a:tr>
              <a:tr h="2544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16:45-17:00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Mohamed Abdou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Workshop summary, US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</a:tr>
              <a:tr h="252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17:00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Adjourn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8" marR="6002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0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0" y="228600"/>
            <a:ext cx="4800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What led to this workshop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54864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EU and US have had long history (decades) of strong interactions and collaboration on fusion R&amp;D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during the past 10 years as the focus on ITER and ITER TBM became intense, the collaboration on base program and R&amp;D oriented toward DEMO was reduced.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initiation of the DEMO program in EU played a major role in bringing back the recognition of the importance of the key long-term R&amp;D required to develop blankets for DEMO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At the initiative of Dr. Gianfranco </a:t>
            </a:r>
            <a:r>
              <a:rPr lang="en-US" dirty="0" err="1" smtClean="0">
                <a:solidFill>
                  <a:srgbClr val="0000FF"/>
                </a:solidFill>
              </a:rPr>
              <a:t>Federici</a:t>
            </a:r>
            <a:r>
              <a:rPr lang="en-US" dirty="0" smtClean="0">
                <a:solidFill>
                  <a:schemeClr val="tx1"/>
                </a:solidFill>
              </a:rPr>
              <a:t>, a high-level meeting was held at UCLA during the IAEA DEMO Workshop in </a:t>
            </a:r>
            <a:r>
              <a:rPr lang="en-US" dirty="0" smtClean="0">
                <a:solidFill>
                  <a:srgbClr val="0000FF"/>
                </a:solidFill>
              </a:rPr>
              <a:t>October 2012</a:t>
            </a:r>
            <a:r>
              <a:rPr lang="en-US" dirty="0" smtClean="0">
                <a:solidFill>
                  <a:schemeClr val="tx1"/>
                </a:solidFill>
              </a:rPr>
              <a:t> between Program Leaders in EU and the US. There was unanimous agreement on the need to strengthen the EU-US collaboration. Liquid Metal Blankets were identified as primary area for collaboration.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conference call on </a:t>
            </a:r>
            <a:r>
              <a:rPr lang="en-US" dirty="0" smtClean="0">
                <a:solidFill>
                  <a:srgbClr val="0000FF"/>
                </a:solidFill>
              </a:rPr>
              <a:t>March 1, </a:t>
            </a:r>
            <a:r>
              <a:rPr lang="en-US" dirty="0" smtClean="0">
                <a:solidFill>
                  <a:srgbClr val="0000FF"/>
                </a:solidFill>
              </a:rPr>
              <a:t>2013 </a:t>
            </a:r>
            <a:r>
              <a:rPr lang="en-US" dirty="0" smtClean="0">
                <a:solidFill>
                  <a:schemeClr val="tx1"/>
                </a:solidFill>
              </a:rPr>
              <a:t>among key EU and US experts indicated that EU is considering DCLL among </a:t>
            </a:r>
            <a:r>
              <a:rPr lang="en-US" dirty="0" smtClean="0">
                <a:solidFill>
                  <a:schemeClr val="tx1"/>
                </a:solidFill>
              </a:rPr>
              <a:t>four </a:t>
            </a:r>
            <a:r>
              <a:rPr lang="en-US" dirty="0" smtClean="0">
                <a:solidFill>
                  <a:schemeClr val="tx1"/>
                </a:solidFill>
              </a:rPr>
              <a:t>blanket candidates </a:t>
            </a:r>
            <a:r>
              <a:rPr lang="en-US" dirty="0" smtClean="0">
                <a:solidFill>
                  <a:schemeClr val="tx1"/>
                </a:solidFill>
              </a:rPr>
              <a:t>for DEMO and </a:t>
            </a:r>
            <a:r>
              <a:rPr lang="en-US" dirty="0" smtClean="0">
                <a:solidFill>
                  <a:schemeClr val="tx1"/>
                </a:solidFill>
              </a:rPr>
              <a:t>that collaboration on DCLL should be the highest priority since US invested much effort on this concept.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28600"/>
            <a:ext cx="58674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What led to this workshop </a:t>
            </a:r>
            <a:r>
              <a:rPr lang="en-US" sz="2200" dirty="0" smtClean="0"/>
              <a:t>(cont’d)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5486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The First EU-US DCLL workshop was held in KIT April 23-24, 2013</a:t>
            </a:r>
            <a:r>
              <a:rPr lang="en-US" dirty="0" smtClean="0">
                <a:solidFill>
                  <a:schemeClr val="tx1"/>
                </a:solidFill>
              </a:rPr>
              <a:t>. There was broad participation of many scientists from all EU organizations. M. Abdou and S. Smolentsev participated in this meeting.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Dr. Angel Ibarra </a:t>
            </a:r>
            <a:r>
              <a:rPr lang="en-US" dirty="0" smtClean="0">
                <a:solidFill>
                  <a:schemeClr val="tx1"/>
                </a:solidFill>
              </a:rPr>
              <a:t>visited UCLA for detailed discussions during the period May 27-29, 2014. A summary was presented to </a:t>
            </a:r>
            <a:r>
              <a:rPr lang="en-US" dirty="0" smtClean="0">
                <a:solidFill>
                  <a:srgbClr val="0000FF"/>
                </a:solidFill>
              </a:rPr>
              <a:t>Ed Stevens </a:t>
            </a:r>
            <a:r>
              <a:rPr lang="en-US" dirty="0" smtClean="0">
                <a:solidFill>
                  <a:schemeClr val="tx1"/>
                </a:solidFill>
              </a:rPr>
              <a:t>via “Ready Talk”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was agreed to hold the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EU-US DCLL Workshop Nov. 14-15, 2014 immediately after TOFE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Objectives of the Workshop and Expected Outcome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924800" cy="54864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Better Definition of What type of DCLL concept and which FCI will receive more focus in the near term: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Normal (Low) temperature DCLL (PbLi ~450C)</a:t>
            </a:r>
          </a:p>
          <a:p>
            <a:pPr marL="1257300" lvl="2" indent="-342900" algn="l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Which FCI: SiC or </a:t>
            </a:r>
            <a:r>
              <a:rPr lang="en-US" dirty="0" smtClean="0">
                <a:solidFill>
                  <a:srgbClr val="0000FF"/>
                </a:solidFill>
              </a:rPr>
              <a:t>“steel-alumina-steel” </a:t>
            </a:r>
            <a:r>
              <a:rPr lang="en-US" dirty="0" smtClean="0">
                <a:solidFill>
                  <a:srgbClr val="0000FF"/>
                </a:solidFill>
              </a:rPr>
              <a:t>sandwich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High-temperature DCLL (PbLi &gt; 600C)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Review Recent Progress on Key Areas of R&amp;D: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MHD </a:t>
            </a:r>
            <a:r>
              <a:rPr lang="en-US" dirty="0" err="1" smtClean="0">
                <a:solidFill>
                  <a:srgbClr val="0000FF"/>
                </a:solidFill>
              </a:rPr>
              <a:t>Thermofluids</a:t>
            </a:r>
            <a:endParaRPr lang="en-US" dirty="0" smtClean="0">
              <a:solidFill>
                <a:srgbClr val="0000FF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FCI sandwich-type and SiC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Tritium Transport and Permeation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Tritium Extraction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 and reach conclusions on some important and timely </a:t>
            </a:r>
            <a:r>
              <a:rPr lang="en-US" dirty="0" smtClean="0">
                <a:solidFill>
                  <a:schemeClr val="tx1"/>
                </a:solidFill>
              </a:rPr>
              <a:t>questions and on key collaboration items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9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Organization of the Agenda and Discussion Topics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1½ days on Presentations from EU and US on progress in the key areas of collaboration. The times for each presentation and Q&amp;A are clearly specified. Please do not exceed the time allotted.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½ day (Saturday afternoon) devoted to Three Discussion sessions, each is devoted to one or more key questions. Each session has a chair. Participants can express their views orally or use a slide or two.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dirty="0" smtClean="0">
                <a:solidFill>
                  <a:srgbClr val="0000FF"/>
                </a:solidFill>
              </a:rPr>
              <a:t>Discussion </a:t>
            </a:r>
            <a:r>
              <a:rPr lang="en-US" sz="2900" b="1" dirty="0">
                <a:solidFill>
                  <a:srgbClr val="0000FF"/>
                </a:solidFill>
              </a:rPr>
              <a:t>Session A. Chair: Angel Ibarra. </a:t>
            </a:r>
            <a:r>
              <a:rPr lang="en-US" sz="2900" b="1" dirty="0" smtClean="0">
                <a:solidFill>
                  <a:srgbClr val="0000FF"/>
                </a:solidFill>
              </a:rPr>
              <a:t>Collaboration</a:t>
            </a:r>
          </a:p>
          <a:p>
            <a:pPr algn="l"/>
            <a:r>
              <a:rPr lang="en-US" sz="2900" i="1" dirty="0" smtClean="0">
                <a:solidFill>
                  <a:schemeClr val="tx1"/>
                </a:solidFill>
              </a:rPr>
              <a:t>Areas </a:t>
            </a:r>
            <a:r>
              <a:rPr lang="en-US" sz="2900" i="1" dirty="0">
                <a:solidFill>
                  <a:schemeClr val="tx1"/>
                </a:solidFill>
              </a:rPr>
              <a:t>of common interest for EU-US collaboration on DCLL and suggested actions</a:t>
            </a:r>
            <a:r>
              <a:rPr lang="en-US" sz="2900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900" i="1" dirty="0">
              <a:solidFill>
                <a:schemeClr val="tx1"/>
              </a:solidFill>
            </a:endParaRPr>
          </a:p>
          <a:p>
            <a:pPr algn="l"/>
            <a:r>
              <a:rPr lang="en-US" sz="2900" b="1" dirty="0">
                <a:solidFill>
                  <a:srgbClr val="0000FF"/>
                </a:solidFill>
              </a:rPr>
              <a:t>Discussion Session B. Chair: Neil Morley.  </a:t>
            </a:r>
            <a:r>
              <a:rPr lang="en-US" sz="2900" i="1" dirty="0">
                <a:solidFill>
                  <a:srgbClr val="0000FF"/>
                </a:solidFill>
              </a:rPr>
              <a:t>Multiple effects.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How </a:t>
            </a:r>
            <a:r>
              <a:rPr lang="en-US" sz="2900" dirty="0">
                <a:solidFill>
                  <a:schemeClr val="tx1"/>
                </a:solidFill>
              </a:rPr>
              <a:t>to simulate multiple-effects/multiple interactions experiments in laboratory facilities.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What </a:t>
            </a:r>
            <a:r>
              <a:rPr lang="en-US" sz="2900" dirty="0">
                <a:solidFill>
                  <a:schemeClr val="tx1"/>
                </a:solidFill>
              </a:rPr>
              <a:t>methods are possible for simulating volumetric heating and temperature, both magnitude and gradient?</a:t>
            </a:r>
          </a:p>
          <a:p>
            <a:pPr algn="l"/>
            <a:endParaRPr lang="en-US" sz="2900" i="1" dirty="0" smtClean="0">
              <a:solidFill>
                <a:schemeClr val="tx1"/>
              </a:solidFill>
            </a:endParaRPr>
          </a:p>
          <a:p>
            <a:pPr algn="l"/>
            <a:r>
              <a:rPr lang="en-US" sz="2900" b="1" i="1" dirty="0" smtClean="0">
                <a:solidFill>
                  <a:srgbClr val="0000FF"/>
                </a:solidFill>
              </a:rPr>
              <a:t>Discussion </a:t>
            </a:r>
            <a:r>
              <a:rPr lang="en-US" sz="2900" b="1" i="1" dirty="0">
                <a:solidFill>
                  <a:srgbClr val="0000FF"/>
                </a:solidFill>
              </a:rPr>
              <a:t>Session C. Chair: Lorenzo </a:t>
            </a:r>
            <a:r>
              <a:rPr lang="en-US" sz="2900" b="1" i="1" dirty="0" err="1">
                <a:solidFill>
                  <a:srgbClr val="0000FF"/>
                </a:solidFill>
              </a:rPr>
              <a:t>Boccaccini</a:t>
            </a:r>
            <a:r>
              <a:rPr lang="en-US" sz="2900" b="1" i="1" dirty="0">
                <a:solidFill>
                  <a:srgbClr val="0000FF"/>
                </a:solidFill>
              </a:rPr>
              <a:t>. </a:t>
            </a:r>
            <a:r>
              <a:rPr lang="en-US" sz="2900" i="1" dirty="0">
                <a:solidFill>
                  <a:srgbClr val="0000FF"/>
                </a:solidFill>
              </a:rPr>
              <a:t>R&amp;D approach </a:t>
            </a:r>
            <a:r>
              <a:rPr lang="en-US" sz="2900" i="1" dirty="0" smtClean="0">
                <a:solidFill>
                  <a:srgbClr val="0000FF"/>
                </a:solidFill>
              </a:rPr>
              <a:t>and strategy </a:t>
            </a:r>
            <a:r>
              <a:rPr lang="en-US" sz="2900" i="1" dirty="0">
                <a:solidFill>
                  <a:srgbClr val="0000FF"/>
                </a:solidFill>
              </a:rPr>
              <a:t>for FCI.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Do </a:t>
            </a:r>
            <a:r>
              <a:rPr lang="en-US" sz="2900" dirty="0">
                <a:solidFill>
                  <a:schemeClr val="tx1"/>
                </a:solidFill>
              </a:rPr>
              <a:t>we focus on SiC or sandwich-type? 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Should </a:t>
            </a:r>
            <a:r>
              <a:rPr lang="en-US" sz="2900" dirty="0">
                <a:solidFill>
                  <a:schemeClr val="tx1"/>
                </a:solidFill>
              </a:rPr>
              <a:t>all effort the next several years be focused only on low-temperature DCLL?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When </a:t>
            </a:r>
            <a:r>
              <a:rPr lang="en-US" sz="2900" dirty="0">
                <a:solidFill>
                  <a:schemeClr val="tx1"/>
                </a:solidFill>
              </a:rPr>
              <a:t>do we start development for high-temperature DCLL?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What </a:t>
            </a:r>
            <a:r>
              <a:rPr lang="en-US" sz="2900" dirty="0">
                <a:solidFill>
                  <a:schemeClr val="tx1"/>
                </a:solidFill>
              </a:rPr>
              <a:t>are the sequence of logical experiments to show that FCI is viable and practical in the fusion nuclear environment?</a:t>
            </a:r>
          </a:p>
          <a:p>
            <a:pPr marL="514350" indent="-514350" algn="l">
              <a:buFont typeface="+mj-lt"/>
              <a:buAutoNum type="alphaLcPeriod"/>
            </a:pPr>
            <a:r>
              <a:rPr lang="en-US" sz="2900" dirty="0" smtClean="0">
                <a:solidFill>
                  <a:schemeClr val="tx1"/>
                </a:solidFill>
              </a:rPr>
              <a:t>Are </a:t>
            </a:r>
            <a:r>
              <a:rPr lang="en-US" sz="2900" dirty="0">
                <a:solidFill>
                  <a:schemeClr val="tx1"/>
                </a:solidFill>
              </a:rPr>
              <a:t>present computational methods sufficient to fully analyze FCI and </a:t>
            </a:r>
            <a:r>
              <a:rPr lang="en-US" sz="2900" dirty="0" smtClean="0">
                <a:solidFill>
                  <a:schemeClr val="tx1"/>
                </a:solidFill>
              </a:rPr>
              <a:t>gap </a:t>
            </a:r>
            <a:r>
              <a:rPr lang="en-US" sz="2900" dirty="0">
                <a:solidFill>
                  <a:schemeClr val="tx1"/>
                </a:solidFill>
              </a:rPr>
              <a:t>flow</a:t>
            </a:r>
            <a:r>
              <a:rPr lang="en-US" sz="2900" dirty="0" smtClean="0">
                <a:solidFill>
                  <a:schemeClr val="tx1"/>
                </a:solidFill>
              </a:rPr>
              <a:t>?</a:t>
            </a:r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Science-Based Framework for FNST R&amp;D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It is important to develop a science-based framework that can effectively be utilized to: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Identify ultimate goal of R&amp;D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Sequence of experiments </a:t>
            </a:r>
            <a:r>
              <a:rPr lang="en-US" dirty="0" smtClean="0">
                <a:solidFill>
                  <a:schemeClr val="tx1"/>
                </a:solidFill>
              </a:rPr>
              <a:t>(note that facilities in which needed experiments can be performed should be defined after (not before) the experiments are defined)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Provide detailed </a:t>
            </a:r>
            <a:r>
              <a:rPr lang="en-US" dirty="0" smtClean="0">
                <a:solidFill>
                  <a:srgbClr val="0000FF"/>
                </a:solidFill>
              </a:rPr>
              <a:t>performance parameters </a:t>
            </a:r>
            <a:r>
              <a:rPr lang="en-US" dirty="0" smtClean="0">
                <a:solidFill>
                  <a:schemeClr val="tx1"/>
                </a:solidFill>
              </a:rPr>
              <a:t>to: 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dirty="0" smtClean="0">
                <a:solidFill>
                  <a:srgbClr val="0000FF"/>
                </a:solidFill>
              </a:rPr>
              <a:t>Quantify requirements of experiments and modeling, and</a:t>
            </a:r>
          </a:p>
          <a:p>
            <a:pPr marL="1371600" lvl="2" indent="-457200" algn="l">
              <a:buFont typeface="+mj-lt"/>
              <a:buAutoNum type="alphaLcParenR"/>
            </a:pPr>
            <a:r>
              <a:rPr lang="en-US" dirty="0" smtClean="0">
                <a:solidFill>
                  <a:srgbClr val="0000FF"/>
                </a:solidFill>
              </a:rPr>
              <a:t>Measure progress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chemeClr val="tx1"/>
                </a:solidFill>
              </a:rPr>
              <a:t>UCLA-led studies identified a very meaningful Science-Based Framework in the 1980’s. The framework was reviewed and adopted in many recent US community planning studies such as RENEW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900" dirty="0" smtClean="0">
                <a:solidFill>
                  <a:srgbClr val="FF0000"/>
                </a:solidFill>
              </a:rPr>
              <a:t>It will be very useful for the EU and US FNST communities to evolve a common science-based framework. </a:t>
            </a:r>
            <a:endParaRPr lang="en-US" sz="29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Science-Based Framework for FNST R&amp;D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382000" cy="2362200"/>
          </a:xfrm>
        </p:spPr>
        <p:txBody>
          <a:bodyPr>
            <a:normAutofit/>
          </a:bodyPr>
          <a:lstStyle/>
          <a:p>
            <a:pPr algn="l"/>
            <a:r>
              <a:rPr lang="en-US" sz="2900" u="sng" dirty="0" smtClean="0">
                <a:solidFill>
                  <a:schemeClr val="tx1"/>
                </a:solidFill>
              </a:rPr>
              <a:t>Goal</a:t>
            </a: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Develop Verified and Validated Predictive Capability with which we can design and predict behavior and performance of fusion nuclear components in DEMO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5BEAA-B045-4003-8BFB-A60184B8229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6" name="Text Box 11"/>
          <p:cNvSpPr txBox="1">
            <a:spLocks noChangeArrowheads="1"/>
          </p:cNvSpPr>
          <p:nvPr/>
        </p:nvSpPr>
        <p:spPr bwMode="auto">
          <a:xfrm>
            <a:off x="0" y="-3571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3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Science-Based Framework for </a:t>
            </a:r>
            <a:r>
              <a:rPr lang="en-US" sz="23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Blanket/FW R&amp;D </a:t>
            </a:r>
            <a:r>
              <a:rPr lang="en-US" sz="23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involves modeling &amp; experiments in non-fusion and fusion facilities</a:t>
            </a:r>
            <a:r>
              <a:rPr lang="en-US" sz="23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23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58"/>
          <p:cNvGrpSpPr/>
          <p:nvPr/>
        </p:nvGrpSpPr>
        <p:grpSpPr>
          <a:xfrm>
            <a:off x="304800" y="4116388"/>
            <a:ext cx="8610600" cy="2513012"/>
            <a:chOff x="228600" y="4114800"/>
            <a:chExt cx="8610600" cy="2513012"/>
          </a:xfrm>
        </p:grpSpPr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4456113" y="4937125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>
              <a:off x="8839200" y="4114800"/>
              <a:ext cx="0" cy="6858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60"/>
            <p:cNvGrpSpPr/>
            <p:nvPr/>
          </p:nvGrpSpPr>
          <p:grpSpPr>
            <a:xfrm>
              <a:off x="228600" y="4114800"/>
              <a:ext cx="8591550" cy="2513012"/>
              <a:chOff x="152400" y="3049588"/>
              <a:chExt cx="8591550" cy="2513012"/>
            </a:xfrm>
          </p:grpSpPr>
          <p:sp>
            <p:nvSpPr>
              <p:cNvPr id="57" name="Text Box 28"/>
              <p:cNvSpPr txBox="1">
                <a:spLocks noChangeArrowheads="1"/>
              </p:cNvSpPr>
              <p:nvPr/>
            </p:nvSpPr>
            <p:spPr bwMode="auto">
              <a:xfrm>
                <a:off x="5210175" y="3059113"/>
                <a:ext cx="235743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Scientific Feasibility</a:t>
                </a:r>
              </a:p>
            </p:txBody>
          </p:sp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auto">
              <a:xfrm>
                <a:off x="5205413" y="3525838"/>
                <a:ext cx="2506662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Performance Verification</a:t>
                </a:r>
              </a:p>
            </p:txBody>
          </p:sp>
          <p:grpSp>
            <p:nvGrpSpPr>
              <p:cNvPr id="4" name="Group 59"/>
              <p:cNvGrpSpPr/>
              <p:nvPr/>
            </p:nvGrpSpPr>
            <p:grpSpPr>
              <a:xfrm>
                <a:off x="152400" y="3049588"/>
                <a:ext cx="8591550" cy="2513012"/>
                <a:chOff x="152400" y="3049588"/>
                <a:chExt cx="8591550" cy="2513012"/>
              </a:xfrm>
            </p:grpSpPr>
            <p:sp>
              <p:nvSpPr>
                <p:cNvPr id="60" name="Line 15"/>
                <p:cNvSpPr>
                  <a:spLocks noChangeShapeType="1"/>
                </p:cNvSpPr>
                <p:nvPr/>
              </p:nvSpPr>
              <p:spPr bwMode="auto">
                <a:xfrm>
                  <a:off x="7620000" y="5276850"/>
                  <a:ext cx="9985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" name="Group 58"/>
                <p:cNvGrpSpPr/>
                <p:nvPr/>
              </p:nvGrpSpPr>
              <p:grpSpPr>
                <a:xfrm>
                  <a:off x="152400" y="3049588"/>
                  <a:ext cx="8591550" cy="2513012"/>
                  <a:chOff x="152400" y="3049588"/>
                  <a:chExt cx="8591550" cy="2513012"/>
                </a:xfrm>
              </p:grpSpPr>
              <p:grpSp>
                <p:nvGrpSpPr>
                  <p:cNvPr id="6" name="Group 57"/>
                  <p:cNvGrpSpPr/>
                  <p:nvPr/>
                </p:nvGrpSpPr>
                <p:grpSpPr>
                  <a:xfrm>
                    <a:off x="152400" y="3125788"/>
                    <a:ext cx="4138613" cy="1927701"/>
                    <a:chOff x="152400" y="3125788"/>
                    <a:chExt cx="4138613" cy="1927701"/>
                  </a:xfrm>
                </p:grpSpPr>
                <p:sp>
                  <p:nvSpPr>
                    <p:cNvPr id="8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" y="3125788"/>
                      <a:ext cx="1752600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Property Measurement</a:t>
                      </a:r>
                    </a:p>
                  </p:txBody>
                </p:sp>
                <p:sp>
                  <p:nvSpPr>
                    <p:cNvPr id="84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81213" y="3249613"/>
                      <a:ext cx="2209800" cy="3206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Phenomena Exploration</a:t>
                      </a:r>
                    </a:p>
                  </p:txBody>
                </p:sp>
                <p:sp>
                  <p:nvSpPr>
                    <p:cNvPr id="85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9288" y="4314825"/>
                      <a:ext cx="3538537" cy="73866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(non-neutron test stands,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fission reactors and accelerator-based neutron sources)</a:t>
                      </a:r>
                    </a:p>
                  </p:txBody>
                </p:sp>
              </p:grpSp>
              <p:grpSp>
                <p:nvGrpSpPr>
                  <p:cNvPr id="7" name="Group 56"/>
                  <p:cNvGrpSpPr/>
                  <p:nvPr/>
                </p:nvGrpSpPr>
                <p:grpSpPr>
                  <a:xfrm>
                    <a:off x="180975" y="3049588"/>
                    <a:ext cx="8562975" cy="2513012"/>
                    <a:chOff x="180975" y="3049588"/>
                    <a:chExt cx="8562975" cy="2513012"/>
                  </a:xfrm>
                </p:grpSpPr>
                <p:sp>
                  <p:nvSpPr>
                    <p:cNvPr id="64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5950" y="4071938"/>
                      <a:ext cx="2133600" cy="3365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600" b="1" dirty="0">
                          <a:solidFill>
                            <a:srgbClr val="CC3300"/>
                          </a:solidFill>
                          <a:latin typeface="Times New Roman" pitchFamily="18" charset="0"/>
                        </a:rPr>
                        <a:t>Non-Fusion Facilities</a:t>
                      </a:r>
                    </a:p>
                  </p:txBody>
                </p:sp>
                <p:grpSp>
                  <p:nvGrpSpPr>
                    <p:cNvPr id="8" name="Group 54"/>
                    <p:cNvGrpSpPr/>
                    <p:nvPr/>
                  </p:nvGrpSpPr>
                  <p:grpSpPr>
                    <a:xfrm>
                      <a:off x="180975" y="3049588"/>
                      <a:ext cx="8562975" cy="2513012"/>
                      <a:chOff x="180975" y="3049588"/>
                      <a:chExt cx="8562975" cy="2513012"/>
                    </a:xfrm>
                  </p:grpSpPr>
                  <p:sp>
                    <p:nvSpPr>
                      <p:cNvPr id="6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595813" y="3430588"/>
                        <a:ext cx="6286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9" name="Group 51"/>
                      <p:cNvGrpSpPr/>
                      <p:nvPr/>
                    </p:nvGrpSpPr>
                    <p:grpSpPr>
                      <a:xfrm>
                        <a:off x="180975" y="3049588"/>
                        <a:ext cx="8562975" cy="2513012"/>
                        <a:chOff x="180975" y="3049588"/>
                        <a:chExt cx="8562975" cy="2513012"/>
                      </a:xfrm>
                    </p:grpSpPr>
                    <p:sp>
                      <p:nvSpPr>
                        <p:cNvPr id="68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95263" y="4286250"/>
                          <a:ext cx="338137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 type="stealth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9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15363" y="4943475"/>
                          <a:ext cx="0" cy="619125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0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95263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1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504950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2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52950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3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39013" y="3111500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4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91125" y="3297238"/>
                          <a:ext cx="2357438" cy="3048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FontTx/>
                            <a:buChar char="•"/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Concept Screening</a:t>
                          </a:r>
                        </a:p>
                      </p:txBody>
                    </p:sp>
                    <p:sp>
                      <p:nvSpPr>
                        <p:cNvPr id="75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358063" y="3049588"/>
                          <a:ext cx="1385887" cy="95410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Engineering Development &amp; Reliability Growth</a:t>
                          </a:r>
                        </a:p>
                      </p:txBody>
                    </p:sp>
                    <p:sp>
                      <p:nvSpPr>
                        <p:cNvPr id="76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054100" y="3427413"/>
                          <a:ext cx="100965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7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13213" y="3429000"/>
                          <a:ext cx="42227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8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51125" y="4291013"/>
                          <a:ext cx="1652588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 type="stealth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9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962400" y="4981575"/>
                          <a:ext cx="0" cy="581025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0" name="Text Box 3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62463" y="5067300"/>
                          <a:ext cx="3297237" cy="3968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CC3300"/>
                              </a:solidFill>
                              <a:latin typeface="Times New Roman" pitchFamily="18" charset="0"/>
                            </a:rPr>
                            <a:t>Testing in Fusion Facilities</a:t>
                          </a:r>
                        </a:p>
                      </p:txBody>
                    </p:sp>
                    <p:sp>
                      <p:nvSpPr>
                        <p:cNvPr id="81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962400" y="5257800"/>
                          <a:ext cx="465138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 type="stealth" w="med" len="med"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82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80975" y="3905250"/>
                          <a:ext cx="0" cy="9144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10" name="Group 75"/>
          <p:cNvGrpSpPr/>
          <p:nvPr/>
        </p:nvGrpSpPr>
        <p:grpSpPr>
          <a:xfrm>
            <a:off x="195264" y="1447800"/>
            <a:ext cx="8555280" cy="1600200"/>
            <a:chOff x="195263" y="1447800"/>
            <a:chExt cx="8555280" cy="1600200"/>
          </a:xfrm>
        </p:grpSpPr>
        <p:grpSp>
          <p:nvGrpSpPr>
            <p:cNvPr id="11" name="Group 73"/>
            <p:cNvGrpSpPr/>
            <p:nvPr/>
          </p:nvGrpSpPr>
          <p:grpSpPr>
            <a:xfrm>
              <a:off x="195263" y="1447800"/>
              <a:ext cx="8555280" cy="1600200"/>
              <a:chOff x="195263" y="1193800"/>
              <a:chExt cx="8555280" cy="16002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1109663" y="1193800"/>
                <a:ext cx="3200400" cy="457200"/>
              </a:xfrm>
              <a:prstGeom prst="rect">
                <a:avLst/>
              </a:prstGeom>
              <a:solidFill>
                <a:srgbClr val="79BC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79BC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Theory/Modeling</a:t>
                </a:r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195263" y="2184400"/>
                <a:ext cx="685800" cy="609600"/>
              </a:xfrm>
              <a:prstGeom prst="rect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Basic</a:t>
                </a:r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1185863" y="2184400"/>
                <a:ext cx="914400" cy="609600"/>
              </a:xfrm>
              <a:prstGeom prst="rect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Separate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Effects</a:t>
                </a:r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2405062" y="2184400"/>
                <a:ext cx="1443037" cy="609600"/>
              </a:xfrm>
              <a:prstGeom prst="rect">
                <a:avLst/>
              </a:prstGeom>
              <a:solidFill>
                <a:srgbClr val="FFCCCC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</a:rPr>
                  <a:t>Multiple Effect/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</a:rPr>
                  <a:t>Interactions</a:t>
                </a:r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132383" y="2184400"/>
                <a:ext cx="1295400" cy="609600"/>
              </a:xfrm>
              <a:prstGeom prst="rect">
                <a:avLst/>
              </a:prstGeom>
              <a:solidFill>
                <a:srgbClr val="FF99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Partially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Integrated</a:t>
                </a:r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5717074" y="2184400"/>
                <a:ext cx="1441450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Integrated</a:t>
                </a:r>
              </a:p>
            </p:txBody>
          </p:sp>
          <p:sp>
            <p:nvSpPr>
              <p:cNvPr id="96" name="Line 12"/>
              <p:cNvSpPr>
                <a:spLocks noChangeShapeType="1"/>
              </p:cNvSpPr>
              <p:nvPr/>
            </p:nvSpPr>
            <p:spPr bwMode="auto">
              <a:xfrm flipV="1">
                <a:off x="615950" y="1652223"/>
                <a:ext cx="500063" cy="4222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Line 13"/>
              <p:cNvSpPr>
                <a:spLocks noChangeShapeType="1"/>
              </p:cNvSpPr>
              <p:nvPr/>
            </p:nvSpPr>
            <p:spPr bwMode="auto">
              <a:xfrm>
                <a:off x="963613" y="2435225"/>
                <a:ext cx="20674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Line 16"/>
              <p:cNvSpPr>
                <a:spLocks noChangeShapeType="1"/>
              </p:cNvSpPr>
              <p:nvPr/>
            </p:nvSpPr>
            <p:spPr bwMode="auto">
              <a:xfrm rot="2146565" flipH="1" flipV="1">
                <a:off x="4944158" y="1638444"/>
                <a:ext cx="6592" cy="5294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Rectangle 24"/>
              <p:cNvSpPr>
                <a:spLocks noChangeArrowheads="1"/>
              </p:cNvSpPr>
              <p:nvPr/>
            </p:nvSpPr>
            <p:spPr bwMode="auto">
              <a:xfrm>
                <a:off x="4995863" y="1193800"/>
                <a:ext cx="3690937" cy="457200"/>
              </a:xfrm>
              <a:prstGeom prst="rect">
                <a:avLst/>
              </a:prstGeom>
              <a:solidFill>
                <a:srgbClr val="FF6600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Design Codes/Data</a:t>
                </a:r>
              </a:p>
            </p:txBody>
          </p:sp>
          <p:sp>
            <p:nvSpPr>
              <p:cNvPr id="100" name="Line 25"/>
              <p:cNvSpPr>
                <a:spLocks noChangeShapeType="1"/>
              </p:cNvSpPr>
              <p:nvPr/>
            </p:nvSpPr>
            <p:spPr bwMode="auto">
              <a:xfrm rot="19913871" flipH="1" flipV="1">
                <a:off x="4438772" y="1628654"/>
                <a:ext cx="77787" cy="533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Rectangle 26"/>
              <p:cNvSpPr>
                <a:spLocks noChangeArrowheads="1"/>
              </p:cNvSpPr>
              <p:nvPr/>
            </p:nvSpPr>
            <p:spPr bwMode="auto">
              <a:xfrm>
                <a:off x="7455143" y="2184400"/>
                <a:ext cx="1295400" cy="609600"/>
              </a:xfrm>
              <a:prstGeom prst="rect">
                <a:avLst/>
              </a:prstGeom>
              <a:solidFill>
                <a:srgbClr val="99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Component</a:t>
                </a:r>
              </a:p>
            </p:txBody>
          </p:sp>
          <p:sp>
            <p:nvSpPr>
              <p:cNvPr id="102" name="Line 27"/>
              <p:cNvSpPr>
                <a:spLocks noChangeShapeType="1"/>
              </p:cNvSpPr>
              <p:nvPr/>
            </p:nvSpPr>
            <p:spPr bwMode="auto">
              <a:xfrm flipV="1">
                <a:off x="8143875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Line 44"/>
              <p:cNvSpPr>
                <a:spLocks noChangeShapeType="1"/>
              </p:cNvSpPr>
              <p:nvPr/>
            </p:nvSpPr>
            <p:spPr bwMode="auto">
              <a:xfrm>
                <a:off x="5486398" y="2435225"/>
                <a:ext cx="230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Line 45"/>
              <p:cNvSpPr>
                <a:spLocks noChangeShapeType="1"/>
              </p:cNvSpPr>
              <p:nvPr/>
            </p:nvSpPr>
            <p:spPr bwMode="auto">
              <a:xfrm>
                <a:off x="7255361" y="2435225"/>
                <a:ext cx="1905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Line 46"/>
              <p:cNvSpPr>
                <a:spLocks noChangeShapeType="1"/>
              </p:cNvSpPr>
              <p:nvPr/>
            </p:nvSpPr>
            <p:spPr bwMode="auto">
              <a:xfrm flipV="1">
                <a:off x="6453188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Line 47"/>
              <p:cNvSpPr>
                <a:spLocks noChangeShapeType="1"/>
              </p:cNvSpPr>
              <p:nvPr/>
            </p:nvSpPr>
            <p:spPr bwMode="auto">
              <a:xfrm flipV="1">
                <a:off x="3113088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Line 48"/>
              <p:cNvSpPr>
                <a:spLocks noChangeShapeType="1"/>
              </p:cNvSpPr>
              <p:nvPr/>
            </p:nvSpPr>
            <p:spPr bwMode="auto">
              <a:xfrm flipV="1">
                <a:off x="1730375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Line 49"/>
              <p:cNvSpPr>
                <a:spLocks noChangeShapeType="1"/>
              </p:cNvSpPr>
              <p:nvPr/>
            </p:nvSpPr>
            <p:spPr bwMode="auto">
              <a:xfrm>
                <a:off x="4381500" y="1358900"/>
                <a:ext cx="574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3927717" y="2708032"/>
              <a:ext cx="204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9" name="Line 42"/>
            <p:cNvSpPr>
              <a:spLocks noChangeShapeType="1"/>
            </p:cNvSpPr>
            <p:nvPr/>
          </p:nvSpPr>
          <p:spPr bwMode="auto">
            <a:xfrm>
              <a:off x="2185767" y="2708032"/>
              <a:ext cx="210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01885" y="3342271"/>
            <a:ext cx="8728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For each step, detailed performance parameters can be defined to quantify requirements of experiments and modeling and measure progress</a:t>
            </a:r>
          </a:p>
        </p:txBody>
      </p:sp>
      <p:sp>
        <p:nvSpPr>
          <p:cNvPr id="62" name="Slide Number Placeholder 4"/>
          <p:cNvSpPr txBox="1">
            <a:spLocks noGrp="1"/>
          </p:cNvSpPr>
          <p:nvPr/>
        </p:nvSpPr>
        <p:spPr bwMode="auto">
          <a:xfrm>
            <a:off x="8748196" y="6553202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98D03-C6D0-4C82-A48D-2F9D0363C2D4}" type="slidenum">
              <a:rPr lang="en-US" sz="1400" b="1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400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769" y="795389"/>
            <a:ext cx="8796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It should be utilized to identify and prioritize R&amp;D Tasks</a:t>
            </a:r>
          </a:p>
        </p:txBody>
      </p:sp>
    </p:spTree>
    <p:extLst>
      <p:ext uri="{BB962C8B-B14F-4D97-AF65-F5344CB8AC3E}">
        <p14:creationId xmlns:p14="http://schemas.microsoft.com/office/powerpoint/2010/main" val="33905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11"/>
          <p:cNvSpPr txBox="1">
            <a:spLocks noChangeArrowheads="1"/>
          </p:cNvSpPr>
          <p:nvPr/>
        </p:nvSpPr>
        <p:spPr bwMode="auto">
          <a:xfrm>
            <a:off x="0" y="3501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We are now in 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mostly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“Separate </a:t>
            </a:r>
            <a:r>
              <a:rPr lang="en-US" sz="2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Effects” stage. 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We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Need to 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move to “multiple effects/multiple interactions” </a:t>
            </a:r>
            <a:r>
              <a:rPr lang="en-US" sz="2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to discover new phenomena and enable future integrated tests in ITER TBM and FNSF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752600" y="3439180"/>
            <a:ext cx="1371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1600200" y="3134380"/>
            <a:ext cx="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3200400" y="3134380"/>
            <a:ext cx="0" cy="457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752600" y="312420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Next 3-7 </a:t>
            </a:r>
          </a:p>
          <a:p>
            <a:pPr algn="ctr"/>
            <a:r>
              <a:rPr lang="en-US" b="1" dirty="0">
                <a:solidFill>
                  <a:srgbClr val="0033CC"/>
                </a:solidFill>
              </a:rPr>
              <a:t>Years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95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Now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38800" y="313438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TBM in ITER &amp; FNSF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20000" y="321058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in FNSF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91907" y="3124201"/>
            <a:ext cx="1946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2 or more facilities will be needed, plus TBM in ITER/FNSF DD Phase</a:t>
            </a:r>
          </a:p>
        </p:txBody>
      </p:sp>
      <p:grpSp>
        <p:nvGrpSpPr>
          <p:cNvPr id="4" name="Group 58"/>
          <p:cNvGrpSpPr/>
          <p:nvPr/>
        </p:nvGrpSpPr>
        <p:grpSpPr>
          <a:xfrm>
            <a:off x="304800" y="4116388"/>
            <a:ext cx="8610600" cy="2513012"/>
            <a:chOff x="228600" y="4114800"/>
            <a:chExt cx="8610600" cy="2513012"/>
          </a:xfrm>
        </p:grpSpPr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456113" y="4937125"/>
              <a:ext cx="0" cy="914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>
              <a:off x="8839200" y="4114800"/>
              <a:ext cx="0" cy="6858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60"/>
            <p:cNvGrpSpPr/>
            <p:nvPr/>
          </p:nvGrpSpPr>
          <p:grpSpPr>
            <a:xfrm>
              <a:off x="228600" y="4114800"/>
              <a:ext cx="8591550" cy="2513012"/>
              <a:chOff x="152400" y="3049588"/>
              <a:chExt cx="8591550" cy="2513012"/>
            </a:xfrm>
          </p:grpSpPr>
          <p:sp>
            <p:nvSpPr>
              <p:cNvPr id="79" name="Text Box 28"/>
              <p:cNvSpPr txBox="1">
                <a:spLocks noChangeArrowheads="1"/>
              </p:cNvSpPr>
              <p:nvPr/>
            </p:nvSpPr>
            <p:spPr bwMode="auto">
              <a:xfrm>
                <a:off x="5210175" y="3059113"/>
                <a:ext cx="235743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Scientific Feasibility</a:t>
                </a:r>
              </a:p>
            </p:txBody>
          </p:sp>
          <p:sp>
            <p:nvSpPr>
              <p:cNvPr id="80" name="Text Box 30"/>
              <p:cNvSpPr txBox="1">
                <a:spLocks noChangeArrowheads="1"/>
              </p:cNvSpPr>
              <p:nvPr/>
            </p:nvSpPr>
            <p:spPr bwMode="auto">
              <a:xfrm>
                <a:off x="5205413" y="3525838"/>
                <a:ext cx="2506662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  <a:buFontTx/>
                  <a:buChar char="•"/>
                </a:pPr>
                <a:r>
                  <a:rPr lang="en-US" sz="1400" b="1" dirty="0">
                    <a:solidFill>
                      <a:srgbClr val="000000"/>
                    </a:solidFill>
                    <a:latin typeface="Times New Roman" pitchFamily="18" charset="0"/>
                  </a:rPr>
                  <a:t>Performance Verification</a:t>
                </a:r>
              </a:p>
            </p:txBody>
          </p:sp>
          <p:grpSp>
            <p:nvGrpSpPr>
              <p:cNvPr id="6" name="Group 59"/>
              <p:cNvGrpSpPr/>
              <p:nvPr/>
            </p:nvGrpSpPr>
            <p:grpSpPr>
              <a:xfrm>
                <a:off x="152400" y="3049588"/>
                <a:ext cx="8591550" cy="2513012"/>
                <a:chOff x="152400" y="3049588"/>
                <a:chExt cx="8591550" cy="2513012"/>
              </a:xfrm>
            </p:grpSpPr>
            <p:sp>
              <p:nvSpPr>
                <p:cNvPr id="82" name="Line 15"/>
                <p:cNvSpPr>
                  <a:spLocks noChangeShapeType="1"/>
                </p:cNvSpPr>
                <p:nvPr/>
              </p:nvSpPr>
              <p:spPr bwMode="auto">
                <a:xfrm>
                  <a:off x="7620000" y="5276850"/>
                  <a:ext cx="9985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7" name="Group 58"/>
                <p:cNvGrpSpPr/>
                <p:nvPr/>
              </p:nvGrpSpPr>
              <p:grpSpPr>
                <a:xfrm>
                  <a:off x="152400" y="3049588"/>
                  <a:ext cx="8591550" cy="2513012"/>
                  <a:chOff x="152400" y="3049588"/>
                  <a:chExt cx="8591550" cy="2513012"/>
                </a:xfrm>
              </p:grpSpPr>
              <p:grpSp>
                <p:nvGrpSpPr>
                  <p:cNvPr id="8" name="Group 57"/>
                  <p:cNvGrpSpPr/>
                  <p:nvPr/>
                </p:nvGrpSpPr>
                <p:grpSpPr>
                  <a:xfrm>
                    <a:off x="152400" y="3125788"/>
                    <a:ext cx="4138613" cy="1927701"/>
                    <a:chOff x="152400" y="3125788"/>
                    <a:chExt cx="4138613" cy="1927701"/>
                  </a:xfrm>
                </p:grpSpPr>
                <p:sp>
                  <p:nvSpPr>
                    <p:cNvPr id="105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2400" y="3125788"/>
                      <a:ext cx="1752600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Property Measurement</a:t>
                      </a:r>
                    </a:p>
                  </p:txBody>
                </p:sp>
                <p:sp>
                  <p:nvSpPr>
                    <p:cNvPr id="106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81213" y="3249613"/>
                      <a:ext cx="2209800" cy="3206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Phenomena Exploration</a:t>
                      </a:r>
                    </a:p>
                  </p:txBody>
                </p:sp>
                <p:sp>
                  <p:nvSpPr>
                    <p:cNvPr id="107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49288" y="4314825"/>
                      <a:ext cx="3538537" cy="73866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(non-neutron test stands, 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fission reactors and accelerator-based neutron sources)</a:t>
                      </a:r>
                    </a:p>
                  </p:txBody>
                </p:sp>
              </p:grpSp>
              <p:grpSp>
                <p:nvGrpSpPr>
                  <p:cNvPr id="9" name="Group 56"/>
                  <p:cNvGrpSpPr/>
                  <p:nvPr/>
                </p:nvGrpSpPr>
                <p:grpSpPr>
                  <a:xfrm>
                    <a:off x="180975" y="3049588"/>
                    <a:ext cx="8562975" cy="2513012"/>
                    <a:chOff x="180975" y="3049588"/>
                    <a:chExt cx="8562975" cy="2513012"/>
                  </a:xfrm>
                </p:grpSpPr>
                <p:sp>
                  <p:nvSpPr>
                    <p:cNvPr id="86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5950" y="4071938"/>
                      <a:ext cx="2133600" cy="3365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r>
                        <a:rPr lang="en-US" sz="1600" b="1" dirty="0">
                          <a:solidFill>
                            <a:srgbClr val="CC3300"/>
                          </a:solidFill>
                          <a:latin typeface="Times New Roman" pitchFamily="18" charset="0"/>
                        </a:rPr>
                        <a:t>Non-Fusion Facilities</a:t>
                      </a:r>
                    </a:p>
                  </p:txBody>
                </p:sp>
                <p:grpSp>
                  <p:nvGrpSpPr>
                    <p:cNvPr id="10" name="Group 54"/>
                    <p:cNvGrpSpPr/>
                    <p:nvPr/>
                  </p:nvGrpSpPr>
                  <p:grpSpPr>
                    <a:xfrm>
                      <a:off x="180975" y="3049588"/>
                      <a:ext cx="8562975" cy="2513012"/>
                      <a:chOff x="180975" y="3049588"/>
                      <a:chExt cx="8562975" cy="2513012"/>
                    </a:xfrm>
                  </p:grpSpPr>
                  <p:sp>
                    <p:nvSpPr>
                      <p:cNvPr id="88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4595813" y="3430588"/>
                        <a:ext cx="62865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grpSp>
                    <p:nvGrpSpPr>
                      <p:cNvPr id="11" name="Group 51"/>
                      <p:cNvGrpSpPr/>
                      <p:nvPr/>
                    </p:nvGrpSpPr>
                    <p:grpSpPr>
                      <a:xfrm>
                        <a:off x="180975" y="3049588"/>
                        <a:ext cx="8562975" cy="2513012"/>
                        <a:chOff x="180975" y="3049588"/>
                        <a:chExt cx="8562975" cy="2513012"/>
                      </a:xfrm>
                    </p:grpSpPr>
                    <p:sp>
                      <p:nvSpPr>
                        <p:cNvPr id="90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95263" y="4286250"/>
                          <a:ext cx="338137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 type="stealth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1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615363" y="4943475"/>
                          <a:ext cx="0" cy="619125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2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95263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3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504950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4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52950" y="3125788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5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39013" y="3111500"/>
                          <a:ext cx="0" cy="685800"/>
                        </a:xfrm>
                        <a:prstGeom prst="line">
                          <a:avLst/>
                        </a:prstGeom>
                        <a:noFill/>
                        <a:ln w="222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6" name="Text Box 2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91125" y="3297238"/>
                          <a:ext cx="2357438" cy="3048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  <a:buFontTx/>
                            <a:buChar char="•"/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Concept Screening</a:t>
                          </a:r>
                        </a:p>
                      </p:txBody>
                    </p:sp>
                    <p:sp>
                      <p:nvSpPr>
                        <p:cNvPr id="97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358063" y="3049588"/>
                          <a:ext cx="1385887" cy="954107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1400" b="1" dirty="0">
                              <a:solidFill>
                                <a:srgbClr val="000000"/>
                              </a:solidFill>
                              <a:latin typeface="Times New Roman" pitchFamily="18" charset="0"/>
                            </a:rPr>
                            <a:t>Engineering Development &amp; Reliability Growth</a:t>
                          </a:r>
                        </a:p>
                      </p:txBody>
                    </p:sp>
                    <p:sp>
                      <p:nvSpPr>
                        <p:cNvPr id="98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1054100" y="3427413"/>
                          <a:ext cx="100965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9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13213" y="3429000"/>
                          <a:ext cx="42227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prstDash val="dash"/>
                          <a:round/>
                          <a:headEnd/>
                          <a:tailEnd type="triangle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51125" y="4291013"/>
                          <a:ext cx="1652588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 type="stealth" w="med" len="med"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1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962400" y="4981575"/>
                          <a:ext cx="0" cy="581025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2" name="Text Box 3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462463" y="5067300"/>
                          <a:ext cx="3297237" cy="39687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fontAlgn="base">
                            <a:spcBef>
                              <a:spcPct val="50000"/>
                            </a:spcBef>
                            <a:spcAft>
                              <a:spcPct val="0"/>
                            </a:spcAft>
                          </a:pPr>
                          <a:r>
                            <a:rPr lang="en-US" sz="2000" b="1" dirty="0">
                              <a:solidFill>
                                <a:srgbClr val="CC3300"/>
                              </a:solidFill>
                              <a:latin typeface="Times New Roman" pitchFamily="18" charset="0"/>
                            </a:rPr>
                            <a:t>Testing in Fusion Facilities</a:t>
                          </a:r>
                        </a:p>
                      </p:txBody>
                    </p:sp>
                    <p:sp>
                      <p:nvSpPr>
                        <p:cNvPr id="103" name="Lin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962400" y="5257800"/>
                          <a:ext cx="465138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 type="stealth" w="med" len="med"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4" name="Line 4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80975" y="3905250"/>
                          <a:ext cx="0" cy="91440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srgbClr val="000000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69" name="Slide Number Placeholder 4"/>
          <p:cNvSpPr txBox="1">
            <a:spLocks noGrp="1"/>
          </p:cNvSpPr>
          <p:nvPr/>
        </p:nvSpPr>
        <p:spPr bwMode="auto">
          <a:xfrm>
            <a:off x="8748196" y="6617959"/>
            <a:ext cx="381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98D03-C6D0-4C82-A48D-2F9D0363C2D4}" type="slidenum">
              <a:rPr lang="en-US" sz="140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70" name="Group 75"/>
          <p:cNvGrpSpPr/>
          <p:nvPr/>
        </p:nvGrpSpPr>
        <p:grpSpPr>
          <a:xfrm>
            <a:off x="195264" y="1447800"/>
            <a:ext cx="8555280" cy="1600200"/>
            <a:chOff x="195263" y="1447800"/>
            <a:chExt cx="8555280" cy="1600200"/>
          </a:xfrm>
        </p:grpSpPr>
        <p:grpSp>
          <p:nvGrpSpPr>
            <p:cNvPr id="73" name="Group 73"/>
            <p:cNvGrpSpPr/>
            <p:nvPr/>
          </p:nvGrpSpPr>
          <p:grpSpPr>
            <a:xfrm>
              <a:off x="195263" y="1447800"/>
              <a:ext cx="8555280" cy="1600200"/>
              <a:chOff x="195263" y="1193800"/>
              <a:chExt cx="8555280" cy="1600200"/>
            </a:xfrm>
          </p:grpSpPr>
          <p:sp>
            <p:nvSpPr>
              <p:cNvPr id="81" name="Rectangle 2"/>
              <p:cNvSpPr>
                <a:spLocks noChangeArrowheads="1"/>
              </p:cNvSpPr>
              <p:nvPr/>
            </p:nvSpPr>
            <p:spPr bwMode="auto">
              <a:xfrm>
                <a:off x="1109663" y="1193800"/>
                <a:ext cx="3200400" cy="457200"/>
              </a:xfrm>
              <a:prstGeom prst="rect">
                <a:avLst/>
              </a:prstGeom>
              <a:solidFill>
                <a:srgbClr val="79BC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79BC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Theory/Modeling</a:t>
                </a:r>
              </a:p>
            </p:txBody>
          </p:sp>
          <p:sp>
            <p:nvSpPr>
              <p:cNvPr id="83" name="Rectangle 3"/>
              <p:cNvSpPr>
                <a:spLocks noChangeArrowheads="1"/>
              </p:cNvSpPr>
              <p:nvPr/>
            </p:nvSpPr>
            <p:spPr bwMode="auto">
              <a:xfrm>
                <a:off x="195263" y="2184400"/>
                <a:ext cx="685800" cy="609600"/>
              </a:xfrm>
              <a:prstGeom prst="rect">
                <a:avLst/>
              </a:prstGeom>
              <a:solidFill>
                <a:srgbClr val="CCFF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C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Basic</a:t>
                </a:r>
              </a:p>
            </p:txBody>
          </p:sp>
          <p:sp>
            <p:nvSpPr>
              <p:cNvPr id="84" name="Rectangle 4"/>
              <p:cNvSpPr>
                <a:spLocks noChangeArrowheads="1"/>
              </p:cNvSpPr>
              <p:nvPr/>
            </p:nvSpPr>
            <p:spPr bwMode="auto">
              <a:xfrm>
                <a:off x="1185863" y="2184400"/>
                <a:ext cx="914400" cy="609600"/>
              </a:xfrm>
              <a:prstGeom prst="rect">
                <a:avLst/>
              </a:prstGeom>
              <a:solidFill>
                <a:srgbClr val="FF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Separate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Effects</a:t>
                </a:r>
              </a:p>
            </p:txBody>
          </p:sp>
          <p:sp>
            <p:nvSpPr>
              <p:cNvPr id="85" name="Rectangle 5"/>
              <p:cNvSpPr>
                <a:spLocks noChangeArrowheads="1"/>
              </p:cNvSpPr>
              <p:nvPr/>
            </p:nvSpPr>
            <p:spPr bwMode="auto">
              <a:xfrm>
                <a:off x="2405062" y="2184400"/>
                <a:ext cx="1443037" cy="609600"/>
              </a:xfrm>
              <a:prstGeom prst="rect">
                <a:avLst/>
              </a:prstGeom>
              <a:solidFill>
                <a:srgbClr val="FFCCCC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</a:rPr>
                  <a:t>Multiple Effect/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latin typeface="Times New Roman" pitchFamily="18" charset="0"/>
                  </a:rPr>
                  <a:t>Interactions</a:t>
                </a:r>
              </a:p>
            </p:txBody>
          </p:sp>
          <p:sp>
            <p:nvSpPr>
              <p:cNvPr id="87" name="Rectangle 6"/>
              <p:cNvSpPr>
                <a:spLocks noChangeArrowheads="1"/>
              </p:cNvSpPr>
              <p:nvPr/>
            </p:nvSpPr>
            <p:spPr bwMode="auto">
              <a:xfrm>
                <a:off x="4132383" y="2184400"/>
                <a:ext cx="1295400" cy="609600"/>
              </a:xfrm>
              <a:prstGeom prst="rect">
                <a:avLst/>
              </a:prstGeom>
              <a:solidFill>
                <a:srgbClr val="FF99FF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Partially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Integrated</a:t>
                </a:r>
              </a:p>
            </p:txBody>
          </p:sp>
          <p:sp>
            <p:nvSpPr>
              <p:cNvPr id="89" name="Rectangle 7"/>
              <p:cNvSpPr>
                <a:spLocks noChangeArrowheads="1"/>
              </p:cNvSpPr>
              <p:nvPr/>
            </p:nvSpPr>
            <p:spPr bwMode="auto">
              <a:xfrm>
                <a:off x="5717074" y="2184400"/>
                <a:ext cx="1441450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Integrated</a:t>
                </a:r>
              </a:p>
            </p:txBody>
          </p:sp>
          <p:sp>
            <p:nvSpPr>
              <p:cNvPr id="108" name="Line 12"/>
              <p:cNvSpPr>
                <a:spLocks noChangeShapeType="1"/>
              </p:cNvSpPr>
              <p:nvPr/>
            </p:nvSpPr>
            <p:spPr bwMode="auto">
              <a:xfrm flipV="1">
                <a:off x="615950" y="1652223"/>
                <a:ext cx="500063" cy="4222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Line 13"/>
              <p:cNvSpPr>
                <a:spLocks noChangeShapeType="1"/>
              </p:cNvSpPr>
              <p:nvPr/>
            </p:nvSpPr>
            <p:spPr bwMode="auto">
              <a:xfrm>
                <a:off x="963613" y="2435225"/>
                <a:ext cx="20674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Line 16"/>
              <p:cNvSpPr>
                <a:spLocks noChangeShapeType="1"/>
              </p:cNvSpPr>
              <p:nvPr/>
            </p:nvSpPr>
            <p:spPr bwMode="auto">
              <a:xfrm rot="2146565" flipH="1" flipV="1">
                <a:off x="4944158" y="1638444"/>
                <a:ext cx="6592" cy="52943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Rectangle 24"/>
              <p:cNvSpPr>
                <a:spLocks noChangeArrowheads="1"/>
              </p:cNvSpPr>
              <p:nvPr/>
            </p:nvSpPr>
            <p:spPr bwMode="auto">
              <a:xfrm>
                <a:off x="4995863" y="1193800"/>
                <a:ext cx="3690937" cy="457200"/>
              </a:xfrm>
              <a:prstGeom prst="rect">
                <a:avLst/>
              </a:prstGeom>
              <a:solidFill>
                <a:srgbClr val="FF6600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66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00"/>
                    </a:solidFill>
                    <a:latin typeface="Times New Roman" pitchFamily="18" charset="0"/>
                  </a:rPr>
                  <a:t>Design Codes/Data</a:t>
                </a:r>
              </a:p>
            </p:txBody>
          </p:sp>
          <p:sp>
            <p:nvSpPr>
              <p:cNvPr id="112" name="Line 25"/>
              <p:cNvSpPr>
                <a:spLocks noChangeShapeType="1"/>
              </p:cNvSpPr>
              <p:nvPr/>
            </p:nvSpPr>
            <p:spPr bwMode="auto">
              <a:xfrm rot="19913871" flipH="1" flipV="1">
                <a:off x="4438772" y="1628654"/>
                <a:ext cx="77787" cy="533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Rectangle 26"/>
              <p:cNvSpPr>
                <a:spLocks noChangeArrowheads="1"/>
              </p:cNvSpPr>
              <p:nvPr/>
            </p:nvSpPr>
            <p:spPr bwMode="auto">
              <a:xfrm>
                <a:off x="7455143" y="2184400"/>
                <a:ext cx="1295400" cy="609600"/>
              </a:xfrm>
              <a:prstGeom prst="rect">
                <a:avLst/>
              </a:prstGeom>
              <a:solidFill>
                <a:srgbClr val="99FF99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99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Times New Roman" pitchFamily="18" charset="0"/>
                  </a:rPr>
                  <a:t>Component</a:t>
                </a:r>
              </a:p>
            </p:txBody>
          </p:sp>
          <p:sp>
            <p:nvSpPr>
              <p:cNvPr id="114" name="Line 27"/>
              <p:cNvSpPr>
                <a:spLocks noChangeShapeType="1"/>
              </p:cNvSpPr>
              <p:nvPr/>
            </p:nvSpPr>
            <p:spPr bwMode="auto">
              <a:xfrm flipV="1">
                <a:off x="8143875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Line 44"/>
              <p:cNvSpPr>
                <a:spLocks noChangeShapeType="1"/>
              </p:cNvSpPr>
              <p:nvPr/>
            </p:nvSpPr>
            <p:spPr bwMode="auto">
              <a:xfrm>
                <a:off x="5486398" y="2435225"/>
                <a:ext cx="230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Line 45"/>
              <p:cNvSpPr>
                <a:spLocks noChangeShapeType="1"/>
              </p:cNvSpPr>
              <p:nvPr/>
            </p:nvSpPr>
            <p:spPr bwMode="auto">
              <a:xfrm>
                <a:off x="7255361" y="2435225"/>
                <a:ext cx="1905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Line 46"/>
              <p:cNvSpPr>
                <a:spLocks noChangeShapeType="1"/>
              </p:cNvSpPr>
              <p:nvPr/>
            </p:nvSpPr>
            <p:spPr bwMode="auto">
              <a:xfrm flipV="1">
                <a:off x="6453188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Line 47"/>
              <p:cNvSpPr>
                <a:spLocks noChangeShapeType="1"/>
              </p:cNvSpPr>
              <p:nvPr/>
            </p:nvSpPr>
            <p:spPr bwMode="auto">
              <a:xfrm flipV="1">
                <a:off x="3113088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Line 48"/>
              <p:cNvSpPr>
                <a:spLocks noChangeShapeType="1"/>
              </p:cNvSpPr>
              <p:nvPr/>
            </p:nvSpPr>
            <p:spPr bwMode="auto">
              <a:xfrm flipV="1">
                <a:off x="1730375" y="1666875"/>
                <a:ext cx="0" cy="4603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Line 49"/>
              <p:cNvSpPr>
                <a:spLocks noChangeShapeType="1"/>
              </p:cNvSpPr>
              <p:nvPr/>
            </p:nvSpPr>
            <p:spPr bwMode="auto">
              <a:xfrm>
                <a:off x="4381500" y="1358900"/>
                <a:ext cx="574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4" name="Line 43"/>
            <p:cNvSpPr>
              <a:spLocks noChangeShapeType="1"/>
            </p:cNvSpPr>
            <p:nvPr/>
          </p:nvSpPr>
          <p:spPr bwMode="auto">
            <a:xfrm>
              <a:off x="3927717" y="2708032"/>
              <a:ext cx="204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8" name="Line 42"/>
            <p:cNvSpPr>
              <a:spLocks noChangeShapeType="1"/>
            </p:cNvSpPr>
            <p:nvPr/>
          </p:nvSpPr>
          <p:spPr bwMode="auto">
            <a:xfrm rot="180000" flipV="1">
              <a:off x="2188666" y="2708344"/>
              <a:ext cx="219456" cy="10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6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1932</Words>
  <Application>Microsoft Office PowerPoint</Application>
  <PresentationFormat>On-screen Show (4:3)</PresentationFormat>
  <Paragraphs>318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2nd EU-US DCLL Workshop Introductory Remarks </vt:lpstr>
      <vt:lpstr>What led to this workshop</vt:lpstr>
      <vt:lpstr>What led to this workshop (cont’d)</vt:lpstr>
      <vt:lpstr>Objectives of the Workshop and Expected Outcome</vt:lpstr>
      <vt:lpstr>Organization of the Agenda and Discussion Topics</vt:lpstr>
      <vt:lpstr>Science-Based Framework for FNST R&amp;D</vt:lpstr>
      <vt:lpstr>Science-Based Framework for FNST R&amp;D</vt:lpstr>
      <vt:lpstr>PowerPoint Presentation</vt:lpstr>
      <vt:lpstr>PowerPoint Presentation</vt:lpstr>
      <vt:lpstr>Key Observations for planning Near-Term R&amp;D</vt:lpstr>
      <vt:lpstr>Suggested New Area for EU-US Collaboration</vt:lpstr>
      <vt:lpstr>Peaked Power Loading and Transient Heat  and EM Loads on First Wall/Blanket</vt:lpstr>
      <vt:lpstr>PowerPoint Presentation</vt:lpstr>
      <vt:lpstr>PowerPoint Presentation</vt:lpstr>
      <vt:lpstr>PowerPoint Presentation</vt:lpstr>
      <vt:lpstr>PowerPoint Presentation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Emily</dc:creator>
  <cp:lastModifiedBy>Mohamed Abdou</cp:lastModifiedBy>
  <cp:revision>91</cp:revision>
  <cp:lastPrinted>2014-11-13T23:20:07Z</cp:lastPrinted>
  <dcterms:created xsi:type="dcterms:W3CDTF">2014-08-08T18:07:23Z</dcterms:created>
  <dcterms:modified xsi:type="dcterms:W3CDTF">2014-11-14T08:05:49Z</dcterms:modified>
</cp:coreProperties>
</file>