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376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4D22-7130-4847-A807-1548B4C4415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7965-DB59-4A1E-806B-114931D6C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4D22-7130-4847-A807-1548B4C4415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7965-DB59-4A1E-806B-114931D6C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4D22-7130-4847-A807-1548B4C4415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7965-DB59-4A1E-806B-114931D6C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4D22-7130-4847-A807-1548B4C4415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7965-DB59-4A1E-806B-114931D6C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4D22-7130-4847-A807-1548B4C4415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7965-DB59-4A1E-806B-114931D6C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4D22-7130-4847-A807-1548B4C4415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7965-DB59-4A1E-806B-114931D6C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4D22-7130-4847-A807-1548B4C4415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7965-DB59-4A1E-806B-114931D6C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4D22-7130-4847-A807-1548B4C4415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7965-DB59-4A1E-806B-114931D6C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4D22-7130-4847-A807-1548B4C4415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7965-DB59-4A1E-806B-114931D6C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4D22-7130-4847-A807-1548B4C4415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7965-DB59-4A1E-806B-114931D6C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4D22-7130-4847-A807-1548B4C4415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7965-DB59-4A1E-806B-114931D6C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E4D22-7130-4847-A807-1548B4C44155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D7965-DB59-4A1E-806B-114931D6C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FNST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Meeting August 18-20, 2009 at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UCLA</a:t>
            </a:r>
            <a:b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endParaRPr lang="en-US" sz="2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 smtClean="0"/>
              <a:t>This </a:t>
            </a:r>
            <a:r>
              <a:rPr lang="en-US" sz="1800" dirty="0" smtClean="0"/>
              <a:t>is the regular meeting for the FNST community with the important feature of enhanced participation of teams and scientists/engineers interested in FNSF.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 smtClean="0"/>
              <a:t>We had a similar meeting last year August 12-14, 2008 in which important discussions took place and key conclusions with major consequences were reached.  This week’s meeting promises to be equally important.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OBJECTIVES of the August 18-20, 2009 Meeting: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1800" dirty="0" smtClean="0"/>
              <a:t>Review progress and directions for FNST R&amp;D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1800" dirty="0" smtClean="0"/>
              <a:t>Review progress and issues related to ITER TBM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1800" dirty="0" smtClean="0"/>
              <a:t>Continue discussions of FNST Issues and the role/mission for an FNSF/CTF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1800" dirty="0" smtClean="0"/>
              <a:t>Discuss strategy for testing FNST components and materials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1800" dirty="0" smtClean="0"/>
              <a:t>Review the status of planning, options, conceptual designs for and FNSF/CTF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Notes to Presenters:  The Agenda is full.  Please note that the time allotted for each presentation includes 3-5 minutes for Q&amp;A.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We have allocated periods of time for discussions of specific topics.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AutoNum type="arabicPeriod"/>
            </a:pPr>
            <a:endParaRPr lang="en-US" sz="2000" dirty="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0" y="1219200"/>
            <a:ext cx="9144000" cy="76200"/>
            <a:chOff x="0" y="480"/>
            <a:chExt cx="5760" cy="48"/>
          </a:xfrm>
        </p:grpSpPr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0" y="528"/>
              <a:ext cx="576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543800" y="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M. Abdou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latin typeface="Arial Black" pitchFamily="34" charset="0"/>
              </a:rPr>
              <a:t/>
            </a:r>
            <a:br>
              <a:rPr lang="en-US" sz="2200" b="1" dirty="0" smtClean="0">
                <a:latin typeface="Arial Black" pitchFamily="34" charset="0"/>
              </a:rPr>
            </a:br>
            <a:r>
              <a:rPr lang="en-US" sz="2200" b="1" dirty="0" smtClean="0">
                <a:latin typeface="Arial Black" pitchFamily="34" charset="0"/>
              </a:rPr>
              <a:t/>
            </a:r>
            <a:br>
              <a:rPr lang="en-US" sz="2200" b="1" dirty="0" smtClean="0">
                <a:latin typeface="Arial Black" pitchFamily="34" charset="0"/>
              </a:rPr>
            </a:br>
            <a:r>
              <a:rPr lang="en-US" sz="1800" b="1" dirty="0" smtClean="0">
                <a:latin typeface="Arial Black" pitchFamily="34" charset="0"/>
              </a:rPr>
              <a:t>FNST </a:t>
            </a:r>
            <a:r>
              <a:rPr lang="en-US" sz="1800" b="1" dirty="0">
                <a:latin typeface="Arial Black" pitchFamily="34" charset="0"/>
              </a:rPr>
              <a:t>MEEETING AGENDA </a:t>
            </a:r>
            <a:r>
              <a:rPr lang="en-US" sz="1800" dirty="0">
                <a:latin typeface="Arial Black" pitchFamily="34" charset="0"/>
              </a:rPr>
              <a:t/>
            </a:r>
            <a:br>
              <a:rPr lang="en-US" sz="1800" dirty="0">
                <a:latin typeface="Arial Black" pitchFamily="34" charset="0"/>
              </a:rPr>
            </a:br>
            <a:r>
              <a:rPr lang="en-US" sz="1800" dirty="0" smtClean="0">
                <a:latin typeface="Arial Black" pitchFamily="34" charset="0"/>
              </a:rPr>
              <a:t>Tuesday, </a:t>
            </a:r>
            <a:r>
              <a:rPr lang="en-US" sz="1800" b="1" dirty="0" smtClean="0">
                <a:latin typeface="Arial Black" pitchFamily="34" charset="0"/>
              </a:rPr>
              <a:t>August 18 Morning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4000" b="1" dirty="0" smtClean="0"/>
              <a:t>Tuesday</a:t>
            </a:r>
            <a:r>
              <a:rPr lang="en-US" sz="4000" b="1" dirty="0"/>
              <a:t>, Aug. 18, 2009</a:t>
            </a:r>
            <a:endParaRPr lang="en-US" sz="4000" dirty="0"/>
          </a:p>
          <a:p>
            <a:pPr>
              <a:buNone/>
            </a:pPr>
            <a:r>
              <a:rPr lang="en-US" sz="4000" b="1" dirty="0"/>
              <a:t> 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8:30 AM	Continental Breakfast</a:t>
            </a:r>
          </a:p>
          <a:p>
            <a:pPr>
              <a:buNone/>
            </a:pPr>
            <a:r>
              <a:rPr lang="en-US" sz="4000" dirty="0"/>
              <a:t>9:00 AM	Welcome and meeting goals	</a:t>
            </a:r>
            <a:r>
              <a:rPr lang="en-US" sz="4000" dirty="0" smtClean="0"/>
              <a:t>			Abdou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9:10 AM	DOE Report	</a:t>
            </a:r>
            <a:r>
              <a:rPr lang="en-US" sz="4000" dirty="0" smtClean="0"/>
              <a:t>					</a:t>
            </a:r>
            <a:r>
              <a:rPr lang="en-US" sz="4000" dirty="0" err="1" smtClean="0"/>
              <a:t>Nardella</a:t>
            </a:r>
            <a:endParaRPr lang="en-US" sz="4000" dirty="0" smtClean="0"/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b="1" dirty="0"/>
              <a:t>Session I:</a:t>
            </a:r>
            <a:endParaRPr lang="en-US" sz="4000" dirty="0"/>
          </a:p>
          <a:p>
            <a:pPr>
              <a:buNone/>
            </a:pPr>
            <a:r>
              <a:rPr lang="en-US" sz="4000" b="1" dirty="0" smtClean="0"/>
              <a:t>ITER </a:t>
            </a:r>
            <a:r>
              <a:rPr lang="en-US" sz="4000" b="1" dirty="0"/>
              <a:t>and TBM PROGRAM (Chair: Ying)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9:30 AM	US TBM Activities and Collaboration Discussions          	</a:t>
            </a:r>
            <a:r>
              <a:rPr lang="en-US" sz="4000" dirty="0" smtClean="0"/>
              <a:t>		Abdou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9:50 AM 	PMG-18 meeting report	</a:t>
            </a:r>
            <a:r>
              <a:rPr lang="en-US" sz="4000" dirty="0" smtClean="0"/>
              <a:t>				Wong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10:10 AM 	US ITER FW/shield activities	</a:t>
            </a:r>
            <a:r>
              <a:rPr lang="en-US" sz="4000" dirty="0" smtClean="0"/>
              <a:t>			</a:t>
            </a:r>
            <a:r>
              <a:rPr lang="en-US" sz="4000" dirty="0" err="1" smtClean="0"/>
              <a:t>Ulrickson</a:t>
            </a:r>
            <a:r>
              <a:rPr lang="en-US" sz="4000" dirty="0" smtClean="0"/>
              <a:t> 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 </a:t>
            </a:r>
          </a:p>
          <a:p>
            <a:pPr>
              <a:buNone/>
            </a:pPr>
            <a:r>
              <a:rPr lang="en-US" sz="4000" dirty="0"/>
              <a:t>10:30 AM	BREAK</a:t>
            </a:r>
          </a:p>
          <a:p>
            <a:pPr>
              <a:buNone/>
            </a:pPr>
            <a:r>
              <a:rPr lang="en-US" sz="4000" dirty="0"/>
              <a:t> </a:t>
            </a:r>
          </a:p>
          <a:p>
            <a:pPr>
              <a:buNone/>
            </a:pPr>
            <a:r>
              <a:rPr lang="en-US" sz="4000" b="1" dirty="0"/>
              <a:t>Session II:</a:t>
            </a:r>
            <a:endParaRPr lang="en-US" sz="4000" dirty="0"/>
          </a:p>
          <a:p>
            <a:pPr>
              <a:buNone/>
            </a:pPr>
            <a:r>
              <a:rPr lang="en-US" sz="4000" b="1" dirty="0" smtClean="0"/>
              <a:t>DCLL </a:t>
            </a:r>
            <a:r>
              <a:rPr lang="en-US" sz="4000" b="1" dirty="0"/>
              <a:t>TBM (Chair: Kurtz)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10:40 AM	Introduction / Overview	</a:t>
            </a:r>
            <a:r>
              <a:rPr lang="en-US" sz="4000" dirty="0" smtClean="0"/>
              <a:t>				Wong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10:50 AM 	DCLL TBM </a:t>
            </a:r>
            <a:r>
              <a:rPr lang="en-US" sz="4000" dirty="0" err="1" smtClean="0"/>
              <a:t>RPrS</a:t>
            </a:r>
            <a:r>
              <a:rPr lang="en-US" sz="4000" dirty="0" smtClean="0"/>
              <a:t>					Merrill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11:10 AM	DCLL 3-D </a:t>
            </a:r>
            <a:r>
              <a:rPr lang="en-US" sz="4000" dirty="0" err="1"/>
              <a:t>neutronics</a:t>
            </a:r>
            <a:r>
              <a:rPr lang="en-US" sz="4000" dirty="0"/>
              <a:t>	</a:t>
            </a:r>
            <a:r>
              <a:rPr lang="en-US" sz="4000" dirty="0" smtClean="0"/>
              <a:t>				</a:t>
            </a:r>
            <a:r>
              <a:rPr lang="en-US" sz="4000" dirty="0" err="1" smtClean="0"/>
              <a:t>Sawan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11:30 AM	Dose calculations/access and impact of </a:t>
            </a:r>
            <a:r>
              <a:rPr lang="en-US" sz="4000" dirty="0" err="1"/>
              <a:t>SiC</a:t>
            </a:r>
            <a:r>
              <a:rPr lang="en-US" sz="4000" dirty="0"/>
              <a:t>	</a:t>
            </a:r>
            <a:r>
              <a:rPr lang="en-US" sz="4000" dirty="0" smtClean="0"/>
              <a:t>		Youssef</a:t>
            </a:r>
            <a:r>
              <a:rPr lang="en-US" sz="4000" dirty="0"/>
              <a:t>	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11:50 </a:t>
            </a:r>
            <a:r>
              <a:rPr lang="en-US" sz="4000" dirty="0"/>
              <a:t>AM	DCLL TBM design	</a:t>
            </a:r>
            <a:r>
              <a:rPr lang="en-US" sz="4000" dirty="0" smtClean="0"/>
              <a:t>				</a:t>
            </a:r>
            <a:r>
              <a:rPr lang="en-US" sz="4000" dirty="0" err="1" smtClean="0"/>
              <a:t>Dagher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12:10 PM	Thermal-mechanical modeling of TBM	</a:t>
            </a:r>
            <a:r>
              <a:rPr lang="en-US" sz="4000" dirty="0" smtClean="0"/>
              <a:t>			</a:t>
            </a:r>
            <a:r>
              <a:rPr lang="en-US" sz="4000" dirty="0" err="1" smtClean="0"/>
              <a:t>Sharafat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 </a:t>
            </a:r>
          </a:p>
          <a:p>
            <a:pPr>
              <a:buNone/>
            </a:pPr>
            <a:r>
              <a:rPr lang="en-US" sz="4000" dirty="0"/>
              <a:t>12:30 PM	LUNCH</a:t>
            </a:r>
          </a:p>
          <a:p>
            <a:pPr>
              <a:buNone/>
            </a:pPr>
            <a:r>
              <a:rPr lang="en-US" sz="4000" dirty="0"/>
              <a:t> </a:t>
            </a:r>
          </a:p>
          <a:p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90600"/>
            <a:ext cx="9144000" cy="76200"/>
            <a:chOff x="0" y="480"/>
            <a:chExt cx="5760" cy="48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0" y="528"/>
              <a:ext cx="576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>
                <a:latin typeface="Arial Black" pitchFamily="34" charset="0"/>
              </a:rPr>
              <a:t>FNST MEEETING AGENDA </a:t>
            </a:r>
            <a:r>
              <a:rPr lang="en-US" sz="1600" dirty="0" smtClean="0">
                <a:latin typeface="Arial Black" pitchFamily="34" charset="0"/>
              </a:rPr>
              <a:t/>
            </a:r>
            <a:br>
              <a:rPr lang="en-US" sz="1600" dirty="0" smtClean="0">
                <a:latin typeface="Arial Black" pitchFamily="34" charset="0"/>
              </a:rPr>
            </a:br>
            <a:r>
              <a:rPr lang="en-US" sz="1600" dirty="0" smtClean="0">
                <a:latin typeface="Arial Black" pitchFamily="34" charset="0"/>
              </a:rPr>
              <a:t>Tuesday, </a:t>
            </a:r>
            <a:r>
              <a:rPr lang="en-US" sz="1600" b="1" dirty="0" smtClean="0">
                <a:latin typeface="Arial Black" pitchFamily="34" charset="0"/>
              </a:rPr>
              <a:t>August 18 Afternoon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/>
              <a:t>Tuesday, Aug. 18, 2009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1:30 </a:t>
            </a:r>
            <a:r>
              <a:rPr lang="en-US" dirty="0"/>
              <a:t>PM	DCLL Helium </a:t>
            </a:r>
            <a:r>
              <a:rPr lang="en-US" dirty="0" err="1"/>
              <a:t>thermalhydraulics</a:t>
            </a:r>
            <a:r>
              <a:rPr lang="en-US" dirty="0"/>
              <a:t>	</a:t>
            </a:r>
            <a:r>
              <a:rPr lang="en-US" dirty="0" smtClean="0"/>
              <a:t>			Marriott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dirty="0"/>
              <a:t>Session III:</a:t>
            </a:r>
            <a:endParaRPr lang="en-US" dirty="0"/>
          </a:p>
          <a:p>
            <a:pPr>
              <a:buNone/>
            </a:pPr>
            <a:r>
              <a:rPr lang="en-US" b="1" dirty="0"/>
              <a:t>CERAMIC BREEDER TBM (Chair: Smolentsev)</a:t>
            </a:r>
            <a:endParaRPr lang="en-US" dirty="0"/>
          </a:p>
          <a:p>
            <a:pPr>
              <a:buNone/>
            </a:pPr>
            <a:r>
              <a:rPr lang="en-US" dirty="0"/>
              <a:t>1:50 PM      	Integrated simulation and solid breeder blanket R&amp;D                	</a:t>
            </a:r>
            <a:r>
              <a:rPr lang="en-US" dirty="0" smtClean="0"/>
              <a:t>	Ying</a:t>
            </a:r>
            <a:endParaRPr lang="en-US" dirty="0"/>
          </a:p>
          <a:p>
            <a:pPr>
              <a:buNone/>
            </a:pPr>
            <a:r>
              <a:rPr lang="en-US" dirty="0"/>
              <a:t>2:10 PM	Be/FS joining for TBMs	</a:t>
            </a:r>
            <a:r>
              <a:rPr lang="en-US" dirty="0" smtClean="0"/>
              <a:t>				Hunt</a:t>
            </a:r>
            <a:endParaRPr lang="en-US" dirty="0"/>
          </a:p>
          <a:p>
            <a:pPr>
              <a:buNone/>
            </a:pPr>
            <a:r>
              <a:rPr lang="en-US" dirty="0"/>
              <a:t>2:25 PM	Purge gas flow impact on tritium permeation	</a:t>
            </a:r>
            <a:r>
              <a:rPr lang="en-US" dirty="0" smtClean="0"/>
              <a:t>		Zhang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dirty="0"/>
              <a:t>Session IV:</a:t>
            </a:r>
            <a:endParaRPr lang="en-US" dirty="0"/>
          </a:p>
          <a:p>
            <a:pPr>
              <a:buNone/>
            </a:pPr>
            <a:r>
              <a:rPr lang="en-US" b="1" dirty="0"/>
              <a:t>FNST EXPERIMENTS AND MODELING (Chair: Sze)</a:t>
            </a:r>
            <a:endParaRPr lang="en-US" dirty="0"/>
          </a:p>
          <a:p>
            <a:pPr>
              <a:buNone/>
            </a:pPr>
            <a:r>
              <a:rPr lang="en-US" dirty="0"/>
              <a:t>2:40 PM 	Introduction	</a:t>
            </a:r>
            <a:r>
              <a:rPr lang="en-US" dirty="0" smtClean="0"/>
              <a:t>					Morley</a:t>
            </a:r>
            <a:endParaRPr lang="en-US" dirty="0"/>
          </a:p>
          <a:p>
            <a:pPr>
              <a:buNone/>
            </a:pPr>
            <a:r>
              <a:rPr lang="en-US" dirty="0"/>
              <a:t>2:50 PM	MHD related activities for DCLL	</a:t>
            </a:r>
            <a:r>
              <a:rPr lang="en-US" dirty="0" smtClean="0"/>
              <a:t>			Smolentsev</a:t>
            </a:r>
            <a:endParaRPr lang="en-US" dirty="0"/>
          </a:p>
          <a:p>
            <a:pPr>
              <a:buNone/>
            </a:pPr>
            <a:r>
              <a:rPr lang="en-US" dirty="0"/>
              <a:t>3:20 PM 	Stability of MHD buoyancy driven flows	</a:t>
            </a:r>
            <a:r>
              <a:rPr lang="en-US" dirty="0" smtClean="0"/>
              <a:t>			Vetcha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3:35 PM	BREAK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3:50 PM	MHD experimental activities for DCLL	</a:t>
            </a:r>
            <a:r>
              <a:rPr lang="en-US" dirty="0" smtClean="0"/>
              <a:t>			Messadek</a:t>
            </a:r>
            <a:endParaRPr lang="en-US" dirty="0"/>
          </a:p>
          <a:p>
            <a:pPr>
              <a:buNone/>
            </a:pPr>
            <a:r>
              <a:rPr lang="en-US" dirty="0"/>
              <a:t>4:10 PM	Multidisciplinary modeling for blanket physics	</a:t>
            </a:r>
            <a:r>
              <a:rPr lang="en-US" dirty="0" smtClean="0"/>
              <a:t>		Munipalli</a:t>
            </a:r>
            <a:endParaRPr lang="en-US" dirty="0"/>
          </a:p>
          <a:p>
            <a:pPr>
              <a:buNone/>
            </a:pPr>
            <a:r>
              <a:rPr lang="en-US" dirty="0"/>
              <a:t>4:30 PM	</a:t>
            </a:r>
            <a:r>
              <a:rPr lang="en-US" dirty="0" err="1"/>
              <a:t>SiC</a:t>
            </a:r>
            <a:r>
              <a:rPr lang="en-US" dirty="0"/>
              <a:t> and FCI R&amp;D	</a:t>
            </a:r>
            <a:r>
              <a:rPr lang="en-US" dirty="0" smtClean="0"/>
              <a:t>				Katoh</a:t>
            </a:r>
            <a:endParaRPr lang="en-US" dirty="0"/>
          </a:p>
          <a:p>
            <a:pPr>
              <a:buNone/>
            </a:pPr>
            <a:r>
              <a:rPr lang="en-US" dirty="0"/>
              <a:t>4:50 PM	</a:t>
            </a:r>
            <a:r>
              <a:rPr lang="en-US" dirty="0" err="1"/>
              <a:t>SiC</a:t>
            </a:r>
            <a:r>
              <a:rPr lang="en-US" dirty="0"/>
              <a:t>/</a:t>
            </a:r>
            <a:r>
              <a:rPr lang="en-US" dirty="0" err="1"/>
              <a:t>SiC</a:t>
            </a:r>
            <a:r>
              <a:rPr lang="en-US" dirty="0"/>
              <a:t> properties and FCI design	</a:t>
            </a:r>
            <a:r>
              <a:rPr lang="en-US" dirty="0" smtClean="0"/>
              <a:t>			</a:t>
            </a:r>
            <a:r>
              <a:rPr lang="en-US" dirty="0" err="1" smtClean="0"/>
              <a:t>Shinavski</a:t>
            </a:r>
            <a:endParaRPr lang="en-US" dirty="0"/>
          </a:p>
          <a:p>
            <a:pPr>
              <a:buNone/>
            </a:pPr>
            <a:r>
              <a:rPr lang="en-US" dirty="0"/>
              <a:t>5:10 PM	Open cell, and syntactic foam for FCIs	</a:t>
            </a:r>
            <a:r>
              <a:rPr lang="en-US" dirty="0" smtClean="0"/>
              <a:t>			</a:t>
            </a:r>
            <a:r>
              <a:rPr lang="en-US" dirty="0" err="1" smtClean="0"/>
              <a:t>Sharafat</a:t>
            </a:r>
            <a:r>
              <a:rPr lang="en-US" dirty="0" smtClean="0"/>
              <a:t>/Williams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5:30 PM	 ADJOURN</a:t>
            </a:r>
          </a:p>
          <a:p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143000"/>
            <a:ext cx="9144000" cy="76200"/>
            <a:chOff x="0" y="480"/>
            <a:chExt cx="5760" cy="48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0" y="528"/>
              <a:ext cx="576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>
                <a:latin typeface="Arial Black" pitchFamily="34" charset="0"/>
              </a:rPr>
              <a:t>FNST MEEETING AGENDA </a:t>
            </a:r>
            <a:r>
              <a:rPr lang="en-US" sz="1600" dirty="0" smtClean="0">
                <a:latin typeface="Arial Black" pitchFamily="34" charset="0"/>
              </a:rPr>
              <a:t/>
            </a:r>
            <a:br>
              <a:rPr lang="en-US" sz="1600" dirty="0" smtClean="0">
                <a:latin typeface="Arial Black" pitchFamily="34" charset="0"/>
              </a:rPr>
            </a:br>
            <a:r>
              <a:rPr lang="en-US" sz="1600" dirty="0" smtClean="0">
                <a:latin typeface="Arial Black" pitchFamily="34" charset="0"/>
              </a:rPr>
              <a:t>Wednesday, </a:t>
            </a:r>
            <a:r>
              <a:rPr lang="en-US" sz="1600" b="1" dirty="0" smtClean="0">
                <a:latin typeface="Arial Black" pitchFamily="34" charset="0"/>
              </a:rPr>
              <a:t>August 19 Morning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300" b="1" dirty="0"/>
              <a:t>Wednesday, Aug. 19, 2009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 </a:t>
            </a:r>
          </a:p>
          <a:p>
            <a:pPr>
              <a:buNone/>
            </a:pPr>
            <a:r>
              <a:rPr lang="en-US" sz="1300" dirty="0"/>
              <a:t>8:30 AM	Continental Breakfast</a:t>
            </a:r>
          </a:p>
          <a:p>
            <a:pPr>
              <a:buNone/>
            </a:pPr>
            <a:r>
              <a:rPr lang="en-US" sz="1300" dirty="0"/>
              <a:t> </a:t>
            </a:r>
          </a:p>
          <a:p>
            <a:pPr>
              <a:buNone/>
            </a:pPr>
            <a:r>
              <a:rPr lang="en-US" sz="1300" b="1" dirty="0"/>
              <a:t>FNST EXPERIMENTS AND MODELING (CONT., Chair: Katoh)</a:t>
            </a:r>
          </a:p>
          <a:p>
            <a:pPr>
              <a:buNone/>
            </a:pPr>
            <a:r>
              <a:rPr lang="en-US" sz="1300" dirty="0"/>
              <a:t>9:00 AM	Corrosion in liquid metal MHD flow	</a:t>
            </a:r>
            <a:r>
              <a:rPr lang="en-US" sz="1300" dirty="0" smtClean="0"/>
              <a:t>			</a:t>
            </a:r>
            <a:r>
              <a:rPr lang="en-US" sz="1300" dirty="0" err="1" smtClean="0"/>
              <a:t>Saeidi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9:15 AM	Titan Tritium Activities                                                                                  	Sharpe</a:t>
            </a:r>
          </a:p>
          <a:p>
            <a:pPr>
              <a:buNone/>
            </a:pPr>
            <a:r>
              <a:rPr lang="en-US" sz="1300" dirty="0"/>
              <a:t>9:35 AM	Progress on fusion structural materials development	</a:t>
            </a:r>
            <a:r>
              <a:rPr lang="en-US" sz="1300" dirty="0" smtClean="0"/>
              <a:t>		Kurtz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 </a:t>
            </a:r>
          </a:p>
          <a:p>
            <a:pPr>
              <a:buNone/>
            </a:pPr>
            <a:r>
              <a:rPr lang="en-US" sz="1300" b="1" dirty="0"/>
              <a:t>Session V:</a:t>
            </a:r>
            <a:endParaRPr lang="en-US" sz="1300" dirty="0"/>
          </a:p>
          <a:p>
            <a:pPr>
              <a:buNone/>
            </a:pPr>
            <a:r>
              <a:rPr lang="en-US" sz="1300" b="1" dirty="0"/>
              <a:t>RENEW OUTCOME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9:55 AM	</a:t>
            </a:r>
            <a:r>
              <a:rPr lang="en-US" sz="1300" dirty="0" err="1"/>
              <a:t>ReNeW</a:t>
            </a:r>
            <a:r>
              <a:rPr lang="en-US" sz="1300" dirty="0"/>
              <a:t> Summary	</a:t>
            </a:r>
            <a:r>
              <a:rPr lang="en-US" sz="1300" dirty="0" smtClean="0"/>
              <a:t>				Meier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 </a:t>
            </a:r>
          </a:p>
          <a:p>
            <a:pPr marL="0" indent="0">
              <a:buNone/>
            </a:pPr>
            <a:r>
              <a:rPr lang="en-US" sz="1300" b="1" dirty="0"/>
              <a:t>Session VI:</a:t>
            </a:r>
            <a:br>
              <a:rPr lang="en-US" sz="1300" b="1" dirty="0"/>
            </a:br>
            <a:r>
              <a:rPr lang="en-US" sz="1300" b="1" cap="all" dirty="0" err="1"/>
              <a:t>ProgRESS</a:t>
            </a:r>
            <a:r>
              <a:rPr lang="en-US" sz="1300" b="1" cap="all" dirty="0"/>
              <a:t> TOWARD AN ASPECT RATIO OPTIMIZED FNSF STRATEGY</a:t>
            </a:r>
            <a:r>
              <a:rPr lang="en-US" sz="1300" b="1" dirty="0"/>
              <a:t> (Chair: Abdou)</a:t>
            </a:r>
            <a:br>
              <a:rPr lang="en-US" sz="1300" b="1" dirty="0"/>
            </a:br>
            <a:r>
              <a:rPr lang="en-US" sz="1300" dirty="0"/>
              <a:t>10:15 AM	Low aspect ratio features, readiness, and issues of FNSF	</a:t>
            </a:r>
            <a:r>
              <a:rPr lang="en-US" sz="1300" dirty="0" smtClean="0"/>
              <a:t>	</a:t>
            </a:r>
            <a:r>
              <a:rPr lang="en-US" sz="1300" dirty="0" err="1" smtClean="0"/>
              <a:t>Peng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dirty="0"/>
              <a:t>10:45 AM	Normal aspect ratio features, readiness, and issues of FNSF	    </a:t>
            </a:r>
            <a:r>
              <a:rPr lang="en-US" sz="1300" dirty="0" smtClean="0"/>
              <a:t>	</a:t>
            </a:r>
            <a:r>
              <a:rPr lang="en-US" sz="1300" dirty="0" err="1" smtClean="0"/>
              <a:t>Stambaugh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dirty="0"/>
              <a:t>11:15 AM	Discussion		</a:t>
            </a:r>
            <a:r>
              <a:rPr lang="en-US" sz="1300" dirty="0" smtClean="0"/>
              <a:t>				All</a:t>
            </a:r>
            <a:endParaRPr lang="en-US" sz="1300" dirty="0"/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1300" dirty="0" smtClean="0"/>
              <a:t>11:45 </a:t>
            </a:r>
            <a:r>
              <a:rPr lang="en-US" sz="1300" dirty="0"/>
              <a:t>AM	 </a:t>
            </a:r>
            <a:r>
              <a:rPr lang="en-US" sz="1300" dirty="0" smtClean="0"/>
              <a:t>LUNCH </a:t>
            </a:r>
            <a:r>
              <a:rPr lang="en-US" sz="1300" dirty="0"/>
              <a:t>(Lunch in Sequoia Room in UCLA Faculty Center)</a:t>
            </a:r>
          </a:p>
          <a:p>
            <a:pPr>
              <a:buNone/>
            </a:pPr>
            <a:endParaRPr lang="en-US" sz="1300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143000"/>
            <a:ext cx="9144000" cy="76200"/>
            <a:chOff x="0" y="480"/>
            <a:chExt cx="5760" cy="48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0" y="528"/>
              <a:ext cx="576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latin typeface="Arial Black" pitchFamily="34" charset="0"/>
              </a:rPr>
              <a:t>FNST MEEETING AGENDA </a:t>
            </a:r>
            <a:r>
              <a:rPr lang="en-US" sz="1600" dirty="0" smtClean="0">
                <a:latin typeface="Arial Black" pitchFamily="34" charset="0"/>
              </a:rPr>
              <a:t/>
            </a:r>
            <a:br>
              <a:rPr lang="en-US" sz="1600" dirty="0" smtClean="0">
                <a:latin typeface="Arial Black" pitchFamily="34" charset="0"/>
              </a:rPr>
            </a:br>
            <a:r>
              <a:rPr lang="en-US" sz="1600" dirty="0" smtClean="0">
                <a:latin typeface="Arial Black" pitchFamily="34" charset="0"/>
              </a:rPr>
              <a:t>Wednesday, </a:t>
            </a:r>
            <a:r>
              <a:rPr lang="en-US" sz="1600" b="1" dirty="0" smtClean="0">
                <a:latin typeface="Arial Black" pitchFamily="34" charset="0"/>
              </a:rPr>
              <a:t>August 19 Afternoon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300" b="1" dirty="0"/>
              <a:t>Session VII:</a:t>
            </a:r>
            <a:endParaRPr lang="en-US" sz="1300" dirty="0"/>
          </a:p>
          <a:p>
            <a:pPr>
              <a:buNone/>
            </a:pPr>
            <a:r>
              <a:rPr lang="en-US" sz="1300" b="1" cap="all" dirty="0"/>
              <a:t>FNSF Mission, Objectives</a:t>
            </a:r>
            <a:r>
              <a:rPr lang="en-US" sz="1300" b="1" dirty="0"/>
              <a:t> and </a:t>
            </a:r>
            <a:r>
              <a:rPr lang="en-US" sz="1300" b="1" cap="all" dirty="0"/>
              <a:t>Requirements </a:t>
            </a:r>
            <a:r>
              <a:rPr lang="en-US" sz="1300" b="1" dirty="0"/>
              <a:t>(Chairs: Ying/</a:t>
            </a:r>
            <a:r>
              <a:rPr lang="en-US" sz="1300" b="1" dirty="0" err="1"/>
              <a:t>Sawan</a:t>
            </a:r>
            <a:r>
              <a:rPr lang="en-US" sz="1300" b="1" dirty="0"/>
              <a:t>)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1:15 PM	FNSF objectives, requirements and R&amp;D from FNST Perspective	</a:t>
            </a:r>
            <a:r>
              <a:rPr lang="en-US" sz="1300" dirty="0" smtClean="0"/>
              <a:t>	Abdou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1:35 PM	Summary of examples of FNST issues</a:t>
            </a:r>
          </a:p>
          <a:p>
            <a:pPr>
              <a:buNone/>
            </a:pPr>
            <a:r>
              <a:rPr lang="en-US" sz="1300" dirty="0"/>
              <a:t>	</a:t>
            </a:r>
            <a:r>
              <a:rPr lang="en-US" sz="1300" dirty="0" smtClean="0"/>
              <a:t>	- </a:t>
            </a:r>
            <a:r>
              <a:rPr lang="en-US" sz="1300" dirty="0"/>
              <a:t>D-T self sufficiency (including T-fractional </a:t>
            </a:r>
            <a:r>
              <a:rPr lang="en-US" sz="1300" dirty="0" err="1"/>
              <a:t>burnup</a:t>
            </a:r>
            <a:r>
              <a:rPr lang="en-US" sz="1300" dirty="0"/>
              <a:t>) (10 min.)	</a:t>
            </a:r>
            <a:r>
              <a:rPr lang="en-US" sz="1300" dirty="0" smtClean="0"/>
              <a:t>	Abdou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	</a:t>
            </a:r>
            <a:r>
              <a:rPr lang="en-US" sz="1300" dirty="0" smtClean="0"/>
              <a:t>	- </a:t>
            </a:r>
            <a:r>
              <a:rPr lang="en-US" sz="1300" dirty="0"/>
              <a:t>Implications of tritium burn fraction on fuel cycle (10 min.)	</a:t>
            </a:r>
            <a:r>
              <a:rPr lang="en-US" sz="1300" dirty="0" smtClean="0"/>
              <a:t>	Sze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	</a:t>
            </a:r>
            <a:r>
              <a:rPr lang="en-US" sz="1300" dirty="0" smtClean="0"/>
              <a:t>	- </a:t>
            </a:r>
            <a:r>
              <a:rPr lang="en-US" sz="1300" dirty="0"/>
              <a:t>Tritium extraction, inventory &amp; control and interaction between	</a:t>
            </a:r>
            <a:r>
              <a:rPr lang="en-US" sz="1300" dirty="0" smtClean="0"/>
              <a:t>	Morley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	  </a:t>
            </a:r>
            <a:r>
              <a:rPr lang="en-US" sz="1300" dirty="0" smtClean="0"/>
              <a:t>	 </a:t>
            </a:r>
            <a:r>
              <a:rPr lang="en-US" sz="1300" dirty="0"/>
              <a:t>plasma &amp; blanket/PFC (10 min.)	</a:t>
            </a:r>
          </a:p>
          <a:p>
            <a:pPr>
              <a:buNone/>
            </a:pPr>
            <a:r>
              <a:rPr lang="en-US" sz="1300" dirty="0"/>
              <a:t>	</a:t>
            </a:r>
            <a:r>
              <a:rPr lang="en-US" sz="1300" dirty="0" smtClean="0"/>
              <a:t>	- </a:t>
            </a:r>
            <a:r>
              <a:rPr lang="en-US" sz="1300" dirty="0"/>
              <a:t>MHD </a:t>
            </a:r>
            <a:r>
              <a:rPr lang="en-US" sz="1300" dirty="0" err="1"/>
              <a:t>thermofluids</a:t>
            </a:r>
            <a:r>
              <a:rPr lang="en-US" sz="1300" dirty="0"/>
              <a:t> and fluid-material interactions (10 min.)	</a:t>
            </a:r>
            <a:r>
              <a:rPr lang="en-US" sz="1300" dirty="0" smtClean="0"/>
              <a:t>	Smolentsev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	</a:t>
            </a:r>
            <a:r>
              <a:rPr lang="en-US" sz="1300" dirty="0" smtClean="0"/>
              <a:t>	- </a:t>
            </a:r>
            <a:r>
              <a:rPr lang="en-US" sz="1300" dirty="0"/>
              <a:t>Structural material and fabrication and joining (10 min.)	</a:t>
            </a:r>
            <a:r>
              <a:rPr lang="en-US" sz="1300" dirty="0" smtClean="0"/>
              <a:t>	</a:t>
            </a:r>
            <a:r>
              <a:rPr lang="en-US" sz="1300" dirty="0" err="1" smtClean="0"/>
              <a:t>Sharafat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	</a:t>
            </a:r>
            <a:r>
              <a:rPr lang="en-US" sz="1300" dirty="0" smtClean="0"/>
              <a:t>	- </a:t>
            </a:r>
            <a:r>
              <a:rPr lang="en-US" sz="1300" dirty="0"/>
              <a:t>Failure modes, effects and rates and </a:t>
            </a:r>
            <a:r>
              <a:rPr lang="en-US" sz="1300" dirty="0" smtClean="0"/>
              <a:t>remote maintenance/downtime (10 min.)</a:t>
            </a:r>
            <a:r>
              <a:rPr lang="en-US" sz="1300" dirty="0"/>
              <a:t>	</a:t>
            </a:r>
            <a:r>
              <a:rPr lang="en-US" sz="1300" dirty="0" smtClean="0"/>
              <a:t>Ying </a:t>
            </a:r>
            <a:endParaRPr lang="en-US" sz="1300" dirty="0"/>
          </a:p>
          <a:p>
            <a:pPr>
              <a:spcBef>
                <a:spcPts val="0"/>
              </a:spcBef>
              <a:buNone/>
            </a:pPr>
            <a:r>
              <a:rPr lang="en-US" sz="1300" dirty="0" smtClean="0"/>
              <a:t>2:35 </a:t>
            </a:r>
            <a:r>
              <a:rPr lang="en-US" sz="1300" dirty="0"/>
              <a:t>PM 	Discussion	</a:t>
            </a:r>
            <a:r>
              <a:rPr lang="en-US" sz="1300" dirty="0" smtClean="0"/>
              <a:t>					All</a:t>
            </a:r>
            <a:endParaRPr lang="en-US" sz="1300" dirty="0"/>
          </a:p>
          <a:p>
            <a:pPr>
              <a:spcBef>
                <a:spcPts val="200"/>
              </a:spcBef>
              <a:buNone/>
            </a:pPr>
            <a:endParaRPr lang="en-US" sz="1300" dirty="0" smtClean="0"/>
          </a:p>
          <a:p>
            <a:pPr>
              <a:buNone/>
            </a:pPr>
            <a:r>
              <a:rPr lang="en-US" sz="1300" dirty="0" smtClean="0"/>
              <a:t>3:30 </a:t>
            </a:r>
            <a:r>
              <a:rPr lang="en-US" sz="1300" dirty="0"/>
              <a:t>PM	</a:t>
            </a:r>
            <a:r>
              <a:rPr lang="en-US" sz="1300" dirty="0" smtClean="0"/>
              <a:t>BREAK</a:t>
            </a:r>
          </a:p>
          <a:p>
            <a:pPr>
              <a:buNone/>
            </a:pPr>
            <a:endParaRPr lang="en-US" sz="1300" b="1" dirty="0"/>
          </a:p>
          <a:p>
            <a:pPr>
              <a:buNone/>
            </a:pPr>
            <a:r>
              <a:rPr lang="en-US" sz="1300" b="1" dirty="0" smtClean="0"/>
              <a:t>Session </a:t>
            </a:r>
            <a:r>
              <a:rPr lang="en-US" sz="1300" b="1" dirty="0"/>
              <a:t>VIII:</a:t>
            </a:r>
            <a:endParaRPr lang="en-US" sz="1300" dirty="0"/>
          </a:p>
          <a:p>
            <a:pPr>
              <a:buNone/>
            </a:pPr>
            <a:r>
              <a:rPr lang="en-US" sz="1300" b="1" cap="all" dirty="0"/>
              <a:t>FNSF Base/Test blanket </a:t>
            </a:r>
            <a:r>
              <a:rPr lang="en-US" sz="1300" b="1" dirty="0"/>
              <a:t>(Chairs: Wong/Morley)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3:45 PM	Conclusions from August 2008 FNST Workshop	</a:t>
            </a:r>
            <a:r>
              <a:rPr lang="en-US" sz="1300" dirty="0" smtClean="0"/>
              <a:t>		Morley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4:05 PM	Remarks on FNSF base blanket choices and designs	</a:t>
            </a:r>
            <a:r>
              <a:rPr lang="en-US" sz="1300" dirty="0" smtClean="0"/>
              <a:t>		Malang</a:t>
            </a:r>
            <a:endParaRPr lang="en-US" sz="1300" dirty="0"/>
          </a:p>
          <a:p>
            <a:pPr>
              <a:buNone/>
              <a:tabLst>
                <a:tab pos="914400" algn="l"/>
              </a:tabLst>
            </a:pPr>
            <a:r>
              <a:rPr lang="en-US" sz="1300" dirty="0"/>
              <a:t>4:25 PM 	Review of available data 10 </a:t>
            </a:r>
            <a:r>
              <a:rPr lang="en-US" sz="1300" dirty="0" err="1"/>
              <a:t>dpa</a:t>
            </a:r>
            <a:r>
              <a:rPr lang="en-US" sz="1300" dirty="0"/>
              <a:t>/150 </a:t>
            </a:r>
            <a:r>
              <a:rPr lang="en-US" sz="1300" dirty="0" err="1"/>
              <a:t>ppm</a:t>
            </a:r>
            <a:r>
              <a:rPr lang="en-US" sz="1300" dirty="0"/>
              <a:t> He damage in FS	</a:t>
            </a:r>
            <a:r>
              <a:rPr lang="en-US" sz="1300" dirty="0" smtClean="0"/>
              <a:t>	</a:t>
            </a:r>
            <a:r>
              <a:rPr lang="en-US" sz="1300" dirty="0" err="1" smtClean="0"/>
              <a:t>Stoller</a:t>
            </a:r>
            <a:r>
              <a:rPr lang="en-US" sz="1300" dirty="0" smtClean="0"/>
              <a:t>/Kurtz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4:45 PM    </a:t>
            </a:r>
            <a:r>
              <a:rPr lang="en-US" sz="1300" dirty="0" smtClean="0"/>
              <a:t>     Scoping </a:t>
            </a:r>
            <a:r>
              <a:rPr lang="en-US" sz="1300" dirty="0" err="1"/>
              <a:t>neutronics</a:t>
            </a:r>
            <a:r>
              <a:rPr lang="en-US" sz="1300" dirty="0"/>
              <a:t> in support of FDF design evolution	</a:t>
            </a:r>
            <a:r>
              <a:rPr lang="en-US" sz="1300" dirty="0" smtClean="0"/>
              <a:t>		</a:t>
            </a:r>
            <a:r>
              <a:rPr lang="en-US" sz="1300" dirty="0" err="1" smtClean="0"/>
              <a:t>Sawan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5:05 PM 	FNSF </a:t>
            </a:r>
            <a:r>
              <a:rPr lang="en-US" sz="1300" dirty="0" err="1"/>
              <a:t>neutronics</a:t>
            </a:r>
            <a:r>
              <a:rPr lang="en-US" sz="1300" dirty="0"/>
              <a:t> calculations	</a:t>
            </a:r>
            <a:r>
              <a:rPr lang="en-US" sz="1300" dirty="0" smtClean="0"/>
              <a:t>			Liu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5:25 PM 	TBR requirements for </a:t>
            </a:r>
            <a:r>
              <a:rPr lang="en-US" sz="1300" dirty="0" smtClean="0"/>
              <a:t>FNSF				</a:t>
            </a:r>
            <a:r>
              <a:rPr lang="en-US" sz="1300" dirty="0"/>
              <a:t>	</a:t>
            </a:r>
            <a:r>
              <a:rPr lang="en-US" sz="1300" dirty="0" err="1"/>
              <a:t>Sawan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5:40 PM 	Discussion will begin on Thursday morning	</a:t>
            </a:r>
            <a:r>
              <a:rPr lang="en-US" sz="1300" dirty="0" smtClean="0"/>
              <a:t>		All</a:t>
            </a:r>
            <a:r>
              <a:rPr lang="en-US" sz="1300" dirty="0"/>
              <a:t>	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1300" dirty="0" smtClean="0"/>
              <a:t>5:45 </a:t>
            </a:r>
            <a:r>
              <a:rPr lang="en-US" sz="1300" dirty="0"/>
              <a:t>PM	ADJOURN</a:t>
            </a:r>
            <a:br>
              <a:rPr lang="en-US" sz="1300" dirty="0"/>
            </a:br>
            <a:endParaRPr lang="en-US" sz="1300" dirty="0"/>
          </a:p>
          <a:p>
            <a:pPr>
              <a:buNone/>
            </a:pPr>
            <a:endParaRPr lang="en-US" sz="1300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609600"/>
            <a:ext cx="9144000" cy="76200"/>
            <a:chOff x="0" y="480"/>
            <a:chExt cx="5760" cy="48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0" y="528"/>
              <a:ext cx="576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latin typeface="Arial Black" pitchFamily="34" charset="0"/>
              </a:rPr>
              <a:t>FNST MEEETING AGENDA </a:t>
            </a:r>
            <a:r>
              <a:rPr lang="en-US" sz="1600" dirty="0" smtClean="0">
                <a:latin typeface="Arial Black" pitchFamily="34" charset="0"/>
              </a:rPr>
              <a:t/>
            </a:r>
            <a:br>
              <a:rPr lang="en-US" sz="1600" dirty="0" smtClean="0">
                <a:latin typeface="Arial Black" pitchFamily="34" charset="0"/>
              </a:rPr>
            </a:br>
            <a:r>
              <a:rPr lang="en-US" sz="1600" dirty="0" smtClean="0">
                <a:latin typeface="Arial Black" pitchFamily="34" charset="0"/>
              </a:rPr>
              <a:t>Thursday, </a:t>
            </a:r>
            <a:r>
              <a:rPr lang="en-US" sz="1600" b="1" dirty="0" smtClean="0">
                <a:latin typeface="Arial Black" pitchFamily="34" charset="0"/>
              </a:rPr>
              <a:t>August 20 Morning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300" b="1" dirty="0"/>
              <a:t>Thursday, Aug. 20, 2009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 </a:t>
            </a:r>
            <a:endParaRPr lang="en-US" sz="1300" dirty="0" smtClean="0"/>
          </a:p>
          <a:p>
            <a:pPr>
              <a:buNone/>
            </a:pPr>
            <a:r>
              <a:rPr lang="en-US" sz="1300" dirty="0" smtClean="0"/>
              <a:t>8:30 </a:t>
            </a:r>
            <a:r>
              <a:rPr lang="en-US" sz="1300" dirty="0"/>
              <a:t>AM	Continental Breakfast</a:t>
            </a:r>
          </a:p>
          <a:p>
            <a:pPr>
              <a:buNone/>
            </a:pPr>
            <a:r>
              <a:rPr lang="en-US" sz="1300" cap="all" dirty="0"/>
              <a:t> </a:t>
            </a:r>
            <a:endParaRPr lang="en-US" sz="1300" dirty="0"/>
          </a:p>
          <a:p>
            <a:pPr>
              <a:buNone/>
            </a:pPr>
            <a:r>
              <a:rPr lang="en-US" sz="1300" b="1" cap="all" dirty="0"/>
              <a:t>FNSF Base/Test blanket </a:t>
            </a:r>
            <a:r>
              <a:rPr lang="en-US" sz="1300" b="1" dirty="0"/>
              <a:t>(CONT.)</a:t>
            </a:r>
          </a:p>
          <a:p>
            <a:pPr>
              <a:buNone/>
            </a:pPr>
            <a:r>
              <a:rPr lang="en-US" sz="1300" dirty="0"/>
              <a:t>9:00 AM 	Discussion on base blanket and test blanket and R&amp;D program	</a:t>
            </a:r>
            <a:r>
              <a:rPr lang="en-US" sz="1300" dirty="0" smtClean="0"/>
              <a:t>	All</a:t>
            </a:r>
            <a:r>
              <a:rPr lang="en-US" sz="1300" dirty="0"/>
              <a:t>	</a:t>
            </a:r>
          </a:p>
          <a:p>
            <a:pPr>
              <a:buNone/>
            </a:pPr>
            <a:endParaRPr lang="en-US" sz="1300" b="1" dirty="0" smtClean="0"/>
          </a:p>
          <a:p>
            <a:pPr>
              <a:buNone/>
            </a:pPr>
            <a:r>
              <a:rPr lang="en-US" sz="1300" b="1" dirty="0" smtClean="0"/>
              <a:t>Session </a:t>
            </a:r>
            <a:r>
              <a:rPr lang="en-US" sz="1300" b="1" dirty="0"/>
              <a:t>IX:</a:t>
            </a:r>
            <a:endParaRPr lang="en-US" sz="1300" dirty="0"/>
          </a:p>
          <a:p>
            <a:pPr>
              <a:buNone/>
            </a:pPr>
            <a:r>
              <a:rPr lang="en-US" sz="1300" b="1" dirty="0"/>
              <a:t>FNSF </a:t>
            </a:r>
            <a:r>
              <a:rPr lang="en-US" sz="1300" b="1" cap="all" dirty="0" err="1"/>
              <a:t>Divertor</a:t>
            </a:r>
            <a:r>
              <a:rPr lang="en-US" sz="1300" b="1" dirty="0"/>
              <a:t> (Chair: </a:t>
            </a:r>
            <a:r>
              <a:rPr lang="en-US" sz="1300" b="1" dirty="0" err="1"/>
              <a:t>Youchison</a:t>
            </a:r>
            <a:r>
              <a:rPr lang="en-US" sz="1300" b="1" dirty="0"/>
              <a:t>)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9:40 AM	PFC concepts and R&amp;D for DEMO	</a:t>
            </a:r>
            <a:r>
              <a:rPr lang="en-US" sz="1300" dirty="0" smtClean="0"/>
              <a:t>			</a:t>
            </a:r>
            <a:r>
              <a:rPr lang="en-US" sz="1300" dirty="0" err="1" smtClean="0"/>
              <a:t>Youchison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10:00 AM	Remarks on FNSF </a:t>
            </a:r>
            <a:r>
              <a:rPr lang="en-US" sz="1300" dirty="0" err="1"/>
              <a:t>divertor</a:t>
            </a:r>
            <a:r>
              <a:rPr lang="en-US" sz="1300" dirty="0"/>
              <a:t>	</a:t>
            </a:r>
            <a:r>
              <a:rPr lang="en-US" sz="1300" dirty="0" smtClean="0"/>
              <a:t>				</a:t>
            </a:r>
            <a:r>
              <a:rPr lang="en-US" sz="1300" dirty="0" err="1" smtClean="0"/>
              <a:t>Kotschenreuther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10:20 AM	PFC material and design options for FNSF	</a:t>
            </a:r>
            <a:r>
              <a:rPr lang="en-US" sz="1300" dirty="0" smtClean="0"/>
              <a:t>		Wong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10:40 AM 	Discussion on PFC	</a:t>
            </a:r>
            <a:r>
              <a:rPr lang="en-US" sz="1300" dirty="0" smtClean="0"/>
              <a:t>				All</a:t>
            </a:r>
            <a:r>
              <a:rPr lang="en-US" sz="1300" dirty="0"/>
              <a:t>	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1300" dirty="0" smtClean="0"/>
              <a:t>11:00 </a:t>
            </a:r>
            <a:r>
              <a:rPr lang="en-US" sz="1300" dirty="0"/>
              <a:t>AM	BREAK</a:t>
            </a:r>
          </a:p>
          <a:p>
            <a:pPr>
              <a:buNone/>
            </a:pPr>
            <a:r>
              <a:rPr lang="en-US" sz="1300" b="1" dirty="0" smtClean="0"/>
              <a:t>Session </a:t>
            </a:r>
            <a:r>
              <a:rPr lang="en-US" sz="1300" b="1" dirty="0"/>
              <a:t>X:</a:t>
            </a:r>
            <a:endParaRPr lang="en-US" sz="1300" dirty="0"/>
          </a:p>
          <a:p>
            <a:pPr>
              <a:buNone/>
            </a:pPr>
            <a:r>
              <a:rPr lang="en-US" sz="1300" b="1" dirty="0"/>
              <a:t>SUMMARY and ACTION ITEMS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11:15 AM	FNST issues and FNSF mission and requirements 	</a:t>
            </a:r>
            <a:r>
              <a:rPr lang="en-US" sz="1300" dirty="0" smtClean="0"/>
              <a:t>		Ying/</a:t>
            </a:r>
            <a:r>
              <a:rPr lang="en-US" sz="1300" dirty="0" err="1" smtClean="0"/>
              <a:t>Sawan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11:45 AM	FNSF base blanket, test modules, and </a:t>
            </a:r>
            <a:r>
              <a:rPr lang="en-US" sz="1300" dirty="0" err="1"/>
              <a:t>divertor</a:t>
            </a:r>
            <a:r>
              <a:rPr lang="en-US" sz="1300" dirty="0"/>
              <a:t>	</a:t>
            </a:r>
            <a:r>
              <a:rPr lang="en-US" sz="1300" dirty="0" smtClean="0"/>
              <a:t>		Morley/Wong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12:30 PM	Final Remarks	</a:t>
            </a:r>
            <a:r>
              <a:rPr lang="en-US" sz="1300" dirty="0" smtClean="0"/>
              <a:t>				Abdou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 </a:t>
            </a:r>
          </a:p>
          <a:p>
            <a:pPr>
              <a:buNone/>
            </a:pPr>
            <a:r>
              <a:rPr lang="en-US" sz="1300" dirty="0"/>
              <a:t>12:45 PM	ADJOURN </a:t>
            </a:r>
          </a:p>
          <a:p>
            <a:pPr>
              <a:buNone/>
            </a:pPr>
            <a:r>
              <a:rPr lang="en-US" sz="1300" dirty="0"/>
              <a:t> </a:t>
            </a:r>
          </a:p>
          <a:p>
            <a:pPr>
              <a:buNone/>
            </a:pPr>
            <a:r>
              <a:rPr lang="en-US" sz="1300" u="sng" dirty="0"/>
              <a:t>Thursday PM Special Session on DCLL TBM Design and Interface (DCLL Team)</a:t>
            </a:r>
            <a:endParaRPr lang="en-US" sz="1300" dirty="0"/>
          </a:p>
          <a:p>
            <a:pPr>
              <a:buNone/>
            </a:pPr>
            <a:r>
              <a:rPr lang="en-US" sz="1300" dirty="0"/>
              <a:t> </a:t>
            </a:r>
          </a:p>
          <a:p>
            <a:pPr>
              <a:buNone/>
            </a:pPr>
            <a:r>
              <a:rPr lang="en-US" sz="1300" dirty="0"/>
              <a:t> </a:t>
            </a:r>
          </a:p>
          <a:p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838200"/>
            <a:ext cx="9144000" cy="76200"/>
            <a:chOff x="0" y="480"/>
            <a:chExt cx="5760" cy="48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0" y="528"/>
              <a:ext cx="576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212</Words>
  <Application>Microsoft Office PowerPoint</Application>
  <PresentationFormat>On-screen Show (4:3)</PresentationFormat>
  <Paragraphs>139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FNST Meeting August 18-20, 2009 at UCLA  </vt:lpstr>
      <vt:lpstr>  FNST MEEETING AGENDA  Tuesday, August 18 Morning </vt:lpstr>
      <vt:lpstr>FNST MEEETING AGENDA  Tuesday, August 18 Afternoon</vt:lpstr>
      <vt:lpstr>FNST MEEETING AGENDA  Wednesday, August 19 Morning</vt:lpstr>
      <vt:lpstr>FNST MEEETING AGENDA  Wednesday, August 19 Afternoon</vt:lpstr>
      <vt:lpstr>FNST MEEETING AGENDA  Thursday, August 20 Morning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FNST Meeting August 18-20, 2009 at UCLA  </dc:title>
  <dc:creator>A</dc:creator>
  <cp:lastModifiedBy>A</cp:lastModifiedBy>
  <cp:revision>28</cp:revision>
  <dcterms:created xsi:type="dcterms:W3CDTF">2009-08-16T21:12:40Z</dcterms:created>
  <dcterms:modified xsi:type="dcterms:W3CDTF">2009-08-16T22:27:27Z</dcterms:modified>
</cp:coreProperties>
</file>